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3" r:id="rId3"/>
    <p:sldId id="271" r:id="rId4"/>
    <p:sldId id="274" r:id="rId5"/>
    <p:sldId id="263" r:id="rId6"/>
    <p:sldId id="276" r:id="rId7"/>
    <p:sldId id="275" r:id="rId8"/>
    <p:sldId id="267" r:id="rId9"/>
    <p:sldId id="272" r:id="rId10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57">
          <p15:clr>
            <a:srgbClr val="A4A3A4"/>
          </p15:clr>
        </p15:guide>
        <p15:guide id="2" orient="horz" pos="128">
          <p15:clr>
            <a:srgbClr val="A4A3A4"/>
          </p15:clr>
        </p15:guide>
        <p15:guide id="3" pos="2880">
          <p15:clr>
            <a:srgbClr val="A4A3A4"/>
          </p15:clr>
        </p15:guide>
        <p15:guide id="4" pos="5529">
          <p15:clr>
            <a:srgbClr val="A4A3A4"/>
          </p15:clr>
        </p15:guide>
        <p15:guide id="5" pos="2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10">
          <p15:clr>
            <a:srgbClr val="A4A3A4"/>
          </p15:clr>
        </p15:guide>
        <p15:guide id="2" pos="4180">
          <p15:clr>
            <a:srgbClr val="A4A3A4"/>
          </p15:clr>
        </p15:guide>
        <p15:guide id="3" pos="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2BF"/>
    <a:srgbClr val="CCFF99"/>
    <a:srgbClr val="FFFFCC"/>
    <a:srgbClr val="3333CC"/>
    <a:srgbClr val="4E917A"/>
    <a:srgbClr val="005596"/>
    <a:srgbClr val="49A942"/>
    <a:srgbClr val="73C1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6" autoAdjust="0"/>
    <p:restoredTop sz="94775" autoAdjust="0"/>
  </p:normalViewPr>
  <p:slideViewPr>
    <p:cSldViewPr>
      <p:cViewPr varScale="1">
        <p:scale>
          <a:sx n="81" d="100"/>
          <a:sy n="81" d="100"/>
        </p:scale>
        <p:origin x="1363" y="58"/>
      </p:cViewPr>
      <p:guideLst>
        <p:guide orient="horz" pos="3757"/>
        <p:guide orient="horz" pos="128"/>
        <p:guide pos="2880"/>
        <p:guide pos="5529"/>
        <p:guide pos="2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26" y="666"/>
      </p:cViewPr>
      <p:guideLst>
        <p:guide orient="horz" pos="110"/>
        <p:guide pos="4180"/>
        <p:guide pos="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13113" y="8953500"/>
            <a:ext cx="307975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F1F84D6-121B-495E-B91C-E35AC69B1BF7}" type="slidenum">
              <a:rPr lang="en-US" sz="800">
                <a:latin typeface="MetaNormalLF-Roman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450" y="174625"/>
            <a:ext cx="6337300" cy="369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2140192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62100" y="723900"/>
            <a:ext cx="3801532" cy="2851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42900" y="3771900"/>
            <a:ext cx="6337300" cy="5689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3313113" y="8953500"/>
            <a:ext cx="307975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DC9F0E9-5F6D-4981-A7DA-986933FE4E9F}" type="slidenum">
              <a:rPr lang="en-US" sz="800">
                <a:latin typeface="MetaNormalLF-Roman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450" y="174625"/>
            <a:ext cx="6337300" cy="369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31936532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1200"/>
      </a:spcBef>
      <a:spcAft>
        <a:spcPct val="0"/>
      </a:spcAft>
      <a:buFont typeface="Arial" charset="0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1pPr>
    <a:lvl2pPr marL="338138" indent="-112713" algn="l" rtl="0" eaLnBrk="0" fontAlgn="base" hangingPunct="0">
      <a:spcBef>
        <a:spcPts val="600"/>
      </a:spcBef>
      <a:spcAft>
        <a:spcPct val="0"/>
      </a:spcAft>
      <a:buFont typeface="Arial" charset="0"/>
      <a:buChar char="•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2pPr>
    <a:lvl3pPr marL="627063" indent="-163513" algn="l" rtl="0" eaLnBrk="0" fontAlgn="base" hangingPunct="0">
      <a:spcBef>
        <a:spcPts val="600"/>
      </a:spcBef>
      <a:spcAft>
        <a:spcPct val="0"/>
      </a:spcAft>
      <a:buFont typeface="Arial" charset="0"/>
      <a:buChar char="–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3pPr>
    <a:lvl4pPr marL="801688" indent="-112713" algn="l" rtl="0" eaLnBrk="0" fontAlgn="base" hangingPunct="0">
      <a:spcBef>
        <a:spcPts val="600"/>
      </a:spcBef>
      <a:spcAft>
        <a:spcPct val="0"/>
      </a:spcAft>
      <a:buFont typeface="Wingdings" pitchFamily="2" charset="2"/>
      <a:buChar char="§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4pPr>
    <a:lvl5pPr marL="1089025" indent="-174625" algn="l" rtl="0" eaLnBrk="0" fontAlgn="base" hangingPunct="0">
      <a:spcBef>
        <a:spcPts val="600"/>
      </a:spcBef>
      <a:spcAft>
        <a:spcPct val="0"/>
      </a:spcAft>
      <a:buFont typeface="Arial" charset="0"/>
      <a:buChar char="—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2362200" y="1219200"/>
            <a:ext cx="6048376" cy="1485901"/>
          </a:xfrm>
          <a:prstGeom prst="rect">
            <a:avLst/>
          </a:prstGeom>
          <a:noFill/>
        </p:spPr>
        <p:txBody>
          <a:bodyPr lIns="0" tIns="0" rIns="0" bIns="0" anchor="b" anchorCtr="0">
            <a:noAutofit/>
          </a:bodyPr>
          <a:lstStyle>
            <a:lvl1pPr algn="r">
              <a:defRPr sz="2800">
                <a:solidFill>
                  <a:schemeClr val="tx2"/>
                </a:solidFill>
                <a:latin typeface="MetaNormalLF-Roman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2362200" y="2895600"/>
            <a:ext cx="6048375" cy="83820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2DA2BF"/>
                </a:solidFill>
                <a:latin typeface="MetaNormal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1066800"/>
          </a:xfrm>
          <a:prstGeom prst="rect">
            <a:avLst/>
          </a:prstGeom>
        </p:spPr>
        <p:txBody>
          <a:bodyPr anchor="ctr" anchorCtr="0"/>
          <a:lstStyle>
            <a:lvl1pPr algn="ctr">
              <a:defRPr sz="2800">
                <a:solidFill>
                  <a:srgbClr val="2DA2B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371601"/>
            <a:ext cx="6781800" cy="4343400"/>
          </a:xfrm>
          <a:prstGeom prst="rect">
            <a:avLst/>
          </a:prstGeom>
        </p:spPr>
        <p:txBody>
          <a:bodyPr/>
          <a:lstStyle>
            <a:lvl1pPr>
              <a:buClr>
                <a:srgbClr val="2DA2BF"/>
              </a:buClr>
              <a:buFont typeface="Arial" pitchFamily="34" charset="0"/>
              <a:buChar char="•"/>
              <a:defRPr sz="2200"/>
            </a:lvl1pPr>
            <a:lvl2pPr>
              <a:buFont typeface="Wingdings" pitchFamily="2" charset="2"/>
              <a:buChar char="ü"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/>
              </a:buClr>
              <a:defRPr>
                <a:solidFill>
                  <a:srgbClr val="2DA2BF"/>
                </a:solidFill>
              </a:defRPr>
            </a:lvl3pPr>
            <a:lvl4pPr>
              <a:buNone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617220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 bwMode="gray">
          <a:xfrm>
            <a:off x="366713" y="6710363"/>
            <a:ext cx="2411412" cy="12382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bg2"/>
                </a:solidFill>
                <a:latin typeface="MetaNormalLF-Roman" pitchFamily="34" charset="0"/>
              </a:rPr>
              <a:t>© Copyright 2011 EMC Corporation.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7" r:id="rId2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2C95DD"/>
          </a:solidFill>
          <a:latin typeface="MetaNormalLF-Roman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95DD"/>
          </a:solidFill>
          <a:latin typeface="MetaNormalLF-Roman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•"/>
        <a:defRPr sz="28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–"/>
        <a:defRPr sz="24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•"/>
        <a:defRPr sz="20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–"/>
        <a:defRPr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C95DD"/>
        </a:buClr>
        <a:buFont typeface="Arial" charset="0"/>
        <a:buChar char="»"/>
        <a:defRPr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62200" y="1219201"/>
            <a:ext cx="4191000" cy="762000"/>
          </a:xfrm>
        </p:spPr>
        <p:txBody>
          <a:bodyPr/>
          <a:lstStyle/>
          <a:p>
            <a:pPr algn="ctr"/>
            <a:r>
              <a:rPr lang="en-US" dirty="0" smtClean="0"/>
              <a:t>Clinical </a:t>
            </a:r>
            <a:r>
              <a:rPr lang="en-US" dirty="0" smtClean="0"/>
              <a:t>Desktop POC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685800"/>
          </a:xfrm>
        </p:spPr>
        <p:txBody>
          <a:bodyPr/>
          <a:lstStyle/>
          <a:p>
            <a:pPr algn="l"/>
            <a:r>
              <a:rPr lang="en-US" dirty="0" smtClean="0"/>
              <a:t>One Care Schedule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3581401"/>
          </a:xfrm>
        </p:spPr>
        <p:txBody>
          <a:bodyPr/>
          <a:lstStyle/>
          <a:p>
            <a:r>
              <a:rPr lang="en-US" dirty="0" smtClean="0"/>
              <a:t>AEHR</a:t>
            </a:r>
          </a:p>
          <a:p>
            <a:r>
              <a:rPr lang="en-US" dirty="0" smtClean="0"/>
              <a:t>PPMS</a:t>
            </a:r>
          </a:p>
          <a:p>
            <a:r>
              <a:rPr lang="en-US" dirty="0" smtClean="0"/>
              <a:t>Cerner KSN</a:t>
            </a:r>
          </a:p>
          <a:p>
            <a:r>
              <a:rPr lang="en-US" dirty="0" smtClean="0"/>
              <a:t>Cerner OneCare</a:t>
            </a:r>
          </a:p>
          <a:p>
            <a:r>
              <a:rPr lang="en-US" dirty="0" smtClean="0"/>
              <a:t>Cerner St Clare</a:t>
            </a:r>
          </a:p>
          <a:p>
            <a:r>
              <a:rPr lang="en-US" smtClean="0"/>
              <a:t>Meditech </a:t>
            </a:r>
            <a:r>
              <a:rPr lang="en-US" smtClean="0"/>
              <a:t>6.x</a:t>
            </a:r>
            <a:endParaRPr lang="en-US" dirty="0" smtClean="0"/>
          </a:p>
          <a:p>
            <a:r>
              <a:rPr lang="en-US" dirty="0" smtClean="0"/>
              <a:t>EPIC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64820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Access solutions for the clinical setting?</a:t>
            </a:r>
          </a:p>
          <a:p>
            <a:pPr marL="0" indent="0" algn="ctr">
              <a:buNone/>
            </a:pPr>
            <a:endParaRPr lang="en-US" dirty="0"/>
          </a:p>
          <a:p>
            <a:pPr lvl="1"/>
            <a:r>
              <a:rPr lang="en-US" dirty="0" smtClean="0"/>
              <a:t>Inpatient Shared PC</a:t>
            </a:r>
            <a:endParaRPr lang="en-US" dirty="0"/>
          </a:p>
          <a:p>
            <a:pPr lvl="1"/>
            <a:r>
              <a:rPr lang="en-US" dirty="0" smtClean="0"/>
              <a:t>Dedicated Workstation</a:t>
            </a:r>
          </a:p>
          <a:p>
            <a:pPr lvl="1"/>
            <a:r>
              <a:rPr lang="en-US" dirty="0" smtClean="0"/>
              <a:t>Ambulatory Setting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228600"/>
            <a:ext cx="8458200" cy="685800"/>
          </a:xfrm>
          <a:prstGeom prst="rect">
            <a:avLst/>
          </a:prstGeom>
        </p:spPr>
        <p:txBody>
          <a:bodyPr anchor="ctr" anchorCtr="0"/>
          <a:lstStyle/>
          <a:p>
            <a:pPr lvl="0" eaLnBrk="0" hangingPunct="0"/>
            <a:r>
              <a:rPr lang="en-US" sz="2800" dirty="0" smtClean="0">
                <a:solidFill>
                  <a:srgbClr val="2DA2BF"/>
                </a:solidFill>
                <a:latin typeface="MetaNormalLF-Roman" pitchFamily="34" charset="0"/>
                <a:ea typeface="+mj-ea"/>
                <a:cs typeface="+mj-cs"/>
              </a:rPr>
              <a:t>Are we providing the best Application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A2BF"/>
                </a:solidFill>
                <a:effectLst/>
                <a:uLnTx/>
                <a:uFillTx/>
                <a:latin typeface="MetaNormalLF-Roman" pitchFamily="34" charset="0"/>
                <a:ea typeface="+mj-ea"/>
                <a:cs typeface="+mj-cs"/>
              </a:rPr>
              <a:t>		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DA2BF"/>
              </a:solidFill>
              <a:effectLst/>
              <a:uLnTx/>
              <a:uFillTx/>
              <a:latin typeface="MetaNormalLF-Roman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833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762000"/>
          </a:xfrm>
        </p:spPr>
        <p:txBody>
          <a:bodyPr/>
          <a:lstStyle/>
          <a:p>
            <a:r>
              <a:rPr lang="en-US" dirty="0" smtClean="0"/>
              <a:t>Workshop Areas for Improvement Clinical Desktop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648201"/>
          </a:xfrm>
        </p:spPr>
        <p:txBody>
          <a:bodyPr/>
          <a:lstStyle/>
          <a:p>
            <a:r>
              <a:rPr lang="en-US" dirty="0" smtClean="0"/>
              <a:t>Form Groups </a:t>
            </a:r>
          </a:p>
          <a:p>
            <a:pPr lvl="1"/>
            <a:r>
              <a:rPr lang="en-US" dirty="0" smtClean="0"/>
              <a:t>Create a list of improvement areas for Clinical Desktops/Applications</a:t>
            </a:r>
          </a:p>
          <a:p>
            <a:pPr lvl="2"/>
            <a:r>
              <a:rPr lang="en-US" dirty="0" smtClean="0"/>
              <a:t>Examples</a:t>
            </a:r>
          </a:p>
          <a:p>
            <a:pPr lvl="3"/>
            <a:r>
              <a:rPr lang="en-US" dirty="0" smtClean="0"/>
              <a:t>Common Users Complaints</a:t>
            </a:r>
          </a:p>
          <a:p>
            <a:pPr lvl="3"/>
            <a:r>
              <a:rPr lang="en-US" dirty="0" smtClean="0"/>
              <a:t>Technology Improvements Recommendations</a:t>
            </a:r>
          </a:p>
          <a:p>
            <a:pPr lvl="3"/>
            <a:r>
              <a:rPr lang="en-US" dirty="0" smtClean="0"/>
              <a:t>Known Problem Areas.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23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762000"/>
          </a:xfrm>
        </p:spPr>
        <p:txBody>
          <a:bodyPr/>
          <a:lstStyle/>
          <a:p>
            <a:pPr algn="l"/>
            <a:r>
              <a:rPr lang="en-US" dirty="0" smtClean="0"/>
              <a:t>Technology / Vendor Testing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14400"/>
            <a:ext cx="7772400" cy="5105399"/>
          </a:xfrm>
        </p:spPr>
        <p:txBody>
          <a:bodyPr/>
          <a:lstStyle/>
          <a:p>
            <a:r>
              <a:rPr lang="en-US" sz="2000" dirty="0" err="1" smtClean="0"/>
              <a:t>Vmware</a:t>
            </a:r>
            <a:endParaRPr lang="en-US" sz="2000" dirty="0" smtClean="0"/>
          </a:p>
          <a:p>
            <a:pPr lvl="1"/>
            <a:r>
              <a:rPr lang="en-US" dirty="0" smtClean="0"/>
              <a:t>ESX</a:t>
            </a:r>
          </a:p>
          <a:p>
            <a:pPr lvl="1"/>
            <a:r>
              <a:rPr lang="en-US" dirty="0" smtClean="0"/>
              <a:t>VCE Vblock</a:t>
            </a:r>
          </a:p>
          <a:p>
            <a:pPr lvl="1"/>
            <a:r>
              <a:rPr lang="en-US" dirty="0" smtClean="0"/>
              <a:t>View</a:t>
            </a:r>
          </a:p>
          <a:p>
            <a:r>
              <a:rPr lang="en-US" sz="2000" dirty="0" smtClean="0"/>
              <a:t>Citrix</a:t>
            </a:r>
          </a:p>
          <a:p>
            <a:pPr lvl="1"/>
            <a:r>
              <a:rPr lang="en-US" dirty="0" err="1" smtClean="0"/>
              <a:t>Xenapp</a:t>
            </a:r>
            <a:r>
              <a:rPr lang="en-US" dirty="0" smtClean="0"/>
              <a:t> 6.5 – 7.x</a:t>
            </a:r>
          </a:p>
          <a:p>
            <a:pPr lvl="1"/>
            <a:r>
              <a:rPr lang="en-US" dirty="0" err="1" smtClean="0"/>
              <a:t>Xen</a:t>
            </a:r>
            <a:r>
              <a:rPr lang="en-US" dirty="0" smtClean="0"/>
              <a:t> Desktop</a:t>
            </a:r>
          </a:p>
          <a:p>
            <a:pPr lvl="1"/>
            <a:r>
              <a:rPr lang="en-US" dirty="0" smtClean="0"/>
              <a:t>Fast Launch</a:t>
            </a:r>
          </a:p>
          <a:p>
            <a:r>
              <a:rPr lang="en-US" sz="2000" dirty="0" err="1" smtClean="0"/>
              <a:t>Imprivata</a:t>
            </a:r>
            <a:r>
              <a:rPr lang="en-US" sz="2000" dirty="0" smtClean="0"/>
              <a:t> SSO</a:t>
            </a:r>
          </a:p>
          <a:p>
            <a:r>
              <a:rPr lang="en-US" sz="2000" dirty="0" err="1" smtClean="0"/>
              <a:t>HealthCast</a:t>
            </a:r>
            <a:r>
              <a:rPr lang="en-US" sz="2000" dirty="0" smtClean="0"/>
              <a:t> SSO</a:t>
            </a:r>
          </a:p>
          <a:p>
            <a:r>
              <a:rPr lang="en-US" sz="2000" dirty="0" smtClean="0"/>
              <a:t>Microsoft Windows 7/XP</a:t>
            </a:r>
          </a:p>
          <a:p>
            <a:r>
              <a:rPr lang="en-US" sz="2000" dirty="0" smtClean="0"/>
              <a:t>RSA Readers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458200" cy="838200"/>
          </a:xfrm>
        </p:spPr>
        <p:txBody>
          <a:bodyPr/>
          <a:lstStyle/>
          <a:p>
            <a:pPr algn="l"/>
            <a:r>
              <a:rPr lang="en-US" dirty="0" smtClean="0"/>
              <a:t>Applications Tested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772400" cy="5029199"/>
          </a:xfrm>
        </p:spPr>
        <p:txBody>
          <a:bodyPr/>
          <a:lstStyle/>
          <a:p>
            <a:pPr lvl="1"/>
            <a:r>
              <a:rPr lang="en-US" dirty="0" smtClean="0"/>
              <a:t>McKesson PACs</a:t>
            </a:r>
          </a:p>
          <a:p>
            <a:pPr lvl="1"/>
            <a:r>
              <a:rPr lang="en-US" dirty="0" smtClean="0"/>
              <a:t>Cerner</a:t>
            </a:r>
          </a:p>
          <a:p>
            <a:pPr lvl="1"/>
            <a:r>
              <a:rPr lang="en-US" dirty="0" smtClean="0"/>
              <a:t>Meditech Magic</a:t>
            </a:r>
          </a:p>
          <a:p>
            <a:pPr lvl="1"/>
            <a:r>
              <a:rPr lang="en-US" dirty="0" smtClean="0"/>
              <a:t>Meditech 6.x +</a:t>
            </a:r>
          </a:p>
          <a:p>
            <a:pPr lvl="1"/>
            <a:r>
              <a:rPr lang="en-US" dirty="0" smtClean="0"/>
              <a:t>Allscripts AEHR</a:t>
            </a:r>
          </a:p>
          <a:p>
            <a:pPr lvl="1"/>
            <a:r>
              <a:rPr lang="en-US" dirty="0" smtClean="0"/>
              <a:t>Allscripts Practice Management</a:t>
            </a:r>
          </a:p>
          <a:p>
            <a:pPr lvl="1"/>
            <a:r>
              <a:rPr lang="en-US" dirty="0" smtClean="0"/>
              <a:t>CHI Portal</a:t>
            </a:r>
          </a:p>
          <a:p>
            <a:pPr lvl="1"/>
            <a:r>
              <a:rPr lang="en-US" dirty="0" smtClean="0"/>
              <a:t>OCS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53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685800"/>
          </a:xfrm>
        </p:spPr>
        <p:txBody>
          <a:bodyPr/>
          <a:lstStyle/>
          <a:p>
            <a:pPr algn="l"/>
            <a:r>
              <a:rPr lang="en-US" dirty="0" smtClean="0"/>
              <a:t>Demo Inpatient Shared PC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648201"/>
          </a:xfrm>
        </p:spPr>
        <p:txBody>
          <a:bodyPr/>
          <a:lstStyle/>
          <a:p>
            <a:r>
              <a:rPr lang="en-US" dirty="0" smtClean="0"/>
              <a:t>Provide fast logon for multiple users to a single PC</a:t>
            </a:r>
          </a:p>
          <a:p>
            <a:r>
              <a:rPr lang="en-US" dirty="0" smtClean="0"/>
              <a:t>Provide SSO (Single Sign-On)</a:t>
            </a:r>
          </a:p>
          <a:p>
            <a:r>
              <a:rPr lang="en-US" dirty="0" smtClean="0"/>
              <a:t>Speed to Application</a:t>
            </a:r>
          </a:p>
          <a:p>
            <a:r>
              <a:rPr lang="en-US" dirty="0" smtClean="0"/>
              <a:t>Provide Remote Sessions</a:t>
            </a:r>
          </a:p>
          <a:p>
            <a:r>
              <a:rPr lang="en-US" dirty="0" smtClean="0"/>
              <a:t>Provide Advanced Authentication Integration</a:t>
            </a:r>
          </a:p>
          <a:p>
            <a:r>
              <a:rPr lang="en-US" dirty="0" smtClean="0"/>
              <a:t>Meet the video requirements of the future</a:t>
            </a:r>
          </a:p>
          <a:p>
            <a:pPr lvl="1"/>
            <a:r>
              <a:rPr lang="en-US" dirty="0" smtClean="0"/>
              <a:t>HD Video</a:t>
            </a:r>
          </a:p>
          <a:p>
            <a:pPr lvl="1"/>
            <a:r>
              <a:rPr lang="en-US" dirty="0" smtClean="0"/>
              <a:t>Link/Microsoft OCS</a:t>
            </a:r>
          </a:p>
        </p:txBody>
      </p:sp>
    </p:spTree>
    <p:extLst>
      <p:ext uri="{BB962C8B-B14F-4D97-AF65-F5344CB8AC3E}">
        <p14:creationId xmlns:p14="http://schemas.microsoft.com/office/powerpoint/2010/main" val="114509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534400" cy="838200"/>
          </a:xfrm>
        </p:spPr>
        <p:txBody>
          <a:bodyPr/>
          <a:lstStyle/>
          <a:p>
            <a:pPr algn="l"/>
            <a:r>
              <a:rPr lang="en-US" dirty="0" smtClean="0"/>
              <a:t>Ownership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772400" cy="4572000"/>
          </a:xfrm>
        </p:spPr>
        <p:txBody>
          <a:bodyPr/>
          <a:lstStyle/>
          <a:p>
            <a:r>
              <a:rPr lang="en-US" dirty="0" smtClean="0"/>
              <a:t>Who would owns SSO?</a:t>
            </a:r>
          </a:p>
          <a:p>
            <a:endParaRPr lang="en-US" dirty="0" smtClean="0"/>
          </a:p>
          <a:p>
            <a:r>
              <a:rPr lang="en-US" dirty="0" smtClean="0"/>
              <a:t>Who would owns Advanced Authentication?</a:t>
            </a:r>
          </a:p>
          <a:p>
            <a:endParaRPr lang="en-US" dirty="0" smtClean="0"/>
          </a:p>
          <a:p>
            <a:r>
              <a:rPr lang="en-US" dirty="0" smtClean="0"/>
              <a:t>Who would owns Remote Sessions</a:t>
            </a:r>
          </a:p>
          <a:p>
            <a:endParaRPr lang="en-US" dirty="0"/>
          </a:p>
          <a:p>
            <a:r>
              <a:rPr lang="en-US" dirty="0" smtClean="0"/>
              <a:t>How are we going to solve Video Problems?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685800"/>
          </a:xfrm>
        </p:spPr>
        <p:txBody>
          <a:bodyPr/>
          <a:lstStyle/>
          <a:p>
            <a:pPr algn="l"/>
            <a:r>
              <a:rPr lang="en-US" dirty="0" smtClean="0"/>
              <a:t>Next Steps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772400" cy="4495800"/>
          </a:xfrm>
        </p:spPr>
        <p:txBody>
          <a:bodyPr/>
          <a:lstStyle/>
          <a:p>
            <a:r>
              <a:rPr lang="en-US" dirty="0" smtClean="0"/>
              <a:t>Clinical Leadership Approval</a:t>
            </a:r>
          </a:p>
          <a:p>
            <a:r>
              <a:rPr lang="en-US" dirty="0" smtClean="0"/>
              <a:t>MBO Infrastructure testing</a:t>
            </a:r>
          </a:p>
          <a:p>
            <a:pPr lvl="1"/>
            <a:r>
              <a:rPr lang="en-US" dirty="0" smtClean="0"/>
              <a:t>Printing/Profiles</a:t>
            </a:r>
          </a:p>
          <a:p>
            <a:pPr lvl="1"/>
            <a:r>
              <a:rPr lang="en-US" dirty="0" smtClean="0"/>
              <a:t>Servers</a:t>
            </a:r>
          </a:p>
          <a:p>
            <a:pPr lvl="1"/>
            <a:r>
              <a:rPr lang="en-US" dirty="0" smtClean="0"/>
              <a:t>Desktops</a:t>
            </a:r>
            <a:endParaRPr lang="en-US" dirty="0"/>
          </a:p>
          <a:p>
            <a:r>
              <a:rPr lang="en-US" dirty="0" smtClean="0"/>
              <a:t>Pilot Cerner</a:t>
            </a:r>
          </a:p>
          <a:p>
            <a:r>
              <a:rPr lang="en-US" dirty="0" smtClean="0"/>
              <a:t>Pilot </a:t>
            </a:r>
            <a:r>
              <a:rPr lang="en-US" smtClean="0"/>
              <a:t>Meditech 6.x +</a:t>
            </a:r>
            <a:endParaRPr lang="en-US" dirty="0" smtClean="0"/>
          </a:p>
          <a:p>
            <a:r>
              <a:rPr lang="en-US" dirty="0" smtClean="0"/>
              <a:t>Pilot AEHR</a:t>
            </a:r>
          </a:p>
        </p:txBody>
      </p:sp>
    </p:spTree>
    <p:extLst>
      <p:ext uri="{BB962C8B-B14F-4D97-AF65-F5344CB8AC3E}">
        <p14:creationId xmlns:p14="http://schemas.microsoft.com/office/powerpoint/2010/main" val="59283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1 EMC Template Externa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**New 2010 Template">
      <a:dk1>
        <a:srgbClr val="000000"/>
      </a:dk1>
      <a:lt1>
        <a:srgbClr val="FFFFFF"/>
      </a:lt1>
      <a:dk2>
        <a:srgbClr val="007DC3"/>
      </a:dk2>
      <a:lt2>
        <a:srgbClr val="5F5F5F"/>
      </a:lt2>
      <a:accent1>
        <a:srgbClr val="2C95DD"/>
      </a:accent1>
      <a:accent2>
        <a:srgbClr val="49A942"/>
      </a:accent2>
      <a:accent3>
        <a:srgbClr val="B4D88B"/>
      </a:accent3>
      <a:accent4>
        <a:srgbClr val="FFC425"/>
      </a:accent4>
      <a:accent5>
        <a:srgbClr val="E36F1E"/>
      </a:accent5>
      <a:accent6>
        <a:srgbClr val="B5121B"/>
      </a:accent6>
      <a:hlink>
        <a:srgbClr val="007DC3"/>
      </a:hlink>
      <a:folHlink>
        <a:srgbClr val="49A942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**New 2010 Template">
      <a:dk1>
        <a:srgbClr val="000000"/>
      </a:dk1>
      <a:lt1>
        <a:srgbClr val="FFFFFF"/>
      </a:lt1>
      <a:dk2>
        <a:srgbClr val="007DC3"/>
      </a:dk2>
      <a:lt2>
        <a:srgbClr val="5F5F5F"/>
      </a:lt2>
      <a:accent1>
        <a:srgbClr val="2C95DD"/>
      </a:accent1>
      <a:accent2>
        <a:srgbClr val="49A942"/>
      </a:accent2>
      <a:accent3>
        <a:srgbClr val="B4D88B"/>
      </a:accent3>
      <a:accent4>
        <a:srgbClr val="FFC425"/>
      </a:accent4>
      <a:accent5>
        <a:srgbClr val="E36F1E"/>
      </a:accent5>
      <a:accent6>
        <a:srgbClr val="B5121B"/>
      </a:accent6>
      <a:hlink>
        <a:srgbClr val="007DC3"/>
      </a:hlink>
      <a:folHlink>
        <a:srgbClr val="49A942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2011 EMC Template External</Template>
  <TotalTime>0</TotalTime>
  <Words>197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MetaNormalLF-Roman</vt:lpstr>
      <vt:lpstr>Wingdings</vt:lpstr>
      <vt:lpstr>2011 EMC Template External</vt:lpstr>
      <vt:lpstr>Clinical Desktop POC</vt:lpstr>
      <vt:lpstr>One Care Schedule  </vt:lpstr>
      <vt:lpstr> </vt:lpstr>
      <vt:lpstr>Workshop Areas for Improvement Clinical Desktop </vt:lpstr>
      <vt:lpstr>Technology / Vendor Testing</vt:lpstr>
      <vt:lpstr>Applications Tested</vt:lpstr>
      <vt:lpstr>Demo Inpatient Shared PC</vt:lpstr>
      <vt:lpstr>Ownership</vt:lpstr>
      <vt:lpstr>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2016-04-04T02:03:34Z</dcterms:created>
  <dcterms:modified xsi:type="dcterms:W3CDTF">2022-04-11T01:44:56Z</dcterms:modified>
</cp:coreProperties>
</file>