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1159" r:id="rId2"/>
    <p:sldId id="1160" r:id="rId3"/>
    <p:sldId id="1166" r:id="rId4"/>
    <p:sldId id="1161" r:id="rId5"/>
    <p:sldId id="1167" r:id="rId6"/>
    <p:sldId id="1162" r:id="rId7"/>
  </p:sldIdLst>
  <p:sldSz cx="9144000" cy="6858000" type="screen4x3"/>
  <p:notesSz cx="9236075" cy="6950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2">
          <p15:clr>
            <a:srgbClr val="A4A3A4"/>
          </p15:clr>
        </p15:guide>
        <p15:guide id="2" pos="30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89">
          <p15:clr>
            <a:srgbClr val="A4A3A4"/>
          </p15:clr>
        </p15:guide>
        <p15:guide id="2" pos="29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99FF"/>
    <a:srgbClr val="990033"/>
    <a:srgbClr val="660033"/>
    <a:srgbClr val="800080"/>
    <a:srgbClr val="FFFF99"/>
    <a:srgbClr val="FF99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32" autoAdjust="0"/>
    <p:restoredTop sz="95599" autoAdjust="0"/>
  </p:normalViewPr>
  <p:slideViewPr>
    <p:cSldViewPr snapToGrid="0" snapToObjects="1">
      <p:cViewPr varScale="1">
        <p:scale>
          <a:sx n="81" d="100"/>
          <a:sy n="81" d="100"/>
        </p:scale>
        <p:origin x="1646" y="72"/>
      </p:cViewPr>
      <p:guideLst>
        <p:guide orient="horz" pos="2322"/>
        <p:guide pos="30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630" y="-72"/>
      </p:cViewPr>
      <p:guideLst>
        <p:guide orient="horz" pos="2189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16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9" tIns="45356" rIns="90709" bIns="45356" numCol="1" anchor="t" anchorCtr="0" compatLnSpc="1">
            <a:prstTxWarp prst="textNoShape">
              <a:avLst/>
            </a:prstTxWarp>
          </a:bodyPr>
          <a:lstStyle>
            <a:lvl1pPr algn="ctr" defTabSz="90475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MASTER D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19700" y="0"/>
            <a:ext cx="4016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9" tIns="45356" rIns="90709" bIns="45356" numCol="1" anchor="t" anchorCtr="0" compatLnSpc="1">
            <a:prstTxWarp prst="textNoShape">
              <a:avLst/>
            </a:prstTxWarp>
          </a:bodyPr>
          <a:lstStyle>
            <a:lvl1pPr algn="r" defTabSz="904753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10350"/>
            <a:ext cx="4016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9" tIns="45356" rIns="90709" bIns="45356" numCol="1" anchor="b" anchorCtr="0" compatLnSpc="1">
            <a:prstTxWarp prst="textNoShape">
              <a:avLst/>
            </a:prstTxWarp>
          </a:bodyPr>
          <a:lstStyle>
            <a:lvl1pPr algn="l" defTabSz="904753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September 19, 2003</a:t>
            </a:r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19700" y="6610350"/>
            <a:ext cx="4016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9" tIns="45356" rIns="90709" bIns="45356" numCol="1" anchor="b" anchorCtr="0" compatLnSpc="1">
            <a:prstTxWarp prst="textNoShape">
              <a:avLst/>
            </a:prstTxWarp>
          </a:bodyPr>
          <a:lstStyle>
            <a:lvl1pPr algn="r" defTabSz="904753">
              <a:defRPr>
                <a:latin typeface="Arial" charset="0"/>
              </a:defRPr>
            </a:lvl1pPr>
          </a:lstStyle>
          <a:p>
            <a:pPr>
              <a:defRPr/>
            </a:pPr>
            <a:fld id="{379B068D-7E40-4F99-9D70-B0E7C7235D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155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05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5" rIns="92232" bIns="46115" numCol="1" anchor="t" anchorCtr="0" compatLnSpc="1">
            <a:prstTxWarp prst="textNoShape">
              <a:avLst/>
            </a:prstTxWarp>
          </a:bodyPr>
          <a:lstStyle>
            <a:lvl1pPr algn="l" defTabSz="919039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35575" y="0"/>
            <a:ext cx="40005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5" rIns="92232" bIns="46115" numCol="1" anchor="t" anchorCtr="0" compatLnSpc="1">
            <a:prstTxWarp prst="textNoShape">
              <a:avLst/>
            </a:prstTxWarp>
          </a:bodyPr>
          <a:lstStyle>
            <a:lvl1pPr algn="r" defTabSz="919039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76550" y="514350"/>
            <a:ext cx="3492500" cy="2619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0313" y="3303588"/>
            <a:ext cx="6775450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5" rIns="92232" bIns="461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10350"/>
            <a:ext cx="40005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5" rIns="92232" bIns="46115" numCol="1" anchor="b" anchorCtr="0" compatLnSpc="1">
            <a:prstTxWarp prst="textNoShape">
              <a:avLst/>
            </a:prstTxWarp>
          </a:bodyPr>
          <a:lstStyle>
            <a:lvl1pPr algn="l" defTabSz="919039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September 19, 2003</a:t>
            </a:r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35575" y="6610350"/>
            <a:ext cx="40005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2" tIns="46115" rIns="92232" bIns="46115" numCol="1" anchor="b" anchorCtr="0" compatLnSpc="1">
            <a:prstTxWarp prst="textNoShape">
              <a:avLst/>
            </a:prstTxWarp>
          </a:bodyPr>
          <a:lstStyle>
            <a:lvl1pPr algn="r" defTabSz="919039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18690931-34C1-42BD-8843-CCB1E57883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099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7575"/>
            <a:fld id="{67214C63-C259-492A-AB36-63CA5D1C3A15}" type="slidenum">
              <a:rPr lang="en-US" smtClean="0"/>
              <a:pPr defTabSz="917575"/>
              <a:t>1</a:t>
            </a:fld>
            <a:endParaRPr lang="en-US" dirty="0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8498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/>
          <p:cNvSpPr>
            <a:spLocks noChangeShapeType="1"/>
          </p:cNvSpPr>
          <p:nvPr/>
        </p:nvSpPr>
        <p:spPr bwMode="auto">
          <a:xfrm>
            <a:off x="0" y="2279650"/>
            <a:ext cx="9144000" cy="0"/>
          </a:xfrm>
          <a:prstGeom prst="line">
            <a:avLst/>
          </a:prstGeom>
          <a:noFill/>
          <a:ln w="57150">
            <a:solidFill>
              <a:srgbClr val="831E3B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0" y="804863"/>
            <a:ext cx="31242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0"/>
            <a:ext cx="487363" cy="6858000"/>
          </a:xfrm>
          <a:prstGeom prst="rect">
            <a:avLst/>
          </a:prstGeom>
          <a:solidFill>
            <a:srgbClr val="B2B2B2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3463" y="804863"/>
            <a:ext cx="7026275" cy="14747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3463" y="2533650"/>
            <a:ext cx="6680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52425" y="786384"/>
            <a:ext cx="8385048" cy="5010912"/>
          </a:xfrm>
        </p:spPr>
        <p:txBody>
          <a:bodyPr/>
          <a:lstStyle>
            <a:lvl1pPr marL="233363" indent="-233363">
              <a:buSzPct val="115000"/>
              <a:buFont typeface="Wingdings" pitchFamily="2" charset="2"/>
              <a:buChar char="§"/>
              <a:defRPr/>
            </a:lvl1pPr>
            <a:lvl2pPr>
              <a:buSzPct val="110000"/>
              <a:buFont typeface="Arial" pitchFamily="34" charset="0"/>
              <a:buChar char="•"/>
              <a:defRPr/>
            </a:lvl2pPr>
            <a:lvl3pPr>
              <a:buSzPct val="110000"/>
              <a:buFont typeface="Arial" pitchFamily="34" charset="0"/>
              <a:buChar char="•"/>
              <a:defRPr/>
            </a:lvl3pPr>
            <a:lvl4pPr>
              <a:buSzPct val="110000"/>
              <a:buFont typeface="Arial" pitchFamily="34" charset="0"/>
              <a:buChar char="•"/>
              <a:defRPr/>
            </a:lvl4pPr>
            <a:lvl5pPr>
              <a:buSzPct val="110000"/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7363" y="0"/>
            <a:ext cx="819150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7363" y="1300163"/>
            <a:ext cx="8191500" cy="455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28" name="Line 7"/>
          <p:cNvSpPr>
            <a:spLocks noChangeShapeType="1"/>
          </p:cNvSpPr>
          <p:nvPr/>
        </p:nvSpPr>
        <p:spPr bwMode="auto">
          <a:xfrm flipV="1">
            <a:off x="0" y="736600"/>
            <a:ext cx="9144000" cy="9525"/>
          </a:xfrm>
          <a:prstGeom prst="line">
            <a:avLst/>
          </a:prstGeom>
          <a:noFill/>
          <a:ln w="73025">
            <a:solidFill>
              <a:srgbClr val="831E3B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030" name="Rectangle 15"/>
          <p:cNvSpPr>
            <a:spLocks noChangeArrowheads="1"/>
          </p:cNvSpPr>
          <p:nvPr/>
        </p:nvSpPr>
        <p:spPr bwMode="auto">
          <a:xfrm>
            <a:off x="0" y="0"/>
            <a:ext cx="487363" cy="6858000"/>
          </a:xfrm>
          <a:prstGeom prst="rect">
            <a:avLst/>
          </a:prstGeom>
          <a:solidFill>
            <a:srgbClr val="B2B2B2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dirty="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D6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D6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D6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D6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D6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5D6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5D6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5D6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5D6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40000"/>
        </a:spcBef>
        <a:spcAft>
          <a:spcPct val="0"/>
        </a:spcAft>
        <a:buClr>
          <a:srgbClr val="005D6F"/>
        </a:buClr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40000"/>
        </a:spcBef>
        <a:spcAft>
          <a:spcPct val="0"/>
        </a:spcAft>
        <a:buClr>
          <a:srgbClr val="005D6F"/>
        </a:buClr>
        <a:buFont typeface="Wingdings" pitchFamily="2" charset="2"/>
        <a:buChar char="p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40000"/>
        </a:spcBef>
        <a:spcAft>
          <a:spcPct val="0"/>
        </a:spcAft>
        <a:buClr>
          <a:srgbClr val="005D6F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40000"/>
        </a:spcBef>
        <a:spcAft>
          <a:spcPct val="0"/>
        </a:spcAft>
        <a:buClr>
          <a:srgbClr val="005D6F"/>
        </a:buClr>
        <a:buFont typeface="Wingdings" pitchFamily="2" charset="2"/>
        <a:buChar char="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40000"/>
        </a:spcBef>
        <a:spcAft>
          <a:spcPct val="0"/>
        </a:spcAft>
        <a:buClr>
          <a:srgbClr val="00487D"/>
        </a:buClr>
        <a:buSzPct val="125000"/>
        <a:buFont typeface="Wingdings" pitchFamily="2" charset="2"/>
        <a:buChar char="ù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40000"/>
        </a:spcBef>
        <a:spcAft>
          <a:spcPct val="0"/>
        </a:spcAft>
        <a:buClr>
          <a:srgbClr val="00487D"/>
        </a:buClr>
        <a:buSzPct val="125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40000"/>
        </a:spcBef>
        <a:spcAft>
          <a:spcPct val="0"/>
        </a:spcAft>
        <a:buClr>
          <a:srgbClr val="00487D"/>
        </a:buClr>
        <a:buSzPct val="125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40000"/>
        </a:spcBef>
        <a:spcAft>
          <a:spcPct val="0"/>
        </a:spcAft>
        <a:buClr>
          <a:srgbClr val="00487D"/>
        </a:buClr>
        <a:buSzPct val="125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40000"/>
        </a:spcBef>
        <a:spcAft>
          <a:spcPct val="0"/>
        </a:spcAft>
        <a:buClr>
          <a:srgbClr val="00487D"/>
        </a:buClr>
        <a:buSzPct val="125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4"/>
          <p:cNvSpPr>
            <a:spLocks noGrp="1" noChangeArrowheads="1"/>
          </p:cNvSpPr>
          <p:nvPr>
            <p:ph type="ctrTitle"/>
          </p:nvPr>
        </p:nvSpPr>
        <p:spPr>
          <a:xfrm>
            <a:off x="1033463" y="1066800"/>
            <a:ext cx="7254875" cy="984250"/>
          </a:xfrm>
        </p:spPr>
        <p:txBody>
          <a:bodyPr/>
          <a:lstStyle/>
          <a:p>
            <a:pPr eaLnBrk="1" hangingPunct="1"/>
            <a:r>
              <a:rPr lang="en-US" dirty="0" smtClean="0"/>
              <a:t>SSO – AA Clinicians </a:t>
            </a:r>
            <a:r>
              <a:rPr lang="en-US" smtClean="0"/>
              <a:t>story </a:t>
            </a:r>
            <a:r>
              <a:rPr lang="en-US" smtClean="0"/>
              <a:t>books</a:t>
            </a:r>
            <a:endParaRPr lang="en-US" dirty="0" smtClean="0"/>
          </a:p>
        </p:txBody>
      </p:sp>
      <p:sp>
        <p:nvSpPr>
          <p:cNvPr id="16386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712519" y="2541319"/>
            <a:ext cx="5589129" cy="1721923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Created by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363" y="0"/>
            <a:ext cx="8191500" cy="786383"/>
          </a:xfrm>
        </p:spPr>
        <p:txBody>
          <a:bodyPr/>
          <a:lstStyle/>
          <a:p>
            <a:r>
              <a:rPr lang="en-US" dirty="0" smtClean="0"/>
              <a:t>Point of Clinician Work Flow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87364" y="786383"/>
            <a:ext cx="6499286" cy="3500608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The day begins at the clinicians residence</a:t>
            </a:r>
          </a:p>
          <a:p>
            <a:r>
              <a:rPr lang="en-US" sz="2000" dirty="0" smtClean="0"/>
              <a:t>Using their personal PC, the clinician launches their browser and browses to the corporate virtual desktop portal.</a:t>
            </a:r>
          </a:p>
          <a:p>
            <a:pPr lvl="0">
              <a:defRPr/>
            </a:pPr>
            <a:r>
              <a:rPr lang="en-US" sz="2000" dirty="0" smtClean="0"/>
              <a:t>The clinician is prompted for their username and password.</a:t>
            </a:r>
          </a:p>
          <a:p>
            <a:pPr lvl="1">
              <a:defRPr/>
            </a:pPr>
            <a:r>
              <a:rPr lang="en-US" sz="1800" dirty="0" smtClean="0"/>
              <a:t>The phone rings and a they are prompted for their authentication pin “****”.</a:t>
            </a:r>
          </a:p>
          <a:p>
            <a:pPr lvl="1">
              <a:defRPr/>
            </a:pPr>
            <a:r>
              <a:rPr lang="en-US" sz="1800" dirty="0" smtClean="0"/>
              <a:t>Once the authentication is provided the browser page is updated with the clinician’s virtual desktop.</a:t>
            </a:r>
          </a:p>
        </p:txBody>
      </p:sp>
      <p:sp>
        <p:nvSpPr>
          <p:cNvPr id="6" name="Text Placeholder 7"/>
          <p:cNvSpPr txBox="1">
            <a:spLocks/>
          </p:cNvSpPr>
          <p:nvPr/>
        </p:nvSpPr>
        <p:spPr bwMode="auto">
          <a:xfrm>
            <a:off x="3075709" y="4453247"/>
            <a:ext cx="5747657" cy="213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33363" marR="0" indent="-233363" defTabSz="914400" eaLnBrk="0" latinLnBrk="0" hangingPunct="0">
              <a:lnSpc>
                <a:spcPct val="100000"/>
              </a:lnSpc>
              <a:spcBef>
                <a:spcPct val="40000"/>
              </a:spcBef>
              <a:buClr>
                <a:srgbClr val="005D6F"/>
              </a:buClr>
              <a:buSzPct val="115000"/>
              <a:buFont typeface="Wingdings" pitchFamily="2" charset="2"/>
              <a:buChar char="§"/>
              <a:tabLst/>
              <a:defRPr/>
            </a:pPr>
            <a:r>
              <a:rPr lang="en-US" sz="1800" b="0" dirty="0" smtClean="0">
                <a:latin typeface="+mn-lt"/>
              </a:rPr>
              <a:t>The clinician connects to their desktop which presents their email, office and clinical applications.</a:t>
            </a:r>
          </a:p>
          <a:p>
            <a:pPr marL="233363" marR="0" indent="-233363" defTabSz="914400" eaLnBrk="0" latinLnBrk="0" hangingPunct="0">
              <a:lnSpc>
                <a:spcPct val="100000"/>
              </a:lnSpc>
              <a:spcBef>
                <a:spcPct val="40000"/>
              </a:spcBef>
              <a:buClr>
                <a:srgbClr val="005D6F"/>
              </a:buClr>
              <a:buSzPct val="115000"/>
              <a:buFont typeface="Wingdings" pitchFamily="2" charset="2"/>
              <a:buChar char="§"/>
              <a:tabLst/>
              <a:defRPr/>
            </a:pPr>
            <a:r>
              <a:rPr lang="en-US" sz="1800" b="0" dirty="0" smtClean="0">
                <a:latin typeface="+mn-lt"/>
              </a:rPr>
              <a:t>After performing some work the clinician heads to the office but stops at a coffee shop for coffee and decides to check his email from their WIFI hotspot.</a:t>
            </a:r>
          </a:p>
        </p:txBody>
      </p:sp>
      <p:sp>
        <p:nvSpPr>
          <p:cNvPr id="7" name="Text Placeholder 7"/>
          <p:cNvSpPr txBox="1">
            <a:spLocks/>
          </p:cNvSpPr>
          <p:nvPr/>
        </p:nvSpPr>
        <p:spPr bwMode="auto">
          <a:xfrm>
            <a:off x="-2956021" y="4863878"/>
            <a:ext cx="8370717" cy="127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33363" marR="0" lvl="0" indent="-233363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rgbClr val="005D6F"/>
              </a:buClr>
              <a:buSzPct val="115000"/>
              <a:buFont typeface="Wingdings" pitchFamily="2" charset="2"/>
              <a:buChar char="§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2" descr="desk_guy"/>
          <p:cNvPicPr>
            <a:picLocks noChangeAspect="1" noChangeArrowheads="1"/>
          </p:cNvPicPr>
          <p:nvPr/>
        </p:nvPicPr>
        <p:blipFill>
          <a:blip r:embed="rId2" cstate="email">
            <a:lum brigh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8312" y="964928"/>
            <a:ext cx="2172728" cy="1915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231" y="4863878"/>
            <a:ext cx="2014391" cy="17208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363" y="0"/>
            <a:ext cx="8191500" cy="786383"/>
          </a:xfrm>
        </p:spPr>
        <p:txBody>
          <a:bodyPr/>
          <a:lstStyle/>
          <a:p>
            <a:r>
              <a:rPr lang="en-US" dirty="0" smtClean="0"/>
              <a:t>Point of Clinician Work Flow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87364" y="786383"/>
            <a:ext cx="6499286" cy="3346230"/>
          </a:xfrm>
        </p:spPr>
        <p:txBody>
          <a:bodyPr/>
          <a:lstStyle/>
          <a:p>
            <a:pPr>
              <a:defRPr/>
            </a:pPr>
            <a:r>
              <a:rPr lang="en-US" sz="2000" dirty="0" smtClean="0"/>
              <a:t>At the coffee shop the clinician using WIFI and an IPAD (laptop or smartphone) the clinician launches a browser and browses to the corporate virtual desktop portal.</a:t>
            </a:r>
          </a:p>
          <a:p>
            <a:pPr lvl="0">
              <a:defRPr/>
            </a:pPr>
            <a:r>
              <a:rPr lang="en-US" sz="2000" dirty="0" smtClean="0"/>
              <a:t>The clinician is prompted for their username and password.</a:t>
            </a:r>
          </a:p>
          <a:p>
            <a:pPr lvl="1">
              <a:defRPr/>
            </a:pPr>
            <a:r>
              <a:rPr lang="en-US" sz="1800" dirty="0" smtClean="0"/>
              <a:t>The phone rings and a command systems prompts them for their authentication pin “****”.</a:t>
            </a:r>
          </a:p>
          <a:p>
            <a:pPr lvl="1">
              <a:defRPr/>
            </a:pPr>
            <a:r>
              <a:rPr lang="en-US" sz="1800" dirty="0" smtClean="0"/>
              <a:t>Once the authentication is provided the browser page is updated with the clinician’s virtual desktop.</a:t>
            </a:r>
          </a:p>
        </p:txBody>
      </p:sp>
      <p:sp>
        <p:nvSpPr>
          <p:cNvPr id="6" name="Text Placeholder 7"/>
          <p:cNvSpPr txBox="1">
            <a:spLocks/>
          </p:cNvSpPr>
          <p:nvPr/>
        </p:nvSpPr>
        <p:spPr bwMode="auto">
          <a:xfrm>
            <a:off x="3431969" y="4286991"/>
            <a:ext cx="5391397" cy="147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33363" marR="0" indent="-233363" defTabSz="914400" eaLnBrk="0" latinLnBrk="0" hangingPunct="0">
              <a:lnSpc>
                <a:spcPct val="100000"/>
              </a:lnSpc>
              <a:spcBef>
                <a:spcPct val="40000"/>
              </a:spcBef>
              <a:buClr>
                <a:srgbClr val="005D6F"/>
              </a:buClr>
              <a:buSzPct val="115000"/>
              <a:buFont typeface="Wingdings" pitchFamily="2" charset="2"/>
              <a:buChar char="§"/>
              <a:tabLst/>
              <a:defRPr/>
            </a:pPr>
            <a:r>
              <a:rPr lang="en-US" sz="2000" b="0" dirty="0" smtClean="0">
                <a:latin typeface="+mn-lt"/>
              </a:rPr>
              <a:t>After checking email and editing some notes, the clinician heads to the office.</a:t>
            </a:r>
          </a:p>
        </p:txBody>
      </p:sp>
      <p:sp>
        <p:nvSpPr>
          <p:cNvPr id="7" name="Text Placeholder 7"/>
          <p:cNvSpPr txBox="1">
            <a:spLocks/>
          </p:cNvSpPr>
          <p:nvPr/>
        </p:nvSpPr>
        <p:spPr bwMode="auto">
          <a:xfrm>
            <a:off x="-2956021" y="4863878"/>
            <a:ext cx="8370717" cy="127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33363" marR="0" lvl="0" indent="-233363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rgbClr val="005D6F"/>
              </a:buClr>
              <a:buSzPct val="115000"/>
              <a:buFont typeface="Wingdings" pitchFamily="2" charset="2"/>
              <a:buChar char="§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7" descr="Dogs' WAG tale: Wireless Athens Group brings a new way to hook u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2653" y="940764"/>
            <a:ext cx="2019821" cy="190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Hands and Pal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896" y="4322616"/>
            <a:ext cx="2456645" cy="217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363" y="0"/>
            <a:ext cx="8191500" cy="786384"/>
          </a:xfrm>
        </p:spPr>
        <p:txBody>
          <a:bodyPr/>
          <a:lstStyle/>
          <a:p>
            <a:r>
              <a:rPr lang="en-US" dirty="0" smtClean="0"/>
              <a:t>Office - Clinicians Work Flow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87363" y="786384"/>
            <a:ext cx="6115317" cy="2265574"/>
          </a:xfrm>
        </p:spPr>
        <p:txBody>
          <a:bodyPr/>
          <a:lstStyle/>
          <a:p>
            <a:r>
              <a:rPr lang="en-US" sz="2000" dirty="0" smtClean="0"/>
              <a:t>In the office, the clinician starts they day by badging in at an authentication kiosk.</a:t>
            </a:r>
          </a:p>
          <a:p>
            <a:pPr lvl="1"/>
            <a:r>
              <a:rPr lang="en-US" sz="1800" dirty="0" smtClean="0"/>
              <a:t>The clinician taps their badge on the badge reader, and they are prompted to provide their Index finger to verify their credentials.</a:t>
            </a:r>
          </a:p>
          <a:p>
            <a:pPr lvl="1"/>
            <a:r>
              <a:rPr lang="en-US" sz="1800" dirty="0" smtClean="0"/>
              <a:t>They not can begin their day using their badge only as their primary authentication mechanism.</a:t>
            </a:r>
          </a:p>
        </p:txBody>
      </p:sp>
      <p:pic>
        <p:nvPicPr>
          <p:cNvPr id="5" name="Picture 4" descr="Nurse-at-Workstatio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02680" y="1913354"/>
            <a:ext cx="2339441" cy="1396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 Placeholder 7"/>
          <p:cNvSpPr txBox="1">
            <a:spLocks/>
          </p:cNvSpPr>
          <p:nvPr/>
        </p:nvSpPr>
        <p:spPr bwMode="auto">
          <a:xfrm>
            <a:off x="487363" y="3577389"/>
            <a:ext cx="7896616" cy="1339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33363" marR="0" lvl="0" indent="-233363" algn="l" defTabSz="914400" rtl="0" eaLnBrk="0" fontAlgn="base" latinLnBrk="0" hangingPunct="0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rgbClr val="005D6F"/>
              </a:buClr>
              <a:buSzPct val="115000"/>
              <a:buFont typeface="Wingdings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their or work area the clinician uses their badge and taps the reader for authentication. Their desktop is presented with all of their applications including opened applications and workspace.</a:t>
            </a:r>
          </a:p>
        </p:txBody>
      </p:sp>
      <p:pic>
        <p:nvPicPr>
          <p:cNvPr id="7" name="Picture 1035" descr="~pd26_Pic3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330" y="4987638"/>
            <a:ext cx="1838325" cy="1751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363" y="0"/>
            <a:ext cx="8191500" cy="786384"/>
          </a:xfrm>
        </p:spPr>
        <p:txBody>
          <a:bodyPr/>
          <a:lstStyle/>
          <a:p>
            <a:r>
              <a:rPr lang="en-US" dirty="0" smtClean="0"/>
              <a:t>Clinicians daily activities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87363" y="786383"/>
            <a:ext cx="5547677" cy="3925838"/>
          </a:xfrm>
        </p:spPr>
        <p:txBody>
          <a:bodyPr/>
          <a:lstStyle/>
          <a:p>
            <a:r>
              <a:rPr lang="en-US" sz="1800" dirty="0" smtClean="0"/>
              <a:t>Now the clinician makes their patient rounds. From location to location using their badge for authentication.</a:t>
            </a:r>
          </a:p>
          <a:p>
            <a:r>
              <a:rPr lang="en-US" sz="1800" dirty="0" smtClean="0"/>
              <a:t>As they make their rounds they desktop and applications follow their location.</a:t>
            </a:r>
          </a:p>
          <a:p>
            <a:r>
              <a:rPr lang="en-US" sz="1800" dirty="0" smtClean="0"/>
              <a:t>Other clinicians authenticate with their badges. Sharing secured workstation and wireless resources. </a:t>
            </a:r>
          </a:p>
          <a:p>
            <a:r>
              <a:rPr lang="en-US" sz="1800" dirty="0" smtClean="0"/>
              <a:t>An attending nurses taps their badge on the reader and the clinician’s desktop sessions is suspended</a:t>
            </a:r>
            <a:r>
              <a:rPr lang="en-US" sz="2000" dirty="0" smtClean="0"/>
              <a:t>.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5040" y="1129984"/>
            <a:ext cx="2857500" cy="20669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 descr="MEDITECH_iPad_View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628" y="4415337"/>
            <a:ext cx="3117257" cy="208046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363" y="0"/>
            <a:ext cx="8191500" cy="786384"/>
          </a:xfrm>
        </p:spPr>
        <p:txBody>
          <a:bodyPr/>
          <a:lstStyle/>
          <a:p>
            <a:r>
              <a:rPr lang="en-US" dirty="0" smtClean="0"/>
              <a:t>Clinician sharing resources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87363" y="786384"/>
            <a:ext cx="5547677" cy="4349695"/>
          </a:xfrm>
        </p:spPr>
        <p:txBody>
          <a:bodyPr/>
          <a:lstStyle/>
          <a:p>
            <a:pPr lvl="0">
              <a:defRPr/>
            </a:pPr>
            <a:r>
              <a:rPr lang="en-US" sz="1800" dirty="0" smtClean="0"/>
              <a:t>If the attending clinician walks away from their desktop a privacy shield is presented protecting potential PHI and eventually their login session is gracefully terminated.</a:t>
            </a:r>
          </a:p>
          <a:p>
            <a:pPr lvl="0">
              <a:defRPr/>
            </a:pPr>
            <a:endParaRPr lang="en-US" sz="1800" dirty="0" smtClean="0"/>
          </a:p>
          <a:p>
            <a:pPr lvl="0">
              <a:defRPr/>
            </a:pPr>
            <a:r>
              <a:rPr lang="en-US" sz="1800" dirty="0" smtClean="0"/>
              <a:t>If another clinician needs access a workstation already being used they can badge in a this action will save and suspend the current session and allow alternative logins. The saved / suspended sessions can be re-logged in by the authorized clinician or can be resumed in it’s entirety on another workstation with their badge.</a:t>
            </a:r>
          </a:p>
        </p:txBody>
      </p:sp>
      <p:pic>
        <p:nvPicPr>
          <p:cNvPr id="7" name="Picture 6" descr="Nurse-at-Workstatio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74867" y="5136079"/>
            <a:ext cx="2885623" cy="1721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6" descr="Cerner IC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0516" y="980704"/>
            <a:ext cx="2203862" cy="1784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666699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B41C3D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B41C3D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459</Words>
  <Application>Microsoft Office PowerPoint</Application>
  <PresentationFormat>On-screen Show (4:3)</PresentationFormat>
  <Paragraphs>32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Times</vt:lpstr>
      <vt:lpstr>Times New Roman</vt:lpstr>
      <vt:lpstr>Wingdings</vt:lpstr>
      <vt:lpstr>Default Design</vt:lpstr>
      <vt:lpstr>SSO – AA Clinicians story books</vt:lpstr>
      <vt:lpstr>Point of Clinician Work Flow</vt:lpstr>
      <vt:lpstr>Point of Clinician Work Flow</vt:lpstr>
      <vt:lpstr>Office - Clinicians Work Flow</vt:lpstr>
      <vt:lpstr>Clinicians daily activities</vt:lpstr>
      <vt:lpstr>Clinician sharing resources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bestitdocuments.com</cp:keywords>
  <dc:description>bestitdocuments.com</dc:description>
  <cp:lastModifiedBy/>
  <cp:revision>1</cp:revision>
  <dcterms:created xsi:type="dcterms:W3CDTF">2016-04-03T06:56:39Z</dcterms:created>
  <dcterms:modified xsi:type="dcterms:W3CDTF">2022-04-11T01:43:41Z</dcterms:modified>
  <cp:category>bestitdocuments.com</cp:category>
</cp:coreProperties>
</file>