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2" r:id="rId3"/>
    <p:sldId id="284" r:id="rId4"/>
    <p:sldId id="290" r:id="rId5"/>
    <p:sldId id="292" r:id="rId6"/>
    <p:sldId id="259" r:id="rId7"/>
    <p:sldId id="291" r:id="rId8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57">
          <p15:clr>
            <a:srgbClr val="A4A3A4"/>
          </p15:clr>
        </p15:guide>
        <p15:guide id="2" orient="horz" pos="128">
          <p15:clr>
            <a:srgbClr val="A4A3A4"/>
          </p15:clr>
        </p15:guide>
        <p15:guide id="3" pos="2880">
          <p15:clr>
            <a:srgbClr val="A4A3A4"/>
          </p15:clr>
        </p15:guide>
        <p15:guide id="4" pos="5529">
          <p15:clr>
            <a:srgbClr val="A4A3A4"/>
          </p15:clr>
        </p15:guide>
        <p15:guide id="5" pos="2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10">
          <p15:clr>
            <a:srgbClr val="A4A3A4"/>
          </p15:clr>
        </p15:guide>
        <p15:guide id="2" pos="4180">
          <p15:clr>
            <a:srgbClr val="A4A3A4"/>
          </p15:clr>
        </p15:guide>
        <p15:guide id="3" pos="18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A2BF"/>
    <a:srgbClr val="CCFF99"/>
    <a:srgbClr val="FFFFCC"/>
    <a:srgbClr val="3333CC"/>
    <a:srgbClr val="4E917A"/>
    <a:srgbClr val="005596"/>
    <a:srgbClr val="49A942"/>
    <a:srgbClr val="73C1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6" autoAdjust="0"/>
    <p:restoredTop sz="94775" autoAdjust="0"/>
  </p:normalViewPr>
  <p:slideViewPr>
    <p:cSldViewPr>
      <p:cViewPr varScale="1">
        <p:scale>
          <a:sx n="81" d="100"/>
          <a:sy n="81" d="100"/>
        </p:scale>
        <p:origin x="1445" y="58"/>
      </p:cViewPr>
      <p:guideLst>
        <p:guide orient="horz" pos="3757"/>
        <p:guide orient="horz" pos="128"/>
        <p:guide pos="2880"/>
        <p:guide pos="5529"/>
        <p:guide pos="23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726" y="666"/>
      </p:cViewPr>
      <p:guideLst>
        <p:guide orient="horz" pos="110"/>
        <p:guide pos="4180"/>
        <p:guide pos="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13113" y="8953500"/>
            <a:ext cx="307975" cy="2159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F1F84D6-121B-495E-B91C-E35AC69B1BF7}" type="slidenum">
              <a:rPr lang="en-US" sz="800">
                <a:latin typeface="MetaNormalLF-Roman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dirty="0">
              <a:latin typeface="MetaNormalLF-Roman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450" y="174625"/>
            <a:ext cx="6337300" cy="369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MetaNormalLF-Roman" pitchFamily="34" charset="0"/>
                <a:cs typeface="Arial" pitchFamily="34" charset="0"/>
              </a:rPr>
              <a:t>Title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latin typeface="MetaNormalLF-Roman" pitchFamily="34" charset="0"/>
                <a:cs typeface="Arial" pitchFamily="34" charset="0"/>
              </a:rPr>
              <a:t>Month Year</a:t>
            </a:r>
          </a:p>
        </p:txBody>
      </p:sp>
    </p:spTree>
    <p:extLst>
      <p:ext uri="{BB962C8B-B14F-4D97-AF65-F5344CB8AC3E}">
        <p14:creationId xmlns:p14="http://schemas.microsoft.com/office/powerpoint/2010/main" val="27368290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62100" y="723900"/>
            <a:ext cx="3801532" cy="2851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42900" y="3771900"/>
            <a:ext cx="6337300" cy="5689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TextBox 5"/>
          <p:cNvSpPr txBox="1"/>
          <p:nvPr/>
        </p:nvSpPr>
        <p:spPr>
          <a:xfrm>
            <a:off x="3313113" y="8953500"/>
            <a:ext cx="307975" cy="2159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DC9F0E9-5F6D-4981-A7DA-986933FE4E9F}" type="slidenum">
              <a:rPr lang="en-US" sz="800">
                <a:latin typeface="MetaNormalLF-Roman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dirty="0">
              <a:latin typeface="MetaNormalLF-Roman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450" y="174625"/>
            <a:ext cx="6337300" cy="369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MetaNormalLF-Roman" pitchFamily="34" charset="0"/>
                <a:cs typeface="Arial" pitchFamily="34" charset="0"/>
              </a:rPr>
              <a:t>Title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latin typeface="MetaNormalLF-Roman" pitchFamily="34" charset="0"/>
                <a:cs typeface="Arial" pitchFamily="34" charset="0"/>
              </a:rPr>
              <a:t>Month Year</a:t>
            </a:r>
          </a:p>
        </p:txBody>
      </p:sp>
    </p:spTree>
    <p:extLst>
      <p:ext uri="{BB962C8B-B14F-4D97-AF65-F5344CB8AC3E}">
        <p14:creationId xmlns:p14="http://schemas.microsoft.com/office/powerpoint/2010/main" val="5032092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ts val="1200"/>
      </a:spcBef>
      <a:spcAft>
        <a:spcPct val="0"/>
      </a:spcAft>
      <a:buFont typeface="Arial" charset="0"/>
      <a:defRPr sz="1100" kern="1200">
        <a:solidFill>
          <a:schemeClr val="tx1"/>
        </a:solidFill>
        <a:latin typeface="MetaNormalLF-Roman" pitchFamily="34" charset="0"/>
        <a:ea typeface="+mn-ea"/>
        <a:cs typeface="Arial" pitchFamily="34" charset="0"/>
      </a:defRPr>
    </a:lvl1pPr>
    <a:lvl2pPr marL="338138" indent="-112713" algn="l" rtl="0" eaLnBrk="0" fontAlgn="base" hangingPunct="0">
      <a:spcBef>
        <a:spcPts val="600"/>
      </a:spcBef>
      <a:spcAft>
        <a:spcPct val="0"/>
      </a:spcAft>
      <a:buFont typeface="Arial" charset="0"/>
      <a:buChar char="•"/>
      <a:defRPr sz="1100" kern="1200">
        <a:solidFill>
          <a:schemeClr val="tx1"/>
        </a:solidFill>
        <a:latin typeface="MetaNormalLF-Roman" pitchFamily="34" charset="0"/>
        <a:ea typeface="+mn-ea"/>
        <a:cs typeface="Arial" pitchFamily="34" charset="0"/>
      </a:defRPr>
    </a:lvl2pPr>
    <a:lvl3pPr marL="627063" indent="-163513" algn="l" rtl="0" eaLnBrk="0" fontAlgn="base" hangingPunct="0">
      <a:spcBef>
        <a:spcPts val="600"/>
      </a:spcBef>
      <a:spcAft>
        <a:spcPct val="0"/>
      </a:spcAft>
      <a:buFont typeface="Arial" charset="0"/>
      <a:buChar char="–"/>
      <a:defRPr sz="1100" kern="1200">
        <a:solidFill>
          <a:schemeClr val="tx1"/>
        </a:solidFill>
        <a:latin typeface="MetaNormalLF-Roman" pitchFamily="34" charset="0"/>
        <a:ea typeface="+mn-ea"/>
        <a:cs typeface="Arial" pitchFamily="34" charset="0"/>
      </a:defRPr>
    </a:lvl3pPr>
    <a:lvl4pPr marL="801688" indent="-112713" algn="l" rtl="0" eaLnBrk="0" fontAlgn="base" hangingPunct="0">
      <a:spcBef>
        <a:spcPts val="600"/>
      </a:spcBef>
      <a:spcAft>
        <a:spcPct val="0"/>
      </a:spcAft>
      <a:buFont typeface="Wingdings" pitchFamily="2" charset="2"/>
      <a:buChar char="§"/>
      <a:defRPr sz="1100" kern="1200">
        <a:solidFill>
          <a:schemeClr val="tx1"/>
        </a:solidFill>
        <a:latin typeface="MetaNormalLF-Roman" pitchFamily="34" charset="0"/>
        <a:ea typeface="+mn-ea"/>
        <a:cs typeface="Arial" pitchFamily="34" charset="0"/>
      </a:defRPr>
    </a:lvl4pPr>
    <a:lvl5pPr marL="1089025" indent="-174625" algn="l" rtl="0" eaLnBrk="0" fontAlgn="base" hangingPunct="0">
      <a:spcBef>
        <a:spcPts val="600"/>
      </a:spcBef>
      <a:spcAft>
        <a:spcPct val="0"/>
      </a:spcAft>
      <a:buFont typeface="Arial" charset="0"/>
      <a:buChar char="—"/>
      <a:defRPr sz="1100" kern="1200">
        <a:solidFill>
          <a:schemeClr val="tx1"/>
        </a:solidFill>
        <a:latin typeface="MetaNormalLF-Roman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2362200" y="1219200"/>
            <a:ext cx="6048376" cy="1485901"/>
          </a:xfrm>
          <a:prstGeom prst="rect">
            <a:avLst/>
          </a:prstGeom>
          <a:noFill/>
        </p:spPr>
        <p:txBody>
          <a:bodyPr lIns="0" tIns="0" rIns="0" bIns="0" anchor="b" anchorCtr="0">
            <a:noAutofit/>
          </a:bodyPr>
          <a:lstStyle>
            <a:lvl1pPr algn="r">
              <a:defRPr sz="2800">
                <a:solidFill>
                  <a:schemeClr val="tx2"/>
                </a:solidFill>
                <a:latin typeface="MetaNormalLF-Roman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2362200" y="2895600"/>
            <a:ext cx="6048375" cy="838200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 algn="r">
              <a:spcBef>
                <a:spcPts val="0"/>
              </a:spcBef>
              <a:buNone/>
              <a:defRPr sz="2000">
                <a:solidFill>
                  <a:srgbClr val="2DA2BF"/>
                </a:solidFill>
                <a:latin typeface="MetaNormalLF-Roman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1066800"/>
          </a:xfrm>
          <a:prstGeom prst="rect">
            <a:avLst/>
          </a:prstGeom>
        </p:spPr>
        <p:txBody>
          <a:bodyPr anchor="ctr" anchorCtr="0"/>
          <a:lstStyle>
            <a:lvl1pPr algn="ctr">
              <a:defRPr sz="2800">
                <a:solidFill>
                  <a:srgbClr val="2DA2B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371601"/>
            <a:ext cx="6781800" cy="4343400"/>
          </a:xfrm>
          <a:prstGeom prst="rect">
            <a:avLst/>
          </a:prstGeom>
        </p:spPr>
        <p:txBody>
          <a:bodyPr/>
          <a:lstStyle>
            <a:lvl1pPr>
              <a:buClr>
                <a:srgbClr val="2DA2BF"/>
              </a:buClr>
              <a:buFont typeface="Arial" pitchFamily="34" charset="0"/>
              <a:buChar char="•"/>
              <a:defRPr sz="2200"/>
            </a:lvl1pPr>
            <a:lvl2pPr>
              <a:buFont typeface="Wingdings" pitchFamily="2" charset="2"/>
              <a:buChar char="ü"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1"/>
              </a:buClr>
              <a:defRPr>
                <a:solidFill>
                  <a:srgbClr val="2DA2BF"/>
                </a:solidFill>
              </a:defRPr>
            </a:lvl3pPr>
            <a:lvl4pPr>
              <a:buNone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</a:t>
            </a:r>
            <a:r>
              <a:rPr lang="en-US" dirty="0" smtClean="0"/>
              <a:t>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77" r:id="rId2"/>
  </p:sldLayoutIdLst>
  <p:transition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2C95DD"/>
          </a:solidFill>
          <a:latin typeface="MetaNormalLF-Roman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95DD"/>
          </a:solidFill>
          <a:latin typeface="MetaNormalLF-Roman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95DD"/>
          </a:solidFill>
          <a:latin typeface="MetaNormalLF-Roman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95DD"/>
          </a:solidFill>
          <a:latin typeface="MetaNormalLF-Roman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95DD"/>
          </a:solidFill>
          <a:latin typeface="MetaNormalLF-Roman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C95DD"/>
          </a:solidFill>
          <a:latin typeface="MetaNormalLF-Roman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C95DD"/>
          </a:solidFill>
          <a:latin typeface="MetaNormalLF-Roman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C95DD"/>
          </a:solidFill>
          <a:latin typeface="MetaNormalLF-Roman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C95DD"/>
          </a:solidFill>
          <a:latin typeface="MetaNormalLF-Roman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2C95DD"/>
        </a:buClr>
        <a:buFont typeface="Arial" charset="0"/>
        <a:buChar char="•"/>
        <a:defRPr sz="2800" kern="1200">
          <a:solidFill>
            <a:schemeClr val="tx1"/>
          </a:solidFill>
          <a:latin typeface="MetaNormalLF-Roman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C95DD"/>
        </a:buClr>
        <a:buFont typeface="Arial" charset="0"/>
        <a:buChar char="–"/>
        <a:defRPr sz="2400" kern="1200">
          <a:solidFill>
            <a:schemeClr val="tx1"/>
          </a:solidFill>
          <a:latin typeface="MetaNormalLF-Roman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C95DD"/>
        </a:buClr>
        <a:buFont typeface="Arial" charset="0"/>
        <a:buChar char="•"/>
        <a:defRPr sz="2000" kern="1200">
          <a:solidFill>
            <a:schemeClr val="tx1"/>
          </a:solidFill>
          <a:latin typeface="MetaNormalLF-Roman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C95DD"/>
        </a:buClr>
        <a:buFont typeface="Arial" charset="0"/>
        <a:buChar char="–"/>
        <a:defRPr kern="1200">
          <a:solidFill>
            <a:schemeClr val="tx1"/>
          </a:solidFill>
          <a:latin typeface="MetaNormalLF-Roman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C95DD"/>
        </a:buClr>
        <a:buFont typeface="Arial" charset="0"/>
        <a:buChar char="»"/>
        <a:defRPr kern="1200">
          <a:solidFill>
            <a:schemeClr val="tx1"/>
          </a:solidFill>
          <a:latin typeface="MetaNormalLF-Roman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914400" y="1219201"/>
            <a:ext cx="6934200" cy="1143000"/>
          </a:xfrm>
        </p:spPr>
        <p:txBody>
          <a:bodyPr/>
          <a:lstStyle/>
          <a:p>
            <a:pPr algn="ctr"/>
            <a:r>
              <a:rPr lang="en-US" dirty="0" smtClean="0"/>
              <a:t>Windows 10 and </a:t>
            </a:r>
            <a:br>
              <a:rPr lang="en-US" dirty="0" smtClean="0"/>
            </a:br>
            <a:r>
              <a:rPr lang="en-US" dirty="0" smtClean="0"/>
              <a:t>Business PC Use Case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315200" cy="838200"/>
          </a:xfrm>
        </p:spPr>
        <p:txBody>
          <a:bodyPr/>
          <a:lstStyle/>
          <a:p>
            <a:r>
              <a:rPr lang="en-US" dirty="0" smtClean="0"/>
              <a:t>Business PC Use Case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14400"/>
            <a:ext cx="7696200" cy="4953000"/>
          </a:xfrm>
        </p:spPr>
        <p:txBody>
          <a:bodyPr/>
          <a:lstStyle/>
          <a:p>
            <a:endParaRPr lang="en-US" dirty="0"/>
          </a:p>
          <a:p>
            <a:r>
              <a:rPr lang="en-US" dirty="0" smtClean="0"/>
              <a:t>How can technology improve Management of Workstations at corp?  Where is the industry going?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SCCM ++</a:t>
            </a:r>
            <a:endParaRPr lang="en-US" dirty="0"/>
          </a:p>
          <a:p>
            <a:pPr lvl="1"/>
            <a:r>
              <a:rPr lang="en-US" dirty="0" smtClean="0"/>
              <a:t>How can we stay current?</a:t>
            </a:r>
          </a:p>
          <a:p>
            <a:pPr lvl="2"/>
            <a:r>
              <a:rPr lang="en-US" dirty="0" smtClean="0"/>
              <a:t>Why are we still on windows 7/8?</a:t>
            </a:r>
          </a:p>
          <a:p>
            <a:pPr lvl="1"/>
            <a:r>
              <a:rPr lang="en-US" dirty="0" smtClean="0"/>
              <a:t>How can we improve service?</a:t>
            </a:r>
          </a:p>
          <a:p>
            <a:pPr lvl="1"/>
            <a:r>
              <a:rPr lang="en-US" dirty="0" smtClean="0"/>
              <a:t>How can we improve security?</a:t>
            </a:r>
          </a:p>
          <a:p>
            <a:pPr lvl="1"/>
            <a:r>
              <a:rPr lang="en-US" dirty="0" smtClean="0"/>
              <a:t>How can we reduce complexity?</a:t>
            </a:r>
          </a:p>
          <a:p>
            <a:pPr lvl="1"/>
            <a:r>
              <a:rPr lang="en-US" dirty="0" smtClean="0"/>
              <a:t>How can we improve Application Delivery?</a:t>
            </a:r>
          </a:p>
          <a:p>
            <a:pPr lvl="1"/>
            <a:r>
              <a:rPr lang="en-US" dirty="0" smtClean="0"/>
              <a:t>How can IT complete with Consumer Offerings?</a:t>
            </a:r>
          </a:p>
          <a:p>
            <a:pPr lvl="2"/>
            <a:r>
              <a:rPr lang="en-US" dirty="0" smtClean="0"/>
              <a:t>Cloud? HTML? Instant Access?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6400800" cy="762000"/>
          </a:xfrm>
        </p:spPr>
        <p:txBody>
          <a:bodyPr/>
          <a:lstStyle/>
          <a:p>
            <a:r>
              <a:rPr lang="en-US" dirty="0" smtClean="0"/>
              <a:t>How do we deliver applications today?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772400" cy="44958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CD</a:t>
            </a:r>
          </a:p>
          <a:p>
            <a:r>
              <a:rPr lang="en-US" dirty="0" smtClean="0"/>
              <a:t>USB</a:t>
            </a:r>
          </a:p>
          <a:p>
            <a:r>
              <a:rPr lang="en-US" dirty="0" smtClean="0"/>
              <a:t>SCCM</a:t>
            </a:r>
          </a:p>
          <a:p>
            <a:r>
              <a:rPr lang="en-US" dirty="0" smtClean="0"/>
              <a:t>Other Application Deployment Utilities</a:t>
            </a:r>
          </a:p>
          <a:p>
            <a:r>
              <a:rPr lang="en-US" dirty="0" smtClean="0"/>
              <a:t>Citrix XenApp</a:t>
            </a:r>
          </a:p>
          <a:p>
            <a:r>
              <a:rPr lang="en-US" dirty="0" smtClean="0"/>
              <a:t>Terminal Services</a:t>
            </a:r>
          </a:p>
        </p:txBody>
      </p:sp>
    </p:spTree>
    <p:extLst>
      <p:ext uri="{BB962C8B-B14F-4D97-AF65-F5344CB8AC3E}">
        <p14:creationId xmlns:p14="http://schemas.microsoft.com/office/powerpoint/2010/main" val="361782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315200" cy="838200"/>
          </a:xfrm>
        </p:spPr>
        <p:txBody>
          <a:bodyPr/>
          <a:lstStyle/>
          <a:p>
            <a:r>
              <a:rPr lang="en-US" dirty="0" smtClean="0"/>
              <a:t>Technology's/Vendors Evaluated POC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696200" cy="4343400"/>
          </a:xfrm>
        </p:spPr>
        <p:txBody>
          <a:bodyPr/>
          <a:lstStyle/>
          <a:p>
            <a:r>
              <a:rPr lang="en-US" dirty="0" smtClean="0"/>
              <a:t>Microsoft </a:t>
            </a:r>
          </a:p>
          <a:p>
            <a:pPr lvl="1"/>
            <a:r>
              <a:rPr lang="en-US" dirty="0" smtClean="0"/>
              <a:t>App V</a:t>
            </a:r>
          </a:p>
          <a:p>
            <a:pPr lvl="1"/>
            <a:r>
              <a:rPr lang="en-US" dirty="0" smtClean="0"/>
              <a:t>Windows 7/10</a:t>
            </a:r>
          </a:p>
          <a:p>
            <a:r>
              <a:rPr lang="en-US" dirty="0" smtClean="0"/>
              <a:t>Citrix</a:t>
            </a:r>
            <a:endParaRPr lang="en-US" dirty="0"/>
          </a:p>
          <a:p>
            <a:pPr lvl="1"/>
            <a:r>
              <a:rPr lang="en-US" dirty="0" smtClean="0"/>
              <a:t>Corporate App Store</a:t>
            </a:r>
          </a:p>
          <a:p>
            <a:r>
              <a:rPr lang="en-US" dirty="0" smtClean="0"/>
              <a:t>VMware </a:t>
            </a:r>
            <a:endParaRPr lang="en-US" dirty="0"/>
          </a:p>
          <a:p>
            <a:pPr lvl="1"/>
            <a:r>
              <a:rPr lang="en-US" dirty="0" smtClean="0"/>
              <a:t>ThinApp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96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315200" cy="914400"/>
          </a:xfrm>
        </p:spPr>
        <p:txBody>
          <a:bodyPr/>
          <a:lstStyle/>
          <a:p>
            <a:r>
              <a:rPr lang="en-US" dirty="0" smtClean="0"/>
              <a:t>App Streaming vs.. Traditional Packaging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772400" cy="4495800"/>
          </a:xfrm>
        </p:spPr>
        <p:txBody>
          <a:bodyPr/>
          <a:lstStyle/>
          <a:p>
            <a:r>
              <a:rPr lang="en-US" dirty="0" smtClean="0"/>
              <a:t>What is App Streaming?</a:t>
            </a:r>
          </a:p>
          <a:p>
            <a:r>
              <a:rPr lang="en-US" dirty="0" smtClean="0"/>
              <a:t>Thin App</a:t>
            </a:r>
          </a:p>
          <a:p>
            <a:r>
              <a:rPr lang="en-US" dirty="0" smtClean="0"/>
              <a:t>App V</a:t>
            </a:r>
          </a:p>
        </p:txBody>
      </p:sp>
    </p:spTree>
    <p:extLst>
      <p:ext uri="{BB962C8B-B14F-4D97-AF65-F5344CB8AC3E}">
        <p14:creationId xmlns:p14="http://schemas.microsoft.com/office/powerpoint/2010/main" val="22076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6477000" cy="685800"/>
          </a:xfrm>
        </p:spPr>
        <p:txBody>
          <a:bodyPr/>
          <a:lstStyle/>
          <a:p>
            <a:r>
              <a:rPr lang="en-US" dirty="0" smtClean="0"/>
              <a:t>App Streaming Benefits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14400"/>
            <a:ext cx="7924800" cy="5105399"/>
          </a:xfrm>
        </p:spPr>
        <p:txBody>
          <a:bodyPr/>
          <a:lstStyle/>
          <a:p>
            <a:r>
              <a:rPr lang="en-US" dirty="0" smtClean="0"/>
              <a:t>Centralized Management</a:t>
            </a:r>
          </a:p>
          <a:p>
            <a:r>
              <a:rPr lang="en-US" dirty="0" smtClean="0"/>
              <a:t>Locally Stored on the Desktop</a:t>
            </a:r>
          </a:p>
          <a:p>
            <a:r>
              <a:rPr lang="en-US" dirty="0" smtClean="0"/>
              <a:t>Self Contained</a:t>
            </a:r>
          </a:p>
          <a:p>
            <a:pPr lvl="1"/>
            <a:r>
              <a:rPr lang="en-US" dirty="0"/>
              <a:t>Windows OS </a:t>
            </a:r>
            <a:r>
              <a:rPr lang="en-US" dirty="0" smtClean="0"/>
              <a:t>Benefits</a:t>
            </a:r>
          </a:p>
          <a:p>
            <a:pPr lvl="2"/>
            <a:r>
              <a:rPr lang="en-US" dirty="0" smtClean="0"/>
              <a:t>Registry</a:t>
            </a:r>
          </a:p>
          <a:p>
            <a:pPr lvl="2"/>
            <a:r>
              <a:rPr lang="en-US" dirty="0" smtClean="0"/>
              <a:t>Files</a:t>
            </a:r>
          </a:p>
          <a:p>
            <a:r>
              <a:rPr lang="en-US" dirty="0" smtClean="0"/>
              <a:t>Easy Deployment(Also Most Instant Access)</a:t>
            </a:r>
          </a:p>
          <a:p>
            <a:r>
              <a:rPr lang="en-US" dirty="0" smtClean="0"/>
              <a:t>Role Based Access</a:t>
            </a:r>
          </a:p>
          <a:p>
            <a:r>
              <a:rPr lang="en-US" dirty="0" smtClean="0"/>
              <a:t>Easy to Update</a:t>
            </a:r>
          </a:p>
          <a:p>
            <a:r>
              <a:rPr lang="en-US" dirty="0" smtClean="0"/>
              <a:t>Supports Multiple Version of Applications</a:t>
            </a:r>
          </a:p>
          <a:p>
            <a:r>
              <a:rPr lang="en-US" dirty="0" smtClean="0"/>
              <a:t>Allows for Corporate App Store Functionality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6400800" cy="762000"/>
          </a:xfrm>
        </p:spPr>
        <p:txBody>
          <a:bodyPr/>
          <a:lstStyle/>
          <a:p>
            <a:r>
              <a:rPr lang="en-US" dirty="0" smtClean="0"/>
              <a:t>App Streaming Problems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14400"/>
            <a:ext cx="7848600" cy="5105399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Limited Support of Applications</a:t>
            </a:r>
          </a:p>
          <a:p>
            <a:pPr lvl="1"/>
            <a:r>
              <a:rPr lang="en-US" dirty="0" smtClean="0"/>
              <a:t>No support for application with Services</a:t>
            </a:r>
          </a:p>
          <a:p>
            <a:pPr lvl="1"/>
            <a:r>
              <a:rPr lang="en-US" dirty="0" smtClean="0"/>
              <a:t>No support for applications that use DCOM</a:t>
            </a:r>
          </a:p>
          <a:p>
            <a:pPr lvl="1"/>
            <a:r>
              <a:rPr lang="en-US" dirty="0" smtClean="0"/>
              <a:t>Driver Compatibility Problems</a:t>
            </a:r>
          </a:p>
          <a:p>
            <a:pPr lvl="1"/>
            <a:r>
              <a:rPr lang="en-US" dirty="0" smtClean="0"/>
              <a:t>32bit vs. 64bit packing issues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94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1 EMC Template External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ta">
      <a:majorFont>
        <a:latin typeface="MetaNormalLF-Roman"/>
        <a:ea typeface=""/>
        <a:cs typeface=""/>
      </a:majorFont>
      <a:minorFont>
        <a:latin typeface="MetaNormalLF-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**New 2010 Template">
      <a:dk1>
        <a:srgbClr val="000000"/>
      </a:dk1>
      <a:lt1>
        <a:srgbClr val="FFFFFF"/>
      </a:lt1>
      <a:dk2>
        <a:srgbClr val="007DC3"/>
      </a:dk2>
      <a:lt2>
        <a:srgbClr val="5F5F5F"/>
      </a:lt2>
      <a:accent1>
        <a:srgbClr val="2C95DD"/>
      </a:accent1>
      <a:accent2>
        <a:srgbClr val="49A942"/>
      </a:accent2>
      <a:accent3>
        <a:srgbClr val="B4D88B"/>
      </a:accent3>
      <a:accent4>
        <a:srgbClr val="FFC425"/>
      </a:accent4>
      <a:accent5>
        <a:srgbClr val="E36F1E"/>
      </a:accent5>
      <a:accent6>
        <a:srgbClr val="B5121B"/>
      </a:accent6>
      <a:hlink>
        <a:srgbClr val="007DC3"/>
      </a:hlink>
      <a:folHlink>
        <a:srgbClr val="49A942"/>
      </a:folHlink>
    </a:clrScheme>
    <a:fontScheme name="Meta">
      <a:majorFont>
        <a:latin typeface="MetaNormalLF-Roman"/>
        <a:ea typeface=""/>
        <a:cs typeface=""/>
      </a:majorFont>
      <a:minorFont>
        <a:latin typeface="MetaNormalLF-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**New 2010 Template">
      <a:dk1>
        <a:srgbClr val="000000"/>
      </a:dk1>
      <a:lt1>
        <a:srgbClr val="FFFFFF"/>
      </a:lt1>
      <a:dk2>
        <a:srgbClr val="007DC3"/>
      </a:dk2>
      <a:lt2>
        <a:srgbClr val="5F5F5F"/>
      </a:lt2>
      <a:accent1>
        <a:srgbClr val="2C95DD"/>
      </a:accent1>
      <a:accent2>
        <a:srgbClr val="49A942"/>
      </a:accent2>
      <a:accent3>
        <a:srgbClr val="B4D88B"/>
      </a:accent3>
      <a:accent4>
        <a:srgbClr val="FFC425"/>
      </a:accent4>
      <a:accent5>
        <a:srgbClr val="E36F1E"/>
      </a:accent5>
      <a:accent6>
        <a:srgbClr val="B5121B"/>
      </a:accent6>
      <a:hlink>
        <a:srgbClr val="007DC3"/>
      </a:hlink>
      <a:folHlink>
        <a:srgbClr val="49A942"/>
      </a:folHlink>
    </a:clrScheme>
    <a:fontScheme name="Meta">
      <a:majorFont>
        <a:latin typeface="MetaNormalLF-Roman"/>
        <a:ea typeface=""/>
        <a:cs typeface=""/>
      </a:majorFont>
      <a:minorFont>
        <a:latin typeface="MetaNormalLF-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2011 EMC Template External</Template>
  <TotalTime>0</TotalTime>
  <Words>195</Words>
  <Application>Microsoft Office PowerPoint</Application>
  <PresentationFormat>On-screen Show (4:3)</PresentationFormat>
  <Paragraphs>57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MetaNormalLF-Roman</vt:lpstr>
      <vt:lpstr>Wingdings</vt:lpstr>
      <vt:lpstr>2011 EMC Template External</vt:lpstr>
      <vt:lpstr>Windows 10 and  Business PC Use Case</vt:lpstr>
      <vt:lpstr>Business PC Use Case</vt:lpstr>
      <vt:lpstr>How do we deliver applications today?</vt:lpstr>
      <vt:lpstr>Technology's/Vendors Evaluated POC</vt:lpstr>
      <vt:lpstr>App Streaming vs.. Traditional Packaging</vt:lpstr>
      <vt:lpstr>App Streaming Benefits</vt:lpstr>
      <vt:lpstr>App Streaming Problems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2022-04-11T01:42:19Z</dcterms:created>
  <dcterms:modified xsi:type="dcterms:W3CDTF">2022-04-11T01:42:23Z</dcterms:modified>
</cp:coreProperties>
</file>