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3" r:id="rId1"/>
  </p:sldMasterIdLst>
  <p:notesMasterIdLst>
    <p:notesMasterId r:id="rId19"/>
  </p:notesMasterIdLst>
  <p:handoutMasterIdLst>
    <p:handoutMasterId r:id="rId20"/>
  </p:handoutMasterIdLst>
  <p:sldIdLst>
    <p:sldId id="256" r:id="rId2"/>
    <p:sldId id="735" r:id="rId3"/>
    <p:sldId id="732" r:id="rId4"/>
    <p:sldId id="734" r:id="rId5"/>
    <p:sldId id="733" r:id="rId6"/>
    <p:sldId id="724" r:id="rId7"/>
    <p:sldId id="726" r:id="rId8"/>
    <p:sldId id="728" r:id="rId9"/>
    <p:sldId id="729" r:id="rId10"/>
    <p:sldId id="730" r:id="rId11"/>
    <p:sldId id="731" r:id="rId12"/>
    <p:sldId id="736" r:id="rId13"/>
    <p:sldId id="265" r:id="rId14"/>
    <p:sldId id="267" r:id="rId15"/>
    <p:sldId id="269" r:id="rId16"/>
    <p:sldId id="737" r:id="rId17"/>
    <p:sldId id="738" r:id="rId18"/>
  </p:sldIdLst>
  <p:sldSz cx="12192000" cy="6858000"/>
  <p:notesSz cx="7086600" cy="93599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49">
          <p15:clr>
            <a:srgbClr val="A4A3A4"/>
          </p15:clr>
        </p15:guide>
        <p15:guide id="2" pos="22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22"/>
    <p:restoredTop sz="86916" autoAdjust="0"/>
  </p:normalViewPr>
  <p:slideViewPr>
    <p:cSldViewPr snapToGrid="0">
      <p:cViewPr varScale="1">
        <p:scale>
          <a:sx n="78" d="100"/>
          <a:sy n="78" d="100"/>
        </p:scale>
        <p:origin x="55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115" y="48"/>
      </p:cViewPr>
      <p:guideLst>
        <p:guide orient="horz" pos="2949"/>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1-10T17:41:01.321" idx="1">
    <p:pos x="10" y="10"/>
    <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9900"/>
          </a:xfrm>
          <a:prstGeom prst="rect">
            <a:avLst/>
          </a:prstGeom>
        </p:spPr>
        <p:txBody>
          <a:bodyPr vert="horz" lIns="91440" tIns="45720" rIns="91440" bIns="45720" rtlCol="0"/>
          <a:lstStyle>
            <a:lvl1pPr algn="r">
              <a:defRPr sz="1200"/>
            </a:lvl1pPr>
          </a:lstStyle>
          <a:p>
            <a:fld id="{DF6CC561-E06E-4816-8373-95D81B38C530}" type="datetimeFigureOut">
              <a:rPr lang="en-US" smtClean="0"/>
              <a:t>7/29/2021</a:t>
            </a:fld>
            <a:endParaRPr lang="en-US"/>
          </a:p>
        </p:txBody>
      </p:sp>
      <p:sp>
        <p:nvSpPr>
          <p:cNvPr id="4" name="Footer Placeholder 3"/>
          <p:cNvSpPr>
            <a:spLocks noGrp="1"/>
          </p:cNvSpPr>
          <p:nvPr>
            <p:ph type="ftr" sz="quarter" idx="2"/>
          </p:nvPr>
        </p:nvSpPr>
        <p:spPr>
          <a:xfrm>
            <a:off x="0" y="8890000"/>
            <a:ext cx="307022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890000"/>
            <a:ext cx="3070225" cy="469900"/>
          </a:xfrm>
          <a:prstGeom prst="rect">
            <a:avLst/>
          </a:prstGeom>
        </p:spPr>
        <p:txBody>
          <a:bodyPr vert="horz" lIns="91440" tIns="45720" rIns="91440" bIns="45720" rtlCol="0" anchor="b"/>
          <a:lstStyle>
            <a:lvl1pPr algn="r">
              <a:defRPr sz="1200"/>
            </a:lvl1pPr>
          </a:lstStyle>
          <a:p>
            <a:fld id="{A9D4C3AF-9BA0-4C50-965E-E4992B4666E4}" type="slidenum">
              <a:rPr lang="en-US" smtClean="0"/>
              <a:t>‹#›</a:t>
            </a:fld>
            <a:endParaRPr lang="en-US"/>
          </a:p>
        </p:txBody>
      </p:sp>
    </p:spTree>
    <p:extLst>
      <p:ext uri="{BB962C8B-B14F-4D97-AF65-F5344CB8AC3E}">
        <p14:creationId xmlns:p14="http://schemas.microsoft.com/office/powerpoint/2010/main" val="4089032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70860" cy="467995"/>
          </a:xfrm>
          <a:prstGeom prst="rect">
            <a:avLst/>
          </a:prstGeom>
          <a:noFill/>
          <a:ln>
            <a:noFill/>
          </a:ln>
        </p:spPr>
        <p:txBody>
          <a:bodyPr spcFirstLastPara="1" wrap="square" lIns="95050" tIns="47525" rIns="95050" bIns="475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14101" y="1"/>
            <a:ext cx="3070860" cy="467995"/>
          </a:xfrm>
          <a:prstGeom prst="rect">
            <a:avLst/>
          </a:prstGeom>
          <a:noFill/>
          <a:ln>
            <a:noFill/>
          </a:ln>
        </p:spPr>
        <p:txBody>
          <a:bodyPr spcFirstLastPara="1" wrap="square" lIns="95050" tIns="47525" rIns="95050" bIns="475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8661" y="4445953"/>
            <a:ext cx="5669280" cy="4211955"/>
          </a:xfrm>
          <a:prstGeom prst="rect">
            <a:avLst/>
          </a:prstGeom>
          <a:noFill/>
          <a:ln>
            <a:noFill/>
          </a:ln>
        </p:spPr>
        <p:txBody>
          <a:bodyPr spcFirstLastPara="1" wrap="square" lIns="95050" tIns="47525" rIns="95050" bIns="475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0282"/>
            <a:ext cx="3070860" cy="467995"/>
          </a:xfrm>
          <a:prstGeom prst="rect">
            <a:avLst/>
          </a:prstGeom>
          <a:noFill/>
          <a:ln>
            <a:noFill/>
          </a:ln>
        </p:spPr>
        <p:txBody>
          <a:bodyPr spcFirstLastPara="1" wrap="square" lIns="95050" tIns="47525" rIns="95050" bIns="475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14101" y="8890282"/>
            <a:ext cx="3070860" cy="467995"/>
          </a:xfrm>
          <a:prstGeom prst="rect">
            <a:avLst/>
          </a:prstGeom>
          <a:noFill/>
          <a:ln>
            <a:noFill/>
          </a:ln>
        </p:spPr>
        <p:txBody>
          <a:bodyPr spcFirstLastPara="1" wrap="square" lIns="95050" tIns="47525" rIns="95050" bIns="475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59393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a:spLocks noGrp="1" noRot="1" noChangeAspect="1"/>
          </p:cNvSpPr>
          <p:nvPr>
            <p:ph type="sldImg" idx="2"/>
          </p:nvPr>
        </p:nvSpPr>
        <p:spPr>
          <a:xfrm>
            <a:off x="422275"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notes"/>
          <p:cNvSpPr txBox="1">
            <a:spLocks noGrp="1"/>
          </p:cNvSpPr>
          <p:nvPr>
            <p:ph type="body" idx="1"/>
          </p:nvPr>
        </p:nvSpPr>
        <p:spPr>
          <a:xfrm>
            <a:off x="708661" y="4445953"/>
            <a:ext cx="5669280" cy="4211955"/>
          </a:xfrm>
          <a:prstGeom prst="rect">
            <a:avLst/>
          </a:prstGeom>
          <a:noFill/>
          <a:ln>
            <a:noFill/>
          </a:ln>
        </p:spPr>
        <p:txBody>
          <a:bodyPr spcFirstLastPara="1" wrap="square" lIns="95050" tIns="47525" rIns="95050" bIns="47525" anchor="t" anchorCtr="0">
            <a:noAutofit/>
          </a:bodyPr>
          <a:lstStyle/>
          <a:p>
            <a:pPr marL="0" lvl="0" indent="0" algn="l" rtl="0">
              <a:spcBef>
                <a:spcPts val="0"/>
              </a:spcBef>
              <a:spcAft>
                <a:spcPts val="0"/>
              </a:spcAft>
              <a:buNone/>
            </a:pPr>
            <a:r>
              <a:rPr lang="en-US" dirty="0"/>
              <a:t>This presentation covers the key capabilities of WSS, CASB, and Secure Access Cloud, discussing them as a solution to meet our enterprises cloud and web security needs</a:t>
            </a:r>
            <a:endParaRPr dirty="0"/>
          </a:p>
        </p:txBody>
      </p:sp>
      <p:sp>
        <p:nvSpPr>
          <p:cNvPr id="158" name="Google Shape;158;p1:notes"/>
          <p:cNvSpPr txBox="1">
            <a:spLocks noGrp="1"/>
          </p:cNvSpPr>
          <p:nvPr>
            <p:ph type="sldNum" idx="12"/>
          </p:nvPr>
        </p:nvSpPr>
        <p:spPr>
          <a:xfrm>
            <a:off x="4014101" y="8890282"/>
            <a:ext cx="3070860" cy="467995"/>
          </a:xfrm>
          <a:prstGeom prst="rect">
            <a:avLst/>
          </a:prstGeom>
          <a:noFill/>
          <a:ln>
            <a:noFill/>
          </a:ln>
        </p:spPr>
        <p:txBody>
          <a:bodyPr spcFirstLastPara="1" wrap="square" lIns="95050" tIns="47525" rIns="95050" bIns="47525"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157060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3588" cy="257333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2D9AE-7182-4680-8F79-479C4181FF08}" type="slidenum">
              <a:rPr kumimoji="0" lang="en-CA"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7361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374650"/>
            <a:ext cx="4497388" cy="2530475"/>
          </a:xfrm>
        </p:spPr>
      </p:sp>
      <p:sp>
        <p:nvSpPr>
          <p:cNvPr id="3" name="Notes Placeholder 2"/>
          <p:cNvSpPr>
            <a:spLocks noGrp="1"/>
          </p:cNvSpPr>
          <p:nvPr>
            <p:ph type="body" idx="1"/>
          </p:nvPr>
        </p:nvSpPr>
        <p:spPr/>
        <p:txBody>
          <a:bodyPr/>
          <a:lstStyle/>
          <a:p>
            <a:r>
              <a:rPr lang="en-US" dirty="0"/>
              <a:t>Protect information</a:t>
            </a:r>
          </a:p>
          <a:p>
            <a:r>
              <a:rPr lang="en-US" dirty="0"/>
              <a:t>Protect</a:t>
            </a:r>
            <a:r>
              <a:rPr lang="en-US" baseline="0" dirty="0"/>
              <a:t> users</a:t>
            </a:r>
          </a:p>
          <a:p>
            <a:r>
              <a:rPr lang="en-US" baseline="0" dirty="0"/>
              <a:t>Compliance</a:t>
            </a:r>
          </a:p>
          <a:p>
            <a:r>
              <a:rPr lang="en-US" baseline="0" dirty="0"/>
              <a:t>Threat protection</a:t>
            </a:r>
          </a:p>
          <a:p>
            <a:endParaRPr lang="en-US" baseline="0" dirty="0"/>
          </a:p>
          <a:p>
            <a:r>
              <a:rPr lang="en-US" baseline="0" dirty="0"/>
              <a:t>What 3 questions do you they need to ask the competitors</a:t>
            </a:r>
            <a:r>
              <a:rPr lang="is-IS" baseline="0" dirty="0"/>
              <a:t>…</a:t>
            </a:r>
          </a:p>
          <a:p>
            <a:r>
              <a:rPr lang="is-IS" baseline="0" dirty="0"/>
              <a:t>These cloud vendors have built to a 2014 model – the focused model; we’re building to a 2020 model</a:t>
            </a:r>
            <a:endParaRPr lang="en-US" dirty="0"/>
          </a:p>
        </p:txBody>
      </p:sp>
    </p:spTree>
    <p:extLst>
      <p:ext uri="{BB962C8B-B14F-4D97-AF65-F5344CB8AC3E}">
        <p14:creationId xmlns:p14="http://schemas.microsoft.com/office/powerpoint/2010/main" val="124336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200"/>
            </a:pPr>
            <a:r>
              <a:rPr lang="en-US" dirty="0"/>
              <a:t> I have talked</a:t>
            </a:r>
            <a:r>
              <a:rPr lang="en-US" baseline="0" dirty="0"/>
              <a:t> about our Web Security Service, so lets spend a moment on it</a:t>
            </a:r>
          </a:p>
          <a:p>
            <a:pPr marL="0" indent="0">
              <a:buClr>
                <a:schemeClr val="dk1"/>
              </a:buClr>
              <a:buSzPts val="1200"/>
            </a:pPr>
            <a:endParaRPr lang="en-US" baseline="0" dirty="0"/>
          </a:p>
          <a:p>
            <a:pPr marL="0" indent="0">
              <a:buClr>
                <a:schemeClr val="dk1"/>
              </a:buClr>
              <a:buSzPts val="1200"/>
            </a:pPr>
            <a:r>
              <a:rPr lang="en-US" baseline="0" dirty="0"/>
              <a:t>It is our cloud network security backbone  - at the edge – for a distributed workforce</a:t>
            </a:r>
          </a:p>
          <a:p>
            <a:pPr marL="0" indent="0">
              <a:buClr>
                <a:schemeClr val="dk1"/>
              </a:buClr>
              <a:buSzPts val="1200"/>
            </a:pPr>
            <a:endParaRPr lang="en-US" baseline="0" dirty="0"/>
          </a:p>
          <a:p>
            <a:pPr marL="0" indent="0">
              <a:buClr>
                <a:schemeClr val="dk1"/>
              </a:buClr>
              <a:buSzPts val="1200"/>
            </a:pPr>
            <a:r>
              <a:rPr lang="en-US" baseline="0" dirty="0"/>
              <a:t>Since most customers send all of their user traffic through it – I consider this solution to be an ISP coupled with advanced Security stack for the traffic </a:t>
            </a:r>
          </a:p>
          <a:p>
            <a:pPr marL="0" indent="0">
              <a:buClr>
                <a:schemeClr val="dk1"/>
              </a:buClr>
              <a:buSzPts val="1200"/>
            </a:pPr>
            <a:endParaRPr lang="en-US" baseline="0" dirty="0"/>
          </a:p>
          <a:p>
            <a:pPr marL="172033" indent="-172033">
              <a:buClr>
                <a:schemeClr val="dk1"/>
              </a:buClr>
              <a:buSzPts val="1200"/>
              <a:buFontTx/>
              <a:buChar char="-"/>
            </a:pPr>
            <a:r>
              <a:rPr lang="en-US" baseline="0" dirty="0"/>
              <a:t>ISP - All of the network requirements -  low latency, in-country experience, global POPs, auto-scale, SLA, uptime</a:t>
            </a:r>
          </a:p>
          <a:p>
            <a:pPr marL="0" indent="0">
              <a:buClr>
                <a:schemeClr val="dk1"/>
              </a:buClr>
              <a:buSzPts val="1200"/>
            </a:pPr>
            <a:endParaRPr lang="en-US" baseline="0" dirty="0"/>
          </a:p>
          <a:p>
            <a:pPr marL="0" indent="0">
              <a:buClr>
                <a:schemeClr val="dk1"/>
              </a:buClr>
              <a:buSzPts val="1200"/>
            </a:pPr>
            <a:r>
              <a:rPr lang="en-US" baseline="0" dirty="0"/>
              <a:t>-  And the security stack requirements – efficacy, policy management, visibility, thread detection and prevention</a:t>
            </a:r>
          </a:p>
          <a:p>
            <a:pPr marL="0" indent="0">
              <a:buClr>
                <a:schemeClr val="dk1"/>
              </a:buClr>
              <a:buSzPts val="1200"/>
            </a:pPr>
            <a:endParaRPr lang="en-US" baseline="0" dirty="0"/>
          </a:p>
          <a:p>
            <a:pPr marL="0" indent="0">
              <a:buClr>
                <a:schemeClr val="dk1"/>
              </a:buClr>
              <a:buSzPts val="1200"/>
            </a:pPr>
            <a:r>
              <a:rPr lang="en-US" baseline="0" dirty="0"/>
              <a:t>And that distinction is important – as I will discuss later in the presentation</a:t>
            </a:r>
          </a:p>
          <a:p>
            <a:pPr marL="0" indent="0">
              <a:buClr>
                <a:schemeClr val="dk1"/>
              </a:buClr>
              <a:buSzPts val="1200"/>
            </a:pPr>
            <a:endParaRPr lang="en-US" baseline="0" dirty="0"/>
          </a:p>
          <a:p>
            <a:pPr marL="0" indent="0">
              <a:buClr>
                <a:schemeClr val="dk1"/>
              </a:buClr>
              <a:buSzPts val="1200"/>
            </a:pPr>
            <a:endParaRPr lang="en-US" dirty="0"/>
          </a:p>
          <a:p>
            <a:pPr marL="172033" indent="-172033">
              <a:buClr>
                <a:schemeClr val="dk1"/>
              </a:buClr>
              <a:buSzPts val="1200"/>
              <a:buFont typeface="Arial"/>
              <a:buChar char="•"/>
            </a:pPr>
            <a:r>
              <a:rPr lang="en-US" dirty="0"/>
              <a:t>SWG proxy at the core…authenticates, terminates traffic for inspection, applies fine-grained policy for acceptable use and security including SSL/TLS inspection</a:t>
            </a:r>
          </a:p>
          <a:p>
            <a:pPr marL="172033" indent="-172033" defTabSz="917509">
              <a:buClr>
                <a:schemeClr val="dk1"/>
              </a:buClr>
              <a:buSzPts val="1200"/>
              <a:buFont typeface="Arial"/>
              <a:buChar char="•"/>
              <a:defRPr/>
            </a:pPr>
            <a:r>
              <a:rPr lang="en-US" dirty="0"/>
              <a:t>Web Isolation to </a:t>
            </a:r>
            <a:r>
              <a:rPr lang="en-US" b="1" dirty="0"/>
              <a:t>prevent</a:t>
            </a:r>
            <a:r>
              <a:rPr lang="en-US" dirty="0"/>
              <a:t> malware targeting your user’s emails and  web browsing  </a:t>
            </a:r>
            <a:r>
              <a:rPr lang="en-US" b="1" dirty="0"/>
              <a:t>(%</a:t>
            </a:r>
            <a:r>
              <a:rPr lang="en-US" b="1" baseline="0" dirty="0"/>
              <a:t> of web traffic </a:t>
            </a:r>
            <a:r>
              <a:rPr lang="en-US" b="1" dirty="0"/>
              <a:t> increases,</a:t>
            </a:r>
            <a:r>
              <a:rPr lang="en-US" b="1" baseline="0" dirty="0"/>
              <a:t> so will the importance of Web Isolation</a:t>
            </a:r>
            <a:r>
              <a:rPr lang="en-US" b="1" dirty="0"/>
              <a:t>)</a:t>
            </a:r>
          </a:p>
          <a:p>
            <a:pPr marL="172033" indent="-172033" defTabSz="917509">
              <a:buClr>
                <a:schemeClr val="dk1"/>
              </a:buClr>
              <a:buSzPts val="1200"/>
              <a:buFont typeface="Arial"/>
              <a:buChar char="•"/>
              <a:defRPr/>
            </a:pPr>
            <a:r>
              <a:rPr lang="en-US" dirty="0"/>
              <a:t>Integrated Data</a:t>
            </a:r>
            <a:r>
              <a:rPr lang="en-US" baseline="0" dirty="0"/>
              <a:t> Loss Protection (DLP) </a:t>
            </a:r>
            <a:r>
              <a:rPr lang="en-US" dirty="0"/>
              <a:t>for information security policy enforcement</a:t>
            </a:r>
          </a:p>
          <a:p>
            <a:pPr marL="172033" indent="-172033" defTabSz="917509">
              <a:buClr>
                <a:schemeClr val="dk1"/>
              </a:buClr>
              <a:buSzPts val="1200"/>
              <a:buFont typeface="Arial"/>
              <a:buChar char="•"/>
              <a:defRPr/>
            </a:pPr>
            <a:r>
              <a:rPr lang="en-US" dirty="0"/>
              <a:t>Cloud Access Security Broker (CASB) controls to</a:t>
            </a:r>
            <a:r>
              <a:rPr lang="en-US" baseline="0" dirty="0"/>
              <a:t>  </a:t>
            </a:r>
            <a:r>
              <a:rPr lang="en-US" dirty="0"/>
              <a:t>ensure your use of cloud apps is secure and compliant,</a:t>
            </a:r>
            <a:r>
              <a:rPr lang="en-US" baseline="0" dirty="0"/>
              <a:t> Report Shadow IT</a:t>
            </a:r>
            <a:endParaRPr lang="en-US" dirty="0"/>
          </a:p>
          <a:p>
            <a:pPr marL="172033" indent="-172033">
              <a:buClr>
                <a:schemeClr val="dk1"/>
              </a:buClr>
              <a:buSzPts val="1200"/>
              <a:buFont typeface="Arial"/>
              <a:buChar char="•"/>
            </a:pPr>
            <a:r>
              <a:rPr lang="en-US" baseline="0" dirty="0"/>
              <a:t>This platform also includes </a:t>
            </a:r>
            <a:r>
              <a:rPr lang="en-US" dirty="0"/>
              <a:t>our industry leading URL</a:t>
            </a:r>
            <a:r>
              <a:rPr lang="en-US" baseline="0" dirty="0"/>
              <a:t> and Content </a:t>
            </a:r>
            <a:r>
              <a:rPr lang="en-US" dirty="0"/>
              <a:t>categorization and risk data feeds</a:t>
            </a:r>
          </a:p>
          <a:p>
            <a:pPr marL="172033" indent="-172033" defTabSz="917509">
              <a:buClr>
                <a:schemeClr val="dk1"/>
              </a:buClr>
              <a:buSzPts val="1200"/>
              <a:buFont typeface="Arial"/>
              <a:buChar char="•"/>
              <a:defRPr/>
            </a:pPr>
            <a:r>
              <a:rPr lang="en-US" dirty="0"/>
              <a:t>Advanced</a:t>
            </a:r>
            <a:r>
              <a:rPr lang="en-US" baseline="0" dirty="0"/>
              <a:t>   </a:t>
            </a:r>
            <a:r>
              <a:rPr lang="en-US" dirty="0"/>
              <a:t>Malware analysis w/ Sandboxing to secure file downloads</a:t>
            </a:r>
          </a:p>
          <a:p>
            <a:pPr marL="172033" indent="-172033">
              <a:buClr>
                <a:schemeClr val="dk1"/>
              </a:buClr>
              <a:buSzPts val="1200"/>
              <a:buFont typeface="Arial"/>
              <a:buChar char="•"/>
            </a:pPr>
            <a:r>
              <a:rPr lang="en-US" dirty="0"/>
              <a:t>Our  Cloud Firewall Service allows you to control and secure non-web traffic.</a:t>
            </a:r>
          </a:p>
          <a:p>
            <a:pPr marL="172033" indent="-172033">
              <a:buClr>
                <a:schemeClr val="dk1"/>
              </a:buClr>
              <a:buSzPts val="1200"/>
              <a:buFont typeface="Arial"/>
              <a:buChar char="•"/>
            </a:pPr>
            <a:r>
              <a:rPr lang="en-US" dirty="0"/>
              <a:t>End</a:t>
            </a:r>
            <a:r>
              <a:rPr lang="en-US" baseline="0" dirty="0"/>
              <a:t> users can use </a:t>
            </a:r>
            <a:r>
              <a:rPr lang="en-US" dirty="0"/>
              <a:t>SEP and SEP mobile</a:t>
            </a:r>
            <a:r>
              <a:rPr lang="en-US" baseline="0" dirty="0"/>
              <a:t>, with their endpoint protection, to access WSS</a:t>
            </a:r>
          </a:p>
          <a:p>
            <a:pPr marL="172033" indent="-172033">
              <a:buClr>
                <a:schemeClr val="dk1"/>
              </a:buClr>
              <a:buSzPts val="1200"/>
              <a:buFont typeface="Arial"/>
              <a:buChar char="•"/>
            </a:pPr>
            <a:r>
              <a:rPr lang="en-US" baseline="0" dirty="0"/>
              <a:t>End users can also use the WSS Agent, which provides all-ports/all-protocols to WSS and thus is a great combination for the CFS</a:t>
            </a:r>
          </a:p>
          <a:p>
            <a:pPr marL="630787" lvl="1" indent="-172033">
              <a:buClr>
                <a:schemeClr val="dk1"/>
              </a:buClr>
              <a:buSzPts val="1200"/>
              <a:buFont typeface="Arial"/>
              <a:buChar char="•"/>
            </a:pPr>
            <a:r>
              <a:rPr lang="en-US" baseline="0" dirty="0"/>
              <a:t>On a side note – we do have plans to consolidate our agents</a:t>
            </a:r>
            <a:endParaRPr lang="en-US" dirty="0"/>
          </a:p>
          <a:p>
            <a:pPr marL="172033" indent="-172033">
              <a:buClr>
                <a:schemeClr val="dk1"/>
              </a:buClr>
              <a:buSzPts val="1200"/>
              <a:buFont typeface="Arial"/>
              <a:buChar char="•"/>
            </a:pPr>
            <a:r>
              <a:rPr lang="en-US" dirty="0"/>
              <a:t>Certification with SD-WAN  partners who can simplify your branch connectivity into the cloud.  </a:t>
            </a:r>
          </a:p>
          <a:p>
            <a:pPr marL="630787" lvl="1" indent="-172033">
              <a:buClr>
                <a:schemeClr val="dk1"/>
              </a:buClr>
              <a:buSzPts val="1200"/>
              <a:buFont typeface="Arial"/>
              <a:buChar char="•"/>
            </a:pPr>
            <a:r>
              <a:rPr lang="en-US" dirty="0"/>
              <a:t>In the SASE model, Gartner recommends partnering with multiple SD-WAN vendors, as each customer will choose to use their preferred SD-WAN</a:t>
            </a:r>
          </a:p>
          <a:p>
            <a:pPr marL="0" indent="0">
              <a:buClr>
                <a:schemeClr val="dk1"/>
              </a:buClr>
              <a:buSzPts val="1200"/>
            </a:pPr>
            <a:r>
              <a:rPr lang="en-US" dirty="0"/>
              <a:t>.</a:t>
            </a:r>
          </a:p>
          <a:p>
            <a:pPr marL="0" indent="0">
              <a:buClr>
                <a:schemeClr val="dk1"/>
              </a:buClr>
              <a:buSzPts val="1200"/>
            </a:pPr>
            <a:r>
              <a:rPr lang="en-US" dirty="0"/>
              <a:t>Couple of points</a:t>
            </a:r>
          </a:p>
          <a:p>
            <a:pPr marL="172033" indent="-172033">
              <a:buClr>
                <a:schemeClr val="dk1"/>
              </a:buClr>
              <a:buSzPts val="1200"/>
              <a:buFont typeface="Arial" panose="020B0604020202020204" pitchFamily="34" charset="0"/>
              <a:buChar char="•"/>
            </a:pPr>
            <a:r>
              <a:rPr lang="en-US" dirty="0"/>
              <a:t>Customer</a:t>
            </a:r>
            <a:r>
              <a:rPr lang="en-US" baseline="0" dirty="0"/>
              <a:t> transformation -   </a:t>
            </a:r>
            <a:r>
              <a:rPr lang="en-US" baseline="0" dirty="0" err="1"/>
              <a:t>PRoxySG</a:t>
            </a:r>
            <a:r>
              <a:rPr lang="en-US" baseline="0" dirty="0"/>
              <a:t> on-</a:t>
            </a:r>
            <a:r>
              <a:rPr lang="en-US" baseline="0" dirty="0" err="1"/>
              <a:t>Prem</a:t>
            </a:r>
            <a:r>
              <a:rPr lang="en-US" baseline="0" dirty="0"/>
              <a:t>, then proxy forward to WSS, unify policy, then connect BO to WSS Direct to NET, a…</a:t>
            </a:r>
          </a:p>
          <a:p>
            <a:pPr marL="172033" indent="-172033">
              <a:buClr>
                <a:schemeClr val="dk1"/>
              </a:buClr>
              <a:buSzPts val="1200"/>
              <a:buFont typeface="Arial" panose="020B0604020202020204" pitchFamily="34" charset="0"/>
              <a:buChar char="•"/>
            </a:pPr>
            <a:endParaRPr lang="en-US" baseline="0" dirty="0"/>
          </a:p>
          <a:p>
            <a:pPr marL="172033" indent="-172033" defTabSz="917509">
              <a:buClr>
                <a:schemeClr val="dk1"/>
              </a:buClr>
              <a:buSzPts val="1200"/>
              <a:buFont typeface="Arial" panose="020B0604020202020204" pitchFamily="34" charset="0"/>
              <a:buChar char="•"/>
              <a:defRPr/>
            </a:pPr>
            <a:r>
              <a:rPr lang="en-US" dirty="0">
                <a:solidFill>
                  <a:srgbClr val="000000"/>
                </a:solidFill>
              </a:rPr>
              <a:t>BRCM – Google partnership</a:t>
            </a:r>
          </a:p>
          <a:p>
            <a:pPr marL="172033" indent="-172033" defTabSz="917509">
              <a:buClr>
                <a:schemeClr val="dk1"/>
              </a:buClr>
              <a:buSzPts val="1200"/>
              <a:buFont typeface="Arial" panose="020B0604020202020204" pitchFamily="34" charset="0"/>
              <a:buChar char="•"/>
              <a:defRPr/>
            </a:pPr>
            <a:r>
              <a:rPr lang="en-US" dirty="0">
                <a:solidFill>
                  <a:srgbClr val="000000"/>
                </a:solidFill>
              </a:rPr>
              <a:t>Migrating our WSS cloud operations from co-lo to GCP</a:t>
            </a:r>
          </a:p>
          <a:p>
            <a:pPr marL="172033" indent="-172033" defTabSz="917509">
              <a:buClr>
                <a:schemeClr val="dk1"/>
              </a:buClr>
              <a:buSzPts val="1200"/>
              <a:buFont typeface="Arial" panose="020B0604020202020204" pitchFamily="34" charset="0"/>
              <a:buChar char="•"/>
              <a:defRPr/>
            </a:pPr>
            <a:r>
              <a:rPr lang="en-US" dirty="0">
                <a:solidFill>
                  <a:srgbClr val="000000"/>
                </a:solidFill>
              </a:rPr>
              <a:t>Very positive impact  -  site installation, onboard WFH,  sets the state for our next gen service</a:t>
            </a:r>
          </a:p>
          <a:p>
            <a:pPr marL="172033" indent="-172033">
              <a:buClr>
                <a:schemeClr val="dk1"/>
              </a:buClr>
              <a:buSzPts val="1200"/>
              <a:buFont typeface="Arial" panose="020B0604020202020204" pitchFamily="34" charset="0"/>
              <a:buChar char="•"/>
            </a:pPr>
            <a:endParaRPr lang="en-US" dirty="0"/>
          </a:p>
          <a:p>
            <a:pPr marL="229377" indent="0"/>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FF0A437-926C-4CA3-A06C-CCC97DC4BFA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2768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10:notes"/>
          <p:cNvSpPr>
            <a:spLocks noGrp="1" noRot="1" noChangeAspect="1"/>
          </p:cNvSpPr>
          <p:nvPr>
            <p:ph type="sldImg" idx="2"/>
          </p:nvPr>
        </p:nvSpPr>
        <p:spPr>
          <a:xfrm>
            <a:off x="422275"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p10:notes"/>
          <p:cNvSpPr txBox="1">
            <a:spLocks noGrp="1"/>
          </p:cNvSpPr>
          <p:nvPr>
            <p:ph type="body" idx="1"/>
          </p:nvPr>
        </p:nvSpPr>
        <p:spPr>
          <a:xfrm>
            <a:off x="708661" y="4445953"/>
            <a:ext cx="5669280" cy="4211955"/>
          </a:xfrm>
          <a:prstGeom prst="rect">
            <a:avLst/>
          </a:prstGeom>
          <a:noFill/>
          <a:ln>
            <a:noFill/>
          </a:ln>
        </p:spPr>
        <p:txBody>
          <a:bodyPr spcFirstLastPara="1" wrap="square" lIns="95050" tIns="47525" rIns="95050" bIns="47525" anchor="t" anchorCtr="0">
            <a:noAutofit/>
          </a:bodyPr>
          <a:lstStyle/>
          <a:p>
            <a:pPr marL="171450" lvl="0" indent="-171450" algn="l" rtl="0">
              <a:spcBef>
                <a:spcPts val="0"/>
              </a:spcBef>
              <a:spcAft>
                <a:spcPts val="0"/>
              </a:spcAft>
              <a:buClr>
                <a:schemeClr val="dk1"/>
              </a:buClr>
              <a:buSzPts val="1200"/>
              <a:buFont typeface="Arial"/>
              <a:buChar char="•"/>
            </a:pPr>
            <a:r>
              <a:rPr lang="en-US"/>
              <a:t>Lets look at content scanning – inspecting files being downloaded for threats</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Proxy fully terminates the traffic, extracts files and inspects prior to delivery; this is different than a firewall, which passively scans traffic as it flows by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rgbClr val="595959"/>
              </a:buClr>
              <a:buSzPts val="1200"/>
              <a:buFont typeface="Arial"/>
              <a:buChar char="•"/>
            </a:pPr>
            <a:r>
              <a:rPr lang="en-US" sz="1200">
                <a:solidFill>
                  <a:srgbClr val="595959"/>
                </a:solidFill>
                <a:latin typeface="Arial"/>
                <a:ea typeface="Arial"/>
                <a:cs typeface="Arial"/>
                <a:sym typeface="Arial"/>
              </a:rPr>
              <a:t>Files are extracted and inspected before delivery</a:t>
            </a:r>
            <a:endParaRPr/>
          </a:p>
          <a:p>
            <a:pPr marL="171450" lvl="0" indent="-95250" algn="l" rtl="0">
              <a:spcBef>
                <a:spcPts val="1200"/>
              </a:spcBef>
              <a:spcAft>
                <a:spcPts val="0"/>
              </a:spcAft>
              <a:buClr>
                <a:schemeClr val="dk1"/>
              </a:buClr>
              <a:buSzPts val="1200"/>
              <a:buFont typeface="Arial"/>
              <a:buNone/>
            </a:pPr>
            <a:endParaRPr sz="1200">
              <a:solidFill>
                <a:srgbClr val="595959"/>
              </a:solidFill>
              <a:latin typeface="Arial"/>
              <a:ea typeface="Arial"/>
              <a:cs typeface="Arial"/>
              <a:sym typeface="Arial"/>
            </a:endParaRPr>
          </a:p>
          <a:p>
            <a:pPr marL="171450" lvl="0" indent="-171450" algn="l" rtl="0">
              <a:spcBef>
                <a:spcPts val="1200"/>
              </a:spcBef>
              <a:spcAft>
                <a:spcPts val="0"/>
              </a:spcAft>
              <a:buClr>
                <a:srgbClr val="595959"/>
              </a:buClr>
              <a:buSzPts val="1200"/>
              <a:buFont typeface="Arial"/>
              <a:buChar char="•"/>
            </a:pPr>
            <a:r>
              <a:rPr lang="en-US" sz="1200">
                <a:solidFill>
                  <a:srgbClr val="595959"/>
                </a:solidFill>
                <a:latin typeface="Arial"/>
                <a:ea typeface="Arial"/>
                <a:cs typeface="Arial"/>
                <a:sym typeface="Arial"/>
              </a:rPr>
              <a:t>Pre-filtering through white-list/lack-list, Symantec Advanced Machine Learning with dual AV to improve detection and pre-filter anything before traffic would be sent to our cloud sandbox for detonation/analysis to prevent zero day threats</a:t>
            </a:r>
            <a:endParaRPr/>
          </a:p>
          <a:p>
            <a:pPr marL="171450" lvl="0" indent="-171450" algn="l" rtl="0">
              <a:spcBef>
                <a:spcPts val="1200"/>
              </a:spcBef>
              <a:spcAft>
                <a:spcPts val="0"/>
              </a:spcAft>
              <a:buClr>
                <a:srgbClr val="595959"/>
              </a:buClr>
              <a:buSzPts val="1200"/>
              <a:buFont typeface="Arial"/>
              <a:buChar char="•"/>
            </a:pPr>
            <a:r>
              <a:rPr lang="en-US" sz="1200">
                <a:solidFill>
                  <a:srgbClr val="595959"/>
                </a:solidFill>
                <a:latin typeface="Arial"/>
                <a:ea typeface="Arial"/>
                <a:cs typeface="Arial"/>
                <a:sym typeface="Arial"/>
              </a:rPr>
              <a:t>Finally, as part of out ICD story, anything the we find is updated to the GIN. If customers are using us on the endpoint, SEP Manager will be made aware of the new malware just discovered in the network, Orchestrate to remediate on the endpoint</a:t>
            </a:r>
            <a:endParaRPr/>
          </a:p>
          <a:p>
            <a:pPr marL="171450" lvl="0" indent="-95250" algn="l" rtl="0">
              <a:spcBef>
                <a:spcPts val="1200"/>
              </a:spcBef>
              <a:spcAft>
                <a:spcPts val="0"/>
              </a:spcAft>
              <a:buClr>
                <a:schemeClr val="dk1"/>
              </a:buClr>
              <a:buSzPts val="1200"/>
              <a:buFont typeface="Arial"/>
              <a:buNone/>
            </a:pPr>
            <a:endParaRPr sz="1200">
              <a:solidFill>
                <a:srgbClr val="595959"/>
              </a:solidFill>
              <a:latin typeface="Arial"/>
              <a:ea typeface="Arial"/>
              <a:cs typeface="Arial"/>
              <a:sym typeface="Arial"/>
            </a:endParaRPr>
          </a:p>
          <a:p>
            <a:pPr marL="0" lvl="0" indent="0" algn="l" rtl="0">
              <a:spcBef>
                <a:spcPts val="1200"/>
              </a:spcBef>
              <a:spcAft>
                <a:spcPts val="0"/>
              </a:spcAft>
              <a:buNone/>
            </a:pPr>
            <a:r>
              <a:rPr lang="en-US"/>
              <a:t> </a:t>
            </a:r>
            <a:endParaRPr/>
          </a:p>
        </p:txBody>
      </p:sp>
      <p:sp>
        <p:nvSpPr>
          <p:cNvPr id="1025" name="Google Shape;1025;p10:notes"/>
          <p:cNvSpPr txBox="1">
            <a:spLocks noGrp="1"/>
          </p:cNvSpPr>
          <p:nvPr>
            <p:ph type="sldNum" idx="12"/>
          </p:nvPr>
        </p:nvSpPr>
        <p:spPr>
          <a:xfrm>
            <a:off x="4014101" y="8890282"/>
            <a:ext cx="3070860" cy="467995"/>
          </a:xfrm>
          <a:prstGeom prst="rect">
            <a:avLst/>
          </a:prstGeom>
          <a:noFill/>
          <a:ln>
            <a:noFill/>
          </a:ln>
        </p:spPr>
        <p:txBody>
          <a:bodyPr spcFirstLastPara="1" wrap="square" lIns="95050" tIns="47525" rIns="95050" bIns="475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41216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2:notes"/>
          <p:cNvSpPr>
            <a:spLocks noGrp="1" noRot="1" noChangeAspect="1"/>
          </p:cNvSpPr>
          <p:nvPr>
            <p:ph type="sldImg" idx="2"/>
          </p:nvPr>
        </p:nvSpPr>
        <p:spPr>
          <a:xfrm>
            <a:off x="422275"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p12:notes"/>
          <p:cNvSpPr txBox="1">
            <a:spLocks noGrp="1"/>
          </p:cNvSpPr>
          <p:nvPr>
            <p:ph type="body" idx="1"/>
          </p:nvPr>
        </p:nvSpPr>
        <p:spPr>
          <a:xfrm>
            <a:off x="708661" y="4445953"/>
            <a:ext cx="5669280" cy="4211955"/>
          </a:xfrm>
          <a:prstGeom prst="rect">
            <a:avLst/>
          </a:prstGeom>
          <a:noFill/>
          <a:ln>
            <a:noFill/>
          </a:ln>
        </p:spPr>
        <p:txBody>
          <a:bodyPr spcFirstLastPara="1" wrap="square" lIns="95050" tIns="47525" rIns="95050" bIns="47525" anchor="t" anchorCtr="0">
            <a:noAutofit/>
          </a:bodyPr>
          <a:lstStyle/>
          <a:p>
            <a:pPr marL="171450" lvl="0" indent="-171450" algn="l" rtl="0">
              <a:spcBef>
                <a:spcPts val="0"/>
              </a:spcBef>
              <a:spcAft>
                <a:spcPts val="0"/>
              </a:spcAft>
              <a:buClr>
                <a:schemeClr val="dk1"/>
              </a:buClr>
              <a:buSzPts val="1200"/>
              <a:buFont typeface="Arial"/>
              <a:buChar char="•"/>
            </a:pPr>
            <a:r>
              <a:rPr lang="en-US"/>
              <a:t>The only way to truly stop this class of threats is through Web Isolation</a:t>
            </a:r>
            <a:endParaRPr/>
          </a:p>
          <a:p>
            <a:pPr marL="171450" lvl="0" indent="-171450" algn="l" rtl="0">
              <a:spcBef>
                <a:spcPts val="0"/>
              </a:spcBef>
              <a:spcAft>
                <a:spcPts val="0"/>
              </a:spcAft>
              <a:buClr>
                <a:schemeClr val="dk1"/>
              </a:buClr>
              <a:buSzPts val="1200"/>
              <a:buFont typeface="Arial"/>
              <a:buChar char="•"/>
            </a:pPr>
            <a:r>
              <a:rPr lang="en-US"/>
              <a:t>With Proxy, you can set policies to isolate web traffic; typical scenarios we see are</a:t>
            </a:r>
            <a:endParaRPr/>
          </a:p>
          <a:p>
            <a:pPr marL="636588" lvl="1" indent="-179387" algn="l" rtl="0">
              <a:spcBef>
                <a:spcPts val="0"/>
              </a:spcBef>
              <a:spcAft>
                <a:spcPts val="0"/>
              </a:spcAft>
              <a:buClr>
                <a:srgbClr val="595959"/>
              </a:buClr>
              <a:buSzPts val="1200"/>
              <a:buFont typeface="Arial"/>
              <a:buChar char="•"/>
            </a:pPr>
            <a:r>
              <a:rPr lang="en-US" sz="1200">
                <a:solidFill>
                  <a:srgbClr val="595959"/>
                </a:solidFill>
                <a:latin typeface="Arial"/>
                <a:ea typeface="Arial"/>
                <a:cs typeface="Arial"/>
                <a:sym typeface="Arial"/>
              </a:rPr>
              <a:t>Selective Isolation - Isolate uncategorized/risky sites</a:t>
            </a:r>
            <a:endParaRPr/>
          </a:p>
          <a:p>
            <a:pPr marL="636588" lvl="1" indent="-179387" algn="l" rtl="0">
              <a:spcBef>
                <a:spcPts val="800"/>
              </a:spcBef>
              <a:spcAft>
                <a:spcPts val="0"/>
              </a:spcAft>
              <a:buClr>
                <a:srgbClr val="595959"/>
              </a:buClr>
              <a:buSzPts val="1200"/>
              <a:buFont typeface="Arial"/>
              <a:buChar char="•"/>
            </a:pPr>
            <a:r>
              <a:rPr lang="en-US" sz="1200">
                <a:solidFill>
                  <a:srgbClr val="595959"/>
                </a:solidFill>
                <a:latin typeface="Arial"/>
                <a:ea typeface="Arial"/>
                <a:cs typeface="Arial"/>
                <a:sym typeface="Arial"/>
              </a:rPr>
              <a:t>Full Isolation of a Subset of users - Secure web browsing of privileged users like C-Level Execs, System Admins, Etc.</a:t>
            </a:r>
            <a:endParaRPr sz="1200">
              <a:solidFill>
                <a:srgbClr val="595959"/>
              </a:solidFill>
              <a:latin typeface="Arial"/>
              <a:ea typeface="Arial"/>
              <a:cs typeface="Arial"/>
              <a:sym typeface="Arial"/>
            </a:endParaRPr>
          </a:p>
          <a:p>
            <a:pPr marL="636588" lvl="1" indent="-179387" algn="l" rtl="0">
              <a:spcBef>
                <a:spcPts val="800"/>
              </a:spcBef>
              <a:spcAft>
                <a:spcPts val="0"/>
              </a:spcAft>
              <a:buClr>
                <a:srgbClr val="595959"/>
              </a:buClr>
              <a:buSzPts val="1200"/>
              <a:buFont typeface="Arial"/>
              <a:buChar char="•"/>
            </a:pPr>
            <a:r>
              <a:rPr lang="en-US" sz="1200">
                <a:solidFill>
                  <a:srgbClr val="595959"/>
                </a:solidFill>
                <a:latin typeface="Arial"/>
                <a:ea typeface="Arial"/>
                <a:cs typeface="Arial"/>
                <a:sym typeface="Arial"/>
              </a:rPr>
              <a:t>Isolating URL’s launched from Emails (which may be used in a phishing attack)</a:t>
            </a:r>
            <a:endParaRPr/>
          </a:p>
          <a:p>
            <a:pPr marL="179388" lvl="0" indent="-103188" algn="l" rtl="0">
              <a:spcBef>
                <a:spcPts val="800"/>
              </a:spcBef>
              <a:spcAft>
                <a:spcPts val="0"/>
              </a:spcAft>
              <a:buClr>
                <a:schemeClr val="dk1"/>
              </a:buClr>
              <a:buSzPts val="1200"/>
              <a:buFont typeface="Arial"/>
              <a:buNone/>
            </a:pPr>
            <a:endParaRPr sz="1200">
              <a:solidFill>
                <a:srgbClr val="595959"/>
              </a:solidFill>
              <a:latin typeface="Arial"/>
              <a:ea typeface="Arial"/>
              <a:cs typeface="Arial"/>
              <a:sym typeface="Arial"/>
            </a:endParaRPr>
          </a:p>
          <a:p>
            <a:pPr marL="171450" marR="0" lvl="0" indent="-171450" algn="l" rtl="0">
              <a:lnSpc>
                <a:spcPct val="100000"/>
              </a:lnSpc>
              <a:spcBef>
                <a:spcPts val="1160"/>
              </a:spcBef>
              <a:spcAft>
                <a:spcPts val="0"/>
              </a:spcAft>
              <a:buClr>
                <a:schemeClr val="dk1"/>
              </a:buClr>
              <a:buSzPts val="1200"/>
              <a:buFont typeface="Arial"/>
              <a:buChar char="•"/>
            </a:pPr>
            <a:r>
              <a:rPr lang="en-US"/>
              <a:t>Web Isolation eliminates all threats of malware infections by executing web content remotely, away from endpoint devices, and sending only safe rendering information to users’ browsers. It solves the challenges that IT Security teams face from uncategorized and risky websites. It enables them to stop over-blocking the web and avoid operational overhead from support tickets requesting access to blocked sites. With Web Isolation employees enjoy secure broad web access and along with a seamless and transparent user experience.</a:t>
            </a:r>
            <a:endParaRPr/>
          </a:p>
          <a:p>
            <a:pPr marL="171450" marR="0" lvl="0" indent="-95250" algn="l" rtl="0">
              <a:lnSpc>
                <a:spcPct val="100000"/>
              </a:lnSpc>
              <a:spcBef>
                <a:spcPts val="360"/>
              </a:spcBef>
              <a:spcAft>
                <a:spcPts val="0"/>
              </a:spcAft>
              <a:buClr>
                <a:schemeClr val="dk1"/>
              </a:buClr>
              <a:buSzPts val="1200"/>
              <a:buFont typeface="Arial"/>
              <a:buNone/>
            </a:pPr>
            <a:endParaRPr/>
          </a:p>
          <a:p>
            <a:pPr marL="171450" marR="0" lvl="0" indent="-171450" algn="l" rtl="0">
              <a:lnSpc>
                <a:spcPct val="100000"/>
              </a:lnSpc>
              <a:spcBef>
                <a:spcPts val="360"/>
              </a:spcBef>
              <a:spcAft>
                <a:spcPts val="0"/>
              </a:spcAft>
              <a:buClr>
                <a:schemeClr val="dk1"/>
              </a:buClr>
              <a:buSzPts val="1200"/>
              <a:buFont typeface="Arial"/>
              <a:buChar char="•"/>
            </a:pPr>
            <a:r>
              <a:rPr lang="en-US"/>
              <a:t>As I’ll show you in a demo in a little while, you can also isolate and view documents in a browser, and hand to Content Analysis for threat scanning of a document if it needs to be downloaded.   </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147" name="Google Shape;1147;p12:notes"/>
          <p:cNvSpPr txBox="1">
            <a:spLocks noGrp="1"/>
          </p:cNvSpPr>
          <p:nvPr>
            <p:ph type="sldNum" idx="12"/>
          </p:nvPr>
        </p:nvSpPr>
        <p:spPr>
          <a:xfrm>
            <a:off x="4014101" y="8890282"/>
            <a:ext cx="3070860" cy="467995"/>
          </a:xfrm>
          <a:prstGeom prst="rect">
            <a:avLst/>
          </a:prstGeom>
          <a:noFill/>
          <a:ln>
            <a:noFill/>
          </a:ln>
        </p:spPr>
        <p:txBody>
          <a:bodyPr spcFirstLastPara="1" wrap="square" lIns="95050" tIns="47525" rIns="95050" bIns="475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76568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14:notes"/>
          <p:cNvSpPr txBox="1">
            <a:spLocks noGrp="1"/>
          </p:cNvSpPr>
          <p:nvPr>
            <p:ph type="body" idx="1"/>
          </p:nvPr>
        </p:nvSpPr>
        <p:spPr>
          <a:xfrm>
            <a:off x="708661" y="4445953"/>
            <a:ext cx="5669280" cy="4211955"/>
          </a:xfrm>
          <a:prstGeom prst="rect">
            <a:avLst/>
          </a:prstGeom>
        </p:spPr>
        <p:txBody>
          <a:bodyPr spcFirstLastPara="1" wrap="square" lIns="95050" tIns="47525" rIns="95050" bIns="47525" anchor="t" anchorCtr="0">
            <a:noAutofit/>
          </a:bodyPr>
          <a:lstStyle/>
          <a:p>
            <a:pPr marL="0" lvl="0" indent="0" algn="l" rtl="0">
              <a:spcBef>
                <a:spcPts val="0"/>
              </a:spcBef>
              <a:spcAft>
                <a:spcPts val="0"/>
              </a:spcAft>
              <a:buNone/>
            </a:pPr>
            <a:endParaRPr/>
          </a:p>
        </p:txBody>
      </p:sp>
      <p:sp>
        <p:nvSpPr>
          <p:cNvPr id="1272" name="Google Shape;1272;p14:notes"/>
          <p:cNvSpPr>
            <a:spLocks noGrp="1" noRot="1" noChangeAspect="1"/>
          </p:cNvSpPr>
          <p:nvPr>
            <p:ph type="sldImg" idx="2"/>
          </p:nvPr>
        </p:nvSpPr>
        <p:spPr>
          <a:xfrm>
            <a:off x="422275"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396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cap="none" baseline="0" dirty="0">
                <a:solidFill>
                  <a:schemeClr val="dk1"/>
                </a:solidFill>
                <a:latin typeface="Arial"/>
                <a:ea typeface="Arial"/>
                <a:cs typeface="Arial"/>
                <a:sym typeface="Arial"/>
              </a:rPr>
              <a:t>What are the differences between CFS Standard and Advanced?</a:t>
            </a:r>
          </a:p>
          <a:p>
            <a:r>
              <a:rPr lang="en-GB" sz="1200" b="0" i="0" u="none" strike="noStrike" cap="none" baseline="0" dirty="0">
                <a:solidFill>
                  <a:schemeClr val="dk1"/>
                </a:solidFill>
                <a:latin typeface="Arial"/>
                <a:ea typeface="Arial"/>
                <a:cs typeface="Arial"/>
                <a:sym typeface="Arial"/>
              </a:rPr>
              <a:t>Cloud Firewall Service </a:t>
            </a:r>
            <a:r>
              <a:rPr lang="en-GB" sz="1200" b="1" i="0" u="none" strike="noStrike" cap="none" baseline="0" dirty="0">
                <a:solidFill>
                  <a:schemeClr val="dk1"/>
                </a:solidFill>
                <a:latin typeface="Arial"/>
                <a:ea typeface="Arial"/>
                <a:cs typeface="Arial"/>
                <a:sym typeface="Arial"/>
              </a:rPr>
              <a:t>Standard </a:t>
            </a:r>
            <a:r>
              <a:rPr lang="en-GB" sz="1200" b="0" i="0" u="none" strike="noStrike" cap="none" baseline="0" dirty="0">
                <a:solidFill>
                  <a:schemeClr val="dk1"/>
                </a:solidFill>
                <a:latin typeface="Arial"/>
                <a:ea typeface="Arial"/>
                <a:cs typeface="Arial"/>
                <a:sym typeface="Arial"/>
              </a:rPr>
              <a:t>license includes policy based on:</a:t>
            </a:r>
          </a:p>
          <a:p>
            <a:r>
              <a:rPr lang="en-GB" sz="1200" b="0" i="0" u="none" strike="noStrike" cap="none" baseline="0" dirty="0">
                <a:solidFill>
                  <a:schemeClr val="dk1"/>
                </a:solidFill>
                <a:latin typeface="Arial"/>
                <a:ea typeface="Arial"/>
                <a:cs typeface="Arial"/>
                <a:sym typeface="Arial"/>
              </a:rPr>
              <a:t>• Source - Deployment type, IPsec location, and/or internal IP subnets</a:t>
            </a:r>
          </a:p>
          <a:p>
            <a:r>
              <a:rPr lang="en-GB" sz="1200" b="0" i="0" u="none" strike="noStrike" cap="none" baseline="0" dirty="0">
                <a:solidFill>
                  <a:schemeClr val="dk1"/>
                </a:solidFill>
                <a:latin typeface="Arial"/>
                <a:ea typeface="Arial"/>
                <a:cs typeface="Arial"/>
                <a:sym typeface="Arial"/>
              </a:rPr>
              <a:t>• User/Group from identification or authentication to WSS</a:t>
            </a:r>
          </a:p>
          <a:p>
            <a:r>
              <a:rPr lang="en-GB" sz="1200" b="0" i="0" u="none" strike="noStrike" cap="none" baseline="0" dirty="0">
                <a:solidFill>
                  <a:schemeClr val="dk1"/>
                </a:solidFill>
                <a:latin typeface="Arial"/>
                <a:ea typeface="Arial"/>
                <a:cs typeface="Arial"/>
                <a:sym typeface="Arial"/>
              </a:rPr>
              <a:t>• Destination - IP address or domain/hostname</a:t>
            </a:r>
          </a:p>
          <a:p>
            <a:r>
              <a:rPr lang="en-GB" sz="1200" b="0" i="0" u="none" strike="noStrike" cap="none" baseline="0" dirty="0">
                <a:solidFill>
                  <a:schemeClr val="dk1"/>
                </a:solidFill>
                <a:latin typeface="Arial"/>
                <a:ea typeface="Arial"/>
                <a:cs typeface="Arial"/>
                <a:sym typeface="Arial"/>
              </a:rPr>
              <a:t>• Services - defined TCP/UDP ports</a:t>
            </a:r>
          </a:p>
          <a:p>
            <a:r>
              <a:rPr lang="en-GB" sz="1200" b="0" i="0" u="none" strike="noStrike" cap="none" baseline="0" dirty="0">
                <a:solidFill>
                  <a:schemeClr val="dk1"/>
                </a:solidFill>
                <a:latin typeface="Arial"/>
                <a:ea typeface="Arial"/>
                <a:cs typeface="Arial"/>
                <a:sym typeface="Arial"/>
              </a:rPr>
              <a:t>As well as logging and reporting on any traffic flows blocked by the CFS policy.</a:t>
            </a:r>
          </a:p>
          <a:p>
            <a:r>
              <a:rPr lang="en-GB" sz="1200" b="0" i="0" u="none" strike="noStrike" cap="none" baseline="0" dirty="0">
                <a:solidFill>
                  <a:schemeClr val="dk1"/>
                </a:solidFill>
                <a:latin typeface="Arial"/>
                <a:ea typeface="Arial"/>
                <a:cs typeface="Arial"/>
                <a:sym typeface="Arial"/>
              </a:rPr>
              <a:t>CFS </a:t>
            </a:r>
            <a:r>
              <a:rPr lang="en-GB" sz="1200" b="1" i="0" u="none" strike="noStrike" cap="none" baseline="0" dirty="0">
                <a:solidFill>
                  <a:schemeClr val="dk1"/>
                </a:solidFill>
                <a:latin typeface="Arial"/>
                <a:ea typeface="Arial"/>
                <a:cs typeface="Arial"/>
                <a:sym typeface="Arial"/>
              </a:rPr>
              <a:t>Advanced </a:t>
            </a:r>
            <a:r>
              <a:rPr lang="en-GB" sz="1200" b="0" i="0" u="none" strike="noStrike" cap="none" baseline="0" dirty="0">
                <a:solidFill>
                  <a:schemeClr val="dk1"/>
                </a:solidFill>
                <a:latin typeface="Arial"/>
                <a:ea typeface="Arial"/>
                <a:cs typeface="Arial"/>
                <a:sym typeface="Arial"/>
              </a:rPr>
              <a:t>includes the full Standard feature set, logging of all flows, and Deep-Packet-Inspection based</a:t>
            </a:r>
          </a:p>
          <a:p>
            <a:r>
              <a:rPr lang="en-GB" sz="1200" b="0" i="0" u="none" strike="noStrike" cap="none" baseline="0" dirty="0">
                <a:solidFill>
                  <a:schemeClr val="dk1"/>
                </a:solidFill>
                <a:latin typeface="Arial"/>
                <a:ea typeface="Arial"/>
                <a:cs typeface="Arial"/>
                <a:sym typeface="Arial"/>
              </a:rPr>
              <a:t>application/protocol policy.</a:t>
            </a:r>
          </a:p>
          <a:p>
            <a:endParaRPr lang="en-GB" sz="1200" b="0" i="0" u="none" strike="noStrike" cap="none" baseline="0" dirty="0">
              <a:solidFill>
                <a:schemeClr val="dk1"/>
              </a:solidFill>
              <a:latin typeface="Arial"/>
              <a:cs typeface="Arial"/>
              <a:sym typeface="Arial"/>
            </a:endParaRP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16</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6738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cap="none" baseline="0" dirty="0">
                <a:solidFill>
                  <a:schemeClr val="dk1"/>
                </a:solidFill>
                <a:latin typeface="Arial"/>
                <a:ea typeface="Arial"/>
                <a:cs typeface="Arial"/>
                <a:sym typeface="Arial"/>
              </a:rPr>
              <a:t>What are the differences between CFS Standard and Advanced?</a:t>
            </a:r>
          </a:p>
          <a:p>
            <a:r>
              <a:rPr lang="en-GB" sz="1200" b="0" i="0" u="none" strike="noStrike" cap="none" baseline="0" dirty="0">
                <a:solidFill>
                  <a:schemeClr val="dk1"/>
                </a:solidFill>
                <a:latin typeface="Arial"/>
                <a:ea typeface="Arial"/>
                <a:cs typeface="Arial"/>
                <a:sym typeface="Arial"/>
              </a:rPr>
              <a:t>Cloud Firewall Service </a:t>
            </a:r>
            <a:r>
              <a:rPr lang="en-GB" sz="1200" b="1" i="0" u="none" strike="noStrike" cap="none" baseline="0" dirty="0">
                <a:solidFill>
                  <a:schemeClr val="dk1"/>
                </a:solidFill>
                <a:latin typeface="Arial"/>
                <a:ea typeface="Arial"/>
                <a:cs typeface="Arial"/>
                <a:sym typeface="Arial"/>
              </a:rPr>
              <a:t>Standard </a:t>
            </a:r>
            <a:r>
              <a:rPr lang="en-GB" sz="1200" b="0" i="0" u="none" strike="noStrike" cap="none" baseline="0" dirty="0">
                <a:solidFill>
                  <a:schemeClr val="dk1"/>
                </a:solidFill>
                <a:latin typeface="Arial"/>
                <a:ea typeface="Arial"/>
                <a:cs typeface="Arial"/>
                <a:sym typeface="Arial"/>
              </a:rPr>
              <a:t>license includes policy based on:</a:t>
            </a:r>
          </a:p>
          <a:p>
            <a:r>
              <a:rPr lang="en-GB" sz="1200" b="0" i="0" u="none" strike="noStrike" cap="none" baseline="0" dirty="0">
                <a:solidFill>
                  <a:schemeClr val="dk1"/>
                </a:solidFill>
                <a:latin typeface="Arial"/>
                <a:ea typeface="Arial"/>
                <a:cs typeface="Arial"/>
                <a:sym typeface="Arial"/>
              </a:rPr>
              <a:t>• Source - Deployment type, IPsec location, and/or internal IP subnets</a:t>
            </a:r>
          </a:p>
          <a:p>
            <a:r>
              <a:rPr lang="en-GB" sz="1200" b="0" i="0" u="none" strike="noStrike" cap="none" baseline="0" dirty="0">
                <a:solidFill>
                  <a:schemeClr val="dk1"/>
                </a:solidFill>
                <a:latin typeface="Arial"/>
                <a:ea typeface="Arial"/>
                <a:cs typeface="Arial"/>
                <a:sym typeface="Arial"/>
              </a:rPr>
              <a:t>• User/Group from identification or authentication to WSS</a:t>
            </a:r>
          </a:p>
          <a:p>
            <a:r>
              <a:rPr lang="en-GB" sz="1200" b="0" i="0" u="none" strike="noStrike" cap="none" baseline="0" dirty="0">
                <a:solidFill>
                  <a:schemeClr val="dk1"/>
                </a:solidFill>
                <a:latin typeface="Arial"/>
                <a:ea typeface="Arial"/>
                <a:cs typeface="Arial"/>
                <a:sym typeface="Arial"/>
              </a:rPr>
              <a:t>• Destination - IP address or domain/hostname</a:t>
            </a:r>
          </a:p>
          <a:p>
            <a:r>
              <a:rPr lang="en-GB" sz="1200" b="0" i="0" u="none" strike="noStrike" cap="none" baseline="0" dirty="0">
                <a:solidFill>
                  <a:schemeClr val="dk1"/>
                </a:solidFill>
                <a:latin typeface="Arial"/>
                <a:ea typeface="Arial"/>
                <a:cs typeface="Arial"/>
                <a:sym typeface="Arial"/>
              </a:rPr>
              <a:t>• Services - defined TCP/UDP ports</a:t>
            </a:r>
          </a:p>
          <a:p>
            <a:r>
              <a:rPr lang="en-GB" sz="1200" b="0" i="0" u="none" strike="noStrike" cap="none" baseline="0" dirty="0">
                <a:solidFill>
                  <a:schemeClr val="dk1"/>
                </a:solidFill>
                <a:latin typeface="Arial"/>
                <a:ea typeface="Arial"/>
                <a:cs typeface="Arial"/>
                <a:sym typeface="Arial"/>
              </a:rPr>
              <a:t>As well as logging and reporting on any traffic flows blocked by the CFS policy.</a:t>
            </a:r>
          </a:p>
          <a:p>
            <a:r>
              <a:rPr lang="en-GB" sz="1200" b="0" i="0" u="none" strike="noStrike" cap="none" baseline="0" dirty="0">
                <a:solidFill>
                  <a:schemeClr val="dk1"/>
                </a:solidFill>
                <a:latin typeface="Arial"/>
                <a:ea typeface="Arial"/>
                <a:cs typeface="Arial"/>
                <a:sym typeface="Arial"/>
              </a:rPr>
              <a:t>CFS </a:t>
            </a:r>
            <a:r>
              <a:rPr lang="en-GB" sz="1200" b="1" i="0" u="none" strike="noStrike" cap="none" baseline="0" dirty="0">
                <a:solidFill>
                  <a:schemeClr val="dk1"/>
                </a:solidFill>
                <a:latin typeface="Arial"/>
                <a:ea typeface="Arial"/>
                <a:cs typeface="Arial"/>
                <a:sym typeface="Arial"/>
              </a:rPr>
              <a:t>Advanced </a:t>
            </a:r>
            <a:r>
              <a:rPr lang="en-GB" sz="1200" b="0" i="0" u="none" strike="noStrike" cap="none" baseline="0" dirty="0">
                <a:solidFill>
                  <a:schemeClr val="dk1"/>
                </a:solidFill>
                <a:latin typeface="Arial"/>
                <a:ea typeface="Arial"/>
                <a:cs typeface="Arial"/>
                <a:sym typeface="Arial"/>
              </a:rPr>
              <a:t>includes the full Standard feature set, logging of all flows, and Deep-Packet-Inspection based</a:t>
            </a:r>
          </a:p>
          <a:p>
            <a:r>
              <a:rPr lang="en-GB" sz="1200" b="0" i="0" u="none" strike="noStrike" cap="none" baseline="0" dirty="0">
                <a:solidFill>
                  <a:schemeClr val="dk1"/>
                </a:solidFill>
                <a:latin typeface="Arial"/>
                <a:ea typeface="Arial"/>
                <a:cs typeface="Arial"/>
                <a:sym typeface="Arial"/>
              </a:rPr>
              <a:t>application/protocol policy.</a:t>
            </a:r>
          </a:p>
          <a:p>
            <a:endParaRPr lang="en-GB" sz="1200" b="0" i="0" u="none" strike="noStrike" cap="none" baseline="0" dirty="0">
              <a:solidFill>
                <a:schemeClr val="dk1"/>
              </a:solidFill>
              <a:latin typeface="Arial"/>
              <a:cs typeface="Arial"/>
              <a:sym typeface="Arial"/>
            </a:endParaRPr>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17</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4635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Arial"/>
                <a:ea typeface="Arial"/>
                <a:cs typeface="Arial"/>
                <a:sym typeface="Arial"/>
              </a:rPr>
              <a:t>2</a:t>
            </a:fld>
            <a:endParaRPr 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005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a-ET" dirty="0"/>
              <a:t>BREAKING NEWS!</a:t>
            </a:r>
          </a:p>
          <a:p>
            <a:endParaRPr lang="aa-E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A437-926C-4CA3-A06C-CCC97DC4BFA4}"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161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make sure our definitions of what a proxy is and can do align.</a:t>
            </a:r>
          </a:p>
          <a:p>
            <a:endParaRPr lang="en-US" dirty="0"/>
          </a:p>
          <a:p>
            <a:r>
              <a:rPr lang="en-US" dirty="0"/>
              <a:t>Real quickly</a:t>
            </a:r>
            <a:r>
              <a:rPr lang="en-US" baseline="0" dirty="0"/>
              <a:t> let’s get a reminder on what a proxy is and what makes it so special in the security space.  Here’s the very basic level definition of a proxy, It handles all the communication between two parties.</a:t>
            </a:r>
          </a:p>
          <a:p>
            <a:endParaRPr lang="en-US" baseline="0" dirty="0"/>
          </a:p>
          <a:p>
            <a:r>
              <a:rPr lang="en-US" baseline="0" dirty="0"/>
              <a:t>When you put a proxy between two users (or a user and a server on the internet), you are terminating the connection at the proxy, between the proxy and the user.  So in this example, Alice is the user, and asks Bob (who could be a server) for the current time.  The request from Alice ends at the proxy.  A completely new session is started by the proxy to ask Bob for the current time.  </a:t>
            </a:r>
          </a:p>
          <a:p>
            <a:endParaRPr lang="en-US" baseline="0" dirty="0"/>
          </a:p>
          <a:p>
            <a:r>
              <a:rPr lang="en-US" baseline="0" dirty="0"/>
              <a:t>This is what makes a proxy so secure.  It doesn’t allow a connection to tunnel or make it through the proxy.  It terminates the connections, and waits for entire objects to be assembled at the proxy for inspection.  These features allow the proxy to guarantee all objects are inspected, and no evasive techniques can be used to bypass the proxy.</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DF9EE8E-B3AB-409D-987C-18954EE1C15A}" type="slidenum">
              <a:rPr lang="en-US" smtClean="0"/>
              <a:t>4</a:t>
            </a:fld>
            <a:endParaRPr lang="en-US"/>
          </a:p>
        </p:txBody>
      </p:sp>
    </p:spTree>
    <p:extLst>
      <p:ext uri="{BB962C8B-B14F-4D97-AF65-F5344CB8AC3E}">
        <p14:creationId xmlns:p14="http://schemas.microsoft.com/office/powerpoint/2010/main" val="178951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a-ET" dirty="0"/>
              <a:t>BREAKING NEWS!</a:t>
            </a:r>
          </a:p>
          <a:p>
            <a:endParaRPr lang="aa-ET" dirty="0"/>
          </a:p>
        </p:txBody>
      </p:sp>
      <p:sp>
        <p:nvSpPr>
          <p:cNvPr id="4" name="Slide Number Placeholder 3"/>
          <p:cNvSpPr>
            <a:spLocks noGrp="1"/>
          </p:cNvSpPr>
          <p:nvPr>
            <p:ph type="sldNum" sz="quarter" idx="5"/>
          </p:nvPr>
        </p:nvSpPr>
        <p:spPr/>
        <p:txBody>
          <a:bodyPr/>
          <a:lstStyle/>
          <a:p>
            <a:fld id="{4FF0A437-926C-4CA3-A06C-CCC97DC4BFA4}" type="slidenum">
              <a:rPr lang="en-US" smtClean="0"/>
              <a:pPr/>
              <a:t>5</a:t>
            </a:fld>
            <a:endParaRPr lang="en-US" dirty="0"/>
          </a:p>
        </p:txBody>
      </p:sp>
    </p:spTree>
    <p:extLst>
      <p:ext uri="{BB962C8B-B14F-4D97-AF65-F5344CB8AC3E}">
        <p14:creationId xmlns:p14="http://schemas.microsoft.com/office/powerpoint/2010/main" val="257840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374650"/>
            <a:ext cx="4497388" cy="2530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02F30-A820-4C44-9475-11A7CFD9B01C}"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8036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374650"/>
            <a:ext cx="4497388" cy="2530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02F30-A820-4C44-9475-11A7CFD9B01C}"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0141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374650"/>
            <a:ext cx="4497388" cy="25304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958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374650"/>
            <a:ext cx="4497388" cy="25304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6004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Red ">
  <p:cSld name="Title Red ">
    <p:spTree>
      <p:nvGrpSpPr>
        <p:cNvPr id="1" name="Shape 19"/>
        <p:cNvGrpSpPr/>
        <p:nvPr/>
      </p:nvGrpSpPr>
      <p:grpSpPr>
        <a:xfrm>
          <a:off x="0" y="0"/>
          <a:ext cx="0" cy="0"/>
          <a:chOff x="0" y="0"/>
          <a:chExt cx="0" cy="0"/>
        </a:xfrm>
      </p:grpSpPr>
      <p:pic>
        <p:nvPicPr>
          <p:cNvPr id="20" name="Google Shape;20;p2"/>
          <p:cNvPicPr preferRelativeResize="0"/>
          <p:nvPr/>
        </p:nvPicPr>
        <p:blipFill rotWithShape="1">
          <a:blip r:embed="rId2">
            <a:alphaModFix/>
          </a:blip>
          <a:srcRect t="-1" b="-1"/>
          <a:stretch/>
        </p:blipFill>
        <p:spPr>
          <a:xfrm>
            <a:off x="0" y="0"/>
            <a:ext cx="12192000" cy="4992656"/>
          </a:xfrm>
          <a:prstGeom prst="rect">
            <a:avLst/>
          </a:prstGeom>
          <a:noFill/>
          <a:ln>
            <a:noFill/>
          </a:ln>
        </p:spPr>
      </p:pic>
      <p:sp>
        <p:nvSpPr>
          <p:cNvPr id="21" name="Google Shape;21;p2"/>
          <p:cNvSpPr/>
          <p:nvPr/>
        </p:nvSpPr>
        <p:spPr>
          <a:xfrm>
            <a:off x="0" y="5010150"/>
            <a:ext cx="12192000" cy="18478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2000" b="1">
              <a:solidFill>
                <a:schemeClr val="lt1"/>
              </a:solidFill>
              <a:latin typeface="Arial"/>
              <a:ea typeface="Arial"/>
              <a:cs typeface="Arial"/>
              <a:sym typeface="Arial"/>
            </a:endParaRPr>
          </a:p>
        </p:txBody>
      </p:sp>
      <p:sp>
        <p:nvSpPr>
          <p:cNvPr id="22" name="Google Shape;22;p2"/>
          <p:cNvSpPr txBox="1">
            <a:spLocks noGrp="1"/>
          </p:cNvSpPr>
          <p:nvPr>
            <p:ph type="body" idx="1"/>
          </p:nvPr>
        </p:nvSpPr>
        <p:spPr>
          <a:xfrm>
            <a:off x="411480" y="4143296"/>
            <a:ext cx="7452360" cy="523220"/>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1200"/>
              </a:spcBef>
              <a:spcAft>
                <a:spcPts val="0"/>
              </a:spcAft>
              <a:buSzPts val="4000"/>
              <a:buNone/>
              <a:defRPr sz="4000" b="1" cap="none">
                <a:solidFill>
                  <a:schemeClr val="lt1"/>
                </a:solidFill>
                <a:latin typeface="Arial"/>
                <a:ea typeface="Arial"/>
                <a:cs typeface="Arial"/>
                <a:sym typeface="Arial"/>
              </a:defRPr>
            </a:lvl1pPr>
            <a:lvl2pPr marL="914400" lvl="1" indent="-342900" algn="l">
              <a:lnSpc>
                <a:spcPct val="90000"/>
              </a:lnSpc>
              <a:spcBef>
                <a:spcPts val="4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2"/>
          <p:cNvSpPr txBox="1">
            <a:spLocks noGrp="1"/>
          </p:cNvSpPr>
          <p:nvPr>
            <p:ph type="body" idx="2"/>
          </p:nvPr>
        </p:nvSpPr>
        <p:spPr>
          <a:xfrm>
            <a:off x="411480" y="5628417"/>
            <a:ext cx="7452360" cy="27699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2000"/>
              <a:buNone/>
              <a:defRPr sz="2000" b="0"/>
            </a:lvl1pPr>
            <a:lvl2pPr marL="914400" lvl="1" indent="-342900" algn="l">
              <a:lnSpc>
                <a:spcPct val="90000"/>
              </a:lnSpc>
              <a:spcBef>
                <a:spcPts val="4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
          <p:cNvSpPr txBox="1">
            <a:spLocks noGrp="1"/>
          </p:cNvSpPr>
          <p:nvPr>
            <p:ph type="subTitle" idx="3"/>
          </p:nvPr>
        </p:nvSpPr>
        <p:spPr>
          <a:xfrm>
            <a:off x="411480" y="5199599"/>
            <a:ext cx="7452360" cy="332399"/>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SzPts val="2400"/>
              <a:buNone/>
              <a:defRPr sz="2400" b="1">
                <a:solidFill>
                  <a:schemeClr val="dk1"/>
                </a:solidFill>
                <a:latin typeface="Arial"/>
                <a:ea typeface="Arial"/>
                <a:cs typeface="Arial"/>
                <a:sym typeface="Arial"/>
              </a:defRPr>
            </a:lvl1pPr>
            <a:lvl2pPr lvl="1" algn="ctr">
              <a:lnSpc>
                <a:spcPct val="90000"/>
              </a:lnSpc>
              <a:spcBef>
                <a:spcPts val="400"/>
              </a:spcBef>
              <a:spcAft>
                <a:spcPts val="0"/>
              </a:spcAft>
              <a:buSzPts val="2000"/>
              <a:buNone/>
              <a:defRPr>
                <a:solidFill>
                  <a:srgbClr val="888888"/>
                </a:solidFill>
              </a:defRPr>
            </a:lvl2pPr>
            <a:lvl3pPr lvl="2" algn="ctr">
              <a:lnSpc>
                <a:spcPct val="90000"/>
              </a:lnSpc>
              <a:spcBef>
                <a:spcPts val="400"/>
              </a:spcBef>
              <a:spcAft>
                <a:spcPts val="0"/>
              </a:spcAft>
              <a:buSzPts val="1600"/>
              <a:buNone/>
              <a:defRPr>
                <a:solidFill>
                  <a:srgbClr val="888888"/>
                </a:solidFill>
              </a:defRPr>
            </a:lvl3pPr>
            <a:lvl4pPr lvl="3" algn="ctr">
              <a:lnSpc>
                <a:spcPct val="90000"/>
              </a:lnSpc>
              <a:spcBef>
                <a:spcPts val="400"/>
              </a:spcBef>
              <a:spcAft>
                <a:spcPts val="0"/>
              </a:spcAft>
              <a:buSzPts val="1600"/>
              <a:buNone/>
              <a:defRPr>
                <a:solidFill>
                  <a:srgbClr val="888888"/>
                </a:solidFill>
              </a:defRPr>
            </a:lvl4pPr>
            <a:lvl5pPr lvl="4" algn="ctr">
              <a:lnSpc>
                <a:spcPct val="90000"/>
              </a:lnSpc>
              <a:spcBef>
                <a:spcPts val="400"/>
              </a:spcBef>
              <a:spcAft>
                <a:spcPts val="0"/>
              </a:spcAft>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6" name="Google Shape;26;p2"/>
          <p:cNvPicPr preferRelativeResize="0"/>
          <p:nvPr/>
        </p:nvPicPr>
        <p:blipFill rotWithShape="1">
          <a:blip r:embed="rId3">
            <a:alphaModFix/>
          </a:blip>
          <a:srcRect/>
          <a:stretch/>
        </p:blipFill>
        <p:spPr>
          <a:xfrm>
            <a:off x="9163051" y="5557209"/>
            <a:ext cx="2676524" cy="362717"/>
          </a:xfrm>
          <a:prstGeom prst="rect">
            <a:avLst/>
          </a:prstGeom>
          <a:noFill/>
          <a:ln>
            <a:noFill/>
          </a:ln>
        </p:spPr>
      </p:pic>
      <p:grpSp>
        <p:nvGrpSpPr>
          <p:cNvPr id="27" name="Google Shape;27;p2"/>
          <p:cNvGrpSpPr/>
          <p:nvPr/>
        </p:nvGrpSpPr>
        <p:grpSpPr>
          <a:xfrm>
            <a:off x="0" y="5010150"/>
            <a:ext cx="12192000" cy="0"/>
            <a:chOff x="0" y="5010150"/>
            <a:chExt cx="12192000" cy="0"/>
          </a:xfrm>
        </p:grpSpPr>
        <p:cxnSp>
          <p:nvCxnSpPr>
            <p:cNvPr id="28" name="Google Shape;28;p2"/>
            <p:cNvCxnSpPr/>
            <p:nvPr/>
          </p:nvCxnSpPr>
          <p:spPr>
            <a:xfrm>
              <a:off x="0" y="5010150"/>
              <a:ext cx="12188952" cy="0"/>
            </a:xfrm>
            <a:prstGeom prst="straightConnector1">
              <a:avLst/>
            </a:prstGeom>
            <a:noFill/>
            <a:ln w="76200" cap="flat" cmpd="sng">
              <a:solidFill>
                <a:schemeClr val="accent5"/>
              </a:solidFill>
              <a:prstDash val="solid"/>
              <a:round/>
              <a:headEnd type="none" w="sm" len="sm"/>
              <a:tailEnd type="none" w="sm" len="sm"/>
            </a:ln>
          </p:spPr>
        </p:cxnSp>
        <p:cxnSp>
          <p:nvCxnSpPr>
            <p:cNvPr id="29" name="Google Shape;29;p2"/>
            <p:cNvCxnSpPr/>
            <p:nvPr/>
          </p:nvCxnSpPr>
          <p:spPr>
            <a:xfrm>
              <a:off x="9622631" y="5010150"/>
              <a:ext cx="2569369" cy="0"/>
            </a:xfrm>
            <a:prstGeom prst="straightConnector1">
              <a:avLst/>
            </a:prstGeom>
            <a:noFill/>
            <a:ln w="76200" cap="flat" cmpd="sng">
              <a:solidFill>
                <a:srgbClr val="707275"/>
              </a:solidFill>
              <a:prstDash val="solid"/>
              <a:round/>
              <a:headEnd type="none" w="sm" len="sm"/>
              <a:tailEnd type="none" w="sm" len="sm"/>
            </a:ln>
          </p:spPr>
        </p:cxnSp>
      </p:gr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24291946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6239021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White">
    <p:spTree>
      <p:nvGrpSpPr>
        <p:cNvPr id="1" name=""/>
        <p:cNvGrpSpPr/>
        <p:nvPr/>
      </p:nvGrpSpPr>
      <p:grpSpPr>
        <a:xfrm>
          <a:off x="0" y="0"/>
          <a:ext cx="0" cy="0"/>
          <a:chOff x="0" y="0"/>
          <a:chExt cx="0" cy="0"/>
        </a:xfrm>
      </p:grpSpPr>
      <p:sp>
        <p:nvSpPr>
          <p:cNvPr id="10" name="Text Placeholder 16"/>
          <p:cNvSpPr>
            <a:spLocks noGrp="1"/>
          </p:cNvSpPr>
          <p:nvPr>
            <p:ph type="body" sz="quarter" idx="12" hasCustomPrompt="1"/>
          </p:nvPr>
        </p:nvSpPr>
        <p:spPr bwMode="black">
          <a:xfrm>
            <a:off x="411480" y="4701279"/>
            <a:ext cx="8595360" cy="523220"/>
          </a:xfrm>
          <a:effectLst/>
        </p:spPr>
        <p:txBody>
          <a:bodyPr vert="horz" wrap="square" lIns="0" tIns="0" rIns="0" bIns="0" rtlCol="0" anchor="b">
            <a:sp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4000" b="1" kern="1200" cap="none" baseline="0" dirty="0" smtClean="0">
                <a:solidFill>
                  <a:schemeClr val="tx1"/>
                </a:solidFill>
                <a:effectLst/>
                <a:latin typeface="+mj-lt"/>
                <a:ea typeface="+mn-ea"/>
                <a:cs typeface="Arial" pitchFamily="34" charset="0"/>
              </a:defRPr>
            </a:lvl1pPr>
          </a:lstStyle>
          <a:p>
            <a:pPr marL="0" lvl="0" indent="0"/>
            <a:r>
              <a:rPr lang="en-US" dirty="0"/>
              <a:t>Section Title</a:t>
            </a:r>
          </a:p>
        </p:txBody>
      </p:sp>
    </p:spTree>
    <p:extLst>
      <p:ext uri="{BB962C8B-B14F-4D97-AF65-F5344CB8AC3E}">
        <p14:creationId xmlns:p14="http://schemas.microsoft.com/office/powerpoint/2010/main" val="373766835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ith Subtitle">
  <p:cSld name="Title with Subtitle">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13004" y="551311"/>
            <a:ext cx="11365992" cy="366254"/>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413004" y="1005840"/>
            <a:ext cx="11365992" cy="332399"/>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0"/>
              </a:spcBef>
              <a:spcAft>
                <a:spcPts val="0"/>
              </a:spcAft>
              <a:buSzPts val="2400"/>
              <a:buNone/>
              <a:defRPr sz="2400" b="0">
                <a:solidFill>
                  <a:schemeClr val="lt2"/>
                </a:solidFill>
                <a:latin typeface="Arial"/>
                <a:ea typeface="Arial"/>
                <a:cs typeface="Arial"/>
                <a:sym typeface="Arial"/>
              </a:defRPr>
            </a:lvl1pPr>
            <a:lvl2pPr marL="914400" lvl="1" indent="-228600" algn="l">
              <a:lnSpc>
                <a:spcPct val="90000"/>
              </a:lnSpc>
              <a:spcBef>
                <a:spcPts val="400"/>
              </a:spcBef>
              <a:spcAft>
                <a:spcPts val="0"/>
              </a:spcAft>
              <a:buSzPts val="2000"/>
              <a:buNone/>
              <a:defRPr/>
            </a:lvl2pPr>
            <a:lvl3pPr marL="1371600" lvl="2" indent="-228600" algn="l">
              <a:lnSpc>
                <a:spcPct val="90000"/>
              </a:lnSpc>
              <a:spcBef>
                <a:spcPts val="400"/>
              </a:spcBef>
              <a:spcAft>
                <a:spcPts val="0"/>
              </a:spcAft>
              <a:buSzPts val="1600"/>
              <a:buNone/>
              <a:defRPr/>
            </a:lvl3pPr>
            <a:lvl4pPr marL="1828800" lvl="3" indent="-228600" algn="l">
              <a:lnSpc>
                <a:spcPct val="90000"/>
              </a:lnSpc>
              <a:spcBef>
                <a:spcPts val="400"/>
              </a:spcBef>
              <a:spcAft>
                <a:spcPts val="0"/>
              </a:spcAft>
              <a:buSzPts val="1600"/>
              <a:buNone/>
              <a:defRPr/>
            </a:lvl4pPr>
            <a:lvl5pPr marL="2286000" lvl="4" indent="-228600" algn="l">
              <a:lnSpc>
                <a:spcPct val="90000"/>
              </a:lnSpc>
              <a:spcBef>
                <a:spcPts val="400"/>
              </a:spcBef>
              <a:spcAft>
                <a:spcPts val="0"/>
              </a:spcAft>
              <a:buSzPts val="16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8437473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413004" y="551311"/>
            <a:ext cx="11365992" cy="366254"/>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YMC17 - Title, Subtitle">
  <p:cSld name="SYMC17 - Title, Subtitle">
    <p:spTree>
      <p:nvGrpSpPr>
        <p:cNvPr id="1" name="Shape 32"/>
        <p:cNvGrpSpPr/>
        <p:nvPr/>
      </p:nvGrpSpPr>
      <p:grpSpPr>
        <a:xfrm>
          <a:off x="0" y="0"/>
          <a:ext cx="0" cy="0"/>
          <a:chOff x="0" y="0"/>
          <a:chExt cx="0" cy="0"/>
        </a:xfrm>
      </p:grpSpPr>
      <p:sp>
        <p:nvSpPr>
          <p:cNvPr id="33" name="Google Shape;33;p4"/>
          <p:cNvSpPr txBox="1">
            <a:spLocks noGrp="1"/>
          </p:cNvSpPr>
          <p:nvPr>
            <p:ph type="subTitle" idx="1"/>
          </p:nvPr>
        </p:nvSpPr>
        <p:spPr>
          <a:xfrm>
            <a:off x="495300" y="952500"/>
            <a:ext cx="9686133" cy="45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2800"/>
              <a:buFont typeface="Arial"/>
              <a:buNone/>
              <a:defRPr sz="2800" b="1" i="0">
                <a:solidFill>
                  <a:srgbClr val="595959"/>
                </a:solidFill>
                <a:latin typeface="Arial"/>
                <a:ea typeface="Arial"/>
                <a:cs typeface="Arial"/>
                <a:sym typeface="Arial"/>
              </a:defRPr>
            </a:lvl1pPr>
            <a:lvl2pPr lvl="1" algn="ctr">
              <a:lnSpc>
                <a:spcPct val="90000"/>
              </a:lnSpc>
              <a:spcBef>
                <a:spcPts val="4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
        <p:nvSpPr>
          <p:cNvPr id="34" name="Google Shape;34;p4"/>
          <p:cNvSpPr txBox="1">
            <a:spLocks noGrp="1"/>
          </p:cNvSpPr>
          <p:nvPr>
            <p:ph type="title"/>
          </p:nvPr>
        </p:nvSpPr>
        <p:spPr>
          <a:xfrm>
            <a:off x="413004" y="551311"/>
            <a:ext cx="11365992" cy="366254"/>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371600"/>
            <a:ext cx="11365992"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351411540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with Subtitle">
    <p:spTree>
      <p:nvGrpSpPr>
        <p:cNvPr id="1" name=""/>
        <p:cNvGrpSpPr/>
        <p:nvPr/>
      </p:nvGrpSpPr>
      <p:grpSpPr>
        <a:xfrm>
          <a:off x="0" y="0"/>
          <a:ext cx="0" cy="0"/>
          <a:chOff x="0" y="0"/>
          <a:chExt cx="0" cy="0"/>
        </a:xfrm>
      </p:grpSpPr>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
        <p:nvSpPr>
          <p:cNvPr id="4" name="Subtitle"/>
          <p:cNvSpPr>
            <a:spLocks noGrp="1"/>
          </p:cNvSpPr>
          <p:nvPr>
            <p:ph type="body" sz="quarter" idx="12"/>
          </p:nvPr>
        </p:nvSpPr>
        <p:spPr>
          <a:xfrm>
            <a:off x="413004" y="1005840"/>
            <a:ext cx="11365992" cy="332399"/>
          </a:xfrm>
        </p:spPr>
        <p:txBody>
          <a:bodyPr lIns="0" tIns="0" rIns="0" bIns="0"/>
          <a:lstStyle>
            <a:lvl1pPr marL="0" marR="0" indent="0">
              <a:spcBef>
                <a:spcPts val="0"/>
              </a:spcBef>
              <a:spcAft>
                <a:spcPts val="0"/>
              </a:spcAft>
              <a:buNone/>
              <a:defRPr sz="2400" b="0">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97549108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5677475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8943784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1364580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10" name="Text Placeholder 18"/>
          <p:cNvSpPr>
            <a:spLocks noGrp="1"/>
          </p:cNvSpPr>
          <p:nvPr>
            <p:ph type="body" sz="quarter" idx="13" hasCustomPrompt="1"/>
          </p:nvPr>
        </p:nvSpPr>
        <p:spPr>
          <a:xfrm>
            <a:off x="609758" y="1168878"/>
            <a:ext cx="10972482"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t>Click to add subtitle</a:t>
            </a:r>
          </a:p>
        </p:txBody>
      </p:sp>
    </p:spTree>
    <p:extLst>
      <p:ext uri="{BB962C8B-B14F-4D97-AF65-F5344CB8AC3E}">
        <p14:creationId xmlns:p14="http://schemas.microsoft.com/office/powerpoint/2010/main" val="13421923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3004" y="551311"/>
            <a:ext cx="11365992" cy="366254"/>
          </a:xfrm>
          <a:prstGeom prst="rect">
            <a:avLst/>
          </a:prstGeom>
          <a:noFill/>
          <a:ln>
            <a:noFill/>
          </a:ln>
        </p:spPr>
        <p:txBody>
          <a:bodyPr spcFirstLastPara="1" wrap="square" lIns="0" tIns="0" rIns="0" bIns="0" anchor="ctr" anchorCtr="0">
            <a:noAutofit/>
          </a:bodyPr>
          <a:lstStyle>
            <a:lvl1pPr marR="0" lvl="0" algn="l" rtl="0">
              <a:lnSpc>
                <a:spcPct val="85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13004" y="1371600"/>
            <a:ext cx="11365992" cy="1507079"/>
          </a:xfrm>
          <a:prstGeom prst="rect">
            <a:avLst/>
          </a:prstGeom>
          <a:noFill/>
          <a:ln>
            <a:noFill/>
          </a:ln>
        </p:spPr>
        <p:txBody>
          <a:bodyPr spcFirstLastPara="1" wrap="square" lIns="0" tIns="0" rIns="0" bIns="0" anchor="t" anchorCtr="0">
            <a:noAutofit/>
          </a:bodyPr>
          <a:lstStyle>
            <a:lvl1pPr marL="457200" marR="0" lvl="0" indent="-381000" algn="l" rtl="0">
              <a:lnSpc>
                <a:spcPct val="90000"/>
              </a:lnSpc>
              <a:spcBef>
                <a:spcPts val="120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4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0200" algn="l" rtl="0">
              <a:lnSpc>
                <a:spcPct val="90000"/>
              </a:lnSpc>
              <a:spcBef>
                <a:spcPts val="4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90000"/>
              </a:lnSpc>
              <a:spcBef>
                <a:spcPts val="4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4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 name="Google Shape;15;p1"/>
          <p:cNvPicPr preferRelativeResize="0"/>
          <p:nvPr/>
        </p:nvPicPr>
        <p:blipFill rotWithShape="1">
          <a:blip r:embed="rId15">
            <a:alphaModFix/>
          </a:blip>
          <a:srcRect/>
          <a:stretch/>
        </p:blipFill>
        <p:spPr>
          <a:xfrm>
            <a:off x="10414000" y="6511510"/>
            <a:ext cx="1511300" cy="204806"/>
          </a:xfrm>
          <a:prstGeom prst="rect">
            <a:avLst/>
          </a:prstGeom>
          <a:noFill/>
          <a:ln>
            <a:noFill/>
          </a:ln>
        </p:spPr>
      </p:pic>
      <p:grpSp>
        <p:nvGrpSpPr>
          <p:cNvPr id="16" name="Google Shape;16;p1"/>
          <p:cNvGrpSpPr/>
          <p:nvPr/>
        </p:nvGrpSpPr>
        <p:grpSpPr>
          <a:xfrm>
            <a:off x="0" y="0"/>
            <a:ext cx="12192000" cy="137160"/>
            <a:chOff x="0" y="0"/>
            <a:chExt cx="12192000" cy="137160"/>
          </a:xfrm>
        </p:grpSpPr>
        <p:sp>
          <p:nvSpPr>
            <p:cNvPr id="17" name="Google Shape;17;p1"/>
            <p:cNvSpPr/>
            <p:nvPr/>
          </p:nvSpPr>
          <p:spPr>
            <a:xfrm>
              <a:off x="0" y="0"/>
              <a:ext cx="12192000" cy="137160"/>
            </a:xfrm>
            <a:prstGeom prst="rect">
              <a:avLst/>
            </a:prstGeom>
            <a:solidFill>
              <a:srgbClr val="CC092F"/>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2000" b="1">
                <a:solidFill>
                  <a:schemeClr val="lt1"/>
                </a:solidFill>
                <a:latin typeface="Arial"/>
                <a:ea typeface="Arial"/>
                <a:cs typeface="Arial"/>
                <a:sym typeface="Arial"/>
              </a:endParaRPr>
            </a:p>
          </p:txBody>
        </p:sp>
        <p:sp>
          <p:nvSpPr>
            <p:cNvPr id="18" name="Google Shape;18;p1"/>
            <p:cNvSpPr/>
            <p:nvPr/>
          </p:nvSpPr>
          <p:spPr>
            <a:xfrm>
              <a:off x="10665070" y="0"/>
              <a:ext cx="1526930" cy="137160"/>
            </a:xfrm>
            <a:prstGeom prst="rect">
              <a:avLst/>
            </a:prstGeom>
            <a:solidFill>
              <a:srgbClr val="AB162C"/>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2000" b="1">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98" r:id="rId4"/>
    <p:sldLayoutId id="2147483699"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26" Type="http://schemas.openxmlformats.org/officeDocument/2006/relationships/image" Target="../media/image66.svg"/><Relationship Id="rId21" Type="http://schemas.openxmlformats.org/officeDocument/2006/relationships/image" Target="../media/image37.png"/><Relationship Id="rId42" Type="http://schemas.openxmlformats.org/officeDocument/2006/relationships/image" Target="../media/image82.svg"/><Relationship Id="rId47" Type="http://schemas.openxmlformats.org/officeDocument/2006/relationships/image" Target="../media/image50.png"/><Relationship Id="rId63" Type="http://schemas.openxmlformats.org/officeDocument/2006/relationships/image" Target="../media/image59.png"/><Relationship Id="rId68" Type="http://schemas.openxmlformats.org/officeDocument/2006/relationships/image" Target="../media/image62.png"/><Relationship Id="rId2" Type="http://schemas.openxmlformats.org/officeDocument/2006/relationships/notesSlide" Target="../notesSlides/notesSlide12.xml"/><Relationship Id="rId16" Type="http://schemas.openxmlformats.org/officeDocument/2006/relationships/image" Target="../media/image56.svg"/><Relationship Id="rId29" Type="http://schemas.openxmlformats.org/officeDocument/2006/relationships/image" Target="../media/image41.png"/><Relationship Id="rId11" Type="http://schemas.openxmlformats.org/officeDocument/2006/relationships/image" Target="../media/image32.png"/><Relationship Id="rId24" Type="http://schemas.openxmlformats.org/officeDocument/2006/relationships/image" Target="../media/image64.svg"/><Relationship Id="rId32" Type="http://schemas.openxmlformats.org/officeDocument/2006/relationships/image" Target="../media/image72.svg"/><Relationship Id="rId37" Type="http://schemas.openxmlformats.org/officeDocument/2006/relationships/image" Target="../media/image45.png"/><Relationship Id="rId40" Type="http://schemas.openxmlformats.org/officeDocument/2006/relationships/image" Target="../media/image80.svg"/><Relationship Id="rId45" Type="http://schemas.openxmlformats.org/officeDocument/2006/relationships/image" Target="../media/image49.png"/><Relationship Id="rId53" Type="http://schemas.openxmlformats.org/officeDocument/2006/relationships/image" Target="../media/image54.png"/><Relationship Id="rId58" Type="http://schemas.openxmlformats.org/officeDocument/2006/relationships/image" Target="../media/image98.svg"/><Relationship Id="rId66" Type="http://schemas.openxmlformats.org/officeDocument/2006/relationships/image" Target="../media/image106.svg"/><Relationship Id="rId74" Type="http://schemas.openxmlformats.org/officeDocument/2006/relationships/image" Target="../media/image65.png"/><Relationship Id="rId5" Type="http://schemas.openxmlformats.org/officeDocument/2006/relationships/image" Target="../media/image29.png"/><Relationship Id="rId61" Type="http://schemas.openxmlformats.org/officeDocument/2006/relationships/image" Target="../media/image58.png"/><Relationship Id="rId19" Type="http://schemas.openxmlformats.org/officeDocument/2006/relationships/image" Target="../media/image36.png"/><Relationship Id="rId14" Type="http://schemas.openxmlformats.org/officeDocument/2006/relationships/image" Target="../media/image54.svg"/><Relationship Id="rId22" Type="http://schemas.openxmlformats.org/officeDocument/2006/relationships/image" Target="../media/image62.svg"/><Relationship Id="rId27" Type="http://schemas.openxmlformats.org/officeDocument/2006/relationships/image" Target="../media/image40.png"/><Relationship Id="rId30" Type="http://schemas.openxmlformats.org/officeDocument/2006/relationships/image" Target="../media/image70.svg"/><Relationship Id="rId35" Type="http://schemas.openxmlformats.org/officeDocument/2006/relationships/image" Target="../media/image44.png"/><Relationship Id="rId43" Type="http://schemas.openxmlformats.org/officeDocument/2006/relationships/image" Target="../media/image48.png"/><Relationship Id="rId48" Type="http://schemas.openxmlformats.org/officeDocument/2006/relationships/image" Target="../media/image51.png"/><Relationship Id="rId56" Type="http://schemas.openxmlformats.org/officeDocument/2006/relationships/image" Target="../media/image96.svg"/><Relationship Id="rId64" Type="http://schemas.openxmlformats.org/officeDocument/2006/relationships/image" Target="../media/image104.svg"/><Relationship Id="rId69" Type="http://schemas.openxmlformats.org/officeDocument/2006/relationships/image" Target="../media/image109.svg"/><Relationship Id="rId8" Type="http://schemas.openxmlformats.org/officeDocument/2006/relationships/image" Target="../media/image48.svg"/><Relationship Id="rId51" Type="http://schemas.openxmlformats.org/officeDocument/2006/relationships/image" Target="../media/image53.png"/><Relationship Id="rId72" Type="http://schemas.openxmlformats.org/officeDocument/2006/relationships/image" Target="../media/image64.png"/><Relationship Id="rId3" Type="http://schemas.openxmlformats.org/officeDocument/2006/relationships/image" Target="../media/image28.png"/><Relationship Id="rId12" Type="http://schemas.openxmlformats.org/officeDocument/2006/relationships/image" Target="../media/image52.svg"/><Relationship Id="rId17" Type="http://schemas.openxmlformats.org/officeDocument/2006/relationships/image" Target="../media/image35.png"/><Relationship Id="rId25" Type="http://schemas.openxmlformats.org/officeDocument/2006/relationships/image" Target="../media/image39.png"/><Relationship Id="rId33" Type="http://schemas.openxmlformats.org/officeDocument/2006/relationships/image" Target="../media/image43.png"/><Relationship Id="rId38" Type="http://schemas.openxmlformats.org/officeDocument/2006/relationships/image" Target="../media/image78.svg"/><Relationship Id="rId46" Type="http://schemas.openxmlformats.org/officeDocument/2006/relationships/image" Target="../media/image86.svg"/><Relationship Id="rId59" Type="http://schemas.openxmlformats.org/officeDocument/2006/relationships/image" Target="../media/image57.png"/><Relationship Id="rId67" Type="http://schemas.openxmlformats.org/officeDocument/2006/relationships/image" Target="../media/image61.png"/><Relationship Id="rId20" Type="http://schemas.openxmlformats.org/officeDocument/2006/relationships/image" Target="../media/image60.svg"/><Relationship Id="rId41" Type="http://schemas.openxmlformats.org/officeDocument/2006/relationships/image" Target="../media/image47.png"/><Relationship Id="rId54" Type="http://schemas.openxmlformats.org/officeDocument/2006/relationships/image" Target="../media/image94.svg"/><Relationship Id="rId62" Type="http://schemas.openxmlformats.org/officeDocument/2006/relationships/image" Target="../media/image102.svg"/><Relationship Id="rId70" Type="http://schemas.openxmlformats.org/officeDocument/2006/relationships/image" Target="../media/image63.png"/><Relationship Id="rId75" Type="http://schemas.microsoft.com/office/2007/relationships/hdphoto" Target="../media/hdphoto1.wdp"/><Relationship Id="rId1" Type="http://schemas.openxmlformats.org/officeDocument/2006/relationships/slideLayout" Target="../slideLayouts/slideLayout13.xml"/><Relationship Id="rId6" Type="http://schemas.openxmlformats.org/officeDocument/2006/relationships/image" Target="../media/image46.svg"/><Relationship Id="rId15" Type="http://schemas.openxmlformats.org/officeDocument/2006/relationships/image" Target="../media/image34.png"/><Relationship Id="rId23" Type="http://schemas.openxmlformats.org/officeDocument/2006/relationships/image" Target="../media/image38.png"/><Relationship Id="rId28" Type="http://schemas.openxmlformats.org/officeDocument/2006/relationships/image" Target="../media/image68.svg"/><Relationship Id="rId36" Type="http://schemas.openxmlformats.org/officeDocument/2006/relationships/image" Target="../media/image76.svg"/><Relationship Id="rId49" Type="http://schemas.openxmlformats.org/officeDocument/2006/relationships/image" Target="../media/image52.png"/><Relationship Id="rId57" Type="http://schemas.openxmlformats.org/officeDocument/2006/relationships/image" Target="../media/image56.png"/><Relationship Id="rId10" Type="http://schemas.openxmlformats.org/officeDocument/2006/relationships/image" Target="../media/image50.svg"/><Relationship Id="rId31" Type="http://schemas.openxmlformats.org/officeDocument/2006/relationships/image" Target="../media/image42.png"/><Relationship Id="rId44" Type="http://schemas.openxmlformats.org/officeDocument/2006/relationships/image" Target="../media/image84.svg"/><Relationship Id="rId52" Type="http://schemas.openxmlformats.org/officeDocument/2006/relationships/image" Target="../media/image92.svg"/><Relationship Id="rId60" Type="http://schemas.openxmlformats.org/officeDocument/2006/relationships/image" Target="../media/image100.svg"/><Relationship Id="rId65" Type="http://schemas.openxmlformats.org/officeDocument/2006/relationships/image" Target="../media/image60.png"/><Relationship Id="rId73" Type="http://schemas.openxmlformats.org/officeDocument/2006/relationships/image" Target="../media/image113.svg"/><Relationship Id="rId4" Type="http://schemas.openxmlformats.org/officeDocument/2006/relationships/image" Target="../media/image44.svg"/><Relationship Id="rId9"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58.svg"/><Relationship Id="rId39" Type="http://schemas.openxmlformats.org/officeDocument/2006/relationships/image" Target="../media/image46.png"/><Relationship Id="rId34" Type="http://schemas.openxmlformats.org/officeDocument/2006/relationships/image" Target="../media/image74.svg"/><Relationship Id="rId50" Type="http://schemas.openxmlformats.org/officeDocument/2006/relationships/image" Target="../media/image90.svg"/><Relationship Id="rId55" Type="http://schemas.openxmlformats.org/officeDocument/2006/relationships/image" Target="../media/image55.png"/><Relationship Id="rId7" Type="http://schemas.openxmlformats.org/officeDocument/2006/relationships/image" Target="../media/image30.png"/><Relationship Id="rId71" Type="http://schemas.openxmlformats.org/officeDocument/2006/relationships/image" Target="../media/image111.svg"/></Relationships>
</file>

<file path=ppt/slides/_rels/slide13.xml.rels><?xml version="1.0" encoding="UTF-8" standalone="yes"?>
<Relationships xmlns="http://schemas.openxmlformats.org/package/2006/relationships"><Relationship Id="rId8" Type="http://schemas.openxmlformats.org/officeDocument/2006/relationships/image" Target="../media/image71.jp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26" Type="http://schemas.openxmlformats.org/officeDocument/2006/relationships/image" Target="../media/image100.png"/><Relationship Id="rId3" Type="http://schemas.openxmlformats.org/officeDocument/2006/relationships/image" Target="../media/image77.png"/><Relationship Id="rId21" Type="http://schemas.openxmlformats.org/officeDocument/2006/relationships/image" Target="../media/image95.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5" Type="http://schemas.openxmlformats.org/officeDocument/2006/relationships/image" Target="../media/image99.png"/><Relationship Id="rId2" Type="http://schemas.openxmlformats.org/officeDocument/2006/relationships/notesSlide" Target="../notesSlides/notesSlide14.xml"/><Relationship Id="rId16" Type="http://schemas.openxmlformats.org/officeDocument/2006/relationships/image" Target="../media/image90.png"/><Relationship Id="rId20" Type="http://schemas.openxmlformats.org/officeDocument/2006/relationships/image" Target="../media/image94.png"/><Relationship Id="rId29"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24" Type="http://schemas.openxmlformats.org/officeDocument/2006/relationships/image" Target="../media/image98.png"/><Relationship Id="rId5" Type="http://schemas.openxmlformats.org/officeDocument/2006/relationships/image" Target="../media/image79.png"/><Relationship Id="rId15" Type="http://schemas.openxmlformats.org/officeDocument/2006/relationships/image" Target="../media/image89.png"/><Relationship Id="rId23" Type="http://schemas.openxmlformats.org/officeDocument/2006/relationships/image" Target="../media/image97.png"/><Relationship Id="rId28" Type="http://schemas.openxmlformats.org/officeDocument/2006/relationships/image" Target="../media/image102.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 Id="rId22" Type="http://schemas.openxmlformats.org/officeDocument/2006/relationships/image" Target="../media/image96.jpg"/><Relationship Id="rId27" Type="http://schemas.openxmlformats.org/officeDocument/2006/relationships/image" Target="../media/image101.png"/><Relationship Id="rId30"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76.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Layout" Target="../slideLayouts/slideLayout7.xml"/><Relationship Id="rId7" Type="http://schemas.openxmlformats.org/officeDocument/2006/relationships/image" Target="../media/image16.emf"/><Relationship Id="rId12"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emf"/><Relationship Id="rId11" Type="http://schemas.openxmlformats.org/officeDocument/2006/relationships/image" Target="../media/image13.png"/><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notesSlide" Target="../notesSlides/notesSlide7.xml"/><Relationship Id="rId9"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3.png"/><Relationship Id="rId7"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emf"/><Relationship Id="rId11" Type="http://schemas.openxmlformats.org/officeDocument/2006/relationships/image" Target="../media/image19.png"/><Relationship Id="rId5" Type="http://schemas.openxmlformats.org/officeDocument/2006/relationships/image" Target="../media/image21.emf"/><Relationship Id="rId10" Type="http://schemas.openxmlformats.org/officeDocument/2006/relationships/image" Target="../media/image18.emf"/><Relationship Id="rId4" Type="http://schemas.openxmlformats.org/officeDocument/2006/relationships/image" Target="../media/image20.png"/><Relationship Id="rId9"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image" Target="../media/image21.emf"/><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body" idx="1"/>
          </p:nvPr>
        </p:nvSpPr>
        <p:spPr>
          <a:xfrm>
            <a:off x="411480" y="3566145"/>
            <a:ext cx="7452360" cy="991041"/>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4000"/>
              <a:buNone/>
            </a:pPr>
            <a:r>
              <a:rPr lang="en-US"/>
              <a:t>Web Security Service</a:t>
            </a:r>
            <a:endParaRPr/>
          </a:p>
          <a:p>
            <a:pPr marL="0" lvl="0" indent="0" algn="l" rtl="0">
              <a:lnSpc>
                <a:spcPct val="85000"/>
              </a:lnSpc>
              <a:spcBef>
                <a:spcPts val="1200"/>
              </a:spcBef>
              <a:spcAft>
                <a:spcPts val="0"/>
              </a:spcAft>
              <a:buSzPts val="2400"/>
              <a:buNone/>
            </a:pPr>
            <a:r>
              <a:rPr lang="en-US" sz="2400">
                <a:latin typeface="Arial"/>
                <a:ea typeface="Arial"/>
                <a:cs typeface="Arial"/>
                <a:sym typeface="Arial"/>
              </a:rPr>
              <a:t>Secure Anywhere, Anytime Access for Your Users</a:t>
            </a:r>
            <a:endParaRPr/>
          </a:p>
        </p:txBody>
      </p:sp>
      <p:sp>
        <p:nvSpPr>
          <p:cNvPr id="161" name="Google Shape;161;p17"/>
          <p:cNvSpPr txBox="1">
            <a:spLocks noGrp="1"/>
          </p:cNvSpPr>
          <p:nvPr>
            <p:ph type="body" idx="2"/>
          </p:nvPr>
        </p:nvSpPr>
        <p:spPr>
          <a:xfrm>
            <a:off x="411480" y="5628417"/>
            <a:ext cx="7452360" cy="2769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000"/>
              <a:buNone/>
            </a:pPr>
            <a:r>
              <a:rPr lang="en-US" dirty="0"/>
              <a:t>24.03.2020</a:t>
            </a:r>
            <a:endParaRPr dirty="0"/>
          </a:p>
        </p:txBody>
      </p:sp>
      <p:sp>
        <p:nvSpPr>
          <p:cNvPr id="162" name="Google Shape;162;p17"/>
          <p:cNvSpPr txBox="1">
            <a:spLocks noGrp="1"/>
          </p:cNvSpPr>
          <p:nvPr>
            <p:ph type="subTitle" idx="3"/>
          </p:nvPr>
        </p:nvSpPr>
        <p:spPr>
          <a:xfrm>
            <a:off x="411480" y="5199599"/>
            <a:ext cx="7452360" cy="33239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SzPts val="2400"/>
              <a:buNone/>
            </a:pPr>
            <a:r>
              <a:rPr lang="en-US" dirty="0"/>
              <a:t>Clive Gladwin</a:t>
            </a:r>
            <a:endParaRPr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ounded Rectangle 188"/>
          <p:cNvSpPr/>
          <p:nvPr/>
        </p:nvSpPr>
        <p:spPr bwMode="gray">
          <a:xfrm>
            <a:off x="4722113" y="2906079"/>
            <a:ext cx="2265624" cy="1733545"/>
          </a:xfrm>
          <a:prstGeom prst="roundRect">
            <a:avLst/>
          </a:prstGeom>
          <a:solidFill>
            <a:schemeClr val="bg2">
              <a:lumMod val="75000"/>
              <a:alpha val="59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a:solidFill>
                <a:srgbClr val="FFFFFF"/>
              </a:solidFill>
              <a:latin typeface="Calibri"/>
            </a:endParaRPr>
          </a:p>
        </p:txBody>
      </p:sp>
      <p:sp>
        <p:nvSpPr>
          <p:cNvPr id="2" name="Title 1"/>
          <p:cNvSpPr>
            <a:spLocks noGrp="1"/>
          </p:cNvSpPr>
          <p:nvPr>
            <p:ph type="title"/>
          </p:nvPr>
        </p:nvSpPr>
        <p:spPr/>
        <p:txBody>
          <a:bodyPr/>
          <a:lstStyle/>
          <a:p>
            <a:r>
              <a:rPr lang="en-US" dirty="0"/>
              <a:t>Symantec Web Security Service</a:t>
            </a:r>
            <a:endParaRPr lang="en-US" dirty="0">
              <a:solidFill>
                <a:srgbClr val="FDBA30"/>
              </a:solidFill>
            </a:endParaRPr>
          </a:p>
        </p:txBody>
      </p:sp>
      <p:sp>
        <p:nvSpPr>
          <p:cNvPr id="145" name="Rectangle 144"/>
          <p:cNvSpPr/>
          <p:nvPr/>
        </p:nvSpPr>
        <p:spPr>
          <a:xfrm>
            <a:off x="7339786" y="2738442"/>
            <a:ext cx="4641077" cy="369332"/>
          </a:xfrm>
          <a:prstGeom prst="rect">
            <a:avLst/>
          </a:prstGeom>
        </p:spPr>
        <p:txBody>
          <a:bodyPr wrap="square">
            <a:spAutoFit/>
          </a:bodyPr>
          <a:lstStyle/>
          <a:p>
            <a:pPr>
              <a:spcAft>
                <a:spcPts val="2400"/>
              </a:spcAft>
              <a:buClrTx/>
              <a:defRPr/>
            </a:pPr>
            <a:r>
              <a:rPr lang="en-US" sz="1800" dirty="0">
                <a:solidFill>
                  <a:srgbClr val="404040"/>
                </a:solidFill>
                <a:latin typeface="Calibri"/>
                <a:ea typeface="+mn-ea"/>
                <a:cs typeface="+mn-cs"/>
              </a:rPr>
              <a:t>Cloud delivered ProxySG Secure Web Gateway</a:t>
            </a:r>
          </a:p>
        </p:txBody>
      </p:sp>
      <p:sp>
        <p:nvSpPr>
          <p:cNvPr id="146" name="Chevron 145"/>
          <p:cNvSpPr/>
          <p:nvPr/>
        </p:nvSpPr>
        <p:spPr bwMode="gray">
          <a:xfrm>
            <a:off x="7208722" y="2823822"/>
            <a:ext cx="133732" cy="222888"/>
          </a:xfrm>
          <a:prstGeom prst="chevron">
            <a:avLst>
              <a:gd name="adj" fmla="val 70111"/>
            </a:avLst>
          </a:prstGeom>
          <a:solidFill>
            <a:srgbClr val="40404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defRPr/>
            </a:pPr>
            <a:endParaRPr lang="en-US" sz="1800">
              <a:solidFill>
                <a:srgbClr val="404040"/>
              </a:solidFill>
              <a:latin typeface="Calibri"/>
            </a:endParaRPr>
          </a:p>
        </p:txBody>
      </p:sp>
      <p:sp>
        <p:nvSpPr>
          <p:cNvPr id="147" name="Rectangle 146"/>
          <p:cNvSpPr/>
          <p:nvPr/>
        </p:nvSpPr>
        <p:spPr>
          <a:xfrm>
            <a:off x="7339786" y="3227984"/>
            <a:ext cx="4382734" cy="369332"/>
          </a:xfrm>
          <a:prstGeom prst="rect">
            <a:avLst/>
          </a:prstGeom>
        </p:spPr>
        <p:txBody>
          <a:bodyPr wrap="square">
            <a:spAutoFit/>
          </a:bodyPr>
          <a:lstStyle/>
          <a:p>
            <a:pPr>
              <a:spcAft>
                <a:spcPts val="2400"/>
              </a:spcAft>
              <a:buClrTx/>
              <a:defRPr/>
            </a:pPr>
            <a:r>
              <a:rPr lang="en-US" sz="1800" dirty="0">
                <a:solidFill>
                  <a:srgbClr val="404040"/>
                </a:solidFill>
                <a:latin typeface="Calibri"/>
                <a:ea typeface="+mn-ea"/>
                <a:cs typeface="+mn-cs"/>
              </a:rPr>
              <a:t>Set granular policies to control web usage</a:t>
            </a:r>
          </a:p>
        </p:txBody>
      </p:sp>
      <p:sp>
        <p:nvSpPr>
          <p:cNvPr id="148" name="Chevron 147"/>
          <p:cNvSpPr/>
          <p:nvPr/>
        </p:nvSpPr>
        <p:spPr bwMode="gray">
          <a:xfrm>
            <a:off x="7208722" y="3313364"/>
            <a:ext cx="133732" cy="222888"/>
          </a:xfrm>
          <a:prstGeom prst="chevron">
            <a:avLst>
              <a:gd name="adj" fmla="val 70111"/>
            </a:avLst>
          </a:prstGeom>
          <a:solidFill>
            <a:srgbClr val="40404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defRPr/>
            </a:pPr>
            <a:endParaRPr lang="en-US" sz="1800">
              <a:solidFill>
                <a:srgbClr val="404040"/>
              </a:solidFill>
              <a:latin typeface="Calibri"/>
            </a:endParaRPr>
          </a:p>
        </p:txBody>
      </p:sp>
      <p:sp>
        <p:nvSpPr>
          <p:cNvPr id="149" name="Rectangle 148"/>
          <p:cNvSpPr/>
          <p:nvPr/>
        </p:nvSpPr>
        <p:spPr>
          <a:xfrm>
            <a:off x="7339786" y="3737483"/>
            <a:ext cx="4549002" cy="369332"/>
          </a:xfrm>
          <a:prstGeom prst="rect">
            <a:avLst/>
          </a:prstGeom>
        </p:spPr>
        <p:txBody>
          <a:bodyPr wrap="square">
            <a:spAutoFit/>
          </a:bodyPr>
          <a:lstStyle/>
          <a:p>
            <a:pPr>
              <a:spcAft>
                <a:spcPts val="2400"/>
              </a:spcAft>
              <a:buClrTx/>
              <a:defRPr/>
            </a:pPr>
            <a:r>
              <a:rPr lang="en-US" sz="1800" dirty="0">
                <a:solidFill>
                  <a:srgbClr val="404040"/>
                </a:solidFill>
                <a:latin typeface="Calibri"/>
                <a:ea typeface="+mn-ea"/>
                <a:cs typeface="+mn-cs"/>
              </a:rPr>
              <a:t>Unified policy enforcement (cloud &amp; premise)</a:t>
            </a:r>
          </a:p>
        </p:txBody>
      </p:sp>
      <p:sp>
        <p:nvSpPr>
          <p:cNvPr id="150" name="Chevron 149"/>
          <p:cNvSpPr/>
          <p:nvPr/>
        </p:nvSpPr>
        <p:spPr bwMode="gray">
          <a:xfrm>
            <a:off x="7208722" y="3822863"/>
            <a:ext cx="133732" cy="222888"/>
          </a:xfrm>
          <a:prstGeom prst="chevron">
            <a:avLst>
              <a:gd name="adj" fmla="val 70111"/>
            </a:avLst>
          </a:prstGeom>
          <a:solidFill>
            <a:srgbClr val="40404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defRPr/>
            </a:pPr>
            <a:endParaRPr lang="en-US" sz="1800">
              <a:solidFill>
                <a:srgbClr val="404040"/>
              </a:solidFill>
              <a:latin typeface="Calibri"/>
            </a:endParaRPr>
          </a:p>
        </p:txBody>
      </p:sp>
      <p:sp>
        <p:nvSpPr>
          <p:cNvPr id="151" name="Rectangle 150"/>
          <p:cNvSpPr/>
          <p:nvPr/>
        </p:nvSpPr>
        <p:spPr>
          <a:xfrm>
            <a:off x="7339786" y="4253260"/>
            <a:ext cx="4382734" cy="369332"/>
          </a:xfrm>
          <a:prstGeom prst="rect">
            <a:avLst/>
          </a:prstGeom>
        </p:spPr>
        <p:txBody>
          <a:bodyPr wrap="square">
            <a:spAutoFit/>
          </a:bodyPr>
          <a:lstStyle/>
          <a:p>
            <a:pPr>
              <a:spcAft>
                <a:spcPts val="2400"/>
              </a:spcAft>
              <a:buClrTx/>
              <a:defRPr/>
            </a:pPr>
            <a:r>
              <a:rPr lang="en-US" sz="1800" dirty="0">
                <a:solidFill>
                  <a:srgbClr val="404040"/>
                </a:solidFill>
                <a:latin typeface="Calibri"/>
                <a:ea typeface="+mn-ea"/>
                <a:cs typeface="+mn-cs"/>
              </a:rPr>
              <a:t>Market-leading enterprise-class feature set </a:t>
            </a:r>
          </a:p>
        </p:txBody>
      </p:sp>
      <p:sp>
        <p:nvSpPr>
          <p:cNvPr id="152" name="Chevron 151"/>
          <p:cNvSpPr/>
          <p:nvPr/>
        </p:nvSpPr>
        <p:spPr bwMode="gray">
          <a:xfrm>
            <a:off x="7197307" y="4321385"/>
            <a:ext cx="133732" cy="222888"/>
          </a:xfrm>
          <a:prstGeom prst="chevron">
            <a:avLst>
              <a:gd name="adj" fmla="val 70111"/>
            </a:avLst>
          </a:prstGeom>
          <a:solidFill>
            <a:srgbClr val="40404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defRPr/>
            </a:pPr>
            <a:endParaRPr lang="en-US" sz="1800">
              <a:solidFill>
                <a:srgbClr val="404040"/>
              </a:solidFill>
              <a:latin typeface="Calibri"/>
            </a:endParaRPr>
          </a:p>
        </p:txBody>
      </p:sp>
      <p:grpSp>
        <p:nvGrpSpPr>
          <p:cNvPr id="88" name="Group 3001"/>
          <p:cNvGrpSpPr>
            <a:grpSpLocks noChangeAspect="1"/>
          </p:cNvGrpSpPr>
          <p:nvPr/>
        </p:nvGrpSpPr>
        <p:grpSpPr bwMode="auto">
          <a:xfrm>
            <a:off x="5078526" y="3078313"/>
            <a:ext cx="1605133" cy="804472"/>
            <a:chOff x="2155" y="1316"/>
            <a:chExt cx="3368" cy="1688"/>
          </a:xfrm>
        </p:grpSpPr>
        <p:sp>
          <p:nvSpPr>
            <p:cNvPr id="89" name="AutoShape 3000"/>
            <p:cNvSpPr>
              <a:spLocks noChangeAspect="1" noChangeArrowheads="1" noTextEdit="1"/>
            </p:cNvSpPr>
            <p:nvPr/>
          </p:nvSpPr>
          <p:spPr bwMode="auto">
            <a:xfrm>
              <a:off x="2155" y="1316"/>
              <a:ext cx="3368"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90" name="Freeform 3002"/>
            <p:cNvSpPr>
              <a:spLocks/>
            </p:cNvSpPr>
            <p:nvPr/>
          </p:nvSpPr>
          <p:spPr bwMode="auto">
            <a:xfrm>
              <a:off x="2219" y="1676"/>
              <a:ext cx="1830" cy="1258"/>
            </a:xfrm>
            <a:custGeom>
              <a:avLst/>
              <a:gdLst>
                <a:gd name="T0" fmla="*/ 454 w 1830"/>
                <a:gd name="T1" fmla="*/ 350 h 1258"/>
                <a:gd name="T2" fmla="*/ 362 w 1830"/>
                <a:gd name="T3" fmla="*/ 360 h 1258"/>
                <a:gd name="T4" fmla="*/ 276 w 1830"/>
                <a:gd name="T5" fmla="*/ 386 h 1258"/>
                <a:gd name="T6" fmla="*/ 200 w 1830"/>
                <a:gd name="T7" fmla="*/ 428 h 1258"/>
                <a:gd name="T8" fmla="*/ 132 w 1830"/>
                <a:gd name="T9" fmla="*/ 484 h 1258"/>
                <a:gd name="T10" fmla="*/ 76 w 1830"/>
                <a:gd name="T11" fmla="*/ 550 h 1258"/>
                <a:gd name="T12" fmla="*/ 34 w 1830"/>
                <a:gd name="T13" fmla="*/ 628 h 1258"/>
                <a:gd name="T14" fmla="*/ 8 w 1830"/>
                <a:gd name="T15" fmla="*/ 712 h 1258"/>
                <a:gd name="T16" fmla="*/ 0 w 1830"/>
                <a:gd name="T17" fmla="*/ 804 h 1258"/>
                <a:gd name="T18" fmla="*/ 2 w 1830"/>
                <a:gd name="T19" fmla="*/ 850 h 1258"/>
                <a:gd name="T20" fmla="*/ 20 w 1830"/>
                <a:gd name="T21" fmla="*/ 940 h 1258"/>
                <a:gd name="T22" fmla="*/ 54 w 1830"/>
                <a:gd name="T23" fmla="*/ 1020 h 1258"/>
                <a:gd name="T24" fmla="*/ 104 w 1830"/>
                <a:gd name="T25" fmla="*/ 1094 h 1258"/>
                <a:gd name="T26" fmla="*/ 164 w 1830"/>
                <a:gd name="T27" fmla="*/ 1154 h 1258"/>
                <a:gd name="T28" fmla="*/ 238 w 1830"/>
                <a:gd name="T29" fmla="*/ 1204 h 1258"/>
                <a:gd name="T30" fmla="*/ 318 w 1830"/>
                <a:gd name="T31" fmla="*/ 1238 h 1258"/>
                <a:gd name="T32" fmla="*/ 408 w 1830"/>
                <a:gd name="T33" fmla="*/ 1256 h 1258"/>
                <a:gd name="T34" fmla="*/ 1474 w 1830"/>
                <a:gd name="T35" fmla="*/ 1258 h 1258"/>
                <a:gd name="T36" fmla="*/ 1506 w 1830"/>
                <a:gd name="T37" fmla="*/ 1258 h 1258"/>
                <a:gd name="T38" fmla="*/ 1566 w 1830"/>
                <a:gd name="T39" fmla="*/ 1248 h 1258"/>
                <a:gd name="T40" fmla="*/ 1622 w 1830"/>
                <a:gd name="T41" fmla="*/ 1228 h 1258"/>
                <a:gd name="T42" fmla="*/ 1674 w 1830"/>
                <a:gd name="T43" fmla="*/ 1200 h 1258"/>
                <a:gd name="T44" fmla="*/ 1720 w 1830"/>
                <a:gd name="T45" fmla="*/ 1166 h 1258"/>
                <a:gd name="T46" fmla="*/ 1760 w 1830"/>
                <a:gd name="T47" fmla="*/ 1124 h 1258"/>
                <a:gd name="T48" fmla="*/ 1794 w 1830"/>
                <a:gd name="T49" fmla="*/ 1076 h 1258"/>
                <a:gd name="T50" fmla="*/ 1820 w 1830"/>
                <a:gd name="T51" fmla="*/ 1024 h 1258"/>
                <a:gd name="T52" fmla="*/ 1830 w 1830"/>
                <a:gd name="T53" fmla="*/ 996 h 1258"/>
                <a:gd name="T54" fmla="*/ 1266 w 1830"/>
                <a:gd name="T55" fmla="*/ 996 h 1258"/>
                <a:gd name="T56" fmla="*/ 1220 w 1830"/>
                <a:gd name="T57" fmla="*/ 988 h 1258"/>
                <a:gd name="T58" fmla="*/ 1184 w 1830"/>
                <a:gd name="T59" fmla="*/ 966 h 1258"/>
                <a:gd name="T60" fmla="*/ 1162 w 1830"/>
                <a:gd name="T61" fmla="*/ 934 h 1258"/>
                <a:gd name="T62" fmla="*/ 1154 w 1830"/>
                <a:gd name="T63" fmla="*/ 894 h 1258"/>
                <a:gd name="T64" fmla="*/ 1152 w 1830"/>
                <a:gd name="T65" fmla="*/ 774 h 1258"/>
                <a:gd name="T66" fmla="*/ 1384 w 1830"/>
                <a:gd name="T67" fmla="*/ 774 h 1258"/>
                <a:gd name="T68" fmla="*/ 1368 w 1830"/>
                <a:gd name="T69" fmla="*/ 760 h 1258"/>
                <a:gd name="T70" fmla="*/ 1348 w 1830"/>
                <a:gd name="T71" fmla="*/ 728 h 1258"/>
                <a:gd name="T72" fmla="*/ 1334 w 1830"/>
                <a:gd name="T73" fmla="*/ 690 h 1258"/>
                <a:gd name="T74" fmla="*/ 1332 w 1830"/>
                <a:gd name="T75" fmla="*/ 680 h 1258"/>
                <a:gd name="T76" fmla="*/ 1330 w 1830"/>
                <a:gd name="T77" fmla="*/ 168 h 1258"/>
                <a:gd name="T78" fmla="*/ 1314 w 1830"/>
                <a:gd name="T79" fmla="*/ 150 h 1258"/>
                <a:gd name="T80" fmla="*/ 1280 w 1830"/>
                <a:gd name="T81" fmla="*/ 116 h 1258"/>
                <a:gd name="T82" fmla="*/ 1242 w 1830"/>
                <a:gd name="T83" fmla="*/ 84 h 1258"/>
                <a:gd name="T84" fmla="*/ 1200 w 1830"/>
                <a:gd name="T85" fmla="*/ 58 h 1258"/>
                <a:gd name="T86" fmla="*/ 1156 w 1830"/>
                <a:gd name="T87" fmla="*/ 36 h 1258"/>
                <a:gd name="T88" fmla="*/ 1108 w 1830"/>
                <a:gd name="T89" fmla="*/ 20 h 1258"/>
                <a:gd name="T90" fmla="*/ 1058 w 1830"/>
                <a:gd name="T91" fmla="*/ 8 h 1258"/>
                <a:gd name="T92" fmla="*/ 1008 w 1830"/>
                <a:gd name="T93" fmla="*/ 2 h 1258"/>
                <a:gd name="T94" fmla="*/ 982 w 1830"/>
                <a:gd name="T95" fmla="*/ 0 h 1258"/>
                <a:gd name="T96" fmla="*/ 908 w 1830"/>
                <a:gd name="T97" fmla="*/ 6 h 1258"/>
                <a:gd name="T98" fmla="*/ 840 w 1830"/>
                <a:gd name="T99" fmla="*/ 24 h 1258"/>
                <a:gd name="T100" fmla="*/ 774 w 1830"/>
                <a:gd name="T101" fmla="*/ 50 h 1258"/>
                <a:gd name="T102" fmla="*/ 716 w 1830"/>
                <a:gd name="T103" fmla="*/ 88 h 1258"/>
                <a:gd name="T104" fmla="*/ 662 w 1830"/>
                <a:gd name="T105" fmla="*/ 134 h 1258"/>
                <a:gd name="T106" fmla="*/ 618 w 1830"/>
                <a:gd name="T107" fmla="*/ 188 h 1258"/>
                <a:gd name="T108" fmla="*/ 580 w 1830"/>
                <a:gd name="T109" fmla="*/ 250 h 1258"/>
                <a:gd name="T110" fmla="*/ 554 w 1830"/>
                <a:gd name="T111" fmla="*/ 318 h 1258"/>
                <a:gd name="T112" fmla="*/ 500 w 1830"/>
                <a:gd name="T113" fmla="*/ 352 h 1258"/>
                <a:gd name="T114" fmla="*/ 478 w 1830"/>
                <a:gd name="T115" fmla="*/ 350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30" h="1258">
                  <a:moveTo>
                    <a:pt x="454" y="350"/>
                  </a:moveTo>
                  <a:lnTo>
                    <a:pt x="454" y="350"/>
                  </a:lnTo>
                  <a:lnTo>
                    <a:pt x="408" y="352"/>
                  </a:lnTo>
                  <a:lnTo>
                    <a:pt x="362" y="360"/>
                  </a:lnTo>
                  <a:lnTo>
                    <a:pt x="318" y="370"/>
                  </a:lnTo>
                  <a:lnTo>
                    <a:pt x="276" y="386"/>
                  </a:lnTo>
                  <a:lnTo>
                    <a:pt x="238" y="404"/>
                  </a:lnTo>
                  <a:lnTo>
                    <a:pt x="200" y="428"/>
                  </a:lnTo>
                  <a:lnTo>
                    <a:pt x="164" y="454"/>
                  </a:lnTo>
                  <a:lnTo>
                    <a:pt x="132" y="484"/>
                  </a:lnTo>
                  <a:lnTo>
                    <a:pt x="104" y="516"/>
                  </a:lnTo>
                  <a:lnTo>
                    <a:pt x="76" y="550"/>
                  </a:lnTo>
                  <a:lnTo>
                    <a:pt x="54" y="588"/>
                  </a:lnTo>
                  <a:lnTo>
                    <a:pt x="34" y="628"/>
                  </a:lnTo>
                  <a:lnTo>
                    <a:pt x="20" y="670"/>
                  </a:lnTo>
                  <a:lnTo>
                    <a:pt x="8" y="712"/>
                  </a:lnTo>
                  <a:lnTo>
                    <a:pt x="2" y="758"/>
                  </a:lnTo>
                  <a:lnTo>
                    <a:pt x="0" y="804"/>
                  </a:lnTo>
                  <a:lnTo>
                    <a:pt x="0" y="804"/>
                  </a:lnTo>
                  <a:lnTo>
                    <a:pt x="2" y="850"/>
                  </a:lnTo>
                  <a:lnTo>
                    <a:pt x="8" y="896"/>
                  </a:lnTo>
                  <a:lnTo>
                    <a:pt x="20" y="940"/>
                  </a:lnTo>
                  <a:lnTo>
                    <a:pt x="34" y="980"/>
                  </a:lnTo>
                  <a:lnTo>
                    <a:pt x="54" y="1020"/>
                  </a:lnTo>
                  <a:lnTo>
                    <a:pt x="76" y="1058"/>
                  </a:lnTo>
                  <a:lnTo>
                    <a:pt x="104" y="1094"/>
                  </a:lnTo>
                  <a:lnTo>
                    <a:pt x="132" y="1126"/>
                  </a:lnTo>
                  <a:lnTo>
                    <a:pt x="164" y="1154"/>
                  </a:lnTo>
                  <a:lnTo>
                    <a:pt x="200" y="1180"/>
                  </a:lnTo>
                  <a:lnTo>
                    <a:pt x="238" y="1204"/>
                  </a:lnTo>
                  <a:lnTo>
                    <a:pt x="276" y="1222"/>
                  </a:lnTo>
                  <a:lnTo>
                    <a:pt x="318" y="1238"/>
                  </a:lnTo>
                  <a:lnTo>
                    <a:pt x="362" y="1250"/>
                  </a:lnTo>
                  <a:lnTo>
                    <a:pt x="408" y="1256"/>
                  </a:lnTo>
                  <a:lnTo>
                    <a:pt x="454" y="1258"/>
                  </a:lnTo>
                  <a:lnTo>
                    <a:pt x="1474" y="1258"/>
                  </a:lnTo>
                  <a:lnTo>
                    <a:pt x="1474" y="1258"/>
                  </a:lnTo>
                  <a:lnTo>
                    <a:pt x="1506" y="1258"/>
                  </a:lnTo>
                  <a:lnTo>
                    <a:pt x="1536" y="1254"/>
                  </a:lnTo>
                  <a:lnTo>
                    <a:pt x="1566" y="1248"/>
                  </a:lnTo>
                  <a:lnTo>
                    <a:pt x="1594" y="1238"/>
                  </a:lnTo>
                  <a:lnTo>
                    <a:pt x="1622" y="1228"/>
                  </a:lnTo>
                  <a:lnTo>
                    <a:pt x="1648" y="1216"/>
                  </a:lnTo>
                  <a:lnTo>
                    <a:pt x="1674" y="1200"/>
                  </a:lnTo>
                  <a:lnTo>
                    <a:pt x="1698" y="1184"/>
                  </a:lnTo>
                  <a:lnTo>
                    <a:pt x="1720" y="1166"/>
                  </a:lnTo>
                  <a:lnTo>
                    <a:pt x="1742" y="1146"/>
                  </a:lnTo>
                  <a:lnTo>
                    <a:pt x="1760" y="1124"/>
                  </a:lnTo>
                  <a:lnTo>
                    <a:pt x="1778" y="1100"/>
                  </a:lnTo>
                  <a:lnTo>
                    <a:pt x="1794" y="1076"/>
                  </a:lnTo>
                  <a:lnTo>
                    <a:pt x="1808" y="1050"/>
                  </a:lnTo>
                  <a:lnTo>
                    <a:pt x="1820" y="1024"/>
                  </a:lnTo>
                  <a:lnTo>
                    <a:pt x="1830" y="996"/>
                  </a:lnTo>
                  <a:lnTo>
                    <a:pt x="1830" y="996"/>
                  </a:lnTo>
                  <a:lnTo>
                    <a:pt x="1266" y="996"/>
                  </a:lnTo>
                  <a:lnTo>
                    <a:pt x="1266" y="996"/>
                  </a:lnTo>
                  <a:lnTo>
                    <a:pt x="1242" y="994"/>
                  </a:lnTo>
                  <a:lnTo>
                    <a:pt x="1220" y="988"/>
                  </a:lnTo>
                  <a:lnTo>
                    <a:pt x="1200" y="980"/>
                  </a:lnTo>
                  <a:lnTo>
                    <a:pt x="1184" y="966"/>
                  </a:lnTo>
                  <a:lnTo>
                    <a:pt x="1170" y="952"/>
                  </a:lnTo>
                  <a:lnTo>
                    <a:pt x="1162" y="934"/>
                  </a:lnTo>
                  <a:lnTo>
                    <a:pt x="1156" y="916"/>
                  </a:lnTo>
                  <a:lnTo>
                    <a:pt x="1154" y="894"/>
                  </a:lnTo>
                  <a:lnTo>
                    <a:pt x="1154" y="894"/>
                  </a:lnTo>
                  <a:lnTo>
                    <a:pt x="1152" y="774"/>
                  </a:lnTo>
                  <a:lnTo>
                    <a:pt x="1152" y="774"/>
                  </a:lnTo>
                  <a:lnTo>
                    <a:pt x="1384" y="774"/>
                  </a:lnTo>
                  <a:lnTo>
                    <a:pt x="1384" y="774"/>
                  </a:lnTo>
                  <a:lnTo>
                    <a:pt x="1368" y="760"/>
                  </a:lnTo>
                  <a:lnTo>
                    <a:pt x="1356" y="744"/>
                  </a:lnTo>
                  <a:lnTo>
                    <a:pt x="1348" y="728"/>
                  </a:lnTo>
                  <a:lnTo>
                    <a:pt x="1340" y="714"/>
                  </a:lnTo>
                  <a:lnTo>
                    <a:pt x="1334" y="690"/>
                  </a:lnTo>
                  <a:lnTo>
                    <a:pt x="1332" y="680"/>
                  </a:lnTo>
                  <a:lnTo>
                    <a:pt x="1332" y="680"/>
                  </a:lnTo>
                  <a:lnTo>
                    <a:pt x="1330" y="336"/>
                  </a:lnTo>
                  <a:lnTo>
                    <a:pt x="1330" y="168"/>
                  </a:lnTo>
                  <a:lnTo>
                    <a:pt x="1330" y="168"/>
                  </a:lnTo>
                  <a:lnTo>
                    <a:pt x="1314" y="150"/>
                  </a:lnTo>
                  <a:lnTo>
                    <a:pt x="1298" y="132"/>
                  </a:lnTo>
                  <a:lnTo>
                    <a:pt x="1280" y="116"/>
                  </a:lnTo>
                  <a:lnTo>
                    <a:pt x="1262" y="100"/>
                  </a:lnTo>
                  <a:lnTo>
                    <a:pt x="1242" y="84"/>
                  </a:lnTo>
                  <a:lnTo>
                    <a:pt x="1222" y="70"/>
                  </a:lnTo>
                  <a:lnTo>
                    <a:pt x="1200" y="58"/>
                  </a:lnTo>
                  <a:lnTo>
                    <a:pt x="1178" y="46"/>
                  </a:lnTo>
                  <a:lnTo>
                    <a:pt x="1156" y="36"/>
                  </a:lnTo>
                  <a:lnTo>
                    <a:pt x="1132" y="28"/>
                  </a:lnTo>
                  <a:lnTo>
                    <a:pt x="1108" y="20"/>
                  </a:lnTo>
                  <a:lnTo>
                    <a:pt x="1084" y="12"/>
                  </a:lnTo>
                  <a:lnTo>
                    <a:pt x="1058" y="8"/>
                  </a:lnTo>
                  <a:lnTo>
                    <a:pt x="1034" y="4"/>
                  </a:lnTo>
                  <a:lnTo>
                    <a:pt x="1008" y="2"/>
                  </a:lnTo>
                  <a:lnTo>
                    <a:pt x="982" y="0"/>
                  </a:lnTo>
                  <a:lnTo>
                    <a:pt x="982" y="0"/>
                  </a:lnTo>
                  <a:lnTo>
                    <a:pt x="944" y="2"/>
                  </a:lnTo>
                  <a:lnTo>
                    <a:pt x="908" y="6"/>
                  </a:lnTo>
                  <a:lnTo>
                    <a:pt x="874" y="14"/>
                  </a:lnTo>
                  <a:lnTo>
                    <a:pt x="840" y="24"/>
                  </a:lnTo>
                  <a:lnTo>
                    <a:pt x="806" y="36"/>
                  </a:lnTo>
                  <a:lnTo>
                    <a:pt x="774" y="50"/>
                  </a:lnTo>
                  <a:lnTo>
                    <a:pt x="744" y="68"/>
                  </a:lnTo>
                  <a:lnTo>
                    <a:pt x="716" y="88"/>
                  </a:lnTo>
                  <a:lnTo>
                    <a:pt x="688" y="110"/>
                  </a:lnTo>
                  <a:lnTo>
                    <a:pt x="662" y="134"/>
                  </a:lnTo>
                  <a:lnTo>
                    <a:pt x="638" y="160"/>
                  </a:lnTo>
                  <a:lnTo>
                    <a:pt x="618" y="188"/>
                  </a:lnTo>
                  <a:lnTo>
                    <a:pt x="598" y="218"/>
                  </a:lnTo>
                  <a:lnTo>
                    <a:pt x="580" y="250"/>
                  </a:lnTo>
                  <a:lnTo>
                    <a:pt x="566" y="282"/>
                  </a:lnTo>
                  <a:lnTo>
                    <a:pt x="554" y="318"/>
                  </a:lnTo>
                  <a:lnTo>
                    <a:pt x="542" y="356"/>
                  </a:lnTo>
                  <a:lnTo>
                    <a:pt x="500" y="352"/>
                  </a:lnTo>
                  <a:lnTo>
                    <a:pt x="500" y="352"/>
                  </a:lnTo>
                  <a:lnTo>
                    <a:pt x="478" y="350"/>
                  </a:lnTo>
                  <a:lnTo>
                    <a:pt x="454" y="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91" name="Freeform 3003"/>
            <p:cNvSpPr>
              <a:spLocks/>
            </p:cNvSpPr>
            <p:nvPr/>
          </p:nvSpPr>
          <p:spPr bwMode="auto">
            <a:xfrm>
              <a:off x="2219" y="1676"/>
              <a:ext cx="1830" cy="1258"/>
            </a:xfrm>
            <a:custGeom>
              <a:avLst/>
              <a:gdLst>
                <a:gd name="T0" fmla="*/ 454 w 1830"/>
                <a:gd name="T1" fmla="*/ 350 h 1258"/>
                <a:gd name="T2" fmla="*/ 362 w 1830"/>
                <a:gd name="T3" fmla="*/ 360 h 1258"/>
                <a:gd name="T4" fmla="*/ 276 w 1830"/>
                <a:gd name="T5" fmla="*/ 386 h 1258"/>
                <a:gd name="T6" fmla="*/ 200 w 1830"/>
                <a:gd name="T7" fmla="*/ 428 h 1258"/>
                <a:gd name="T8" fmla="*/ 132 w 1830"/>
                <a:gd name="T9" fmla="*/ 484 h 1258"/>
                <a:gd name="T10" fmla="*/ 76 w 1830"/>
                <a:gd name="T11" fmla="*/ 550 h 1258"/>
                <a:gd name="T12" fmla="*/ 34 w 1830"/>
                <a:gd name="T13" fmla="*/ 628 h 1258"/>
                <a:gd name="T14" fmla="*/ 8 w 1830"/>
                <a:gd name="T15" fmla="*/ 712 h 1258"/>
                <a:gd name="T16" fmla="*/ 0 w 1830"/>
                <a:gd name="T17" fmla="*/ 804 h 1258"/>
                <a:gd name="T18" fmla="*/ 2 w 1830"/>
                <a:gd name="T19" fmla="*/ 850 h 1258"/>
                <a:gd name="T20" fmla="*/ 20 w 1830"/>
                <a:gd name="T21" fmla="*/ 940 h 1258"/>
                <a:gd name="T22" fmla="*/ 54 w 1830"/>
                <a:gd name="T23" fmla="*/ 1020 h 1258"/>
                <a:gd name="T24" fmla="*/ 104 w 1830"/>
                <a:gd name="T25" fmla="*/ 1094 h 1258"/>
                <a:gd name="T26" fmla="*/ 164 w 1830"/>
                <a:gd name="T27" fmla="*/ 1154 h 1258"/>
                <a:gd name="T28" fmla="*/ 238 w 1830"/>
                <a:gd name="T29" fmla="*/ 1204 h 1258"/>
                <a:gd name="T30" fmla="*/ 318 w 1830"/>
                <a:gd name="T31" fmla="*/ 1238 h 1258"/>
                <a:gd name="T32" fmla="*/ 408 w 1830"/>
                <a:gd name="T33" fmla="*/ 1256 h 1258"/>
                <a:gd name="T34" fmla="*/ 1474 w 1830"/>
                <a:gd name="T35" fmla="*/ 1258 h 1258"/>
                <a:gd name="T36" fmla="*/ 1506 w 1830"/>
                <a:gd name="T37" fmla="*/ 1258 h 1258"/>
                <a:gd name="T38" fmla="*/ 1566 w 1830"/>
                <a:gd name="T39" fmla="*/ 1248 h 1258"/>
                <a:gd name="T40" fmla="*/ 1622 w 1830"/>
                <a:gd name="T41" fmla="*/ 1228 h 1258"/>
                <a:gd name="T42" fmla="*/ 1674 w 1830"/>
                <a:gd name="T43" fmla="*/ 1200 h 1258"/>
                <a:gd name="T44" fmla="*/ 1720 w 1830"/>
                <a:gd name="T45" fmla="*/ 1166 h 1258"/>
                <a:gd name="T46" fmla="*/ 1760 w 1830"/>
                <a:gd name="T47" fmla="*/ 1124 h 1258"/>
                <a:gd name="T48" fmla="*/ 1794 w 1830"/>
                <a:gd name="T49" fmla="*/ 1076 h 1258"/>
                <a:gd name="T50" fmla="*/ 1820 w 1830"/>
                <a:gd name="T51" fmla="*/ 1024 h 1258"/>
                <a:gd name="T52" fmla="*/ 1830 w 1830"/>
                <a:gd name="T53" fmla="*/ 996 h 1258"/>
                <a:gd name="T54" fmla="*/ 1266 w 1830"/>
                <a:gd name="T55" fmla="*/ 996 h 1258"/>
                <a:gd name="T56" fmla="*/ 1220 w 1830"/>
                <a:gd name="T57" fmla="*/ 988 h 1258"/>
                <a:gd name="T58" fmla="*/ 1184 w 1830"/>
                <a:gd name="T59" fmla="*/ 966 h 1258"/>
                <a:gd name="T60" fmla="*/ 1162 w 1830"/>
                <a:gd name="T61" fmla="*/ 934 h 1258"/>
                <a:gd name="T62" fmla="*/ 1154 w 1830"/>
                <a:gd name="T63" fmla="*/ 894 h 1258"/>
                <a:gd name="T64" fmla="*/ 1152 w 1830"/>
                <a:gd name="T65" fmla="*/ 774 h 1258"/>
                <a:gd name="T66" fmla="*/ 1384 w 1830"/>
                <a:gd name="T67" fmla="*/ 774 h 1258"/>
                <a:gd name="T68" fmla="*/ 1368 w 1830"/>
                <a:gd name="T69" fmla="*/ 760 h 1258"/>
                <a:gd name="T70" fmla="*/ 1348 w 1830"/>
                <a:gd name="T71" fmla="*/ 728 h 1258"/>
                <a:gd name="T72" fmla="*/ 1334 w 1830"/>
                <a:gd name="T73" fmla="*/ 690 h 1258"/>
                <a:gd name="T74" fmla="*/ 1332 w 1830"/>
                <a:gd name="T75" fmla="*/ 680 h 1258"/>
                <a:gd name="T76" fmla="*/ 1330 w 1830"/>
                <a:gd name="T77" fmla="*/ 168 h 1258"/>
                <a:gd name="T78" fmla="*/ 1314 w 1830"/>
                <a:gd name="T79" fmla="*/ 150 h 1258"/>
                <a:gd name="T80" fmla="*/ 1280 w 1830"/>
                <a:gd name="T81" fmla="*/ 116 h 1258"/>
                <a:gd name="T82" fmla="*/ 1242 w 1830"/>
                <a:gd name="T83" fmla="*/ 84 h 1258"/>
                <a:gd name="T84" fmla="*/ 1200 w 1830"/>
                <a:gd name="T85" fmla="*/ 58 h 1258"/>
                <a:gd name="T86" fmla="*/ 1156 w 1830"/>
                <a:gd name="T87" fmla="*/ 36 h 1258"/>
                <a:gd name="T88" fmla="*/ 1108 w 1830"/>
                <a:gd name="T89" fmla="*/ 20 h 1258"/>
                <a:gd name="T90" fmla="*/ 1058 w 1830"/>
                <a:gd name="T91" fmla="*/ 8 h 1258"/>
                <a:gd name="T92" fmla="*/ 1008 w 1830"/>
                <a:gd name="T93" fmla="*/ 2 h 1258"/>
                <a:gd name="T94" fmla="*/ 982 w 1830"/>
                <a:gd name="T95" fmla="*/ 0 h 1258"/>
                <a:gd name="T96" fmla="*/ 908 w 1830"/>
                <a:gd name="T97" fmla="*/ 6 h 1258"/>
                <a:gd name="T98" fmla="*/ 840 w 1830"/>
                <a:gd name="T99" fmla="*/ 24 h 1258"/>
                <a:gd name="T100" fmla="*/ 774 w 1830"/>
                <a:gd name="T101" fmla="*/ 50 h 1258"/>
                <a:gd name="T102" fmla="*/ 716 w 1830"/>
                <a:gd name="T103" fmla="*/ 88 h 1258"/>
                <a:gd name="T104" fmla="*/ 662 w 1830"/>
                <a:gd name="T105" fmla="*/ 134 h 1258"/>
                <a:gd name="T106" fmla="*/ 618 w 1830"/>
                <a:gd name="T107" fmla="*/ 188 h 1258"/>
                <a:gd name="T108" fmla="*/ 580 w 1830"/>
                <a:gd name="T109" fmla="*/ 250 h 1258"/>
                <a:gd name="T110" fmla="*/ 554 w 1830"/>
                <a:gd name="T111" fmla="*/ 318 h 1258"/>
                <a:gd name="T112" fmla="*/ 500 w 1830"/>
                <a:gd name="T113" fmla="*/ 352 h 1258"/>
                <a:gd name="T114" fmla="*/ 478 w 1830"/>
                <a:gd name="T115" fmla="*/ 350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30" h="1258">
                  <a:moveTo>
                    <a:pt x="454" y="350"/>
                  </a:moveTo>
                  <a:lnTo>
                    <a:pt x="454" y="350"/>
                  </a:lnTo>
                  <a:lnTo>
                    <a:pt x="408" y="352"/>
                  </a:lnTo>
                  <a:lnTo>
                    <a:pt x="362" y="360"/>
                  </a:lnTo>
                  <a:lnTo>
                    <a:pt x="318" y="370"/>
                  </a:lnTo>
                  <a:lnTo>
                    <a:pt x="276" y="386"/>
                  </a:lnTo>
                  <a:lnTo>
                    <a:pt x="238" y="404"/>
                  </a:lnTo>
                  <a:lnTo>
                    <a:pt x="200" y="428"/>
                  </a:lnTo>
                  <a:lnTo>
                    <a:pt x="164" y="454"/>
                  </a:lnTo>
                  <a:lnTo>
                    <a:pt x="132" y="484"/>
                  </a:lnTo>
                  <a:lnTo>
                    <a:pt x="104" y="516"/>
                  </a:lnTo>
                  <a:lnTo>
                    <a:pt x="76" y="550"/>
                  </a:lnTo>
                  <a:lnTo>
                    <a:pt x="54" y="588"/>
                  </a:lnTo>
                  <a:lnTo>
                    <a:pt x="34" y="628"/>
                  </a:lnTo>
                  <a:lnTo>
                    <a:pt x="20" y="670"/>
                  </a:lnTo>
                  <a:lnTo>
                    <a:pt x="8" y="712"/>
                  </a:lnTo>
                  <a:lnTo>
                    <a:pt x="2" y="758"/>
                  </a:lnTo>
                  <a:lnTo>
                    <a:pt x="0" y="804"/>
                  </a:lnTo>
                  <a:lnTo>
                    <a:pt x="0" y="804"/>
                  </a:lnTo>
                  <a:lnTo>
                    <a:pt x="2" y="850"/>
                  </a:lnTo>
                  <a:lnTo>
                    <a:pt x="8" y="896"/>
                  </a:lnTo>
                  <a:lnTo>
                    <a:pt x="20" y="940"/>
                  </a:lnTo>
                  <a:lnTo>
                    <a:pt x="34" y="980"/>
                  </a:lnTo>
                  <a:lnTo>
                    <a:pt x="54" y="1020"/>
                  </a:lnTo>
                  <a:lnTo>
                    <a:pt x="76" y="1058"/>
                  </a:lnTo>
                  <a:lnTo>
                    <a:pt x="104" y="1094"/>
                  </a:lnTo>
                  <a:lnTo>
                    <a:pt x="132" y="1126"/>
                  </a:lnTo>
                  <a:lnTo>
                    <a:pt x="164" y="1154"/>
                  </a:lnTo>
                  <a:lnTo>
                    <a:pt x="200" y="1180"/>
                  </a:lnTo>
                  <a:lnTo>
                    <a:pt x="238" y="1204"/>
                  </a:lnTo>
                  <a:lnTo>
                    <a:pt x="276" y="1222"/>
                  </a:lnTo>
                  <a:lnTo>
                    <a:pt x="318" y="1238"/>
                  </a:lnTo>
                  <a:lnTo>
                    <a:pt x="362" y="1250"/>
                  </a:lnTo>
                  <a:lnTo>
                    <a:pt x="408" y="1256"/>
                  </a:lnTo>
                  <a:lnTo>
                    <a:pt x="454" y="1258"/>
                  </a:lnTo>
                  <a:lnTo>
                    <a:pt x="1474" y="1258"/>
                  </a:lnTo>
                  <a:lnTo>
                    <a:pt x="1474" y="1258"/>
                  </a:lnTo>
                  <a:lnTo>
                    <a:pt x="1506" y="1258"/>
                  </a:lnTo>
                  <a:lnTo>
                    <a:pt x="1536" y="1254"/>
                  </a:lnTo>
                  <a:lnTo>
                    <a:pt x="1566" y="1248"/>
                  </a:lnTo>
                  <a:lnTo>
                    <a:pt x="1594" y="1238"/>
                  </a:lnTo>
                  <a:lnTo>
                    <a:pt x="1622" y="1228"/>
                  </a:lnTo>
                  <a:lnTo>
                    <a:pt x="1648" y="1216"/>
                  </a:lnTo>
                  <a:lnTo>
                    <a:pt x="1674" y="1200"/>
                  </a:lnTo>
                  <a:lnTo>
                    <a:pt x="1698" y="1184"/>
                  </a:lnTo>
                  <a:lnTo>
                    <a:pt x="1720" y="1166"/>
                  </a:lnTo>
                  <a:lnTo>
                    <a:pt x="1742" y="1146"/>
                  </a:lnTo>
                  <a:lnTo>
                    <a:pt x="1760" y="1124"/>
                  </a:lnTo>
                  <a:lnTo>
                    <a:pt x="1778" y="1100"/>
                  </a:lnTo>
                  <a:lnTo>
                    <a:pt x="1794" y="1076"/>
                  </a:lnTo>
                  <a:lnTo>
                    <a:pt x="1808" y="1050"/>
                  </a:lnTo>
                  <a:lnTo>
                    <a:pt x="1820" y="1024"/>
                  </a:lnTo>
                  <a:lnTo>
                    <a:pt x="1830" y="996"/>
                  </a:lnTo>
                  <a:lnTo>
                    <a:pt x="1830" y="996"/>
                  </a:lnTo>
                  <a:lnTo>
                    <a:pt x="1266" y="996"/>
                  </a:lnTo>
                  <a:lnTo>
                    <a:pt x="1266" y="996"/>
                  </a:lnTo>
                  <a:lnTo>
                    <a:pt x="1242" y="994"/>
                  </a:lnTo>
                  <a:lnTo>
                    <a:pt x="1220" y="988"/>
                  </a:lnTo>
                  <a:lnTo>
                    <a:pt x="1200" y="980"/>
                  </a:lnTo>
                  <a:lnTo>
                    <a:pt x="1184" y="966"/>
                  </a:lnTo>
                  <a:lnTo>
                    <a:pt x="1170" y="952"/>
                  </a:lnTo>
                  <a:lnTo>
                    <a:pt x="1162" y="934"/>
                  </a:lnTo>
                  <a:lnTo>
                    <a:pt x="1156" y="916"/>
                  </a:lnTo>
                  <a:lnTo>
                    <a:pt x="1154" y="894"/>
                  </a:lnTo>
                  <a:lnTo>
                    <a:pt x="1154" y="894"/>
                  </a:lnTo>
                  <a:lnTo>
                    <a:pt x="1152" y="774"/>
                  </a:lnTo>
                  <a:lnTo>
                    <a:pt x="1152" y="774"/>
                  </a:lnTo>
                  <a:lnTo>
                    <a:pt x="1384" y="774"/>
                  </a:lnTo>
                  <a:lnTo>
                    <a:pt x="1384" y="774"/>
                  </a:lnTo>
                  <a:lnTo>
                    <a:pt x="1368" y="760"/>
                  </a:lnTo>
                  <a:lnTo>
                    <a:pt x="1356" y="744"/>
                  </a:lnTo>
                  <a:lnTo>
                    <a:pt x="1348" y="728"/>
                  </a:lnTo>
                  <a:lnTo>
                    <a:pt x="1340" y="714"/>
                  </a:lnTo>
                  <a:lnTo>
                    <a:pt x="1334" y="690"/>
                  </a:lnTo>
                  <a:lnTo>
                    <a:pt x="1332" y="680"/>
                  </a:lnTo>
                  <a:lnTo>
                    <a:pt x="1332" y="680"/>
                  </a:lnTo>
                  <a:lnTo>
                    <a:pt x="1330" y="336"/>
                  </a:lnTo>
                  <a:lnTo>
                    <a:pt x="1330" y="168"/>
                  </a:lnTo>
                  <a:lnTo>
                    <a:pt x="1330" y="168"/>
                  </a:lnTo>
                  <a:lnTo>
                    <a:pt x="1314" y="150"/>
                  </a:lnTo>
                  <a:lnTo>
                    <a:pt x="1298" y="132"/>
                  </a:lnTo>
                  <a:lnTo>
                    <a:pt x="1280" y="116"/>
                  </a:lnTo>
                  <a:lnTo>
                    <a:pt x="1262" y="100"/>
                  </a:lnTo>
                  <a:lnTo>
                    <a:pt x="1242" y="84"/>
                  </a:lnTo>
                  <a:lnTo>
                    <a:pt x="1222" y="70"/>
                  </a:lnTo>
                  <a:lnTo>
                    <a:pt x="1200" y="58"/>
                  </a:lnTo>
                  <a:lnTo>
                    <a:pt x="1178" y="46"/>
                  </a:lnTo>
                  <a:lnTo>
                    <a:pt x="1156" y="36"/>
                  </a:lnTo>
                  <a:lnTo>
                    <a:pt x="1132" y="28"/>
                  </a:lnTo>
                  <a:lnTo>
                    <a:pt x="1108" y="20"/>
                  </a:lnTo>
                  <a:lnTo>
                    <a:pt x="1084" y="12"/>
                  </a:lnTo>
                  <a:lnTo>
                    <a:pt x="1058" y="8"/>
                  </a:lnTo>
                  <a:lnTo>
                    <a:pt x="1034" y="4"/>
                  </a:lnTo>
                  <a:lnTo>
                    <a:pt x="1008" y="2"/>
                  </a:lnTo>
                  <a:lnTo>
                    <a:pt x="982" y="0"/>
                  </a:lnTo>
                  <a:lnTo>
                    <a:pt x="982" y="0"/>
                  </a:lnTo>
                  <a:lnTo>
                    <a:pt x="944" y="2"/>
                  </a:lnTo>
                  <a:lnTo>
                    <a:pt x="908" y="6"/>
                  </a:lnTo>
                  <a:lnTo>
                    <a:pt x="874" y="14"/>
                  </a:lnTo>
                  <a:lnTo>
                    <a:pt x="840" y="24"/>
                  </a:lnTo>
                  <a:lnTo>
                    <a:pt x="806" y="36"/>
                  </a:lnTo>
                  <a:lnTo>
                    <a:pt x="774" y="50"/>
                  </a:lnTo>
                  <a:lnTo>
                    <a:pt x="744" y="68"/>
                  </a:lnTo>
                  <a:lnTo>
                    <a:pt x="716" y="88"/>
                  </a:lnTo>
                  <a:lnTo>
                    <a:pt x="688" y="110"/>
                  </a:lnTo>
                  <a:lnTo>
                    <a:pt x="662" y="134"/>
                  </a:lnTo>
                  <a:lnTo>
                    <a:pt x="638" y="160"/>
                  </a:lnTo>
                  <a:lnTo>
                    <a:pt x="618" y="188"/>
                  </a:lnTo>
                  <a:lnTo>
                    <a:pt x="598" y="218"/>
                  </a:lnTo>
                  <a:lnTo>
                    <a:pt x="580" y="250"/>
                  </a:lnTo>
                  <a:lnTo>
                    <a:pt x="566" y="282"/>
                  </a:lnTo>
                  <a:lnTo>
                    <a:pt x="554" y="318"/>
                  </a:lnTo>
                  <a:lnTo>
                    <a:pt x="542" y="356"/>
                  </a:lnTo>
                  <a:lnTo>
                    <a:pt x="500" y="352"/>
                  </a:lnTo>
                  <a:lnTo>
                    <a:pt x="500" y="352"/>
                  </a:lnTo>
                  <a:lnTo>
                    <a:pt x="478" y="350"/>
                  </a:lnTo>
                  <a:lnTo>
                    <a:pt x="454"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92" name="Rectangle 3004"/>
            <p:cNvSpPr>
              <a:spLocks noChangeArrowheads="1"/>
            </p:cNvSpPr>
            <p:nvPr/>
          </p:nvSpPr>
          <p:spPr bwMode="auto">
            <a:xfrm>
              <a:off x="3655" y="1370"/>
              <a:ext cx="1640" cy="10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93" name="Freeform 3005"/>
            <p:cNvSpPr>
              <a:spLocks/>
            </p:cNvSpPr>
            <p:nvPr/>
          </p:nvSpPr>
          <p:spPr bwMode="auto">
            <a:xfrm>
              <a:off x="2155" y="1608"/>
              <a:ext cx="1944" cy="1396"/>
            </a:xfrm>
            <a:custGeom>
              <a:avLst/>
              <a:gdLst>
                <a:gd name="T0" fmla="*/ 1834 w 1944"/>
                <a:gd name="T1" fmla="*/ 1088 h 1396"/>
                <a:gd name="T2" fmla="*/ 1776 w 1944"/>
                <a:gd name="T3" fmla="*/ 1180 h 1396"/>
                <a:gd name="T4" fmla="*/ 1692 w 1944"/>
                <a:gd name="T5" fmla="*/ 1248 h 1396"/>
                <a:gd name="T6" fmla="*/ 1592 w 1944"/>
                <a:gd name="T7" fmla="*/ 1290 h 1396"/>
                <a:gd name="T8" fmla="*/ 530 w 1944"/>
                <a:gd name="T9" fmla="*/ 1300 h 1396"/>
                <a:gd name="T10" fmla="*/ 402 w 1944"/>
                <a:gd name="T11" fmla="*/ 1280 h 1396"/>
                <a:gd name="T12" fmla="*/ 254 w 1944"/>
                <a:gd name="T13" fmla="*/ 1200 h 1396"/>
                <a:gd name="T14" fmla="*/ 148 w 1944"/>
                <a:gd name="T15" fmla="*/ 1072 h 1396"/>
                <a:gd name="T16" fmla="*/ 98 w 1944"/>
                <a:gd name="T17" fmla="*/ 910 h 1396"/>
                <a:gd name="T18" fmla="*/ 104 w 1944"/>
                <a:gd name="T19" fmla="*/ 778 h 1396"/>
                <a:gd name="T20" fmla="*/ 170 w 1944"/>
                <a:gd name="T21" fmla="*/ 622 h 1396"/>
                <a:gd name="T22" fmla="*/ 288 w 1944"/>
                <a:gd name="T23" fmla="*/ 504 h 1396"/>
                <a:gd name="T24" fmla="*/ 444 w 1944"/>
                <a:gd name="T25" fmla="*/ 438 h 1396"/>
                <a:gd name="T26" fmla="*/ 576 w 1944"/>
                <a:gd name="T27" fmla="*/ 432 h 1396"/>
                <a:gd name="T28" fmla="*/ 638 w 1944"/>
                <a:gd name="T29" fmla="*/ 364 h 1396"/>
                <a:gd name="T30" fmla="*/ 708 w 1944"/>
                <a:gd name="T31" fmla="*/ 248 h 1396"/>
                <a:gd name="T32" fmla="*/ 808 w 1944"/>
                <a:gd name="T33" fmla="*/ 160 h 1396"/>
                <a:gd name="T34" fmla="*/ 932 w 1944"/>
                <a:gd name="T35" fmla="*/ 108 h 1396"/>
                <a:gd name="T36" fmla="*/ 1036 w 1944"/>
                <a:gd name="T37" fmla="*/ 96 h 1396"/>
                <a:gd name="T38" fmla="*/ 1144 w 1944"/>
                <a:gd name="T39" fmla="*/ 110 h 1396"/>
                <a:gd name="T40" fmla="*/ 1242 w 1944"/>
                <a:gd name="T41" fmla="*/ 148 h 1396"/>
                <a:gd name="T42" fmla="*/ 1328 w 1944"/>
                <a:gd name="T43" fmla="*/ 210 h 1396"/>
                <a:gd name="T44" fmla="*/ 1394 w 1944"/>
                <a:gd name="T45" fmla="*/ 290 h 1396"/>
                <a:gd name="T46" fmla="*/ 1358 w 1944"/>
                <a:gd name="T47" fmla="*/ 110 h 1396"/>
                <a:gd name="T48" fmla="*/ 1186 w 1944"/>
                <a:gd name="T49" fmla="*/ 20 h 1396"/>
                <a:gd name="T50" fmla="*/ 1088 w 1944"/>
                <a:gd name="T51" fmla="*/ 2 h 1396"/>
                <a:gd name="T52" fmla="*/ 996 w 1944"/>
                <a:gd name="T53" fmla="*/ 0 h 1396"/>
                <a:gd name="T54" fmla="*/ 842 w 1944"/>
                <a:gd name="T55" fmla="*/ 36 h 1396"/>
                <a:gd name="T56" fmla="*/ 708 w 1944"/>
                <a:gd name="T57" fmla="*/ 114 h 1396"/>
                <a:gd name="T58" fmla="*/ 602 w 1944"/>
                <a:gd name="T59" fmla="*/ 228 h 1396"/>
                <a:gd name="T60" fmla="*/ 548 w 1944"/>
                <a:gd name="T61" fmla="*/ 334 h 1396"/>
                <a:gd name="T62" fmla="*/ 476 w 1944"/>
                <a:gd name="T63" fmla="*/ 336 h 1396"/>
                <a:gd name="T64" fmla="*/ 372 w 1944"/>
                <a:gd name="T65" fmla="*/ 358 h 1396"/>
                <a:gd name="T66" fmla="*/ 278 w 1944"/>
                <a:gd name="T67" fmla="*/ 398 h 1396"/>
                <a:gd name="T68" fmla="*/ 192 w 1944"/>
                <a:gd name="T69" fmla="*/ 456 h 1396"/>
                <a:gd name="T70" fmla="*/ 120 w 1944"/>
                <a:gd name="T71" fmla="*/ 528 h 1396"/>
                <a:gd name="T72" fmla="*/ 64 w 1944"/>
                <a:gd name="T73" fmla="*/ 612 h 1396"/>
                <a:gd name="T74" fmla="*/ 24 w 1944"/>
                <a:gd name="T75" fmla="*/ 708 h 1396"/>
                <a:gd name="T76" fmla="*/ 2 w 1944"/>
                <a:gd name="T77" fmla="*/ 810 h 1396"/>
                <a:gd name="T78" fmla="*/ 0 w 1944"/>
                <a:gd name="T79" fmla="*/ 892 h 1396"/>
                <a:gd name="T80" fmla="*/ 16 w 1944"/>
                <a:gd name="T81" fmla="*/ 998 h 1396"/>
                <a:gd name="T82" fmla="*/ 52 w 1944"/>
                <a:gd name="T83" fmla="*/ 1094 h 1396"/>
                <a:gd name="T84" fmla="*/ 106 w 1944"/>
                <a:gd name="T85" fmla="*/ 1182 h 1396"/>
                <a:gd name="T86" fmla="*/ 174 w 1944"/>
                <a:gd name="T87" fmla="*/ 1258 h 1396"/>
                <a:gd name="T88" fmla="*/ 256 w 1944"/>
                <a:gd name="T89" fmla="*/ 1318 h 1396"/>
                <a:gd name="T90" fmla="*/ 348 w 1944"/>
                <a:gd name="T91" fmla="*/ 1364 h 1396"/>
                <a:gd name="T92" fmla="*/ 450 w 1944"/>
                <a:gd name="T93" fmla="*/ 1390 h 1396"/>
                <a:gd name="T94" fmla="*/ 1508 w 1944"/>
                <a:gd name="T95" fmla="*/ 1396 h 1396"/>
                <a:gd name="T96" fmla="*/ 1622 w 1944"/>
                <a:gd name="T97" fmla="*/ 1382 h 1396"/>
                <a:gd name="T98" fmla="*/ 1754 w 1944"/>
                <a:gd name="T99" fmla="*/ 1322 h 1396"/>
                <a:gd name="T100" fmla="*/ 1862 w 1944"/>
                <a:gd name="T101" fmla="*/ 1226 h 1396"/>
                <a:gd name="T102" fmla="*/ 1934 w 1944"/>
                <a:gd name="T103" fmla="*/ 1098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4" h="1396">
                  <a:moveTo>
                    <a:pt x="1894" y="1064"/>
                  </a:moveTo>
                  <a:lnTo>
                    <a:pt x="1844" y="1064"/>
                  </a:lnTo>
                  <a:lnTo>
                    <a:pt x="1844" y="1064"/>
                  </a:lnTo>
                  <a:lnTo>
                    <a:pt x="1834" y="1088"/>
                  </a:lnTo>
                  <a:lnTo>
                    <a:pt x="1822" y="1114"/>
                  </a:lnTo>
                  <a:lnTo>
                    <a:pt x="1808" y="1136"/>
                  </a:lnTo>
                  <a:lnTo>
                    <a:pt x="1792" y="1158"/>
                  </a:lnTo>
                  <a:lnTo>
                    <a:pt x="1776" y="1180"/>
                  </a:lnTo>
                  <a:lnTo>
                    <a:pt x="1756" y="1198"/>
                  </a:lnTo>
                  <a:lnTo>
                    <a:pt x="1736" y="1216"/>
                  </a:lnTo>
                  <a:lnTo>
                    <a:pt x="1716" y="1234"/>
                  </a:lnTo>
                  <a:lnTo>
                    <a:pt x="1692" y="1248"/>
                  </a:lnTo>
                  <a:lnTo>
                    <a:pt x="1670" y="1262"/>
                  </a:lnTo>
                  <a:lnTo>
                    <a:pt x="1644" y="1272"/>
                  </a:lnTo>
                  <a:lnTo>
                    <a:pt x="1618" y="1282"/>
                  </a:lnTo>
                  <a:lnTo>
                    <a:pt x="1592" y="1290"/>
                  </a:lnTo>
                  <a:lnTo>
                    <a:pt x="1564" y="1296"/>
                  </a:lnTo>
                  <a:lnTo>
                    <a:pt x="1536" y="1298"/>
                  </a:lnTo>
                  <a:lnTo>
                    <a:pt x="1508" y="1300"/>
                  </a:lnTo>
                  <a:lnTo>
                    <a:pt x="530" y="1300"/>
                  </a:lnTo>
                  <a:lnTo>
                    <a:pt x="530" y="1300"/>
                  </a:lnTo>
                  <a:lnTo>
                    <a:pt x="486" y="1298"/>
                  </a:lnTo>
                  <a:lnTo>
                    <a:pt x="444" y="1292"/>
                  </a:lnTo>
                  <a:lnTo>
                    <a:pt x="402" y="1280"/>
                  </a:lnTo>
                  <a:lnTo>
                    <a:pt x="362" y="1266"/>
                  </a:lnTo>
                  <a:lnTo>
                    <a:pt x="324" y="1248"/>
                  </a:lnTo>
                  <a:lnTo>
                    <a:pt x="288" y="1226"/>
                  </a:lnTo>
                  <a:lnTo>
                    <a:pt x="254" y="1200"/>
                  </a:lnTo>
                  <a:lnTo>
                    <a:pt x="224" y="1172"/>
                  </a:lnTo>
                  <a:lnTo>
                    <a:pt x="194" y="1142"/>
                  </a:lnTo>
                  <a:lnTo>
                    <a:pt x="170" y="1108"/>
                  </a:lnTo>
                  <a:lnTo>
                    <a:pt x="148" y="1072"/>
                  </a:lnTo>
                  <a:lnTo>
                    <a:pt x="130" y="1034"/>
                  </a:lnTo>
                  <a:lnTo>
                    <a:pt x="116" y="994"/>
                  </a:lnTo>
                  <a:lnTo>
                    <a:pt x="104" y="952"/>
                  </a:lnTo>
                  <a:lnTo>
                    <a:pt x="98" y="910"/>
                  </a:lnTo>
                  <a:lnTo>
                    <a:pt x="96" y="864"/>
                  </a:lnTo>
                  <a:lnTo>
                    <a:pt x="96" y="864"/>
                  </a:lnTo>
                  <a:lnTo>
                    <a:pt x="98" y="820"/>
                  </a:lnTo>
                  <a:lnTo>
                    <a:pt x="104" y="778"/>
                  </a:lnTo>
                  <a:lnTo>
                    <a:pt x="116" y="736"/>
                  </a:lnTo>
                  <a:lnTo>
                    <a:pt x="130" y="696"/>
                  </a:lnTo>
                  <a:lnTo>
                    <a:pt x="148" y="658"/>
                  </a:lnTo>
                  <a:lnTo>
                    <a:pt x="170" y="622"/>
                  </a:lnTo>
                  <a:lnTo>
                    <a:pt x="194" y="588"/>
                  </a:lnTo>
                  <a:lnTo>
                    <a:pt x="224" y="558"/>
                  </a:lnTo>
                  <a:lnTo>
                    <a:pt x="254" y="530"/>
                  </a:lnTo>
                  <a:lnTo>
                    <a:pt x="288" y="504"/>
                  </a:lnTo>
                  <a:lnTo>
                    <a:pt x="324" y="482"/>
                  </a:lnTo>
                  <a:lnTo>
                    <a:pt x="362" y="464"/>
                  </a:lnTo>
                  <a:lnTo>
                    <a:pt x="402" y="450"/>
                  </a:lnTo>
                  <a:lnTo>
                    <a:pt x="444" y="438"/>
                  </a:lnTo>
                  <a:lnTo>
                    <a:pt x="486" y="432"/>
                  </a:lnTo>
                  <a:lnTo>
                    <a:pt x="530" y="430"/>
                  </a:lnTo>
                  <a:lnTo>
                    <a:pt x="530" y="430"/>
                  </a:lnTo>
                  <a:lnTo>
                    <a:pt x="576" y="432"/>
                  </a:lnTo>
                  <a:lnTo>
                    <a:pt x="616" y="436"/>
                  </a:lnTo>
                  <a:lnTo>
                    <a:pt x="626" y="398"/>
                  </a:lnTo>
                  <a:lnTo>
                    <a:pt x="626" y="398"/>
                  </a:lnTo>
                  <a:lnTo>
                    <a:pt x="638" y="364"/>
                  </a:lnTo>
                  <a:lnTo>
                    <a:pt x="652" y="334"/>
                  </a:lnTo>
                  <a:lnTo>
                    <a:pt x="668" y="302"/>
                  </a:lnTo>
                  <a:lnTo>
                    <a:pt x="688" y="274"/>
                  </a:lnTo>
                  <a:lnTo>
                    <a:pt x="708" y="248"/>
                  </a:lnTo>
                  <a:lnTo>
                    <a:pt x="730" y="222"/>
                  </a:lnTo>
                  <a:lnTo>
                    <a:pt x="754" y="200"/>
                  </a:lnTo>
                  <a:lnTo>
                    <a:pt x="782" y="178"/>
                  </a:lnTo>
                  <a:lnTo>
                    <a:pt x="808" y="160"/>
                  </a:lnTo>
                  <a:lnTo>
                    <a:pt x="838" y="144"/>
                  </a:lnTo>
                  <a:lnTo>
                    <a:pt x="868" y="128"/>
                  </a:lnTo>
                  <a:lnTo>
                    <a:pt x="900" y="118"/>
                  </a:lnTo>
                  <a:lnTo>
                    <a:pt x="932" y="108"/>
                  </a:lnTo>
                  <a:lnTo>
                    <a:pt x="966" y="100"/>
                  </a:lnTo>
                  <a:lnTo>
                    <a:pt x="1000" y="96"/>
                  </a:lnTo>
                  <a:lnTo>
                    <a:pt x="1036" y="96"/>
                  </a:lnTo>
                  <a:lnTo>
                    <a:pt x="1036" y="96"/>
                  </a:lnTo>
                  <a:lnTo>
                    <a:pt x="1064" y="96"/>
                  </a:lnTo>
                  <a:lnTo>
                    <a:pt x="1092" y="98"/>
                  </a:lnTo>
                  <a:lnTo>
                    <a:pt x="1118" y="104"/>
                  </a:lnTo>
                  <a:lnTo>
                    <a:pt x="1144" y="110"/>
                  </a:lnTo>
                  <a:lnTo>
                    <a:pt x="1170" y="116"/>
                  </a:lnTo>
                  <a:lnTo>
                    <a:pt x="1196" y="126"/>
                  </a:lnTo>
                  <a:lnTo>
                    <a:pt x="1220" y="136"/>
                  </a:lnTo>
                  <a:lnTo>
                    <a:pt x="1242" y="148"/>
                  </a:lnTo>
                  <a:lnTo>
                    <a:pt x="1266" y="162"/>
                  </a:lnTo>
                  <a:lnTo>
                    <a:pt x="1288" y="176"/>
                  </a:lnTo>
                  <a:lnTo>
                    <a:pt x="1308" y="192"/>
                  </a:lnTo>
                  <a:lnTo>
                    <a:pt x="1328" y="210"/>
                  </a:lnTo>
                  <a:lnTo>
                    <a:pt x="1346" y="228"/>
                  </a:lnTo>
                  <a:lnTo>
                    <a:pt x="1364" y="248"/>
                  </a:lnTo>
                  <a:lnTo>
                    <a:pt x="1380" y="268"/>
                  </a:lnTo>
                  <a:lnTo>
                    <a:pt x="1394" y="290"/>
                  </a:lnTo>
                  <a:lnTo>
                    <a:pt x="1394" y="210"/>
                  </a:lnTo>
                  <a:lnTo>
                    <a:pt x="1394" y="142"/>
                  </a:lnTo>
                  <a:lnTo>
                    <a:pt x="1394" y="142"/>
                  </a:lnTo>
                  <a:lnTo>
                    <a:pt x="1358" y="110"/>
                  </a:lnTo>
                  <a:lnTo>
                    <a:pt x="1318" y="82"/>
                  </a:lnTo>
                  <a:lnTo>
                    <a:pt x="1276" y="58"/>
                  </a:lnTo>
                  <a:lnTo>
                    <a:pt x="1232" y="38"/>
                  </a:lnTo>
                  <a:lnTo>
                    <a:pt x="1186" y="20"/>
                  </a:lnTo>
                  <a:lnTo>
                    <a:pt x="1162" y="14"/>
                  </a:lnTo>
                  <a:lnTo>
                    <a:pt x="1138" y="10"/>
                  </a:lnTo>
                  <a:lnTo>
                    <a:pt x="1112" y="4"/>
                  </a:lnTo>
                  <a:lnTo>
                    <a:pt x="1088" y="2"/>
                  </a:lnTo>
                  <a:lnTo>
                    <a:pt x="1062" y="0"/>
                  </a:lnTo>
                  <a:lnTo>
                    <a:pt x="1036" y="0"/>
                  </a:lnTo>
                  <a:lnTo>
                    <a:pt x="1036" y="0"/>
                  </a:lnTo>
                  <a:lnTo>
                    <a:pt x="996" y="0"/>
                  </a:lnTo>
                  <a:lnTo>
                    <a:pt x="956" y="6"/>
                  </a:lnTo>
                  <a:lnTo>
                    <a:pt x="916" y="12"/>
                  </a:lnTo>
                  <a:lnTo>
                    <a:pt x="878" y="24"/>
                  </a:lnTo>
                  <a:lnTo>
                    <a:pt x="842" y="36"/>
                  </a:lnTo>
                  <a:lnTo>
                    <a:pt x="806" y="52"/>
                  </a:lnTo>
                  <a:lnTo>
                    <a:pt x="772" y="70"/>
                  </a:lnTo>
                  <a:lnTo>
                    <a:pt x="738" y="90"/>
                  </a:lnTo>
                  <a:lnTo>
                    <a:pt x="708" y="114"/>
                  </a:lnTo>
                  <a:lnTo>
                    <a:pt x="678" y="140"/>
                  </a:lnTo>
                  <a:lnTo>
                    <a:pt x="652" y="166"/>
                  </a:lnTo>
                  <a:lnTo>
                    <a:pt x="626" y="196"/>
                  </a:lnTo>
                  <a:lnTo>
                    <a:pt x="602" y="228"/>
                  </a:lnTo>
                  <a:lnTo>
                    <a:pt x="582" y="262"/>
                  </a:lnTo>
                  <a:lnTo>
                    <a:pt x="564" y="296"/>
                  </a:lnTo>
                  <a:lnTo>
                    <a:pt x="548" y="334"/>
                  </a:lnTo>
                  <a:lnTo>
                    <a:pt x="548" y="334"/>
                  </a:lnTo>
                  <a:lnTo>
                    <a:pt x="530" y="334"/>
                  </a:lnTo>
                  <a:lnTo>
                    <a:pt x="530" y="334"/>
                  </a:lnTo>
                  <a:lnTo>
                    <a:pt x="504" y="334"/>
                  </a:lnTo>
                  <a:lnTo>
                    <a:pt x="476" y="336"/>
                  </a:lnTo>
                  <a:lnTo>
                    <a:pt x="450" y="340"/>
                  </a:lnTo>
                  <a:lnTo>
                    <a:pt x="424" y="344"/>
                  </a:lnTo>
                  <a:lnTo>
                    <a:pt x="398" y="350"/>
                  </a:lnTo>
                  <a:lnTo>
                    <a:pt x="372" y="358"/>
                  </a:lnTo>
                  <a:lnTo>
                    <a:pt x="348" y="366"/>
                  </a:lnTo>
                  <a:lnTo>
                    <a:pt x="324" y="376"/>
                  </a:lnTo>
                  <a:lnTo>
                    <a:pt x="300" y="386"/>
                  </a:lnTo>
                  <a:lnTo>
                    <a:pt x="278" y="398"/>
                  </a:lnTo>
                  <a:lnTo>
                    <a:pt x="256" y="410"/>
                  </a:lnTo>
                  <a:lnTo>
                    <a:pt x="234" y="424"/>
                  </a:lnTo>
                  <a:lnTo>
                    <a:pt x="214" y="440"/>
                  </a:lnTo>
                  <a:lnTo>
                    <a:pt x="192" y="456"/>
                  </a:lnTo>
                  <a:lnTo>
                    <a:pt x="174" y="472"/>
                  </a:lnTo>
                  <a:lnTo>
                    <a:pt x="156" y="490"/>
                  </a:lnTo>
                  <a:lnTo>
                    <a:pt x="138" y="508"/>
                  </a:lnTo>
                  <a:lnTo>
                    <a:pt x="120" y="528"/>
                  </a:lnTo>
                  <a:lnTo>
                    <a:pt x="106" y="548"/>
                  </a:lnTo>
                  <a:lnTo>
                    <a:pt x="90" y="568"/>
                  </a:lnTo>
                  <a:lnTo>
                    <a:pt x="76" y="590"/>
                  </a:lnTo>
                  <a:lnTo>
                    <a:pt x="64" y="612"/>
                  </a:lnTo>
                  <a:lnTo>
                    <a:pt x="52" y="634"/>
                  </a:lnTo>
                  <a:lnTo>
                    <a:pt x="42" y="658"/>
                  </a:lnTo>
                  <a:lnTo>
                    <a:pt x="32" y="682"/>
                  </a:lnTo>
                  <a:lnTo>
                    <a:pt x="24" y="708"/>
                  </a:lnTo>
                  <a:lnTo>
                    <a:pt x="16" y="732"/>
                  </a:lnTo>
                  <a:lnTo>
                    <a:pt x="10" y="758"/>
                  </a:lnTo>
                  <a:lnTo>
                    <a:pt x="6" y="784"/>
                  </a:lnTo>
                  <a:lnTo>
                    <a:pt x="2" y="810"/>
                  </a:lnTo>
                  <a:lnTo>
                    <a:pt x="0" y="838"/>
                  </a:lnTo>
                  <a:lnTo>
                    <a:pt x="0" y="864"/>
                  </a:lnTo>
                  <a:lnTo>
                    <a:pt x="0" y="864"/>
                  </a:lnTo>
                  <a:lnTo>
                    <a:pt x="0" y="892"/>
                  </a:lnTo>
                  <a:lnTo>
                    <a:pt x="2" y="920"/>
                  </a:lnTo>
                  <a:lnTo>
                    <a:pt x="6" y="946"/>
                  </a:lnTo>
                  <a:lnTo>
                    <a:pt x="10" y="972"/>
                  </a:lnTo>
                  <a:lnTo>
                    <a:pt x="16" y="998"/>
                  </a:lnTo>
                  <a:lnTo>
                    <a:pt x="24" y="1022"/>
                  </a:lnTo>
                  <a:lnTo>
                    <a:pt x="32" y="1048"/>
                  </a:lnTo>
                  <a:lnTo>
                    <a:pt x="42" y="1072"/>
                  </a:lnTo>
                  <a:lnTo>
                    <a:pt x="52" y="1094"/>
                  </a:lnTo>
                  <a:lnTo>
                    <a:pt x="64" y="1118"/>
                  </a:lnTo>
                  <a:lnTo>
                    <a:pt x="76" y="1140"/>
                  </a:lnTo>
                  <a:lnTo>
                    <a:pt x="90" y="1162"/>
                  </a:lnTo>
                  <a:lnTo>
                    <a:pt x="106" y="1182"/>
                  </a:lnTo>
                  <a:lnTo>
                    <a:pt x="120" y="1202"/>
                  </a:lnTo>
                  <a:lnTo>
                    <a:pt x="138" y="1222"/>
                  </a:lnTo>
                  <a:lnTo>
                    <a:pt x="156" y="1240"/>
                  </a:lnTo>
                  <a:lnTo>
                    <a:pt x="174" y="1258"/>
                  </a:lnTo>
                  <a:lnTo>
                    <a:pt x="192" y="1274"/>
                  </a:lnTo>
                  <a:lnTo>
                    <a:pt x="214" y="1290"/>
                  </a:lnTo>
                  <a:lnTo>
                    <a:pt x="234" y="1306"/>
                  </a:lnTo>
                  <a:lnTo>
                    <a:pt x="256" y="1318"/>
                  </a:lnTo>
                  <a:lnTo>
                    <a:pt x="278" y="1332"/>
                  </a:lnTo>
                  <a:lnTo>
                    <a:pt x="300" y="1344"/>
                  </a:lnTo>
                  <a:lnTo>
                    <a:pt x="324" y="1354"/>
                  </a:lnTo>
                  <a:lnTo>
                    <a:pt x="348" y="1364"/>
                  </a:lnTo>
                  <a:lnTo>
                    <a:pt x="372" y="1372"/>
                  </a:lnTo>
                  <a:lnTo>
                    <a:pt x="398" y="1380"/>
                  </a:lnTo>
                  <a:lnTo>
                    <a:pt x="424" y="1386"/>
                  </a:lnTo>
                  <a:lnTo>
                    <a:pt x="450" y="1390"/>
                  </a:lnTo>
                  <a:lnTo>
                    <a:pt x="476" y="1394"/>
                  </a:lnTo>
                  <a:lnTo>
                    <a:pt x="504" y="1396"/>
                  </a:lnTo>
                  <a:lnTo>
                    <a:pt x="530" y="1396"/>
                  </a:lnTo>
                  <a:lnTo>
                    <a:pt x="1508" y="1396"/>
                  </a:lnTo>
                  <a:lnTo>
                    <a:pt x="1508" y="1396"/>
                  </a:lnTo>
                  <a:lnTo>
                    <a:pt x="1546" y="1394"/>
                  </a:lnTo>
                  <a:lnTo>
                    <a:pt x="1584" y="1390"/>
                  </a:lnTo>
                  <a:lnTo>
                    <a:pt x="1622" y="1382"/>
                  </a:lnTo>
                  <a:lnTo>
                    <a:pt x="1656" y="1370"/>
                  </a:lnTo>
                  <a:lnTo>
                    <a:pt x="1690" y="1358"/>
                  </a:lnTo>
                  <a:lnTo>
                    <a:pt x="1724" y="1342"/>
                  </a:lnTo>
                  <a:lnTo>
                    <a:pt x="1754" y="1322"/>
                  </a:lnTo>
                  <a:lnTo>
                    <a:pt x="1784" y="1302"/>
                  </a:lnTo>
                  <a:lnTo>
                    <a:pt x="1812" y="1278"/>
                  </a:lnTo>
                  <a:lnTo>
                    <a:pt x="1838" y="1252"/>
                  </a:lnTo>
                  <a:lnTo>
                    <a:pt x="1862" y="1226"/>
                  </a:lnTo>
                  <a:lnTo>
                    <a:pt x="1884" y="1196"/>
                  </a:lnTo>
                  <a:lnTo>
                    <a:pt x="1902" y="1166"/>
                  </a:lnTo>
                  <a:lnTo>
                    <a:pt x="1920" y="1132"/>
                  </a:lnTo>
                  <a:lnTo>
                    <a:pt x="1934" y="1098"/>
                  </a:lnTo>
                  <a:lnTo>
                    <a:pt x="1944" y="1064"/>
                  </a:lnTo>
                  <a:lnTo>
                    <a:pt x="1894" y="106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94" name="Freeform 3006"/>
            <p:cNvSpPr>
              <a:spLocks noEditPoints="1"/>
            </p:cNvSpPr>
            <p:nvPr/>
          </p:nvSpPr>
          <p:spPr bwMode="auto">
            <a:xfrm>
              <a:off x="3597" y="1316"/>
              <a:ext cx="1750" cy="1120"/>
            </a:xfrm>
            <a:custGeom>
              <a:avLst/>
              <a:gdLst>
                <a:gd name="T0" fmla="*/ 100 w 1750"/>
                <a:gd name="T1" fmla="*/ 0 h 1120"/>
                <a:gd name="T2" fmla="*/ 80 w 1750"/>
                <a:gd name="T3" fmla="*/ 2 h 1120"/>
                <a:gd name="T4" fmla="*/ 44 w 1750"/>
                <a:gd name="T5" fmla="*/ 18 h 1120"/>
                <a:gd name="T6" fmla="*/ 18 w 1750"/>
                <a:gd name="T7" fmla="*/ 44 h 1120"/>
                <a:gd name="T8" fmla="*/ 2 w 1750"/>
                <a:gd name="T9" fmla="*/ 80 h 1120"/>
                <a:gd name="T10" fmla="*/ 0 w 1750"/>
                <a:gd name="T11" fmla="*/ 486 h 1120"/>
                <a:gd name="T12" fmla="*/ 0 w 1750"/>
                <a:gd name="T13" fmla="*/ 682 h 1120"/>
                <a:gd name="T14" fmla="*/ 0 w 1750"/>
                <a:gd name="T15" fmla="*/ 1020 h 1120"/>
                <a:gd name="T16" fmla="*/ 8 w 1750"/>
                <a:gd name="T17" fmla="*/ 1058 h 1120"/>
                <a:gd name="T18" fmla="*/ 30 w 1750"/>
                <a:gd name="T19" fmla="*/ 1090 h 1120"/>
                <a:gd name="T20" fmla="*/ 62 w 1750"/>
                <a:gd name="T21" fmla="*/ 1112 h 1120"/>
                <a:gd name="T22" fmla="*/ 100 w 1750"/>
                <a:gd name="T23" fmla="*/ 1120 h 1120"/>
                <a:gd name="T24" fmla="*/ 454 w 1750"/>
                <a:gd name="T25" fmla="*/ 1120 h 1120"/>
                <a:gd name="T26" fmla="*/ 1650 w 1750"/>
                <a:gd name="T27" fmla="*/ 1120 h 1120"/>
                <a:gd name="T28" fmla="*/ 1670 w 1750"/>
                <a:gd name="T29" fmla="*/ 1118 h 1120"/>
                <a:gd name="T30" fmla="*/ 1706 w 1750"/>
                <a:gd name="T31" fmla="*/ 1102 h 1120"/>
                <a:gd name="T32" fmla="*/ 1732 w 1750"/>
                <a:gd name="T33" fmla="*/ 1076 h 1120"/>
                <a:gd name="T34" fmla="*/ 1748 w 1750"/>
                <a:gd name="T35" fmla="*/ 1040 h 1120"/>
                <a:gd name="T36" fmla="*/ 1750 w 1750"/>
                <a:gd name="T37" fmla="*/ 100 h 1120"/>
                <a:gd name="T38" fmla="*/ 1748 w 1750"/>
                <a:gd name="T39" fmla="*/ 80 h 1120"/>
                <a:gd name="T40" fmla="*/ 1732 w 1750"/>
                <a:gd name="T41" fmla="*/ 44 h 1120"/>
                <a:gd name="T42" fmla="*/ 1706 w 1750"/>
                <a:gd name="T43" fmla="*/ 18 h 1120"/>
                <a:gd name="T44" fmla="*/ 1670 w 1750"/>
                <a:gd name="T45" fmla="*/ 2 h 1120"/>
                <a:gd name="T46" fmla="*/ 1664 w 1750"/>
                <a:gd name="T47" fmla="*/ 1020 h 1120"/>
                <a:gd name="T48" fmla="*/ 1662 w 1750"/>
                <a:gd name="T49" fmla="*/ 1024 h 1120"/>
                <a:gd name="T50" fmla="*/ 1654 w 1750"/>
                <a:gd name="T51" fmla="*/ 1032 h 1120"/>
                <a:gd name="T52" fmla="*/ 472 w 1750"/>
                <a:gd name="T53" fmla="*/ 1032 h 1120"/>
                <a:gd name="T54" fmla="*/ 360 w 1750"/>
                <a:gd name="T55" fmla="*/ 1032 h 1120"/>
                <a:gd name="T56" fmla="*/ 100 w 1750"/>
                <a:gd name="T57" fmla="*/ 1032 h 1120"/>
                <a:gd name="T58" fmla="*/ 92 w 1750"/>
                <a:gd name="T59" fmla="*/ 1028 h 1120"/>
                <a:gd name="T60" fmla="*/ 88 w 1750"/>
                <a:gd name="T61" fmla="*/ 1020 h 1120"/>
                <a:gd name="T62" fmla="*/ 88 w 1750"/>
                <a:gd name="T63" fmla="*/ 830 h 1120"/>
                <a:gd name="T64" fmla="*/ 88 w 1750"/>
                <a:gd name="T65" fmla="*/ 100 h 1120"/>
                <a:gd name="T66" fmla="*/ 88 w 1750"/>
                <a:gd name="T67" fmla="*/ 96 h 1120"/>
                <a:gd name="T68" fmla="*/ 96 w 1750"/>
                <a:gd name="T69" fmla="*/ 88 h 1120"/>
                <a:gd name="T70" fmla="*/ 1650 w 1750"/>
                <a:gd name="T71" fmla="*/ 86 h 1120"/>
                <a:gd name="T72" fmla="*/ 1654 w 1750"/>
                <a:gd name="T73" fmla="*/ 88 h 1120"/>
                <a:gd name="T74" fmla="*/ 1662 w 1750"/>
                <a:gd name="T75" fmla="*/ 96 h 1120"/>
                <a:gd name="T76" fmla="*/ 1664 w 1750"/>
                <a:gd name="T77" fmla="*/ 102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0" h="1120">
                  <a:moveTo>
                    <a:pt x="1650" y="0"/>
                  </a:moveTo>
                  <a:lnTo>
                    <a:pt x="100" y="0"/>
                  </a:lnTo>
                  <a:lnTo>
                    <a:pt x="100" y="0"/>
                  </a:lnTo>
                  <a:lnTo>
                    <a:pt x="80" y="2"/>
                  </a:lnTo>
                  <a:lnTo>
                    <a:pt x="62" y="8"/>
                  </a:lnTo>
                  <a:lnTo>
                    <a:pt x="44" y="18"/>
                  </a:lnTo>
                  <a:lnTo>
                    <a:pt x="30" y="30"/>
                  </a:lnTo>
                  <a:lnTo>
                    <a:pt x="18" y="44"/>
                  </a:lnTo>
                  <a:lnTo>
                    <a:pt x="8" y="62"/>
                  </a:lnTo>
                  <a:lnTo>
                    <a:pt x="2" y="80"/>
                  </a:lnTo>
                  <a:lnTo>
                    <a:pt x="0" y="100"/>
                  </a:lnTo>
                  <a:lnTo>
                    <a:pt x="0" y="486"/>
                  </a:lnTo>
                  <a:lnTo>
                    <a:pt x="0" y="568"/>
                  </a:lnTo>
                  <a:lnTo>
                    <a:pt x="0" y="682"/>
                  </a:lnTo>
                  <a:lnTo>
                    <a:pt x="0" y="1020"/>
                  </a:lnTo>
                  <a:lnTo>
                    <a:pt x="0" y="1020"/>
                  </a:lnTo>
                  <a:lnTo>
                    <a:pt x="2" y="1040"/>
                  </a:lnTo>
                  <a:lnTo>
                    <a:pt x="8" y="1058"/>
                  </a:lnTo>
                  <a:lnTo>
                    <a:pt x="18" y="1076"/>
                  </a:lnTo>
                  <a:lnTo>
                    <a:pt x="30" y="1090"/>
                  </a:lnTo>
                  <a:lnTo>
                    <a:pt x="44" y="1102"/>
                  </a:lnTo>
                  <a:lnTo>
                    <a:pt x="62" y="1112"/>
                  </a:lnTo>
                  <a:lnTo>
                    <a:pt x="80" y="1118"/>
                  </a:lnTo>
                  <a:lnTo>
                    <a:pt x="100" y="1120"/>
                  </a:lnTo>
                  <a:lnTo>
                    <a:pt x="404" y="1120"/>
                  </a:lnTo>
                  <a:lnTo>
                    <a:pt x="454" y="1120"/>
                  </a:lnTo>
                  <a:lnTo>
                    <a:pt x="504" y="1120"/>
                  </a:lnTo>
                  <a:lnTo>
                    <a:pt x="1650" y="1120"/>
                  </a:lnTo>
                  <a:lnTo>
                    <a:pt x="1650" y="1120"/>
                  </a:lnTo>
                  <a:lnTo>
                    <a:pt x="1670" y="1118"/>
                  </a:lnTo>
                  <a:lnTo>
                    <a:pt x="1688" y="1112"/>
                  </a:lnTo>
                  <a:lnTo>
                    <a:pt x="1706" y="1102"/>
                  </a:lnTo>
                  <a:lnTo>
                    <a:pt x="1720" y="1090"/>
                  </a:lnTo>
                  <a:lnTo>
                    <a:pt x="1732" y="1076"/>
                  </a:lnTo>
                  <a:lnTo>
                    <a:pt x="1742" y="1058"/>
                  </a:lnTo>
                  <a:lnTo>
                    <a:pt x="1748" y="1040"/>
                  </a:lnTo>
                  <a:lnTo>
                    <a:pt x="1750" y="1020"/>
                  </a:lnTo>
                  <a:lnTo>
                    <a:pt x="1750" y="100"/>
                  </a:lnTo>
                  <a:lnTo>
                    <a:pt x="1750" y="100"/>
                  </a:lnTo>
                  <a:lnTo>
                    <a:pt x="1748" y="80"/>
                  </a:lnTo>
                  <a:lnTo>
                    <a:pt x="1742" y="62"/>
                  </a:lnTo>
                  <a:lnTo>
                    <a:pt x="1732" y="44"/>
                  </a:lnTo>
                  <a:lnTo>
                    <a:pt x="1720" y="30"/>
                  </a:lnTo>
                  <a:lnTo>
                    <a:pt x="1706" y="18"/>
                  </a:lnTo>
                  <a:lnTo>
                    <a:pt x="1688" y="8"/>
                  </a:lnTo>
                  <a:lnTo>
                    <a:pt x="1670" y="2"/>
                  </a:lnTo>
                  <a:lnTo>
                    <a:pt x="1650" y="0"/>
                  </a:lnTo>
                  <a:close/>
                  <a:moveTo>
                    <a:pt x="1664" y="1020"/>
                  </a:moveTo>
                  <a:lnTo>
                    <a:pt x="1664" y="1020"/>
                  </a:lnTo>
                  <a:lnTo>
                    <a:pt x="1662" y="1024"/>
                  </a:lnTo>
                  <a:lnTo>
                    <a:pt x="1660" y="1028"/>
                  </a:lnTo>
                  <a:lnTo>
                    <a:pt x="1654" y="1032"/>
                  </a:lnTo>
                  <a:lnTo>
                    <a:pt x="1650" y="1032"/>
                  </a:lnTo>
                  <a:lnTo>
                    <a:pt x="472" y="1032"/>
                  </a:lnTo>
                  <a:lnTo>
                    <a:pt x="418" y="1032"/>
                  </a:lnTo>
                  <a:lnTo>
                    <a:pt x="360" y="1032"/>
                  </a:lnTo>
                  <a:lnTo>
                    <a:pt x="100" y="1032"/>
                  </a:lnTo>
                  <a:lnTo>
                    <a:pt x="100" y="1032"/>
                  </a:lnTo>
                  <a:lnTo>
                    <a:pt x="96" y="1032"/>
                  </a:lnTo>
                  <a:lnTo>
                    <a:pt x="92" y="1028"/>
                  </a:lnTo>
                  <a:lnTo>
                    <a:pt x="88" y="1024"/>
                  </a:lnTo>
                  <a:lnTo>
                    <a:pt x="88" y="1020"/>
                  </a:lnTo>
                  <a:lnTo>
                    <a:pt x="88" y="878"/>
                  </a:lnTo>
                  <a:lnTo>
                    <a:pt x="88" y="830"/>
                  </a:lnTo>
                  <a:lnTo>
                    <a:pt x="88" y="638"/>
                  </a:lnTo>
                  <a:lnTo>
                    <a:pt x="88" y="100"/>
                  </a:lnTo>
                  <a:lnTo>
                    <a:pt x="88" y="100"/>
                  </a:lnTo>
                  <a:lnTo>
                    <a:pt x="88" y="96"/>
                  </a:lnTo>
                  <a:lnTo>
                    <a:pt x="92" y="90"/>
                  </a:lnTo>
                  <a:lnTo>
                    <a:pt x="96" y="88"/>
                  </a:lnTo>
                  <a:lnTo>
                    <a:pt x="100" y="86"/>
                  </a:lnTo>
                  <a:lnTo>
                    <a:pt x="1650" y="86"/>
                  </a:lnTo>
                  <a:lnTo>
                    <a:pt x="1650" y="86"/>
                  </a:lnTo>
                  <a:lnTo>
                    <a:pt x="1654" y="88"/>
                  </a:lnTo>
                  <a:lnTo>
                    <a:pt x="1660" y="90"/>
                  </a:lnTo>
                  <a:lnTo>
                    <a:pt x="1662" y="96"/>
                  </a:lnTo>
                  <a:lnTo>
                    <a:pt x="1664" y="100"/>
                  </a:lnTo>
                  <a:lnTo>
                    <a:pt x="1664" y="1020"/>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95" name="Freeform 3007"/>
            <p:cNvSpPr>
              <a:spLocks/>
            </p:cNvSpPr>
            <p:nvPr/>
          </p:nvSpPr>
          <p:spPr bwMode="auto">
            <a:xfrm>
              <a:off x="3597" y="1316"/>
              <a:ext cx="1750" cy="1120"/>
            </a:xfrm>
            <a:custGeom>
              <a:avLst/>
              <a:gdLst>
                <a:gd name="T0" fmla="*/ 1650 w 1750"/>
                <a:gd name="T1" fmla="*/ 0 h 1120"/>
                <a:gd name="T2" fmla="*/ 100 w 1750"/>
                <a:gd name="T3" fmla="*/ 0 h 1120"/>
                <a:gd name="T4" fmla="*/ 100 w 1750"/>
                <a:gd name="T5" fmla="*/ 0 h 1120"/>
                <a:gd name="T6" fmla="*/ 80 w 1750"/>
                <a:gd name="T7" fmla="*/ 2 h 1120"/>
                <a:gd name="T8" fmla="*/ 62 w 1750"/>
                <a:gd name="T9" fmla="*/ 8 h 1120"/>
                <a:gd name="T10" fmla="*/ 44 w 1750"/>
                <a:gd name="T11" fmla="*/ 18 h 1120"/>
                <a:gd name="T12" fmla="*/ 30 w 1750"/>
                <a:gd name="T13" fmla="*/ 30 h 1120"/>
                <a:gd name="T14" fmla="*/ 18 w 1750"/>
                <a:gd name="T15" fmla="*/ 44 h 1120"/>
                <a:gd name="T16" fmla="*/ 8 w 1750"/>
                <a:gd name="T17" fmla="*/ 62 h 1120"/>
                <a:gd name="T18" fmla="*/ 2 w 1750"/>
                <a:gd name="T19" fmla="*/ 80 h 1120"/>
                <a:gd name="T20" fmla="*/ 0 w 1750"/>
                <a:gd name="T21" fmla="*/ 100 h 1120"/>
                <a:gd name="T22" fmla="*/ 0 w 1750"/>
                <a:gd name="T23" fmla="*/ 486 h 1120"/>
                <a:gd name="T24" fmla="*/ 0 w 1750"/>
                <a:gd name="T25" fmla="*/ 568 h 1120"/>
                <a:gd name="T26" fmla="*/ 0 w 1750"/>
                <a:gd name="T27" fmla="*/ 682 h 1120"/>
                <a:gd name="T28" fmla="*/ 0 w 1750"/>
                <a:gd name="T29" fmla="*/ 1020 h 1120"/>
                <a:gd name="T30" fmla="*/ 0 w 1750"/>
                <a:gd name="T31" fmla="*/ 1020 h 1120"/>
                <a:gd name="T32" fmla="*/ 2 w 1750"/>
                <a:gd name="T33" fmla="*/ 1040 h 1120"/>
                <a:gd name="T34" fmla="*/ 8 w 1750"/>
                <a:gd name="T35" fmla="*/ 1058 h 1120"/>
                <a:gd name="T36" fmla="*/ 18 w 1750"/>
                <a:gd name="T37" fmla="*/ 1076 h 1120"/>
                <a:gd name="T38" fmla="*/ 30 w 1750"/>
                <a:gd name="T39" fmla="*/ 1090 h 1120"/>
                <a:gd name="T40" fmla="*/ 44 w 1750"/>
                <a:gd name="T41" fmla="*/ 1102 h 1120"/>
                <a:gd name="T42" fmla="*/ 62 w 1750"/>
                <a:gd name="T43" fmla="*/ 1112 h 1120"/>
                <a:gd name="T44" fmla="*/ 80 w 1750"/>
                <a:gd name="T45" fmla="*/ 1118 h 1120"/>
                <a:gd name="T46" fmla="*/ 100 w 1750"/>
                <a:gd name="T47" fmla="*/ 1120 h 1120"/>
                <a:gd name="T48" fmla="*/ 404 w 1750"/>
                <a:gd name="T49" fmla="*/ 1120 h 1120"/>
                <a:gd name="T50" fmla="*/ 454 w 1750"/>
                <a:gd name="T51" fmla="*/ 1120 h 1120"/>
                <a:gd name="T52" fmla="*/ 504 w 1750"/>
                <a:gd name="T53" fmla="*/ 1120 h 1120"/>
                <a:gd name="T54" fmla="*/ 1650 w 1750"/>
                <a:gd name="T55" fmla="*/ 1120 h 1120"/>
                <a:gd name="T56" fmla="*/ 1650 w 1750"/>
                <a:gd name="T57" fmla="*/ 1120 h 1120"/>
                <a:gd name="T58" fmla="*/ 1670 w 1750"/>
                <a:gd name="T59" fmla="*/ 1118 h 1120"/>
                <a:gd name="T60" fmla="*/ 1688 w 1750"/>
                <a:gd name="T61" fmla="*/ 1112 h 1120"/>
                <a:gd name="T62" fmla="*/ 1706 w 1750"/>
                <a:gd name="T63" fmla="*/ 1102 h 1120"/>
                <a:gd name="T64" fmla="*/ 1720 w 1750"/>
                <a:gd name="T65" fmla="*/ 1090 h 1120"/>
                <a:gd name="T66" fmla="*/ 1732 w 1750"/>
                <a:gd name="T67" fmla="*/ 1076 h 1120"/>
                <a:gd name="T68" fmla="*/ 1742 w 1750"/>
                <a:gd name="T69" fmla="*/ 1058 h 1120"/>
                <a:gd name="T70" fmla="*/ 1748 w 1750"/>
                <a:gd name="T71" fmla="*/ 1040 h 1120"/>
                <a:gd name="T72" fmla="*/ 1750 w 1750"/>
                <a:gd name="T73" fmla="*/ 1020 h 1120"/>
                <a:gd name="T74" fmla="*/ 1750 w 1750"/>
                <a:gd name="T75" fmla="*/ 100 h 1120"/>
                <a:gd name="T76" fmla="*/ 1750 w 1750"/>
                <a:gd name="T77" fmla="*/ 100 h 1120"/>
                <a:gd name="T78" fmla="*/ 1748 w 1750"/>
                <a:gd name="T79" fmla="*/ 80 h 1120"/>
                <a:gd name="T80" fmla="*/ 1742 w 1750"/>
                <a:gd name="T81" fmla="*/ 62 h 1120"/>
                <a:gd name="T82" fmla="*/ 1732 w 1750"/>
                <a:gd name="T83" fmla="*/ 44 h 1120"/>
                <a:gd name="T84" fmla="*/ 1720 w 1750"/>
                <a:gd name="T85" fmla="*/ 30 h 1120"/>
                <a:gd name="T86" fmla="*/ 1706 w 1750"/>
                <a:gd name="T87" fmla="*/ 18 h 1120"/>
                <a:gd name="T88" fmla="*/ 1688 w 1750"/>
                <a:gd name="T89" fmla="*/ 8 h 1120"/>
                <a:gd name="T90" fmla="*/ 1670 w 1750"/>
                <a:gd name="T91" fmla="*/ 2 h 1120"/>
                <a:gd name="T92" fmla="*/ 1650 w 1750"/>
                <a:gd name="T93"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0" h="1120">
                  <a:moveTo>
                    <a:pt x="1650" y="0"/>
                  </a:moveTo>
                  <a:lnTo>
                    <a:pt x="100" y="0"/>
                  </a:lnTo>
                  <a:lnTo>
                    <a:pt x="100" y="0"/>
                  </a:lnTo>
                  <a:lnTo>
                    <a:pt x="80" y="2"/>
                  </a:lnTo>
                  <a:lnTo>
                    <a:pt x="62" y="8"/>
                  </a:lnTo>
                  <a:lnTo>
                    <a:pt x="44" y="18"/>
                  </a:lnTo>
                  <a:lnTo>
                    <a:pt x="30" y="30"/>
                  </a:lnTo>
                  <a:lnTo>
                    <a:pt x="18" y="44"/>
                  </a:lnTo>
                  <a:lnTo>
                    <a:pt x="8" y="62"/>
                  </a:lnTo>
                  <a:lnTo>
                    <a:pt x="2" y="80"/>
                  </a:lnTo>
                  <a:lnTo>
                    <a:pt x="0" y="100"/>
                  </a:lnTo>
                  <a:lnTo>
                    <a:pt x="0" y="486"/>
                  </a:lnTo>
                  <a:lnTo>
                    <a:pt x="0" y="568"/>
                  </a:lnTo>
                  <a:lnTo>
                    <a:pt x="0" y="682"/>
                  </a:lnTo>
                  <a:lnTo>
                    <a:pt x="0" y="1020"/>
                  </a:lnTo>
                  <a:lnTo>
                    <a:pt x="0" y="1020"/>
                  </a:lnTo>
                  <a:lnTo>
                    <a:pt x="2" y="1040"/>
                  </a:lnTo>
                  <a:lnTo>
                    <a:pt x="8" y="1058"/>
                  </a:lnTo>
                  <a:lnTo>
                    <a:pt x="18" y="1076"/>
                  </a:lnTo>
                  <a:lnTo>
                    <a:pt x="30" y="1090"/>
                  </a:lnTo>
                  <a:lnTo>
                    <a:pt x="44" y="1102"/>
                  </a:lnTo>
                  <a:lnTo>
                    <a:pt x="62" y="1112"/>
                  </a:lnTo>
                  <a:lnTo>
                    <a:pt x="80" y="1118"/>
                  </a:lnTo>
                  <a:lnTo>
                    <a:pt x="100" y="1120"/>
                  </a:lnTo>
                  <a:lnTo>
                    <a:pt x="404" y="1120"/>
                  </a:lnTo>
                  <a:lnTo>
                    <a:pt x="454" y="1120"/>
                  </a:lnTo>
                  <a:lnTo>
                    <a:pt x="504" y="1120"/>
                  </a:lnTo>
                  <a:lnTo>
                    <a:pt x="1650" y="1120"/>
                  </a:lnTo>
                  <a:lnTo>
                    <a:pt x="1650" y="1120"/>
                  </a:lnTo>
                  <a:lnTo>
                    <a:pt x="1670" y="1118"/>
                  </a:lnTo>
                  <a:lnTo>
                    <a:pt x="1688" y="1112"/>
                  </a:lnTo>
                  <a:lnTo>
                    <a:pt x="1706" y="1102"/>
                  </a:lnTo>
                  <a:lnTo>
                    <a:pt x="1720" y="1090"/>
                  </a:lnTo>
                  <a:lnTo>
                    <a:pt x="1732" y="1076"/>
                  </a:lnTo>
                  <a:lnTo>
                    <a:pt x="1742" y="1058"/>
                  </a:lnTo>
                  <a:lnTo>
                    <a:pt x="1748" y="1040"/>
                  </a:lnTo>
                  <a:lnTo>
                    <a:pt x="1750" y="1020"/>
                  </a:lnTo>
                  <a:lnTo>
                    <a:pt x="1750" y="100"/>
                  </a:lnTo>
                  <a:lnTo>
                    <a:pt x="1750" y="100"/>
                  </a:lnTo>
                  <a:lnTo>
                    <a:pt x="1748" y="80"/>
                  </a:lnTo>
                  <a:lnTo>
                    <a:pt x="1742" y="62"/>
                  </a:lnTo>
                  <a:lnTo>
                    <a:pt x="1732" y="44"/>
                  </a:lnTo>
                  <a:lnTo>
                    <a:pt x="1720" y="30"/>
                  </a:lnTo>
                  <a:lnTo>
                    <a:pt x="1706" y="18"/>
                  </a:lnTo>
                  <a:lnTo>
                    <a:pt x="1688" y="8"/>
                  </a:lnTo>
                  <a:lnTo>
                    <a:pt x="1670" y="2"/>
                  </a:lnTo>
                  <a:lnTo>
                    <a:pt x="16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96" name="Freeform 3008"/>
            <p:cNvSpPr>
              <a:spLocks/>
            </p:cNvSpPr>
            <p:nvPr/>
          </p:nvSpPr>
          <p:spPr bwMode="auto">
            <a:xfrm>
              <a:off x="3685" y="1402"/>
              <a:ext cx="1576" cy="946"/>
            </a:xfrm>
            <a:custGeom>
              <a:avLst/>
              <a:gdLst>
                <a:gd name="T0" fmla="*/ 1576 w 1576"/>
                <a:gd name="T1" fmla="*/ 934 h 946"/>
                <a:gd name="T2" fmla="*/ 1576 w 1576"/>
                <a:gd name="T3" fmla="*/ 934 h 946"/>
                <a:gd name="T4" fmla="*/ 1574 w 1576"/>
                <a:gd name="T5" fmla="*/ 938 h 946"/>
                <a:gd name="T6" fmla="*/ 1572 w 1576"/>
                <a:gd name="T7" fmla="*/ 942 h 946"/>
                <a:gd name="T8" fmla="*/ 1566 w 1576"/>
                <a:gd name="T9" fmla="*/ 946 h 946"/>
                <a:gd name="T10" fmla="*/ 1562 w 1576"/>
                <a:gd name="T11" fmla="*/ 946 h 946"/>
                <a:gd name="T12" fmla="*/ 384 w 1576"/>
                <a:gd name="T13" fmla="*/ 946 h 946"/>
                <a:gd name="T14" fmla="*/ 330 w 1576"/>
                <a:gd name="T15" fmla="*/ 946 h 946"/>
                <a:gd name="T16" fmla="*/ 272 w 1576"/>
                <a:gd name="T17" fmla="*/ 946 h 946"/>
                <a:gd name="T18" fmla="*/ 12 w 1576"/>
                <a:gd name="T19" fmla="*/ 946 h 946"/>
                <a:gd name="T20" fmla="*/ 12 w 1576"/>
                <a:gd name="T21" fmla="*/ 946 h 946"/>
                <a:gd name="T22" fmla="*/ 8 w 1576"/>
                <a:gd name="T23" fmla="*/ 946 h 946"/>
                <a:gd name="T24" fmla="*/ 4 w 1576"/>
                <a:gd name="T25" fmla="*/ 942 h 946"/>
                <a:gd name="T26" fmla="*/ 0 w 1576"/>
                <a:gd name="T27" fmla="*/ 938 h 946"/>
                <a:gd name="T28" fmla="*/ 0 w 1576"/>
                <a:gd name="T29" fmla="*/ 934 h 946"/>
                <a:gd name="T30" fmla="*/ 0 w 1576"/>
                <a:gd name="T31" fmla="*/ 792 h 946"/>
                <a:gd name="T32" fmla="*/ 0 w 1576"/>
                <a:gd name="T33" fmla="*/ 744 h 946"/>
                <a:gd name="T34" fmla="*/ 0 w 1576"/>
                <a:gd name="T35" fmla="*/ 552 h 946"/>
                <a:gd name="T36" fmla="*/ 0 w 1576"/>
                <a:gd name="T37" fmla="*/ 14 h 946"/>
                <a:gd name="T38" fmla="*/ 0 w 1576"/>
                <a:gd name="T39" fmla="*/ 14 h 946"/>
                <a:gd name="T40" fmla="*/ 0 w 1576"/>
                <a:gd name="T41" fmla="*/ 10 h 946"/>
                <a:gd name="T42" fmla="*/ 4 w 1576"/>
                <a:gd name="T43" fmla="*/ 4 h 946"/>
                <a:gd name="T44" fmla="*/ 8 w 1576"/>
                <a:gd name="T45" fmla="*/ 2 h 946"/>
                <a:gd name="T46" fmla="*/ 12 w 1576"/>
                <a:gd name="T47" fmla="*/ 0 h 946"/>
                <a:gd name="T48" fmla="*/ 1562 w 1576"/>
                <a:gd name="T49" fmla="*/ 0 h 946"/>
                <a:gd name="T50" fmla="*/ 1562 w 1576"/>
                <a:gd name="T51" fmla="*/ 0 h 946"/>
                <a:gd name="T52" fmla="*/ 1566 w 1576"/>
                <a:gd name="T53" fmla="*/ 2 h 946"/>
                <a:gd name="T54" fmla="*/ 1572 w 1576"/>
                <a:gd name="T55" fmla="*/ 4 h 946"/>
                <a:gd name="T56" fmla="*/ 1574 w 1576"/>
                <a:gd name="T57" fmla="*/ 10 h 946"/>
                <a:gd name="T58" fmla="*/ 1576 w 1576"/>
                <a:gd name="T59" fmla="*/ 14 h 946"/>
                <a:gd name="T60" fmla="*/ 1576 w 1576"/>
                <a:gd name="T61" fmla="*/ 934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6" h="946">
                  <a:moveTo>
                    <a:pt x="1576" y="934"/>
                  </a:moveTo>
                  <a:lnTo>
                    <a:pt x="1576" y="934"/>
                  </a:lnTo>
                  <a:lnTo>
                    <a:pt x="1574" y="938"/>
                  </a:lnTo>
                  <a:lnTo>
                    <a:pt x="1572" y="942"/>
                  </a:lnTo>
                  <a:lnTo>
                    <a:pt x="1566" y="946"/>
                  </a:lnTo>
                  <a:lnTo>
                    <a:pt x="1562" y="946"/>
                  </a:lnTo>
                  <a:lnTo>
                    <a:pt x="384" y="946"/>
                  </a:lnTo>
                  <a:lnTo>
                    <a:pt x="330" y="946"/>
                  </a:lnTo>
                  <a:lnTo>
                    <a:pt x="272" y="946"/>
                  </a:lnTo>
                  <a:lnTo>
                    <a:pt x="12" y="946"/>
                  </a:lnTo>
                  <a:lnTo>
                    <a:pt x="12" y="946"/>
                  </a:lnTo>
                  <a:lnTo>
                    <a:pt x="8" y="946"/>
                  </a:lnTo>
                  <a:lnTo>
                    <a:pt x="4" y="942"/>
                  </a:lnTo>
                  <a:lnTo>
                    <a:pt x="0" y="938"/>
                  </a:lnTo>
                  <a:lnTo>
                    <a:pt x="0" y="934"/>
                  </a:lnTo>
                  <a:lnTo>
                    <a:pt x="0" y="792"/>
                  </a:lnTo>
                  <a:lnTo>
                    <a:pt x="0" y="744"/>
                  </a:lnTo>
                  <a:lnTo>
                    <a:pt x="0" y="552"/>
                  </a:lnTo>
                  <a:lnTo>
                    <a:pt x="0" y="14"/>
                  </a:lnTo>
                  <a:lnTo>
                    <a:pt x="0" y="14"/>
                  </a:lnTo>
                  <a:lnTo>
                    <a:pt x="0" y="10"/>
                  </a:lnTo>
                  <a:lnTo>
                    <a:pt x="4" y="4"/>
                  </a:lnTo>
                  <a:lnTo>
                    <a:pt x="8" y="2"/>
                  </a:lnTo>
                  <a:lnTo>
                    <a:pt x="12" y="0"/>
                  </a:lnTo>
                  <a:lnTo>
                    <a:pt x="1562" y="0"/>
                  </a:lnTo>
                  <a:lnTo>
                    <a:pt x="1562" y="0"/>
                  </a:lnTo>
                  <a:lnTo>
                    <a:pt x="1566" y="2"/>
                  </a:lnTo>
                  <a:lnTo>
                    <a:pt x="1572" y="4"/>
                  </a:lnTo>
                  <a:lnTo>
                    <a:pt x="1574" y="10"/>
                  </a:lnTo>
                  <a:lnTo>
                    <a:pt x="1576" y="14"/>
                  </a:lnTo>
                  <a:lnTo>
                    <a:pt x="1576" y="9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97" name="Freeform 3009"/>
            <p:cNvSpPr>
              <a:spLocks/>
            </p:cNvSpPr>
            <p:nvPr/>
          </p:nvSpPr>
          <p:spPr bwMode="auto">
            <a:xfrm>
              <a:off x="3421" y="2498"/>
              <a:ext cx="2102" cy="126"/>
            </a:xfrm>
            <a:custGeom>
              <a:avLst/>
              <a:gdLst>
                <a:gd name="T0" fmla="*/ 1264 w 2102"/>
                <a:gd name="T1" fmla="*/ 0 h 126"/>
                <a:gd name="T2" fmla="*/ 1264 w 2102"/>
                <a:gd name="T3" fmla="*/ 8 h 126"/>
                <a:gd name="T4" fmla="*/ 1264 w 2102"/>
                <a:gd name="T5" fmla="*/ 8 h 126"/>
                <a:gd name="T6" fmla="*/ 1264 w 2102"/>
                <a:gd name="T7" fmla="*/ 18 h 126"/>
                <a:gd name="T8" fmla="*/ 1260 w 2102"/>
                <a:gd name="T9" fmla="*/ 28 h 126"/>
                <a:gd name="T10" fmla="*/ 1256 w 2102"/>
                <a:gd name="T11" fmla="*/ 36 h 126"/>
                <a:gd name="T12" fmla="*/ 1248 w 2102"/>
                <a:gd name="T13" fmla="*/ 44 h 126"/>
                <a:gd name="T14" fmla="*/ 1242 w 2102"/>
                <a:gd name="T15" fmla="*/ 52 h 126"/>
                <a:gd name="T16" fmla="*/ 1232 w 2102"/>
                <a:gd name="T17" fmla="*/ 56 h 126"/>
                <a:gd name="T18" fmla="*/ 1222 w 2102"/>
                <a:gd name="T19" fmla="*/ 60 h 126"/>
                <a:gd name="T20" fmla="*/ 1212 w 2102"/>
                <a:gd name="T21" fmla="*/ 60 h 126"/>
                <a:gd name="T22" fmla="*/ 890 w 2102"/>
                <a:gd name="T23" fmla="*/ 60 h 126"/>
                <a:gd name="T24" fmla="*/ 890 w 2102"/>
                <a:gd name="T25" fmla="*/ 60 h 126"/>
                <a:gd name="T26" fmla="*/ 880 w 2102"/>
                <a:gd name="T27" fmla="*/ 60 h 126"/>
                <a:gd name="T28" fmla="*/ 870 w 2102"/>
                <a:gd name="T29" fmla="*/ 56 h 126"/>
                <a:gd name="T30" fmla="*/ 862 w 2102"/>
                <a:gd name="T31" fmla="*/ 52 h 126"/>
                <a:gd name="T32" fmla="*/ 854 w 2102"/>
                <a:gd name="T33" fmla="*/ 44 h 126"/>
                <a:gd name="T34" fmla="*/ 846 w 2102"/>
                <a:gd name="T35" fmla="*/ 36 h 126"/>
                <a:gd name="T36" fmla="*/ 842 w 2102"/>
                <a:gd name="T37" fmla="*/ 28 h 126"/>
                <a:gd name="T38" fmla="*/ 840 w 2102"/>
                <a:gd name="T39" fmla="*/ 18 h 126"/>
                <a:gd name="T40" fmla="*/ 838 w 2102"/>
                <a:gd name="T41" fmla="*/ 8 h 126"/>
                <a:gd name="T42" fmla="*/ 838 w 2102"/>
                <a:gd name="T43" fmla="*/ 0 h 126"/>
                <a:gd name="T44" fmla="*/ 692 w 2102"/>
                <a:gd name="T45" fmla="*/ 0 h 126"/>
                <a:gd name="T46" fmla="*/ 644 w 2102"/>
                <a:gd name="T47" fmla="*/ 0 h 126"/>
                <a:gd name="T48" fmla="*/ 596 w 2102"/>
                <a:gd name="T49" fmla="*/ 0 h 126"/>
                <a:gd name="T50" fmla="*/ 0 w 2102"/>
                <a:gd name="T51" fmla="*/ 0 h 126"/>
                <a:gd name="T52" fmla="*/ 0 w 2102"/>
                <a:gd name="T53" fmla="*/ 72 h 126"/>
                <a:gd name="T54" fmla="*/ 0 w 2102"/>
                <a:gd name="T55" fmla="*/ 72 h 126"/>
                <a:gd name="T56" fmla="*/ 0 w 2102"/>
                <a:gd name="T57" fmla="*/ 84 h 126"/>
                <a:gd name="T58" fmla="*/ 4 w 2102"/>
                <a:gd name="T59" fmla="*/ 94 h 126"/>
                <a:gd name="T60" fmla="*/ 8 w 2102"/>
                <a:gd name="T61" fmla="*/ 102 h 126"/>
                <a:gd name="T62" fmla="*/ 16 w 2102"/>
                <a:gd name="T63" fmla="*/ 110 h 126"/>
                <a:gd name="T64" fmla="*/ 22 w 2102"/>
                <a:gd name="T65" fmla="*/ 116 h 126"/>
                <a:gd name="T66" fmla="*/ 32 w 2102"/>
                <a:gd name="T67" fmla="*/ 122 h 126"/>
                <a:gd name="T68" fmla="*/ 42 w 2102"/>
                <a:gd name="T69" fmla="*/ 124 h 126"/>
                <a:gd name="T70" fmla="*/ 52 w 2102"/>
                <a:gd name="T71" fmla="*/ 126 h 126"/>
                <a:gd name="T72" fmla="*/ 592 w 2102"/>
                <a:gd name="T73" fmla="*/ 126 h 126"/>
                <a:gd name="T74" fmla="*/ 640 w 2102"/>
                <a:gd name="T75" fmla="*/ 126 h 126"/>
                <a:gd name="T76" fmla="*/ 690 w 2102"/>
                <a:gd name="T77" fmla="*/ 126 h 126"/>
                <a:gd name="T78" fmla="*/ 2050 w 2102"/>
                <a:gd name="T79" fmla="*/ 126 h 126"/>
                <a:gd name="T80" fmla="*/ 2050 w 2102"/>
                <a:gd name="T81" fmla="*/ 126 h 126"/>
                <a:gd name="T82" fmla="*/ 2060 w 2102"/>
                <a:gd name="T83" fmla="*/ 124 h 126"/>
                <a:gd name="T84" fmla="*/ 2070 w 2102"/>
                <a:gd name="T85" fmla="*/ 122 h 126"/>
                <a:gd name="T86" fmla="*/ 2080 w 2102"/>
                <a:gd name="T87" fmla="*/ 116 h 126"/>
                <a:gd name="T88" fmla="*/ 2088 w 2102"/>
                <a:gd name="T89" fmla="*/ 110 h 126"/>
                <a:gd name="T90" fmla="*/ 2094 w 2102"/>
                <a:gd name="T91" fmla="*/ 102 h 126"/>
                <a:gd name="T92" fmla="*/ 2098 w 2102"/>
                <a:gd name="T93" fmla="*/ 94 h 126"/>
                <a:gd name="T94" fmla="*/ 2102 w 2102"/>
                <a:gd name="T95" fmla="*/ 84 h 126"/>
                <a:gd name="T96" fmla="*/ 2102 w 2102"/>
                <a:gd name="T97" fmla="*/ 72 h 126"/>
                <a:gd name="T98" fmla="*/ 2102 w 2102"/>
                <a:gd name="T99" fmla="*/ 0 h 126"/>
                <a:gd name="T100" fmla="*/ 1264 w 2102"/>
                <a:gd name="T10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2" h="126">
                  <a:moveTo>
                    <a:pt x="1264" y="0"/>
                  </a:moveTo>
                  <a:lnTo>
                    <a:pt x="1264" y="8"/>
                  </a:lnTo>
                  <a:lnTo>
                    <a:pt x="1264" y="8"/>
                  </a:lnTo>
                  <a:lnTo>
                    <a:pt x="1264" y="18"/>
                  </a:lnTo>
                  <a:lnTo>
                    <a:pt x="1260" y="28"/>
                  </a:lnTo>
                  <a:lnTo>
                    <a:pt x="1256" y="36"/>
                  </a:lnTo>
                  <a:lnTo>
                    <a:pt x="1248" y="44"/>
                  </a:lnTo>
                  <a:lnTo>
                    <a:pt x="1242" y="52"/>
                  </a:lnTo>
                  <a:lnTo>
                    <a:pt x="1232" y="56"/>
                  </a:lnTo>
                  <a:lnTo>
                    <a:pt x="1222" y="60"/>
                  </a:lnTo>
                  <a:lnTo>
                    <a:pt x="1212" y="60"/>
                  </a:lnTo>
                  <a:lnTo>
                    <a:pt x="890" y="60"/>
                  </a:lnTo>
                  <a:lnTo>
                    <a:pt x="890" y="60"/>
                  </a:lnTo>
                  <a:lnTo>
                    <a:pt x="880" y="60"/>
                  </a:lnTo>
                  <a:lnTo>
                    <a:pt x="870" y="56"/>
                  </a:lnTo>
                  <a:lnTo>
                    <a:pt x="862" y="52"/>
                  </a:lnTo>
                  <a:lnTo>
                    <a:pt x="854" y="44"/>
                  </a:lnTo>
                  <a:lnTo>
                    <a:pt x="846" y="36"/>
                  </a:lnTo>
                  <a:lnTo>
                    <a:pt x="842" y="28"/>
                  </a:lnTo>
                  <a:lnTo>
                    <a:pt x="840" y="18"/>
                  </a:lnTo>
                  <a:lnTo>
                    <a:pt x="838" y="8"/>
                  </a:lnTo>
                  <a:lnTo>
                    <a:pt x="838" y="0"/>
                  </a:lnTo>
                  <a:lnTo>
                    <a:pt x="692" y="0"/>
                  </a:lnTo>
                  <a:lnTo>
                    <a:pt x="644" y="0"/>
                  </a:lnTo>
                  <a:lnTo>
                    <a:pt x="596" y="0"/>
                  </a:lnTo>
                  <a:lnTo>
                    <a:pt x="0" y="0"/>
                  </a:lnTo>
                  <a:lnTo>
                    <a:pt x="0" y="72"/>
                  </a:lnTo>
                  <a:lnTo>
                    <a:pt x="0" y="72"/>
                  </a:lnTo>
                  <a:lnTo>
                    <a:pt x="0" y="84"/>
                  </a:lnTo>
                  <a:lnTo>
                    <a:pt x="4" y="94"/>
                  </a:lnTo>
                  <a:lnTo>
                    <a:pt x="8" y="102"/>
                  </a:lnTo>
                  <a:lnTo>
                    <a:pt x="16" y="110"/>
                  </a:lnTo>
                  <a:lnTo>
                    <a:pt x="22" y="116"/>
                  </a:lnTo>
                  <a:lnTo>
                    <a:pt x="32" y="122"/>
                  </a:lnTo>
                  <a:lnTo>
                    <a:pt x="42" y="124"/>
                  </a:lnTo>
                  <a:lnTo>
                    <a:pt x="52" y="126"/>
                  </a:lnTo>
                  <a:lnTo>
                    <a:pt x="592" y="126"/>
                  </a:lnTo>
                  <a:lnTo>
                    <a:pt x="640" y="126"/>
                  </a:lnTo>
                  <a:lnTo>
                    <a:pt x="690" y="126"/>
                  </a:lnTo>
                  <a:lnTo>
                    <a:pt x="2050" y="126"/>
                  </a:lnTo>
                  <a:lnTo>
                    <a:pt x="2050" y="126"/>
                  </a:lnTo>
                  <a:lnTo>
                    <a:pt x="2060" y="124"/>
                  </a:lnTo>
                  <a:lnTo>
                    <a:pt x="2070" y="122"/>
                  </a:lnTo>
                  <a:lnTo>
                    <a:pt x="2080" y="116"/>
                  </a:lnTo>
                  <a:lnTo>
                    <a:pt x="2088" y="110"/>
                  </a:lnTo>
                  <a:lnTo>
                    <a:pt x="2094" y="102"/>
                  </a:lnTo>
                  <a:lnTo>
                    <a:pt x="2098" y="94"/>
                  </a:lnTo>
                  <a:lnTo>
                    <a:pt x="2102" y="84"/>
                  </a:lnTo>
                  <a:lnTo>
                    <a:pt x="2102" y="72"/>
                  </a:lnTo>
                  <a:lnTo>
                    <a:pt x="2102" y="0"/>
                  </a:lnTo>
                  <a:lnTo>
                    <a:pt x="1264" y="0"/>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99" name="Freeform 3010"/>
            <p:cNvSpPr>
              <a:spLocks noEditPoints="1"/>
            </p:cNvSpPr>
            <p:nvPr/>
          </p:nvSpPr>
          <p:spPr bwMode="auto">
            <a:xfrm>
              <a:off x="4109" y="1516"/>
              <a:ext cx="726" cy="724"/>
            </a:xfrm>
            <a:custGeom>
              <a:avLst/>
              <a:gdLst>
                <a:gd name="T0" fmla="*/ 256 w 726"/>
                <a:gd name="T1" fmla="*/ 16 h 724"/>
                <a:gd name="T2" fmla="*/ 108 w 726"/>
                <a:gd name="T3" fmla="*/ 106 h 724"/>
                <a:gd name="T4" fmla="*/ 18 w 726"/>
                <a:gd name="T5" fmla="*/ 254 h 724"/>
                <a:gd name="T6" fmla="*/ 2 w 726"/>
                <a:gd name="T7" fmla="*/ 398 h 724"/>
                <a:gd name="T8" fmla="*/ 62 w 726"/>
                <a:gd name="T9" fmla="*/ 564 h 724"/>
                <a:gd name="T10" fmla="*/ 190 w 726"/>
                <a:gd name="T11" fmla="*/ 680 h 724"/>
                <a:gd name="T12" fmla="*/ 364 w 726"/>
                <a:gd name="T13" fmla="*/ 724 h 724"/>
                <a:gd name="T14" fmla="*/ 504 w 726"/>
                <a:gd name="T15" fmla="*/ 696 h 724"/>
                <a:gd name="T16" fmla="*/ 642 w 726"/>
                <a:gd name="T17" fmla="*/ 592 h 724"/>
                <a:gd name="T18" fmla="*/ 718 w 726"/>
                <a:gd name="T19" fmla="*/ 434 h 724"/>
                <a:gd name="T20" fmla="*/ 718 w 726"/>
                <a:gd name="T21" fmla="*/ 288 h 724"/>
                <a:gd name="T22" fmla="*/ 642 w 726"/>
                <a:gd name="T23" fmla="*/ 130 h 724"/>
                <a:gd name="T24" fmla="*/ 504 w 726"/>
                <a:gd name="T25" fmla="*/ 28 h 724"/>
                <a:gd name="T26" fmla="*/ 400 w 726"/>
                <a:gd name="T27" fmla="*/ 682 h 724"/>
                <a:gd name="T28" fmla="*/ 498 w 726"/>
                <a:gd name="T29" fmla="*/ 546 h 724"/>
                <a:gd name="T30" fmla="*/ 442 w 726"/>
                <a:gd name="T31" fmla="*/ 648 h 724"/>
                <a:gd name="T32" fmla="*/ 350 w 726"/>
                <a:gd name="T33" fmla="*/ 546 h 724"/>
                <a:gd name="T34" fmla="*/ 312 w 726"/>
                <a:gd name="T35" fmla="*/ 672 h 724"/>
                <a:gd name="T36" fmla="*/ 248 w 726"/>
                <a:gd name="T37" fmla="*/ 592 h 724"/>
                <a:gd name="T38" fmla="*/ 172 w 726"/>
                <a:gd name="T39" fmla="*/ 372 h 724"/>
                <a:gd name="T40" fmla="*/ 82 w 726"/>
                <a:gd name="T41" fmla="*/ 518 h 724"/>
                <a:gd name="T42" fmla="*/ 44 w 726"/>
                <a:gd name="T43" fmla="*/ 392 h 724"/>
                <a:gd name="T44" fmla="*/ 350 w 726"/>
                <a:gd name="T45" fmla="*/ 170 h 724"/>
                <a:gd name="T46" fmla="*/ 262 w 726"/>
                <a:gd name="T47" fmla="*/ 106 h 724"/>
                <a:gd name="T48" fmla="*/ 326 w 726"/>
                <a:gd name="T49" fmla="*/ 42 h 724"/>
                <a:gd name="T50" fmla="*/ 400 w 726"/>
                <a:gd name="T51" fmla="*/ 42 h 724"/>
                <a:gd name="T52" fmla="*/ 454 w 726"/>
                <a:gd name="T53" fmla="*/ 90 h 724"/>
                <a:gd name="T54" fmla="*/ 376 w 726"/>
                <a:gd name="T55" fmla="*/ 198 h 724"/>
                <a:gd name="T56" fmla="*/ 524 w 726"/>
                <a:gd name="T57" fmla="*/ 306 h 724"/>
                <a:gd name="T58" fmla="*/ 350 w 726"/>
                <a:gd name="T59" fmla="*/ 344 h 724"/>
                <a:gd name="T60" fmla="*/ 214 w 726"/>
                <a:gd name="T61" fmla="*/ 232 h 724"/>
                <a:gd name="T62" fmla="*/ 42 w 726"/>
                <a:gd name="T63" fmla="*/ 344 h 724"/>
                <a:gd name="T64" fmla="*/ 86 w 726"/>
                <a:gd name="T65" fmla="*/ 198 h 724"/>
                <a:gd name="T66" fmla="*/ 174 w 726"/>
                <a:gd name="T67" fmla="*/ 306 h 724"/>
                <a:gd name="T68" fmla="*/ 220 w 726"/>
                <a:gd name="T69" fmla="*/ 518 h 724"/>
                <a:gd name="T70" fmla="*/ 200 w 726"/>
                <a:gd name="T71" fmla="*/ 372 h 724"/>
                <a:gd name="T72" fmla="*/ 526 w 726"/>
                <a:gd name="T73" fmla="*/ 410 h 724"/>
                <a:gd name="T74" fmla="*/ 554 w 726"/>
                <a:gd name="T75" fmla="*/ 372 h 724"/>
                <a:gd name="T76" fmla="*/ 672 w 726"/>
                <a:gd name="T77" fmla="*/ 448 h 724"/>
                <a:gd name="T78" fmla="*/ 542 w 726"/>
                <a:gd name="T79" fmla="*/ 484 h 724"/>
                <a:gd name="T80" fmla="*/ 554 w 726"/>
                <a:gd name="T81" fmla="*/ 344 h 724"/>
                <a:gd name="T82" fmla="*/ 640 w 726"/>
                <a:gd name="T83" fmla="*/ 198 h 724"/>
                <a:gd name="T84" fmla="*/ 680 w 726"/>
                <a:gd name="T85" fmla="*/ 306 h 724"/>
                <a:gd name="T86" fmla="*/ 526 w 726"/>
                <a:gd name="T87" fmla="*/ 170 h 724"/>
                <a:gd name="T88" fmla="*/ 462 w 726"/>
                <a:gd name="T89" fmla="*/ 54 h 724"/>
                <a:gd name="T90" fmla="*/ 552 w 726"/>
                <a:gd name="T91" fmla="*/ 100 h 724"/>
                <a:gd name="T92" fmla="*/ 266 w 726"/>
                <a:gd name="T93" fmla="*/ 54 h 724"/>
                <a:gd name="T94" fmla="*/ 202 w 726"/>
                <a:gd name="T95" fmla="*/ 170 h 724"/>
                <a:gd name="T96" fmla="*/ 156 w 726"/>
                <a:gd name="T97" fmla="*/ 116 h 724"/>
                <a:gd name="T98" fmla="*/ 266 w 726"/>
                <a:gd name="T99" fmla="*/ 54 h 724"/>
                <a:gd name="T100" fmla="*/ 228 w 726"/>
                <a:gd name="T101" fmla="*/ 614 h 724"/>
                <a:gd name="T102" fmla="*/ 216 w 726"/>
                <a:gd name="T103" fmla="*/ 648 h 724"/>
                <a:gd name="T104" fmla="*/ 116 w 726"/>
                <a:gd name="T105" fmla="*/ 566 h 724"/>
                <a:gd name="T106" fmla="*/ 498 w 726"/>
                <a:gd name="T107" fmla="*/ 614 h 724"/>
                <a:gd name="T108" fmla="*/ 610 w 726"/>
                <a:gd name="T109" fmla="*/ 566 h 724"/>
                <a:gd name="T110" fmla="*/ 510 w 726"/>
                <a:gd name="T111" fmla="*/ 64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6" h="724">
                  <a:moveTo>
                    <a:pt x="364" y="0"/>
                  </a:moveTo>
                  <a:lnTo>
                    <a:pt x="364" y="0"/>
                  </a:lnTo>
                  <a:lnTo>
                    <a:pt x="326" y="0"/>
                  </a:lnTo>
                  <a:lnTo>
                    <a:pt x="290" y="6"/>
                  </a:lnTo>
                  <a:lnTo>
                    <a:pt x="256" y="16"/>
                  </a:lnTo>
                  <a:lnTo>
                    <a:pt x="222" y="28"/>
                  </a:lnTo>
                  <a:lnTo>
                    <a:pt x="190" y="42"/>
                  </a:lnTo>
                  <a:lnTo>
                    <a:pt x="160" y="60"/>
                  </a:lnTo>
                  <a:lnTo>
                    <a:pt x="132" y="82"/>
                  </a:lnTo>
                  <a:lnTo>
                    <a:pt x="108" y="106"/>
                  </a:lnTo>
                  <a:lnTo>
                    <a:pt x="84" y="130"/>
                  </a:lnTo>
                  <a:lnTo>
                    <a:pt x="62" y="158"/>
                  </a:lnTo>
                  <a:lnTo>
                    <a:pt x="44" y="188"/>
                  </a:lnTo>
                  <a:lnTo>
                    <a:pt x="30" y="220"/>
                  </a:lnTo>
                  <a:lnTo>
                    <a:pt x="18" y="254"/>
                  </a:lnTo>
                  <a:lnTo>
                    <a:pt x="8" y="288"/>
                  </a:lnTo>
                  <a:lnTo>
                    <a:pt x="2" y="324"/>
                  </a:lnTo>
                  <a:lnTo>
                    <a:pt x="0" y="362"/>
                  </a:lnTo>
                  <a:lnTo>
                    <a:pt x="0" y="362"/>
                  </a:lnTo>
                  <a:lnTo>
                    <a:pt x="2" y="398"/>
                  </a:lnTo>
                  <a:lnTo>
                    <a:pt x="8" y="434"/>
                  </a:lnTo>
                  <a:lnTo>
                    <a:pt x="18" y="468"/>
                  </a:lnTo>
                  <a:lnTo>
                    <a:pt x="30" y="502"/>
                  </a:lnTo>
                  <a:lnTo>
                    <a:pt x="44" y="534"/>
                  </a:lnTo>
                  <a:lnTo>
                    <a:pt x="62" y="564"/>
                  </a:lnTo>
                  <a:lnTo>
                    <a:pt x="84" y="592"/>
                  </a:lnTo>
                  <a:lnTo>
                    <a:pt x="108" y="618"/>
                  </a:lnTo>
                  <a:lnTo>
                    <a:pt x="132" y="640"/>
                  </a:lnTo>
                  <a:lnTo>
                    <a:pt x="160" y="662"/>
                  </a:lnTo>
                  <a:lnTo>
                    <a:pt x="190" y="680"/>
                  </a:lnTo>
                  <a:lnTo>
                    <a:pt x="222" y="696"/>
                  </a:lnTo>
                  <a:lnTo>
                    <a:pt x="256" y="708"/>
                  </a:lnTo>
                  <a:lnTo>
                    <a:pt x="290" y="716"/>
                  </a:lnTo>
                  <a:lnTo>
                    <a:pt x="326" y="722"/>
                  </a:lnTo>
                  <a:lnTo>
                    <a:pt x="364" y="724"/>
                  </a:lnTo>
                  <a:lnTo>
                    <a:pt x="364" y="724"/>
                  </a:lnTo>
                  <a:lnTo>
                    <a:pt x="400" y="722"/>
                  </a:lnTo>
                  <a:lnTo>
                    <a:pt x="436" y="716"/>
                  </a:lnTo>
                  <a:lnTo>
                    <a:pt x="470" y="708"/>
                  </a:lnTo>
                  <a:lnTo>
                    <a:pt x="504" y="696"/>
                  </a:lnTo>
                  <a:lnTo>
                    <a:pt x="536" y="680"/>
                  </a:lnTo>
                  <a:lnTo>
                    <a:pt x="566" y="662"/>
                  </a:lnTo>
                  <a:lnTo>
                    <a:pt x="594" y="640"/>
                  </a:lnTo>
                  <a:lnTo>
                    <a:pt x="620" y="618"/>
                  </a:lnTo>
                  <a:lnTo>
                    <a:pt x="642" y="592"/>
                  </a:lnTo>
                  <a:lnTo>
                    <a:pt x="664" y="564"/>
                  </a:lnTo>
                  <a:lnTo>
                    <a:pt x="682" y="534"/>
                  </a:lnTo>
                  <a:lnTo>
                    <a:pt x="698" y="502"/>
                  </a:lnTo>
                  <a:lnTo>
                    <a:pt x="710" y="468"/>
                  </a:lnTo>
                  <a:lnTo>
                    <a:pt x="718" y="434"/>
                  </a:lnTo>
                  <a:lnTo>
                    <a:pt x="724" y="398"/>
                  </a:lnTo>
                  <a:lnTo>
                    <a:pt x="726" y="362"/>
                  </a:lnTo>
                  <a:lnTo>
                    <a:pt x="726" y="362"/>
                  </a:lnTo>
                  <a:lnTo>
                    <a:pt x="724" y="324"/>
                  </a:lnTo>
                  <a:lnTo>
                    <a:pt x="718" y="288"/>
                  </a:lnTo>
                  <a:lnTo>
                    <a:pt x="710" y="254"/>
                  </a:lnTo>
                  <a:lnTo>
                    <a:pt x="698" y="220"/>
                  </a:lnTo>
                  <a:lnTo>
                    <a:pt x="682" y="188"/>
                  </a:lnTo>
                  <a:lnTo>
                    <a:pt x="664" y="158"/>
                  </a:lnTo>
                  <a:lnTo>
                    <a:pt x="642" y="130"/>
                  </a:lnTo>
                  <a:lnTo>
                    <a:pt x="620" y="106"/>
                  </a:lnTo>
                  <a:lnTo>
                    <a:pt x="594" y="82"/>
                  </a:lnTo>
                  <a:lnTo>
                    <a:pt x="566" y="60"/>
                  </a:lnTo>
                  <a:lnTo>
                    <a:pt x="536" y="42"/>
                  </a:lnTo>
                  <a:lnTo>
                    <a:pt x="504" y="28"/>
                  </a:lnTo>
                  <a:lnTo>
                    <a:pt x="470" y="16"/>
                  </a:lnTo>
                  <a:lnTo>
                    <a:pt x="436" y="6"/>
                  </a:lnTo>
                  <a:lnTo>
                    <a:pt x="400" y="0"/>
                  </a:lnTo>
                  <a:lnTo>
                    <a:pt x="364" y="0"/>
                  </a:lnTo>
                  <a:close/>
                  <a:moveTo>
                    <a:pt x="400" y="682"/>
                  </a:moveTo>
                  <a:lnTo>
                    <a:pt x="400" y="682"/>
                  </a:lnTo>
                  <a:lnTo>
                    <a:pt x="376" y="682"/>
                  </a:lnTo>
                  <a:lnTo>
                    <a:pt x="376" y="546"/>
                  </a:lnTo>
                  <a:lnTo>
                    <a:pt x="498" y="546"/>
                  </a:lnTo>
                  <a:lnTo>
                    <a:pt x="498" y="546"/>
                  </a:lnTo>
                  <a:lnTo>
                    <a:pt x="488" y="570"/>
                  </a:lnTo>
                  <a:lnTo>
                    <a:pt x="478" y="592"/>
                  </a:lnTo>
                  <a:lnTo>
                    <a:pt x="468" y="612"/>
                  </a:lnTo>
                  <a:lnTo>
                    <a:pt x="456" y="632"/>
                  </a:lnTo>
                  <a:lnTo>
                    <a:pt x="442" y="648"/>
                  </a:lnTo>
                  <a:lnTo>
                    <a:pt x="428" y="662"/>
                  </a:lnTo>
                  <a:lnTo>
                    <a:pt x="414" y="672"/>
                  </a:lnTo>
                  <a:lnTo>
                    <a:pt x="400" y="682"/>
                  </a:lnTo>
                  <a:close/>
                  <a:moveTo>
                    <a:pt x="228" y="546"/>
                  </a:moveTo>
                  <a:lnTo>
                    <a:pt x="350" y="546"/>
                  </a:lnTo>
                  <a:lnTo>
                    <a:pt x="350" y="682"/>
                  </a:lnTo>
                  <a:lnTo>
                    <a:pt x="350" y="682"/>
                  </a:lnTo>
                  <a:lnTo>
                    <a:pt x="326" y="682"/>
                  </a:lnTo>
                  <a:lnTo>
                    <a:pt x="326" y="682"/>
                  </a:lnTo>
                  <a:lnTo>
                    <a:pt x="312" y="672"/>
                  </a:lnTo>
                  <a:lnTo>
                    <a:pt x="298" y="662"/>
                  </a:lnTo>
                  <a:lnTo>
                    <a:pt x="284" y="648"/>
                  </a:lnTo>
                  <a:lnTo>
                    <a:pt x="272" y="632"/>
                  </a:lnTo>
                  <a:lnTo>
                    <a:pt x="260" y="612"/>
                  </a:lnTo>
                  <a:lnTo>
                    <a:pt x="248" y="592"/>
                  </a:lnTo>
                  <a:lnTo>
                    <a:pt x="238" y="570"/>
                  </a:lnTo>
                  <a:lnTo>
                    <a:pt x="228" y="546"/>
                  </a:lnTo>
                  <a:close/>
                  <a:moveTo>
                    <a:pt x="42" y="372"/>
                  </a:moveTo>
                  <a:lnTo>
                    <a:pt x="172" y="372"/>
                  </a:lnTo>
                  <a:lnTo>
                    <a:pt x="172" y="372"/>
                  </a:lnTo>
                  <a:lnTo>
                    <a:pt x="174" y="410"/>
                  </a:lnTo>
                  <a:lnTo>
                    <a:pt x="178" y="448"/>
                  </a:lnTo>
                  <a:lnTo>
                    <a:pt x="184" y="484"/>
                  </a:lnTo>
                  <a:lnTo>
                    <a:pt x="192" y="518"/>
                  </a:lnTo>
                  <a:lnTo>
                    <a:pt x="82" y="518"/>
                  </a:lnTo>
                  <a:lnTo>
                    <a:pt x="82" y="518"/>
                  </a:lnTo>
                  <a:lnTo>
                    <a:pt x="66" y="484"/>
                  </a:lnTo>
                  <a:lnTo>
                    <a:pt x="54" y="448"/>
                  </a:lnTo>
                  <a:lnTo>
                    <a:pt x="46" y="412"/>
                  </a:lnTo>
                  <a:lnTo>
                    <a:pt x="44" y="392"/>
                  </a:lnTo>
                  <a:lnTo>
                    <a:pt x="42" y="372"/>
                  </a:lnTo>
                  <a:close/>
                  <a:moveTo>
                    <a:pt x="326" y="42"/>
                  </a:moveTo>
                  <a:lnTo>
                    <a:pt x="326" y="42"/>
                  </a:lnTo>
                  <a:lnTo>
                    <a:pt x="350" y="40"/>
                  </a:lnTo>
                  <a:lnTo>
                    <a:pt x="350" y="170"/>
                  </a:lnTo>
                  <a:lnTo>
                    <a:pt x="230" y="170"/>
                  </a:lnTo>
                  <a:lnTo>
                    <a:pt x="230" y="170"/>
                  </a:lnTo>
                  <a:lnTo>
                    <a:pt x="240" y="148"/>
                  </a:lnTo>
                  <a:lnTo>
                    <a:pt x="250" y="126"/>
                  </a:lnTo>
                  <a:lnTo>
                    <a:pt x="262" y="106"/>
                  </a:lnTo>
                  <a:lnTo>
                    <a:pt x="272" y="90"/>
                  </a:lnTo>
                  <a:lnTo>
                    <a:pt x="286" y="74"/>
                  </a:lnTo>
                  <a:lnTo>
                    <a:pt x="298" y="60"/>
                  </a:lnTo>
                  <a:lnTo>
                    <a:pt x="312" y="50"/>
                  </a:lnTo>
                  <a:lnTo>
                    <a:pt x="326" y="42"/>
                  </a:lnTo>
                  <a:close/>
                  <a:moveTo>
                    <a:pt x="496" y="170"/>
                  </a:moveTo>
                  <a:lnTo>
                    <a:pt x="376" y="170"/>
                  </a:lnTo>
                  <a:lnTo>
                    <a:pt x="376" y="40"/>
                  </a:lnTo>
                  <a:lnTo>
                    <a:pt x="376" y="40"/>
                  </a:lnTo>
                  <a:lnTo>
                    <a:pt x="400" y="42"/>
                  </a:lnTo>
                  <a:lnTo>
                    <a:pt x="400" y="42"/>
                  </a:lnTo>
                  <a:lnTo>
                    <a:pt x="414" y="50"/>
                  </a:lnTo>
                  <a:lnTo>
                    <a:pt x="428" y="60"/>
                  </a:lnTo>
                  <a:lnTo>
                    <a:pt x="442" y="74"/>
                  </a:lnTo>
                  <a:lnTo>
                    <a:pt x="454" y="90"/>
                  </a:lnTo>
                  <a:lnTo>
                    <a:pt x="466" y="106"/>
                  </a:lnTo>
                  <a:lnTo>
                    <a:pt x="476" y="126"/>
                  </a:lnTo>
                  <a:lnTo>
                    <a:pt x="486" y="148"/>
                  </a:lnTo>
                  <a:lnTo>
                    <a:pt x="496" y="170"/>
                  </a:lnTo>
                  <a:close/>
                  <a:moveTo>
                    <a:pt x="376" y="198"/>
                  </a:moveTo>
                  <a:lnTo>
                    <a:pt x="504" y="198"/>
                  </a:lnTo>
                  <a:lnTo>
                    <a:pt x="504" y="198"/>
                  </a:lnTo>
                  <a:lnTo>
                    <a:pt x="514" y="232"/>
                  </a:lnTo>
                  <a:lnTo>
                    <a:pt x="520" y="268"/>
                  </a:lnTo>
                  <a:lnTo>
                    <a:pt x="524" y="306"/>
                  </a:lnTo>
                  <a:lnTo>
                    <a:pt x="526" y="344"/>
                  </a:lnTo>
                  <a:lnTo>
                    <a:pt x="376" y="344"/>
                  </a:lnTo>
                  <a:lnTo>
                    <a:pt x="376" y="198"/>
                  </a:lnTo>
                  <a:close/>
                  <a:moveTo>
                    <a:pt x="350" y="198"/>
                  </a:moveTo>
                  <a:lnTo>
                    <a:pt x="350" y="344"/>
                  </a:lnTo>
                  <a:lnTo>
                    <a:pt x="200" y="344"/>
                  </a:lnTo>
                  <a:lnTo>
                    <a:pt x="200" y="344"/>
                  </a:lnTo>
                  <a:lnTo>
                    <a:pt x="202" y="306"/>
                  </a:lnTo>
                  <a:lnTo>
                    <a:pt x="206" y="268"/>
                  </a:lnTo>
                  <a:lnTo>
                    <a:pt x="214" y="232"/>
                  </a:lnTo>
                  <a:lnTo>
                    <a:pt x="222" y="198"/>
                  </a:lnTo>
                  <a:lnTo>
                    <a:pt x="350" y="198"/>
                  </a:lnTo>
                  <a:close/>
                  <a:moveTo>
                    <a:pt x="172" y="344"/>
                  </a:moveTo>
                  <a:lnTo>
                    <a:pt x="42" y="344"/>
                  </a:lnTo>
                  <a:lnTo>
                    <a:pt x="42" y="344"/>
                  </a:lnTo>
                  <a:lnTo>
                    <a:pt x="44" y="324"/>
                  </a:lnTo>
                  <a:lnTo>
                    <a:pt x="46" y="306"/>
                  </a:lnTo>
                  <a:lnTo>
                    <a:pt x="56" y="268"/>
                  </a:lnTo>
                  <a:lnTo>
                    <a:pt x="70" y="232"/>
                  </a:lnTo>
                  <a:lnTo>
                    <a:pt x="86" y="198"/>
                  </a:lnTo>
                  <a:lnTo>
                    <a:pt x="194" y="198"/>
                  </a:lnTo>
                  <a:lnTo>
                    <a:pt x="194" y="198"/>
                  </a:lnTo>
                  <a:lnTo>
                    <a:pt x="184" y="232"/>
                  </a:lnTo>
                  <a:lnTo>
                    <a:pt x="178" y="268"/>
                  </a:lnTo>
                  <a:lnTo>
                    <a:pt x="174" y="306"/>
                  </a:lnTo>
                  <a:lnTo>
                    <a:pt x="172" y="344"/>
                  </a:lnTo>
                  <a:close/>
                  <a:moveTo>
                    <a:pt x="200" y="372"/>
                  </a:moveTo>
                  <a:lnTo>
                    <a:pt x="350" y="372"/>
                  </a:lnTo>
                  <a:lnTo>
                    <a:pt x="350" y="518"/>
                  </a:lnTo>
                  <a:lnTo>
                    <a:pt x="220" y="518"/>
                  </a:lnTo>
                  <a:lnTo>
                    <a:pt x="220" y="518"/>
                  </a:lnTo>
                  <a:lnTo>
                    <a:pt x="212" y="484"/>
                  </a:lnTo>
                  <a:lnTo>
                    <a:pt x="206" y="448"/>
                  </a:lnTo>
                  <a:lnTo>
                    <a:pt x="202" y="410"/>
                  </a:lnTo>
                  <a:lnTo>
                    <a:pt x="200" y="372"/>
                  </a:lnTo>
                  <a:close/>
                  <a:moveTo>
                    <a:pt x="376" y="518"/>
                  </a:moveTo>
                  <a:lnTo>
                    <a:pt x="376" y="372"/>
                  </a:lnTo>
                  <a:lnTo>
                    <a:pt x="528" y="372"/>
                  </a:lnTo>
                  <a:lnTo>
                    <a:pt x="528" y="372"/>
                  </a:lnTo>
                  <a:lnTo>
                    <a:pt x="526" y="410"/>
                  </a:lnTo>
                  <a:lnTo>
                    <a:pt x="522" y="448"/>
                  </a:lnTo>
                  <a:lnTo>
                    <a:pt x="514" y="484"/>
                  </a:lnTo>
                  <a:lnTo>
                    <a:pt x="506" y="518"/>
                  </a:lnTo>
                  <a:lnTo>
                    <a:pt x="376" y="518"/>
                  </a:lnTo>
                  <a:close/>
                  <a:moveTo>
                    <a:pt x="554" y="372"/>
                  </a:moveTo>
                  <a:lnTo>
                    <a:pt x="684" y="372"/>
                  </a:lnTo>
                  <a:lnTo>
                    <a:pt x="684" y="372"/>
                  </a:lnTo>
                  <a:lnTo>
                    <a:pt x="684" y="392"/>
                  </a:lnTo>
                  <a:lnTo>
                    <a:pt x="682" y="412"/>
                  </a:lnTo>
                  <a:lnTo>
                    <a:pt x="672" y="448"/>
                  </a:lnTo>
                  <a:lnTo>
                    <a:pt x="660" y="484"/>
                  </a:lnTo>
                  <a:lnTo>
                    <a:pt x="644" y="518"/>
                  </a:lnTo>
                  <a:lnTo>
                    <a:pt x="536" y="518"/>
                  </a:lnTo>
                  <a:lnTo>
                    <a:pt x="536" y="518"/>
                  </a:lnTo>
                  <a:lnTo>
                    <a:pt x="542" y="484"/>
                  </a:lnTo>
                  <a:lnTo>
                    <a:pt x="548" y="448"/>
                  </a:lnTo>
                  <a:lnTo>
                    <a:pt x="552" y="410"/>
                  </a:lnTo>
                  <a:lnTo>
                    <a:pt x="554" y="372"/>
                  </a:lnTo>
                  <a:close/>
                  <a:moveTo>
                    <a:pt x="554" y="344"/>
                  </a:moveTo>
                  <a:lnTo>
                    <a:pt x="554" y="344"/>
                  </a:lnTo>
                  <a:lnTo>
                    <a:pt x="552" y="306"/>
                  </a:lnTo>
                  <a:lnTo>
                    <a:pt x="548" y="268"/>
                  </a:lnTo>
                  <a:lnTo>
                    <a:pt x="542" y="232"/>
                  </a:lnTo>
                  <a:lnTo>
                    <a:pt x="534" y="198"/>
                  </a:lnTo>
                  <a:lnTo>
                    <a:pt x="640" y="198"/>
                  </a:lnTo>
                  <a:lnTo>
                    <a:pt x="640" y="198"/>
                  </a:lnTo>
                  <a:lnTo>
                    <a:pt x="658" y="232"/>
                  </a:lnTo>
                  <a:lnTo>
                    <a:pt x="670" y="268"/>
                  </a:lnTo>
                  <a:lnTo>
                    <a:pt x="676" y="286"/>
                  </a:lnTo>
                  <a:lnTo>
                    <a:pt x="680" y="306"/>
                  </a:lnTo>
                  <a:lnTo>
                    <a:pt x="682" y="324"/>
                  </a:lnTo>
                  <a:lnTo>
                    <a:pt x="684" y="344"/>
                  </a:lnTo>
                  <a:lnTo>
                    <a:pt x="554" y="344"/>
                  </a:lnTo>
                  <a:close/>
                  <a:moveTo>
                    <a:pt x="622" y="170"/>
                  </a:moveTo>
                  <a:lnTo>
                    <a:pt x="526" y="170"/>
                  </a:lnTo>
                  <a:lnTo>
                    <a:pt x="526" y="170"/>
                  </a:lnTo>
                  <a:lnTo>
                    <a:pt x="512" y="136"/>
                  </a:lnTo>
                  <a:lnTo>
                    <a:pt x="498" y="106"/>
                  </a:lnTo>
                  <a:lnTo>
                    <a:pt x="480" y="78"/>
                  </a:lnTo>
                  <a:lnTo>
                    <a:pt x="462" y="54"/>
                  </a:lnTo>
                  <a:lnTo>
                    <a:pt x="462" y="54"/>
                  </a:lnTo>
                  <a:lnTo>
                    <a:pt x="486" y="64"/>
                  </a:lnTo>
                  <a:lnTo>
                    <a:pt x="508" y="74"/>
                  </a:lnTo>
                  <a:lnTo>
                    <a:pt x="530" y="86"/>
                  </a:lnTo>
                  <a:lnTo>
                    <a:pt x="552" y="100"/>
                  </a:lnTo>
                  <a:lnTo>
                    <a:pt x="570" y="116"/>
                  </a:lnTo>
                  <a:lnTo>
                    <a:pt x="590" y="132"/>
                  </a:lnTo>
                  <a:lnTo>
                    <a:pt x="606" y="150"/>
                  </a:lnTo>
                  <a:lnTo>
                    <a:pt x="622" y="170"/>
                  </a:lnTo>
                  <a:close/>
                  <a:moveTo>
                    <a:pt x="266" y="54"/>
                  </a:moveTo>
                  <a:lnTo>
                    <a:pt x="266" y="54"/>
                  </a:lnTo>
                  <a:lnTo>
                    <a:pt x="246" y="78"/>
                  </a:lnTo>
                  <a:lnTo>
                    <a:pt x="230" y="106"/>
                  </a:lnTo>
                  <a:lnTo>
                    <a:pt x="214" y="136"/>
                  </a:lnTo>
                  <a:lnTo>
                    <a:pt x="202" y="170"/>
                  </a:lnTo>
                  <a:lnTo>
                    <a:pt x="104" y="170"/>
                  </a:lnTo>
                  <a:lnTo>
                    <a:pt x="104" y="170"/>
                  </a:lnTo>
                  <a:lnTo>
                    <a:pt x="120" y="150"/>
                  </a:lnTo>
                  <a:lnTo>
                    <a:pt x="138" y="132"/>
                  </a:lnTo>
                  <a:lnTo>
                    <a:pt x="156" y="116"/>
                  </a:lnTo>
                  <a:lnTo>
                    <a:pt x="176" y="100"/>
                  </a:lnTo>
                  <a:lnTo>
                    <a:pt x="196" y="86"/>
                  </a:lnTo>
                  <a:lnTo>
                    <a:pt x="218" y="74"/>
                  </a:lnTo>
                  <a:lnTo>
                    <a:pt x="242" y="64"/>
                  </a:lnTo>
                  <a:lnTo>
                    <a:pt x="266" y="54"/>
                  </a:lnTo>
                  <a:close/>
                  <a:moveTo>
                    <a:pt x="100" y="546"/>
                  </a:moveTo>
                  <a:lnTo>
                    <a:pt x="200" y="546"/>
                  </a:lnTo>
                  <a:lnTo>
                    <a:pt x="200" y="546"/>
                  </a:lnTo>
                  <a:lnTo>
                    <a:pt x="212" y="582"/>
                  </a:lnTo>
                  <a:lnTo>
                    <a:pt x="228" y="614"/>
                  </a:lnTo>
                  <a:lnTo>
                    <a:pt x="246" y="644"/>
                  </a:lnTo>
                  <a:lnTo>
                    <a:pt x="266" y="668"/>
                  </a:lnTo>
                  <a:lnTo>
                    <a:pt x="266" y="668"/>
                  </a:lnTo>
                  <a:lnTo>
                    <a:pt x="240" y="658"/>
                  </a:lnTo>
                  <a:lnTo>
                    <a:pt x="216" y="648"/>
                  </a:lnTo>
                  <a:lnTo>
                    <a:pt x="194" y="634"/>
                  </a:lnTo>
                  <a:lnTo>
                    <a:pt x="172" y="620"/>
                  </a:lnTo>
                  <a:lnTo>
                    <a:pt x="152" y="604"/>
                  </a:lnTo>
                  <a:lnTo>
                    <a:pt x="132" y="586"/>
                  </a:lnTo>
                  <a:lnTo>
                    <a:pt x="116" y="566"/>
                  </a:lnTo>
                  <a:lnTo>
                    <a:pt x="100" y="546"/>
                  </a:lnTo>
                  <a:close/>
                  <a:moveTo>
                    <a:pt x="462" y="668"/>
                  </a:moveTo>
                  <a:lnTo>
                    <a:pt x="462" y="668"/>
                  </a:lnTo>
                  <a:lnTo>
                    <a:pt x="480" y="644"/>
                  </a:lnTo>
                  <a:lnTo>
                    <a:pt x="498" y="614"/>
                  </a:lnTo>
                  <a:lnTo>
                    <a:pt x="514" y="582"/>
                  </a:lnTo>
                  <a:lnTo>
                    <a:pt x="528" y="546"/>
                  </a:lnTo>
                  <a:lnTo>
                    <a:pt x="626" y="546"/>
                  </a:lnTo>
                  <a:lnTo>
                    <a:pt x="626" y="546"/>
                  </a:lnTo>
                  <a:lnTo>
                    <a:pt x="610" y="566"/>
                  </a:lnTo>
                  <a:lnTo>
                    <a:pt x="594" y="586"/>
                  </a:lnTo>
                  <a:lnTo>
                    <a:pt x="574" y="604"/>
                  </a:lnTo>
                  <a:lnTo>
                    <a:pt x="554" y="620"/>
                  </a:lnTo>
                  <a:lnTo>
                    <a:pt x="532" y="634"/>
                  </a:lnTo>
                  <a:lnTo>
                    <a:pt x="510" y="648"/>
                  </a:lnTo>
                  <a:lnTo>
                    <a:pt x="486" y="658"/>
                  </a:lnTo>
                  <a:lnTo>
                    <a:pt x="462" y="66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34" name="Freeform 3011"/>
            <p:cNvSpPr>
              <a:spLocks/>
            </p:cNvSpPr>
            <p:nvPr/>
          </p:nvSpPr>
          <p:spPr bwMode="auto">
            <a:xfrm>
              <a:off x="4109" y="1516"/>
              <a:ext cx="726" cy="724"/>
            </a:xfrm>
            <a:custGeom>
              <a:avLst/>
              <a:gdLst>
                <a:gd name="T0" fmla="*/ 364 w 726"/>
                <a:gd name="T1" fmla="*/ 0 h 724"/>
                <a:gd name="T2" fmla="*/ 290 w 726"/>
                <a:gd name="T3" fmla="*/ 6 h 724"/>
                <a:gd name="T4" fmla="*/ 222 w 726"/>
                <a:gd name="T5" fmla="*/ 28 h 724"/>
                <a:gd name="T6" fmla="*/ 160 w 726"/>
                <a:gd name="T7" fmla="*/ 60 h 724"/>
                <a:gd name="T8" fmla="*/ 108 w 726"/>
                <a:gd name="T9" fmla="*/ 106 h 724"/>
                <a:gd name="T10" fmla="*/ 62 w 726"/>
                <a:gd name="T11" fmla="*/ 158 h 724"/>
                <a:gd name="T12" fmla="*/ 30 w 726"/>
                <a:gd name="T13" fmla="*/ 220 h 724"/>
                <a:gd name="T14" fmla="*/ 8 w 726"/>
                <a:gd name="T15" fmla="*/ 288 h 724"/>
                <a:gd name="T16" fmla="*/ 0 w 726"/>
                <a:gd name="T17" fmla="*/ 362 h 724"/>
                <a:gd name="T18" fmla="*/ 2 w 726"/>
                <a:gd name="T19" fmla="*/ 398 h 724"/>
                <a:gd name="T20" fmla="*/ 18 w 726"/>
                <a:gd name="T21" fmla="*/ 468 h 724"/>
                <a:gd name="T22" fmla="*/ 44 w 726"/>
                <a:gd name="T23" fmla="*/ 534 h 724"/>
                <a:gd name="T24" fmla="*/ 84 w 726"/>
                <a:gd name="T25" fmla="*/ 592 h 724"/>
                <a:gd name="T26" fmla="*/ 132 w 726"/>
                <a:gd name="T27" fmla="*/ 640 h 724"/>
                <a:gd name="T28" fmla="*/ 190 w 726"/>
                <a:gd name="T29" fmla="*/ 680 h 724"/>
                <a:gd name="T30" fmla="*/ 256 w 726"/>
                <a:gd name="T31" fmla="*/ 708 h 724"/>
                <a:gd name="T32" fmla="*/ 326 w 726"/>
                <a:gd name="T33" fmla="*/ 722 h 724"/>
                <a:gd name="T34" fmla="*/ 364 w 726"/>
                <a:gd name="T35" fmla="*/ 724 h 724"/>
                <a:gd name="T36" fmla="*/ 436 w 726"/>
                <a:gd name="T37" fmla="*/ 716 h 724"/>
                <a:gd name="T38" fmla="*/ 504 w 726"/>
                <a:gd name="T39" fmla="*/ 696 h 724"/>
                <a:gd name="T40" fmla="*/ 566 w 726"/>
                <a:gd name="T41" fmla="*/ 662 h 724"/>
                <a:gd name="T42" fmla="*/ 620 w 726"/>
                <a:gd name="T43" fmla="*/ 618 h 724"/>
                <a:gd name="T44" fmla="*/ 664 w 726"/>
                <a:gd name="T45" fmla="*/ 564 h 724"/>
                <a:gd name="T46" fmla="*/ 698 w 726"/>
                <a:gd name="T47" fmla="*/ 502 h 724"/>
                <a:gd name="T48" fmla="*/ 718 w 726"/>
                <a:gd name="T49" fmla="*/ 434 h 724"/>
                <a:gd name="T50" fmla="*/ 726 w 726"/>
                <a:gd name="T51" fmla="*/ 362 h 724"/>
                <a:gd name="T52" fmla="*/ 724 w 726"/>
                <a:gd name="T53" fmla="*/ 324 h 724"/>
                <a:gd name="T54" fmla="*/ 710 w 726"/>
                <a:gd name="T55" fmla="*/ 254 h 724"/>
                <a:gd name="T56" fmla="*/ 682 w 726"/>
                <a:gd name="T57" fmla="*/ 188 h 724"/>
                <a:gd name="T58" fmla="*/ 642 w 726"/>
                <a:gd name="T59" fmla="*/ 130 h 724"/>
                <a:gd name="T60" fmla="*/ 594 w 726"/>
                <a:gd name="T61" fmla="*/ 82 h 724"/>
                <a:gd name="T62" fmla="*/ 536 w 726"/>
                <a:gd name="T63" fmla="*/ 42 h 724"/>
                <a:gd name="T64" fmla="*/ 470 w 726"/>
                <a:gd name="T65" fmla="*/ 16 h 724"/>
                <a:gd name="T66" fmla="*/ 400 w 726"/>
                <a:gd name="T67"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6" h="724">
                  <a:moveTo>
                    <a:pt x="364" y="0"/>
                  </a:moveTo>
                  <a:lnTo>
                    <a:pt x="364" y="0"/>
                  </a:lnTo>
                  <a:lnTo>
                    <a:pt x="326" y="0"/>
                  </a:lnTo>
                  <a:lnTo>
                    <a:pt x="290" y="6"/>
                  </a:lnTo>
                  <a:lnTo>
                    <a:pt x="256" y="16"/>
                  </a:lnTo>
                  <a:lnTo>
                    <a:pt x="222" y="28"/>
                  </a:lnTo>
                  <a:lnTo>
                    <a:pt x="190" y="42"/>
                  </a:lnTo>
                  <a:lnTo>
                    <a:pt x="160" y="60"/>
                  </a:lnTo>
                  <a:lnTo>
                    <a:pt x="132" y="82"/>
                  </a:lnTo>
                  <a:lnTo>
                    <a:pt x="108" y="106"/>
                  </a:lnTo>
                  <a:lnTo>
                    <a:pt x="84" y="130"/>
                  </a:lnTo>
                  <a:lnTo>
                    <a:pt x="62" y="158"/>
                  </a:lnTo>
                  <a:lnTo>
                    <a:pt x="44" y="188"/>
                  </a:lnTo>
                  <a:lnTo>
                    <a:pt x="30" y="220"/>
                  </a:lnTo>
                  <a:lnTo>
                    <a:pt x="18" y="254"/>
                  </a:lnTo>
                  <a:lnTo>
                    <a:pt x="8" y="288"/>
                  </a:lnTo>
                  <a:lnTo>
                    <a:pt x="2" y="324"/>
                  </a:lnTo>
                  <a:lnTo>
                    <a:pt x="0" y="362"/>
                  </a:lnTo>
                  <a:lnTo>
                    <a:pt x="0" y="362"/>
                  </a:lnTo>
                  <a:lnTo>
                    <a:pt x="2" y="398"/>
                  </a:lnTo>
                  <a:lnTo>
                    <a:pt x="8" y="434"/>
                  </a:lnTo>
                  <a:lnTo>
                    <a:pt x="18" y="468"/>
                  </a:lnTo>
                  <a:lnTo>
                    <a:pt x="30" y="502"/>
                  </a:lnTo>
                  <a:lnTo>
                    <a:pt x="44" y="534"/>
                  </a:lnTo>
                  <a:lnTo>
                    <a:pt x="62" y="564"/>
                  </a:lnTo>
                  <a:lnTo>
                    <a:pt x="84" y="592"/>
                  </a:lnTo>
                  <a:lnTo>
                    <a:pt x="108" y="618"/>
                  </a:lnTo>
                  <a:lnTo>
                    <a:pt x="132" y="640"/>
                  </a:lnTo>
                  <a:lnTo>
                    <a:pt x="160" y="662"/>
                  </a:lnTo>
                  <a:lnTo>
                    <a:pt x="190" y="680"/>
                  </a:lnTo>
                  <a:lnTo>
                    <a:pt x="222" y="696"/>
                  </a:lnTo>
                  <a:lnTo>
                    <a:pt x="256" y="708"/>
                  </a:lnTo>
                  <a:lnTo>
                    <a:pt x="290" y="716"/>
                  </a:lnTo>
                  <a:lnTo>
                    <a:pt x="326" y="722"/>
                  </a:lnTo>
                  <a:lnTo>
                    <a:pt x="364" y="724"/>
                  </a:lnTo>
                  <a:lnTo>
                    <a:pt x="364" y="724"/>
                  </a:lnTo>
                  <a:lnTo>
                    <a:pt x="400" y="722"/>
                  </a:lnTo>
                  <a:lnTo>
                    <a:pt x="436" y="716"/>
                  </a:lnTo>
                  <a:lnTo>
                    <a:pt x="470" y="708"/>
                  </a:lnTo>
                  <a:lnTo>
                    <a:pt x="504" y="696"/>
                  </a:lnTo>
                  <a:lnTo>
                    <a:pt x="536" y="680"/>
                  </a:lnTo>
                  <a:lnTo>
                    <a:pt x="566" y="662"/>
                  </a:lnTo>
                  <a:lnTo>
                    <a:pt x="594" y="640"/>
                  </a:lnTo>
                  <a:lnTo>
                    <a:pt x="620" y="618"/>
                  </a:lnTo>
                  <a:lnTo>
                    <a:pt x="642" y="592"/>
                  </a:lnTo>
                  <a:lnTo>
                    <a:pt x="664" y="564"/>
                  </a:lnTo>
                  <a:lnTo>
                    <a:pt x="682" y="534"/>
                  </a:lnTo>
                  <a:lnTo>
                    <a:pt x="698" y="502"/>
                  </a:lnTo>
                  <a:lnTo>
                    <a:pt x="710" y="468"/>
                  </a:lnTo>
                  <a:lnTo>
                    <a:pt x="718" y="434"/>
                  </a:lnTo>
                  <a:lnTo>
                    <a:pt x="724" y="398"/>
                  </a:lnTo>
                  <a:lnTo>
                    <a:pt x="726" y="362"/>
                  </a:lnTo>
                  <a:lnTo>
                    <a:pt x="726" y="362"/>
                  </a:lnTo>
                  <a:lnTo>
                    <a:pt x="724" y="324"/>
                  </a:lnTo>
                  <a:lnTo>
                    <a:pt x="718" y="288"/>
                  </a:lnTo>
                  <a:lnTo>
                    <a:pt x="710" y="254"/>
                  </a:lnTo>
                  <a:lnTo>
                    <a:pt x="698" y="220"/>
                  </a:lnTo>
                  <a:lnTo>
                    <a:pt x="682" y="188"/>
                  </a:lnTo>
                  <a:lnTo>
                    <a:pt x="664" y="158"/>
                  </a:lnTo>
                  <a:lnTo>
                    <a:pt x="642" y="130"/>
                  </a:lnTo>
                  <a:lnTo>
                    <a:pt x="620" y="106"/>
                  </a:lnTo>
                  <a:lnTo>
                    <a:pt x="594" y="82"/>
                  </a:lnTo>
                  <a:lnTo>
                    <a:pt x="566" y="60"/>
                  </a:lnTo>
                  <a:lnTo>
                    <a:pt x="536" y="42"/>
                  </a:lnTo>
                  <a:lnTo>
                    <a:pt x="504" y="28"/>
                  </a:lnTo>
                  <a:lnTo>
                    <a:pt x="470" y="16"/>
                  </a:lnTo>
                  <a:lnTo>
                    <a:pt x="436" y="6"/>
                  </a:lnTo>
                  <a:lnTo>
                    <a:pt x="400" y="0"/>
                  </a:lnTo>
                  <a:lnTo>
                    <a:pt x="3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35" name="Freeform 3012"/>
            <p:cNvSpPr>
              <a:spLocks/>
            </p:cNvSpPr>
            <p:nvPr/>
          </p:nvSpPr>
          <p:spPr bwMode="auto">
            <a:xfrm>
              <a:off x="4485" y="2062"/>
              <a:ext cx="122" cy="136"/>
            </a:xfrm>
            <a:custGeom>
              <a:avLst/>
              <a:gdLst>
                <a:gd name="T0" fmla="*/ 24 w 122"/>
                <a:gd name="T1" fmla="*/ 136 h 136"/>
                <a:gd name="T2" fmla="*/ 24 w 122"/>
                <a:gd name="T3" fmla="*/ 136 h 136"/>
                <a:gd name="T4" fmla="*/ 0 w 122"/>
                <a:gd name="T5" fmla="*/ 136 h 136"/>
                <a:gd name="T6" fmla="*/ 0 w 122"/>
                <a:gd name="T7" fmla="*/ 0 h 136"/>
                <a:gd name="T8" fmla="*/ 122 w 122"/>
                <a:gd name="T9" fmla="*/ 0 h 136"/>
                <a:gd name="T10" fmla="*/ 122 w 122"/>
                <a:gd name="T11" fmla="*/ 0 h 136"/>
                <a:gd name="T12" fmla="*/ 112 w 122"/>
                <a:gd name="T13" fmla="*/ 24 h 136"/>
                <a:gd name="T14" fmla="*/ 102 w 122"/>
                <a:gd name="T15" fmla="*/ 46 h 136"/>
                <a:gd name="T16" fmla="*/ 92 w 122"/>
                <a:gd name="T17" fmla="*/ 66 h 136"/>
                <a:gd name="T18" fmla="*/ 80 w 122"/>
                <a:gd name="T19" fmla="*/ 86 h 136"/>
                <a:gd name="T20" fmla="*/ 66 w 122"/>
                <a:gd name="T21" fmla="*/ 102 h 136"/>
                <a:gd name="T22" fmla="*/ 52 w 122"/>
                <a:gd name="T23" fmla="*/ 116 h 136"/>
                <a:gd name="T24" fmla="*/ 38 w 122"/>
                <a:gd name="T25" fmla="*/ 126 h 136"/>
                <a:gd name="T26" fmla="*/ 24 w 122"/>
                <a:gd name="T2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36">
                  <a:moveTo>
                    <a:pt x="24" y="136"/>
                  </a:moveTo>
                  <a:lnTo>
                    <a:pt x="24" y="136"/>
                  </a:lnTo>
                  <a:lnTo>
                    <a:pt x="0" y="136"/>
                  </a:lnTo>
                  <a:lnTo>
                    <a:pt x="0" y="0"/>
                  </a:lnTo>
                  <a:lnTo>
                    <a:pt x="122" y="0"/>
                  </a:lnTo>
                  <a:lnTo>
                    <a:pt x="122" y="0"/>
                  </a:lnTo>
                  <a:lnTo>
                    <a:pt x="112" y="24"/>
                  </a:lnTo>
                  <a:lnTo>
                    <a:pt x="102" y="46"/>
                  </a:lnTo>
                  <a:lnTo>
                    <a:pt x="92" y="66"/>
                  </a:lnTo>
                  <a:lnTo>
                    <a:pt x="80" y="86"/>
                  </a:lnTo>
                  <a:lnTo>
                    <a:pt x="66" y="102"/>
                  </a:lnTo>
                  <a:lnTo>
                    <a:pt x="52" y="116"/>
                  </a:lnTo>
                  <a:lnTo>
                    <a:pt x="38" y="126"/>
                  </a:lnTo>
                  <a:lnTo>
                    <a:pt x="24" y="1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36" name="Freeform 3013"/>
            <p:cNvSpPr>
              <a:spLocks/>
            </p:cNvSpPr>
            <p:nvPr/>
          </p:nvSpPr>
          <p:spPr bwMode="auto">
            <a:xfrm>
              <a:off x="4337" y="2062"/>
              <a:ext cx="122" cy="136"/>
            </a:xfrm>
            <a:custGeom>
              <a:avLst/>
              <a:gdLst>
                <a:gd name="T0" fmla="*/ 0 w 122"/>
                <a:gd name="T1" fmla="*/ 0 h 136"/>
                <a:gd name="T2" fmla="*/ 122 w 122"/>
                <a:gd name="T3" fmla="*/ 0 h 136"/>
                <a:gd name="T4" fmla="*/ 122 w 122"/>
                <a:gd name="T5" fmla="*/ 136 h 136"/>
                <a:gd name="T6" fmla="*/ 122 w 122"/>
                <a:gd name="T7" fmla="*/ 136 h 136"/>
                <a:gd name="T8" fmla="*/ 98 w 122"/>
                <a:gd name="T9" fmla="*/ 136 h 136"/>
                <a:gd name="T10" fmla="*/ 98 w 122"/>
                <a:gd name="T11" fmla="*/ 136 h 136"/>
                <a:gd name="T12" fmla="*/ 84 w 122"/>
                <a:gd name="T13" fmla="*/ 126 h 136"/>
                <a:gd name="T14" fmla="*/ 70 w 122"/>
                <a:gd name="T15" fmla="*/ 116 h 136"/>
                <a:gd name="T16" fmla="*/ 56 w 122"/>
                <a:gd name="T17" fmla="*/ 102 h 136"/>
                <a:gd name="T18" fmla="*/ 44 w 122"/>
                <a:gd name="T19" fmla="*/ 86 h 136"/>
                <a:gd name="T20" fmla="*/ 32 w 122"/>
                <a:gd name="T21" fmla="*/ 66 h 136"/>
                <a:gd name="T22" fmla="*/ 20 w 122"/>
                <a:gd name="T23" fmla="*/ 46 h 136"/>
                <a:gd name="T24" fmla="*/ 10 w 122"/>
                <a:gd name="T25" fmla="*/ 24 h 136"/>
                <a:gd name="T26" fmla="*/ 0 w 122"/>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36">
                  <a:moveTo>
                    <a:pt x="0" y="0"/>
                  </a:moveTo>
                  <a:lnTo>
                    <a:pt x="122" y="0"/>
                  </a:lnTo>
                  <a:lnTo>
                    <a:pt x="122" y="136"/>
                  </a:lnTo>
                  <a:lnTo>
                    <a:pt x="122" y="136"/>
                  </a:lnTo>
                  <a:lnTo>
                    <a:pt x="98" y="136"/>
                  </a:lnTo>
                  <a:lnTo>
                    <a:pt x="98" y="136"/>
                  </a:lnTo>
                  <a:lnTo>
                    <a:pt x="84" y="126"/>
                  </a:lnTo>
                  <a:lnTo>
                    <a:pt x="70" y="116"/>
                  </a:lnTo>
                  <a:lnTo>
                    <a:pt x="56" y="102"/>
                  </a:lnTo>
                  <a:lnTo>
                    <a:pt x="44" y="86"/>
                  </a:lnTo>
                  <a:lnTo>
                    <a:pt x="32" y="66"/>
                  </a:lnTo>
                  <a:lnTo>
                    <a:pt x="20" y="46"/>
                  </a:lnTo>
                  <a:lnTo>
                    <a:pt x="10"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37" name="Freeform 3014"/>
            <p:cNvSpPr>
              <a:spLocks/>
            </p:cNvSpPr>
            <p:nvPr/>
          </p:nvSpPr>
          <p:spPr bwMode="auto">
            <a:xfrm>
              <a:off x="4151" y="1888"/>
              <a:ext cx="150" cy="146"/>
            </a:xfrm>
            <a:custGeom>
              <a:avLst/>
              <a:gdLst>
                <a:gd name="T0" fmla="*/ 0 w 150"/>
                <a:gd name="T1" fmla="*/ 0 h 146"/>
                <a:gd name="T2" fmla="*/ 130 w 150"/>
                <a:gd name="T3" fmla="*/ 0 h 146"/>
                <a:gd name="T4" fmla="*/ 130 w 150"/>
                <a:gd name="T5" fmla="*/ 0 h 146"/>
                <a:gd name="T6" fmla="*/ 132 w 150"/>
                <a:gd name="T7" fmla="*/ 38 h 146"/>
                <a:gd name="T8" fmla="*/ 136 w 150"/>
                <a:gd name="T9" fmla="*/ 76 h 146"/>
                <a:gd name="T10" fmla="*/ 142 w 150"/>
                <a:gd name="T11" fmla="*/ 112 h 146"/>
                <a:gd name="T12" fmla="*/ 150 w 150"/>
                <a:gd name="T13" fmla="*/ 146 h 146"/>
                <a:gd name="T14" fmla="*/ 40 w 150"/>
                <a:gd name="T15" fmla="*/ 146 h 146"/>
                <a:gd name="T16" fmla="*/ 40 w 150"/>
                <a:gd name="T17" fmla="*/ 146 h 146"/>
                <a:gd name="T18" fmla="*/ 24 w 150"/>
                <a:gd name="T19" fmla="*/ 112 h 146"/>
                <a:gd name="T20" fmla="*/ 12 w 150"/>
                <a:gd name="T21" fmla="*/ 76 h 146"/>
                <a:gd name="T22" fmla="*/ 4 w 150"/>
                <a:gd name="T23" fmla="*/ 40 h 146"/>
                <a:gd name="T24" fmla="*/ 2 w 150"/>
                <a:gd name="T25" fmla="*/ 20 h 146"/>
                <a:gd name="T26" fmla="*/ 0 w 150"/>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46">
                  <a:moveTo>
                    <a:pt x="0" y="0"/>
                  </a:moveTo>
                  <a:lnTo>
                    <a:pt x="130" y="0"/>
                  </a:lnTo>
                  <a:lnTo>
                    <a:pt x="130" y="0"/>
                  </a:lnTo>
                  <a:lnTo>
                    <a:pt x="132" y="38"/>
                  </a:lnTo>
                  <a:lnTo>
                    <a:pt x="136" y="76"/>
                  </a:lnTo>
                  <a:lnTo>
                    <a:pt x="142" y="112"/>
                  </a:lnTo>
                  <a:lnTo>
                    <a:pt x="150" y="146"/>
                  </a:lnTo>
                  <a:lnTo>
                    <a:pt x="40" y="146"/>
                  </a:lnTo>
                  <a:lnTo>
                    <a:pt x="40" y="146"/>
                  </a:lnTo>
                  <a:lnTo>
                    <a:pt x="24" y="112"/>
                  </a:lnTo>
                  <a:lnTo>
                    <a:pt x="12" y="76"/>
                  </a:lnTo>
                  <a:lnTo>
                    <a:pt x="4" y="40"/>
                  </a:lnTo>
                  <a:lnTo>
                    <a:pt x="2" y="2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44" name="Freeform 3015"/>
            <p:cNvSpPr>
              <a:spLocks/>
            </p:cNvSpPr>
            <p:nvPr/>
          </p:nvSpPr>
          <p:spPr bwMode="auto">
            <a:xfrm>
              <a:off x="4339" y="1556"/>
              <a:ext cx="120" cy="130"/>
            </a:xfrm>
            <a:custGeom>
              <a:avLst/>
              <a:gdLst>
                <a:gd name="T0" fmla="*/ 96 w 120"/>
                <a:gd name="T1" fmla="*/ 2 h 130"/>
                <a:gd name="T2" fmla="*/ 96 w 120"/>
                <a:gd name="T3" fmla="*/ 2 h 130"/>
                <a:gd name="T4" fmla="*/ 120 w 120"/>
                <a:gd name="T5" fmla="*/ 0 h 130"/>
                <a:gd name="T6" fmla="*/ 120 w 120"/>
                <a:gd name="T7" fmla="*/ 130 h 130"/>
                <a:gd name="T8" fmla="*/ 0 w 120"/>
                <a:gd name="T9" fmla="*/ 130 h 130"/>
                <a:gd name="T10" fmla="*/ 0 w 120"/>
                <a:gd name="T11" fmla="*/ 130 h 130"/>
                <a:gd name="T12" fmla="*/ 10 w 120"/>
                <a:gd name="T13" fmla="*/ 108 h 130"/>
                <a:gd name="T14" fmla="*/ 20 w 120"/>
                <a:gd name="T15" fmla="*/ 86 h 130"/>
                <a:gd name="T16" fmla="*/ 32 w 120"/>
                <a:gd name="T17" fmla="*/ 66 h 130"/>
                <a:gd name="T18" fmla="*/ 42 w 120"/>
                <a:gd name="T19" fmla="*/ 50 h 130"/>
                <a:gd name="T20" fmla="*/ 56 w 120"/>
                <a:gd name="T21" fmla="*/ 34 h 130"/>
                <a:gd name="T22" fmla="*/ 68 w 120"/>
                <a:gd name="T23" fmla="*/ 20 h 130"/>
                <a:gd name="T24" fmla="*/ 82 w 120"/>
                <a:gd name="T25" fmla="*/ 10 h 130"/>
                <a:gd name="T26" fmla="*/ 96 w 120"/>
                <a:gd name="T27" fmla="*/ 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30">
                  <a:moveTo>
                    <a:pt x="96" y="2"/>
                  </a:moveTo>
                  <a:lnTo>
                    <a:pt x="96" y="2"/>
                  </a:lnTo>
                  <a:lnTo>
                    <a:pt x="120" y="0"/>
                  </a:lnTo>
                  <a:lnTo>
                    <a:pt x="120" y="130"/>
                  </a:lnTo>
                  <a:lnTo>
                    <a:pt x="0" y="130"/>
                  </a:lnTo>
                  <a:lnTo>
                    <a:pt x="0" y="130"/>
                  </a:lnTo>
                  <a:lnTo>
                    <a:pt x="10" y="108"/>
                  </a:lnTo>
                  <a:lnTo>
                    <a:pt x="20" y="86"/>
                  </a:lnTo>
                  <a:lnTo>
                    <a:pt x="32" y="66"/>
                  </a:lnTo>
                  <a:lnTo>
                    <a:pt x="42" y="50"/>
                  </a:lnTo>
                  <a:lnTo>
                    <a:pt x="56" y="34"/>
                  </a:lnTo>
                  <a:lnTo>
                    <a:pt x="68" y="20"/>
                  </a:lnTo>
                  <a:lnTo>
                    <a:pt x="82" y="10"/>
                  </a:lnTo>
                  <a:lnTo>
                    <a:pt x="9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53" name="Freeform 3016"/>
            <p:cNvSpPr>
              <a:spLocks/>
            </p:cNvSpPr>
            <p:nvPr/>
          </p:nvSpPr>
          <p:spPr bwMode="auto">
            <a:xfrm>
              <a:off x="4485" y="1556"/>
              <a:ext cx="120" cy="130"/>
            </a:xfrm>
            <a:custGeom>
              <a:avLst/>
              <a:gdLst>
                <a:gd name="T0" fmla="*/ 120 w 120"/>
                <a:gd name="T1" fmla="*/ 130 h 130"/>
                <a:gd name="T2" fmla="*/ 0 w 120"/>
                <a:gd name="T3" fmla="*/ 130 h 130"/>
                <a:gd name="T4" fmla="*/ 0 w 120"/>
                <a:gd name="T5" fmla="*/ 0 h 130"/>
                <a:gd name="T6" fmla="*/ 0 w 120"/>
                <a:gd name="T7" fmla="*/ 0 h 130"/>
                <a:gd name="T8" fmla="*/ 24 w 120"/>
                <a:gd name="T9" fmla="*/ 2 h 130"/>
                <a:gd name="T10" fmla="*/ 24 w 120"/>
                <a:gd name="T11" fmla="*/ 2 h 130"/>
                <a:gd name="T12" fmla="*/ 38 w 120"/>
                <a:gd name="T13" fmla="*/ 10 h 130"/>
                <a:gd name="T14" fmla="*/ 52 w 120"/>
                <a:gd name="T15" fmla="*/ 20 h 130"/>
                <a:gd name="T16" fmla="*/ 66 w 120"/>
                <a:gd name="T17" fmla="*/ 34 h 130"/>
                <a:gd name="T18" fmla="*/ 78 w 120"/>
                <a:gd name="T19" fmla="*/ 50 h 130"/>
                <a:gd name="T20" fmla="*/ 90 w 120"/>
                <a:gd name="T21" fmla="*/ 66 h 130"/>
                <a:gd name="T22" fmla="*/ 100 w 120"/>
                <a:gd name="T23" fmla="*/ 86 h 130"/>
                <a:gd name="T24" fmla="*/ 110 w 120"/>
                <a:gd name="T25" fmla="*/ 108 h 130"/>
                <a:gd name="T26" fmla="*/ 120 w 120"/>
                <a:gd name="T2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30">
                  <a:moveTo>
                    <a:pt x="120" y="130"/>
                  </a:moveTo>
                  <a:lnTo>
                    <a:pt x="0" y="130"/>
                  </a:lnTo>
                  <a:lnTo>
                    <a:pt x="0" y="0"/>
                  </a:lnTo>
                  <a:lnTo>
                    <a:pt x="0" y="0"/>
                  </a:lnTo>
                  <a:lnTo>
                    <a:pt x="24" y="2"/>
                  </a:lnTo>
                  <a:lnTo>
                    <a:pt x="24" y="2"/>
                  </a:lnTo>
                  <a:lnTo>
                    <a:pt x="38" y="10"/>
                  </a:lnTo>
                  <a:lnTo>
                    <a:pt x="52" y="20"/>
                  </a:lnTo>
                  <a:lnTo>
                    <a:pt x="66" y="34"/>
                  </a:lnTo>
                  <a:lnTo>
                    <a:pt x="78" y="50"/>
                  </a:lnTo>
                  <a:lnTo>
                    <a:pt x="90" y="66"/>
                  </a:lnTo>
                  <a:lnTo>
                    <a:pt x="100" y="86"/>
                  </a:lnTo>
                  <a:lnTo>
                    <a:pt x="110" y="108"/>
                  </a:lnTo>
                  <a:lnTo>
                    <a:pt x="120"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54" name="Freeform 3017"/>
            <p:cNvSpPr>
              <a:spLocks/>
            </p:cNvSpPr>
            <p:nvPr/>
          </p:nvSpPr>
          <p:spPr bwMode="auto">
            <a:xfrm>
              <a:off x="4485" y="1714"/>
              <a:ext cx="150" cy="146"/>
            </a:xfrm>
            <a:custGeom>
              <a:avLst/>
              <a:gdLst>
                <a:gd name="T0" fmla="*/ 0 w 150"/>
                <a:gd name="T1" fmla="*/ 0 h 146"/>
                <a:gd name="T2" fmla="*/ 128 w 150"/>
                <a:gd name="T3" fmla="*/ 0 h 146"/>
                <a:gd name="T4" fmla="*/ 128 w 150"/>
                <a:gd name="T5" fmla="*/ 0 h 146"/>
                <a:gd name="T6" fmla="*/ 138 w 150"/>
                <a:gd name="T7" fmla="*/ 34 h 146"/>
                <a:gd name="T8" fmla="*/ 144 w 150"/>
                <a:gd name="T9" fmla="*/ 70 h 146"/>
                <a:gd name="T10" fmla="*/ 148 w 150"/>
                <a:gd name="T11" fmla="*/ 108 h 146"/>
                <a:gd name="T12" fmla="*/ 150 w 150"/>
                <a:gd name="T13" fmla="*/ 146 h 146"/>
                <a:gd name="T14" fmla="*/ 0 w 150"/>
                <a:gd name="T15" fmla="*/ 146 h 146"/>
                <a:gd name="T16" fmla="*/ 0 w 150"/>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46">
                  <a:moveTo>
                    <a:pt x="0" y="0"/>
                  </a:moveTo>
                  <a:lnTo>
                    <a:pt x="128" y="0"/>
                  </a:lnTo>
                  <a:lnTo>
                    <a:pt x="128" y="0"/>
                  </a:lnTo>
                  <a:lnTo>
                    <a:pt x="138" y="34"/>
                  </a:lnTo>
                  <a:lnTo>
                    <a:pt x="144" y="70"/>
                  </a:lnTo>
                  <a:lnTo>
                    <a:pt x="148" y="108"/>
                  </a:lnTo>
                  <a:lnTo>
                    <a:pt x="150" y="146"/>
                  </a:lnTo>
                  <a:lnTo>
                    <a:pt x="0" y="1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55" name="Freeform 3018"/>
            <p:cNvSpPr>
              <a:spLocks/>
            </p:cNvSpPr>
            <p:nvPr/>
          </p:nvSpPr>
          <p:spPr bwMode="auto">
            <a:xfrm>
              <a:off x="4309" y="1714"/>
              <a:ext cx="150" cy="146"/>
            </a:xfrm>
            <a:custGeom>
              <a:avLst/>
              <a:gdLst>
                <a:gd name="T0" fmla="*/ 150 w 150"/>
                <a:gd name="T1" fmla="*/ 0 h 146"/>
                <a:gd name="T2" fmla="*/ 150 w 150"/>
                <a:gd name="T3" fmla="*/ 146 h 146"/>
                <a:gd name="T4" fmla="*/ 0 w 150"/>
                <a:gd name="T5" fmla="*/ 146 h 146"/>
                <a:gd name="T6" fmla="*/ 0 w 150"/>
                <a:gd name="T7" fmla="*/ 146 h 146"/>
                <a:gd name="T8" fmla="*/ 2 w 150"/>
                <a:gd name="T9" fmla="*/ 108 h 146"/>
                <a:gd name="T10" fmla="*/ 6 w 150"/>
                <a:gd name="T11" fmla="*/ 70 h 146"/>
                <a:gd name="T12" fmla="*/ 14 w 150"/>
                <a:gd name="T13" fmla="*/ 34 h 146"/>
                <a:gd name="T14" fmla="*/ 22 w 150"/>
                <a:gd name="T15" fmla="*/ 0 h 146"/>
                <a:gd name="T16" fmla="*/ 150 w 150"/>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46">
                  <a:moveTo>
                    <a:pt x="150" y="0"/>
                  </a:moveTo>
                  <a:lnTo>
                    <a:pt x="150" y="146"/>
                  </a:lnTo>
                  <a:lnTo>
                    <a:pt x="0" y="146"/>
                  </a:lnTo>
                  <a:lnTo>
                    <a:pt x="0" y="146"/>
                  </a:lnTo>
                  <a:lnTo>
                    <a:pt x="2" y="108"/>
                  </a:lnTo>
                  <a:lnTo>
                    <a:pt x="6" y="70"/>
                  </a:lnTo>
                  <a:lnTo>
                    <a:pt x="14" y="34"/>
                  </a:lnTo>
                  <a:lnTo>
                    <a:pt x="22" y="0"/>
                  </a:lnTo>
                  <a:lnTo>
                    <a:pt x="1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57" name="Freeform 3019"/>
            <p:cNvSpPr>
              <a:spLocks/>
            </p:cNvSpPr>
            <p:nvPr/>
          </p:nvSpPr>
          <p:spPr bwMode="auto">
            <a:xfrm>
              <a:off x="4151" y="1714"/>
              <a:ext cx="152" cy="146"/>
            </a:xfrm>
            <a:custGeom>
              <a:avLst/>
              <a:gdLst>
                <a:gd name="T0" fmla="*/ 130 w 152"/>
                <a:gd name="T1" fmla="*/ 146 h 146"/>
                <a:gd name="T2" fmla="*/ 0 w 152"/>
                <a:gd name="T3" fmla="*/ 146 h 146"/>
                <a:gd name="T4" fmla="*/ 0 w 152"/>
                <a:gd name="T5" fmla="*/ 146 h 146"/>
                <a:gd name="T6" fmla="*/ 2 w 152"/>
                <a:gd name="T7" fmla="*/ 126 h 146"/>
                <a:gd name="T8" fmla="*/ 4 w 152"/>
                <a:gd name="T9" fmla="*/ 108 h 146"/>
                <a:gd name="T10" fmla="*/ 14 w 152"/>
                <a:gd name="T11" fmla="*/ 70 h 146"/>
                <a:gd name="T12" fmla="*/ 28 w 152"/>
                <a:gd name="T13" fmla="*/ 34 h 146"/>
                <a:gd name="T14" fmla="*/ 44 w 152"/>
                <a:gd name="T15" fmla="*/ 0 h 146"/>
                <a:gd name="T16" fmla="*/ 152 w 152"/>
                <a:gd name="T17" fmla="*/ 0 h 146"/>
                <a:gd name="T18" fmla="*/ 152 w 152"/>
                <a:gd name="T19" fmla="*/ 0 h 146"/>
                <a:gd name="T20" fmla="*/ 142 w 152"/>
                <a:gd name="T21" fmla="*/ 34 h 146"/>
                <a:gd name="T22" fmla="*/ 136 w 152"/>
                <a:gd name="T23" fmla="*/ 70 h 146"/>
                <a:gd name="T24" fmla="*/ 132 w 152"/>
                <a:gd name="T25" fmla="*/ 108 h 146"/>
                <a:gd name="T26" fmla="*/ 130 w 152"/>
                <a:gd name="T2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46">
                  <a:moveTo>
                    <a:pt x="130" y="146"/>
                  </a:moveTo>
                  <a:lnTo>
                    <a:pt x="0" y="146"/>
                  </a:lnTo>
                  <a:lnTo>
                    <a:pt x="0" y="146"/>
                  </a:lnTo>
                  <a:lnTo>
                    <a:pt x="2" y="126"/>
                  </a:lnTo>
                  <a:lnTo>
                    <a:pt x="4" y="108"/>
                  </a:lnTo>
                  <a:lnTo>
                    <a:pt x="14" y="70"/>
                  </a:lnTo>
                  <a:lnTo>
                    <a:pt x="28" y="34"/>
                  </a:lnTo>
                  <a:lnTo>
                    <a:pt x="44" y="0"/>
                  </a:lnTo>
                  <a:lnTo>
                    <a:pt x="152" y="0"/>
                  </a:lnTo>
                  <a:lnTo>
                    <a:pt x="152" y="0"/>
                  </a:lnTo>
                  <a:lnTo>
                    <a:pt x="142" y="34"/>
                  </a:lnTo>
                  <a:lnTo>
                    <a:pt x="136" y="70"/>
                  </a:lnTo>
                  <a:lnTo>
                    <a:pt x="132" y="108"/>
                  </a:lnTo>
                  <a:lnTo>
                    <a:pt x="130" y="1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58" name="Freeform 3020"/>
            <p:cNvSpPr>
              <a:spLocks/>
            </p:cNvSpPr>
            <p:nvPr/>
          </p:nvSpPr>
          <p:spPr bwMode="auto">
            <a:xfrm>
              <a:off x="4309" y="1888"/>
              <a:ext cx="150" cy="146"/>
            </a:xfrm>
            <a:custGeom>
              <a:avLst/>
              <a:gdLst>
                <a:gd name="T0" fmla="*/ 0 w 150"/>
                <a:gd name="T1" fmla="*/ 0 h 146"/>
                <a:gd name="T2" fmla="*/ 150 w 150"/>
                <a:gd name="T3" fmla="*/ 0 h 146"/>
                <a:gd name="T4" fmla="*/ 150 w 150"/>
                <a:gd name="T5" fmla="*/ 146 h 146"/>
                <a:gd name="T6" fmla="*/ 20 w 150"/>
                <a:gd name="T7" fmla="*/ 146 h 146"/>
                <a:gd name="T8" fmla="*/ 20 w 150"/>
                <a:gd name="T9" fmla="*/ 146 h 146"/>
                <a:gd name="T10" fmla="*/ 12 w 150"/>
                <a:gd name="T11" fmla="*/ 112 h 146"/>
                <a:gd name="T12" fmla="*/ 6 w 150"/>
                <a:gd name="T13" fmla="*/ 76 h 146"/>
                <a:gd name="T14" fmla="*/ 2 w 150"/>
                <a:gd name="T15" fmla="*/ 38 h 146"/>
                <a:gd name="T16" fmla="*/ 0 w 150"/>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46">
                  <a:moveTo>
                    <a:pt x="0" y="0"/>
                  </a:moveTo>
                  <a:lnTo>
                    <a:pt x="150" y="0"/>
                  </a:lnTo>
                  <a:lnTo>
                    <a:pt x="150" y="146"/>
                  </a:lnTo>
                  <a:lnTo>
                    <a:pt x="20" y="146"/>
                  </a:lnTo>
                  <a:lnTo>
                    <a:pt x="20" y="146"/>
                  </a:lnTo>
                  <a:lnTo>
                    <a:pt x="12" y="112"/>
                  </a:lnTo>
                  <a:lnTo>
                    <a:pt x="6" y="76"/>
                  </a:lnTo>
                  <a:lnTo>
                    <a:pt x="2"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59" name="Freeform 3021"/>
            <p:cNvSpPr>
              <a:spLocks/>
            </p:cNvSpPr>
            <p:nvPr/>
          </p:nvSpPr>
          <p:spPr bwMode="auto">
            <a:xfrm>
              <a:off x="4485" y="1888"/>
              <a:ext cx="152" cy="146"/>
            </a:xfrm>
            <a:custGeom>
              <a:avLst/>
              <a:gdLst>
                <a:gd name="T0" fmla="*/ 0 w 152"/>
                <a:gd name="T1" fmla="*/ 146 h 146"/>
                <a:gd name="T2" fmla="*/ 0 w 152"/>
                <a:gd name="T3" fmla="*/ 0 h 146"/>
                <a:gd name="T4" fmla="*/ 152 w 152"/>
                <a:gd name="T5" fmla="*/ 0 h 146"/>
                <a:gd name="T6" fmla="*/ 152 w 152"/>
                <a:gd name="T7" fmla="*/ 0 h 146"/>
                <a:gd name="T8" fmla="*/ 150 w 152"/>
                <a:gd name="T9" fmla="*/ 38 h 146"/>
                <a:gd name="T10" fmla="*/ 146 w 152"/>
                <a:gd name="T11" fmla="*/ 76 h 146"/>
                <a:gd name="T12" fmla="*/ 138 w 152"/>
                <a:gd name="T13" fmla="*/ 112 h 146"/>
                <a:gd name="T14" fmla="*/ 130 w 152"/>
                <a:gd name="T15" fmla="*/ 146 h 146"/>
                <a:gd name="T16" fmla="*/ 0 w 152"/>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6">
                  <a:moveTo>
                    <a:pt x="0" y="146"/>
                  </a:moveTo>
                  <a:lnTo>
                    <a:pt x="0" y="0"/>
                  </a:lnTo>
                  <a:lnTo>
                    <a:pt x="152" y="0"/>
                  </a:lnTo>
                  <a:lnTo>
                    <a:pt x="152" y="0"/>
                  </a:lnTo>
                  <a:lnTo>
                    <a:pt x="150" y="38"/>
                  </a:lnTo>
                  <a:lnTo>
                    <a:pt x="146" y="76"/>
                  </a:lnTo>
                  <a:lnTo>
                    <a:pt x="138" y="112"/>
                  </a:lnTo>
                  <a:lnTo>
                    <a:pt x="130" y="146"/>
                  </a:lnTo>
                  <a:lnTo>
                    <a:pt x="0" y="1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60" name="Freeform 3022"/>
            <p:cNvSpPr>
              <a:spLocks/>
            </p:cNvSpPr>
            <p:nvPr/>
          </p:nvSpPr>
          <p:spPr bwMode="auto">
            <a:xfrm>
              <a:off x="4645" y="1888"/>
              <a:ext cx="148" cy="146"/>
            </a:xfrm>
            <a:custGeom>
              <a:avLst/>
              <a:gdLst>
                <a:gd name="T0" fmla="*/ 18 w 148"/>
                <a:gd name="T1" fmla="*/ 0 h 146"/>
                <a:gd name="T2" fmla="*/ 148 w 148"/>
                <a:gd name="T3" fmla="*/ 0 h 146"/>
                <a:gd name="T4" fmla="*/ 148 w 148"/>
                <a:gd name="T5" fmla="*/ 0 h 146"/>
                <a:gd name="T6" fmla="*/ 148 w 148"/>
                <a:gd name="T7" fmla="*/ 20 h 146"/>
                <a:gd name="T8" fmla="*/ 146 w 148"/>
                <a:gd name="T9" fmla="*/ 40 h 146"/>
                <a:gd name="T10" fmla="*/ 136 w 148"/>
                <a:gd name="T11" fmla="*/ 76 h 146"/>
                <a:gd name="T12" fmla="*/ 124 w 148"/>
                <a:gd name="T13" fmla="*/ 112 h 146"/>
                <a:gd name="T14" fmla="*/ 108 w 148"/>
                <a:gd name="T15" fmla="*/ 146 h 146"/>
                <a:gd name="T16" fmla="*/ 0 w 148"/>
                <a:gd name="T17" fmla="*/ 146 h 146"/>
                <a:gd name="T18" fmla="*/ 0 w 148"/>
                <a:gd name="T19" fmla="*/ 146 h 146"/>
                <a:gd name="T20" fmla="*/ 6 w 148"/>
                <a:gd name="T21" fmla="*/ 112 h 146"/>
                <a:gd name="T22" fmla="*/ 12 w 148"/>
                <a:gd name="T23" fmla="*/ 76 h 146"/>
                <a:gd name="T24" fmla="*/ 16 w 148"/>
                <a:gd name="T25" fmla="*/ 38 h 146"/>
                <a:gd name="T26" fmla="*/ 18 w 14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6">
                  <a:moveTo>
                    <a:pt x="18" y="0"/>
                  </a:moveTo>
                  <a:lnTo>
                    <a:pt x="148" y="0"/>
                  </a:lnTo>
                  <a:lnTo>
                    <a:pt x="148" y="0"/>
                  </a:lnTo>
                  <a:lnTo>
                    <a:pt x="148" y="20"/>
                  </a:lnTo>
                  <a:lnTo>
                    <a:pt x="146" y="40"/>
                  </a:lnTo>
                  <a:lnTo>
                    <a:pt x="136" y="76"/>
                  </a:lnTo>
                  <a:lnTo>
                    <a:pt x="124" y="112"/>
                  </a:lnTo>
                  <a:lnTo>
                    <a:pt x="108" y="146"/>
                  </a:lnTo>
                  <a:lnTo>
                    <a:pt x="0" y="146"/>
                  </a:lnTo>
                  <a:lnTo>
                    <a:pt x="0" y="146"/>
                  </a:lnTo>
                  <a:lnTo>
                    <a:pt x="6" y="112"/>
                  </a:lnTo>
                  <a:lnTo>
                    <a:pt x="12" y="76"/>
                  </a:lnTo>
                  <a:lnTo>
                    <a:pt x="16" y="38"/>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61" name="Freeform 3023"/>
            <p:cNvSpPr>
              <a:spLocks/>
            </p:cNvSpPr>
            <p:nvPr/>
          </p:nvSpPr>
          <p:spPr bwMode="auto">
            <a:xfrm>
              <a:off x="4643" y="1714"/>
              <a:ext cx="150" cy="146"/>
            </a:xfrm>
            <a:custGeom>
              <a:avLst/>
              <a:gdLst>
                <a:gd name="T0" fmla="*/ 20 w 150"/>
                <a:gd name="T1" fmla="*/ 146 h 146"/>
                <a:gd name="T2" fmla="*/ 20 w 150"/>
                <a:gd name="T3" fmla="*/ 146 h 146"/>
                <a:gd name="T4" fmla="*/ 18 w 150"/>
                <a:gd name="T5" fmla="*/ 108 h 146"/>
                <a:gd name="T6" fmla="*/ 14 w 150"/>
                <a:gd name="T7" fmla="*/ 70 h 146"/>
                <a:gd name="T8" fmla="*/ 8 w 150"/>
                <a:gd name="T9" fmla="*/ 34 h 146"/>
                <a:gd name="T10" fmla="*/ 0 w 150"/>
                <a:gd name="T11" fmla="*/ 0 h 146"/>
                <a:gd name="T12" fmla="*/ 106 w 150"/>
                <a:gd name="T13" fmla="*/ 0 h 146"/>
                <a:gd name="T14" fmla="*/ 106 w 150"/>
                <a:gd name="T15" fmla="*/ 0 h 146"/>
                <a:gd name="T16" fmla="*/ 124 w 150"/>
                <a:gd name="T17" fmla="*/ 34 h 146"/>
                <a:gd name="T18" fmla="*/ 136 w 150"/>
                <a:gd name="T19" fmla="*/ 70 h 146"/>
                <a:gd name="T20" fmla="*/ 142 w 150"/>
                <a:gd name="T21" fmla="*/ 88 h 146"/>
                <a:gd name="T22" fmla="*/ 146 w 150"/>
                <a:gd name="T23" fmla="*/ 108 h 146"/>
                <a:gd name="T24" fmla="*/ 148 w 150"/>
                <a:gd name="T25" fmla="*/ 126 h 146"/>
                <a:gd name="T26" fmla="*/ 150 w 150"/>
                <a:gd name="T27" fmla="*/ 146 h 146"/>
                <a:gd name="T28" fmla="*/ 20 w 150"/>
                <a:gd name="T29"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46">
                  <a:moveTo>
                    <a:pt x="20" y="146"/>
                  </a:moveTo>
                  <a:lnTo>
                    <a:pt x="20" y="146"/>
                  </a:lnTo>
                  <a:lnTo>
                    <a:pt x="18" y="108"/>
                  </a:lnTo>
                  <a:lnTo>
                    <a:pt x="14" y="70"/>
                  </a:lnTo>
                  <a:lnTo>
                    <a:pt x="8" y="34"/>
                  </a:lnTo>
                  <a:lnTo>
                    <a:pt x="0" y="0"/>
                  </a:lnTo>
                  <a:lnTo>
                    <a:pt x="106" y="0"/>
                  </a:lnTo>
                  <a:lnTo>
                    <a:pt x="106" y="0"/>
                  </a:lnTo>
                  <a:lnTo>
                    <a:pt x="124" y="34"/>
                  </a:lnTo>
                  <a:lnTo>
                    <a:pt x="136" y="70"/>
                  </a:lnTo>
                  <a:lnTo>
                    <a:pt x="142" y="88"/>
                  </a:lnTo>
                  <a:lnTo>
                    <a:pt x="146" y="108"/>
                  </a:lnTo>
                  <a:lnTo>
                    <a:pt x="148" y="126"/>
                  </a:lnTo>
                  <a:lnTo>
                    <a:pt x="150" y="146"/>
                  </a:lnTo>
                  <a:lnTo>
                    <a:pt x="20" y="1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62" name="Freeform 3024"/>
            <p:cNvSpPr>
              <a:spLocks/>
            </p:cNvSpPr>
            <p:nvPr/>
          </p:nvSpPr>
          <p:spPr bwMode="auto">
            <a:xfrm>
              <a:off x="4571" y="1570"/>
              <a:ext cx="160" cy="116"/>
            </a:xfrm>
            <a:custGeom>
              <a:avLst/>
              <a:gdLst>
                <a:gd name="T0" fmla="*/ 160 w 160"/>
                <a:gd name="T1" fmla="*/ 116 h 116"/>
                <a:gd name="T2" fmla="*/ 64 w 160"/>
                <a:gd name="T3" fmla="*/ 116 h 116"/>
                <a:gd name="T4" fmla="*/ 64 w 160"/>
                <a:gd name="T5" fmla="*/ 116 h 116"/>
                <a:gd name="T6" fmla="*/ 50 w 160"/>
                <a:gd name="T7" fmla="*/ 82 h 116"/>
                <a:gd name="T8" fmla="*/ 36 w 160"/>
                <a:gd name="T9" fmla="*/ 52 h 116"/>
                <a:gd name="T10" fmla="*/ 18 w 160"/>
                <a:gd name="T11" fmla="*/ 24 h 116"/>
                <a:gd name="T12" fmla="*/ 0 w 160"/>
                <a:gd name="T13" fmla="*/ 0 h 116"/>
                <a:gd name="T14" fmla="*/ 0 w 160"/>
                <a:gd name="T15" fmla="*/ 0 h 116"/>
                <a:gd name="T16" fmla="*/ 24 w 160"/>
                <a:gd name="T17" fmla="*/ 10 h 116"/>
                <a:gd name="T18" fmla="*/ 46 w 160"/>
                <a:gd name="T19" fmla="*/ 20 h 116"/>
                <a:gd name="T20" fmla="*/ 68 w 160"/>
                <a:gd name="T21" fmla="*/ 32 h 116"/>
                <a:gd name="T22" fmla="*/ 90 w 160"/>
                <a:gd name="T23" fmla="*/ 46 h 116"/>
                <a:gd name="T24" fmla="*/ 108 w 160"/>
                <a:gd name="T25" fmla="*/ 62 h 116"/>
                <a:gd name="T26" fmla="*/ 128 w 160"/>
                <a:gd name="T27" fmla="*/ 78 h 116"/>
                <a:gd name="T28" fmla="*/ 144 w 160"/>
                <a:gd name="T29" fmla="*/ 96 h 116"/>
                <a:gd name="T30" fmla="*/ 160 w 160"/>
                <a:gd name="T3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16">
                  <a:moveTo>
                    <a:pt x="160" y="116"/>
                  </a:moveTo>
                  <a:lnTo>
                    <a:pt x="64" y="116"/>
                  </a:lnTo>
                  <a:lnTo>
                    <a:pt x="64" y="116"/>
                  </a:lnTo>
                  <a:lnTo>
                    <a:pt x="50" y="82"/>
                  </a:lnTo>
                  <a:lnTo>
                    <a:pt x="36" y="52"/>
                  </a:lnTo>
                  <a:lnTo>
                    <a:pt x="18" y="24"/>
                  </a:lnTo>
                  <a:lnTo>
                    <a:pt x="0" y="0"/>
                  </a:lnTo>
                  <a:lnTo>
                    <a:pt x="0" y="0"/>
                  </a:lnTo>
                  <a:lnTo>
                    <a:pt x="24" y="10"/>
                  </a:lnTo>
                  <a:lnTo>
                    <a:pt x="46" y="20"/>
                  </a:lnTo>
                  <a:lnTo>
                    <a:pt x="68" y="32"/>
                  </a:lnTo>
                  <a:lnTo>
                    <a:pt x="90" y="46"/>
                  </a:lnTo>
                  <a:lnTo>
                    <a:pt x="108" y="62"/>
                  </a:lnTo>
                  <a:lnTo>
                    <a:pt x="128" y="78"/>
                  </a:lnTo>
                  <a:lnTo>
                    <a:pt x="144" y="96"/>
                  </a:lnTo>
                  <a:lnTo>
                    <a:pt x="160"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63" name="Freeform 3025"/>
            <p:cNvSpPr>
              <a:spLocks/>
            </p:cNvSpPr>
            <p:nvPr/>
          </p:nvSpPr>
          <p:spPr bwMode="auto">
            <a:xfrm>
              <a:off x="4213" y="1570"/>
              <a:ext cx="162" cy="116"/>
            </a:xfrm>
            <a:custGeom>
              <a:avLst/>
              <a:gdLst>
                <a:gd name="T0" fmla="*/ 162 w 162"/>
                <a:gd name="T1" fmla="*/ 0 h 116"/>
                <a:gd name="T2" fmla="*/ 162 w 162"/>
                <a:gd name="T3" fmla="*/ 0 h 116"/>
                <a:gd name="T4" fmla="*/ 142 w 162"/>
                <a:gd name="T5" fmla="*/ 24 h 116"/>
                <a:gd name="T6" fmla="*/ 126 w 162"/>
                <a:gd name="T7" fmla="*/ 52 h 116"/>
                <a:gd name="T8" fmla="*/ 110 w 162"/>
                <a:gd name="T9" fmla="*/ 82 h 116"/>
                <a:gd name="T10" fmla="*/ 98 w 162"/>
                <a:gd name="T11" fmla="*/ 116 h 116"/>
                <a:gd name="T12" fmla="*/ 0 w 162"/>
                <a:gd name="T13" fmla="*/ 116 h 116"/>
                <a:gd name="T14" fmla="*/ 0 w 162"/>
                <a:gd name="T15" fmla="*/ 116 h 116"/>
                <a:gd name="T16" fmla="*/ 16 w 162"/>
                <a:gd name="T17" fmla="*/ 96 h 116"/>
                <a:gd name="T18" fmla="*/ 34 w 162"/>
                <a:gd name="T19" fmla="*/ 78 h 116"/>
                <a:gd name="T20" fmla="*/ 52 w 162"/>
                <a:gd name="T21" fmla="*/ 62 h 116"/>
                <a:gd name="T22" fmla="*/ 72 w 162"/>
                <a:gd name="T23" fmla="*/ 46 h 116"/>
                <a:gd name="T24" fmla="*/ 92 w 162"/>
                <a:gd name="T25" fmla="*/ 32 h 116"/>
                <a:gd name="T26" fmla="*/ 114 w 162"/>
                <a:gd name="T27" fmla="*/ 20 h 116"/>
                <a:gd name="T28" fmla="*/ 138 w 162"/>
                <a:gd name="T29" fmla="*/ 10 h 116"/>
                <a:gd name="T30" fmla="*/ 162 w 162"/>
                <a:gd name="T3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16">
                  <a:moveTo>
                    <a:pt x="162" y="0"/>
                  </a:moveTo>
                  <a:lnTo>
                    <a:pt x="162" y="0"/>
                  </a:lnTo>
                  <a:lnTo>
                    <a:pt x="142" y="24"/>
                  </a:lnTo>
                  <a:lnTo>
                    <a:pt x="126" y="52"/>
                  </a:lnTo>
                  <a:lnTo>
                    <a:pt x="110" y="82"/>
                  </a:lnTo>
                  <a:lnTo>
                    <a:pt x="98" y="116"/>
                  </a:lnTo>
                  <a:lnTo>
                    <a:pt x="0" y="116"/>
                  </a:lnTo>
                  <a:lnTo>
                    <a:pt x="0" y="116"/>
                  </a:lnTo>
                  <a:lnTo>
                    <a:pt x="16" y="96"/>
                  </a:lnTo>
                  <a:lnTo>
                    <a:pt x="34" y="78"/>
                  </a:lnTo>
                  <a:lnTo>
                    <a:pt x="52" y="62"/>
                  </a:lnTo>
                  <a:lnTo>
                    <a:pt x="72" y="46"/>
                  </a:lnTo>
                  <a:lnTo>
                    <a:pt x="92" y="32"/>
                  </a:lnTo>
                  <a:lnTo>
                    <a:pt x="114" y="20"/>
                  </a:lnTo>
                  <a:lnTo>
                    <a:pt x="138" y="10"/>
                  </a:lnTo>
                  <a:lnTo>
                    <a:pt x="1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64" name="Freeform 3026"/>
            <p:cNvSpPr>
              <a:spLocks/>
            </p:cNvSpPr>
            <p:nvPr/>
          </p:nvSpPr>
          <p:spPr bwMode="auto">
            <a:xfrm>
              <a:off x="4209" y="2062"/>
              <a:ext cx="166" cy="122"/>
            </a:xfrm>
            <a:custGeom>
              <a:avLst/>
              <a:gdLst>
                <a:gd name="T0" fmla="*/ 0 w 166"/>
                <a:gd name="T1" fmla="*/ 0 h 122"/>
                <a:gd name="T2" fmla="*/ 100 w 166"/>
                <a:gd name="T3" fmla="*/ 0 h 122"/>
                <a:gd name="T4" fmla="*/ 100 w 166"/>
                <a:gd name="T5" fmla="*/ 0 h 122"/>
                <a:gd name="T6" fmla="*/ 112 w 166"/>
                <a:gd name="T7" fmla="*/ 36 h 122"/>
                <a:gd name="T8" fmla="*/ 128 w 166"/>
                <a:gd name="T9" fmla="*/ 68 h 122"/>
                <a:gd name="T10" fmla="*/ 146 w 166"/>
                <a:gd name="T11" fmla="*/ 98 h 122"/>
                <a:gd name="T12" fmla="*/ 166 w 166"/>
                <a:gd name="T13" fmla="*/ 122 h 122"/>
                <a:gd name="T14" fmla="*/ 166 w 166"/>
                <a:gd name="T15" fmla="*/ 122 h 122"/>
                <a:gd name="T16" fmla="*/ 140 w 166"/>
                <a:gd name="T17" fmla="*/ 112 h 122"/>
                <a:gd name="T18" fmla="*/ 116 w 166"/>
                <a:gd name="T19" fmla="*/ 102 h 122"/>
                <a:gd name="T20" fmla="*/ 94 w 166"/>
                <a:gd name="T21" fmla="*/ 88 h 122"/>
                <a:gd name="T22" fmla="*/ 72 w 166"/>
                <a:gd name="T23" fmla="*/ 74 h 122"/>
                <a:gd name="T24" fmla="*/ 52 w 166"/>
                <a:gd name="T25" fmla="*/ 58 h 122"/>
                <a:gd name="T26" fmla="*/ 32 w 166"/>
                <a:gd name="T27" fmla="*/ 40 h 122"/>
                <a:gd name="T28" fmla="*/ 16 w 166"/>
                <a:gd name="T29" fmla="*/ 20 h 122"/>
                <a:gd name="T30" fmla="*/ 0 w 166"/>
                <a:gd name="T3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22">
                  <a:moveTo>
                    <a:pt x="0" y="0"/>
                  </a:moveTo>
                  <a:lnTo>
                    <a:pt x="100" y="0"/>
                  </a:lnTo>
                  <a:lnTo>
                    <a:pt x="100" y="0"/>
                  </a:lnTo>
                  <a:lnTo>
                    <a:pt x="112" y="36"/>
                  </a:lnTo>
                  <a:lnTo>
                    <a:pt x="128" y="68"/>
                  </a:lnTo>
                  <a:lnTo>
                    <a:pt x="146" y="98"/>
                  </a:lnTo>
                  <a:lnTo>
                    <a:pt x="166" y="122"/>
                  </a:lnTo>
                  <a:lnTo>
                    <a:pt x="166" y="122"/>
                  </a:lnTo>
                  <a:lnTo>
                    <a:pt x="140" y="112"/>
                  </a:lnTo>
                  <a:lnTo>
                    <a:pt x="116" y="102"/>
                  </a:lnTo>
                  <a:lnTo>
                    <a:pt x="94" y="88"/>
                  </a:lnTo>
                  <a:lnTo>
                    <a:pt x="72" y="74"/>
                  </a:lnTo>
                  <a:lnTo>
                    <a:pt x="52" y="58"/>
                  </a:lnTo>
                  <a:lnTo>
                    <a:pt x="32" y="40"/>
                  </a:lnTo>
                  <a:lnTo>
                    <a:pt x="16" y="2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65" name="Freeform 3027"/>
            <p:cNvSpPr>
              <a:spLocks/>
            </p:cNvSpPr>
            <p:nvPr/>
          </p:nvSpPr>
          <p:spPr bwMode="auto">
            <a:xfrm>
              <a:off x="4571" y="2062"/>
              <a:ext cx="164" cy="122"/>
            </a:xfrm>
            <a:custGeom>
              <a:avLst/>
              <a:gdLst>
                <a:gd name="T0" fmla="*/ 0 w 164"/>
                <a:gd name="T1" fmla="*/ 122 h 122"/>
                <a:gd name="T2" fmla="*/ 0 w 164"/>
                <a:gd name="T3" fmla="*/ 122 h 122"/>
                <a:gd name="T4" fmla="*/ 18 w 164"/>
                <a:gd name="T5" fmla="*/ 98 h 122"/>
                <a:gd name="T6" fmla="*/ 36 w 164"/>
                <a:gd name="T7" fmla="*/ 68 h 122"/>
                <a:gd name="T8" fmla="*/ 52 w 164"/>
                <a:gd name="T9" fmla="*/ 36 h 122"/>
                <a:gd name="T10" fmla="*/ 66 w 164"/>
                <a:gd name="T11" fmla="*/ 0 h 122"/>
                <a:gd name="T12" fmla="*/ 164 w 164"/>
                <a:gd name="T13" fmla="*/ 0 h 122"/>
                <a:gd name="T14" fmla="*/ 164 w 164"/>
                <a:gd name="T15" fmla="*/ 0 h 122"/>
                <a:gd name="T16" fmla="*/ 148 w 164"/>
                <a:gd name="T17" fmla="*/ 20 h 122"/>
                <a:gd name="T18" fmla="*/ 132 w 164"/>
                <a:gd name="T19" fmla="*/ 40 h 122"/>
                <a:gd name="T20" fmla="*/ 112 w 164"/>
                <a:gd name="T21" fmla="*/ 58 h 122"/>
                <a:gd name="T22" fmla="*/ 92 w 164"/>
                <a:gd name="T23" fmla="*/ 74 h 122"/>
                <a:gd name="T24" fmla="*/ 70 w 164"/>
                <a:gd name="T25" fmla="*/ 88 h 122"/>
                <a:gd name="T26" fmla="*/ 48 w 164"/>
                <a:gd name="T27" fmla="*/ 102 h 122"/>
                <a:gd name="T28" fmla="*/ 24 w 164"/>
                <a:gd name="T29" fmla="*/ 112 h 122"/>
                <a:gd name="T30" fmla="*/ 0 w 164"/>
                <a:gd name="T3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 h="122">
                  <a:moveTo>
                    <a:pt x="0" y="122"/>
                  </a:moveTo>
                  <a:lnTo>
                    <a:pt x="0" y="122"/>
                  </a:lnTo>
                  <a:lnTo>
                    <a:pt x="18" y="98"/>
                  </a:lnTo>
                  <a:lnTo>
                    <a:pt x="36" y="68"/>
                  </a:lnTo>
                  <a:lnTo>
                    <a:pt x="52" y="36"/>
                  </a:lnTo>
                  <a:lnTo>
                    <a:pt x="66" y="0"/>
                  </a:lnTo>
                  <a:lnTo>
                    <a:pt x="164" y="0"/>
                  </a:lnTo>
                  <a:lnTo>
                    <a:pt x="164" y="0"/>
                  </a:lnTo>
                  <a:lnTo>
                    <a:pt x="148" y="20"/>
                  </a:lnTo>
                  <a:lnTo>
                    <a:pt x="132" y="40"/>
                  </a:lnTo>
                  <a:lnTo>
                    <a:pt x="112" y="58"/>
                  </a:lnTo>
                  <a:lnTo>
                    <a:pt x="92" y="74"/>
                  </a:lnTo>
                  <a:lnTo>
                    <a:pt x="70" y="88"/>
                  </a:lnTo>
                  <a:lnTo>
                    <a:pt x="48" y="102"/>
                  </a:lnTo>
                  <a:lnTo>
                    <a:pt x="24" y="112"/>
                  </a:lnTo>
                  <a:lnTo>
                    <a:pt x="0"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grpSp>
      <p:sp>
        <p:nvSpPr>
          <p:cNvPr id="166" name="Rectangle 165"/>
          <p:cNvSpPr/>
          <p:nvPr/>
        </p:nvSpPr>
        <p:spPr>
          <a:xfrm>
            <a:off x="4993629" y="3892001"/>
            <a:ext cx="1773123" cy="646331"/>
          </a:xfrm>
          <a:prstGeom prst="rect">
            <a:avLst/>
          </a:prstGeom>
        </p:spPr>
        <p:txBody>
          <a:bodyPr wrap="square">
            <a:spAutoFit/>
          </a:bodyPr>
          <a:lstStyle/>
          <a:p>
            <a:pPr algn="ctr">
              <a:buClrTx/>
            </a:pPr>
            <a:r>
              <a:rPr lang="en-US" sz="1800" b="1" kern="1200" dirty="0">
                <a:solidFill>
                  <a:srgbClr val="404040"/>
                </a:solidFill>
                <a:latin typeface="Calibri" panose="020F0502020204030204" pitchFamily="34" charset="0"/>
                <a:ea typeface="+mn-ea"/>
                <a:cs typeface="Century Gothic"/>
              </a:rPr>
              <a:t>Symantec Web Security Service</a:t>
            </a:r>
          </a:p>
        </p:txBody>
      </p:sp>
      <p:grpSp>
        <p:nvGrpSpPr>
          <p:cNvPr id="8" name="Group 7"/>
          <p:cNvGrpSpPr/>
          <p:nvPr/>
        </p:nvGrpSpPr>
        <p:grpSpPr>
          <a:xfrm>
            <a:off x="3279948" y="1344769"/>
            <a:ext cx="2370283" cy="1504735"/>
            <a:chOff x="3443459" y="1344768"/>
            <a:chExt cx="2370283" cy="1504735"/>
          </a:xfrm>
        </p:grpSpPr>
        <p:sp>
          <p:nvSpPr>
            <p:cNvPr id="206" name="Rectangle 205"/>
            <p:cNvSpPr/>
            <p:nvPr/>
          </p:nvSpPr>
          <p:spPr bwMode="gray">
            <a:xfrm>
              <a:off x="3443459" y="1344768"/>
              <a:ext cx="2370283" cy="646298"/>
            </a:xfrm>
            <a:prstGeom prst="rect">
              <a:avLst/>
            </a:prstGeom>
            <a:noFill/>
            <a:ln w="19050" cap="flat" cmpd="sng" algn="ctr">
              <a:noFill/>
              <a:prstDash val="solid"/>
              <a:miter lim="800000"/>
              <a:headEnd type="none" w="med" len="med"/>
              <a:tailEnd type="none" w="med" len="med"/>
            </a:ln>
            <a:effectLst/>
          </p:spPr>
          <p:txBody>
            <a:bodyPr vert="horz" wrap="square" lIns="121888" tIns="60944" rIns="121888" bIns="60944" numCol="1" rtlCol="0" anchor="t" anchorCtr="0" compatLnSpc="1">
              <a:prstTxWarp prst="textNoShape">
                <a:avLst/>
              </a:prstTxWarp>
              <a:spAutoFit/>
            </a:bodyPr>
            <a:lstStyle/>
            <a:p>
              <a:pPr algn="ctr" defTabSz="1218895">
                <a:lnSpc>
                  <a:spcPct val="85000"/>
                </a:lnSpc>
                <a:spcAft>
                  <a:spcPts val="600"/>
                </a:spcAft>
                <a:buClr>
                  <a:srgbClr val="FFFFFF">
                    <a:lumMod val="40000"/>
                    <a:lumOff val="60000"/>
                  </a:srgbClr>
                </a:buClr>
              </a:pPr>
              <a:r>
                <a:rPr lang="en-CA" sz="2000" b="1" dirty="0">
                  <a:latin typeface="Calibri"/>
                  <a:ea typeface="+mn-ea"/>
                  <a:cs typeface="+mn-cs"/>
                </a:rPr>
                <a:t>Malware Scanning &amp; Analysis</a:t>
              </a:r>
              <a:endParaRPr lang="en-CA" sz="2000" dirty="0">
                <a:latin typeface="Calibri"/>
                <a:ea typeface="+mn-ea"/>
                <a:cs typeface="+mn-cs"/>
              </a:endParaRPr>
            </a:p>
          </p:txBody>
        </p:sp>
        <p:grpSp>
          <p:nvGrpSpPr>
            <p:cNvPr id="167" name="Group 1890"/>
            <p:cNvGrpSpPr>
              <a:grpSpLocks noChangeAspect="1"/>
            </p:cNvGrpSpPr>
            <p:nvPr/>
          </p:nvGrpSpPr>
          <p:grpSpPr bwMode="auto">
            <a:xfrm>
              <a:off x="4207291" y="2109740"/>
              <a:ext cx="783229" cy="739763"/>
              <a:chOff x="2902" y="1275"/>
              <a:chExt cx="1874" cy="1770"/>
            </a:xfrm>
          </p:grpSpPr>
          <p:sp>
            <p:nvSpPr>
              <p:cNvPr id="168" name="AutoShape 1889"/>
              <p:cNvSpPr>
                <a:spLocks noChangeAspect="1" noChangeArrowheads="1" noTextEdit="1"/>
              </p:cNvSpPr>
              <p:nvPr/>
            </p:nvSpPr>
            <p:spPr bwMode="auto">
              <a:xfrm>
                <a:off x="2902" y="1275"/>
                <a:ext cx="1874"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69" name="Freeform 1891"/>
              <p:cNvSpPr>
                <a:spLocks/>
              </p:cNvSpPr>
              <p:nvPr/>
            </p:nvSpPr>
            <p:spPr bwMode="auto">
              <a:xfrm>
                <a:off x="3340" y="1737"/>
                <a:ext cx="940" cy="940"/>
              </a:xfrm>
              <a:custGeom>
                <a:avLst/>
                <a:gdLst>
                  <a:gd name="T0" fmla="*/ 940 w 940"/>
                  <a:gd name="T1" fmla="*/ 470 h 940"/>
                  <a:gd name="T2" fmla="*/ 938 w 940"/>
                  <a:gd name="T3" fmla="*/ 518 h 940"/>
                  <a:gd name="T4" fmla="*/ 920 w 940"/>
                  <a:gd name="T5" fmla="*/ 610 h 940"/>
                  <a:gd name="T6" fmla="*/ 884 w 940"/>
                  <a:gd name="T7" fmla="*/ 694 h 940"/>
                  <a:gd name="T8" fmla="*/ 834 w 940"/>
                  <a:gd name="T9" fmla="*/ 768 h 940"/>
                  <a:gd name="T10" fmla="*/ 770 w 940"/>
                  <a:gd name="T11" fmla="*/ 832 h 940"/>
                  <a:gd name="T12" fmla="*/ 694 w 940"/>
                  <a:gd name="T13" fmla="*/ 882 h 940"/>
                  <a:gd name="T14" fmla="*/ 610 w 940"/>
                  <a:gd name="T15" fmla="*/ 918 h 940"/>
                  <a:gd name="T16" fmla="*/ 518 w 940"/>
                  <a:gd name="T17" fmla="*/ 938 h 940"/>
                  <a:gd name="T18" fmla="*/ 470 w 940"/>
                  <a:gd name="T19" fmla="*/ 940 h 940"/>
                  <a:gd name="T20" fmla="*/ 446 w 940"/>
                  <a:gd name="T21" fmla="*/ 940 h 940"/>
                  <a:gd name="T22" fmla="*/ 376 w 940"/>
                  <a:gd name="T23" fmla="*/ 930 h 940"/>
                  <a:gd name="T24" fmla="*/ 288 w 940"/>
                  <a:gd name="T25" fmla="*/ 902 h 940"/>
                  <a:gd name="T26" fmla="*/ 208 w 940"/>
                  <a:gd name="T27" fmla="*/ 860 h 940"/>
                  <a:gd name="T28" fmla="*/ 138 w 940"/>
                  <a:gd name="T29" fmla="*/ 802 h 940"/>
                  <a:gd name="T30" fmla="*/ 80 w 940"/>
                  <a:gd name="T31" fmla="*/ 732 h 940"/>
                  <a:gd name="T32" fmla="*/ 38 w 940"/>
                  <a:gd name="T33" fmla="*/ 652 h 940"/>
                  <a:gd name="T34" fmla="*/ 10 w 940"/>
                  <a:gd name="T35" fmla="*/ 564 h 940"/>
                  <a:gd name="T36" fmla="*/ 2 w 940"/>
                  <a:gd name="T37" fmla="*/ 494 h 940"/>
                  <a:gd name="T38" fmla="*/ 0 w 940"/>
                  <a:gd name="T39" fmla="*/ 470 h 940"/>
                  <a:gd name="T40" fmla="*/ 2 w 940"/>
                  <a:gd name="T41" fmla="*/ 422 h 940"/>
                  <a:gd name="T42" fmla="*/ 22 w 940"/>
                  <a:gd name="T43" fmla="*/ 330 h 940"/>
                  <a:gd name="T44" fmla="*/ 58 w 940"/>
                  <a:gd name="T45" fmla="*/ 246 h 940"/>
                  <a:gd name="T46" fmla="*/ 108 w 940"/>
                  <a:gd name="T47" fmla="*/ 170 h 940"/>
                  <a:gd name="T48" fmla="*/ 172 w 940"/>
                  <a:gd name="T49" fmla="*/ 106 h 940"/>
                  <a:gd name="T50" fmla="*/ 246 w 940"/>
                  <a:gd name="T51" fmla="*/ 56 h 940"/>
                  <a:gd name="T52" fmla="*/ 330 w 940"/>
                  <a:gd name="T53" fmla="*/ 20 h 940"/>
                  <a:gd name="T54" fmla="*/ 422 w 940"/>
                  <a:gd name="T55" fmla="*/ 2 h 940"/>
                  <a:gd name="T56" fmla="*/ 470 w 940"/>
                  <a:gd name="T57" fmla="*/ 0 h 940"/>
                  <a:gd name="T58" fmla="*/ 494 w 940"/>
                  <a:gd name="T59" fmla="*/ 0 h 940"/>
                  <a:gd name="T60" fmla="*/ 566 w 940"/>
                  <a:gd name="T61" fmla="*/ 8 h 940"/>
                  <a:gd name="T62" fmla="*/ 654 w 940"/>
                  <a:gd name="T63" fmla="*/ 36 h 940"/>
                  <a:gd name="T64" fmla="*/ 734 w 940"/>
                  <a:gd name="T65" fmla="*/ 80 h 940"/>
                  <a:gd name="T66" fmla="*/ 804 w 940"/>
                  <a:gd name="T67" fmla="*/ 138 h 940"/>
                  <a:gd name="T68" fmla="*/ 860 w 940"/>
                  <a:gd name="T69" fmla="*/ 206 h 940"/>
                  <a:gd name="T70" fmla="*/ 904 w 940"/>
                  <a:gd name="T71" fmla="*/ 286 h 940"/>
                  <a:gd name="T72" fmla="*/ 932 w 940"/>
                  <a:gd name="T73" fmla="*/ 374 h 940"/>
                  <a:gd name="T74" fmla="*/ 940 w 940"/>
                  <a:gd name="T75" fmla="*/ 446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940">
                    <a:moveTo>
                      <a:pt x="940" y="470"/>
                    </a:moveTo>
                    <a:lnTo>
                      <a:pt x="940" y="470"/>
                    </a:lnTo>
                    <a:lnTo>
                      <a:pt x="940" y="494"/>
                    </a:lnTo>
                    <a:lnTo>
                      <a:pt x="938" y="518"/>
                    </a:lnTo>
                    <a:lnTo>
                      <a:pt x="932" y="564"/>
                    </a:lnTo>
                    <a:lnTo>
                      <a:pt x="920" y="610"/>
                    </a:lnTo>
                    <a:lnTo>
                      <a:pt x="904" y="652"/>
                    </a:lnTo>
                    <a:lnTo>
                      <a:pt x="884" y="694"/>
                    </a:lnTo>
                    <a:lnTo>
                      <a:pt x="860" y="732"/>
                    </a:lnTo>
                    <a:lnTo>
                      <a:pt x="834" y="768"/>
                    </a:lnTo>
                    <a:lnTo>
                      <a:pt x="804" y="802"/>
                    </a:lnTo>
                    <a:lnTo>
                      <a:pt x="770" y="832"/>
                    </a:lnTo>
                    <a:lnTo>
                      <a:pt x="734" y="860"/>
                    </a:lnTo>
                    <a:lnTo>
                      <a:pt x="694" y="882"/>
                    </a:lnTo>
                    <a:lnTo>
                      <a:pt x="654" y="902"/>
                    </a:lnTo>
                    <a:lnTo>
                      <a:pt x="610" y="918"/>
                    </a:lnTo>
                    <a:lnTo>
                      <a:pt x="566" y="930"/>
                    </a:lnTo>
                    <a:lnTo>
                      <a:pt x="518" y="938"/>
                    </a:lnTo>
                    <a:lnTo>
                      <a:pt x="494" y="940"/>
                    </a:lnTo>
                    <a:lnTo>
                      <a:pt x="470" y="940"/>
                    </a:lnTo>
                    <a:lnTo>
                      <a:pt x="470" y="940"/>
                    </a:lnTo>
                    <a:lnTo>
                      <a:pt x="446" y="940"/>
                    </a:lnTo>
                    <a:lnTo>
                      <a:pt x="422" y="938"/>
                    </a:lnTo>
                    <a:lnTo>
                      <a:pt x="376" y="930"/>
                    </a:lnTo>
                    <a:lnTo>
                      <a:pt x="330" y="918"/>
                    </a:lnTo>
                    <a:lnTo>
                      <a:pt x="288" y="902"/>
                    </a:lnTo>
                    <a:lnTo>
                      <a:pt x="246" y="882"/>
                    </a:lnTo>
                    <a:lnTo>
                      <a:pt x="208" y="860"/>
                    </a:lnTo>
                    <a:lnTo>
                      <a:pt x="172" y="832"/>
                    </a:lnTo>
                    <a:lnTo>
                      <a:pt x="138" y="802"/>
                    </a:lnTo>
                    <a:lnTo>
                      <a:pt x="108" y="768"/>
                    </a:lnTo>
                    <a:lnTo>
                      <a:pt x="80" y="732"/>
                    </a:lnTo>
                    <a:lnTo>
                      <a:pt x="58" y="694"/>
                    </a:lnTo>
                    <a:lnTo>
                      <a:pt x="38" y="652"/>
                    </a:lnTo>
                    <a:lnTo>
                      <a:pt x="22" y="610"/>
                    </a:lnTo>
                    <a:lnTo>
                      <a:pt x="10" y="564"/>
                    </a:lnTo>
                    <a:lnTo>
                      <a:pt x="2" y="518"/>
                    </a:lnTo>
                    <a:lnTo>
                      <a:pt x="2" y="494"/>
                    </a:lnTo>
                    <a:lnTo>
                      <a:pt x="0" y="470"/>
                    </a:lnTo>
                    <a:lnTo>
                      <a:pt x="0" y="470"/>
                    </a:lnTo>
                    <a:lnTo>
                      <a:pt x="2" y="446"/>
                    </a:lnTo>
                    <a:lnTo>
                      <a:pt x="2" y="422"/>
                    </a:lnTo>
                    <a:lnTo>
                      <a:pt x="10" y="374"/>
                    </a:lnTo>
                    <a:lnTo>
                      <a:pt x="22" y="330"/>
                    </a:lnTo>
                    <a:lnTo>
                      <a:pt x="38" y="286"/>
                    </a:lnTo>
                    <a:lnTo>
                      <a:pt x="58" y="246"/>
                    </a:lnTo>
                    <a:lnTo>
                      <a:pt x="80" y="206"/>
                    </a:lnTo>
                    <a:lnTo>
                      <a:pt x="108" y="170"/>
                    </a:lnTo>
                    <a:lnTo>
                      <a:pt x="138" y="138"/>
                    </a:lnTo>
                    <a:lnTo>
                      <a:pt x="172" y="106"/>
                    </a:lnTo>
                    <a:lnTo>
                      <a:pt x="208" y="80"/>
                    </a:lnTo>
                    <a:lnTo>
                      <a:pt x="246" y="56"/>
                    </a:lnTo>
                    <a:lnTo>
                      <a:pt x="288" y="36"/>
                    </a:lnTo>
                    <a:lnTo>
                      <a:pt x="330" y="20"/>
                    </a:lnTo>
                    <a:lnTo>
                      <a:pt x="376" y="8"/>
                    </a:lnTo>
                    <a:lnTo>
                      <a:pt x="422" y="2"/>
                    </a:lnTo>
                    <a:lnTo>
                      <a:pt x="446" y="0"/>
                    </a:lnTo>
                    <a:lnTo>
                      <a:pt x="470" y="0"/>
                    </a:lnTo>
                    <a:lnTo>
                      <a:pt x="470" y="0"/>
                    </a:lnTo>
                    <a:lnTo>
                      <a:pt x="494" y="0"/>
                    </a:lnTo>
                    <a:lnTo>
                      <a:pt x="518" y="2"/>
                    </a:lnTo>
                    <a:lnTo>
                      <a:pt x="566" y="8"/>
                    </a:lnTo>
                    <a:lnTo>
                      <a:pt x="610" y="20"/>
                    </a:lnTo>
                    <a:lnTo>
                      <a:pt x="654" y="36"/>
                    </a:lnTo>
                    <a:lnTo>
                      <a:pt x="694" y="56"/>
                    </a:lnTo>
                    <a:lnTo>
                      <a:pt x="734" y="80"/>
                    </a:lnTo>
                    <a:lnTo>
                      <a:pt x="770" y="106"/>
                    </a:lnTo>
                    <a:lnTo>
                      <a:pt x="804" y="138"/>
                    </a:lnTo>
                    <a:lnTo>
                      <a:pt x="834" y="170"/>
                    </a:lnTo>
                    <a:lnTo>
                      <a:pt x="860" y="206"/>
                    </a:lnTo>
                    <a:lnTo>
                      <a:pt x="884" y="246"/>
                    </a:lnTo>
                    <a:lnTo>
                      <a:pt x="904" y="286"/>
                    </a:lnTo>
                    <a:lnTo>
                      <a:pt x="920" y="330"/>
                    </a:lnTo>
                    <a:lnTo>
                      <a:pt x="932" y="374"/>
                    </a:lnTo>
                    <a:lnTo>
                      <a:pt x="938" y="422"/>
                    </a:lnTo>
                    <a:lnTo>
                      <a:pt x="940" y="446"/>
                    </a:lnTo>
                    <a:lnTo>
                      <a:pt x="940" y="4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70" name="Freeform 1892"/>
              <p:cNvSpPr>
                <a:spLocks/>
              </p:cNvSpPr>
              <p:nvPr/>
            </p:nvSpPr>
            <p:spPr bwMode="auto">
              <a:xfrm>
                <a:off x="3340" y="1737"/>
                <a:ext cx="940" cy="940"/>
              </a:xfrm>
              <a:custGeom>
                <a:avLst/>
                <a:gdLst>
                  <a:gd name="T0" fmla="*/ 940 w 940"/>
                  <a:gd name="T1" fmla="*/ 470 h 940"/>
                  <a:gd name="T2" fmla="*/ 938 w 940"/>
                  <a:gd name="T3" fmla="*/ 518 h 940"/>
                  <a:gd name="T4" fmla="*/ 920 w 940"/>
                  <a:gd name="T5" fmla="*/ 610 h 940"/>
                  <a:gd name="T6" fmla="*/ 884 w 940"/>
                  <a:gd name="T7" fmla="*/ 694 h 940"/>
                  <a:gd name="T8" fmla="*/ 834 w 940"/>
                  <a:gd name="T9" fmla="*/ 768 h 940"/>
                  <a:gd name="T10" fmla="*/ 770 w 940"/>
                  <a:gd name="T11" fmla="*/ 832 h 940"/>
                  <a:gd name="T12" fmla="*/ 694 w 940"/>
                  <a:gd name="T13" fmla="*/ 882 h 940"/>
                  <a:gd name="T14" fmla="*/ 610 w 940"/>
                  <a:gd name="T15" fmla="*/ 918 h 940"/>
                  <a:gd name="T16" fmla="*/ 518 w 940"/>
                  <a:gd name="T17" fmla="*/ 938 h 940"/>
                  <a:gd name="T18" fmla="*/ 470 w 940"/>
                  <a:gd name="T19" fmla="*/ 940 h 940"/>
                  <a:gd name="T20" fmla="*/ 446 w 940"/>
                  <a:gd name="T21" fmla="*/ 940 h 940"/>
                  <a:gd name="T22" fmla="*/ 376 w 940"/>
                  <a:gd name="T23" fmla="*/ 930 h 940"/>
                  <a:gd name="T24" fmla="*/ 288 w 940"/>
                  <a:gd name="T25" fmla="*/ 902 h 940"/>
                  <a:gd name="T26" fmla="*/ 208 w 940"/>
                  <a:gd name="T27" fmla="*/ 860 h 940"/>
                  <a:gd name="T28" fmla="*/ 138 w 940"/>
                  <a:gd name="T29" fmla="*/ 802 h 940"/>
                  <a:gd name="T30" fmla="*/ 80 w 940"/>
                  <a:gd name="T31" fmla="*/ 732 h 940"/>
                  <a:gd name="T32" fmla="*/ 38 w 940"/>
                  <a:gd name="T33" fmla="*/ 652 h 940"/>
                  <a:gd name="T34" fmla="*/ 10 w 940"/>
                  <a:gd name="T35" fmla="*/ 564 h 940"/>
                  <a:gd name="T36" fmla="*/ 2 w 940"/>
                  <a:gd name="T37" fmla="*/ 494 h 940"/>
                  <a:gd name="T38" fmla="*/ 0 w 940"/>
                  <a:gd name="T39" fmla="*/ 470 h 940"/>
                  <a:gd name="T40" fmla="*/ 2 w 940"/>
                  <a:gd name="T41" fmla="*/ 422 h 940"/>
                  <a:gd name="T42" fmla="*/ 22 w 940"/>
                  <a:gd name="T43" fmla="*/ 330 h 940"/>
                  <a:gd name="T44" fmla="*/ 58 w 940"/>
                  <a:gd name="T45" fmla="*/ 246 h 940"/>
                  <a:gd name="T46" fmla="*/ 108 w 940"/>
                  <a:gd name="T47" fmla="*/ 170 h 940"/>
                  <a:gd name="T48" fmla="*/ 172 w 940"/>
                  <a:gd name="T49" fmla="*/ 106 h 940"/>
                  <a:gd name="T50" fmla="*/ 246 w 940"/>
                  <a:gd name="T51" fmla="*/ 56 h 940"/>
                  <a:gd name="T52" fmla="*/ 330 w 940"/>
                  <a:gd name="T53" fmla="*/ 20 h 940"/>
                  <a:gd name="T54" fmla="*/ 422 w 940"/>
                  <a:gd name="T55" fmla="*/ 2 h 940"/>
                  <a:gd name="T56" fmla="*/ 470 w 940"/>
                  <a:gd name="T57" fmla="*/ 0 h 940"/>
                  <a:gd name="T58" fmla="*/ 494 w 940"/>
                  <a:gd name="T59" fmla="*/ 0 h 940"/>
                  <a:gd name="T60" fmla="*/ 566 w 940"/>
                  <a:gd name="T61" fmla="*/ 8 h 940"/>
                  <a:gd name="T62" fmla="*/ 654 w 940"/>
                  <a:gd name="T63" fmla="*/ 36 h 940"/>
                  <a:gd name="T64" fmla="*/ 734 w 940"/>
                  <a:gd name="T65" fmla="*/ 80 h 940"/>
                  <a:gd name="T66" fmla="*/ 804 w 940"/>
                  <a:gd name="T67" fmla="*/ 138 h 940"/>
                  <a:gd name="T68" fmla="*/ 860 w 940"/>
                  <a:gd name="T69" fmla="*/ 206 h 940"/>
                  <a:gd name="T70" fmla="*/ 904 w 940"/>
                  <a:gd name="T71" fmla="*/ 286 h 940"/>
                  <a:gd name="T72" fmla="*/ 932 w 940"/>
                  <a:gd name="T73" fmla="*/ 374 h 940"/>
                  <a:gd name="T74" fmla="*/ 940 w 940"/>
                  <a:gd name="T75" fmla="*/ 446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940">
                    <a:moveTo>
                      <a:pt x="940" y="470"/>
                    </a:moveTo>
                    <a:lnTo>
                      <a:pt x="940" y="470"/>
                    </a:lnTo>
                    <a:lnTo>
                      <a:pt x="940" y="494"/>
                    </a:lnTo>
                    <a:lnTo>
                      <a:pt x="938" y="518"/>
                    </a:lnTo>
                    <a:lnTo>
                      <a:pt x="932" y="564"/>
                    </a:lnTo>
                    <a:lnTo>
                      <a:pt x="920" y="610"/>
                    </a:lnTo>
                    <a:lnTo>
                      <a:pt x="904" y="652"/>
                    </a:lnTo>
                    <a:lnTo>
                      <a:pt x="884" y="694"/>
                    </a:lnTo>
                    <a:lnTo>
                      <a:pt x="860" y="732"/>
                    </a:lnTo>
                    <a:lnTo>
                      <a:pt x="834" y="768"/>
                    </a:lnTo>
                    <a:lnTo>
                      <a:pt x="804" y="802"/>
                    </a:lnTo>
                    <a:lnTo>
                      <a:pt x="770" y="832"/>
                    </a:lnTo>
                    <a:lnTo>
                      <a:pt x="734" y="860"/>
                    </a:lnTo>
                    <a:lnTo>
                      <a:pt x="694" y="882"/>
                    </a:lnTo>
                    <a:lnTo>
                      <a:pt x="654" y="902"/>
                    </a:lnTo>
                    <a:lnTo>
                      <a:pt x="610" y="918"/>
                    </a:lnTo>
                    <a:lnTo>
                      <a:pt x="566" y="930"/>
                    </a:lnTo>
                    <a:lnTo>
                      <a:pt x="518" y="938"/>
                    </a:lnTo>
                    <a:lnTo>
                      <a:pt x="494" y="940"/>
                    </a:lnTo>
                    <a:lnTo>
                      <a:pt x="470" y="940"/>
                    </a:lnTo>
                    <a:lnTo>
                      <a:pt x="470" y="940"/>
                    </a:lnTo>
                    <a:lnTo>
                      <a:pt x="446" y="940"/>
                    </a:lnTo>
                    <a:lnTo>
                      <a:pt x="422" y="938"/>
                    </a:lnTo>
                    <a:lnTo>
                      <a:pt x="376" y="930"/>
                    </a:lnTo>
                    <a:lnTo>
                      <a:pt x="330" y="918"/>
                    </a:lnTo>
                    <a:lnTo>
                      <a:pt x="288" y="902"/>
                    </a:lnTo>
                    <a:lnTo>
                      <a:pt x="246" y="882"/>
                    </a:lnTo>
                    <a:lnTo>
                      <a:pt x="208" y="860"/>
                    </a:lnTo>
                    <a:lnTo>
                      <a:pt x="172" y="832"/>
                    </a:lnTo>
                    <a:lnTo>
                      <a:pt x="138" y="802"/>
                    </a:lnTo>
                    <a:lnTo>
                      <a:pt x="108" y="768"/>
                    </a:lnTo>
                    <a:lnTo>
                      <a:pt x="80" y="732"/>
                    </a:lnTo>
                    <a:lnTo>
                      <a:pt x="58" y="694"/>
                    </a:lnTo>
                    <a:lnTo>
                      <a:pt x="38" y="652"/>
                    </a:lnTo>
                    <a:lnTo>
                      <a:pt x="22" y="610"/>
                    </a:lnTo>
                    <a:lnTo>
                      <a:pt x="10" y="564"/>
                    </a:lnTo>
                    <a:lnTo>
                      <a:pt x="2" y="518"/>
                    </a:lnTo>
                    <a:lnTo>
                      <a:pt x="2" y="494"/>
                    </a:lnTo>
                    <a:lnTo>
                      <a:pt x="0" y="470"/>
                    </a:lnTo>
                    <a:lnTo>
                      <a:pt x="0" y="470"/>
                    </a:lnTo>
                    <a:lnTo>
                      <a:pt x="2" y="446"/>
                    </a:lnTo>
                    <a:lnTo>
                      <a:pt x="2" y="422"/>
                    </a:lnTo>
                    <a:lnTo>
                      <a:pt x="10" y="374"/>
                    </a:lnTo>
                    <a:lnTo>
                      <a:pt x="22" y="330"/>
                    </a:lnTo>
                    <a:lnTo>
                      <a:pt x="38" y="286"/>
                    </a:lnTo>
                    <a:lnTo>
                      <a:pt x="58" y="246"/>
                    </a:lnTo>
                    <a:lnTo>
                      <a:pt x="80" y="206"/>
                    </a:lnTo>
                    <a:lnTo>
                      <a:pt x="108" y="170"/>
                    </a:lnTo>
                    <a:lnTo>
                      <a:pt x="138" y="138"/>
                    </a:lnTo>
                    <a:lnTo>
                      <a:pt x="172" y="106"/>
                    </a:lnTo>
                    <a:lnTo>
                      <a:pt x="208" y="80"/>
                    </a:lnTo>
                    <a:lnTo>
                      <a:pt x="246" y="56"/>
                    </a:lnTo>
                    <a:lnTo>
                      <a:pt x="288" y="36"/>
                    </a:lnTo>
                    <a:lnTo>
                      <a:pt x="330" y="20"/>
                    </a:lnTo>
                    <a:lnTo>
                      <a:pt x="376" y="8"/>
                    </a:lnTo>
                    <a:lnTo>
                      <a:pt x="422" y="2"/>
                    </a:lnTo>
                    <a:lnTo>
                      <a:pt x="446" y="0"/>
                    </a:lnTo>
                    <a:lnTo>
                      <a:pt x="470" y="0"/>
                    </a:lnTo>
                    <a:lnTo>
                      <a:pt x="470" y="0"/>
                    </a:lnTo>
                    <a:lnTo>
                      <a:pt x="494" y="0"/>
                    </a:lnTo>
                    <a:lnTo>
                      <a:pt x="518" y="2"/>
                    </a:lnTo>
                    <a:lnTo>
                      <a:pt x="566" y="8"/>
                    </a:lnTo>
                    <a:lnTo>
                      <a:pt x="610" y="20"/>
                    </a:lnTo>
                    <a:lnTo>
                      <a:pt x="654" y="36"/>
                    </a:lnTo>
                    <a:lnTo>
                      <a:pt x="694" y="56"/>
                    </a:lnTo>
                    <a:lnTo>
                      <a:pt x="734" y="80"/>
                    </a:lnTo>
                    <a:lnTo>
                      <a:pt x="770" y="106"/>
                    </a:lnTo>
                    <a:lnTo>
                      <a:pt x="804" y="138"/>
                    </a:lnTo>
                    <a:lnTo>
                      <a:pt x="834" y="170"/>
                    </a:lnTo>
                    <a:lnTo>
                      <a:pt x="860" y="206"/>
                    </a:lnTo>
                    <a:lnTo>
                      <a:pt x="884" y="246"/>
                    </a:lnTo>
                    <a:lnTo>
                      <a:pt x="904" y="286"/>
                    </a:lnTo>
                    <a:lnTo>
                      <a:pt x="920" y="330"/>
                    </a:lnTo>
                    <a:lnTo>
                      <a:pt x="932" y="374"/>
                    </a:lnTo>
                    <a:lnTo>
                      <a:pt x="938" y="422"/>
                    </a:lnTo>
                    <a:lnTo>
                      <a:pt x="940" y="446"/>
                    </a:lnTo>
                    <a:lnTo>
                      <a:pt x="940" y="4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71" name="Freeform 1893"/>
              <p:cNvSpPr>
                <a:spLocks/>
              </p:cNvSpPr>
              <p:nvPr/>
            </p:nvSpPr>
            <p:spPr bwMode="auto">
              <a:xfrm>
                <a:off x="3096" y="1469"/>
                <a:ext cx="1382" cy="1382"/>
              </a:xfrm>
              <a:custGeom>
                <a:avLst/>
                <a:gdLst>
                  <a:gd name="T0" fmla="*/ 1088 w 1382"/>
                  <a:gd name="T1" fmla="*/ 1170 h 1382"/>
                  <a:gd name="T2" fmla="*/ 1004 w 1382"/>
                  <a:gd name="T3" fmla="*/ 1230 h 1382"/>
                  <a:gd name="T4" fmla="*/ 910 w 1382"/>
                  <a:gd name="T5" fmla="*/ 1274 h 1382"/>
                  <a:gd name="T6" fmla="*/ 844 w 1382"/>
                  <a:gd name="T7" fmla="*/ 1294 h 1382"/>
                  <a:gd name="T8" fmla="*/ 762 w 1382"/>
                  <a:gd name="T9" fmla="*/ 1306 h 1382"/>
                  <a:gd name="T10" fmla="*/ 664 w 1382"/>
                  <a:gd name="T11" fmla="*/ 1306 h 1382"/>
                  <a:gd name="T12" fmla="*/ 516 w 1382"/>
                  <a:gd name="T13" fmla="*/ 1272 h 1382"/>
                  <a:gd name="T14" fmla="*/ 382 w 1382"/>
                  <a:gd name="T15" fmla="*/ 1200 h 1382"/>
                  <a:gd name="T16" fmla="*/ 338 w 1382"/>
                  <a:gd name="T17" fmla="*/ 1164 h 1382"/>
                  <a:gd name="T18" fmla="*/ 292 w 1382"/>
                  <a:gd name="T19" fmla="*/ 1120 h 1382"/>
                  <a:gd name="T20" fmla="*/ 242 w 1382"/>
                  <a:gd name="T21" fmla="*/ 1056 h 1382"/>
                  <a:gd name="T22" fmla="*/ 194 w 1382"/>
                  <a:gd name="T23" fmla="*/ 970 h 1382"/>
                  <a:gd name="T24" fmla="*/ 174 w 1382"/>
                  <a:gd name="T25" fmla="*/ 918 h 1382"/>
                  <a:gd name="T26" fmla="*/ 160 w 1382"/>
                  <a:gd name="T27" fmla="*/ 866 h 1382"/>
                  <a:gd name="T28" fmla="*/ 148 w 1382"/>
                  <a:gd name="T29" fmla="*/ 798 h 1382"/>
                  <a:gd name="T30" fmla="*/ 146 w 1382"/>
                  <a:gd name="T31" fmla="*/ 714 h 1382"/>
                  <a:gd name="T32" fmla="*/ 154 w 1382"/>
                  <a:gd name="T33" fmla="*/ 640 h 1382"/>
                  <a:gd name="T34" fmla="*/ 182 w 1382"/>
                  <a:gd name="T35" fmla="*/ 534 h 1382"/>
                  <a:gd name="T36" fmla="*/ 232 w 1382"/>
                  <a:gd name="T37" fmla="*/ 434 h 1382"/>
                  <a:gd name="T38" fmla="*/ 294 w 1382"/>
                  <a:gd name="T39" fmla="*/ 354 h 1382"/>
                  <a:gd name="T40" fmla="*/ 408 w 1382"/>
                  <a:gd name="T41" fmla="*/ 258 h 1382"/>
                  <a:gd name="T42" fmla="*/ 544 w 1382"/>
                  <a:gd name="T43" fmla="*/ 194 h 1382"/>
                  <a:gd name="T44" fmla="*/ 588 w 1382"/>
                  <a:gd name="T45" fmla="*/ 182 h 1382"/>
                  <a:gd name="T46" fmla="*/ 668 w 1382"/>
                  <a:gd name="T47" fmla="*/ 170 h 1382"/>
                  <a:gd name="T48" fmla="*/ 750 w 1382"/>
                  <a:gd name="T49" fmla="*/ 168 h 1382"/>
                  <a:gd name="T50" fmla="*/ 856 w 1382"/>
                  <a:gd name="T51" fmla="*/ 186 h 1382"/>
                  <a:gd name="T52" fmla="*/ 918 w 1382"/>
                  <a:gd name="T53" fmla="*/ 206 h 1382"/>
                  <a:gd name="T54" fmla="*/ 1010 w 1382"/>
                  <a:gd name="T55" fmla="*/ 250 h 1382"/>
                  <a:gd name="T56" fmla="*/ 1092 w 1382"/>
                  <a:gd name="T57" fmla="*/ 310 h 1382"/>
                  <a:gd name="T58" fmla="*/ 1130 w 1382"/>
                  <a:gd name="T59" fmla="*/ 348 h 1382"/>
                  <a:gd name="T60" fmla="*/ 1180 w 1382"/>
                  <a:gd name="T61" fmla="*/ 408 h 1382"/>
                  <a:gd name="T62" fmla="*/ 1222 w 1382"/>
                  <a:gd name="T63" fmla="*/ 476 h 1382"/>
                  <a:gd name="T64" fmla="*/ 1252 w 1382"/>
                  <a:gd name="T65" fmla="*/ 542 h 1382"/>
                  <a:gd name="T66" fmla="*/ 1272 w 1382"/>
                  <a:gd name="T67" fmla="*/ 610 h 1382"/>
                  <a:gd name="T68" fmla="*/ 1286 w 1382"/>
                  <a:gd name="T69" fmla="*/ 740 h 1382"/>
                  <a:gd name="T70" fmla="*/ 1272 w 1382"/>
                  <a:gd name="T71" fmla="*/ 868 h 1382"/>
                  <a:gd name="T72" fmla="*/ 1276 w 1382"/>
                  <a:gd name="T73" fmla="*/ 974 h 1382"/>
                  <a:gd name="T74" fmla="*/ 1382 w 1382"/>
                  <a:gd name="T75" fmla="*/ 144 h 1382"/>
                  <a:gd name="T76" fmla="*/ 1376 w 1382"/>
                  <a:gd name="T77" fmla="*/ 102 h 1382"/>
                  <a:gd name="T78" fmla="*/ 1358 w 1382"/>
                  <a:gd name="T79" fmla="*/ 64 h 1382"/>
                  <a:gd name="T80" fmla="*/ 1330 w 1382"/>
                  <a:gd name="T81" fmla="*/ 34 h 1382"/>
                  <a:gd name="T82" fmla="*/ 1294 w 1382"/>
                  <a:gd name="T83" fmla="*/ 12 h 1382"/>
                  <a:gd name="T84" fmla="*/ 1252 w 1382"/>
                  <a:gd name="T85" fmla="*/ 2 h 1382"/>
                  <a:gd name="T86" fmla="*/ 144 w 1382"/>
                  <a:gd name="T87" fmla="*/ 0 h 1382"/>
                  <a:gd name="T88" fmla="*/ 102 w 1382"/>
                  <a:gd name="T89" fmla="*/ 6 h 1382"/>
                  <a:gd name="T90" fmla="*/ 64 w 1382"/>
                  <a:gd name="T91" fmla="*/ 24 h 1382"/>
                  <a:gd name="T92" fmla="*/ 32 w 1382"/>
                  <a:gd name="T93" fmla="*/ 52 h 1382"/>
                  <a:gd name="T94" fmla="*/ 12 w 1382"/>
                  <a:gd name="T95" fmla="*/ 88 h 1382"/>
                  <a:gd name="T96" fmla="*/ 0 w 1382"/>
                  <a:gd name="T97" fmla="*/ 130 h 1382"/>
                  <a:gd name="T98" fmla="*/ 0 w 1382"/>
                  <a:gd name="T99" fmla="*/ 1238 h 1382"/>
                  <a:gd name="T100" fmla="*/ 6 w 1382"/>
                  <a:gd name="T101" fmla="*/ 1282 h 1382"/>
                  <a:gd name="T102" fmla="*/ 24 w 1382"/>
                  <a:gd name="T103" fmla="*/ 1318 h 1382"/>
                  <a:gd name="T104" fmla="*/ 52 w 1382"/>
                  <a:gd name="T105" fmla="*/ 1350 h 1382"/>
                  <a:gd name="T106" fmla="*/ 88 w 1382"/>
                  <a:gd name="T107" fmla="*/ 1370 h 1382"/>
                  <a:gd name="T108" fmla="*/ 130 w 1382"/>
                  <a:gd name="T109" fmla="*/ 1382 h 1382"/>
                  <a:gd name="T110" fmla="*/ 1238 w 1382"/>
                  <a:gd name="T111" fmla="*/ 1382 h 1382"/>
                  <a:gd name="T112" fmla="*/ 1300 w 1382"/>
                  <a:gd name="T113" fmla="*/ 1368 h 1382"/>
                  <a:gd name="T114" fmla="*/ 1104 w 1382"/>
                  <a:gd name="T115" fmla="*/ 118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2" h="1382">
                    <a:moveTo>
                      <a:pt x="1104" y="1184"/>
                    </a:moveTo>
                    <a:lnTo>
                      <a:pt x="1088" y="1170"/>
                    </a:lnTo>
                    <a:lnTo>
                      <a:pt x="1088" y="1170"/>
                    </a:lnTo>
                    <a:lnTo>
                      <a:pt x="1062" y="1192"/>
                    </a:lnTo>
                    <a:lnTo>
                      <a:pt x="1034" y="1212"/>
                    </a:lnTo>
                    <a:lnTo>
                      <a:pt x="1004" y="1230"/>
                    </a:lnTo>
                    <a:lnTo>
                      <a:pt x="974" y="1248"/>
                    </a:lnTo>
                    <a:lnTo>
                      <a:pt x="942" y="1262"/>
                    </a:lnTo>
                    <a:lnTo>
                      <a:pt x="910" y="1274"/>
                    </a:lnTo>
                    <a:lnTo>
                      <a:pt x="876" y="1286"/>
                    </a:lnTo>
                    <a:lnTo>
                      <a:pt x="844" y="1294"/>
                    </a:lnTo>
                    <a:lnTo>
                      <a:pt x="844" y="1294"/>
                    </a:lnTo>
                    <a:lnTo>
                      <a:pt x="804" y="1302"/>
                    </a:lnTo>
                    <a:lnTo>
                      <a:pt x="762" y="1306"/>
                    </a:lnTo>
                    <a:lnTo>
                      <a:pt x="762" y="1306"/>
                    </a:lnTo>
                    <a:lnTo>
                      <a:pt x="716" y="1308"/>
                    </a:lnTo>
                    <a:lnTo>
                      <a:pt x="716" y="1308"/>
                    </a:lnTo>
                    <a:lnTo>
                      <a:pt x="664" y="1306"/>
                    </a:lnTo>
                    <a:lnTo>
                      <a:pt x="614" y="1300"/>
                    </a:lnTo>
                    <a:lnTo>
                      <a:pt x="566" y="1288"/>
                    </a:lnTo>
                    <a:lnTo>
                      <a:pt x="516" y="1272"/>
                    </a:lnTo>
                    <a:lnTo>
                      <a:pt x="470" y="1252"/>
                    </a:lnTo>
                    <a:lnTo>
                      <a:pt x="426" y="1228"/>
                    </a:lnTo>
                    <a:lnTo>
                      <a:pt x="382" y="1200"/>
                    </a:lnTo>
                    <a:lnTo>
                      <a:pt x="342" y="1168"/>
                    </a:lnTo>
                    <a:lnTo>
                      <a:pt x="338" y="1164"/>
                    </a:lnTo>
                    <a:lnTo>
                      <a:pt x="338" y="1164"/>
                    </a:lnTo>
                    <a:lnTo>
                      <a:pt x="328" y="1156"/>
                    </a:lnTo>
                    <a:lnTo>
                      <a:pt x="328" y="1156"/>
                    </a:lnTo>
                    <a:lnTo>
                      <a:pt x="292" y="1120"/>
                    </a:lnTo>
                    <a:lnTo>
                      <a:pt x="260" y="1082"/>
                    </a:lnTo>
                    <a:lnTo>
                      <a:pt x="260" y="1082"/>
                    </a:lnTo>
                    <a:lnTo>
                      <a:pt x="242" y="1056"/>
                    </a:lnTo>
                    <a:lnTo>
                      <a:pt x="224" y="1028"/>
                    </a:lnTo>
                    <a:lnTo>
                      <a:pt x="208" y="1000"/>
                    </a:lnTo>
                    <a:lnTo>
                      <a:pt x="194" y="970"/>
                    </a:lnTo>
                    <a:lnTo>
                      <a:pt x="194" y="970"/>
                    </a:lnTo>
                    <a:lnTo>
                      <a:pt x="184" y="944"/>
                    </a:lnTo>
                    <a:lnTo>
                      <a:pt x="174" y="918"/>
                    </a:lnTo>
                    <a:lnTo>
                      <a:pt x="166" y="892"/>
                    </a:lnTo>
                    <a:lnTo>
                      <a:pt x="160" y="866"/>
                    </a:lnTo>
                    <a:lnTo>
                      <a:pt x="160" y="866"/>
                    </a:lnTo>
                    <a:lnTo>
                      <a:pt x="152" y="826"/>
                    </a:lnTo>
                    <a:lnTo>
                      <a:pt x="152" y="826"/>
                    </a:lnTo>
                    <a:lnTo>
                      <a:pt x="148" y="798"/>
                    </a:lnTo>
                    <a:lnTo>
                      <a:pt x="146" y="770"/>
                    </a:lnTo>
                    <a:lnTo>
                      <a:pt x="146" y="742"/>
                    </a:lnTo>
                    <a:lnTo>
                      <a:pt x="146" y="714"/>
                    </a:lnTo>
                    <a:lnTo>
                      <a:pt x="146" y="714"/>
                    </a:lnTo>
                    <a:lnTo>
                      <a:pt x="148" y="678"/>
                    </a:lnTo>
                    <a:lnTo>
                      <a:pt x="154" y="640"/>
                    </a:lnTo>
                    <a:lnTo>
                      <a:pt x="160" y="604"/>
                    </a:lnTo>
                    <a:lnTo>
                      <a:pt x="170" y="570"/>
                    </a:lnTo>
                    <a:lnTo>
                      <a:pt x="182" y="534"/>
                    </a:lnTo>
                    <a:lnTo>
                      <a:pt x="198" y="500"/>
                    </a:lnTo>
                    <a:lnTo>
                      <a:pt x="214" y="468"/>
                    </a:lnTo>
                    <a:lnTo>
                      <a:pt x="232" y="434"/>
                    </a:lnTo>
                    <a:lnTo>
                      <a:pt x="232" y="434"/>
                    </a:lnTo>
                    <a:lnTo>
                      <a:pt x="262" y="394"/>
                    </a:lnTo>
                    <a:lnTo>
                      <a:pt x="294" y="354"/>
                    </a:lnTo>
                    <a:lnTo>
                      <a:pt x="328" y="318"/>
                    </a:lnTo>
                    <a:lnTo>
                      <a:pt x="366" y="286"/>
                    </a:lnTo>
                    <a:lnTo>
                      <a:pt x="408" y="258"/>
                    </a:lnTo>
                    <a:lnTo>
                      <a:pt x="452" y="232"/>
                    </a:lnTo>
                    <a:lnTo>
                      <a:pt x="496" y="212"/>
                    </a:lnTo>
                    <a:lnTo>
                      <a:pt x="544" y="194"/>
                    </a:lnTo>
                    <a:lnTo>
                      <a:pt x="544" y="194"/>
                    </a:lnTo>
                    <a:lnTo>
                      <a:pt x="588" y="182"/>
                    </a:lnTo>
                    <a:lnTo>
                      <a:pt x="588" y="182"/>
                    </a:lnTo>
                    <a:lnTo>
                      <a:pt x="628" y="174"/>
                    </a:lnTo>
                    <a:lnTo>
                      <a:pt x="668" y="170"/>
                    </a:lnTo>
                    <a:lnTo>
                      <a:pt x="668" y="170"/>
                    </a:lnTo>
                    <a:lnTo>
                      <a:pt x="716" y="168"/>
                    </a:lnTo>
                    <a:lnTo>
                      <a:pt x="716" y="168"/>
                    </a:lnTo>
                    <a:lnTo>
                      <a:pt x="750" y="168"/>
                    </a:lnTo>
                    <a:lnTo>
                      <a:pt x="786" y="172"/>
                    </a:lnTo>
                    <a:lnTo>
                      <a:pt x="820" y="178"/>
                    </a:lnTo>
                    <a:lnTo>
                      <a:pt x="856" y="186"/>
                    </a:lnTo>
                    <a:lnTo>
                      <a:pt x="856" y="186"/>
                    </a:lnTo>
                    <a:lnTo>
                      <a:pt x="888" y="194"/>
                    </a:lnTo>
                    <a:lnTo>
                      <a:pt x="918" y="206"/>
                    </a:lnTo>
                    <a:lnTo>
                      <a:pt x="950" y="218"/>
                    </a:lnTo>
                    <a:lnTo>
                      <a:pt x="980" y="234"/>
                    </a:lnTo>
                    <a:lnTo>
                      <a:pt x="1010" y="250"/>
                    </a:lnTo>
                    <a:lnTo>
                      <a:pt x="1038" y="268"/>
                    </a:lnTo>
                    <a:lnTo>
                      <a:pt x="1066" y="288"/>
                    </a:lnTo>
                    <a:lnTo>
                      <a:pt x="1092" y="310"/>
                    </a:lnTo>
                    <a:lnTo>
                      <a:pt x="1092" y="310"/>
                    </a:lnTo>
                    <a:lnTo>
                      <a:pt x="1112" y="328"/>
                    </a:lnTo>
                    <a:lnTo>
                      <a:pt x="1130" y="348"/>
                    </a:lnTo>
                    <a:lnTo>
                      <a:pt x="1148" y="366"/>
                    </a:lnTo>
                    <a:lnTo>
                      <a:pt x="1164" y="386"/>
                    </a:lnTo>
                    <a:lnTo>
                      <a:pt x="1180" y="408"/>
                    </a:lnTo>
                    <a:lnTo>
                      <a:pt x="1196" y="430"/>
                    </a:lnTo>
                    <a:lnTo>
                      <a:pt x="1210" y="452"/>
                    </a:lnTo>
                    <a:lnTo>
                      <a:pt x="1222" y="476"/>
                    </a:lnTo>
                    <a:lnTo>
                      <a:pt x="1222" y="476"/>
                    </a:lnTo>
                    <a:lnTo>
                      <a:pt x="1238" y="508"/>
                    </a:lnTo>
                    <a:lnTo>
                      <a:pt x="1252" y="542"/>
                    </a:lnTo>
                    <a:lnTo>
                      <a:pt x="1262" y="576"/>
                    </a:lnTo>
                    <a:lnTo>
                      <a:pt x="1272" y="610"/>
                    </a:lnTo>
                    <a:lnTo>
                      <a:pt x="1272" y="610"/>
                    </a:lnTo>
                    <a:lnTo>
                      <a:pt x="1280" y="654"/>
                    </a:lnTo>
                    <a:lnTo>
                      <a:pt x="1284" y="696"/>
                    </a:lnTo>
                    <a:lnTo>
                      <a:pt x="1286" y="740"/>
                    </a:lnTo>
                    <a:lnTo>
                      <a:pt x="1284" y="782"/>
                    </a:lnTo>
                    <a:lnTo>
                      <a:pt x="1280" y="826"/>
                    </a:lnTo>
                    <a:lnTo>
                      <a:pt x="1272" y="868"/>
                    </a:lnTo>
                    <a:lnTo>
                      <a:pt x="1260" y="908"/>
                    </a:lnTo>
                    <a:lnTo>
                      <a:pt x="1246" y="950"/>
                    </a:lnTo>
                    <a:lnTo>
                      <a:pt x="1276" y="974"/>
                    </a:lnTo>
                    <a:lnTo>
                      <a:pt x="1382" y="1060"/>
                    </a:lnTo>
                    <a:lnTo>
                      <a:pt x="1382" y="144"/>
                    </a:lnTo>
                    <a:lnTo>
                      <a:pt x="1382" y="144"/>
                    </a:lnTo>
                    <a:lnTo>
                      <a:pt x="1382" y="130"/>
                    </a:lnTo>
                    <a:lnTo>
                      <a:pt x="1380" y="116"/>
                    </a:lnTo>
                    <a:lnTo>
                      <a:pt x="1376" y="102"/>
                    </a:lnTo>
                    <a:lnTo>
                      <a:pt x="1370" y="88"/>
                    </a:lnTo>
                    <a:lnTo>
                      <a:pt x="1364" y="76"/>
                    </a:lnTo>
                    <a:lnTo>
                      <a:pt x="1358" y="64"/>
                    </a:lnTo>
                    <a:lnTo>
                      <a:pt x="1350" y="52"/>
                    </a:lnTo>
                    <a:lnTo>
                      <a:pt x="1340" y="42"/>
                    </a:lnTo>
                    <a:lnTo>
                      <a:pt x="1330" y="34"/>
                    </a:lnTo>
                    <a:lnTo>
                      <a:pt x="1318" y="24"/>
                    </a:lnTo>
                    <a:lnTo>
                      <a:pt x="1306" y="18"/>
                    </a:lnTo>
                    <a:lnTo>
                      <a:pt x="1294" y="12"/>
                    </a:lnTo>
                    <a:lnTo>
                      <a:pt x="1280" y="6"/>
                    </a:lnTo>
                    <a:lnTo>
                      <a:pt x="1268" y="4"/>
                    </a:lnTo>
                    <a:lnTo>
                      <a:pt x="1252" y="2"/>
                    </a:lnTo>
                    <a:lnTo>
                      <a:pt x="1238" y="0"/>
                    </a:lnTo>
                    <a:lnTo>
                      <a:pt x="144" y="0"/>
                    </a:lnTo>
                    <a:lnTo>
                      <a:pt x="144" y="0"/>
                    </a:lnTo>
                    <a:lnTo>
                      <a:pt x="130" y="2"/>
                    </a:lnTo>
                    <a:lnTo>
                      <a:pt x="116" y="4"/>
                    </a:lnTo>
                    <a:lnTo>
                      <a:pt x="102" y="6"/>
                    </a:lnTo>
                    <a:lnTo>
                      <a:pt x="88" y="12"/>
                    </a:lnTo>
                    <a:lnTo>
                      <a:pt x="76" y="18"/>
                    </a:lnTo>
                    <a:lnTo>
                      <a:pt x="64" y="24"/>
                    </a:lnTo>
                    <a:lnTo>
                      <a:pt x="52" y="34"/>
                    </a:lnTo>
                    <a:lnTo>
                      <a:pt x="42" y="42"/>
                    </a:lnTo>
                    <a:lnTo>
                      <a:pt x="32" y="52"/>
                    </a:lnTo>
                    <a:lnTo>
                      <a:pt x="24" y="64"/>
                    </a:lnTo>
                    <a:lnTo>
                      <a:pt x="18" y="76"/>
                    </a:lnTo>
                    <a:lnTo>
                      <a:pt x="12" y="88"/>
                    </a:lnTo>
                    <a:lnTo>
                      <a:pt x="6" y="102"/>
                    </a:lnTo>
                    <a:lnTo>
                      <a:pt x="4" y="116"/>
                    </a:lnTo>
                    <a:lnTo>
                      <a:pt x="0" y="130"/>
                    </a:lnTo>
                    <a:lnTo>
                      <a:pt x="0" y="144"/>
                    </a:lnTo>
                    <a:lnTo>
                      <a:pt x="0" y="1238"/>
                    </a:lnTo>
                    <a:lnTo>
                      <a:pt x="0" y="1238"/>
                    </a:lnTo>
                    <a:lnTo>
                      <a:pt x="0" y="1252"/>
                    </a:lnTo>
                    <a:lnTo>
                      <a:pt x="4" y="1268"/>
                    </a:lnTo>
                    <a:lnTo>
                      <a:pt x="6" y="1282"/>
                    </a:lnTo>
                    <a:lnTo>
                      <a:pt x="12" y="1294"/>
                    </a:lnTo>
                    <a:lnTo>
                      <a:pt x="18" y="1306"/>
                    </a:lnTo>
                    <a:lnTo>
                      <a:pt x="24" y="1318"/>
                    </a:lnTo>
                    <a:lnTo>
                      <a:pt x="32" y="1330"/>
                    </a:lnTo>
                    <a:lnTo>
                      <a:pt x="42" y="1340"/>
                    </a:lnTo>
                    <a:lnTo>
                      <a:pt x="52" y="1350"/>
                    </a:lnTo>
                    <a:lnTo>
                      <a:pt x="64" y="1358"/>
                    </a:lnTo>
                    <a:lnTo>
                      <a:pt x="76" y="1364"/>
                    </a:lnTo>
                    <a:lnTo>
                      <a:pt x="88" y="1370"/>
                    </a:lnTo>
                    <a:lnTo>
                      <a:pt x="102" y="1376"/>
                    </a:lnTo>
                    <a:lnTo>
                      <a:pt x="116" y="1380"/>
                    </a:lnTo>
                    <a:lnTo>
                      <a:pt x="130" y="1382"/>
                    </a:lnTo>
                    <a:lnTo>
                      <a:pt x="144" y="1382"/>
                    </a:lnTo>
                    <a:lnTo>
                      <a:pt x="1238" y="1382"/>
                    </a:lnTo>
                    <a:lnTo>
                      <a:pt x="1238" y="1382"/>
                    </a:lnTo>
                    <a:lnTo>
                      <a:pt x="1260" y="1380"/>
                    </a:lnTo>
                    <a:lnTo>
                      <a:pt x="1282" y="1376"/>
                    </a:lnTo>
                    <a:lnTo>
                      <a:pt x="1300" y="1368"/>
                    </a:lnTo>
                    <a:lnTo>
                      <a:pt x="1318" y="1358"/>
                    </a:lnTo>
                    <a:lnTo>
                      <a:pt x="1140" y="1212"/>
                    </a:lnTo>
                    <a:lnTo>
                      <a:pt x="1104" y="1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72" name="Freeform 1894"/>
              <p:cNvSpPr>
                <a:spLocks/>
              </p:cNvSpPr>
              <p:nvPr/>
            </p:nvSpPr>
            <p:spPr bwMode="auto">
              <a:xfrm>
                <a:off x="2902" y="1275"/>
                <a:ext cx="1770" cy="1770"/>
              </a:xfrm>
              <a:custGeom>
                <a:avLst/>
                <a:gdLst>
                  <a:gd name="T0" fmla="*/ 258 w 1770"/>
                  <a:gd name="T1" fmla="*/ 1656 h 1770"/>
                  <a:gd name="T2" fmla="*/ 244 w 1770"/>
                  <a:gd name="T3" fmla="*/ 1656 h 1770"/>
                  <a:gd name="T4" fmla="*/ 216 w 1770"/>
                  <a:gd name="T5" fmla="*/ 1650 h 1770"/>
                  <a:gd name="T6" fmla="*/ 190 w 1770"/>
                  <a:gd name="T7" fmla="*/ 1638 h 1770"/>
                  <a:gd name="T8" fmla="*/ 166 w 1770"/>
                  <a:gd name="T9" fmla="*/ 1624 h 1770"/>
                  <a:gd name="T10" fmla="*/ 146 w 1770"/>
                  <a:gd name="T11" fmla="*/ 1604 h 1770"/>
                  <a:gd name="T12" fmla="*/ 132 w 1770"/>
                  <a:gd name="T13" fmla="*/ 1580 h 1770"/>
                  <a:gd name="T14" fmla="*/ 120 w 1770"/>
                  <a:gd name="T15" fmla="*/ 1556 h 1770"/>
                  <a:gd name="T16" fmla="*/ 114 w 1770"/>
                  <a:gd name="T17" fmla="*/ 1528 h 1770"/>
                  <a:gd name="T18" fmla="*/ 114 w 1770"/>
                  <a:gd name="T19" fmla="*/ 258 h 1770"/>
                  <a:gd name="T20" fmla="*/ 114 w 1770"/>
                  <a:gd name="T21" fmla="*/ 244 h 1770"/>
                  <a:gd name="T22" fmla="*/ 120 w 1770"/>
                  <a:gd name="T23" fmla="*/ 216 h 1770"/>
                  <a:gd name="T24" fmla="*/ 132 w 1770"/>
                  <a:gd name="T25" fmla="*/ 190 h 1770"/>
                  <a:gd name="T26" fmla="*/ 146 w 1770"/>
                  <a:gd name="T27" fmla="*/ 166 h 1770"/>
                  <a:gd name="T28" fmla="*/ 166 w 1770"/>
                  <a:gd name="T29" fmla="*/ 148 h 1770"/>
                  <a:gd name="T30" fmla="*/ 190 w 1770"/>
                  <a:gd name="T31" fmla="*/ 132 h 1770"/>
                  <a:gd name="T32" fmla="*/ 216 w 1770"/>
                  <a:gd name="T33" fmla="*/ 120 h 1770"/>
                  <a:gd name="T34" fmla="*/ 244 w 1770"/>
                  <a:gd name="T35" fmla="*/ 114 h 1770"/>
                  <a:gd name="T36" fmla="*/ 1512 w 1770"/>
                  <a:gd name="T37" fmla="*/ 114 h 1770"/>
                  <a:gd name="T38" fmla="*/ 1526 w 1770"/>
                  <a:gd name="T39" fmla="*/ 114 h 1770"/>
                  <a:gd name="T40" fmla="*/ 1554 w 1770"/>
                  <a:gd name="T41" fmla="*/ 120 h 1770"/>
                  <a:gd name="T42" fmla="*/ 1580 w 1770"/>
                  <a:gd name="T43" fmla="*/ 132 h 1770"/>
                  <a:gd name="T44" fmla="*/ 1604 w 1770"/>
                  <a:gd name="T45" fmla="*/ 148 h 1770"/>
                  <a:gd name="T46" fmla="*/ 1624 w 1770"/>
                  <a:gd name="T47" fmla="*/ 166 h 1770"/>
                  <a:gd name="T48" fmla="*/ 1638 w 1770"/>
                  <a:gd name="T49" fmla="*/ 190 h 1770"/>
                  <a:gd name="T50" fmla="*/ 1650 w 1770"/>
                  <a:gd name="T51" fmla="*/ 216 h 1770"/>
                  <a:gd name="T52" fmla="*/ 1656 w 1770"/>
                  <a:gd name="T53" fmla="*/ 244 h 1770"/>
                  <a:gd name="T54" fmla="*/ 1656 w 1770"/>
                  <a:gd name="T55" fmla="*/ 1318 h 1770"/>
                  <a:gd name="T56" fmla="*/ 1770 w 1770"/>
                  <a:gd name="T57" fmla="*/ 220 h 1770"/>
                  <a:gd name="T58" fmla="*/ 1768 w 1770"/>
                  <a:gd name="T59" fmla="*/ 198 h 1770"/>
                  <a:gd name="T60" fmla="*/ 1760 w 1770"/>
                  <a:gd name="T61" fmla="*/ 154 h 1770"/>
                  <a:gd name="T62" fmla="*/ 1744 w 1770"/>
                  <a:gd name="T63" fmla="*/ 116 h 1770"/>
                  <a:gd name="T64" fmla="*/ 1720 w 1770"/>
                  <a:gd name="T65" fmla="*/ 80 h 1770"/>
                  <a:gd name="T66" fmla="*/ 1690 w 1770"/>
                  <a:gd name="T67" fmla="*/ 50 h 1770"/>
                  <a:gd name="T68" fmla="*/ 1654 w 1770"/>
                  <a:gd name="T69" fmla="*/ 28 h 1770"/>
                  <a:gd name="T70" fmla="*/ 1616 w 1770"/>
                  <a:gd name="T71" fmla="*/ 10 h 1770"/>
                  <a:gd name="T72" fmla="*/ 1572 w 1770"/>
                  <a:gd name="T73" fmla="*/ 2 h 1770"/>
                  <a:gd name="T74" fmla="*/ 220 w 1770"/>
                  <a:gd name="T75" fmla="*/ 0 h 1770"/>
                  <a:gd name="T76" fmla="*/ 198 w 1770"/>
                  <a:gd name="T77" fmla="*/ 2 h 1770"/>
                  <a:gd name="T78" fmla="*/ 154 w 1770"/>
                  <a:gd name="T79" fmla="*/ 10 h 1770"/>
                  <a:gd name="T80" fmla="*/ 116 w 1770"/>
                  <a:gd name="T81" fmla="*/ 28 h 1770"/>
                  <a:gd name="T82" fmla="*/ 80 w 1770"/>
                  <a:gd name="T83" fmla="*/ 50 h 1770"/>
                  <a:gd name="T84" fmla="*/ 50 w 1770"/>
                  <a:gd name="T85" fmla="*/ 80 h 1770"/>
                  <a:gd name="T86" fmla="*/ 28 w 1770"/>
                  <a:gd name="T87" fmla="*/ 116 h 1770"/>
                  <a:gd name="T88" fmla="*/ 10 w 1770"/>
                  <a:gd name="T89" fmla="*/ 154 h 1770"/>
                  <a:gd name="T90" fmla="*/ 2 w 1770"/>
                  <a:gd name="T91" fmla="*/ 198 h 1770"/>
                  <a:gd name="T92" fmla="*/ 0 w 1770"/>
                  <a:gd name="T93" fmla="*/ 1550 h 1770"/>
                  <a:gd name="T94" fmla="*/ 2 w 1770"/>
                  <a:gd name="T95" fmla="*/ 1574 h 1770"/>
                  <a:gd name="T96" fmla="*/ 10 w 1770"/>
                  <a:gd name="T97" fmla="*/ 1616 h 1770"/>
                  <a:gd name="T98" fmla="*/ 28 w 1770"/>
                  <a:gd name="T99" fmla="*/ 1656 h 1770"/>
                  <a:gd name="T100" fmla="*/ 50 w 1770"/>
                  <a:gd name="T101" fmla="*/ 1690 h 1770"/>
                  <a:gd name="T102" fmla="*/ 80 w 1770"/>
                  <a:gd name="T103" fmla="*/ 1720 h 1770"/>
                  <a:gd name="T104" fmla="*/ 116 w 1770"/>
                  <a:gd name="T105" fmla="*/ 1744 h 1770"/>
                  <a:gd name="T106" fmla="*/ 154 w 1770"/>
                  <a:gd name="T107" fmla="*/ 1760 h 1770"/>
                  <a:gd name="T108" fmla="*/ 198 w 1770"/>
                  <a:gd name="T109" fmla="*/ 1768 h 1770"/>
                  <a:gd name="T110" fmla="*/ 1550 w 1770"/>
                  <a:gd name="T111" fmla="*/ 1770 h 1770"/>
                  <a:gd name="T112" fmla="*/ 1572 w 1770"/>
                  <a:gd name="T113" fmla="*/ 1768 h 1770"/>
                  <a:gd name="T114" fmla="*/ 1616 w 1770"/>
                  <a:gd name="T115" fmla="*/ 1760 h 1770"/>
                  <a:gd name="T116" fmla="*/ 1654 w 1770"/>
                  <a:gd name="T117" fmla="*/ 1744 h 1770"/>
                  <a:gd name="T118" fmla="*/ 1688 w 1770"/>
                  <a:gd name="T119" fmla="*/ 1720 h 1770"/>
                  <a:gd name="T120" fmla="*/ 1602 w 1770"/>
                  <a:gd name="T121" fmla="*/ 1624 h 1770"/>
                  <a:gd name="T122" fmla="*/ 1582 w 1770"/>
                  <a:gd name="T123" fmla="*/ 1638 h 1770"/>
                  <a:gd name="T124" fmla="*/ 1538 w 1770"/>
                  <a:gd name="T125" fmla="*/ 16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0" h="1770">
                    <a:moveTo>
                      <a:pt x="1512" y="1656"/>
                    </a:moveTo>
                    <a:lnTo>
                      <a:pt x="258" y="1656"/>
                    </a:lnTo>
                    <a:lnTo>
                      <a:pt x="258" y="1656"/>
                    </a:lnTo>
                    <a:lnTo>
                      <a:pt x="244" y="1656"/>
                    </a:lnTo>
                    <a:lnTo>
                      <a:pt x="228" y="1654"/>
                    </a:lnTo>
                    <a:lnTo>
                      <a:pt x="216" y="1650"/>
                    </a:lnTo>
                    <a:lnTo>
                      <a:pt x="202" y="1644"/>
                    </a:lnTo>
                    <a:lnTo>
                      <a:pt x="190" y="1638"/>
                    </a:lnTo>
                    <a:lnTo>
                      <a:pt x="178" y="1632"/>
                    </a:lnTo>
                    <a:lnTo>
                      <a:pt x="166" y="1624"/>
                    </a:lnTo>
                    <a:lnTo>
                      <a:pt x="156" y="1614"/>
                    </a:lnTo>
                    <a:lnTo>
                      <a:pt x="146" y="1604"/>
                    </a:lnTo>
                    <a:lnTo>
                      <a:pt x="138" y="1592"/>
                    </a:lnTo>
                    <a:lnTo>
                      <a:pt x="132" y="1580"/>
                    </a:lnTo>
                    <a:lnTo>
                      <a:pt x="126" y="1568"/>
                    </a:lnTo>
                    <a:lnTo>
                      <a:pt x="120" y="1556"/>
                    </a:lnTo>
                    <a:lnTo>
                      <a:pt x="116" y="1542"/>
                    </a:lnTo>
                    <a:lnTo>
                      <a:pt x="114" y="1528"/>
                    </a:lnTo>
                    <a:lnTo>
                      <a:pt x="114" y="1512"/>
                    </a:lnTo>
                    <a:lnTo>
                      <a:pt x="114" y="258"/>
                    </a:lnTo>
                    <a:lnTo>
                      <a:pt x="114" y="258"/>
                    </a:lnTo>
                    <a:lnTo>
                      <a:pt x="114" y="244"/>
                    </a:lnTo>
                    <a:lnTo>
                      <a:pt x="116" y="230"/>
                    </a:lnTo>
                    <a:lnTo>
                      <a:pt x="120" y="216"/>
                    </a:lnTo>
                    <a:lnTo>
                      <a:pt x="126" y="202"/>
                    </a:lnTo>
                    <a:lnTo>
                      <a:pt x="132" y="190"/>
                    </a:lnTo>
                    <a:lnTo>
                      <a:pt x="138" y="178"/>
                    </a:lnTo>
                    <a:lnTo>
                      <a:pt x="146" y="166"/>
                    </a:lnTo>
                    <a:lnTo>
                      <a:pt x="156" y="156"/>
                    </a:lnTo>
                    <a:lnTo>
                      <a:pt x="166" y="148"/>
                    </a:lnTo>
                    <a:lnTo>
                      <a:pt x="178" y="138"/>
                    </a:lnTo>
                    <a:lnTo>
                      <a:pt x="190" y="132"/>
                    </a:lnTo>
                    <a:lnTo>
                      <a:pt x="202" y="126"/>
                    </a:lnTo>
                    <a:lnTo>
                      <a:pt x="216" y="120"/>
                    </a:lnTo>
                    <a:lnTo>
                      <a:pt x="228" y="118"/>
                    </a:lnTo>
                    <a:lnTo>
                      <a:pt x="244" y="114"/>
                    </a:lnTo>
                    <a:lnTo>
                      <a:pt x="258" y="114"/>
                    </a:lnTo>
                    <a:lnTo>
                      <a:pt x="1512" y="114"/>
                    </a:lnTo>
                    <a:lnTo>
                      <a:pt x="1512" y="114"/>
                    </a:lnTo>
                    <a:lnTo>
                      <a:pt x="1526" y="114"/>
                    </a:lnTo>
                    <a:lnTo>
                      <a:pt x="1542" y="118"/>
                    </a:lnTo>
                    <a:lnTo>
                      <a:pt x="1554" y="120"/>
                    </a:lnTo>
                    <a:lnTo>
                      <a:pt x="1568" y="126"/>
                    </a:lnTo>
                    <a:lnTo>
                      <a:pt x="1580" y="132"/>
                    </a:lnTo>
                    <a:lnTo>
                      <a:pt x="1592" y="138"/>
                    </a:lnTo>
                    <a:lnTo>
                      <a:pt x="1604" y="148"/>
                    </a:lnTo>
                    <a:lnTo>
                      <a:pt x="1614" y="156"/>
                    </a:lnTo>
                    <a:lnTo>
                      <a:pt x="1624" y="166"/>
                    </a:lnTo>
                    <a:lnTo>
                      <a:pt x="1632" y="178"/>
                    </a:lnTo>
                    <a:lnTo>
                      <a:pt x="1638" y="190"/>
                    </a:lnTo>
                    <a:lnTo>
                      <a:pt x="1644" y="202"/>
                    </a:lnTo>
                    <a:lnTo>
                      <a:pt x="1650" y="216"/>
                    </a:lnTo>
                    <a:lnTo>
                      <a:pt x="1654" y="230"/>
                    </a:lnTo>
                    <a:lnTo>
                      <a:pt x="1656" y="244"/>
                    </a:lnTo>
                    <a:lnTo>
                      <a:pt x="1656" y="258"/>
                    </a:lnTo>
                    <a:lnTo>
                      <a:pt x="1656" y="1318"/>
                    </a:lnTo>
                    <a:lnTo>
                      <a:pt x="1770" y="1410"/>
                    </a:lnTo>
                    <a:lnTo>
                      <a:pt x="1770" y="220"/>
                    </a:lnTo>
                    <a:lnTo>
                      <a:pt x="1770" y="220"/>
                    </a:lnTo>
                    <a:lnTo>
                      <a:pt x="1768" y="198"/>
                    </a:lnTo>
                    <a:lnTo>
                      <a:pt x="1766" y="176"/>
                    </a:lnTo>
                    <a:lnTo>
                      <a:pt x="1760" y="154"/>
                    </a:lnTo>
                    <a:lnTo>
                      <a:pt x="1752" y="134"/>
                    </a:lnTo>
                    <a:lnTo>
                      <a:pt x="1744" y="116"/>
                    </a:lnTo>
                    <a:lnTo>
                      <a:pt x="1732" y="98"/>
                    </a:lnTo>
                    <a:lnTo>
                      <a:pt x="1720" y="80"/>
                    </a:lnTo>
                    <a:lnTo>
                      <a:pt x="1706" y="64"/>
                    </a:lnTo>
                    <a:lnTo>
                      <a:pt x="1690" y="50"/>
                    </a:lnTo>
                    <a:lnTo>
                      <a:pt x="1672" y="38"/>
                    </a:lnTo>
                    <a:lnTo>
                      <a:pt x="1654" y="28"/>
                    </a:lnTo>
                    <a:lnTo>
                      <a:pt x="1636" y="18"/>
                    </a:lnTo>
                    <a:lnTo>
                      <a:pt x="1616" y="10"/>
                    </a:lnTo>
                    <a:lnTo>
                      <a:pt x="1594" y="6"/>
                    </a:lnTo>
                    <a:lnTo>
                      <a:pt x="1572" y="2"/>
                    </a:lnTo>
                    <a:lnTo>
                      <a:pt x="1550" y="0"/>
                    </a:lnTo>
                    <a:lnTo>
                      <a:pt x="220" y="0"/>
                    </a:lnTo>
                    <a:lnTo>
                      <a:pt x="220" y="0"/>
                    </a:lnTo>
                    <a:lnTo>
                      <a:pt x="198" y="2"/>
                    </a:lnTo>
                    <a:lnTo>
                      <a:pt x="176" y="6"/>
                    </a:lnTo>
                    <a:lnTo>
                      <a:pt x="154" y="10"/>
                    </a:lnTo>
                    <a:lnTo>
                      <a:pt x="134" y="18"/>
                    </a:lnTo>
                    <a:lnTo>
                      <a:pt x="116" y="28"/>
                    </a:lnTo>
                    <a:lnTo>
                      <a:pt x="98" y="38"/>
                    </a:lnTo>
                    <a:lnTo>
                      <a:pt x="80" y="50"/>
                    </a:lnTo>
                    <a:lnTo>
                      <a:pt x="64" y="64"/>
                    </a:lnTo>
                    <a:lnTo>
                      <a:pt x="50" y="80"/>
                    </a:lnTo>
                    <a:lnTo>
                      <a:pt x="38" y="98"/>
                    </a:lnTo>
                    <a:lnTo>
                      <a:pt x="28" y="116"/>
                    </a:lnTo>
                    <a:lnTo>
                      <a:pt x="18" y="134"/>
                    </a:lnTo>
                    <a:lnTo>
                      <a:pt x="10" y="154"/>
                    </a:lnTo>
                    <a:lnTo>
                      <a:pt x="6" y="176"/>
                    </a:lnTo>
                    <a:lnTo>
                      <a:pt x="2" y="198"/>
                    </a:lnTo>
                    <a:lnTo>
                      <a:pt x="0" y="220"/>
                    </a:lnTo>
                    <a:lnTo>
                      <a:pt x="0" y="1550"/>
                    </a:lnTo>
                    <a:lnTo>
                      <a:pt x="0" y="1550"/>
                    </a:lnTo>
                    <a:lnTo>
                      <a:pt x="2" y="1574"/>
                    </a:lnTo>
                    <a:lnTo>
                      <a:pt x="6" y="1594"/>
                    </a:lnTo>
                    <a:lnTo>
                      <a:pt x="10" y="1616"/>
                    </a:lnTo>
                    <a:lnTo>
                      <a:pt x="18" y="1636"/>
                    </a:lnTo>
                    <a:lnTo>
                      <a:pt x="28" y="1656"/>
                    </a:lnTo>
                    <a:lnTo>
                      <a:pt x="38" y="1674"/>
                    </a:lnTo>
                    <a:lnTo>
                      <a:pt x="50" y="1690"/>
                    </a:lnTo>
                    <a:lnTo>
                      <a:pt x="64" y="1706"/>
                    </a:lnTo>
                    <a:lnTo>
                      <a:pt x="80" y="1720"/>
                    </a:lnTo>
                    <a:lnTo>
                      <a:pt x="98" y="1732"/>
                    </a:lnTo>
                    <a:lnTo>
                      <a:pt x="116" y="1744"/>
                    </a:lnTo>
                    <a:lnTo>
                      <a:pt x="134" y="1752"/>
                    </a:lnTo>
                    <a:lnTo>
                      <a:pt x="154" y="1760"/>
                    </a:lnTo>
                    <a:lnTo>
                      <a:pt x="176" y="1766"/>
                    </a:lnTo>
                    <a:lnTo>
                      <a:pt x="198" y="1768"/>
                    </a:lnTo>
                    <a:lnTo>
                      <a:pt x="220" y="1770"/>
                    </a:lnTo>
                    <a:lnTo>
                      <a:pt x="1550" y="1770"/>
                    </a:lnTo>
                    <a:lnTo>
                      <a:pt x="1550" y="1770"/>
                    </a:lnTo>
                    <a:lnTo>
                      <a:pt x="1572" y="1768"/>
                    </a:lnTo>
                    <a:lnTo>
                      <a:pt x="1594" y="1766"/>
                    </a:lnTo>
                    <a:lnTo>
                      <a:pt x="1616" y="1760"/>
                    </a:lnTo>
                    <a:lnTo>
                      <a:pt x="1636" y="1752"/>
                    </a:lnTo>
                    <a:lnTo>
                      <a:pt x="1654" y="1744"/>
                    </a:lnTo>
                    <a:lnTo>
                      <a:pt x="1672" y="1732"/>
                    </a:lnTo>
                    <a:lnTo>
                      <a:pt x="1688" y="1720"/>
                    </a:lnTo>
                    <a:lnTo>
                      <a:pt x="1704" y="1706"/>
                    </a:lnTo>
                    <a:lnTo>
                      <a:pt x="1602" y="1624"/>
                    </a:lnTo>
                    <a:lnTo>
                      <a:pt x="1602" y="1624"/>
                    </a:lnTo>
                    <a:lnTo>
                      <a:pt x="1582" y="1638"/>
                    </a:lnTo>
                    <a:lnTo>
                      <a:pt x="1562" y="1648"/>
                    </a:lnTo>
                    <a:lnTo>
                      <a:pt x="1538" y="1654"/>
                    </a:lnTo>
                    <a:lnTo>
                      <a:pt x="1512" y="1656"/>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73" name="Freeform 1895"/>
              <p:cNvSpPr>
                <a:spLocks/>
              </p:cNvSpPr>
              <p:nvPr/>
            </p:nvSpPr>
            <p:spPr bwMode="auto">
              <a:xfrm>
                <a:off x="2902" y="1275"/>
                <a:ext cx="1770" cy="1770"/>
              </a:xfrm>
              <a:custGeom>
                <a:avLst/>
                <a:gdLst>
                  <a:gd name="T0" fmla="*/ 258 w 1770"/>
                  <a:gd name="T1" fmla="*/ 1656 h 1770"/>
                  <a:gd name="T2" fmla="*/ 244 w 1770"/>
                  <a:gd name="T3" fmla="*/ 1656 h 1770"/>
                  <a:gd name="T4" fmla="*/ 216 w 1770"/>
                  <a:gd name="T5" fmla="*/ 1650 h 1770"/>
                  <a:gd name="T6" fmla="*/ 190 w 1770"/>
                  <a:gd name="T7" fmla="*/ 1638 h 1770"/>
                  <a:gd name="T8" fmla="*/ 166 w 1770"/>
                  <a:gd name="T9" fmla="*/ 1624 h 1770"/>
                  <a:gd name="T10" fmla="*/ 146 w 1770"/>
                  <a:gd name="T11" fmla="*/ 1604 h 1770"/>
                  <a:gd name="T12" fmla="*/ 132 w 1770"/>
                  <a:gd name="T13" fmla="*/ 1580 h 1770"/>
                  <a:gd name="T14" fmla="*/ 120 w 1770"/>
                  <a:gd name="T15" fmla="*/ 1556 h 1770"/>
                  <a:gd name="T16" fmla="*/ 114 w 1770"/>
                  <a:gd name="T17" fmla="*/ 1528 h 1770"/>
                  <a:gd name="T18" fmla="*/ 114 w 1770"/>
                  <a:gd name="T19" fmla="*/ 258 h 1770"/>
                  <a:gd name="T20" fmla="*/ 114 w 1770"/>
                  <a:gd name="T21" fmla="*/ 244 h 1770"/>
                  <a:gd name="T22" fmla="*/ 120 w 1770"/>
                  <a:gd name="T23" fmla="*/ 216 h 1770"/>
                  <a:gd name="T24" fmla="*/ 132 w 1770"/>
                  <a:gd name="T25" fmla="*/ 190 h 1770"/>
                  <a:gd name="T26" fmla="*/ 146 w 1770"/>
                  <a:gd name="T27" fmla="*/ 166 h 1770"/>
                  <a:gd name="T28" fmla="*/ 166 w 1770"/>
                  <a:gd name="T29" fmla="*/ 148 h 1770"/>
                  <a:gd name="T30" fmla="*/ 190 w 1770"/>
                  <a:gd name="T31" fmla="*/ 132 h 1770"/>
                  <a:gd name="T32" fmla="*/ 216 w 1770"/>
                  <a:gd name="T33" fmla="*/ 120 h 1770"/>
                  <a:gd name="T34" fmla="*/ 244 w 1770"/>
                  <a:gd name="T35" fmla="*/ 114 h 1770"/>
                  <a:gd name="T36" fmla="*/ 1512 w 1770"/>
                  <a:gd name="T37" fmla="*/ 114 h 1770"/>
                  <a:gd name="T38" fmla="*/ 1526 w 1770"/>
                  <a:gd name="T39" fmla="*/ 114 h 1770"/>
                  <a:gd name="T40" fmla="*/ 1554 w 1770"/>
                  <a:gd name="T41" fmla="*/ 120 h 1770"/>
                  <a:gd name="T42" fmla="*/ 1580 w 1770"/>
                  <a:gd name="T43" fmla="*/ 132 h 1770"/>
                  <a:gd name="T44" fmla="*/ 1604 w 1770"/>
                  <a:gd name="T45" fmla="*/ 148 h 1770"/>
                  <a:gd name="T46" fmla="*/ 1624 w 1770"/>
                  <a:gd name="T47" fmla="*/ 166 h 1770"/>
                  <a:gd name="T48" fmla="*/ 1638 w 1770"/>
                  <a:gd name="T49" fmla="*/ 190 h 1770"/>
                  <a:gd name="T50" fmla="*/ 1650 w 1770"/>
                  <a:gd name="T51" fmla="*/ 216 h 1770"/>
                  <a:gd name="T52" fmla="*/ 1656 w 1770"/>
                  <a:gd name="T53" fmla="*/ 244 h 1770"/>
                  <a:gd name="T54" fmla="*/ 1656 w 1770"/>
                  <a:gd name="T55" fmla="*/ 1318 h 1770"/>
                  <a:gd name="T56" fmla="*/ 1770 w 1770"/>
                  <a:gd name="T57" fmla="*/ 220 h 1770"/>
                  <a:gd name="T58" fmla="*/ 1768 w 1770"/>
                  <a:gd name="T59" fmla="*/ 198 h 1770"/>
                  <a:gd name="T60" fmla="*/ 1760 w 1770"/>
                  <a:gd name="T61" fmla="*/ 154 h 1770"/>
                  <a:gd name="T62" fmla="*/ 1744 w 1770"/>
                  <a:gd name="T63" fmla="*/ 116 h 1770"/>
                  <a:gd name="T64" fmla="*/ 1720 w 1770"/>
                  <a:gd name="T65" fmla="*/ 80 h 1770"/>
                  <a:gd name="T66" fmla="*/ 1690 w 1770"/>
                  <a:gd name="T67" fmla="*/ 50 h 1770"/>
                  <a:gd name="T68" fmla="*/ 1654 w 1770"/>
                  <a:gd name="T69" fmla="*/ 28 h 1770"/>
                  <a:gd name="T70" fmla="*/ 1616 w 1770"/>
                  <a:gd name="T71" fmla="*/ 10 h 1770"/>
                  <a:gd name="T72" fmla="*/ 1572 w 1770"/>
                  <a:gd name="T73" fmla="*/ 2 h 1770"/>
                  <a:gd name="T74" fmla="*/ 220 w 1770"/>
                  <a:gd name="T75" fmla="*/ 0 h 1770"/>
                  <a:gd name="T76" fmla="*/ 198 w 1770"/>
                  <a:gd name="T77" fmla="*/ 2 h 1770"/>
                  <a:gd name="T78" fmla="*/ 154 w 1770"/>
                  <a:gd name="T79" fmla="*/ 10 h 1770"/>
                  <a:gd name="T80" fmla="*/ 116 w 1770"/>
                  <a:gd name="T81" fmla="*/ 28 h 1770"/>
                  <a:gd name="T82" fmla="*/ 80 w 1770"/>
                  <a:gd name="T83" fmla="*/ 50 h 1770"/>
                  <a:gd name="T84" fmla="*/ 50 w 1770"/>
                  <a:gd name="T85" fmla="*/ 80 h 1770"/>
                  <a:gd name="T86" fmla="*/ 28 w 1770"/>
                  <a:gd name="T87" fmla="*/ 116 h 1770"/>
                  <a:gd name="T88" fmla="*/ 10 w 1770"/>
                  <a:gd name="T89" fmla="*/ 154 h 1770"/>
                  <a:gd name="T90" fmla="*/ 2 w 1770"/>
                  <a:gd name="T91" fmla="*/ 198 h 1770"/>
                  <a:gd name="T92" fmla="*/ 0 w 1770"/>
                  <a:gd name="T93" fmla="*/ 1550 h 1770"/>
                  <a:gd name="T94" fmla="*/ 2 w 1770"/>
                  <a:gd name="T95" fmla="*/ 1574 h 1770"/>
                  <a:gd name="T96" fmla="*/ 10 w 1770"/>
                  <a:gd name="T97" fmla="*/ 1616 h 1770"/>
                  <a:gd name="T98" fmla="*/ 28 w 1770"/>
                  <a:gd name="T99" fmla="*/ 1656 h 1770"/>
                  <a:gd name="T100" fmla="*/ 50 w 1770"/>
                  <a:gd name="T101" fmla="*/ 1690 h 1770"/>
                  <a:gd name="T102" fmla="*/ 80 w 1770"/>
                  <a:gd name="T103" fmla="*/ 1720 h 1770"/>
                  <a:gd name="T104" fmla="*/ 116 w 1770"/>
                  <a:gd name="T105" fmla="*/ 1744 h 1770"/>
                  <a:gd name="T106" fmla="*/ 154 w 1770"/>
                  <a:gd name="T107" fmla="*/ 1760 h 1770"/>
                  <a:gd name="T108" fmla="*/ 198 w 1770"/>
                  <a:gd name="T109" fmla="*/ 1768 h 1770"/>
                  <a:gd name="T110" fmla="*/ 1550 w 1770"/>
                  <a:gd name="T111" fmla="*/ 1770 h 1770"/>
                  <a:gd name="T112" fmla="*/ 1572 w 1770"/>
                  <a:gd name="T113" fmla="*/ 1768 h 1770"/>
                  <a:gd name="T114" fmla="*/ 1616 w 1770"/>
                  <a:gd name="T115" fmla="*/ 1760 h 1770"/>
                  <a:gd name="T116" fmla="*/ 1654 w 1770"/>
                  <a:gd name="T117" fmla="*/ 1744 h 1770"/>
                  <a:gd name="T118" fmla="*/ 1688 w 1770"/>
                  <a:gd name="T119" fmla="*/ 1720 h 1770"/>
                  <a:gd name="T120" fmla="*/ 1602 w 1770"/>
                  <a:gd name="T121" fmla="*/ 1624 h 1770"/>
                  <a:gd name="T122" fmla="*/ 1582 w 1770"/>
                  <a:gd name="T123" fmla="*/ 1638 h 1770"/>
                  <a:gd name="T124" fmla="*/ 1538 w 1770"/>
                  <a:gd name="T125" fmla="*/ 16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0" h="1770">
                    <a:moveTo>
                      <a:pt x="1512" y="1656"/>
                    </a:moveTo>
                    <a:lnTo>
                      <a:pt x="258" y="1656"/>
                    </a:lnTo>
                    <a:lnTo>
                      <a:pt x="258" y="1656"/>
                    </a:lnTo>
                    <a:lnTo>
                      <a:pt x="244" y="1656"/>
                    </a:lnTo>
                    <a:lnTo>
                      <a:pt x="228" y="1654"/>
                    </a:lnTo>
                    <a:lnTo>
                      <a:pt x="216" y="1650"/>
                    </a:lnTo>
                    <a:lnTo>
                      <a:pt x="202" y="1644"/>
                    </a:lnTo>
                    <a:lnTo>
                      <a:pt x="190" y="1638"/>
                    </a:lnTo>
                    <a:lnTo>
                      <a:pt x="178" y="1632"/>
                    </a:lnTo>
                    <a:lnTo>
                      <a:pt x="166" y="1624"/>
                    </a:lnTo>
                    <a:lnTo>
                      <a:pt x="156" y="1614"/>
                    </a:lnTo>
                    <a:lnTo>
                      <a:pt x="146" y="1604"/>
                    </a:lnTo>
                    <a:lnTo>
                      <a:pt x="138" y="1592"/>
                    </a:lnTo>
                    <a:lnTo>
                      <a:pt x="132" y="1580"/>
                    </a:lnTo>
                    <a:lnTo>
                      <a:pt x="126" y="1568"/>
                    </a:lnTo>
                    <a:lnTo>
                      <a:pt x="120" y="1556"/>
                    </a:lnTo>
                    <a:lnTo>
                      <a:pt x="116" y="1542"/>
                    </a:lnTo>
                    <a:lnTo>
                      <a:pt x="114" y="1528"/>
                    </a:lnTo>
                    <a:lnTo>
                      <a:pt x="114" y="1512"/>
                    </a:lnTo>
                    <a:lnTo>
                      <a:pt x="114" y="258"/>
                    </a:lnTo>
                    <a:lnTo>
                      <a:pt x="114" y="258"/>
                    </a:lnTo>
                    <a:lnTo>
                      <a:pt x="114" y="244"/>
                    </a:lnTo>
                    <a:lnTo>
                      <a:pt x="116" y="230"/>
                    </a:lnTo>
                    <a:lnTo>
                      <a:pt x="120" y="216"/>
                    </a:lnTo>
                    <a:lnTo>
                      <a:pt x="126" y="202"/>
                    </a:lnTo>
                    <a:lnTo>
                      <a:pt x="132" y="190"/>
                    </a:lnTo>
                    <a:lnTo>
                      <a:pt x="138" y="178"/>
                    </a:lnTo>
                    <a:lnTo>
                      <a:pt x="146" y="166"/>
                    </a:lnTo>
                    <a:lnTo>
                      <a:pt x="156" y="156"/>
                    </a:lnTo>
                    <a:lnTo>
                      <a:pt x="166" y="148"/>
                    </a:lnTo>
                    <a:lnTo>
                      <a:pt x="178" y="138"/>
                    </a:lnTo>
                    <a:lnTo>
                      <a:pt x="190" y="132"/>
                    </a:lnTo>
                    <a:lnTo>
                      <a:pt x="202" y="126"/>
                    </a:lnTo>
                    <a:lnTo>
                      <a:pt x="216" y="120"/>
                    </a:lnTo>
                    <a:lnTo>
                      <a:pt x="228" y="118"/>
                    </a:lnTo>
                    <a:lnTo>
                      <a:pt x="244" y="114"/>
                    </a:lnTo>
                    <a:lnTo>
                      <a:pt x="258" y="114"/>
                    </a:lnTo>
                    <a:lnTo>
                      <a:pt x="1512" y="114"/>
                    </a:lnTo>
                    <a:lnTo>
                      <a:pt x="1512" y="114"/>
                    </a:lnTo>
                    <a:lnTo>
                      <a:pt x="1526" y="114"/>
                    </a:lnTo>
                    <a:lnTo>
                      <a:pt x="1542" y="118"/>
                    </a:lnTo>
                    <a:lnTo>
                      <a:pt x="1554" y="120"/>
                    </a:lnTo>
                    <a:lnTo>
                      <a:pt x="1568" y="126"/>
                    </a:lnTo>
                    <a:lnTo>
                      <a:pt x="1580" y="132"/>
                    </a:lnTo>
                    <a:lnTo>
                      <a:pt x="1592" y="138"/>
                    </a:lnTo>
                    <a:lnTo>
                      <a:pt x="1604" y="148"/>
                    </a:lnTo>
                    <a:lnTo>
                      <a:pt x="1614" y="156"/>
                    </a:lnTo>
                    <a:lnTo>
                      <a:pt x="1624" y="166"/>
                    </a:lnTo>
                    <a:lnTo>
                      <a:pt x="1632" y="178"/>
                    </a:lnTo>
                    <a:lnTo>
                      <a:pt x="1638" y="190"/>
                    </a:lnTo>
                    <a:lnTo>
                      <a:pt x="1644" y="202"/>
                    </a:lnTo>
                    <a:lnTo>
                      <a:pt x="1650" y="216"/>
                    </a:lnTo>
                    <a:lnTo>
                      <a:pt x="1654" y="230"/>
                    </a:lnTo>
                    <a:lnTo>
                      <a:pt x="1656" y="244"/>
                    </a:lnTo>
                    <a:lnTo>
                      <a:pt x="1656" y="258"/>
                    </a:lnTo>
                    <a:lnTo>
                      <a:pt x="1656" y="1318"/>
                    </a:lnTo>
                    <a:lnTo>
                      <a:pt x="1770" y="1410"/>
                    </a:lnTo>
                    <a:lnTo>
                      <a:pt x="1770" y="220"/>
                    </a:lnTo>
                    <a:lnTo>
                      <a:pt x="1770" y="220"/>
                    </a:lnTo>
                    <a:lnTo>
                      <a:pt x="1768" y="198"/>
                    </a:lnTo>
                    <a:lnTo>
                      <a:pt x="1766" y="176"/>
                    </a:lnTo>
                    <a:lnTo>
                      <a:pt x="1760" y="154"/>
                    </a:lnTo>
                    <a:lnTo>
                      <a:pt x="1752" y="134"/>
                    </a:lnTo>
                    <a:lnTo>
                      <a:pt x="1744" y="116"/>
                    </a:lnTo>
                    <a:lnTo>
                      <a:pt x="1732" y="98"/>
                    </a:lnTo>
                    <a:lnTo>
                      <a:pt x="1720" y="80"/>
                    </a:lnTo>
                    <a:lnTo>
                      <a:pt x="1706" y="64"/>
                    </a:lnTo>
                    <a:lnTo>
                      <a:pt x="1690" y="50"/>
                    </a:lnTo>
                    <a:lnTo>
                      <a:pt x="1672" y="38"/>
                    </a:lnTo>
                    <a:lnTo>
                      <a:pt x="1654" y="28"/>
                    </a:lnTo>
                    <a:lnTo>
                      <a:pt x="1636" y="18"/>
                    </a:lnTo>
                    <a:lnTo>
                      <a:pt x="1616" y="10"/>
                    </a:lnTo>
                    <a:lnTo>
                      <a:pt x="1594" y="6"/>
                    </a:lnTo>
                    <a:lnTo>
                      <a:pt x="1572" y="2"/>
                    </a:lnTo>
                    <a:lnTo>
                      <a:pt x="1550" y="0"/>
                    </a:lnTo>
                    <a:lnTo>
                      <a:pt x="220" y="0"/>
                    </a:lnTo>
                    <a:lnTo>
                      <a:pt x="220" y="0"/>
                    </a:lnTo>
                    <a:lnTo>
                      <a:pt x="198" y="2"/>
                    </a:lnTo>
                    <a:lnTo>
                      <a:pt x="176" y="6"/>
                    </a:lnTo>
                    <a:lnTo>
                      <a:pt x="154" y="10"/>
                    </a:lnTo>
                    <a:lnTo>
                      <a:pt x="134" y="18"/>
                    </a:lnTo>
                    <a:lnTo>
                      <a:pt x="116" y="28"/>
                    </a:lnTo>
                    <a:lnTo>
                      <a:pt x="98" y="38"/>
                    </a:lnTo>
                    <a:lnTo>
                      <a:pt x="80" y="50"/>
                    </a:lnTo>
                    <a:lnTo>
                      <a:pt x="64" y="64"/>
                    </a:lnTo>
                    <a:lnTo>
                      <a:pt x="50" y="80"/>
                    </a:lnTo>
                    <a:lnTo>
                      <a:pt x="38" y="98"/>
                    </a:lnTo>
                    <a:lnTo>
                      <a:pt x="28" y="116"/>
                    </a:lnTo>
                    <a:lnTo>
                      <a:pt x="18" y="134"/>
                    </a:lnTo>
                    <a:lnTo>
                      <a:pt x="10" y="154"/>
                    </a:lnTo>
                    <a:lnTo>
                      <a:pt x="6" y="176"/>
                    </a:lnTo>
                    <a:lnTo>
                      <a:pt x="2" y="198"/>
                    </a:lnTo>
                    <a:lnTo>
                      <a:pt x="0" y="220"/>
                    </a:lnTo>
                    <a:lnTo>
                      <a:pt x="0" y="1550"/>
                    </a:lnTo>
                    <a:lnTo>
                      <a:pt x="0" y="1550"/>
                    </a:lnTo>
                    <a:lnTo>
                      <a:pt x="2" y="1574"/>
                    </a:lnTo>
                    <a:lnTo>
                      <a:pt x="6" y="1594"/>
                    </a:lnTo>
                    <a:lnTo>
                      <a:pt x="10" y="1616"/>
                    </a:lnTo>
                    <a:lnTo>
                      <a:pt x="18" y="1636"/>
                    </a:lnTo>
                    <a:lnTo>
                      <a:pt x="28" y="1656"/>
                    </a:lnTo>
                    <a:lnTo>
                      <a:pt x="38" y="1674"/>
                    </a:lnTo>
                    <a:lnTo>
                      <a:pt x="50" y="1690"/>
                    </a:lnTo>
                    <a:lnTo>
                      <a:pt x="64" y="1706"/>
                    </a:lnTo>
                    <a:lnTo>
                      <a:pt x="80" y="1720"/>
                    </a:lnTo>
                    <a:lnTo>
                      <a:pt x="98" y="1732"/>
                    </a:lnTo>
                    <a:lnTo>
                      <a:pt x="116" y="1744"/>
                    </a:lnTo>
                    <a:lnTo>
                      <a:pt x="134" y="1752"/>
                    </a:lnTo>
                    <a:lnTo>
                      <a:pt x="154" y="1760"/>
                    </a:lnTo>
                    <a:lnTo>
                      <a:pt x="176" y="1766"/>
                    </a:lnTo>
                    <a:lnTo>
                      <a:pt x="198" y="1768"/>
                    </a:lnTo>
                    <a:lnTo>
                      <a:pt x="220" y="1770"/>
                    </a:lnTo>
                    <a:lnTo>
                      <a:pt x="1550" y="1770"/>
                    </a:lnTo>
                    <a:lnTo>
                      <a:pt x="1550" y="1770"/>
                    </a:lnTo>
                    <a:lnTo>
                      <a:pt x="1572" y="1768"/>
                    </a:lnTo>
                    <a:lnTo>
                      <a:pt x="1594" y="1766"/>
                    </a:lnTo>
                    <a:lnTo>
                      <a:pt x="1616" y="1760"/>
                    </a:lnTo>
                    <a:lnTo>
                      <a:pt x="1636" y="1752"/>
                    </a:lnTo>
                    <a:lnTo>
                      <a:pt x="1654" y="1744"/>
                    </a:lnTo>
                    <a:lnTo>
                      <a:pt x="1672" y="1732"/>
                    </a:lnTo>
                    <a:lnTo>
                      <a:pt x="1688" y="1720"/>
                    </a:lnTo>
                    <a:lnTo>
                      <a:pt x="1704" y="1706"/>
                    </a:lnTo>
                    <a:lnTo>
                      <a:pt x="1602" y="1624"/>
                    </a:lnTo>
                    <a:lnTo>
                      <a:pt x="1602" y="1624"/>
                    </a:lnTo>
                    <a:lnTo>
                      <a:pt x="1582" y="1638"/>
                    </a:lnTo>
                    <a:lnTo>
                      <a:pt x="1562" y="1648"/>
                    </a:lnTo>
                    <a:lnTo>
                      <a:pt x="1538" y="1654"/>
                    </a:lnTo>
                    <a:lnTo>
                      <a:pt x="1512" y="16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pic>
            <p:nvPicPr>
              <p:cNvPr id="174" name="Picture 18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 y="1761"/>
                <a:ext cx="90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Freeform 1897"/>
              <p:cNvSpPr>
                <a:spLocks noEditPoints="1"/>
              </p:cNvSpPr>
              <p:nvPr/>
            </p:nvSpPr>
            <p:spPr bwMode="auto">
              <a:xfrm>
                <a:off x="3296" y="1691"/>
                <a:ext cx="1480" cy="1274"/>
              </a:xfrm>
              <a:custGeom>
                <a:avLst/>
                <a:gdLst>
                  <a:gd name="T0" fmla="*/ 960 w 1480"/>
                  <a:gd name="T1" fmla="*/ 780 h 1274"/>
                  <a:gd name="T2" fmla="*/ 992 w 1480"/>
                  <a:gd name="T3" fmla="*/ 712 h 1274"/>
                  <a:gd name="T4" fmla="*/ 1032 w 1480"/>
                  <a:gd name="T5" fmla="*/ 538 h 1274"/>
                  <a:gd name="T6" fmla="*/ 1018 w 1480"/>
                  <a:gd name="T7" fmla="*/ 400 h 1274"/>
                  <a:gd name="T8" fmla="*/ 974 w 1480"/>
                  <a:gd name="T9" fmla="*/ 278 h 1274"/>
                  <a:gd name="T10" fmla="*/ 890 w 1480"/>
                  <a:gd name="T11" fmla="*/ 162 h 1274"/>
                  <a:gd name="T12" fmla="*/ 808 w 1480"/>
                  <a:gd name="T13" fmla="*/ 92 h 1274"/>
                  <a:gd name="T14" fmla="*/ 700 w 1480"/>
                  <a:gd name="T15" fmla="*/ 34 h 1274"/>
                  <a:gd name="T16" fmla="*/ 610 w 1480"/>
                  <a:gd name="T17" fmla="*/ 8 h 1274"/>
                  <a:gd name="T18" fmla="*/ 516 w 1480"/>
                  <a:gd name="T19" fmla="*/ 0 h 1274"/>
                  <a:gd name="T20" fmla="*/ 400 w 1480"/>
                  <a:gd name="T21" fmla="*/ 12 h 1274"/>
                  <a:gd name="T22" fmla="*/ 318 w 1480"/>
                  <a:gd name="T23" fmla="*/ 40 h 1274"/>
                  <a:gd name="T24" fmla="*/ 166 w 1480"/>
                  <a:gd name="T25" fmla="*/ 136 h 1274"/>
                  <a:gd name="T26" fmla="*/ 78 w 1480"/>
                  <a:gd name="T27" fmla="*/ 242 h 1274"/>
                  <a:gd name="T28" fmla="*/ 22 w 1480"/>
                  <a:gd name="T29" fmla="*/ 364 h 1274"/>
                  <a:gd name="T30" fmla="*/ 0 w 1480"/>
                  <a:gd name="T31" fmla="*/ 494 h 1274"/>
                  <a:gd name="T32" fmla="*/ 2 w 1480"/>
                  <a:gd name="T33" fmla="*/ 570 h 1274"/>
                  <a:gd name="T34" fmla="*/ 12 w 1480"/>
                  <a:gd name="T35" fmla="*/ 632 h 1274"/>
                  <a:gd name="T36" fmla="*/ 44 w 1480"/>
                  <a:gd name="T37" fmla="*/ 726 h 1274"/>
                  <a:gd name="T38" fmla="*/ 104 w 1480"/>
                  <a:gd name="T39" fmla="*/ 826 h 1274"/>
                  <a:gd name="T40" fmla="*/ 166 w 1480"/>
                  <a:gd name="T41" fmla="*/ 894 h 1274"/>
                  <a:gd name="T42" fmla="*/ 252 w 1480"/>
                  <a:gd name="T43" fmla="*/ 958 h 1274"/>
                  <a:gd name="T44" fmla="*/ 422 w 1480"/>
                  <a:gd name="T45" fmla="*/ 1024 h 1274"/>
                  <a:gd name="T46" fmla="*/ 558 w 1480"/>
                  <a:gd name="T47" fmla="*/ 1030 h 1274"/>
                  <a:gd name="T48" fmla="*/ 630 w 1480"/>
                  <a:gd name="T49" fmla="*/ 1020 h 1274"/>
                  <a:gd name="T50" fmla="*/ 752 w 1480"/>
                  <a:gd name="T51" fmla="*/ 976 h 1274"/>
                  <a:gd name="T52" fmla="*/ 856 w 1480"/>
                  <a:gd name="T53" fmla="*/ 904 h 1274"/>
                  <a:gd name="T54" fmla="*/ 964 w 1480"/>
                  <a:gd name="T55" fmla="*/ 888 h 1274"/>
                  <a:gd name="T56" fmla="*/ 1480 w 1480"/>
                  <a:gd name="T57" fmla="*/ 1148 h 1274"/>
                  <a:gd name="T58" fmla="*/ 870 w 1480"/>
                  <a:gd name="T59" fmla="*/ 768 h 1274"/>
                  <a:gd name="T60" fmla="*/ 810 w 1480"/>
                  <a:gd name="T61" fmla="*/ 836 h 1274"/>
                  <a:gd name="T62" fmla="*/ 704 w 1480"/>
                  <a:gd name="T63" fmla="*/ 908 h 1274"/>
                  <a:gd name="T64" fmla="*/ 612 w 1480"/>
                  <a:gd name="T65" fmla="*/ 940 h 1274"/>
                  <a:gd name="T66" fmla="*/ 552 w 1480"/>
                  <a:gd name="T67" fmla="*/ 950 h 1274"/>
                  <a:gd name="T68" fmla="*/ 436 w 1480"/>
                  <a:gd name="T69" fmla="*/ 944 h 1274"/>
                  <a:gd name="T70" fmla="*/ 334 w 1480"/>
                  <a:gd name="T71" fmla="*/ 910 h 1274"/>
                  <a:gd name="T72" fmla="*/ 238 w 1480"/>
                  <a:gd name="T73" fmla="*/ 850 h 1274"/>
                  <a:gd name="T74" fmla="*/ 178 w 1480"/>
                  <a:gd name="T75" fmla="*/ 790 h 1274"/>
                  <a:gd name="T76" fmla="*/ 122 w 1480"/>
                  <a:gd name="T77" fmla="*/ 698 h 1274"/>
                  <a:gd name="T78" fmla="*/ 92 w 1480"/>
                  <a:gd name="T79" fmla="*/ 614 h 1274"/>
                  <a:gd name="T80" fmla="*/ 82 w 1480"/>
                  <a:gd name="T81" fmla="*/ 546 h 1274"/>
                  <a:gd name="T82" fmla="*/ 84 w 1480"/>
                  <a:gd name="T83" fmla="*/ 466 h 1274"/>
                  <a:gd name="T84" fmla="*/ 110 w 1480"/>
                  <a:gd name="T85" fmla="*/ 360 h 1274"/>
                  <a:gd name="T86" fmla="*/ 148 w 1480"/>
                  <a:gd name="T87" fmla="*/ 284 h 1274"/>
                  <a:gd name="T88" fmla="*/ 262 w 1480"/>
                  <a:gd name="T89" fmla="*/ 162 h 1274"/>
                  <a:gd name="T90" fmla="*/ 416 w 1480"/>
                  <a:gd name="T91" fmla="*/ 92 h 1274"/>
                  <a:gd name="T92" fmla="*/ 450 w 1480"/>
                  <a:gd name="T93" fmla="*/ 86 h 1274"/>
                  <a:gd name="T94" fmla="*/ 516 w 1480"/>
                  <a:gd name="T95" fmla="*/ 80 h 1274"/>
                  <a:gd name="T96" fmla="*/ 614 w 1480"/>
                  <a:gd name="T97" fmla="*/ 92 h 1274"/>
                  <a:gd name="T98" fmla="*/ 716 w 1480"/>
                  <a:gd name="T99" fmla="*/ 130 h 1274"/>
                  <a:gd name="T100" fmla="*/ 832 w 1480"/>
                  <a:gd name="T101" fmla="*/ 218 h 1274"/>
                  <a:gd name="T102" fmla="*/ 884 w 1480"/>
                  <a:gd name="T103" fmla="*/ 284 h 1274"/>
                  <a:gd name="T104" fmla="*/ 926 w 1480"/>
                  <a:gd name="T105" fmla="*/ 372 h 1274"/>
                  <a:gd name="T106" fmla="*/ 948 w 1480"/>
                  <a:gd name="T107" fmla="*/ 462 h 1274"/>
                  <a:gd name="T108" fmla="*/ 936 w 1480"/>
                  <a:gd name="T109" fmla="*/ 63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0" h="1274">
                    <a:moveTo>
                      <a:pt x="1042" y="794"/>
                    </a:moveTo>
                    <a:lnTo>
                      <a:pt x="1016" y="826"/>
                    </a:lnTo>
                    <a:lnTo>
                      <a:pt x="974" y="792"/>
                    </a:lnTo>
                    <a:lnTo>
                      <a:pt x="960" y="780"/>
                    </a:lnTo>
                    <a:lnTo>
                      <a:pt x="960" y="780"/>
                    </a:lnTo>
                    <a:lnTo>
                      <a:pt x="974" y="754"/>
                    </a:lnTo>
                    <a:lnTo>
                      <a:pt x="974" y="754"/>
                    </a:lnTo>
                    <a:lnTo>
                      <a:pt x="992" y="712"/>
                    </a:lnTo>
                    <a:lnTo>
                      <a:pt x="1008" y="670"/>
                    </a:lnTo>
                    <a:lnTo>
                      <a:pt x="1020" y="626"/>
                    </a:lnTo>
                    <a:lnTo>
                      <a:pt x="1028" y="582"/>
                    </a:lnTo>
                    <a:lnTo>
                      <a:pt x="1032" y="538"/>
                    </a:lnTo>
                    <a:lnTo>
                      <a:pt x="1032" y="492"/>
                    </a:lnTo>
                    <a:lnTo>
                      <a:pt x="1028" y="446"/>
                    </a:lnTo>
                    <a:lnTo>
                      <a:pt x="1018" y="400"/>
                    </a:lnTo>
                    <a:lnTo>
                      <a:pt x="1018" y="400"/>
                    </a:lnTo>
                    <a:lnTo>
                      <a:pt x="1010" y="368"/>
                    </a:lnTo>
                    <a:lnTo>
                      <a:pt x="1000" y="338"/>
                    </a:lnTo>
                    <a:lnTo>
                      <a:pt x="988" y="308"/>
                    </a:lnTo>
                    <a:lnTo>
                      <a:pt x="974" y="278"/>
                    </a:lnTo>
                    <a:lnTo>
                      <a:pt x="974" y="278"/>
                    </a:lnTo>
                    <a:lnTo>
                      <a:pt x="950" y="236"/>
                    </a:lnTo>
                    <a:lnTo>
                      <a:pt x="922" y="198"/>
                    </a:lnTo>
                    <a:lnTo>
                      <a:pt x="890" y="162"/>
                    </a:lnTo>
                    <a:lnTo>
                      <a:pt x="856" y="128"/>
                    </a:lnTo>
                    <a:lnTo>
                      <a:pt x="856" y="128"/>
                    </a:lnTo>
                    <a:lnTo>
                      <a:pt x="832" y="110"/>
                    </a:lnTo>
                    <a:lnTo>
                      <a:pt x="808" y="92"/>
                    </a:lnTo>
                    <a:lnTo>
                      <a:pt x="782" y="74"/>
                    </a:lnTo>
                    <a:lnTo>
                      <a:pt x="756" y="60"/>
                    </a:lnTo>
                    <a:lnTo>
                      <a:pt x="728" y="46"/>
                    </a:lnTo>
                    <a:lnTo>
                      <a:pt x="700" y="34"/>
                    </a:lnTo>
                    <a:lnTo>
                      <a:pt x="672" y="24"/>
                    </a:lnTo>
                    <a:lnTo>
                      <a:pt x="642" y="16"/>
                    </a:lnTo>
                    <a:lnTo>
                      <a:pt x="642" y="16"/>
                    </a:lnTo>
                    <a:lnTo>
                      <a:pt x="610" y="8"/>
                    </a:lnTo>
                    <a:lnTo>
                      <a:pt x="580" y="4"/>
                    </a:lnTo>
                    <a:lnTo>
                      <a:pt x="548" y="0"/>
                    </a:lnTo>
                    <a:lnTo>
                      <a:pt x="516" y="0"/>
                    </a:lnTo>
                    <a:lnTo>
                      <a:pt x="516" y="0"/>
                    </a:lnTo>
                    <a:lnTo>
                      <a:pt x="472" y="2"/>
                    </a:lnTo>
                    <a:lnTo>
                      <a:pt x="472" y="2"/>
                    </a:lnTo>
                    <a:lnTo>
                      <a:pt x="436" y="6"/>
                    </a:lnTo>
                    <a:lnTo>
                      <a:pt x="400" y="12"/>
                    </a:lnTo>
                    <a:lnTo>
                      <a:pt x="400" y="12"/>
                    </a:lnTo>
                    <a:lnTo>
                      <a:pt x="360" y="24"/>
                    </a:lnTo>
                    <a:lnTo>
                      <a:pt x="360" y="24"/>
                    </a:lnTo>
                    <a:lnTo>
                      <a:pt x="318" y="40"/>
                    </a:lnTo>
                    <a:lnTo>
                      <a:pt x="276" y="58"/>
                    </a:lnTo>
                    <a:lnTo>
                      <a:pt x="238" y="82"/>
                    </a:lnTo>
                    <a:lnTo>
                      <a:pt x="200" y="108"/>
                    </a:lnTo>
                    <a:lnTo>
                      <a:pt x="166" y="136"/>
                    </a:lnTo>
                    <a:lnTo>
                      <a:pt x="134" y="168"/>
                    </a:lnTo>
                    <a:lnTo>
                      <a:pt x="104" y="204"/>
                    </a:lnTo>
                    <a:lnTo>
                      <a:pt x="78" y="242"/>
                    </a:lnTo>
                    <a:lnTo>
                      <a:pt x="78" y="242"/>
                    </a:lnTo>
                    <a:lnTo>
                      <a:pt x="62" y="272"/>
                    </a:lnTo>
                    <a:lnTo>
                      <a:pt x="46" y="302"/>
                    </a:lnTo>
                    <a:lnTo>
                      <a:pt x="34" y="332"/>
                    </a:lnTo>
                    <a:lnTo>
                      <a:pt x="22" y="364"/>
                    </a:lnTo>
                    <a:lnTo>
                      <a:pt x="14" y="396"/>
                    </a:lnTo>
                    <a:lnTo>
                      <a:pt x="6" y="428"/>
                    </a:lnTo>
                    <a:lnTo>
                      <a:pt x="2" y="462"/>
                    </a:lnTo>
                    <a:lnTo>
                      <a:pt x="0" y="494"/>
                    </a:lnTo>
                    <a:lnTo>
                      <a:pt x="0" y="494"/>
                    </a:lnTo>
                    <a:lnTo>
                      <a:pt x="0" y="520"/>
                    </a:lnTo>
                    <a:lnTo>
                      <a:pt x="0" y="546"/>
                    </a:lnTo>
                    <a:lnTo>
                      <a:pt x="2" y="570"/>
                    </a:lnTo>
                    <a:lnTo>
                      <a:pt x="6" y="596"/>
                    </a:lnTo>
                    <a:lnTo>
                      <a:pt x="6" y="596"/>
                    </a:lnTo>
                    <a:lnTo>
                      <a:pt x="12" y="632"/>
                    </a:lnTo>
                    <a:lnTo>
                      <a:pt x="12" y="632"/>
                    </a:lnTo>
                    <a:lnTo>
                      <a:pt x="18" y="656"/>
                    </a:lnTo>
                    <a:lnTo>
                      <a:pt x="26" y="680"/>
                    </a:lnTo>
                    <a:lnTo>
                      <a:pt x="44" y="726"/>
                    </a:lnTo>
                    <a:lnTo>
                      <a:pt x="44" y="726"/>
                    </a:lnTo>
                    <a:lnTo>
                      <a:pt x="58" y="752"/>
                    </a:lnTo>
                    <a:lnTo>
                      <a:pt x="72" y="778"/>
                    </a:lnTo>
                    <a:lnTo>
                      <a:pt x="86" y="802"/>
                    </a:lnTo>
                    <a:lnTo>
                      <a:pt x="104" y="826"/>
                    </a:lnTo>
                    <a:lnTo>
                      <a:pt x="104" y="826"/>
                    </a:lnTo>
                    <a:lnTo>
                      <a:pt x="134" y="862"/>
                    </a:lnTo>
                    <a:lnTo>
                      <a:pt x="166" y="894"/>
                    </a:lnTo>
                    <a:lnTo>
                      <a:pt x="166" y="894"/>
                    </a:lnTo>
                    <a:lnTo>
                      <a:pt x="178" y="904"/>
                    </a:lnTo>
                    <a:lnTo>
                      <a:pt x="178" y="904"/>
                    </a:lnTo>
                    <a:lnTo>
                      <a:pt x="214" y="934"/>
                    </a:lnTo>
                    <a:lnTo>
                      <a:pt x="252" y="958"/>
                    </a:lnTo>
                    <a:lnTo>
                      <a:pt x="292" y="980"/>
                    </a:lnTo>
                    <a:lnTo>
                      <a:pt x="334" y="998"/>
                    </a:lnTo>
                    <a:lnTo>
                      <a:pt x="378" y="1014"/>
                    </a:lnTo>
                    <a:lnTo>
                      <a:pt x="422" y="1024"/>
                    </a:lnTo>
                    <a:lnTo>
                      <a:pt x="468" y="1030"/>
                    </a:lnTo>
                    <a:lnTo>
                      <a:pt x="516" y="1032"/>
                    </a:lnTo>
                    <a:lnTo>
                      <a:pt x="516" y="1032"/>
                    </a:lnTo>
                    <a:lnTo>
                      <a:pt x="558" y="1030"/>
                    </a:lnTo>
                    <a:lnTo>
                      <a:pt x="558" y="1030"/>
                    </a:lnTo>
                    <a:lnTo>
                      <a:pt x="594" y="1026"/>
                    </a:lnTo>
                    <a:lnTo>
                      <a:pt x="630" y="1020"/>
                    </a:lnTo>
                    <a:lnTo>
                      <a:pt x="630" y="1020"/>
                    </a:lnTo>
                    <a:lnTo>
                      <a:pt x="662" y="1012"/>
                    </a:lnTo>
                    <a:lnTo>
                      <a:pt x="692" y="1002"/>
                    </a:lnTo>
                    <a:lnTo>
                      <a:pt x="722" y="990"/>
                    </a:lnTo>
                    <a:lnTo>
                      <a:pt x="752" y="976"/>
                    </a:lnTo>
                    <a:lnTo>
                      <a:pt x="778" y="960"/>
                    </a:lnTo>
                    <a:lnTo>
                      <a:pt x="806" y="944"/>
                    </a:lnTo>
                    <a:lnTo>
                      <a:pt x="832" y="924"/>
                    </a:lnTo>
                    <a:lnTo>
                      <a:pt x="856" y="904"/>
                    </a:lnTo>
                    <a:lnTo>
                      <a:pt x="856" y="904"/>
                    </a:lnTo>
                    <a:lnTo>
                      <a:pt x="886" y="876"/>
                    </a:lnTo>
                    <a:lnTo>
                      <a:pt x="912" y="846"/>
                    </a:lnTo>
                    <a:lnTo>
                      <a:pt x="964" y="888"/>
                    </a:lnTo>
                    <a:lnTo>
                      <a:pt x="940" y="920"/>
                    </a:lnTo>
                    <a:lnTo>
                      <a:pt x="974" y="948"/>
                    </a:lnTo>
                    <a:lnTo>
                      <a:pt x="1378" y="1274"/>
                    </a:lnTo>
                    <a:lnTo>
                      <a:pt x="1480" y="1148"/>
                    </a:lnTo>
                    <a:lnTo>
                      <a:pt x="1042" y="794"/>
                    </a:lnTo>
                    <a:close/>
                    <a:moveTo>
                      <a:pt x="884" y="748"/>
                    </a:moveTo>
                    <a:lnTo>
                      <a:pt x="884" y="748"/>
                    </a:lnTo>
                    <a:lnTo>
                      <a:pt x="870" y="768"/>
                    </a:lnTo>
                    <a:lnTo>
                      <a:pt x="856" y="788"/>
                    </a:lnTo>
                    <a:lnTo>
                      <a:pt x="856" y="788"/>
                    </a:lnTo>
                    <a:lnTo>
                      <a:pt x="834" y="812"/>
                    </a:lnTo>
                    <a:lnTo>
                      <a:pt x="810" y="836"/>
                    </a:lnTo>
                    <a:lnTo>
                      <a:pt x="786" y="858"/>
                    </a:lnTo>
                    <a:lnTo>
                      <a:pt x="760" y="876"/>
                    </a:lnTo>
                    <a:lnTo>
                      <a:pt x="732" y="894"/>
                    </a:lnTo>
                    <a:lnTo>
                      <a:pt x="704" y="908"/>
                    </a:lnTo>
                    <a:lnTo>
                      <a:pt x="674" y="922"/>
                    </a:lnTo>
                    <a:lnTo>
                      <a:pt x="642" y="932"/>
                    </a:lnTo>
                    <a:lnTo>
                      <a:pt x="642" y="932"/>
                    </a:lnTo>
                    <a:lnTo>
                      <a:pt x="612" y="940"/>
                    </a:lnTo>
                    <a:lnTo>
                      <a:pt x="612" y="940"/>
                    </a:lnTo>
                    <a:lnTo>
                      <a:pt x="582" y="946"/>
                    </a:lnTo>
                    <a:lnTo>
                      <a:pt x="552" y="950"/>
                    </a:lnTo>
                    <a:lnTo>
                      <a:pt x="552" y="950"/>
                    </a:lnTo>
                    <a:lnTo>
                      <a:pt x="516" y="952"/>
                    </a:lnTo>
                    <a:lnTo>
                      <a:pt x="516" y="952"/>
                    </a:lnTo>
                    <a:lnTo>
                      <a:pt x="476" y="950"/>
                    </a:lnTo>
                    <a:lnTo>
                      <a:pt x="436" y="944"/>
                    </a:lnTo>
                    <a:lnTo>
                      <a:pt x="398" y="934"/>
                    </a:lnTo>
                    <a:lnTo>
                      <a:pt x="360" y="922"/>
                    </a:lnTo>
                    <a:lnTo>
                      <a:pt x="360" y="922"/>
                    </a:lnTo>
                    <a:lnTo>
                      <a:pt x="334" y="910"/>
                    </a:lnTo>
                    <a:lnTo>
                      <a:pt x="308" y="898"/>
                    </a:lnTo>
                    <a:lnTo>
                      <a:pt x="284" y="884"/>
                    </a:lnTo>
                    <a:lnTo>
                      <a:pt x="260" y="868"/>
                    </a:lnTo>
                    <a:lnTo>
                      <a:pt x="238" y="850"/>
                    </a:lnTo>
                    <a:lnTo>
                      <a:pt x="216" y="832"/>
                    </a:lnTo>
                    <a:lnTo>
                      <a:pt x="196" y="810"/>
                    </a:lnTo>
                    <a:lnTo>
                      <a:pt x="178" y="790"/>
                    </a:lnTo>
                    <a:lnTo>
                      <a:pt x="178" y="790"/>
                    </a:lnTo>
                    <a:lnTo>
                      <a:pt x="154" y="758"/>
                    </a:lnTo>
                    <a:lnTo>
                      <a:pt x="134" y="726"/>
                    </a:lnTo>
                    <a:lnTo>
                      <a:pt x="134" y="726"/>
                    </a:lnTo>
                    <a:lnTo>
                      <a:pt x="122" y="698"/>
                    </a:lnTo>
                    <a:lnTo>
                      <a:pt x="110" y="672"/>
                    </a:lnTo>
                    <a:lnTo>
                      <a:pt x="100" y="642"/>
                    </a:lnTo>
                    <a:lnTo>
                      <a:pt x="92" y="614"/>
                    </a:lnTo>
                    <a:lnTo>
                      <a:pt x="92" y="614"/>
                    </a:lnTo>
                    <a:lnTo>
                      <a:pt x="88" y="596"/>
                    </a:lnTo>
                    <a:lnTo>
                      <a:pt x="88" y="596"/>
                    </a:lnTo>
                    <a:lnTo>
                      <a:pt x="84" y="570"/>
                    </a:lnTo>
                    <a:lnTo>
                      <a:pt x="82" y="546"/>
                    </a:lnTo>
                    <a:lnTo>
                      <a:pt x="80" y="520"/>
                    </a:lnTo>
                    <a:lnTo>
                      <a:pt x="80" y="494"/>
                    </a:lnTo>
                    <a:lnTo>
                      <a:pt x="80" y="494"/>
                    </a:lnTo>
                    <a:lnTo>
                      <a:pt x="84" y="466"/>
                    </a:lnTo>
                    <a:lnTo>
                      <a:pt x="88" y="440"/>
                    </a:lnTo>
                    <a:lnTo>
                      <a:pt x="92" y="412"/>
                    </a:lnTo>
                    <a:lnTo>
                      <a:pt x="100" y="386"/>
                    </a:lnTo>
                    <a:lnTo>
                      <a:pt x="110" y="360"/>
                    </a:lnTo>
                    <a:lnTo>
                      <a:pt x="120" y="334"/>
                    </a:lnTo>
                    <a:lnTo>
                      <a:pt x="132" y="310"/>
                    </a:lnTo>
                    <a:lnTo>
                      <a:pt x="148" y="284"/>
                    </a:lnTo>
                    <a:lnTo>
                      <a:pt x="148" y="284"/>
                    </a:lnTo>
                    <a:lnTo>
                      <a:pt x="172" y="250"/>
                    </a:lnTo>
                    <a:lnTo>
                      <a:pt x="200" y="218"/>
                    </a:lnTo>
                    <a:lnTo>
                      <a:pt x="230" y="188"/>
                    </a:lnTo>
                    <a:lnTo>
                      <a:pt x="262" y="162"/>
                    </a:lnTo>
                    <a:lnTo>
                      <a:pt x="298" y="140"/>
                    </a:lnTo>
                    <a:lnTo>
                      <a:pt x="336" y="120"/>
                    </a:lnTo>
                    <a:lnTo>
                      <a:pt x="376" y="104"/>
                    </a:lnTo>
                    <a:lnTo>
                      <a:pt x="416" y="92"/>
                    </a:lnTo>
                    <a:lnTo>
                      <a:pt x="416" y="92"/>
                    </a:lnTo>
                    <a:lnTo>
                      <a:pt x="418" y="92"/>
                    </a:lnTo>
                    <a:lnTo>
                      <a:pt x="418" y="92"/>
                    </a:lnTo>
                    <a:lnTo>
                      <a:pt x="450" y="86"/>
                    </a:lnTo>
                    <a:lnTo>
                      <a:pt x="480" y="82"/>
                    </a:lnTo>
                    <a:lnTo>
                      <a:pt x="480" y="82"/>
                    </a:lnTo>
                    <a:lnTo>
                      <a:pt x="516" y="80"/>
                    </a:lnTo>
                    <a:lnTo>
                      <a:pt x="516" y="80"/>
                    </a:lnTo>
                    <a:lnTo>
                      <a:pt x="540" y="82"/>
                    </a:lnTo>
                    <a:lnTo>
                      <a:pt x="566" y="84"/>
                    </a:lnTo>
                    <a:lnTo>
                      <a:pt x="590" y="88"/>
                    </a:lnTo>
                    <a:lnTo>
                      <a:pt x="614" y="92"/>
                    </a:lnTo>
                    <a:lnTo>
                      <a:pt x="614" y="92"/>
                    </a:lnTo>
                    <a:lnTo>
                      <a:pt x="648" y="102"/>
                    </a:lnTo>
                    <a:lnTo>
                      <a:pt x="684" y="116"/>
                    </a:lnTo>
                    <a:lnTo>
                      <a:pt x="716" y="130"/>
                    </a:lnTo>
                    <a:lnTo>
                      <a:pt x="748" y="148"/>
                    </a:lnTo>
                    <a:lnTo>
                      <a:pt x="778" y="170"/>
                    </a:lnTo>
                    <a:lnTo>
                      <a:pt x="806" y="192"/>
                    </a:lnTo>
                    <a:lnTo>
                      <a:pt x="832" y="218"/>
                    </a:lnTo>
                    <a:lnTo>
                      <a:pt x="856" y="246"/>
                    </a:lnTo>
                    <a:lnTo>
                      <a:pt x="856" y="246"/>
                    </a:lnTo>
                    <a:lnTo>
                      <a:pt x="870" y="264"/>
                    </a:lnTo>
                    <a:lnTo>
                      <a:pt x="884" y="284"/>
                    </a:lnTo>
                    <a:lnTo>
                      <a:pt x="896" y="304"/>
                    </a:lnTo>
                    <a:lnTo>
                      <a:pt x="908" y="326"/>
                    </a:lnTo>
                    <a:lnTo>
                      <a:pt x="918" y="348"/>
                    </a:lnTo>
                    <a:lnTo>
                      <a:pt x="926" y="372"/>
                    </a:lnTo>
                    <a:lnTo>
                      <a:pt x="934" y="394"/>
                    </a:lnTo>
                    <a:lnTo>
                      <a:pt x="940" y="420"/>
                    </a:lnTo>
                    <a:lnTo>
                      <a:pt x="940" y="420"/>
                    </a:lnTo>
                    <a:lnTo>
                      <a:pt x="948" y="462"/>
                    </a:lnTo>
                    <a:lnTo>
                      <a:pt x="950" y="504"/>
                    </a:lnTo>
                    <a:lnTo>
                      <a:pt x="950" y="546"/>
                    </a:lnTo>
                    <a:lnTo>
                      <a:pt x="946" y="588"/>
                    </a:lnTo>
                    <a:lnTo>
                      <a:pt x="936" y="630"/>
                    </a:lnTo>
                    <a:lnTo>
                      <a:pt x="922" y="670"/>
                    </a:lnTo>
                    <a:lnTo>
                      <a:pt x="906" y="710"/>
                    </a:lnTo>
                    <a:lnTo>
                      <a:pt x="884" y="74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76" name="Freeform 1898"/>
              <p:cNvSpPr>
                <a:spLocks/>
              </p:cNvSpPr>
              <p:nvPr/>
            </p:nvSpPr>
            <p:spPr bwMode="auto">
              <a:xfrm>
                <a:off x="3296" y="1691"/>
                <a:ext cx="1480" cy="1274"/>
              </a:xfrm>
              <a:custGeom>
                <a:avLst/>
                <a:gdLst>
                  <a:gd name="T0" fmla="*/ 1016 w 1480"/>
                  <a:gd name="T1" fmla="*/ 826 h 1274"/>
                  <a:gd name="T2" fmla="*/ 960 w 1480"/>
                  <a:gd name="T3" fmla="*/ 780 h 1274"/>
                  <a:gd name="T4" fmla="*/ 974 w 1480"/>
                  <a:gd name="T5" fmla="*/ 754 h 1274"/>
                  <a:gd name="T6" fmla="*/ 992 w 1480"/>
                  <a:gd name="T7" fmla="*/ 712 h 1274"/>
                  <a:gd name="T8" fmla="*/ 1020 w 1480"/>
                  <a:gd name="T9" fmla="*/ 626 h 1274"/>
                  <a:gd name="T10" fmla="*/ 1032 w 1480"/>
                  <a:gd name="T11" fmla="*/ 538 h 1274"/>
                  <a:gd name="T12" fmla="*/ 1028 w 1480"/>
                  <a:gd name="T13" fmla="*/ 446 h 1274"/>
                  <a:gd name="T14" fmla="*/ 1018 w 1480"/>
                  <a:gd name="T15" fmla="*/ 400 h 1274"/>
                  <a:gd name="T16" fmla="*/ 1000 w 1480"/>
                  <a:gd name="T17" fmla="*/ 338 h 1274"/>
                  <a:gd name="T18" fmla="*/ 974 w 1480"/>
                  <a:gd name="T19" fmla="*/ 278 h 1274"/>
                  <a:gd name="T20" fmla="*/ 950 w 1480"/>
                  <a:gd name="T21" fmla="*/ 236 h 1274"/>
                  <a:gd name="T22" fmla="*/ 890 w 1480"/>
                  <a:gd name="T23" fmla="*/ 162 h 1274"/>
                  <a:gd name="T24" fmla="*/ 856 w 1480"/>
                  <a:gd name="T25" fmla="*/ 128 h 1274"/>
                  <a:gd name="T26" fmla="*/ 808 w 1480"/>
                  <a:gd name="T27" fmla="*/ 92 h 1274"/>
                  <a:gd name="T28" fmla="*/ 756 w 1480"/>
                  <a:gd name="T29" fmla="*/ 60 h 1274"/>
                  <a:gd name="T30" fmla="*/ 700 w 1480"/>
                  <a:gd name="T31" fmla="*/ 34 h 1274"/>
                  <a:gd name="T32" fmla="*/ 642 w 1480"/>
                  <a:gd name="T33" fmla="*/ 16 h 1274"/>
                  <a:gd name="T34" fmla="*/ 610 w 1480"/>
                  <a:gd name="T35" fmla="*/ 8 h 1274"/>
                  <a:gd name="T36" fmla="*/ 548 w 1480"/>
                  <a:gd name="T37" fmla="*/ 0 h 1274"/>
                  <a:gd name="T38" fmla="*/ 516 w 1480"/>
                  <a:gd name="T39" fmla="*/ 0 h 1274"/>
                  <a:gd name="T40" fmla="*/ 472 w 1480"/>
                  <a:gd name="T41" fmla="*/ 2 h 1274"/>
                  <a:gd name="T42" fmla="*/ 400 w 1480"/>
                  <a:gd name="T43" fmla="*/ 12 h 1274"/>
                  <a:gd name="T44" fmla="*/ 360 w 1480"/>
                  <a:gd name="T45" fmla="*/ 24 h 1274"/>
                  <a:gd name="T46" fmla="*/ 318 w 1480"/>
                  <a:gd name="T47" fmla="*/ 40 h 1274"/>
                  <a:gd name="T48" fmla="*/ 238 w 1480"/>
                  <a:gd name="T49" fmla="*/ 82 h 1274"/>
                  <a:gd name="T50" fmla="*/ 166 w 1480"/>
                  <a:gd name="T51" fmla="*/ 136 h 1274"/>
                  <a:gd name="T52" fmla="*/ 104 w 1480"/>
                  <a:gd name="T53" fmla="*/ 204 h 1274"/>
                  <a:gd name="T54" fmla="*/ 78 w 1480"/>
                  <a:gd name="T55" fmla="*/ 242 h 1274"/>
                  <a:gd name="T56" fmla="*/ 46 w 1480"/>
                  <a:gd name="T57" fmla="*/ 302 h 1274"/>
                  <a:gd name="T58" fmla="*/ 22 w 1480"/>
                  <a:gd name="T59" fmla="*/ 364 h 1274"/>
                  <a:gd name="T60" fmla="*/ 6 w 1480"/>
                  <a:gd name="T61" fmla="*/ 428 h 1274"/>
                  <a:gd name="T62" fmla="*/ 0 w 1480"/>
                  <a:gd name="T63" fmla="*/ 494 h 1274"/>
                  <a:gd name="T64" fmla="*/ 0 w 1480"/>
                  <a:gd name="T65" fmla="*/ 520 h 1274"/>
                  <a:gd name="T66" fmla="*/ 2 w 1480"/>
                  <a:gd name="T67" fmla="*/ 570 h 1274"/>
                  <a:gd name="T68" fmla="*/ 6 w 1480"/>
                  <a:gd name="T69" fmla="*/ 596 h 1274"/>
                  <a:gd name="T70" fmla="*/ 12 w 1480"/>
                  <a:gd name="T71" fmla="*/ 632 h 1274"/>
                  <a:gd name="T72" fmla="*/ 26 w 1480"/>
                  <a:gd name="T73" fmla="*/ 680 h 1274"/>
                  <a:gd name="T74" fmla="*/ 44 w 1480"/>
                  <a:gd name="T75" fmla="*/ 726 h 1274"/>
                  <a:gd name="T76" fmla="*/ 72 w 1480"/>
                  <a:gd name="T77" fmla="*/ 778 h 1274"/>
                  <a:gd name="T78" fmla="*/ 104 w 1480"/>
                  <a:gd name="T79" fmla="*/ 826 h 1274"/>
                  <a:gd name="T80" fmla="*/ 134 w 1480"/>
                  <a:gd name="T81" fmla="*/ 862 h 1274"/>
                  <a:gd name="T82" fmla="*/ 166 w 1480"/>
                  <a:gd name="T83" fmla="*/ 894 h 1274"/>
                  <a:gd name="T84" fmla="*/ 178 w 1480"/>
                  <a:gd name="T85" fmla="*/ 904 h 1274"/>
                  <a:gd name="T86" fmla="*/ 252 w 1480"/>
                  <a:gd name="T87" fmla="*/ 958 h 1274"/>
                  <a:gd name="T88" fmla="*/ 334 w 1480"/>
                  <a:gd name="T89" fmla="*/ 998 h 1274"/>
                  <a:gd name="T90" fmla="*/ 422 w 1480"/>
                  <a:gd name="T91" fmla="*/ 1024 h 1274"/>
                  <a:gd name="T92" fmla="*/ 516 w 1480"/>
                  <a:gd name="T93" fmla="*/ 1032 h 1274"/>
                  <a:gd name="T94" fmla="*/ 558 w 1480"/>
                  <a:gd name="T95" fmla="*/ 1030 h 1274"/>
                  <a:gd name="T96" fmla="*/ 594 w 1480"/>
                  <a:gd name="T97" fmla="*/ 1026 h 1274"/>
                  <a:gd name="T98" fmla="*/ 630 w 1480"/>
                  <a:gd name="T99" fmla="*/ 1020 h 1274"/>
                  <a:gd name="T100" fmla="*/ 692 w 1480"/>
                  <a:gd name="T101" fmla="*/ 1002 h 1274"/>
                  <a:gd name="T102" fmla="*/ 752 w 1480"/>
                  <a:gd name="T103" fmla="*/ 976 h 1274"/>
                  <a:gd name="T104" fmla="*/ 806 w 1480"/>
                  <a:gd name="T105" fmla="*/ 944 h 1274"/>
                  <a:gd name="T106" fmla="*/ 856 w 1480"/>
                  <a:gd name="T107" fmla="*/ 904 h 1274"/>
                  <a:gd name="T108" fmla="*/ 886 w 1480"/>
                  <a:gd name="T109" fmla="*/ 876 h 1274"/>
                  <a:gd name="T110" fmla="*/ 964 w 1480"/>
                  <a:gd name="T111" fmla="*/ 888 h 1274"/>
                  <a:gd name="T112" fmla="*/ 974 w 1480"/>
                  <a:gd name="T113" fmla="*/ 948 h 1274"/>
                  <a:gd name="T114" fmla="*/ 1480 w 1480"/>
                  <a:gd name="T115" fmla="*/ 114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0" h="1274">
                    <a:moveTo>
                      <a:pt x="1042" y="794"/>
                    </a:moveTo>
                    <a:lnTo>
                      <a:pt x="1016" y="826"/>
                    </a:lnTo>
                    <a:lnTo>
                      <a:pt x="974" y="792"/>
                    </a:lnTo>
                    <a:lnTo>
                      <a:pt x="960" y="780"/>
                    </a:lnTo>
                    <a:lnTo>
                      <a:pt x="960" y="780"/>
                    </a:lnTo>
                    <a:lnTo>
                      <a:pt x="974" y="754"/>
                    </a:lnTo>
                    <a:lnTo>
                      <a:pt x="974" y="754"/>
                    </a:lnTo>
                    <a:lnTo>
                      <a:pt x="992" y="712"/>
                    </a:lnTo>
                    <a:lnTo>
                      <a:pt x="1008" y="670"/>
                    </a:lnTo>
                    <a:lnTo>
                      <a:pt x="1020" y="626"/>
                    </a:lnTo>
                    <a:lnTo>
                      <a:pt x="1028" y="582"/>
                    </a:lnTo>
                    <a:lnTo>
                      <a:pt x="1032" y="538"/>
                    </a:lnTo>
                    <a:lnTo>
                      <a:pt x="1032" y="492"/>
                    </a:lnTo>
                    <a:lnTo>
                      <a:pt x="1028" y="446"/>
                    </a:lnTo>
                    <a:lnTo>
                      <a:pt x="1018" y="400"/>
                    </a:lnTo>
                    <a:lnTo>
                      <a:pt x="1018" y="400"/>
                    </a:lnTo>
                    <a:lnTo>
                      <a:pt x="1010" y="368"/>
                    </a:lnTo>
                    <a:lnTo>
                      <a:pt x="1000" y="338"/>
                    </a:lnTo>
                    <a:lnTo>
                      <a:pt x="988" y="308"/>
                    </a:lnTo>
                    <a:lnTo>
                      <a:pt x="974" y="278"/>
                    </a:lnTo>
                    <a:lnTo>
                      <a:pt x="974" y="278"/>
                    </a:lnTo>
                    <a:lnTo>
                      <a:pt x="950" y="236"/>
                    </a:lnTo>
                    <a:lnTo>
                      <a:pt x="922" y="198"/>
                    </a:lnTo>
                    <a:lnTo>
                      <a:pt x="890" y="162"/>
                    </a:lnTo>
                    <a:lnTo>
                      <a:pt x="856" y="128"/>
                    </a:lnTo>
                    <a:lnTo>
                      <a:pt x="856" y="128"/>
                    </a:lnTo>
                    <a:lnTo>
                      <a:pt x="832" y="110"/>
                    </a:lnTo>
                    <a:lnTo>
                      <a:pt x="808" y="92"/>
                    </a:lnTo>
                    <a:lnTo>
                      <a:pt x="782" y="74"/>
                    </a:lnTo>
                    <a:lnTo>
                      <a:pt x="756" y="60"/>
                    </a:lnTo>
                    <a:lnTo>
                      <a:pt x="728" y="46"/>
                    </a:lnTo>
                    <a:lnTo>
                      <a:pt x="700" y="34"/>
                    </a:lnTo>
                    <a:lnTo>
                      <a:pt x="672" y="24"/>
                    </a:lnTo>
                    <a:lnTo>
                      <a:pt x="642" y="16"/>
                    </a:lnTo>
                    <a:lnTo>
                      <a:pt x="642" y="16"/>
                    </a:lnTo>
                    <a:lnTo>
                      <a:pt x="610" y="8"/>
                    </a:lnTo>
                    <a:lnTo>
                      <a:pt x="580" y="4"/>
                    </a:lnTo>
                    <a:lnTo>
                      <a:pt x="548" y="0"/>
                    </a:lnTo>
                    <a:lnTo>
                      <a:pt x="516" y="0"/>
                    </a:lnTo>
                    <a:lnTo>
                      <a:pt x="516" y="0"/>
                    </a:lnTo>
                    <a:lnTo>
                      <a:pt x="472" y="2"/>
                    </a:lnTo>
                    <a:lnTo>
                      <a:pt x="472" y="2"/>
                    </a:lnTo>
                    <a:lnTo>
                      <a:pt x="436" y="6"/>
                    </a:lnTo>
                    <a:lnTo>
                      <a:pt x="400" y="12"/>
                    </a:lnTo>
                    <a:lnTo>
                      <a:pt x="400" y="12"/>
                    </a:lnTo>
                    <a:lnTo>
                      <a:pt x="360" y="24"/>
                    </a:lnTo>
                    <a:lnTo>
                      <a:pt x="360" y="24"/>
                    </a:lnTo>
                    <a:lnTo>
                      <a:pt x="318" y="40"/>
                    </a:lnTo>
                    <a:lnTo>
                      <a:pt x="276" y="58"/>
                    </a:lnTo>
                    <a:lnTo>
                      <a:pt x="238" y="82"/>
                    </a:lnTo>
                    <a:lnTo>
                      <a:pt x="200" y="108"/>
                    </a:lnTo>
                    <a:lnTo>
                      <a:pt x="166" y="136"/>
                    </a:lnTo>
                    <a:lnTo>
                      <a:pt x="134" y="168"/>
                    </a:lnTo>
                    <a:lnTo>
                      <a:pt x="104" y="204"/>
                    </a:lnTo>
                    <a:lnTo>
                      <a:pt x="78" y="242"/>
                    </a:lnTo>
                    <a:lnTo>
                      <a:pt x="78" y="242"/>
                    </a:lnTo>
                    <a:lnTo>
                      <a:pt x="62" y="272"/>
                    </a:lnTo>
                    <a:lnTo>
                      <a:pt x="46" y="302"/>
                    </a:lnTo>
                    <a:lnTo>
                      <a:pt x="34" y="332"/>
                    </a:lnTo>
                    <a:lnTo>
                      <a:pt x="22" y="364"/>
                    </a:lnTo>
                    <a:lnTo>
                      <a:pt x="14" y="396"/>
                    </a:lnTo>
                    <a:lnTo>
                      <a:pt x="6" y="428"/>
                    </a:lnTo>
                    <a:lnTo>
                      <a:pt x="2" y="462"/>
                    </a:lnTo>
                    <a:lnTo>
                      <a:pt x="0" y="494"/>
                    </a:lnTo>
                    <a:lnTo>
                      <a:pt x="0" y="494"/>
                    </a:lnTo>
                    <a:lnTo>
                      <a:pt x="0" y="520"/>
                    </a:lnTo>
                    <a:lnTo>
                      <a:pt x="0" y="546"/>
                    </a:lnTo>
                    <a:lnTo>
                      <a:pt x="2" y="570"/>
                    </a:lnTo>
                    <a:lnTo>
                      <a:pt x="6" y="596"/>
                    </a:lnTo>
                    <a:lnTo>
                      <a:pt x="6" y="596"/>
                    </a:lnTo>
                    <a:lnTo>
                      <a:pt x="12" y="632"/>
                    </a:lnTo>
                    <a:lnTo>
                      <a:pt x="12" y="632"/>
                    </a:lnTo>
                    <a:lnTo>
                      <a:pt x="18" y="656"/>
                    </a:lnTo>
                    <a:lnTo>
                      <a:pt x="26" y="680"/>
                    </a:lnTo>
                    <a:lnTo>
                      <a:pt x="44" y="726"/>
                    </a:lnTo>
                    <a:lnTo>
                      <a:pt x="44" y="726"/>
                    </a:lnTo>
                    <a:lnTo>
                      <a:pt x="58" y="752"/>
                    </a:lnTo>
                    <a:lnTo>
                      <a:pt x="72" y="778"/>
                    </a:lnTo>
                    <a:lnTo>
                      <a:pt x="86" y="802"/>
                    </a:lnTo>
                    <a:lnTo>
                      <a:pt x="104" y="826"/>
                    </a:lnTo>
                    <a:lnTo>
                      <a:pt x="104" y="826"/>
                    </a:lnTo>
                    <a:lnTo>
                      <a:pt x="134" y="862"/>
                    </a:lnTo>
                    <a:lnTo>
                      <a:pt x="166" y="894"/>
                    </a:lnTo>
                    <a:lnTo>
                      <a:pt x="166" y="894"/>
                    </a:lnTo>
                    <a:lnTo>
                      <a:pt x="178" y="904"/>
                    </a:lnTo>
                    <a:lnTo>
                      <a:pt x="178" y="904"/>
                    </a:lnTo>
                    <a:lnTo>
                      <a:pt x="214" y="934"/>
                    </a:lnTo>
                    <a:lnTo>
                      <a:pt x="252" y="958"/>
                    </a:lnTo>
                    <a:lnTo>
                      <a:pt x="292" y="980"/>
                    </a:lnTo>
                    <a:lnTo>
                      <a:pt x="334" y="998"/>
                    </a:lnTo>
                    <a:lnTo>
                      <a:pt x="378" y="1014"/>
                    </a:lnTo>
                    <a:lnTo>
                      <a:pt x="422" y="1024"/>
                    </a:lnTo>
                    <a:lnTo>
                      <a:pt x="468" y="1030"/>
                    </a:lnTo>
                    <a:lnTo>
                      <a:pt x="516" y="1032"/>
                    </a:lnTo>
                    <a:lnTo>
                      <a:pt x="516" y="1032"/>
                    </a:lnTo>
                    <a:lnTo>
                      <a:pt x="558" y="1030"/>
                    </a:lnTo>
                    <a:lnTo>
                      <a:pt x="558" y="1030"/>
                    </a:lnTo>
                    <a:lnTo>
                      <a:pt x="594" y="1026"/>
                    </a:lnTo>
                    <a:lnTo>
                      <a:pt x="630" y="1020"/>
                    </a:lnTo>
                    <a:lnTo>
                      <a:pt x="630" y="1020"/>
                    </a:lnTo>
                    <a:lnTo>
                      <a:pt x="662" y="1012"/>
                    </a:lnTo>
                    <a:lnTo>
                      <a:pt x="692" y="1002"/>
                    </a:lnTo>
                    <a:lnTo>
                      <a:pt x="722" y="990"/>
                    </a:lnTo>
                    <a:lnTo>
                      <a:pt x="752" y="976"/>
                    </a:lnTo>
                    <a:lnTo>
                      <a:pt x="778" y="960"/>
                    </a:lnTo>
                    <a:lnTo>
                      <a:pt x="806" y="944"/>
                    </a:lnTo>
                    <a:lnTo>
                      <a:pt x="832" y="924"/>
                    </a:lnTo>
                    <a:lnTo>
                      <a:pt x="856" y="904"/>
                    </a:lnTo>
                    <a:lnTo>
                      <a:pt x="856" y="904"/>
                    </a:lnTo>
                    <a:lnTo>
                      <a:pt x="886" y="876"/>
                    </a:lnTo>
                    <a:lnTo>
                      <a:pt x="912" y="846"/>
                    </a:lnTo>
                    <a:lnTo>
                      <a:pt x="964" y="888"/>
                    </a:lnTo>
                    <a:lnTo>
                      <a:pt x="940" y="920"/>
                    </a:lnTo>
                    <a:lnTo>
                      <a:pt x="974" y="948"/>
                    </a:lnTo>
                    <a:lnTo>
                      <a:pt x="1378" y="1274"/>
                    </a:lnTo>
                    <a:lnTo>
                      <a:pt x="1480" y="1148"/>
                    </a:lnTo>
                    <a:lnTo>
                      <a:pt x="1042"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sp>
            <p:nvSpPr>
              <p:cNvPr id="177" name="Freeform 1899"/>
              <p:cNvSpPr>
                <a:spLocks/>
              </p:cNvSpPr>
              <p:nvPr/>
            </p:nvSpPr>
            <p:spPr bwMode="auto">
              <a:xfrm>
                <a:off x="3376" y="1771"/>
                <a:ext cx="870" cy="872"/>
              </a:xfrm>
              <a:custGeom>
                <a:avLst/>
                <a:gdLst>
                  <a:gd name="T0" fmla="*/ 804 w 870"/>
                  <a:gd name="T1" fmla="*/ 668 h 872"/>
                  <a:gd name="T2" fmla="*/ 776 w 870"/>
                  <a:gd name="T3" fmla="*/ 708 h 872"/>
                  <a:gd name="T4" fmla="*/ 754 w 870"/>
                  <a:gd name="T5" fmla="*/ 732 h 872"/>
                  <a:gd name="T6" fmla="*/ 706 w 870"/>
                  <a:gd name="T7" fmla="*/ 778 h 872"/>
                  <a:gd name="T8" fmla="*/ 652 w 870"/>
                  <a:gd name="T9" fmla="*/ 814 h 872"/>
                  <a:gd name="T10" fmla="*/ 594 w 870"/>
                  <a:gd name="T11" fmla="*/ 842 h 872"/>
                  <a:gd name="T12" fmla="*/ 562 w 870"/>
                  <a:gd name="T13" fmla="*/ 852 h 872"/>
                  <a:gd name="T14" fmla="*/ 532 w 870"/>
                  <a:gd name="T15" fmla="*/ 860 h 872"/>
                  <a:gd name="T16" fmla="*/ 472 w 870"/>
                  <a:gd name="T17" fmla="*/ 870 h 872"/>
                  <a:gd name="T18" fmla="*/ 436 w 870"/>
                  <a:gd name="T19" fmla="*/ 872 h 872"/>
                  <a:gd name="T20" fmla="*/ 396 w 870"/>
                  <a:gd name="T21" fmla="*/ 870 h 872"/>
                  <a:gd name="T22" fmla="*/ 318 w 870"/>
                  <a:gd name="T23" fmla="*/ 854 h 872"/>
                  <a:gd name="T24" fmla="*/ 280 w 870"/>
                  <a:gd name="T25" fmla="*/ 842 h 872"/>
                  <a:gd name="T26" fmla="*/ 228 w 870"/>
                  <a:gd name="T27" fmla="*/ 818 h 872"/>
                  <a:gd name="T28" fmla="*/ 180 w 870"/>
                  <a:gd name="T29" fmla="*/ 788 h 872"/>
                  <a:gd name="T30" fmla="*/ 136 w 870"/>
                  <a:gd name="T31" fmla="*/ 752 h 872"/>
                  <a:gd name="T32" fmla="*/ 98 w 870"/>
                  <a:gd name="T33" fmla="*/ 710 h 872"/>
                  <a:gd name="T34" fmla="*/ 74 w 870"/>
                  <a:gd name="T35" fmla="*/ 678 h 872"/>
                  <a:gd name="T36" fmla="*/ 54 w 870"/>
                  <a:gd name="T37" fmla="*/ 646 h 872"/>
                  <a:gd name="T38" fmla="*/ 30 w 870"/>
                  <a:gd name="T39" fmla="*/ 592 h 872"/>
                  <a:gd name="T40" fmla="*/ 12 w 870"/>
                  <a:gd name="T41" fmla="*/ 534 h 872"/>
                  <a:gd name="T42" fmla="*/ 8 w 870"/>
                  <a:gd name="T43" fmla="*/ 516 h 872"/>
                  <a:gd name="T44" fmla="*/ 4 w 870"/>
                  <a:gd name="T45" fmla="*/ 490 h 872"/>
                  <a:gd name="T46" fmla="*/ 0 w 870"/>
                  <a:gd name="T47" fmla="*/ 440 h 872"/>
                  <a:gd name="T48" fmla="*/ 0 w 870"/>
                  <a:gd name="T49" fmla="*/ 414 h 872"/>
                  <a:gd name="T50" fmla="*/ 8 w 870"/>
                  <a:gd name="T51" fmla="*/ 360 h 872"/>
                  <a:gd name="T52" fmla="*/ 20 w 870"/>
                  <a:gd name="T53" fmla="*/ 306 h 872"/>
                  <a:gd name="T54" fmla="*/ 40 w 870"/>
                  <a:gd name="T55" fmla="*/ 254 h 872"/>
                  <a:gd name="T56" fmla="*/ 68 w 870"/>
                  <a:gd name="T57" fmla="*/ 204 h 872"/>
                  <a:gd name="T58" fmla="*/ 92 w 870"/>
                  <a:gd name="T59" fmla="*/ 170 h 872"/>
                  <a:gd name="T60" fmla="*/ 150 w 870"/>
                  <a:gd name="T61" fmla="*/ 108 h 872"/>
                  <a:gd name="T62" fmla="*/ 218 w 870"/>
                  <a:gd name="T63" fmla="*/ 60 h 872"/>
                  <a:gd name="T64" fmla="*/ 296 w 870"/>
                  <a:gd name="T65" fmla="*/ 24 h 872"/>
                  <a:gd name="T66" fmla="*/ 336 w 870"/>
                  <a:gd name="T67" fmla="*/ 12 h 872"/>
                  <a:gd name="T68" fmla="*/ 338 w 870"/>
                  <a:gd name="T69" fmla="*/ 12 h 872"/>
                  <a:gd name="T70" fmla="*/ 400 w 870"/>
                  <a:gd name="T71" fmla="*/ 2 h 872"/>
                  <a:gd name="T72" fmla="*/ 436 w 870"/>
                  <a:gd name="T73" fmla="*/ 0 h 872"/>
                  <a:gd name="T74" fmla="*/ 460 w 870"/>
                  <a:gd name="T75" fmla="*/ 2 h 872"/>
                  <a:gd name="T76" fmla="*/ 510 w 870"/>
                  <a:gd name="T77" fmla="*/ 8 h 872"/>
                  <a:gd name="T78" fmla="*/ 534 w 870"/>
                  <a:gd name="T79" fmla="*/ 12 h 872"/>
                  <a:gd name="T80" fmla="*/ 604 w 870"/>
                  <a:gd name="T81" fmla="*/ 36 h 872"/>
                  <a:gd name="T82" fmla="*/ 668 w 870"/>
                  <a:gd name="T83" fmla="*/ 68 h 872"/>
                  <a:gd name="T84" fmla="*/ 726 w 870"/>
                  <a:gd name="T85" fmla="*/ 112 h 872"/>
                  <a:gd name="T86" fmla="*/ 776 w 870"/>
                  <a:gd name="T87" fmla="*/ 166 h 872"/>
                  <a:gd name="T88" fmla="*/ 790 w 870"/>
                  <a:gd name="T89" fmla="*/ 184 h 872"/>
                  <a:gd name="T90" fmla="*/ 816 w 870"/>
                  <a:gd name="T91" fmla="*/ 224 h 872"/>
                  <a:gd name="T92" fmla="*/ 838 w 870"/>
                  <a:gd name="T93" fmla="*/ 268 h 872"/>
                  <a:gd name="T94" fmla="*/ 854 w 870"/>
                  <a:gd name="T95" fmla="*/ 314 h 872"/>
                  <a:gd name="T96" fmla="*/ 860 w 870"/>
                  <a:gd name="T97" fmla="*/ 340 h 872"/>
                  <a:gd name="T98" fmla="*/ 870 w 870"/>
                  <a:gd name="T99" fmla="*/ 424 h 872"/>
                  <a:gd name="T100" fmla="*/ 866 w 870"/>
                  <a:gd name="T101" fmla="*/ 508 h 872"/>
                  <a:gd name="T102" fmla="*/ 842 w 870"/>
                  <a:gd name="T103" fmla="*/ 590 h 872"/>
                  <a:gd name="T104" fmla="*/ 804 w 870"/>
                  <a:gd name="T105" fmla="*/ 66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0" h="872">
                    <a:moveTo>
                      <a:pt x="804" y="668"/>
                    </a:moveTo>
                    <a:lnTo>
                      <a:pt x="804" y="668"/>
                    </a:lnTo>
                    <a:lnTo>
                      <a:pt x="790" y="688"/>
                    </a:lnTo>
                    <a:lnTo>
                      <a:pt x="776" y="708"/>
                    </a:lnTo>
                    <a:lnTo>
                      <a:pt x="776" y="708"/>
                    </a:lnTo>
                    <a:lnTo>
                      <a:pt x="754" y="732"/>
                    </a:lnTo>
                    <a:lnTo>
                      <a:pt x="730" y="756"/>
                    </a:lnTo>
                    <a:lnTo>
                      <a:pt x="706" y="778"/>
                    </a:lnTo>
                    <a:lnTo>
                      <a:pt x="680" y="796"/>
                    </a:lnTo>
                    <a:lnTo>
                      <a:pt x="652" y="814"/>
                    </a:lnTo>
                    <a:lnTo>
                      <a:pt x="624" y="828"/>
                    </a:lnTo>
                    <a:lnTo>
                      <a:pt x="594" y="842"/>
                    </a:lnTo>
                    <a:lnTo>
                      <a:pt x="562" y="852"/>
                    </a:lnTo>
                    <a:lnTo>
                      <a:pt x="562" y="852"/>
                    </a:lnTo>
                    <a:lnTo>
                      <a:pt x="532" y="860"/>
                    </a:lnTo>
                    <a:lnTo>
                      <a:pt x="532" y="860"/>
                    </a:lnTo>
                    <a:lnTo>
                      <a:pt x="502" y="866"/>
                    </a:lnTo>
                    <a:lnTo>
                      <a:pt x="472" y="870"/>
                    </a:lnTo>
                    <a:lnTo>
                      <a:pt x="472" y="870"/>
                    </a:lnTo>
                    <a:lnTo>
                      <a:pt x="436" y="872"/>
                    </a:lnTo>
                    <a:lnTo>
                      <a:pt x="436" y="872"/>
                    </a:lnTo>
                    <a:lnTo>
                      <a:pt x="396" y="870"/>
                    </a:lnTo>
                    <a:lnTo>
                      <a:pt x="356" y="864"/>
                    </a:lnTo>
                    <a:lnTo>
                      <a:pt x="318" y="854"/>
                    </a:lnTo>
                    <a:lnTo>
                      <a:pt x="280" y="842"/>
                    </a:lnTo>
                    <a:lnTo>
                      <a:pt x="280" y="842"/>
                    </a:lnTo>
                    <a:lnTo>
                      <a:pt x="254" y="830"/>
                    </a:lnTo>
                    <a:lnTo>
                      <a:pt x="228" y="818"/>
                    </a:lnTo>
                    <a:lnTo>
                      <a:pt x="204" y="804"/>
                    </a:lnTo>
                    <a:lnTo>
                      <a:pt x="180" y="788"/>
                    </a:lnTo>
                    <a:lnTo>
                      <a:pt x="158" y="770"/>
                    </a:lnTo>
                    <a:lnTo>
                      <a:pt x="136" y="752"/>
                    </a:lnTo>
                    <a:lnTo>
                      <a:pt x="116" y="730"/>
                    </a:lnTo>
                    <a:lnTo>
                      <a:pt x="98" y="710"/>
                    </a:lnTo>
                    <a:lnTo>
                      <a:pt x="98" y="710"/>
                    </a:lnTo>
                    <a:lnTo>
                      <a:pt x="74" y="678"/>
                    </a:lnTo>
                    <a:lnTo>
                      <a:pt x="54" y="646"/>
                    </a:lnTo>
                    <a:lnTo>
                      <a:pt x="54" y="646"/>
                    </a:lnTo>
                    <a:lnTo>
                      <a:pt x="42" y="618"/>
                    </a:lnTo>
                    <a:lnTo>
                      <a:pt x="30" y="592"/>
                    </a:lnTo>
                    <a:lnTo>
                      <a:pt x="20" y="562"/>
                    </a:lnTo>
                    <a:lnTo>
                      <a:pt x="12" y="534"/>
                    </a:lnTo>
                    <a:lnTo>
                      <a:pt x="12" y="534"/>
                    </a:lnTo>
                    <a:lnTo>
                      <a:pt x="8" y="516"/>
                    </a:lnTo>
                    <a:lnTo>
                      <a:pt x="8" y="516"/>
                    </a:lnTo>
                    <a:lnTo>
                      <a:pt x="4" y="490"/>
                    </a:lnTo>
                    <a:lnTo>
                      <a:pt x="2" y="466"/>
                    </a:lnTo>
                    <a:lnTo>
                      <a:pt x="0" y="440"/>
                    </a:lnTo>
                    <a:lnTo>
                      <a:pt x="0" y="414"/>
                    </a:lnTo>
                    <a:lnTo>
                      <a:pt x="0" y="414"/>
                    </a:lnTo>
                    <a:lnTo>
                      <a:pt x="4" y="386"/>
                    </a:lnTo>
                    <a:lnTo>
                      <a:pt x="8" y="360"/>
                    </a:lnTo>
                    <a:lnTo>
                      <a:pt x="12" y="332"/>
                    </a:lnTo>
                    <a:lnTo>
                      <a:pt x="20" y="306"/>
                    </a:lnTo>
                    <a:lnTo>
                      <a:pt x="30" y="280"/>
                    </a:lnTo>
                    <a:lnTo>
                      <a:pt x="40" y="254"/>
                    </a:lnTo>
                    <a:lnTo>
                      <a:pt x="52" y="230"/>
                    </a:lnTo>
                    <a:lnTo>
                      <a:pt x="68" y="204"/>
                    </a:lnTo>
                    <a:lnTo>
                      <a:pt x="68" y="204"/>
                    </a:lnTo>
                    <a:lnTo>
                      <a:pt x="92" y="170"/>
                    </a:lnTo>
                    <a:lnTo>
                      <a:pt x="120" y="138"/>
                    </a:lnTo>
                    <a:lnTo>
                      <a:pt x="150" y="108"/>
                    </a:lnTo>
                    <a:lnTo>
                      <a:pt x="182" y="82"/>
                    </a:lnTo>
                    <a:lnTo>
                      <a:pt x="218" y="60"/>
                    </a:lnTo>
                    <a:lnTo>
                      <a:pt x="256" y="40"/>
                    </a:lnTo>
                    <a:lnTo>
                      <a:pt x="296" y="24"/>
                    </a:lnTo>
                    <a:lnTo>
                      <a:pt x="336" y="12"/>
                    </a:lnTo>
                    <a:lnTo>
                      <a:pt x="336" y="12"/>
                    </a:lnTo>
                    <a:lnTo>
                      <a:pt x="338" y="12"/>
                    </a:lnTo>
                    <a:lnTo>
                      <a:pt x="338" y="12"/>
                    </a:lnTo>
                    <a:lnTo>
                      <a:pt x="370" y="6"/>
                    </a:lnTo>
                    <a:lnTo>
                      <a:pt x="400" y="2"/>
                    </a:lnTo>
                    <a:lnTo>
                      <a:pt x="400" y="2"/>
                    </a:lnTo>
                    <a:lnTo>
                      <a:pt x="436" y="0"/>
                    </a:lnTo>
                    <a:lnTo>
                      <a:pt x="436" y="0"/>
                    </a:lnTo>
                    <a:lnTo>
                      <a:pt x="460" y="2"/>
                    </a:lnTo>
                    <a:lnTo>
                      <a:pt x="486" y="4"/>
                    </a:lnTo>
                    <a:lnTo>
                      <a:pt x="510" y="8"/>
                    </a:lnTo>
                    <a:lnTo>
                      <a:pt x="534" y="12"/>
                    </a:lnTo>
                    <a:lnTo>
                      <a:pt x="534" y="12"/>
                    </a:lnTo>
                    <a:lnTo>
                      <a:pt x="568" y="22"/>
                    </a:lnTo>
                    <a:lnTo>
                      <a:pt x="604" y="36"/>
                    </a:lnTo>
                    <a:lnTo>
                      <a:pt x="636" y="50"/>
                    </a:lnTo>
                    <a:lnTo>
                      <a:pt x="668" y="68"/>
                    </a:lnTo>
                    <a:lnTo>
                      <a:pt x="698" y="90"/>
                    </a:lnTo>
                    <a:lnTo>
                      <a:pt x="726" y="112"/>
                    </a:lnTo>
                    <a:lnTo>
                      <a:pt x="752" y="138"/>
                    </a:lnTo>
                    <a:lnTo>
                      <a:pt x="776" y="166"/>
                    </a:lnTo>
                    <a:lnTo>
                      <a:pt x="776" y="166"/>
                    </a:lnTo>
                    <a:lnTo>
                      <a:pt x="790" y="184"/>
                    </a:lnTo>
                    <a:lnTo>
                      <a:pt x="804" y="204"/>
                    </a:lnTo>
                    <a:lnTo>
                      <a:pt x="816" y="224"/>
                    </a:lnTo>
                    <a:lnTo>
                      <a:pt x="828" y="246"/>
                    </a:lnTo>
                    <a:lnTo>
                      <a:pt x="838" y="268"/>
                    </a:lnTo>
                    <a:lnTo>
                      <a:pt x="846" y="292"/>
                    </a:lnTo>
                    <a:lnTo>
                      <a:pt x="854" y="314"/>
                    </a:lnTo>
                    <a:lnTo>
                      <a:pt x="860" y="340"/>
                    </a:lnTo>
                    <a:lnTo>
                      <a:pt x="860" y="340"/>
                    </a:lnTo>
                    <a:lnTo>
                      <a:pt x="868" y="382"/>
                    </a:lnTo>
                    <a:lnTo>
                      <a:pt x="870" y="424"/>
                    </a:lnTo>
                    <a:lnTo>
                      <a:pt x="870" y="466"/>
                    </a:lnTo>
                    <a:lnTo>
                      <a:pt x="866" y="508"/>
                    </a:lnTo>
                    <a:lnTo>
                      <a:pt x="856" y="550"/>
                    </a:lnTo>
                    <a:lnTo>
                      <a:pt x="842" y="590"/>
                    </a:lnTo>
                    <a:lnTo>
                      <a:pt x="826" y="630"/>
                    </a:lnTo>
                    <a:lnTo>
                      <a:pt x="804" y="6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a:solidFill>
                    <a:srgbClr val="404040"/>
                  </a:solidFill>
                  <a:latin typeface="Calibri"/>
                  <a:ea typeface="+mn-ea"/>
                  <a:cs typeface="+mn-cs"/>
                </a:endParaRPr>
              </a:p>
            </p:txBody>
          </p:sp>
        </p:grpSp>
      </p:grpSp>
      <p:grpSp>
        <p:nvGrpSpPr>
          <p:cNvPr id="9" name="Group 8"/>
          <p:cNvGrpSpPr/>
          <p:nvPr/>
        </p:nvGrpSpPr>
        <p:grpSpPr>
          <a:xfrm>
            <a:off x="5648013" y="1378248"/>
            <a:ext cx="3326346" cy="1509471"/>
            <a:chOff x="5646425" y="1378247"/>
            <a:chExt cx="3326346" cy="1509471"/>
          </a:xfrm>
        </p:grpSpPr>
        <p:sp>
          <p:nvSpPr>
            <p:cNvPr id="70" name="Rectangle 69"/>
            <p:cNvSpPr/>
            <p:nvPr/>
          </p:nvSpPr>
          <p:spPr bwMode="gray">
            <a:xfrm>
              <a:off x="5646425" y="1378247"/>
              <a:ext cx="3326346" cy="621676"/>
            </a:xfrm>
            <a:prstGeom prst="rect">
              <a:avLst/>
            </a:prstGeom>
            <a:noFill/>
            <a:ln w="19050" cap="flat" cmpd="sng" algn="ctr">
              <a:noFill/>
              <a:prstDash val="solid"/>
              <a:miter lim="800000"/>
              <a:headEnd type="none" w="med" len="med"/>
              <a:tailEnd type="none" w="med" len="med"/>
            </a:ln>
            <a:effectLst/>
          </p:spPr>
          <p:txBody>
            <a:bodyPr vert="horz" wrap="square" lIns="121888" tIns="60944" rIns="121888" bIns="60944" numCol="1" rtlCol="0" anchor="t" anchorCtr="0" compatLnSpc="1">
              <a:prstTxWarp prst="textNoShape">
                <a:avLst/>
              </a:prstTxWarp>
              <a:spAutoFit/>
            </a:bodyPr>
            <a:lstStyle/>
            <a:p>
              <a:pPr algn="ctr" defTabSz="1218895">
                <a:lnSpc>
                  <a:spcPct val="80000"/>
                </a:lnSpc>
                <a:buClr>
                  <a:srgbClr val="FFFFFF">
                    <a:lumMod val="40000"/>
                    <a:lumOff val="60000"/>
                  </a:srgbClr>
                </a:buClr>
              </a:pPr>
              <a:r>
                <a:rPr lang="en-CA" sz="2000" b="1" dirty="0">
                  <a:latin typeface="Calibri"/>
                  <a:ea typeface="+mn-ea"/>
                  <a:cs typeface="+mn-cs"/>
                </a:rPr>
                <a:t>Information</a:t>
              </a:r>
            </a:p>
            <a:p>
              <a:pPr algn="ctr" defTabSz="1218895">
                <a:lnSpc>
                  <a:spcPct val="80000"/>
                </a:lnSpc>
                <a:buClr>
                  <a:srgbClr val="FFFFFF">
                    <a:lumMod val="40000"/>
                    <a:lumOff val="60000"/>
                  </a:srgbClr>
                </a:buClr>
              </a:pPr>
              <a:r>
                <a:rPr lang="en-CA" sz="2000" b="1" dirty="0">
                  <a:latin typeface="Calibri"/>
                  <a:ea typeface="+mn-ea"/>
                  <a:cs typeface="+mn-cs"/>
                </a:rPr>
                <a:t>Protection</a:t>
              </a:r>
              <a:endParaRPr lang="en-CA" sz="2000" dirty="0">
                <a:latin typeface="Calibri"/>
                <a:ea typeface="+mn-ea"/>
                <a:cs typeface="+mn-cs"/>
              </a:endParaRPr>
            </a:p>
          </p:txBody>
        </p:sp>
        <p:pic>
          <p:nvPicPr>
            <p:cNvPr id="178" name="Picture 1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320" y="2000619"/>
              <a:ext cx="887332" cy="887099"/>
            </a:xfrm>
            <a:prstGeom prst="rect">
              <a:avLst/>
            </a:prstGeom>
          </p:spPr>
        </p:pic>
      </p:grpSp>
      <p:grpSp>
        <p:nvGrpSpPr>
          <p:cNvPr id="10" name="Group 9"/>
          <p:cNvGrpSpPr/>
          <p:nvPr/>
        </p:nvGrpSpPr>
        <p:grpSpPr>
          <a:xfrm>
            <a:off x="5981450" y="4643997"/>
            <a:ext cx="2590319" cy="1098452"/>
            <a:chOff x="5979861" y="4643997"/>
            <a:chExt cx="2590319" cy="1098452"/>
          </a:xfrm>
        </p:grpSpPr>
        <p:sp>
          <p:nvSpPr>
            <p:cNvPr id="98" name="Rectangle 97"/>
            <p:cNvSpPr/>
            <p:nvPr/>
          </p:nvSpPr>
          <p:spPr bwMode="gray">
            <a:xfrm>
              <a:off x="5979861" y="5302746"/>
              <a:ext cx="2590319" cy="439703"/>
            </a:xfrm>
            <a:prstGeom prst="rect">
              <a:avLst/>
            </a:prstGeom>
            <a:noFill/>
            <a:ln w="19050" cap="flat" cmpd="sng" algn="ctr">
              <a:noFill/>
              <a:prstDash val="solid"/>
              <a:miter lim="800000"/>
              <a:headEnd type="none" w="med" len="med"/>
              <a:tailEnd type="none" w="med" len="med"/>
            </a:ln>
            <a:effectLst/>
          </p:spPr>
          <p:txBody>
            <a:bodyPr vert="horz" wrap="square" lIns="121888" tIns="60944" rIns="121888" bIns="60944" numCol="1" rtlCol="0" anchor="t" anchorCtr="0" compatLnSpc="1">
              <a:prstTxWarp prst="textNoShape">
                <a:avLst/>
              </a:prstTxWarp>
              <a:spAutoFit/>
            </a:bodyPr>
            <a:lstStyle/>
            <a:p>
              <a:pPr algn="ctr" defTabSz="1218895">
                <a:lnSpc>
                  <a:spcPct val="85000"/>
                </a:lnSpc>
                <a:spcAft>
                  <a:spcPts val="600"/>
                </a:spcAft>
                <a:buClr>
                  <a:srgbClr val="FFFFFF">
                    <a:lumMod val="40000"/>
                    <a:lumOff val="60000"/>
                  </a:srgbClr>
                </a:buClr>
              </a:pPr>
              <a:r>
                <a:rPr lang="en-CA" sz="2399" b="1" dirty="0">
                  <a:latin typeface="Calibri"/>
                  <a:ea typeface="+mn-ea"/>
                  <a:cs typeface="+mn-cs"/>
                </a:rPr>
                <a:t>CASB</a:t>
              </a:r>
              <a:endParaRPr lang="en-CA" sz="1600" dirty="0">
                <a:latin typeface="Calibri"/>
                <a:ea typeface="+mn-ea"/>
                <a:cs typeface="+mn-cs"/>
              </a:endParaRPr>
            </a:p>
          </p:txBody>
        </p:sp>
        <p:pic>
          <p:nvPicPr>
            <p:cNvPr id="3" name="Picture 2"/>
            <p:cNvPicPr>
              <a:picLocks noChangeAspect="1"/>
            </p:cNvPicPr>
            <p:nvPr/>
          </p:nvPicPr>
          <p:blipFill>
            <a:blip r:embed="rId5"/>
            <a:stretch>
              <a:fillRect/>
            </a:stretch>
          </p:blipFill>
          <p:spPr>
            <a:xfrm>
              <a:off x="6823635" y="4643997"/>
              <a:ext cx="877900" cy="621846"/>
            </a:xfrm>
            <a:prstGeom prst="rect">
              <a:avLst/>
            </a:prstGeom>
          </p:spPr>
        </p:pic>
      </p:grpSp>
      <p:grpSp>
        <p:nvGrpSpPr>
          <p:cNvPr id="11" name="Group 10"/>
          <p:cNvGrpSpPr/>
          <p:nvPr/>
        </p:nvGrpSpPr>
        <p:grpSpPr>
          <a:xfrm>
            <a:off x="3251157" y="4420906"/>
            <a:ext cx="2370283" cy="1557060"/>
            <a:chOff x="3414668" y="4420906"/>
            <a:chExt cx="2370283" cy="1557060"/>
          </a:xfrm>
        </p:grpSpPr>
        <p:sp>
          <p:nvSpPr>
            <p:cNvPr id="68" name="Rectangle 67"/>
            <p:cNvSpPr/>
            <p:nvPr/>
          </p:nvSpPr>
          <p:spPr bwMode="gray">
            <a:xfrm>
              <a:off x="3414668" y="5329359"/>
              <a:ext cx="2370283" cy="648607"/>
            </a:xfrm>
            <a:prstGeom prst="rect">
              <a:avLst/>
            </a:prstGeom>
            <a:noFill/>
            <a:ln w="19050" cap="flat" cmpd="sng" algn="ctr">
              <a:noFill/>
              <a:prstDash val="solid"/>
              <a:miter lim="800000"/>
              <a:headEnd type="none" w="med" len="med"/>
              <a:tailEnd type="none" w="med" len="med"/>
            </a:ln>
            <a:effectLst/>
          </p:spPr>
          <p:txBody>
            <a:bodyPr vert="horz" wrap="square" lIns="121888" tIns="60944" rIns="121888" bIns="60944" numCol="1" rtlCol="0" anchor="t" anchorCtr="0" compatLnSpc="1">
              <a:prstTxWarp prst="textNoShape">
                <a:avLst/>
              </a:prstTxWarp>
              <a:spAutoFit/>
            </a:bodyPr>
            <a:lstStyle/>
            <a:p>
              <a:pPr algn="ctr" defTabSz="1218895">
                <a:lnSpc>
                  <a:spcPct val="85000"/>
                </a:lnSpc>
                <a:spcAft>
                  <a:spcPts val="600"/>
                </a:spcAft>
                <a:buClr>
                  <a:srgbClr val="FFFFFF">
                    <a:lumMod val="40000"/>
                    <a:lumOff val="60000"/>
                  </a:srgbClr>
                </a:buClr>
              </a:pPr>
              <a:r>
                <a:rPr lang="en-CA" sz="2000" b="1" dirty="0">
                  <a:latin typeface="Calibri"/>
                  <a:ea typeface="+mn-ea"/>
                  <a:cs typeface="+mn-cs"/>
                </a:rPr>
                <a:t>Deployment</a:t>
              </a:r>
              <a:br>
                <a:rPr lang="en-CA" sz="2000" b="1" dirty="0">
                  <a:latin typeface="Calibri"/>
                  <a:ea typeface="+mn-ea"/>
                  <a:cs typeface="+mn-cs"/>
                </a:rPr>
              </a:br>
              <a:r>
                <a:rPr lang="en-CA" sz="2000" b="1" dirty="0">
                  <a:latin typeface="Calibri"/>
                  <a:ea typeface="+mn-ea"/>
                  <a:cs typeface="+mn-cs"/>
                </a:rPr>
                <a:t>Flexibility</a:t>
              </a:r>
              <a:endParaRPr lang="en-CA" sz="2000" dirty="0">
                <a:latin typeface="Calibri"/>
                <a:ea typeface="+mn-ea"/>
                <a:cs typeface="+mn-cs"/>
              </a:endParaRPr>
            </a:p>
          </p:txBody>
        </p:sp>
        <p:pic>
          <p:nvPicPr>
            <p:cNvPr id="7" name="Picture 6"/>
            <p:cNvPicPr>
              <a:picLocks noChangeAspect="1"/>
            </p:cNvPicPr>
            <p:nvPr/>
          </p:nvPicPr>
          <p:blipFill>
            <a:blip r:embed="rId6"/>
            <a:stretch>
              <a:fillRect/>
            </a:stretch>
          </p:blipFill>
          <p:spPr>
            <a:xfrm>
              <a:off x="4132125" y="4420906"/>
              <a:ext cx="890093" cy="890093"/>
            </a:xfrm>
            <a:prstGeom prst="rect">
              <a:avLst/>
            </a:prstGeom>
          </p:spPr>
        </p:pic>
      </p:grpSp>
    </p:spTree>
    <p:extLst>
      <p:ext uri="{BB962C8B-B14F-4D97-AF65-F5344CB8AC3E}">
        <p14:creationId xmlns:p14="http://schemas.microsoft.com/office/powerpoint/2010/main" val="134410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ppt_x</p:attrName>
                                        </p:attrNameLst>
                                      </p:cBhvr>
                                      <p:tavLst>
                                        <p:tav tm="0">
                                          <p:val>
                                            <p:strVal val="#ppt_x-#ppt_w*1.125000"/>
                                          </p:val>
                                        </p:tav>
                                        <p:tav tm="100000">
                                          <p:val>
                                            <p:strVal val="#ppt_x"/>
                                          </p:val>
                                        </p:tav>
                                      </p:tavLst>
                                    </p:anim>
                                    <p:animEffect transition="in" filter="wipe(right)">
                                      <p:cBhvr>
                                        <p:cTn id="8" dur="500"/>
                                        <p:tgtEl>
                                          <p:spTgt spid="146"/>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45"/>
                                        </p:tgtEl>
                                        <p:attrNameLst>
                                          <p:attrName>style.visibility</p:attrName>
                                        </p:attrNameLst>
                                      </p:cBhvr>
                                      <p:to>
                                        <p:strVal val="visible"/>
                                      </p:to>
                                    </p:set>
                                    <p:anim calcmode="lin" valueType="num">
                                      <p:cBhvr additive="base">
                                        <p:cTn id="11" dur="500"/>
                                        <p:tgtEl>
                                          <p:spTgt spid="145"/>
                                        </p:tgtEl>
                                        <p:attrNameLst>
                                          <p:attrName>ppt_x</p:attrName>
                                        </p:attrNameLst>
                                      </p:cBhvr>
                                      <p:tavLst>
                                        <p:tav tm="0">
                                          <p:val>
                                            <p:strVal val="#ppt_x+#ppt_w*1.125000"/>
                                          </p:val>
                                        </p:tav>
                                        <p:tav tm="100000">
                                          <p:val>
                                            <p:strVal val="#ppt_x"/>
                                          </p:val>
                                        </p:tav>
                                      </p:tavLst>
                                    </p:anim>
                                    <p:animEffect transition="in" filter="wipe(left)">
                                      <p:cBhvr>
                                        <p:cTn id="12" dur="500"/>
                                        <p:tgtEl>
                                          <p:spTgt spid="145"/>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48"/>
                                        </p:tgtEl>
                                        <p:attrNameLst>
                                          <p:attrName>style.visibility</p:attrName>
                                        </p:attrNameLst>
                                      </p:cBhvr>
                                      <p:to>
                                        <p:strVal val="visible"/>
                                      </p:to>
                                    </p:set>
                                    <p:anim calcmode="lin" valueType="num">
                                      <p:cBhvr additive="base">
                                        <p:cTn id="16" dur="500"/>
                                        <p:tgtEl>
                                          <p:spTgt spid="148"/>
                                        </p:tgtEl>
                                        <p:attrNameLst>
                                          <p:attrName>ppt_x</p:attrName>
                                        </p:attrNameLst>
                                      </p:cBhvr>
                                      <p:tavLst>
                                        <p:tav tm="0">
                                          <p:val>
                                            <p:strVal val="#ppt_x-#ppt_w*1.125000"/>
                                          </p:val>
                                        </p:tav>
                                        <p:tav tm="100000">
                                          <p:val>
                                            <p:strVal val="#ppt_x"/>
                                          </p:val>
                                        </p:tav>
                                      </p:tavLst>
                                    </p:anim>
                                    <p:animEffect transition="in" filter="wipe(right)">
                                      <p:cBhvr>
                                        <p:cTn id="17" dur="500"/>
                                        <p:tgtEl>
                                          <p:spTgt spid="148"/>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147"/>
                                        </p:tgtEl>
                                        <p:attrNameLst>
                                          <p:attrName>style.visibility</p:attrName>
                                        </p:attrNameLst>
                                      </p:cBhvr>
                                      <p:to>
                                        <p:strVal val="visible"/>
                                      </p:to>
                                    </p:set>
                                    <p:anim calcmode="lin" valueType="num">
                                      <p:cBhvr additive="base">
                                        <p:cTn id="20" dur="500"/>
                                        <p:tgtEl>
                                          <p:spTgt spid="147"/>
                                        </p:tgtEl>
                                        <p:attrNameLst>
                                          <p:attrName>ppt_x</p:attrName>
                                        </p:attrNameLst>
                                      </p:cBhvr>
                                      <p:tavLst>
                                        <p:tav tm="0">
                                          <p:val>
                                            <p:strVal val="#ppt_x+#ppt_w*1.125000"/>
                                          </p:val>
                                        </p:tav>
                                        <p:tav tm="100000">
                                          <p:val>
                                            <p:strVal val="#ppt_x"/>
                                          </p:val>
                                        </p:tav>
                                      </p:tavLst>
                                    </p:anim>
                                    <p:animEffect transition="in" filter="wipe(left)">
                                      <p:cBhvr>
                                        <p:cTn id="21" dur="500"/>
                                        <p:tgtEl>
                                          <p:spTgt spid="147"/>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150"/>
                                        </p:tgtEl>
                                        <p:attrNameLst>
                                          <p:attrName>style.visibility</p:attrName>
                                        </p:attrNameLst>
                                      </p:cBhvr>
                                      <p:to>
                                        <p:strVal val="visible"/>
                                      </p:to>
                                    </p:set>
                                    <p:anim calcmode="lin" valueType="num">
                                      <p:cBhvr additive="base">
                                        <p:cTn id="25" dur="500"/>
                                        <p:tgtEl>
                                          <p:spTgt spid="150"/>
                                        </p:tgtEl>
                                        <p:attrNameLst>
                                          <p:attrName>ppt_x</p:attrName>
                                        </p:attrNameLst>
                                      </p:cBhvr>
                                      <p:tavLst>
                                        <p:tav tm="0">
                                          <p:val>
                                            <p:strVal val="#ppt_x-#ppt_w*1.125000"/>
                                          </p:val>
                                        </p:tav>
                                        <p:tav tm="100000">
                                          <p:val>
                                            <p:strVal val="#ppt_x"/>
                                          </p:val>
                                        </p:tav>
                                      </p:tavLst>
                                    </p:anim>
                                    <p:animEffect transition="in" filter="wipe(right)">
                                      <p:cBhvr>
                                        <p:cTn id="26" dur="500"/>
                                        <p:tgtEl>
                                          <p:spTgt spid="150"/>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anim calcmode="lin" valueType="num">
                                      <p:cBhvr additive="base">
                                        <p:cTn id="29" dur="500"/>
                                        <p:tgtEl>
                                          <p:spTgt spid="149"/>
                                        </p:tgtEl>
                                        <p:attrNameLst>
                                          <p:attrName>ppt_x</p:attrName>
                                        </p:attrNameLst>
                                      </p:cBhvr>
                                      <p:tavLst>
                                        <p:tav tm="0">
                                          <p:val>
                                            <p:strVal val="#ppt_x+#ppt_w*1.125000"/>
                                          </p:val>
                                        </p:tav>
                                        <p:tav tm="100000">
                                          <p:val>
                                            <p:strVal val="#ppt_x"/>
                                          </p:val>
                                        </p:tav>
                                      </p:tavLst>
                                    </p:anim>
                                    <p:animEffect transition="in" filter="wipe(left)">
                                      <p:cBhvr>
                                        <p:cTn id="30" dur="500"/>
                                        <p:tgtEl>
                                          <p:spTgt spid="149"/>
                                        </p:tgtEl>
                                      </p:cBhvr>
                                    </p:animEffect>
                                  </p:childTnLst>
                                </p:cTn>
                              </p:par>
                            </p:childTnLst>
                          </p:cTn>
                        </p:par>
                        <p:par>
                          <p:cTn id="31" fill="hold">
                            <p:stCondLst>
                              <p:cond delay="1500"/>
                            </p:stCondLst>
                            <p:childTnLst>
                              <p:par>
                                <p:cTn id="32" presetID="12" presetClass="entr" presetSubtype="8" fill="hold" grpId="0" nodeType="afterEffect">
                                  <p:stCondLst>
                                    <p:cond delay="0"/>
                                  </p:stCondLst>
                                  <p:childTnLst>
                                    <p:set>
                                      <p:cBhvr>
                                        <p:cTn id="33" dur="1" fill="hold">
                                          <p:stCondLst>
                                            <p:cond delay="0"/>
                                          </p:stCondLst>
                                        </p:cTn>
                                        <p:tgtEl>
                                          <p:spTgt spid="152"/>
                                        </p:tgtEl>
                                        <p:attrNameLst>
                                          <p:attrName>style.visibility</p:attrName>
                                        </p:attrNameLst>
                                      </p:cBhvr>
                                      <p:to>
                                        <p:strVal val="visible"/>
                                      </p:to>
                                    </p:set>
                                    <p:anim calcmode="lin" valueType="num">
                                      <p:cBhvr additive="base">
                                        <p:cTn id="34" dur="500"/>
                                        <p:tgtEl>
                                          <p:spTgt spid="152"/>
                                        </p:tgtEl>
                                        <p:attrNameLst>
                                          <p:attrName>ppt_x</p:attrName>
                                        </p:attrNameLst>
                                      </p:cBhvr>
                                      <p:tavLst>
                                        <p:tav tm="0">
                                          <p:val>
                                            <p:strVal val="#ppt_x-#ppt_w*1.125000"/>
                                          </p:val>
                                        </p:tav>
                                        <p:tav tm="100000">
                                          <p:val>
                                            <p:strVal val="#ppt_x"/>
                                          </p:val>
                                        </p:tav>
                                      </p:tavLst>
                                    </p:anim>
                                    <p:animEffect transition="in" filter="wipe(right)">
                                      <p:cBhvr>
                                        <p:cTn id="35" dur="500"/>
                                        <p:tgtEl>
                                          <p:spTgt spid="152"/>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151"/>
                                        </p:tgtEl>
                                        <p:attrNameLst>
                                          <p:attrName>style.visibility</p:attrName>
                                        </p:attrNameLst>
                                      </p:cBhvr>
                                      <p:to>
                                        <p:strVal val="visible"/>
                                      </p:to>
                                    </p:set>
                                    <p:anim calcmode="lin" valueType="num">
                                      <p:cBhvr additive="base">
                                        <p:cTn id="38" dur="500"/>
                                        <p:tgtEl>
                                          <p:spTgt spid="151"/>
                                        </p:tgtEl>
                                        <p:attrNameLst>
                                          <p:attrName>ppt_x</p:attrName>
                                        </p:attrNameLst>
                                      </p:cBhvr>
                                      <p:tavLst>
                                        <p:tav tm="0">
                                          <p:val>
                                            <p:strVal val="#ppt_x+#ppt_w*1.125000"/>
                                          </p:val>
                                        </p:tav>
                                        <p:tav tm="100000">
                                          <p:val>
                                            <p:strVal val="#ppt_x"/>
                                          </p:val>
                                        </p:tav>
                                      </p:tavLst>
                                    </p:anim>
                                    <p:animEffect transition="in" filter="wipe(left)">
                                      <p:cBhvr>
                                        <p:cTn id="39" dur="500"/>
                                        <p:tgtEl>
                                          <p:spTgt spid="15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6"/>
                                        </p:tgtEl>
                                      </p:cBhvr>
                                    </p:animEffect>
                                    <p:set>
                                      <p:cBhvr>
                                        <p:cTn id="44" dur="1" fill="hold">
                                          <p:stCondLst>
                                            <p:cond delay="499"/>
                                          </p:stCondLst>
                                        </p:cTn>
                                        <p:tgtEl>
                                          <p:spTgt spid="14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45"/>
                                        </p:tgtEl>
                                      </p:cBhvr>
                                    </p:animEffect>
                                    <p:set>
                                      <p:cBhvr>
                                        <p:cTn id="47" dur="1" fill="hold">
                                          <p:stCondLst>
                                            <p:cond delay="499"/>
                                          </p:stCondLst>
                                        </p:cTn>
                                        <p:tgtEl>
                                          <p:spTgt spid="14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48"/>
                                        </p:tgtEl>
                                      </p:cBhvr>
                                    </p:animEffect>
                                    <p:set>
                                      <p:cBhvr>
                                        <p:cTn id="50" dur="1" fill="hold">
                                          <p:stCondLst>
                                            <p:cond delay="499"/>
                                          </p:stCondLst>
                                        </p:cTn>
                                        <p:tgtEl>
                                          <p:spTgt spid="14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7"/>
                                        </p:tgtEl>
                                      </p:cBhvr>
                                    </p:animEffect>
                                    <p:set>
                                      <p:cBhvr>
                                        <p:cTn id="53" dur="1" fill="hold">
                                          <p:stCondLst>
                                            <p:cond delay="499"/>
                                          </p:stCondLst>
                                        </p:cTn>
                                        <p:tgtEl>
                                          <p:spTgt spid="14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50"/>
                                        </p:tgtEl>
                                      </p:cBhvr>
                                    </p:animEffect>
                                    <p:set>
                                      <p:cBhvr>
                                        <p:cTn id="56" dur="1" fill="hold">
                                          <p:stCondLst>
                                            <p:cond delay="499"/>
                                          </p:stCondLst>
                                        </p:cTn>
                                        <p:tgtEl>
                                          <p:spTgt spid="15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9"/>
                                        </p:tgtEl>
                                      </p:cBhvr>
                                    </p:animEffect>
                                    <p:set>
                                      <p:cBhvr>
                                        <p:cTn id="59" dur="1" fill="hold">
                                          <p:stCondLst>
                                            <p:cond delay="499"/>
                                          </p:stCondLst>
                                        </p:cTn>
                                        <p:tgtEl>
                                          <p:spTgt spid="14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52"/>
                                        </p:tgtEl>
                                      </p:cBhvr>
                                    </p:animEffect>
                                    <p:set>
                                      <p:cBhvr>
                                        <p:cTn id="62" dur="1" fill="hold">
                                          <p:stCondLst>
                                            <p:cond delay="499"/>
                                          </p:stCondLst>
                                        </p:cTn>
                                        <p:tgtEl>
                                          <p:spTgt spid="152"/>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51"/>
                                        </p:tgtEl>
                                      </p:cBhvr>
                                    </p:animEffect>
                                    <p:set>
                                      <p:cBhvr>
                                        <p:cTn id="65" dur="1" fill="hold">
                                          <p:stCondLst>
                                            <p:cond delay="499"/>
                                          </p:stCondLst>
                                        </p:cTn>
                                        <p:tgtEl>
                                          <p:spTgt spid="151"/>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par>
                          <p:cTn id="74" fill="hold">
                            <p:stCondLst>
                              <p:cond delay="1500"/>
                            </p:stCondLst>
                            <p:childTnLst>
                              <p:par>
                                <p:cTn id="75" presetID="10" presetClass="entr" presetSubtype="0"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par>
                          <p:cTn id="78" fill="hold">
                            <p:stCondLst>
                              <p:cond delay="2000"/>
                            </p:stCondLst>
                            <p:childTnLst>
                              <p:par>
                                <p:cTn id="79" presetID="10" presetClass="entr" presetSubtype="0"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89"/>
                                        </p:tgtEl>
                                        <p:attrNameLst>
                                          <p:attrName>style.visibility</p:attrName>
                                        </p:attrNameLst>
                                      </p:cBhvr>
                                      <p:to>
                                        <p:strVal val="visible"/>
                                      </p:to>
                                    </p:set>
                                    <p:animEffect transition="in" filter="dissolve">
                                      <p:cBhvr>
                                        <p:cTn id="86"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45" grpId="0"/>
      <p:bldP spid="145" grpId="1"/>
      <p:bldP spid="146" grpId="0" animBg="1"/>
      <p:bldP spid="146" grpId="1" animBg="1"/>
      <p:bldP spid="147" grpId="0"/>
      <p:bldP spid="147" grpId="1"/>
      <p:bldP spid="148" grpId="0" animBg="1"/>
      <p:bldP spid="148" grpId="1" animBg="1"/>
      <p:bldP spid="149" grpId="0"/>
      <p:bldP spid="149" grpId="1"/>
      <p:bldP spid="150" grpId="0" animBg="1"/>
      <p:bldP spid="150" grpId="1" animBg="1"/>
      <p:bldP spid="151" grpId="0"/>
      <p:bldP spid="151" grpId="1"/>
      <p:bldP spid="152" grpId="0" animBg="1"/>
      <p:bldP spid="15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2112989" y="1128129"/>
            <a:ext cx="2557235" cy="1698404"/>
          </a:xfrm>
          <a:custGeom>
            <a:avLst/>
            <a:gdLst>
              <a:gd name="connsiteX0" fmla="*/ 1217581 w 1982518"/>
              <a:gd name="connsiteY0" fmla="*/ 0 h 1318695"/>
              <a:gd name="connsiteX1" fmla="*/ 1675523 w 1982518"/>
              <a:gd name="connsiteY1" fmla="*/ 457942 h 1318695"/>
              <a:gd name="connsiteX2" fmla="*/ 1670247 w 1982518"/>
              <a:gd name="connsiteY2" fmla="*/ 527682 h 1318695"/>
              <a:gd name="connsiteX3" fmla="*/ 1661029 w 1982518"/>
              <a:gd name="connsiteY3" fmla="*/ 567679 h 1318695"/>
              <a:gd name="connsiteX4" fmla="*/ 1680399 w 1982518"/>
              <a:gd name="connsiteY4" fmla="*/ 569632 h 1318695"/>
              <a:gd name="connsiteX5" fmla="*/ 1982518 w 1982518"/>
              <a:gd name="connsiteY5" fmla="*/ 940320 h 1318695"/>
              <a:gd name="connsiteX6" fmla="*/ 1604143 w 1982518"/>
              <a:gd name="connsiteY6" fmla="*/ 1318695 h 1318695"/>
              <a:gd name="connsiteX7" fmla="*/ 1392590 w 1982518"/>
              <a:gd name="connsiteY7" fmla="*/ 1254075 h 1318695"/>
              <a:gd name="connsiteX8" fmla="*/ 1377428 w 1982518"/>
              <a:gd name="connsiteY8" fmla="*/ 1241565 h 1318695"/>
              <a:gd name="connsiteX9" fmla="*/ 436545 w 1982518"/>
              <a:gd name="connsiteY9" fmla="*/ 1241565 h 1318695"/>
              <a:gd name="connsiteX10" fmla="*/ 378375 w 1982518"/>
              <a:gd name="connsiteY10" fmla="*/ 1247429 h 1318695"/>
              <a:gd name="connsiteX11" fmla="*/ 0 w 1982518"/>
              <a:gd name="connsiteY11" fmla="*/ 869054 h 1318695"/>
              <a:gd name="connsiteX12" fmla="*/ 302119 w 1982518"/>
              <a:gd name="connsiteY12" fmla="*/ 498366 h 1318695"/>
              <a:gd name="connsiteX13" fmla="*/ 346236 w 1982518"/>
              <a:gd name="connsiteY13" fmla="*/ 493919 h 1318695"/>
              <a:gd name="connsiteX14" fmla="*/ 381095 w 1982518"/>
              <a:gd name="connsiteY14" fmla="*/ 429696 h 1318695"/>
              <a:gd name="connsiteX15" fmla="*/ 694850 w 1982518"/>
              <a:gd name="connsiteY15" fmla="*/ 262874 h 1318695"/>
              <a:gd name="connsiteX16" fmla="*/ 771106 w 1982518"/>
              <a:gd name="connsiteY16" fmla="*/ 270561 h 1318695"/>
              <a:gd name="connsiteX17" fmla="*/ 796332 w 1982518"/>
              <a:gd name="connsiteY17" fmla="*/ 278392 h 1318695"/>
              <a:gd name="connsiteX18" fmla="*/ 837849 w 1982518"/>
              <a:gd name="connsiteY18" fmla="*/ 201902 h 1318695"/>
              <a:gd name="connsiteX19" fmla="*/ 1217581 w 1982518"/>
              <a:gd name="connsiteY19" fmla="*/ 0 h 13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2518" h="1318695">
                <a:moveTo>
                  <a:pt x="1217581" y="0"/>
                </a:moveTo>
                <a:cubicBezTo>
                  <a:pt x="1470495" y="0"/>
                  <a:pt x="1675523" y="205028"/>
                  <a:pt x="1675523" y="457942"/>
                </a:cubicBezTo>
                <a:cubicBezTo>
                  <a:pt x="1675523" y="481653"/>
                  <a:pt x="1673721" y="504942"/>
                  <a:pt x="1670247" y="527682"/>
                </a:cubicBezTo>
                <a:lnTo>
                  <a:pt x="1661029" y="567679"/>
                </a:lnTo>
                <a:lnTo>
                  <a:pt x="1680399" y="569632"/>
                </a:lnTo>
                <a:cubicBezTo>
                  <a:pt x="1852818" y="604914"/>
                  <a:pt x="1982518" y="757471"/>
                  <a:pt x="1982518" y="940320"/>
                </a:cubicBezTo>
                <a:cubicBezTo>
                  <a:pt x="1982518" y="1149291"/>
                  <a:pt x="1813114" y="1318695"/>
                  <a:pt x="1604143" y="1318695"/>
                </a:cubicBezTo>
                <a:cubicBezTo>
                  <a:pt x="1525779" y="1318695"/>
                  <a:pt x="1452979" y="1294873"/>
                  <a:pt x="1392590" y="1254075"/>
                </a:cubicBezTo>
                <a:lnTo>
                  <a:pt x="1377428" y="1241565"/>
                </a:lnTo>
                <a:lnTo>
                  <a:pt x="436545" y="1241565"/>
                </a:lnTo>
                <a:lnTo>
                  <a:pt x="378375" y="1247429"/>
                </a:lnTo>
                <a:cubicBezTo>
                  <a:pt x="169404" y="1247429"/>
                  <a:pt x="0" y="1078025"/>
                  <a:pt x="0" y="869054"/>
                </a:cubicBezTo>
                <a:cubicBezTo>
                  <a:pt x="0" y="686204"/>
                  <a:pt x="129700" y="533648"/>
                  <a:pt x="302119" y="498366"/>
                </a:cubicBezTo>
                <a:lnTo>
                  <a:pt x="346236" y="493919"/>
                </a:lnTo>
                <a:lnTo>
                  <a:pt x="381095" y="429696"/>
                </a:lnTo>
                <a:cubicBezTo>
                  <a:pt x="449092" y="329047"/>
                  <a:pt x="564243" y="262874"/>
                  <a:pt x="694850" y="262874"/>
                </a:cubicBezTo>
                <a:cubicBezTo>
                  <a:pt x="720972" y="262874"/>
                  <a:pt x="746475" y="265521"/>
                  <a:pt x="771106" y="270561"/>
                </a:cubicBezTo>
                <a:lnTo>
                  <a:pt x="796332" y="278392"/>
                </a:lnTo>
                <a:lnTo>
                  <a:pt x="837849" y="201902"/>
                </a:lnTo>
                <a:cubicBezTo>
                  <a:pt x="920144" y="80089"/>
                  <a:pt x="1059510" y="0"/>
                  <a:pt x="1217581" y="0"/>
                </a:cubicBezTo>
                <a:close/>
              </a:path>
            </a:pathLst>
          </a:custGeom>
          <a:solidFill>
            <a:schemeClr val="bg2">
              <a:lumMod val="75000"/>
            </a:schemeClr>
          </a:solidFill>
          <a:ln w="63500">
            <a:solidFill>
              <a:srgbClr val="FFC000"/>
            </a:solidFill>
            <a:miter lim="800000"/>
            <a:headEnd/>
            <a:tailEnd/>
          </a:ln>
        </p:spPr>
        <p:txBody>
          <a:bodyPr wrap="square" tIns="228600" bIns="45720" rtlCol="0" anchor="ctr" anchorCtr="0"/>
          <a:lstStyle/>
          <a:p>
            <a:pPr algn="ctr" defTabSz="914171">
              <a:buClrTx/>
              <a:defRPr/>
            </a:pPr>
            <a:r>
              <a:rPr lang="en-US" sz="1800" b="1" dirty="0">
                <a:solidFill>
                  <a:prstClr val="white"/>
                </a:solidFill>
                <a:ea typeface="+mn-ea"/>
                <a:cs typeface="+mn-cs"/>
              </a:rPr>
              <a:t>Access </a:t>
            </a:r>
            <a:br>
              <a:rPr lang="en-US" sz="1800" b="1" dirty="0">
                <a:solidFill>
                  <a:prstClr val="white"/>
                </a:solidFill>
                <a:ea typeface="+mn-ea"/>
                <a:cs typeface="+mn-cs"/>
              </a:rPr>
            </a:br>
            <a:r>
              <a:rPr lang="en-US" sz="1800" b="1" dirty="0">
                <a:solidFill>
                  <a:prstClr val="white"/>
                </a:solidFill>
                <a:ea typeface="+mn-ea"/>
                <a:cs typeface="+mn-cs"/>
              </a:rPr>
              <a:t>Security</a:t>
            </a:r>
          </a:p>
        </p:txBody>
      </p:sp>
      <p:sp>
        <p:nvSpPr>
          <p:cNvPr id="38" name="Freeform 37"/>
          <p:cNvSpPr/>
          <p:nvPr/>
        </p:nvSpPr>
        <p:spPr>
          <a:xfrm>
            <a:off x="7104635" y="1128129"/>
            <a:ext cx="2557235" cy="1698404"/>
          </a:xfrm>
          <a:custGeom>
            <a:avLst/>
            <a:gdLst>
              <a:gd name="connsiteX0" fmla="*/ 1217581 w 1982518"/>
              <a:gd name="connsiteY0" fmla="*/ 0 h 1318695"/>
              <a:gd name="connsiteX1" fmla="*/ 1675523 w 1982518"/>
              <a:gd name="connsiteY1" fmla="*/ 457942 h 1318695"/>
              <a:gd name="connsiteX2" fmla="*/ 1670247 w 1982518"/>
              <a:gd name="connsiteY2" fmla="*/ 527682 h 1318695"/>
              <a:gd name="connsiteX3" fmla="*/ 1661029 w 1982518"/>
              <a:gd name="connsiteY3" fmla="*/ 567679 h 1318695"/>
              <a:gd name="connsiteX4" fmla="*/ 1680399 w 1982518"/>
              <a:gd name="connsiteY4" fmla="*/ 569632 h 1318695"/>
              <a:gd name="connsiteX5" fmla="*/ 1982518 w 1982518"/>
              <a:gd name="connsiteY5" fmla="*/ 940320 h 1318695"/>
              <a:gd name="connsiteX6" fmla="*/ 1604143 w 1982518"/>
              <a:gd name="connsiteY6" fmla="*/ 1318695 h 1318695"/>
              <a:gd name="connsiteX7" fmla="*/ 1392590 w 1982518"/>
              <a:gd name="connsiteY7" fmla="*/ 1254075 h 1318695"/>
              <a:gd name="connsiteX8" fmla="*/ 1377428 w 1982518"/>
              <a:gd name="connsiteY8" fmla="*/ 1241565 h 1318695"/>
              <a:gd name="connsiteX9" fmla="*/ 436545 w 1982518"/>
              <a:gd name="connsiteY9" fmla="*/ 1241565 h 1318695"/>
              <a:gd name="connsiteX10" fmla="*/ 378375 w 1982518"/>
              <a:gd name="connsiteY10" fmla="*/ 1247429 h 1318695"/>
              <a:gd name="connsiteX11" fmla="*/ 0 w 1982518"/>
              <a:gd name="connsiteY11" fmla="*/ 869054 h 1318695"/>
              <a:gd name="connsiteX12" fmla="*/ 302119 w 1982518"/>
              <a:gd name="connsiteY12" fmla="*/ 498366 h 1318695"/>
              <a:gd name="connsiteX13" fmla="*/ 346236 w 1982518"/>
              <a:gd name="connsiteY13" fmla="*/ 493919 h 1318695"/>
              <a:gd name="connsiteX14" fmla="*/ 381095 w 1982518"/>
              <a:gd name="connsiteY14" fmla="*/ 429696 h 1318695"/>
              <a:gd name="connsiteX15" fmla="*/ 694850 w 1982518"/>
              <a:gd name="connsiteY15" fmla="*/ 262874 h 1318695"/>
              <a:gd name="connsiteX16" fmla="*/ 771106 w 1982518"/>
              <a:gd name="connsiteY16" fmla="*/ 270561 h 1318695"/>
              <a:gd name="connsiteX17" fmla="*/ 796332 w 1982518"/>
              <a:gd name="connsiteY17" fmla="*/ 278392 h 1318695"/>
              <a:gd name="connsiteX18" fmla="*/ 837849 w 1982518"/>
              <a:gd name="connsiteY18" fmla="*/ 201902 h 1318695"/>
              <a:gd name="connsiteX19" fmla="*/ 1217581 w 1982518"/>
              <a:gd name="connsiteY19" fmla="*/ 0 h 13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2518" h="1318695">
                <a:moveTo>
                  <a:pt x="1217581" y="0"/>
                </a:moveTo>
                <a:cubicBezTo>
                  <a:pt x="1470495" y="0"/>
                  <a:pt x="1675523" y="205028"/>
                  <a:pt x="1675523" y="457942"/>
                </a:cubicBezTo>
                <a:cubicBezTo>
                  <a:pt x="1675523" y="481653"/>
                  <a:pt x="1673721" y="504942"/>
                  <a:pt x="1670247" y="527682"/>
                </a:cubicBezTo>
                <a:lnTo>
                  <a:pt x="1661029" y="567679"/>
                </a:lnTo>
                <a:lnTo>
                  <a:pt x="1680399" y="569632"/>
                </a:lnTo>
                <a:cubicBezTo>
                  <a:pt x="1852818" y="604914"/>
                  <a:pt x="1982518" y="757471"/>
                  <a:pt x="1982518" y="940320"/>
                </a:cubicBezTo>
                <a:cubicBezTo>
                  <a:pt x="1982518" y="1149291"/>
                  <a:pt x="1813114" y="1318695"/>
                  <a:pt x="1604143" y="1318695"/>
                </a:cubicBezTo>
                <a:cubicBezTo>
                  <a:pt x="1525779" y="1318695"/>
                  <a:pt x="1452979" y="1294873"/>
                  <a:pt x="1392590" y="1254075"/>
                </a:cubicBezTo>
                <a:lnTo>
                  <a:pt x="1377428" y="1241565"/>
                </a:lnTo>
                <a:lnTo>
                  <a:pt x="436545" y="1241565"/>
                </a:lnTo>
                <a:lnTo>
                  <a:pt x="378375" y="1247429"/>
                </a:lnTo>
                <a:cubicBezTo>
                  <a:pt x="169404" y="1247429"/>
                  <a:pt x="0" y="1078025"/>
                  <a:pt x="0" y="869054"/>
                </a:cubicBezTo>
                <a:cubicBezTo>
                  <a:pt x="0" y="686204"/>
                  <a:pt x="129700" y="533648"/>
                  <a:pt x="302119" y="498366"/>
                </a:cubicBezTo>
                <a:lnTo>
                  <a:pt x="346236" y="493919"/>
                </a:lnTo>
                <a:lnTo>
                  <a:pt x="381095" y="429696"/>
                </a:lnTo>
                <a:cubicBezTo>
                  <a:pt x="449092" y="329047"/>
                  <a:pt x="564243" y="262874"/>
                  <a:pt x="694850" y="262874"/>
                </a:cubicBezTo>
                <a:cubicBezTo>
                  <a:pt x="720972" y="262874"/>
                  <a:pt x="746475" y="265521"/>
                  <a:pt x="771106" y="270561"/>
                </a:cubicBezTo>
                <a:lnTo>
                  <a:pt x="796332" y="278392"/>
                </a:lnTo>
                <a:lnTo>
                  <a:pt x="837849" y="201902"/>
                </a:lnTo>
                <a:cubicBezTo>
                  <a:pt x="920144" y="80089"/>
                  <a:pt x="1059510" y="0"/>
                  <a:pt x="1217581" y="0"/>
                </a:cubicBezTo>
                <a:close/>
              </a:path>
            </a:pathLst>
          </a:custGeom>
          <a:solidFill>
            <a:schemeClr val="bg2">
              <a:lumMod val="75000"/>
            </a:schemeClr>
          </a:solidFill>
          <a:ln w="63500">
            <a:solidFill>
              <a:srgbClr val="FFC000"/>
            </a:solidFill>
            <a:miter lim="800000"/>
            <a:headEnd/>
            <a:tailEnd/>
          </a:ln>
        </p:spPr>
        <p:txBody>
          <a:bodyPr wrap="square" tIns="228600" bIns="45720" rtlCol="0" anchor="ctr" anchorCtr="0"/>
          <a:lstStyle/>
          <a:p>
            <a:pPr algn="ctr" defTabSz="914171">
              <a:buClrTx/>
            </a:pPr>
            <a:r>
              <a:rPr lang="en-US" sz="1800" b="1" dirty="0">
                <a:solidFill>
                  <a:prstClr val="white"/>
                </a:solidFill>
                <a:ea typeface="+mn-ea"/>
                <a:cs typeface="+mn-cs"/>
              </a:rPr>
              <a:t>Cloud Apps</a:t>
            </a:r>
          </a:p>
          <a:p>
            <a:pPr algn="ctr" defTabSz="914171">
              <a:buClrTx/>
            </a:pPr>
            <a:r>
              <a:rPr lang="en-US" sz="1800" b="1" dirty="0">
                <a:solidFill>
                  <a:prstClr val="white"/>
                </a:solidFill>
                <a:ea typeface="+mn-ea"/>
                <a:cs typeface="+mn-cs"/>
              </a:rPr>
              <a:t>(CASB)</a:t>
            </a:r>
            <a:br>
              <a:rPr lang="en-US" sz="1800" b="1" dirty="0">
                <a:solidFill>
                  <a:prstClr val="white"/>
                </a:solidFill>
                <a:ea typeface="+mn-ea"/>
                <a:cs typeface="+mn-cs"/>
              </a:rPr>
            </a:br>
            <a:r>
              <a:rPr lang="en-US" sz="1600" dirty="0">
                <a:solidFill>
                  <a:prstClr val="white"/>
                </a:solidFill>
                <a:ea typeface="+mn-ea"/>
                <a:cs typeface="+mn-cs"/>
              </a:rPr>
              <a:t>SaaS Security</a:t>
            </a:r>
          </a:p>
        </p:txBody>
      </p:sp>
      <p:sp>
        <p:nvSpPr>
          <p:cNvPr id="39" name="Freeform 38"/>
          <p:cNvSpPr/>
          <p:nvPr/>
        </p:nvSpPr>
        <p:spPr>
          <a:xfrm>
            <a:off x="7104635" y="3167377"/>
            <a:ext cx="2557235" cy="1698404"/>
          </a:xfrm>
          <a:custGeom>
            <a:avLst/>
            <a:gdLst>
              <a:gd name="connsiteX0" fmla="*/ 1217581 w 1982518"/>
              <a:gd name="connsiteY0" fmla="*/ 0 h 1318695"/>
              <a:gd name="connsiteX1" fmla="*/ 1675523 w 1982518"/>
              <a:gd name="connsiteY1" fmla="*/ 457942 h 1318695"/>
              <a:gd name="connsiteX2" fmla="*/ 1670247 w 1982518"/>
              <a:gd name="connsiteY2" fmla="*/ 527682 h 1318695"/>
              <a:gd name="connsiteX3" fmla="*/ 1661029 w 1982518"/>
              <a:gd name="connsiteY3" fmla="*/ 567679 h 1318695"/>
              <a:gd name="connsiteX4" fmla="*/ 1680399 w 1982518"/>
              <a:gd name="connsiteY4" fmla="*/ 569632 h 1318695"/>
              <a:gd name="connsiteX5" fmla="*/ 1982518 w 1982518"/>
              <a:gd name="connsiteY5" fmla="*/ 940320 h 1318695"/>
              <a:gd name="connsiteX6" fmla="*/ 1604143 w 1982518"/>
              <a:gd name="connsiteY6" fmla="*/ 1318695 h 1318695"/>
              <a:gd name="connsiteX7" fmla="*/ 1392590 w 1982518"/>
              <a:gd name="connsiteY7" fmla="*/ 1254075 h 1318695"/>
              <a:gd name="connsiteX8" fmla="*/ 1377428 w 1982518"/>
              <a:gd name="connsiteY8" fmla="*/ 1241565 h 1318695"/>
              <a:gd name="connsiteX9" fmla="*/ 436545 w 1982518"/>
              <a:gd name="connsiteY9" fmla="*/ 1241565 h 1318695"/>
              <a:gd name="connsiteX10" fmla="*/ 378375 w 1982518"/>
              <a:gd name="connsiteY10" fmla="*/ 1247429 h 1318695"/>
              <a:gd name="connsiteX11" fmla="*/ 0 w 1982518"/>
              <a:gd name="connsiteY11" fmla="*/ 869054 h 1318695"/>
              <a:gd name="connsiteX12" fmla="*/ 302119 w 1982518"/>
              <a:gd name="connsiteY12" fmla="*/ 498366 h 1318695"/>
              <a:gd name="connsiteX13" fmla="*/ 346236 w 1982518"/>
              <a:gd name="connsiteY13" fmla="*/ 493919 h 1318695"/>
              <a:gd name="connsiteX14" fmla="*/ 381095 w 1982518"/>
              <a:gd name="connsiteY14" fmla="*/ 429696 h 1318695"/>
              <a:gd name="connsiteX15" fmla="*/ 694850 w 1982518"/>
              <a:gd name="connsiteY15" fmla="*/ 262874 h 1318695"/>
              <a:gd name="connsiteX16" fmla="*/ 771106 w 1982518"/>
              <a:gd name="connsiteY16" fmla="*/ 270561 h 1318695"/>
              <a:gd name="connsiteX17" fmla="*/ 796332 w 1982518"/>
              <a:gd name="connsiteY17" fmla="*/ 278392 h 1318695"/>
              <a:gd name="connsiteX18" fmla="*/ 837849 w 1982518"/>
              <a:gd name="connsiteY18" fmla="*/ 201902 h 1318695"/>
              <a:gd name="connsiteX19" fmla="*/ 1217581 w 1982518"/>
              <a:gd name="connsiteY19" fmla="*/ 0 h 13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2518" h="1318695">
                <a:moveTo>
                  <a:pt x="1217581" y="0"/>
                </a:moveTo>
                <a:cubicBezTo>
                  <a:pt x="1470495" y="0"/>
                  <a:pt x="1675523" y="205028"/>
                  <a:pt x="1675523" y="457942"/>
                </a:cubicBezTo>
                <a:cubicBezTo>
                  <a:pt x="1675523" y="481653"/>
                  <a:pt x="1673721" y="504942"/>
                  <a:pt x="1670247" y="527682"/>
                </a:cubicBezTo>
                <a:lnTo>
                  <a:pt x="1661029" y="567679"/>
                </a:lnTo>
                <a:lnTo>
                  <a:pt x="1680399" y="569632"/>
                </a:lnTo>
                <a:cubicBezTo>
                  <a:pt x="1852818" y="604914"/>
                  <a:pt x="1982518" y="757471"/>
                  <a:pt x="1982518" y="940320"/>
                </a:cubicBezTo>
                <a:cubicBezTo>
                  <a:pt x="1982518" y="1149291"/>
                  <a:pt x="1813114" y="1318695"/>
                  <a:pt x="1604143" y="1318695"/>
                </a:cubicBezTo>
                <a:cubicBezTo>
                  <a:pt x="1525779" y="1318695"/>
                  <a:pt x="1452979" y="1294873"/>
                  <a:pt x="1392590" y="1254075"/>
                </a:cubicBezTo>
                <a:lnTo>
                  <a:pt x="1377428" y="1241565"/>
                </a:lnTo>
                <a:lnTo>
                  <a:pt x="436545" y="1241565"/>
                </a:lnTo>
                <a:lnTo>
                  <a:pt x="378375" y="1247429"/>
                </a:lnTo>
                <a:cubicBezTo>
                  <a:pt x="169404" y="1247429"/>
                  <a:pt x="0" y="1078025"/>
                  <a:pt x="0" y="869054"/>
                </a:cubicBezTo>
                <a:cubicBezTo>
                  <a:pt x="0" y="686204"/>
                  <a:pt x="129700" y="533648"/>
                  <a:pt x="302119" y="498366"/>
                </a:cubicBezTo>
                <a:lnTo>
                  <a:pt x="346236" y="493919"/>
                </a:lnTo>
                <a:lnTo>
                  <a:pt x="381095" y="429696"/>
                </a:lnTo>
                <a:cubicBezTo>
                  <a:pt x="449092" y="329047"/>
                  <a:pt x="564243" y="262874"/>
                  <a:pt x="694850" y="262874"/>
                </a:cubicBezTo>
                <a:cubicBezTo>
                  <a:pt x="720972" y="262874"/>
                  <a:pt x="746475" y="265521"/>
                  <a:pt x="771106" y="270561"/>
                </a:cubicBezTo>
                <a:lnTo>
                  <a:pt x="796332" y="278392"/>
                </a:lnTo>
                <a:lnTo>
                  <a:pt x="837849" y="201902"/>
                </a:lnTo>
                <a:cubicBezTo>
                  <a:pt x="920144" y="80089"/>
                  <a:pt x="1059510" y="0"/>
                  <a:pt x="1217581" y="0"/>
                </a:cubicBezTo>
                <a:close/>
              </a:path>
            </a:pathLst>
          </a:custGeom>
          <a:solidFill>
            <a:schemeClr val="bg2">
              <a:lumMod val="75000"/>
            </a:schemeClr>
          </a:solidFill>
          <a:ln w="63500">
            <a:solidFill>
              <a:srgbClr val="FFC000"/>
            </a:solidFill>
            <a:miter lim="800000"/>
            <a:headEnd/>
            <a:tailEnd/>
          </a:ln>
        </p:spPr>
        <p:txBody>
          <a:bodyPr wrap="square" bIns="228600" rtlCol="0" anchor="b" anchorCtr="0"/>
          <a:lstStyle/>
          <a:p>
            <a:pPr algn="ctr" defTabSz="914171">
              <a:buClrTx/>
              <a:defRPr/>
            </a:pPr>
            <a:r>
              <a:rPr lang="en-US" sz="1800" b="1" dirty="0">
                <a:solidFill>
                  <a:prstClr val="white"/>
                </a:solidFill>
                <a:ea typeface="+mn-ea"/>
                <a:cs typeface="+mn-cs"/>
              </a:rPr>
              <a:t>Public Cloud</a:t>
            </a:r>
          </a:p>
          <a:p>
            <a:pPr algn="ctr" defTabSz="914171">
              <a:buClrTx/>
              <a:defRPr/>
            </a:pPr>
            <a:r>
              <a:rPr lang="en-US" sz="1800" b="1" dirty="0">
                <a:solidFill>
                  <a:prstClr val="white"/>
                </a:solidFill>
                <a:ea typeface="+mn-ea"/>
                <a:cs typeface="+mn-cs"/>
              </a:rPr>
              <a:t>Infrastructure</a:t>
            </a:r>
          </a:p>
          <a:p>
            <a:pPr algn="ctr" defTabSz="914171">
              <a:buClrTx/>
              <a:defRPr/>
            </a:pPr>
            <a:r>
              <a:rPr lang="en-US" sz="1600" dirty="0">
                <a:solidFill>
                  <a:prstClr val="white"/>
                </a:solidFill>
                <a:ea typeface="+mn-ea"/>
                <a:cs typeface="+mn-cs"/>
              </a:rPr>
              <a:t>IaaS &amp; PaaS</a:t>
            </a:r>
          </a:p>
        </p:txBody>
      </p:sp>
      <p:sp>
        <p:nvSpPr>
          <p:cNvPr id="40" name="Freeform 39"/>
          <p:cNvSpPr/>
          <p:nvPr/>
        </p:nvSpPr>
        <p:spPr>
          <a:xfrm>
            <a:off x="2019474" y="3082775"/>
            <a:ext cx="2557235" cy="1698404"/>
          </a:xfrm>
          <a:custGeom>
            <a:avLst/>
            <a:gdLst>
              <a:gd name="connsiteX0" fmla="*/ 1217581 w 1982518"/>
              <a:gd name="connsiteY0" fmla="*/ 0 h 1318695"/>
              <a:gd name="connsiteX1" fmla="*/ 1675523 w 1982518"/>
              <a:gd name="connsiteY1" fmla="*/ 457942 h 1318695"/>
              <a:gd name="connsiteX2" fmla="*/ 1670247 w 1982518"/>
              <a:gd name="connsiteY2" fmla="*/ 527682 h 1318695"/>
              <a:gd name="connsiteX3" fmla="*/ 1661029 w 1982518"/>
              <a:gd name="connsiteY3" fmla="*/ 567679 h 1318695"/>
              <a:gd name="connsiteX4" fmla="*/ 1680399 w 1982518"/>
              <a:gd name="connsiteY4" fmla="*/ 569632 h 1318695"/>
              <a:gd name="connsiteX5" fmla="*/ 1982518 w 1982518"/>
              <a:gd name="connsiteY5" fmla="*/ 940320 h 1318695"/>
              <a:gd name="connsiteX6" fmla="*/ 1604143 w 1982518"/>
              <a:gd name="connsiteY6" fmla="*/ 1318695 h 1318695"/>
              <a:gd name="connsiteX7" fmla="*/ 1392590 w 1982518"/>
              <a:gd name="connsiteY7" fmla="*/ 1254075 h 1318695"/>
              <a:gd name="connsiteX8" fmla="*/ 1377428 w 1982518"/>
              <a:gd name="connsiteY8" fmla="*/ 1241565 h 1318695"/>
              <a:gd name="connsiteX9" fmla="*/ 436545 w 1982518"/>
              <a:gd name="connsiteY9" fmla="*/ 1241565 h 1318695"/>
              <a:gd name="connsiteX10" fmla="*/ 378375 w 1982518"/>
              <a:gd name="connsiteY10" fmla="*/ 1247429 h 1318695"/>
              <a:gd name="connsiteX11" fmla="*/ 0 w 1982518"/>
              <a:gd name="connsiteY11" fmla="*/ 869054 h 1318695"/>
              <a:gd name="connsiteX12" fmla="*/ 302119 w 1982518"/>
              <a:gd name="connsiteY12" fmla="*/ 498366 h 1318695"/>
              <a:gd name="connsiteX13" fmla="*/ 346236 w 1982518"/>
              <a:gd name="connsiteY13" fmla="*/ 493919 h 1318695"/>
              <a:gd name="connsiteX14" fmla="*/ 381095 w 1982518"/>
              <a:gd name="connsiteY14" fmla="*/ 429696 h 1318695"/>
              <a:gd name="connsiteX15" fmla="*/ 694850 w 1982518"/>
              <a:gd name="connsiteY15" fmla="*/ 262874 h 1318695"/>
              <a:gd name="connsiteX16" fmla="*/ 771106 w 1982518"/>
              <a:gd name="connsiteY16" fmla="*/ 270561 h 1318695"/>
              <a:gd name="connsiteX17" fmla="*/ 796332 w 1982518"/>
              <a:gd name="connsiteY17" fmla="*/ 278392 h 1318695"/>
              <a:gd name="connsiteX18" fmla="*/ 837849 w 1982518"/>
              <a:gd name="connsiteY18" fmla="*/ 201902 h 1318695"/>
              <a:gd name="connsiteX19" fmla="*/ 1217581 w 1982518"/>
              <a:gd name="connsiteY19" fmla="*/ 0 h 13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2518" h="1318695">
                <a:moveTo>
                  <a:pt x="1217581" y="0"/>
                </a:moveTo>
                <a:cubicBezTo>
                  <a:pt x="1470495" y="0"/>
                  <a:pt x="1675523" y="205028"/>
                  <a:pt x="1675523" y="457942"/>
                </a:cubicBezTo>
                <a:cubicBezTo>
                  <a:pt x="1675523" y="481653"/>
                  <a:pt x="1673721" y="504942"/>
                  <a:pt x="1670247" y="527682"/>
                </a:cubicBezTo>
                <a:lnTo>
                  <a:pt x="1661029" y="567679"/>
                </a:lnTo>
                <a:lnTo>
                  <a:pt x="1680399" y="569632"/>
                </a:lnTo>
                <a:cubicBezTo>
                  <a:pt x="1852818" y="604914"/>
                  <a:pt x="1982518" y="757471"/>
                  <a:pt x="1982518" y="940320"/>
                </a:cubicBezTo>
                <a:cubicBezTo>
                  <a:pt x="1982518" y="1149291"/>
                  <a:pt x="1813114" y="1318695"/>
                  <a:pt x="1604143" y="1318695"/>
                </a:cubicBezTo>
                <a:cubicBezTo>
                  <a:pt x="1525779" y="1318695"/>
                  <a:pt x="1452979" y="1294873"/>
                  <a:pt x="1392590" y="1254075"/>
                </a:cubicBezTo>
                <a:lnTo>
                  <a:pt x="1377428" y="1241565"/>
                </a:lnTo>
                <a:lnTo>
                  <a:pt x="436545" y="1241565"/>
                </a:lnTo>
                <a:lnTo>
                  <a:pt x="378375" y="1247429"/>
                </a:lnTo>
                <a:cubicBezTo>
                  <a:pt x="169404" y="1247429"/>
                  <a:pt x="0" y="1078025"/>
                  <a:pt x="0" y="869054"/>
                </a:cubicBezTo>
                <a:cubicBezTo>
                  <a:pt x="0" y="686204"/>
                  <a:pt x="129700" y="533648"/>
                  <a:pt x="302119" y="498366"/>
                </a:cubicBezTo>
                <a:lnTo>
                  <a:pt x="346236" y="493919"/>
                </a:lnTo>
                <a:lnTo>
                  <a:pt x="381095" y="429696"/>
                </a:lnTo>
                <a:cubicBezTo>
                  <a:pt x="449092" y="329047"/>
                  <a:pt x="564243" y="262874"/>
                  <a:pt x="694850" y="262874"/>
                </a:cubicBezTo>
                <a:cubicBezTo>
                  <a:pt x="720972" y="262874"/>
                  <a:pt x="746475" y="265521"/>
                  <a:pt x="771106" y="270561"/>
                </a:cubicBezTo>
                <a:lnTo>
                  <a:pt x="796332" y="278392"/>
                </a:lnTo>
                <a:lnTo>
                  <a:pt x="837849" y="201902"/>
                </a:lnTo>
                <a:cubicBezTo>
                  <a:pt x="920144" y="80089"/>
                  <a:pt x="1059510" y="0"/>
                  <a:pt x="1217581" y="0"/>
                </a:cubicBezTo>
                <a:close/>
              </a:path>
            </a:pathLst>
          </a:custGeom>
          <a:solidFill>
            <a:schemeClr val="bg2">
              <a:lumMod val="75000"/>
            </a:schemeClr>
          </a:solidFill>
          <a:ln w="63500">
            <a:solidFill>
              <a:srgbClr val="FFC000"/>
            </a:solidFill>
            <a:miter lim="800000"/>
            <a:headEnd/>
            <a:tailEnd/>
          </a:ln>
        </p:spPr>
        <p:txBody>
          <a:bodyPr wrap="square" tIns="228600" bIns="45720" rtlCol="0" anchor="ctr" anchorCtr="0"/>
          <a:lstStyle/>
          <a:p>
            <a:pPr algn="ctr" defTabSz="914171">
              <a:buClrTx/>
            </a:pPr>
            <a:r>
              <a:rPr lang="en-US" sz="1800" b="1" dirty="0">
                <a:solidFill>
                  <a:prstClr val="white"/>
                </a:solidFill>
                <a:ea typeface="+mn-ea"/>
                <a:cs typeface="+mn-cs"/>
              </a:rPr>
              <a:t>Endpoint </a:t>
            </a:r>
            <a:br>
              <a:rPr lang="en-US" sz="1800" b="1" dirty="0">
                <a:solidFill>
                  <a:prstClr val="white"/>
                </a:solidFill>
                <a:ea typeface="+mn-ea"/>
                <a:cs typeface="+mn-cs"/>
              </a:rPr>
            </a:br>
            <a:r>
              <a:rPr lang="en-US" sz="1800" b="1" dirty="0">
                <a:solidFill>
                  <a:prstClr val="white"/>
                </a:solidFill>
                <a:ea typeface="+mn-ea"/>
                <a:cs typeface="+mn-cs"/>
              </a:rPr>
              <a:t>Security </a:t>
            </a:r>
            <a:br>
              <a:rPr lang="en-US" sz="1800" b="1" dirty="0">
                <a:solidFill>
                  <a:prstClr val="white"/>
                </a:solidFill>
                <a:ea typeface="+mn-ea"/>
                <a:cs typeface="+mn-cs"/>
              </a:rPr>
            </a:br>
            <a:r>
              <a:rPr lang="en-US" sz="1600" dirty="0">
                <a:solidFill>
                  <a:prstClr val="white"/>
                </a:solidFill>
                <a:ea typeface="+mn-ea"/>
                <a:cs typeface="+mn-cs"/>
              </a:rPr>
              <a:t>Cloud-Powered &amp; Managed</a:t>
            </a:r>
          </a:p>
        </p:txBody>
      </p:sp>
      <p:grpSp>
        <p:nvGrpSpPr>
          <p:cNvPr id="52" name="Group 51"/>
          <p:cNvGrpSpPr/>
          <p:nvPr/>
        </p:nvGrpSpPr>
        <p:grpSpPr>
          <a:xfrm>
            <a:off x="3651499" y="1399243"/>
            <a:ext cx="4268394" cy="2687335"/>
            <a:chOff x="3702146" y="1054046"/>
            <a:chExt cx="4268394" cy="2687335"/>
          </a:xfrm>
        </p:grpSpPr>
        <p:sp>
          <p:nvSpPr>
            <p:cNvPr id="53" name="Freeform 52"/>
            <p:cNvSpPr/>
            <p:nvPr/>
          </p:nvSpPr>
          <p:spPr>
            <a:xfrm>
              <a:off x="3702146" y="1054046"/>
              <a:ext cx="4268394" cy="2687335"/>
            </a:xfrm>
            <a:custGeom>
              <a:avLst/>
              <a:gdLst>
                <a:gd name="connsiteX0" fmla="*/ 1217581 w 1982518"/>
                <a:gd name="connsiteY0" fmla="*/ 0 h 1318695"/>
                <a:gd name="connsiteX1" fmla="*/ 1675523 w 1982518"/>
                <a:gd name="connsiteY1" fmla="*/ 457942 h 1318695"/>
                <a:gd name="connsiteX2" fmla="*/ 1670247 w 1982518"/>
                <a:gd name="connsiteY2" fmla="*/ 527682 h 1318695"/>
                <a:gd name="connsiteX3" fmla="*/ 1661029 w 1982518"/>
                <a:gd name="connsiteY3" fmla="*/ 567679 h 1318695"/>
                <a:gd name="connsiteX4" fmla="*/ 1680399 w 1982518"/>
                <a:gd name="connsiteY4" fmla="*/ 569632 h 1318695"/>
                <a:gd name="connsiteX5" fmla="*/ 1982518 w 1982518"/>
                <a:gd name="connsiteY5" fmla="*/ 940320 h 1318695"/>
                <a:gd name="connsiteX6" fmla="*/ 1604143 w 1982518"/>
                <a:gd name="connsiteY6" fmla="*/ 1318695 h 1318695"/>
                <a:gd name="connsiteX7" fmla="*/ 1392590 w 1982518"/>
                <a:gd name="connsiteY7" fmla="*/ 1254075 h 1318695"/>
                <a:gd name="connsiteX8" fmla="*/ 1377428 w 1982518"/>
                <a:gd name="connsiteY8" fmla="*/ 1241565 h 1318695"/>
                <a:gd name="connsiteX9" fmla="*/ 436545 w 1982518"/>
                <a:gd name="connsiteY9" fmla="*/ 1241565 h 1318695"/>
                <a:gd name="connsiteX10" fmla="*/ 378375 w 1982518"/>
                <a:gd name="connsiteY10" fmla="*/ 1247429 h 1318695"/>
                <a:gd name="connsiteX11" fmla="*/ 0 w 1982518"/>
                <a:gd name="connsiteY11" fmla="*/ 869054 h 1318695"/>
                <a:gd name="connsiteX12" fmla="*/ 302119 w 1982518"/>
                <a:gd name="connsiteY12" fmla="*/ 498366 h 1318695"/>
                <a:gd name="connsiteX13" fmla="*/ 346236 w 1982518"/>
                <a:gd name="connsiteY13" fmla="*/ 493919 h 1318695"/>
                <a:gd name="connsiteX14" fmla="*/ 381095 w 1982518"/>
                <a:gd name="connsiteY14" fmla="*/ 429696 h 1318695"/>
                <a:gd name="connsiteX15" fmla="*/ 694850 w 1982518"/>
                <a:gd name="connsiteY15" fmla="*/ 262874 h 1318695"/>
                <a:gd name="connsiteX16" fmla="*/ 771106 w 1982518"/>
                <a:gd name="connsiteY16" fmla="*/ 270561 h 1318695"/>
                <a:gd name="connsiteX17" fmla="*/ 796332 w 1982518"/>
                <a:gd name="connsiteY17" fmla="*/ 278392 h 1318695"/>
                <a:gd name="connsiteX18" fmla="*/ 837849 w 1982518"/>
                <a:gd name="connsiteY18" fmla="*/ 201902 h 1318695"/>
                <a:gd name="connsiteX19" fmla="*/ 1217581 w 1982518"/>
                <a:gd name="connsiteY19" fmla="*/ 0 h 13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2518" h="1318695">
                  <a:moveTo>
                    <a:pt x="1217581" y="0"/>
                  </a:moveTo>
                  <a:cubicBezTo>
                    <a:pt x="1470495" y="0"/>
                    <a:pt x="1675523" y="205028"/>
                    <a:pt x="1675523" y="457942"/>
                  </a:cubicBezTo>
                  <a:cubicBezTo>
                    <a:pt x="1675523" y="481653"/>
                    <a:pt x="1673721" y="504942"/>
                    <a:pt x="1670247" y="527682"/>
                  </a:cubicBezTo>
                  <a:lnTo>
                    <a:pt x="1661029" y="567679"/>
                  </a:lnTo>
                  <a:lnTo>
                    <a:pt x="1680399" y="569632"/>
                  </a:lnTo>
                  <a:cubicBezTo>
                    <a:pt x="1852818" y="604914"/>
                    <a:pt x="1982518" y="757471"/>
                    <a:pt x="1982518" y="940320"/>
                  </a:cubicBezTo>
                  <a:cubicBezTo>
                    <a:pt x="1982518" y="1149291"/>
                    <a:pt x="1813114" y="1318695"/>
                    <a:pt x="1604143" y="1318695"/>
                  </a:cubicBezTo>
                  <a:cubicBezTo>
                    <a:pt x="1525779" y="1318695"/>
                    <a:pt x="1452979" y="1294873"/>
                    <a:pt x="1392590" y="1254075"/>
                  </a:cubicBezTo>
                  <a:lnTo>
                    <a:pt x="1377428" y="1241565"/>
                  </a:lnTo>
                  <a:lnTo>
                    <a:pt x="436545" y="1241565"/>
                  </a:lnTo>
                  <a:lnTo>
                    <a:pt x="378375" y="1247429"/>
                  </a:lnTo>
                  <a:cubicBezTo>
                    <a:pt x="169404" y="1247429"/>
                    <a:pt x="0" y="1078025"/>
                    <a:pt x="0" y="869054"/>
                  </a:cubicBezTo>
                  <a:cubicBezTo>
                    <a:pt x="0" y="686204"/>
                    <a:pt x="129700" y="533648"/>
                    <a:pt x="302119" y="498366"/>
                  </a:cubicBezTo>
                  <a:lnTo>
                    <a:pt x="346236" y="493919"/>
                  </a:lnTo>
                  <a:lnTo>
                    <a:pt x="381095" y="429696"/>
                  </a:lnTo>
                  <a:cubicBezTo>
                    <a:pt x="449092" y="329047"/>
                    <a:pt x="564243" y="262874"/>
                    <a:pt x="694850" y="262874"/>
                  </a:cubicBezTo>
                  <a:cubicBezTo>
                    <a:pt x="720972" y="262874"/>
                    <a:pt x="746475" y="265521"/>
                    <a:pt x="771106" y="270561"/>
                  </a:cubicBezTo>
                  <a:lnTo>
                    <a:pt x="796332" y="278392"/>
                  </a:lnTo>
                  <a:lnTo>
                    <a:pt x="837849" y="201902"/>
                  </a:lnTo>
                  <a:cubicBezTo>
                    <a:pt x="920144" y="80089"/>
                    <a:pt x="1059510" y="0"/>
                    <a:pt x="1217581" y="0"/>
                  </a:cubicBezTo>
                  <a:close/>
                </a:path>
              </a:pathLst>
            </a:custGeom>
            <a:solidFill>
              <a:srgbClr val="FFC000"/>
            </a:solidFill>
            <a:ln w="9525">
              <a:noFill/>
              <a:miter lim="800000"/>
              <a:headEnd/>
              <a:tailEnd/>
            </a:ln>
          </p:spPr>
          <p:txBody>
            <a:bodyPr wrap="square" rtlCol="0" anchor="ctr"/>
            <a:lstStyle/>
            <a:p>
              <a:pPr defTabSz="914171">
                <a:buClrTx/>
                <a:defRPr/>
              </a:pPr>
              <a:endParaRPr lang="en-US" sz="1350" b="1" dirty="0">
                <a:solidFill>
                  <a:prstClr val="white"/>
                </a:solidFill>
                <a:ea typeface="+mn-ea"/>
                <a:cs typeface="+mn-cs"/>
              </a:endParaRPr>
            </a:p>
          </p:txBody>
        </p:sp>
        <p:sp>
          <p:nvSpPr>
            <p:cNvPr id="57" name="TextBox 56"/>
            <p:cNvSpPr txBox="1"/>
            <p:nvPr/>
          </p:nvSpPr>
          <p:spPr>
            <a:xfrm>
              <a:off x="3985116" y="2397756"/>
              <a:ext cx="1158677" cy="542899"/>
            </a:xfrm>
            <a:prstGeom prst="rect">
              <a:avLst/>
            </a:prstGeom>
            <a:noFill/>
          </p:spPr>
          <p:txBody>
            <a:bodyPr wrap="none" lIns="0" tIns="0" rIns="0" bIns="0" rtlCol="0">
              <a:noAutofit/>
            </a:bodyPr>
            <a:lstStyle/>
            <a:p>
              <a:pPr algn="ctr">
                <a:lnSpc>
                  <a:spcPct val="90000"/>
                </a:lnSpc>
                <a:buClrTx/>
              </a:pPr>
              <a:r>
                <a:rPr lang="en-US" sz="1800" b="1" kern="1200" dirty="0">
                  <a:solidFill>
                    <a:srgbClr val="404040"/>
                  </a:solidFill>
                  <a:latin typeface="Calibri"/>
                  <a:ea typeface="+mn-ea"/>
                  <a:cs typeface="+mn-cs"/>
                </a:rPr>
                <a:t>Access </a:t>
              </a:r>
              <a:br>
                <a:rPr lang="en-US" sz="1800" b="1" kern="1200" dirty="0">
                  <a:solidFill>
                    <a:srgbClr val="404040"/>
                  </a:solidFill>
                  <a:latin typeface="Calibri"/>
                  <a:ea typeface="+mn-ea"/>
                  <a:cs typeface="+mn-cs"/>
                </a:rPr>
              </a:br>
              <a:r>
                <a:rPr lang="en-US" sz="1800" b="1" kern="1200" dirty="0">
                  <a:solidFill>
                    <a:srgbClr val="404040"/>
                  </a:solidFill>
                  <a:latin typeface="Calibri"/>
                  <a:ea typeface="+mn-ea"/>
                  <a:cs typeface="+mn-cs"/>
                </a:rPr>
                <a:t>Governance</a:t>
              </a:r>
            </a:p>
          </p:txBody>
        </p:sp>
        <p:sp>
          <p:nvSpPr>
            <p:cNvPr id="58" name="TextBox 57"/>
            <p:cNvSpPr txBox="1"/>
            <p:nvPr/>
          </p:nvSpPr>
          <p:spPr>
            <a:xfrm>
              <a:off x="5311075" y="2397756"/>
              <a:ext cx="1158677" cy="542899"/>
            </a:xfrm>
            <a:prstGeom prst="rect">
              <a:avLst/>
            </a:prstGeom>
            <a:noFill/>
          </p:spPr>
          <p:txBody>
            <a:bodyPr wrap="none" lIns="0" tIns="0" rIns="0" bIns="0" rtlCol="0">
              <a:noAutofit/>
            </a:bodyPr>
            <a:lstStyle/>
            <a:p>
              <a:pPr algn="ctr">
                <a:lnSpc>
                  <a:spcPct val="90000"/>
                </a:lnSpc>
                <a:buClrTx/>
              </a:pPr>
              <a:r>
                <a:rPr lang="en-US" sz="1800" b="1" kern="1200" dirty="0">
                  <a:solidFill>
                    <a:srgbClr val="404040"/>
                  </a:solidFill>
                  <a:latin typeface="Calibri"/>
                  <a:ea typeface="+mn-ea"/>
                  <a:cs typeface="+mn-cs"/>
                </a:rPr>
                <a:t>Information</a:t>
              </a:r>
            </a:p>
            <a:p>
              <a:pPr algn="ctr">
                <a:lnSpc>
                  <a:spcPct val="90000"/>
                </a:lnSpc>
                <a:buClrTx/>
              </a:pPr>
              <a:r>
                <a:rPr lang="en-US" sz="1800" b="1" kern="1200" dirty="0">
                  <a:solidFill>
                    <a:srgbClr val="404040"/>
                  </a:solidFill>
                  <a:latin typeface="Calibri"/>
                  <a:ea typeface="+mn-ea"/>
                  <a:cs typeface="+mn-cs"/>
                </a:rPr>
                <a:t>Security</a:t>
              </a:r>
            </a:p>
          </p:txBody>
        </p:sp>
        <p:sp>
          <p:nvSpPr>
            <p:cNvPr id="59" name="TextBox 58"/>
            <p:cNvSpPr txBox="1"/>
            <p:nvPr/>
          </p:nvSpPr>
          <p:spPr>
            <a:xfrm>
              <a:off x="6637034" y="2397756"/>
              <a:ext cx="1158677" cy="542899"/>
            </a:xfrm>
            <a:prstGeom prst="rect">
              <a:avLst/>
            </a:prstGeom>
            <a:noFill/>
          </p:spPr>
          <p:txBody>
            <a:bodyPr wrap="none" lIns="0" tIns="0" rIns="0" bIns="0" rtlCol="0">
              <a:noAutofit/>
            </a:bodyPr>
            <a:lstStyle/>
            <a:p>
              <a:pPr algn="ctr">
                <a:lnSpc>
                  <a:spcPct val="90000"/>
                </a:lnSpc>
                <a:buClrTx/>
              </a:pPr>
              <a:r>
                <a:rPr lang="en-US" sz="1800" b="1" kern="1200" dirty="0">
                  <a:solidFill>
                    <a:srgbClr val="404040"/>
                  </a:solidFill>
                  <a:latin typeface="Calibri"/>
                  <a:ea typeface="+mn-ea"/>
                  <a:cs typeface="+mn-cs"/>
                </a:rPr>
                <a:t>Threat </a:t>
              </a:r>
              <a:br>
                <a:rPr lang="en-US" sz="1800" b="1" kern="1200" dirty="0">
                  <a:solidFill>
                    <a:srgbClr val="404040"/>
                  </a:solidFill>
                  <a:latin typeface="Calibri"/>
                  <a:ea typeface="+mn-ea"/>
                  <a:cs typeface="+mn-cs"/>
                </a:rPr>
              </a:br>
              <a:r>
                <a:rPr lang="en-US" sz="1800" b="1" kern="1200" dirty="0">
                  <a:solidFill>
                    <a:srgbClr val="404040"/>
                  </a:solidFill>
                  <a:latin typeface="Calibri"/>
                  <a:ea typeface="+mn-ea"/>
                  <a:cs typeface="+mn-cs"/>
                </a:rPr>
                <a:t>Protection</a:t>
              </a:r>
            </a:p>
          </p:txBody>
        </p:sp>
        <p:cxnSp>
          <p:nvCxnSpPr>
            <p:cNvPr id="60" name="Straight Connector 59"/>
            <p:cNvCxnSpPr/>
            <p:nvPr/>
          </p:nvCxnSpPr>
          <p:spPr>
            <a:xfrm>
              <a:off x="5227434" y="2409789"/>
              <a:ext cx="0" cy="461004"/>
            </a:xfrm>
            <a:prstGeom prst="line">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53392" y="2457306"/>
              <a:ext cx="0" cy="461004"/>
            </a:xfrm>
            <a:prstGeom prst="line">
              <a:avLst/>
            </a:prstGeom>
            <a:ln w="19050">
              <a:solidFill>
                <a:schemeClr val="accent6"/>
              </a:solidFill>
              <a:miter lim="800000"/>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5753765" y="1579148"/>
            <a:ext cx="909938" cy="909936"/>
          </a:xfrm>
          <a:prstGeom prst="rect">
            <a:avLst/>
          </a:prstGeom>
        </p:spPr>
      </p:pic>
      <p:sp>
        <p:nvSpPr>
          <p:cNvPr id="2" name="Title 1"/>
          <p:cNvSpPr>
            <a:spLocks noGrp="1"/>
          </p:cNvSpPr>
          <p:nvPr>
            <p:ph type="title"/>
          </p:nvPr>
        </p:nvSpPr>
        <p:spPr/>
        <p:txBody>
          <a:bodyPr/>
          <a:lstStyle/>
          <a:p>
            <a:r>
              <a:rPr lang="en-US" dirty="0"/>
              <a:t>Symantec Cloud Security</a:t>
            </a:r>
            <a:br>
              <a:rPr lang="en-US" dirty="0"/>
            </a:br>
            <a:endParaRPr lang="en-US" dirty="0"/>
          </a:p>
        </p:txBody>
      </p:sp>
      <p:grpSp>
        <p:nvGrpSpPr>
          <p:cNvPr id="64" name="Group 63"/>
          <p:cNvGrpSpPr/>
          <p:nvPr/>
        </p:nvGrpSpPr>
        <p:grpSpPr>
          <a:xfrm>
            <a:off x="5111516" y="5029425"/>
            <a:ext cx="1699501" cy="1105084"/>
            <a:chOff x="5109927" y="4623026"/>
            <a:chExt cx="1699501" cy="1105084"/>
          </a:xfrm>
        </p:grpSpPr>
        <p:grpSp>
          <p:nvGrpSpPr>
            <p:cNvPr id="65" name="Group 64"/>
            <p:cNvGrpSpPr/>
            <p:nvPr/>
          </p:nvGrpSpPr>
          <p:grpSpPr>
            <a:xfrm>
              <a:off x="5109927" y="4623026"/>
              <a:ext cx="1699501" cy="1105084"/>
              <a:chOff x="5100003" y="5764448"/>
              <a:chExt cx="1327614" cy="863268"/>
            </a:xfrm>
          </p:grpSpPr>
          <p:grpSp>
            <p:nvGrpSpPr>
              <p:cNvPr id="67" name="Group 66"/>
              <p:cNvGrpSpPr/>
              <p:nvPr/>
            </p:nvGrpSpPr>
            <p:grpSpPr>
              <a:xfrm>
                <a:off x="5100003" y="6053318"/>
                <a:ext cx="212976" cy="452591"/>
                <a:chOff x="7713663" y="4589463"/>
                <a:chExt cx="696912" cy="1362075"/>
              </a:xfrm>
              <a:solidFill>
                <a:srgbClr val="707072"/>
              </a:solidFill>
            </p:grpSpPr>
            <p:sp>
              <p:nvSpPr>
                <p:cNvPr id="75" name="Oval 5"/>
                <p:cNvSpPr>
                  <a:spLocks noChangeArrowheads="1"/>
                </p:cNvSpPr>
                <p:nvPr/>
              </p:nvSpPr>
              <p:spPr bwMode="auto">
                <a:xfrm>
                  <a:off x="8013700" y="5767388"/>
                  <a:ext cx="98425"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2" rIns="68562" bIns="34282" numCol="1" anchor="t" anchorCtr="0" compatLnSpc="1">
                  <a:prstTxWarp prst="textNoShape">
                    <a:avLst/>
                  </a:prstTxWarp>
                </a:bodyPr>
                <a:lstStyle/>
                <a:p>
                  <a:pPr defTabSz="685629">
                    <a:buClrTx/>
                    <a:defRPr/>
                  </a:pPr>
                  <a:endParaRPr lang="en-US" sz="1013" dirty="0">
                    <a:latin typeface="Calibri" panose="020F0502020204030204" pitchFamily="34" charset="0"/>
                    <a:ea typeface="+mn-ea"/>
                    <a:cs typeface="+mn-cs"/>
                  </a:endParaRPr>
                </a:p>
              </p:txBody>
            </p:sp>
            <p:sp>
              <p:nvSpPr>
                <p:cNvPr id="76" name="Freeform 6"/>
                <p:cNvSpPr>
                  <a:spLocks noEditPoints="1"/>
                </p:cNvSpPr>
                <p:nvPr/>
              </p:nvSpPr>
              <p:spPr bwMode="auto">
                <a:xfrm>
                  <a:off x="7713663" y="4589463"/>
                  <a:ext cx="696912" cy="1362075"/>
                </a:xfrm>
                <a:custGeom>
                  <a:avLst/>
                  <a:gdLst>
                    <a:gd name="T0" fmla="*/ 159 w 184"/>
                    <a:gd name="T1" fmla="*/ 0 h 362"/>
                    <a:gd name="T2" fmla="*/ 25 w 184"/>
                    <a:gd name="T3" fmla="*/ 0 h 362"/>
                    <a:gd name="T4" fmla="*/ 0 w 184"/>
                    <a:gd name="T5" fmla="*/ 24 h 362"/>
                    <a:gd name="T6" fmla="*/ 0 w 184"/>
                    <a:gd name="T7" fmla="*/ 338 h 362"/>
                    <a:gd name="T8" fmla="*/ 25 w 184"/>
                    <a:gd name="T9" fmla="*/ 362 h 362"/>
                    <a:gd name="T10" fmla="*/ 159 w 184"/>
                    <a:gd name="T11" fmla="*/ 362 h 362"/>
                    <a:gd name="T12" fmla="*/ 184 w 184"/>
                    <a:gd name="T13" fmla="*/ 338 h 362"/>
                    <a:gd name="T14" fmla="*/ 184 w 184"/>
                    <a:gd name="T15" fmla="*/ 24 h 362"/>
                    <a:gd name="T16" fmla="*/ 159 w 184"/>
                    <a:gd name="T17" fmla="*/ 0 h 362"/>
                    <a:gd name="T18" fmla="*/ 16 w 184"/>
                    <a:gd name="T19" fmla="*/ 306 h 362"/>
                    <a:gd name="T20" fmla="*/ 168 w 184"/>
                    <a:gd name="T21" fmla="*/ 306 h 362"/>
                    <a:gd name="T22" fmla="*/ 168 w 184"/>
                    <a:gd name="T23" fmla="*/ 338 h 362"/>
                    <a:gd name="T24" fmla="*/ 159 w 184"/>
                    <a:gd name="T25" fmla="*/ 347 h 362"/>
                    <a:gd name="T26" fmla="*/ 25 w 184"/>
                    <a:gd name="T27" fmla="*/ 347 h 362"/>
                    <a:gd name="T28" fmla="*/ 16 w 184"/>
                    <a:gd name="T29" fmla="*/ 338 h 362"/>
                    <a:gd name="T30" fmla="*/ 16 w 184"/>
                    <a:gd name="T31" fmla="*/ 306 h 362"/>
                    <a:gd name="T32" fmla="*/ 168 w 184"/>
                    <a:gd name="T33" fmla="*/ 60 h 362"/>
                    <a:gd name="T34" fmla="*/ 168 w 184"/>
                    <a:gd name="T35" fmla="*/ 291 h 362"/>
                    <a:gd name="T36" fmla="*/ 16 w 184"/>
                    <a:gd name="T37" fmla="*/ 291 h 362"/>
                    <a:gd name="T38" fmla="*/ 16 w 184"/>
                    <a:gd name="T39" fmla="*/ 60 h 362"/>
                    <a:gd name="T40" fmla="*/ 168 w 184"/>
                    <a:gd name="T41" fmla="*/ 60 h 362"/>
                    <a:gd name="T42" fmla="*/ 25 w 184"/>
                    <a:gd name="T43" fmla="*/ 15 h 362"/>
                    <a:gd name="T44" fmla="*/ 159 w 184"/>
                    <a:gd name="T45" fmla="*/ 15 h 362"/>
                    <a:gd name="T46" fmla="*/ 168 w 184"/>
                    <a:gd name="T47" fmla="*/ 24 h 362"/>
                    <a:gd name="T48" fmla="*/ 168 w 184"/>
                    <a:gd name="T49" fmla="*/ 45 h 362"/>
                    <a:gd name="T50" fmla="*/ 16 w 184"/>
                    <a:gd name="T51" fmla="*/ 45 h 362"/>
                    <a:gd name="T52" fmla="*/ 16 w 184"/>
                    <a:gd name="T53" fmla="*/ 24 h 362"/>
                    <a:gd name="T54" fmla="*/ 25 w 184"/>
                    <a:gd name="T55" fmla="*/ 1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362">
                      <a:moveTo>
                        <a:pt x="159" y="0"/>
                      </a:moveTo>
                      <a:cubicBezTo>
                        <a:pt x="25" y="0"/>
                        <a:pt x="25" y="0"/>
                        <a:pt x="25" y="0"/>
                      </a:cubicBezTo>
                      <a:cubicBezTo>
                        <a:pt x="11" y="0"/>
                        <a:pt x="0" y="11"/>
                        <a:pt x="0" y="24"/>
                      </a:cubicBezTo>
                      <a:cubicBezTo>
                        <a:pt x="0" y="338"/>
                        <a:pt x="0" y="338"/>
                        <a:pt x="0" y="338"/>
                      </a:cubicBezTo>
                      <a:cubicBezTo>
                        <a:pt x="0" y="351"/>
                        <a:pt x="11" y="362"/>
                        <a:pt x="25" y="362"/>
                      </a:cubicBezTo>
                      <a:cubicBezTo>
                        <a:pt x="159" y="362"/>
                        <a:pt x="159" y="362"/>
                        <a:pt x="159" y="362"/>
                      </a:cubicBezTo>
                      <a:cubicBezTo>
                        <a:pt x="173" y="362"/>
                        <a:pt x="184" y="351"/>
                        <a:pt x="184" y="338"/>
                      </a:cubicBezTo>
                      <a:cubicBezTo>
                        <a:pt x="184" y="24"/>
                        <a:pt x="184" y="24"/>
                        <a:pt x="184" y="24"/>
                      </a:cubicBezTo>
                      <a:cubicBezTo>
                        <a:pt x="184" y="11"/>
                        <a:pt x="173" y="0"/>
                        <a:pt x="159" y="0"/>
                      </a:cubicBezTo>
                      <a:close/>
                      <a:moveTo>
                        <a:pt x="16" y="306"/>
                      </a:moveTo>
                      <a:cubicBezTo>
                        <a:pt x="168" y="306"/>
                        <a:pt x="168" y="306"/>
                        <a:pt x="168" y="306"/>
                      </a:cubicBezTo>
                      <a:cubicBezTo>
                        <a:pt x="168" y="338"/>
                        <a:pt x="168" y="338"/>
                        <a:pt x="168" y="338"/>
                      </a:cubicBezTo>
                      <a:cubicBezTo>
                        <a:pt x="168" y="343"/>
                        <a:pt x="164" y="347"/>
                        <a:pt x="159" y="347"/>
                      </a:cubicBezTo>
                      <a:cubicBezTo>
                        <a:pt x="25" y="347"/>
                        <a:pt x="25" y="347"/>
                        <a:pt x="25" y="347"/>
                      </a:cubicBezTo>
                      <a:cubicBezTo>
                        <a:pt x="20" y="347"/>
                        <a:pt x="16" y="343"/>
                        <a:pt x="16" y="338"/>
                      </a:cubicBezTo>
                      <a:lnTo>
                        <a:pt x="16" y="306"/>
                      </a:lnTo>
                      <a:close/>
                      <a:moveTo>
                        <a:pt x="168" y="60"/>
                      </a:moveTo>
                      <a:cubicBezTo>
                        <a:pt x="168" y="291"/>
                        <a:pt x="168" y="291"/>
                        <a:pt x="168" y="291"/>
                      </a:cubicBezTo>
                      <a:cubicBezTo>
                        <a:pt x="16" y="291"/>
                        <a:pt x="16" y="291"/>
                        <a:pt x="16" y="291"/>
                      </a:cubicBezTo>
                      <a:cubicBezTo>
                        <a:pt x="16" y="60"/>
                        <a:pt x="16" y="60"/>
                        <a:pt x="16" y="60"/>
                      </a:cubicBezTo>
                      <a:lnTo>
                        <a:pt x="168" y="60"/>
                      </a:lnTo>
                      <a:close/>
                      <a:moveTo>
                        <a:pt x="25" y="15"/>
                      </a:moveTo>
                      <a:cubicBezTo>
                        <a:pt x="159" y="15"/>
                        <a:pt x="159" y="15"/>
                        <a:pt x="159" y="15"/>
                      </a:cubicBezTo>
                      <a:cubicBezTo>
                        <a:pt x="164" y="15"/>
                        <a:pt x="168" y="19"/>
                        <a:pt x="168" y="24"/>
                      </a:cubicBezTo>
                      <a:cubicBezTo>
                        <a:pt x="168" y="45"/>
                        <a:pt x="168" y="45"/>
                        <a:pt x="168" y="45"/>
                      </a:cubicBezTo>
                      <a:cubicBezTo>
                        <a:pt x="16" y="45"/>
                        <a:pt x="16" y="45"/>
                        <a:pt x="16" y="45"/>
                      </a:cubicBezTo>
                      <a:cubicBezTo>
                        <a:pt x="16" y="24"/>
                        <a:pt x="16" y="24"/>
                        <a:pt x="16" y="24"/>
                      </a:cubicBezTo>
                      <a:cubicBezTo>
                        <a:pt x="16" y="19"/>
                        <a:pt x="20" y="15"/>
                        <a:pt x="2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2" rIns="68562" bIns="34282" numCol="1" anchor="t" anchorCtr="0" compatLnSpc="1">
                  <a:prstTxWarp prst="textNoShape">
                    <a:avLst/>
                  </a:prstTxWarp>
                </a:bodyPr>
                <a:lstStyle/>
                <a:p>
                  <a:pPr defTabSz="685629">
                    <a:buClrTx/>
                    <a:defRPr/>
                  </a:pPr>
                  <a:endParaRPr lang="en-US" sz="1013" dirty="0">
                    <a:latin typeface="Calibri" panose="020F0502020204030204" pitchFamily="34" charset="0"/>
                    <a:ea typeface="+mn-ea"/>
                    <a:cs typeface="+mn-cs"/>
                  </a:endParaRPr>
                </a:p>
              </p:txBody>
            </p:sp>
            <p:sp>
              <p:nvSpPr>
                <p:cNvPr id="77" name="Freeform 7"/>
                <p:cNvSpPr>
                  <a:spLocks/>
                </p:cNvSpPr>
                <p:nvPr/>
              </p:nvSpPr>
              <p:spPr bwMode="auto">
                <a:xfrm>
                  <a:off x="7970838" y="4672013"/>
                  <a:ext cx="182562" cy="55563"/>
                </a:xfrm>
                <a:custGeom>
                  <a:avLst/>
                  <a:gdLst>
                    <a:gd name="T0" fmla="*/ 7 w 48"/>
                    <a:gd name="T1" fmla="*/ 15 h 15"/>
                    <a:gd name="T2" fmla="*/ 41 w 48"/>
                    <a:gd name="T3" fmla="*/ 15 h 15"/>
                    <a:gd name="T4" fmla="*/ 48 w 48"/>
                    <a:gd name="T5" fmla="*/ 8 h 15"/>
                    <a:gd name="T6" fmla="*/ 41 w 48"/>
                    <a:gd name="T7" fmla="*/ 0 h 15"/>
                    <a:gd name="T8" fmla="*/ 7 w 48"/>
                    <a:gd name="T9" fmla="*/ 0 h 15"/>
                    <a:gd name="T10" fmla="*/ 0 w 48"/>
                    <a:gd name="T11" fmla="*/ 8 h 15"/>
                    <a:gd name="T12" fmla="*/ 7 w 4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8" h="15">
                      <a:moveTo>
                        <a:pt x="7" y="15"/>
                      </a:moveTo>
                      <a:cubicBezTo>
                        <a:pt x="41" y="15"/>
                        <a:pt x="41" y="15"/>
                        <a:pt x="41" y="15"/>
                      </a:cubicBezTo>
                      <a:cubicBezTo>
                        <a:pt x="45" y="15"/>
                        <a:pt x="48" y="12"/>
                        <a:pt x="48" y="8"/>
                      </a:cubicBezTo>
                      <a:cubicBezTo>
                        <a:pt x="48" y="3"/>
                        <a:pt x="45" y="0"/>
                        <a:pt x="41" y="0"/>
                      </a:cubicBezTo>
                      <a:cubicBezTo>
                        <a:pt x="7" y="0"/>
                        <a:pt x="7" y="0"/>
                        <a:pt x="7" y="0"/>
                      </a:cubicBezTo>
                      <a:cubicBezTo>
                        <a:pt x="3" y="0"/>
                        <a:pt x="0" y="3"/>
                        <a:pt x="0" y="8"/>
                      </a:cubicBezTo>
                      <a:cubicBezTo>
                        <a:pt x="0" y="12"/>
                        <a:pt x="3"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2" rIns="68562" bIns="34282" numCol="1" anchor="t" anchorCtr="0" compatLnSpc="1">
                  <a:prstTxWarp prst="textNoShape">
                    <a:avLst/>
                  </a:prstTxWarp>
                </a:bodyPr>
                <a:lstStyle/>
                <a:p>
                  <a:pPr defTabSz="685629">
                    <a:buClrTx/>
                    <a:defRPr/>
                  </a:pPr>
                  <a:endParaRPr lang="en-US" sz="1013" dirty="0">
                    <a:latin typeface="Calibri" panose="020F0502020204030204" pitchFamily="34" charset="0"/>
                    <a:ea typeface="+mn-ea"/>
                    <a:cs typeface="+mn-cs"/>
                  </a:endParaRPr>
                </a:p>
              </p:txBody>
            </p:sp>
          </p:grpSp>
          <p:sp>
            <p:nvSpPr>
              <p:cNvPr id="68" name="Freeform 20"/>
              <p:cNvSpPr>
                <a:spLocks noEditPoints="1"/>
              </p:cNvSpPr>
              <p:nvPr/>
            </p:nvSpPr>
            <p:spPr bwMode="auto">
              <a:xfrm>
                <a:off x="6026230" y="6069900"/>
                <a:ext cx="401387" cy="419427"/>
              </a:xfrm>
              <a:custGeom>
                <a:avLst/>
                <a:gdLst>
                  <a:gd name="T0" fmla="*/ 299 w 390"/>
                  <a:gd name="T1" fmla="*/ 243 h 375"/>
                  <a:gd name="T2" fmla="*/ 89 w 390"/>
                  <a:gd name="T3" fmla="*/ 243 h 375"/>
                  <a:gd name="T4" fmla="*/ 194 w 390"/>
                  <a:gd name="T5" fmla="*/ 269 h 375"/>
                  <a:gd name="T6" fmla="*/ 299 w 390"/>
                  <a:gd name="T7" fmla="*/ 243 h 375"/>
                  <a:gd name="T8" fmla="*/ 22 w 390"/>
                  <a:gd name="T9" fmla="*/ 202 h 375"/>
                  <a:gd name="T10" fmla="*/ 56 w 390"/>
                  <a:gd name="T11" fmla="*/ 233 h 375"/>
                  <a:gd name="T12" fmla="*/ 93 w 390"/>
                  <a:gd name="T13" fmla="*/ 216 h 375"/>
                  <a:gd name="T14" fmla="*/ 58 w 390"/>
                  <a:gd name="T15" fmla="*/ 185 h 375"/>
                  <a:gd name="T16" fmla="*/ 22 w 390"/>
                  <a:gd name="T17" fmla="*/ 202 h 375"/>
                  <a:gd name="T18" fmla="*/ 194 w 390"/>
                  <a:gd name="T19" fmla="*/ 17 h 375"/>
                  <a:gd name="T20" fmla="*/ 56 w 390"/>
                  <a:gd name="T21" fmla="*/ 29 h 375"/>
                  <a:gd name="T22" fmla="*/ 51 w 390"/>
                  <a:gd name="T23" fmla="*/ 34 h 375"/>
                  <a:gd name="T24" fmla="*/ 48 w 390"/>
                  <a:gd name="T25" fmla="*/ 130 h 375"/>
                  <a:gd name="T26" fmla="*/ 194 w 390"/>
                  <a:gd name="T27" fmla="*/ 155 h 375"/>
                  <a:gd name="T28" fmla="*/ 341 w 390"/>
                  <a:gd name="T29" fmla="*/ 130 h 375"/>
                  <a:gd name="T30" fmla="*/ 337 w 390"/>
                  <a:gd name="T31" fmla="*/ 34 h 375"/>
                  <a:gd name="T32" fmla="*/ 333 w 390"/>
                  <a:gd name="T33" fmla="*/ 29 h 375"/>
                  <a:gd name="T34" fmla="*/ 194 w 390"/>
                  <a:gd name="T35" fmla="*/ 17 h 375"/>
                  <a:gd name="T36" fmla="*/ 367 w 390"/>
                  <a:gd name="T37" fmla="*/ 202 h 375"/>
                  <a:gd name="T38" fmla="*/ 330 w 390"/>
                  <a:gd name="T39" fmla="*/ 185 h 375"/>
                  <a:gd name="T40" fmla="*/ 296 w 390"/>
                  <a:gd name="T41" fmla="*/ 216 h 375"/>
                  <a:gd name="T42" fmla="*/ 332 w 390"/>
                  <a:gd name="T43" fmla="*/ 233 h 375"/>
                  <a:gd name="T44" fmla="*/ 367 w 390"/>
                  <a:gd name="T45" fmla="*/ 202 h 375"/>
                  <a:gd name="T46" fmla="*/ 195 w 390"/>
                  <a:gd name="T47" fmla="*/ 339 h 375"/>
                  <a:gd name="T48" fmla="*/ 183 w 390"/>
                  <a:gd name="T49" fmla="*/ 339 h 375"/>
                  <a:gd name="T50" fmla="*/ 62 w 390"/>
                  <a:gd name="T51" fmla="*/ 336 h 375"/>
                  <a:gd name="T52" fmla="*/ 62 w 390"/>
                  <a:gd name="T53" fmla="*/ 355 h 375"/>
                  <a:gd name="T54" fmla="*/ 42 w 390"/>
                  <a:gd name="T55" fmla="*/ 375 h 375"/>
                  <a:gd name="T56" fmla="*/ 26 w 390"/>
                  <a:gd name="T57" fmla="*/ 375 h 375"/>
                  <a:gd name="T58" fmla="*/ 7 w 390"/>
                  <a:gd name="T59" fmla="*/ 355 h 375"/>
                  <a:gd name="T60" fmla="*/ 7 w 390"/>
                  <a:gd name="T61" fmla="*/ 314 h 375"/>
                  <a:gd name="T62" fmla="*/ 5 w 390"/>
                  <a:gd name="T63" fmla="*/ 301 h 375"/>
                  <a:gd name="T64" fmla="*/ 0 w 390"/>
                  <a:gd name="T65" fmla="*/ 242 h 375"/>
                  <a:gd name="T66" fmla="*/ 8 w 390"/>
                  <a:gd name="T67" fmla="*/ 169 h 375"/>
                  <a:gd name="T68" fmla="*/ 12 w 390"/>
                  <a:gd name="T69" fmla="*/ 157 h 375"/>
                  <a:gd name="T70" fmla="*/ 13 w 390"/>
                  <a:gd name="T71" fmla="*/ 154 h 375"/>
                  <a:gd name="T72" fmla="*/ 33 w 390"/>
                  <a:gd name="T73" fmla="*/ 20 h 375"/>
                  <a:gd name="T74" fmla="*/ 39 w 390"/>
                  <a:gd name="T75" fmla="*/ 14 h 375"/>
                  <a:gd name="T76" fmla="*/ 195 w 390"/>
                  <a:gd name="T77" fmla="*/ 0 h 375"/>
                  <a:gd name="T78" fmla="*/ 351 w 390"/>
                  <a:gd name="T79" fmla="*/ 14 h 375"/>
                  <a:gd name="T80" fmla="*/ 357 w 390"/>
                  <a:gd name="T81" fmla="*/ 20 h 375"/>
                  <a:gd name="T82" fmla="*/ 376 w 390"/>
                  <a:gd name="T83" fmla="*/ 154 h 375"/>
                  <a:gd name="T84" fmla="*/ 378 w 390"/>
                  <a:gd name="T85" fmla="*/ 157 h 375"/>
                  <a:gd name="T86" fmla="*/ 381 w 390"/>
                  <a:gd name="T87" fmla="*/ 169 h 375"/>
                  <a:gd name="T88" fmla="*/ 390 w 390"/>
                  <a:gd name="T89" fmla="*/ 242 h 375"/>
                  <a:gd name="T90" fmla="*/ 384 w 390"/>
                  <a:gd name="T91" fmla="*/ 301 h 375"/>
                  <a:gd name="T92" fmla="*/ 383 w 390"/>
                  <a:gd name="T93" fmla="*/ 314 h 375"/>
                  <a:gd name="T94" fmla="*/ 383 w 390"/>
                  <a:gd name="T95" fmla="*/ 355 h 375"/>
                  <a:gd name="T96" fmla="*/ 363 w 390"/>
                  <a:gd name="T97" fmla="*/ 375 h 375"/>
                  <a:gd name="T98" fmla="*/ 347 w 390"/>
                  <a:gd name="T99" fmla="*/ 375 h 375"/>
                  <a:gd name="T100" fmla="*/ 328 w 390"/>
                  <a:gd name="T101" fmla="*/ 355 h 375"/>
                  <a:gd name="T102" fmla="*/ 328 w 390"/>
                  <a:gd name="T103" fmla="*/ 336 h 375"/>
                  <a:gd name="T104" fmla="*/ 207 w 390"/>
                  <a:gd name="T105" fmla="*/ 339 h 375"/>
                  <a:gd name="T106" fmla="*/ 195 w 390"/>
                  <a:gd name="T107" fmla="*/ 33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0" h="375">
                    <a:moveTo>
                      <a:pt x="299" y="243"/>
                    </a:moveTo>
                    <a:cubicBezTo>
                      <a:pt x="89" y="243"/>
                      <a:pt x="89" y="243"/>
                      <a:pt x="89" y="243"/>
                    </a:cubicBezTo>
                    <a:cubicBezTo>
                      <a:pt x="96" y="258"/>
                      <a:pt x="141" y="269"/>
                      <a:pt x="194" y="269"/>
                    </a:cubicBezTo>
                    <a:cubicBezTo>
                      <a:pt x="248" y="269"/>
                      <a:pt x="292" y="258"/>
                      <a:pt x="299" y="243"/>
                    </a:cubicBezTo>
                    <a:close/>
                    <a:moveTo>
                      <a:pt x="22" y="202"/>
                    </a:moveTo>
                    <a:cubicBezTo>
                      <a:pt x="21" y="215"/>
                      <a:pt x="36" y="229"/>
                      <a:pt x="56" y="233"/>
                    </a:cubicBezTo>
                    <a:cubicBezTo>
                      <a:pt x="76" y="237"/>
                      <a:pt x="92" y="229"/>
                      <a:pt x="93" y="216"/>
                    </a:cubicBezTo>
                    <a:cubicBezTo>
                      <a:pt x="93" y="203"/>
                      <a:pt x="78" y="189"/>
                      <a:pt x="58" y="185"/>
                    </a:cubicBezTo>
                    <a:cubicBezTo>
                      <a:pt x="39" y="181"/>
                      <a:pt x="22" y="189"/>
                      <a:pt x="22" y="202"/>
                    </a:cubicBezTo>
                    <a:close/>
                    <a:moveTo>
                      <a:pt x="194" y="17"/>
                    </a:moveTo>
                    <a:cubicBezTo>
                      <a:pt x="150" y="17"/>
                      <a:pt x="98" y="19"/>
                      <a:pt x="56" y="29"/>
                    </a:cubicBezTo>
                    <a:cubicBezTo>
                      <a:pt x="52" y="30"/>
                      <a:pt x="51" y="34"/>
                      <a:pt x="51" y="34"/>
                    </a:cubicBezTo>
                    <a:cubicBezTo>
                      <a:pt x="48" y="130"/>
                      <a:pt x="48" y="130"/>
                      <a:pt x="48" y="130"/>
                    </a:cubicBezTo>
                    <a:cubicBezTo>
                      <a:pt x="47" y="147"/>
                      <a:pt x="67" y="155"/>
                      <a:pt x="194" y="155"/>
                    </a:cubicBezTo>
                    <a:cubicBezTo>
                      <a:pt x="322" y="155"/>
                      <a:pt x="341" y="147"/>
                      <a:pt x="341" y="130"/>
                    </a:cubicBezTo>
                    <a:cubicBezTo>
                      <a:pt x="337" y="34"/>
                      <a:pt x="337" y="34"/>
                      <a:pt x="337" y="34"/>
                    </a:cubicBezTo>
                    <a:cubicBezTo>
                      <a:pt x="337" y="34"/>
                      <a:pt x="336" y="30"/>
                      <a:pt x="333" y="29"/>
                    </a:cubicBezTo>
                    <a:cubicBezTo>
                      <a:pt x="290" y="19"/>
                      <a:pt x="239" y="17"/>
                      <a:pt x="194" y="17"/>
                    </a:cubicBezTo>
                    <a:close/>
                    <a:moveTo>
                      <a:pt x="367" y="202"/>
                    </a:moveTo>
                    <a:cubicBezTo>
                      <a:pt x="366" y="189"/>
                      <a:pt x="350" y="181"/>
                      <a:pt x="330" y="185"/>
                    </a:cubicBezTo>
                    <a:cubicBezTo>
                      <a:pt x="310" y="189"/>
                      <a:pt x="295" y="203"/>
                      <a:pt x="296" y="216"/>
                    </a:cubicBezTo>
                    <a:cubicBezTo>
                      <a:pt x="296" y="229"/>
                      <a:pt x="313" y="237"/>
                      <a:pt x="332" y="233"/>
                    </a:cubicBezTo>
                    <a:cubicBezTo>
                      <a:pt x="352" y="229"/>
                      <a:pt x="367" y="215"/>
                      <a:pt x="367" y="202"/>
                    </a:cubicBezTo>
                    <a:close/>
                    <a:moveTo>
                      <a:pt x="195" y="339"/>
                    </a:moveTo>
                    <a:cubicBezTo>
                      <a:pt x="183" y="339"/>
                      <a:pt x="183" y="339"/>
                      <a:pt x="183" y="339"/>
                    </a:cubicBezTo>
                    <a:cubicBezTo>
                      <a:pt x="140" y="339"/>
                      <a:pt x="97" y="338"/>
                      <a:pt x="62" y="336"/>
                    </a:cubicBezTo>
                    <a:cubicBezTo>
                      <a:pt x="62" y="355"/>
                      <a:pt x="62" y="355"/>
                      <a:pt x="62" y="355"/>
                    </a:cubicBezTo>
                    <a:cubicBezTo>
                      <a:pt x="62" y="366"/>
                      <a:pt x="53" y="375"/>
                      <a:pt x="42" y="375"/>
                    </a:cubicBezTo>
                    <a:cubicBezTo>
                      <a:pt x="26" y="375"/>
                      <a:pt x="26" y="375"/>
                      <a:pt x="26" y="375"/>
                    </a:cubicBezTo>
                    <a:cubicBezTo>
                      <a:pt x="15" y="375"/>
                      <a:pt x="7" y="366"/>
                      <a:pt x="7" y="355"/>
                    </a:cubicBezTo>
                    <a:cubicBezTo>
                      <a:pt x="7" y="314"/>
                      <a:pt x="7" y="314"/>
                      <a:pt x="7" y="314"/>
                    </a:cubicBezTo>
                    <a:cubicBezTo>
                      <a:pt x="6" y="310"/>
                      <a:pt x="6" y="306"/>
                      <a:pt x="5" y="301"/>
                    </a:cubicBezTo>
                    <a:cubicBezTo>
                      <a:pt x="2" y="284"/>
                      <a:pt x="0" y="264"/>
                      <a:pt x="0" y="242"/>
                    </a:cubicBezTo>
                    <a:cubicBezTo>
                      <a:pt x="0" y="214"/>
                      <a:pt x="3" y="189"/>
                      <a:pt x="8" y="169"/>
                    </a:cubicBezTo>
                    <a:cubicBezTo>
                      <a:pt x="9" y="165"/>
                      <a:pt x="11" y="161"/>
                      <a:pt x="12" y="157"/>
                    </a:cubicBezTo>
                    <a:cubicBezTo>
                      <a:pt x="12" y="156"/>
                      <a:pt x="13" y="155"/>
                      <a:pt x="13" y="154"/>
                    </a:cubicBezTo>
                    <a:cubicBezTo>
                      <a:pt x="33" y="20"/>
                      <a:pt x="33" y="20"/>
                      <a:pt x="33" y="20"/>
                    </a:cubicBezTo>
                    <a:cubicBezTo>
                      <a:pt x="33" y="20"/>
                      <a:pt x="34" y="15"/>
                      <a:pt x="39" y="14"/>
                    </a:cubicBezTo>
                    <a:cubicBezTo>
                      <a:pt x="83" y="1"/>
                      <a:pt x="191" y="0"/>
                      <a:pt x="195" y="0"/>
                    </a:cubicBezTo>
                    <a:cubicBezTo>
                      <a:pt x="199" y="0"/>
                      <a:pt x="306" y="1"/>
                      <a:pt x="351" y="14"/>
                    </a:cubicBezTo>
                    <a:cubicBezTo>
                      <a:pt x="356" y="15"/>
                      <a:pt x="357" y="20"/>
                      <a:pt x="357" y="20"/>
                    </a:cubicBezTo>
                    <a:cubicBezTo>
                      <a:pt x="376" y="154"/>
                      <a:pt x="376" y="154"/>
                      <a:pt x="376" y="154"/>
                    </a:cubicBezTo>
                    <a:cubicBezTo>
                      <a:pt x="377" y="155"/>
                      <a:pt x="377" y="156"/>
                      <a:pt x="378" y="157"/>
                    </a:cubicBezTo>
                    <a:cubicBezTo>
                      <a:pt x="379" y="161"/>
                      <a:pt x="380" y="165"/>
                      <a:pt x="381" y="169"/>
                    </a:cubicBezTo>
                    <a:cubicBezTo>
                      <a:pt x="386" y="189"/>
                      <a:pt x="390" y="214"/>
                      <a:pt x="390" y="242"/>
                    </a:cubicBezTo>
                    <a:cubicBezTo>
                      <a:pt x="390" y="264"/>
                      <a:pt x="388" y="284"/>
                      <a:pt x="384" y="301"/>
                    </a:cubicBezTo>
                    <a:cubicBezTo>
                      <a:pt x="384" y="306"/>
                      <a:pt x="383" y="310"/>
                      <a:pt x="383" y="314"/>
                    </a:cubicBezTo>
                    <a:cubicBezTo>
                      <a:pt x="383" y="355"/>
                      <a:pt x="383" y="355"/>
                      <a:pt x="383" y="355"/>
                    </a:cubicBezTo>
                    <a:cubicBezTo>
                      <a:pt x="383" y="366"/>
                      <a:pt x="374" y="375"/>
                      <a:pt x="363" y="375"/>
                    </a:cubicBezTo>
                    <a:cubicBezTo>
                      <a:pt x="347" y="375"/>
                      <a:pt x="347" y="375"/>
                      <a:pt x="347" y="375"/>
                    </a:cubicBezTo>
                    <a:cubicBezTo>
                      <a:pt x="337" y="375"/>
                      <a:pt x="328" y="366"/>
                      <a:pt x="328" y="355"/>
                    </a:cubicBezTo>
                    <a:cubicBezTo>
                      <a:pt x="328" y="336"/>
                      <a:pt x="328" y="336"/>
                      <a:pt x="328" y="336"/>
                    </a:cubicBezTo>
                    <a:cubicBezTo>
                      <a:pt x="292" y="338"/>
                      <a:pt x="250" y="339"/>
                      <a:pt x="207" y="339"/>
                    </a:cubicBezTo>
                    <a:cubicBezTo>
                      <a:pt x="195" y="339"/>
                      <a:pt x="195" y="339"/>
                      <a:pt x="195" y="339"/>
                    </a:cubicBezTo>
                    <a:close/>
                  </a:path>
                </a:pathLst>
              </a:custGeom>
              <a:solidFill>
                <a:srgbClr val="707072"/>
              </a:solidFill>
              <a:ln>
                <a:noFill/>
              </a:ln>
            </p:spPr>
            <p:txBody>
              <a:bodyPr vert="horz" wrap="square" lIns="68562" tIns="34282" rIns="68562" bIns="34282" numCol="1" anchor="t" anchorCtr="0" compatLnSpc="1">
                <a:prstTxWarp prst="textNoShape">
                  <a:avLst/>
                </a:prstTxWarp>
              </a:bodyPr>
              <a:lstStyle/>
              <a:p>
                <a:pPr defTabSz="685629">
                  <a:buClrTx/>
                  <a:defRPr/>
                </a:pPr>
                <a:endParaRPr lang="en-US" sz="1013" dirty="0">
                  <a:latin typeface="Calibri" panose="020F0502020204030204" pitchFamily="34" charset="0"/>
                  <a:ea typeface="+mn-ea"/>
                  <a:cs typeface="+mn-cs"/>
                </a:endParaRPr>
              </a:p>
            </p:txBody>
          </p:sp>
          <p:pic>
            <p:nvPicPr>
              <p:cNvPr id="69" name="Picture 68" descr="Laptop_Endpoint_Icon.ai"/>
              <p:cNvPicPr>
                <a:picLocks noChangeAspect="1"/>
              </p:cNvPicPr>
              <p:nvPr/>
            </p:nvPicPr>
            <p:blipFill>
              <a:blip r:embed="rId4" cstate="screen">
                <a:duotone>
                  <a:prstClr val="black"/>
                  <a:srgbClr val="707072">
                    <a:tint val="45000"/>
                    <a:satMod val="400000"/>
                  </a:srgbClr>
                </a:duotone>
                <a:extLst>
                  <a:ext uri="{28A0092B-C50C-407E-A947-70E740481C1C}">
                    <a14:useLocalDpi xmlns:a14="http://schemas.microsoft.com/office/drawing/2010/main"/>
                  </a:ext>
                </a:extLst>
              </a:blip>
              <a:stretch>
                <a:fillRect/>
              </a:stretch>
            </p:blipFill>
            <p:spPr>
              <a:xfrm>
                <a:off x="5413332" y="5764448"/>
                <a:ext cx="512544" cy="379270"/>
              </a:xfrm>
              <a:prstGeom prst="rect">
                <a:avLst/>
              </a:prstGeom>
            </p:spPr>
          </p:pic>
          <p:grpSp>
            <p:nvGrpSpPr>
              <p:cNvPr id="70" name="Group 69"/>
              <p:cNvGrpSpPr/>
              <p:nvPr/>
            </p:nvGrpSpPr>
            <p:grpSpPr>
              <a:xfrm>
                <a:off x="5404169" y="6131009"/>
                <a:ext cx="525954" cy="496707"/>
                <a:chOff x="2263538" y="3514379"/>
                <a:chExt cx="498948" cy="498948"/>
              </a:xfrm>
            </p:grpSpPr>
            <p:sp>
              <p:nvSpPr>
                <p:cNvPr id="71" name="Oval 70"/>
                <p:cNvSpPr/>
                <p:nvPr/>
              </p:nvSpPr>
              <p:spPr bwMode="gray">
                <a:xfrm>
                  <a:off x="2263538" y="3514379"/>
                  <a:ext cx="498948" cy="498948"/>
                </a:xfrm>
                <a:prstGeom prst="ellipse">
                  <a:avLst/>
                </a:prstGeom>
                <a:solidFill>
                  <a:schemeClr val="tx1"/>
                </a:solidFill>
                <a:ln w="25400">
                  <a:solidFill>
                    <a:schemeClr val="bg2"/>
                  </a:solidFill>
                  <a:miter lim="800000"/>
                  <a:headEnd/>
                  <a:tailEnd/>
                </a:ln>
              </p:spPr>
              <p:txBody>
                <a:bodyPr wrap="square" rtlCol="0" anchor="ctr"/>
                <a:lstStyle/>
                <a:p>
                  <a:pPr algn="ctr">
                    <a:buClrTx/>
                  </a:pPr>
                  <a:endParaRPr lang="en-US" sz="1798" dirty="0">
                    <a:solidFill>
                      <a:prstClr val="white"/>
                    </a:solidFill>
                    <a:latin typeface="Calibri" panose="020F0502020204030204" pitchFamily="34" charset="0"/>
                    <a:ea typeface="+mn-ea"/>
                    <a:cs typeface="+mn-cs"/>
                  </a:endParaRPr>
                </a:p>
              </p:txBody>
            </p:sp>
            <p:grpSp>
              <p:nvGrpSpPr>
                <p:cNvPr id="72" name="Group 14"/>
                <p:cNvGrpSpPr>
                  <a:grpSpLocks noChangeAspect="1"/>
                </p:cNvGrpSpPr>
                <p:nvPr/>
              </p:nvGrpSpPr>
              <p:grpSpPr bwMode="auto">
                <a:xfrm>
                  <a:off x="2341322" y="3616521"/>
                  <a:ext cx="343379" cy="294667"/>
                  <a:chOff x="3116" y="1790"/>
                  <a:chExt cx="430" cy="369"/>
                </a:xfrm>
              </p:grpSpPr>
              <p:sp>
                <p:nvSpPr>
                  <p:cNvPr id="73" name="Freeform 15"/>
                  <p:cNvSpPr>
                    <a:spLocks/>
                  </p:cNvSpPr>
                  <p:nvPr/>
                </p:nvSpPr>
                <p:spPr bwMode="auto">
                  <a:xfrm>
                    <a:off x="3129" y="1803"/>
                    <a:ext cx="403" cy="346"/>
                  </a:xfrm>
                  <a:custGeom>
                    <a:avLst/>
                    <a:gdLst>
                      <a:gd name="T0" fmla="*/ 64 w 403"/>
                      <a:gd name="T1" fmla="*/ 112 h 346"/>
                      <a:gd name="T2" fmla="*/ 46 w 403"/>
                      <a:gd name="T3" fmla="*/ 52 h 346"/>
                      <a:gd name="T4" fmla="*/ 90 w 403"/>
                      <a:gd name="T5" fmla="*/ 3 h 346"/>
                      <a:gd name="T6" fmla="*/ 142 w 403"/>
                      <a:gd name="T7" fmla="*/ 2 h 346"/>
                      <a:gd name="T8" fmla="*/ 204 w 403"/>
                      <a:gd name="T9" fmla="*/ 10 h 346"/>
                      <a:gd name="T10" fmla="*/ 286 w 403"/>
                      <a:gd name="T11" fmla="*/ 0 h 346"/>
                      <a:gd name="T12" fmla="*/ 340 w 403"/>
                      <a:gd name="T13" fmla="*/ 14 h 346"/>
                      <a:gd name="T14" fmla="*/ 361 w 403"/>
                      <a:gd name="T15" fmla="*/ 72 h 346"/>
                      <a:gd name="T16" fmla="*/ 339 w 403"/>
                      <a:gd name="T17" fmla="*/ 118 h 346"/>
                      <a:gd name="T18" fmla="*/ 387 w 403"/>
                      <a:gd name="T19" fmla="*/ 167 h 346"/>
                      <a:gd name="T20" fmla="*/ 403 w 403"/>
                      <a:gd name="T21" fmla="*/ 255 h 346"/>
                      <a:gd name="T22" fmla="*/ 336 w 403"/>
                      <a:gd name="T23" fmla="*/ 280 h 346"/>
                      <a:gd name="T24" fmla="*/ 335 w 403"/>
                      <a:gd name="T25" fmla="*/ 312 h 346"/>
                      <a:gd name="T26" fmla="*/ 203 w 403"/>
                      <a:gd name="T27" fmla="*/ 346 h 346"/>
                      <a:gd name="T28" fmla="*/ 65 w 403"/>
                      <a:gd name="T29" fmla="*/ 305 h 346"/>
                      <a:gd name="T30" fmla="*/ 61 w 403"/>
                      <a:gd name="T31" fmla="*/ 283 h 346"/>
                      <a:gd name="T32" fmla="*/ 0 w 403"/>
                      <a:gd name="T33" fmla="*/ 261 h 346"/>
                      <a:gd name="T34" fmla="*/ 13 w 403"/>
                      <a:gd name="T35" fmla="*/ 172 h 346"/>
                      <a:gd name="T36" fmla="*/ 64 w 403"/>
                      <a:gd name="T37" fmla="*/ 11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3" h="346">
                        <a:moveTo>
                          <a:pt x="64" y="112"/>
                        </a:moveTo>
                        <a:lnTo>
                          <a:pt x="46" y="52"/>
                        </a:lnTo>
                        <a:lnTo>
                          <a:pt x="90" y="3"/>
                        </a:lnTo>
                        <a:lnTo>
                          <a:pt x="142" y="2"/>
                        </a:lnTo>
                        <a:lnTo>
                          <a:pt x="204" y="10"/>
                        </a:lnTo>
                        <a:lnTo>
                          <a:pt x="286" y="0"/>
                        </a:lnTo>
                        <a:lnTo>
                          <a:pt x="340" y="14"/>
                        </a:lnTo>
                        <a:lnTo>
                          <a:pt x="361" y="72"/>
                        </a:lnTo>
                        <a:lnTo>
                          <a:pt x="339" y="118"/>
                        </a:lnTo>
                        <a:lnTo>
                          <a:pt x="387" y="167"/>
                        </a:lnTo>
                        <a:lnTo>
                          <a:pt x="403" y="255"/>
                        </a:lnTo>
                        <a:lnTo>
                          <a:pt x="336" y="280"/>
                        </a:lnTo>
                        <a:lnTo>
                          <a:pt x="335" y="312"/>
                        </a:lnTo>
                        <a:lnTo>
                          <a:pt x="203" y="346"/>
                        </a:lnTo>
                        <a:lnTo>
                          <a:pt x="65" y="305"/>
                        </a:lnTo>
                        <a:lnTo>
                          <a:pt x="61" y="283"/>
                        </a:lnTo>
                        <a:lnTo>
                          <a:pt x="0" y="261"/>
                        </a:lnTo>
                        <a:lnTo>
                          <a:pt x="13" y="172"/>
                        </a:lnTo>
                        <a:lnTo>
                          <a:pt x="6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ctr" anchorCtr="0" compatLnSpc="1">
                    <a:prstTxWarp prst="textNoShape">
                      <a:avLst/>
                    </a:prstTxWarp>
                  </a:bodyPr>
                  <a:lstStyle/>
                  <a:p>
                    <a:pPr defTabSz="913898">
                      <a:buClrTx/>
                      <a:defRPr/>
                    </a:pPr>
                    <a:endParaRPr lang="en-US" dirty="0">
                      <a:latin typeface="Calibri" panose="020F0502020204030204" pitchFamily="34" charset="0"/>
                      <a:ea typeface="+mn-ea"/>
                      <a:cs typeface="+mn-cs"/>
                    </a:endParaRPr>
                  </a:p>
                </p:txBody>
              </p:sp>
              <p:sp>
                <p:nvSpPr>
                  <p:cNvPr id="74" name="Freeform 16"/>
                  <p:cNvSpPr>
                    <a:spLocks noEditPoints="1"/>
                  </p:cNvSpPr>
                  <p:nvPr/>
                </p:nvSpPr>
                <p:spPr bwMode="auto">
                  <a:xfrm>
                    <a:off x="3116" y="1790"/>
                    <a:ext cx="430" cy="369"/>
                  </a:xfrm>
                  <a:custGeom>
                    <a:avLst/>
                    <a:gdLst>
                      <a:gd name="T0" fmla="*/ 354 w 418"/>
                      <a:gd name="T1" fmla="*/ 125 h 359"/>
                      <a:gd name="T2" fmla="*/ 294 w 418"/>
                      <a:gd name="T3" fmla="*/ 0 h 359"/>
                      <a:gd name="T4" fmla="*/ 210 w 418"/>
                      <a:gd name="T5" fmla="*/ 6 h 359"/>
                      <a:gd name="T6" fmla="*/ 124 w 418"/>
                      <a:gd name="T7" fmla="*/ 0 h 359"/>
                      <a:gd name="T8" fmla="*/ 64 w 418"/>
                      <a:gd name="T9" fmla="*/ 125 h 359"/>
                      <a:gd name="T10" fmla="*/ 67 w 418"/>
                      <a:gd name="T11" fmla="*/ 301 h 359"/>
                      <a:gd name="T12" fmla="*/ 210 w 418"/>
                      <a:gd name="T13" fmla="*/ 359 h 359"/>
                      <a:gd name="T14" fmla="*/ 352 w 418"/>
                      <a:gd name="T15" fmla="*/ 301 h 359"/>
                      <a:gd name="T16" fmla="*/ 294 w 418"/>
                      <a:gd name="T17" fmla="*/ 24 h 359"/>
                      <a:gd name="T18" fmla="*/ 325 w 418"/>
                      <a:gd name="T19" fmla="*/ 120 h 359"/>
                      <a:gd name="T20" fmla="*/ 294 w 418"/>
                      <a:gd name="T21" fmla="*/ 130 h 359"/>
                      <a:gd name="T22" fmla="*/ 281 w 418"/>
                      <a:gd name="T23" fmla="*/ 128 h 359"/>
                      <a:gd name="T24" fmla="*/ 286 w 418"/>
                      <a:gd name="T25" fmla="*/ 115 h 359"/>
                      <a:gd name="T26" fmla="*/ 269 w 418"/>
                      <a:gd name="T27" fmla="*/ 40 h 359"/>
                      <a:gd name="T28" fmla="*/ 294 w 418"/>
                      <a:gd name="T29" fmla="*/ 24 h 359"/>
                      <a:gd name="T30" fmla="*/ 173 w 418"/>
                      <a:gd name="T31" fmla="*/ 41 h 359"/>
                      <a:gd name="T32" fmla="*/ 210 w 418"/>
                      <a:gd name="T33" fmla="*/ 30 h 359"/>
                      <a:gd name="T34" fmla="*/ 246 w 418"/>
                      <a:gd name="T35" fmla="*/ 41 h 359"/>
                      <a:gd name="T36" fmla="*/ 257 w 418"/>
                      <a:gd name="T37" fmla="*/ 51 h 359"/>
                      <a:gd name="T38" fmla="*/ 268 w 418"/>
                      <a:gd name="T39" fmla="*/ 119 h 359"/>
                      <a:gd name="T40" fmla="*/ 262 w 418"/>
                      <a:gd name="T41" fmla="*/ 129 h 359"/>
                      <a:gd name="T42" fmla="*/ 257 w 418"/>
                      <a:gd name="T43" fmla="*/ 135 h 359"/>
                      <a:gd name="T44" fmla="*/ 237 w 418"/>
                      <a:gd name="T45" fmla="*/ 150 h 359"/>
                      <a:gd name="T46" fmla="*/ 221 w 418"/>
                      <a:gd name="T47" fmla="*/ 156 h 359"/>
                      <a:gd name="T48" fmla="*/ 210 w 418"/>
                      <a:gd name="T49" fmla="*/ 157 h 359"/>
                      <a:gd name="T50" fmla="*/ 198 w 418"/>
                      <a:gd name="T51" fmla="*/ 156 h 359"/>
                      <a:gd name="T52" fmla="*/ 183 w 418"/>
                      <a:gd name="T53" fmla="*/ 150 h 359"/>
                      <a:gd name="T54" fmla="*/ 162 w 418"/>
                      <a:gd name="T55" fmla="*/ 135 h 359"/>
                      <a:gd name="T56" fmla="*/ 157 w 418"/>
                      <a:gd name="T57" fmla="*/ 128 h 359"/>
                      <a:gd name="T58" fmla="*/ 152 w 418"/>
                      <a:gd name="T59" fmla="*/ 119 h 359"/>
                      <a:gd name="T60" fmla="*/ 162 w 418"/>
                      <a:gd name="T61" fmla="*/ 51 h 359"/>
                      <a:gd name="T62" fmla="*/ 124 w 418"/>
                      <a:gd name="T63" fmla="*/ 24 h 359"/>
                      <a:gd name="T64" fmla="*/ 150 w 418"/>
                      <a:gd name="T65" fmla="*/ 41 h 359"/>
                      <a:gd name="T66" fmla="*/ 133 w 418"/>
                      <a:gd name="T67" fmla="*/ 115 h 359"/>
                      <a:gd name="T68" fmla="*/ 138 w 418"/>
                      <a:gd name="T69" fmla="*/ 128 h 359"/>
                      <a:gd name="T70" fmla="*/ 124 w 418"/>
                      <a:gd name="T71" fmla="*/ 130 h 359"/>
                      <a:gd name="T72" fmla="*/ 93 w 418"/>
                      <a:gd name="T73" fmla="*/ 120 h 359"/>
                      <a:gd name="T74" fmla="*/ 124 w 418"/>
                      <a:gd name="T75" fmla="*/ 24 h 359"/>
                      <a:gd name="T76" fmla="*/ 24 w 418"/>
                      <a:gd name="T77" fmla="*/ 257 h 359"/>
                      <a:gd name="T78" fmla="*/ 102 w 418"/>
                      <a:gd name="T79" fmla="*/ 142 h 359"/>
                      <a:gd name="T80" fmla="*/ 147 w 418"/>
                      <a:gd name="T81" fmla="*/ 142 h 359"/>
                      <a:gd name="T82" fmla="*/ 78 w 418"/>
                      <a:gd name="T83" fmla="*/ 270 h 359"/>
                      <a:gd name="T84" fmla="*/ 210 w 418"/>
                      <a:gd name="T85" fmla="*/ 335 h 359"/>
                      <a:gd name="T86" fmla="*/ 91 w 418"/>
                      <a:gd name="T87" fmla="*/ 296 h 359"/>
                      <a:gd name="T88" fmla="*/ 92 w 418"/>
                      <a:gd name="T89" fmla="*/ 280 h 359"/>
                      <a:gd name="T90" fmla="*/ 171 w 418"/>
                      <a:gd name="T91" fmla="*/ 163 h 359"/>
                      <a:gd name="T92" fmla="*/ 202 w 418"/>
                      <a:gd name="T93" fmla="*/ 172 h 359"/>
                      <a:gd name="T94" fmla="*/ 210 w 418"/>
                      <a:gd name="T95" fmla="*/ 173 h 359"/>
                      <a:gd name="T96" fmla="*/ 217 w 418"/>
                      <a:gd name="T97" fmla="*/ 172 h 359"/>
                      <a:gd name="T98" fmla="*/ 248 w 418"/>
                      <a:gd name="T99" fmla="*/ 163 h 359"/>
                      <a:gd name="T100" fmla="*/ 327 w 418"/>
                      <a:gd name="T101" fmla="*/ 280 h 359"/>
                      <a:gd name="T102" fmla="*/ 328 w 418"/>
                      <a:gd name="T103" fmla="*/ 296 h 359"/>
                      <a:gd name="T104" fmla="*/ 210 w 418"/>
                      <a:gd name="T105" fmla="*/ 335 h 359"/>
                      <a:gd name="T106" fmla="*/ 342 w 418"/>
                      <a:gd name="T107" fmla="*/ 270 h 359"/>
                      <a:gd name="T108" fmla="*/ 272 w 418"/>
                      <a:gd name="T109" fmla="*/ 142 h 359"/>
                      <a:gd name="T110" fmla="*/ 317 w 418"/>
                      <a:gd name="T111" fmla="*/ 142 h 359"/>
                      <a:gd name="T112" fmla="*/ 394 w 418"/>
                      <a:gd name="T113" fmla="*/ 25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59">
                        <a:moveTo>
                          <a:pt x="418" y="257"/>
                        </a:moveTo>
                        <a:cubicBezTo>
                          <a:pt x="418" y="201"/>
                          <a:pt x="393" y="151"/>
                          <a:pt x="354" y="125"/>
                        </a:cubicBezTo>
                        <a:cubicBezTo>
                          <a:pt x="365" y="112"/>
                          <a:pt x="371" y="95"/>
                          <a:pt x="371" y="77"/>
                        </a:cubicBezTo>
                        <a:cubicBezTo>
                          <a:pt x="371" y="35"/>
                          <a:pt x="337" y="0"/>
                          <a:pt x="294" y="0"/>
                        </a:cubicBezTo>
                        <a:cubicBezTo>
                          <a:pt x="278" y="0"/>
                          <a:pt x="262" y="5"/>
                          <a:pt x="249" y="15"/>
                        </a:cubicBezTo>
                        <a:cubicBezTo>
                          <a:pt x="237" y="9"/>
                          <a:pt x="224" y="6"/>
                          <a:pt x="210" y="6"/>
                        </a:cubicBezTo>
                        <a:cubicBezTo>
                          <a:pt x="196" y="6"/>
                          <a:pt x="182" y="9"/>
                          <a:pt x="170" y="15"/>
                        </a:cubicBezTo>
                        <a:cubicBezTo>
                          <a:pt x="157" y="6"/>
                          <a:pt x="141" y="0"/>
                          <a:pt x="124" y="0"/>
                        </a:cubicBezTo>
                        <a:cubicBezTo>
                          <a:pt x="82" y="0"/>
                          <a:pt x="47" y="35"/>
                          <a:pt x="47" y="77"/>
                        </a:cubicBezTo>
                        <a:cubicBezTo>
                          <a:pt x="47" y="95"/>
                          <a:pt x="54" y="112"/>
                          <a:pt x="64" y="125"/>
                        </a:cubicBezTo>
                        <a:cubicBezTo>
                          <a:pt x="25" y="151"/>
                          <a:pt x="0" y="201"/>
                          <a:pt x="0" y="257"/>
                        </a:cubicBezTo>
                        <a:cubicBezTo>
                          <a:pt x="0" y="284"/>
                          <a:pt x="37" y="296"/>
                          <a:pt x="67" y="301"/>
                        </a:cubicBezTo>
                        <a:cubicBezTo>
                          <a:pt x="67" y="302"/>
                          <a:pt x="67" y="304"/>
                          <a:pt x="67" y="305"/>
                        </a:cubicBezTo>
                        <a:cubicBezTo>
                          <a:pt x="67" y="348"/>
                          <a:pt x="157" y="359"/>
                          <a:pt x="210" y="359"/>
                        </a:cubicBezTo>
                        <a:cubicBezTo>
                          <a:pt x="263" y="359"/>
                          <a:pt x="353" y="348"/>
                          <a:pt x="353" y="305"/>
                        </a:cubicBezTo>
                        <a:cubicBezTo>
                          <a:pt x="353" y="304"/>
                          <a:pt x="353" y="302"/>
                          <a:pt x="352" y="301"/>
                        </a:cubicBezTo>
                        <a:cubicBezTo>
                          <a:pt x="382" y="295"/>
                          <a:pt x="418" y="284"/>
                          <a:pt x="418" y="257"/>
                        </a:cubicBezTo>
                        <a:close/>
                        <a:moveTo>
                          <a:pt x="294" y="24"/>
                        </a:moveTo>
                        <a:cubicBezTo>
                          <a:pt x="324" y="24"/>
                          <a:pt x="347" y="48"/>
                          <a:pt x="347" y="77"/>
                        </a:cubicBezTo>
                        <a:cubicBezTo>
                          <a:pt x="347" y="95"/>
                          <a:pt x="339" y="110"/>
                          <a:pt x="325" y="120"/>
                        </a:cubicBezTo>
                        <a:cubicBezTo>
                          <a:pt x="322" y="122"/>
                          <a:pt x="319" y="124"/>
                          <a:pt x="316" y="125"/>
                        </a:cubicBezTo>
                        <a:cubicBezTo>
                          <a:pt x="309" y="128"/>
                          <a:pt x="302" y="130"/>
                          <a:pt x="294" y="130"/>
                        </a:cubicBezTo>
                        <a:cubicBezTo>
                          <a:pt x="294" y="130"/>
                          <a:pt x="294" y="130"/>
                          <a:pt x="294" y="130"/>
                        </a:cubicBezTo>
                        <a:cubicBezTo>
                          <a:pt x="290" y="130"/>
                          <a:pt x="285" y="129"/>
                          <a:pt x="281" y="128"/>
                        </a:cubicBezTo>
                        <a:cubicBezTo>
                          <a:pt x="282" y="127"/>
                          <a:pt x="283" y="125"/>
                          <a:pt x="283" y="123"/>
                        </a:cubicBezTo>
                        <a:cubicBezTo>
                          <a:pt x="284" y="121"/>
                          <a:pt x="285" y="118"/>
                          <a:pt x="286" y="115"/>
                        </a:cubicBezTo>
                        <a:cubicBezTo>
                          <a:pt x="288" y="108"/>
                          <a:pt x="289" y="101"/>
                          <a:pt x="289" y="93"/>
                        </a:cubicBezTo>
                        <a:cubicBezTo>
                          <a:pt x="289" y="73"/>
                          <a:pt x="282" y="54"/>
                          <a:pt x="269" y="40"/>
                        </a:cubicBezTo>
                        <a:cubicBezTo>
                          <a:pt x="267" y="38"/>
                          <a:pt x="265" y="36"/>
                          <a:pt x="263" y="35"/>
                        </a:cubicBezTo>
                        <a:cubicBezTo>
                          <a:pt x="272" y="28"/>
                          <a:pt x="283" y="24"/>
                          <a:pt x="294" y="24"/>
                        </a:cubicBezTo>
                        <a:close/>
                        <a:moveTo>
                          <a:pt x="167" y="46"/>
                        </a:moveTo>
                        <a:cubicBezTo>
                          <a:pt x="169" y="44"/>
                          <a:pt x="171" y="43"/>
                          <a:pt x="173" y="41"/>
                        </a:cubicBezTo>
                        <a:cubicBezTo>
                          <a:pt x="175" y="40"/>
                          <a:pt x="178" y="38"/>
                          <a:pt x="180" y="37"/>
                        </a:cubicBezTo>
                        <a:cubicBezTo>
                          <a:pt x="189" y="32"/>
                          <a:pt x="199" y="30"/>
                          <a:pt x="210" y="30"/>
                        </a:cubicBezTo>
                        <a:cubicBezTo>
                          <a:pt x="220" y="30"/>
                          <a:pt x="230" y="32"/>
                          <a:pt x="239" y="37"/>
                        </a:cubicBezTo>
                        <a:cubicBezTo>
                          <a:pt x="241" y="38"/>
                          <a:pt x="244" y="39"/>
                          <a:pt x="246" y="41"/>
                        </a:cubicBezTo>
                        <a:cubicBezTo>
                          <a:pt x="248" y="42"/>
                          <a:pt x="250" y="44"/>
                          <a:pt x="252" y="46"/>
                        </a:cubicBezTo>
                        <a:cubicBezTo>
                          <a:pt x="254" y="47"/>
                          <a:pt x="256" y="49"/>
                          <a:pt x="257" y="51"/>
                        </a:cubicBezTo>
                        <a:cubicBezTo>
                          <a:pt x="267" y="62"/>
                          <a:pt x="273" y="77"/>
                          <a:pt x="273" y="93"/>
                        </a:cubicBezTo>
                        <a:cubicBezTo>
                          <a:pt x="273" y="102"/>
                          <a:pt x="271" y="111"/>
                          <a:pt x="268" y="119"/>
                        </a:cubicBezTo>
                        <a:cubicBezTo>
                          <a:pt x="267" y="120"/>
                          <a:pt x="267" y="121"/>
                          <a:pt x="266" y="122"/>
                        </a:cubicBezTo>
                        <a:cubicBezTo>
                          <a:pt x="265" y="124"/>
                          <a:pt x="264" y="126"/>
                          <a:pt x="262" y="129"/>
                        </a:cubicBezTo>
                        <a:cubicBezTo>
                          <a:pt x="262" y="129"/>
                          <a:pt x="262" y="129"/>
                          <a:pt x="262" y="129"/>
                        </a:cubicBezTo>
                        <a:cubicBezTo>
                          <a:pt x="261" y="131"/>
                          <a:pt x="259" y="133"/>
                          <a:pt x="257" y="135"/>
                        </a:cubicBezTo>
                        <a:cubicBezTo>
                          <a:pt x="254" y="139"/>
                          <a:pt x="250" y="142"/>
                          <a:pt x="246" y="145"/>
                        </a:cubicBezTo>
                        <a:cubicBezTo>
                          <a:pt x="243" y="147"/>
                          <a:pt x="240" y="149"/>
                          <a:pt x="237" y="150"/>
                        </a:cubicBezTo>
                        <a:cubicBezTo>
                          <a:pt x="233" y="152"/>
                          <a:pt x="229" y="154"/>
                          <a:pt x="225" y="155"/>
                        </a:cubicBezTo>
                        <a:cubicBezTo>
                          <a:pt x="224" y="155"/>
                          <a:pt x="223" y="155"/>
                          <a:pt x="221" y="156"/>
                        </a:cubicBezTo>
                        <a:cubicBezTo>
                          <a:pt x="219" y="156"/>
                          <a:pt x="216" y="156"/>
                          <a:pt x="213" y="157"/>
                        </a:cubicBezTo>
                        <a:cubicBezTo>
                          <a:pt x="212" y="157"/>
                          <a:pt x="211" y="157"/>
                          <a:pt x="210" y="157"/>
                        </a:cubicBezTo>
                        <a:cubicBezTo>
                          <a:pt x="208" y="157"/>
                          <a:pt x="207" y="157"/>
                          <a:pt x="206" y="156"/>
                        </a:cubicBezTo>
                        <a:cubicBezTo>
                          <a:pt x="203" y="156"/>
                          <a:pt x="201" y="156"/>
                          <a:pt x="198" y="156"/>
                        </a:cubicBezTo>
                        <a:cubicBezTo>
                          <a:pt x="197" y="155"/>
                          <a:pt x="195" y="155"/>
                          <a:pt x="194" y="155"/>
                        </a:cubicBezTo>
                        <a:cubicBezTo>
                          <a:pt x="190" y="154"/>
                          <a:pt x="186" y="152"/>
                          <a:pt x="183" y="150"/>
                        </a:cubicBezTo>
                        <a:cubicBezTo>
                          <a:pt x="179" y="149"/>
                          <a:pt x="176" y="147"/>
                          <a:pt x="173" y="145"/>
                        </a:cubicBezTo>
                        <a:cubicBezTo>
                          <a:pt x="169" y="142"/>
                          <a:pt x="165" y="139"/>
                          <a:pt x="162" y="135"/>
                        </a:cubicBezTo>
                        <a:cubicBezTo>
                          <a:pt x="160" y="133"/>
                          <a:pt x="159" y="131"/>
                          <a:pt x="158" y="129"/>
                        </a:cubicBezTo>
                        <a:cubicBezTo>
                          <a:pt x="157" y="129"/>
                          <a:pt x="157" y="129"/>
                          <a:pt x="157" y="128"/>
                        </a:cubicBezTo>
                        <a:cubicBezTo>
                          <a:pt x="155" y="126"/>
                          <a:pt x="154" y="124"/>
                          <a:pt x="153" y="121"/>
                        </a:cubicBezTo>
                        <a:cubicBezTo>
                          <a:pt x="152" y="121"/>
                          <a:pt x="152" y="120"/>
                          <a:pt x="152" y="119"/>
                        </a:cubicBezTo>
                        <a:cubicBezTo>
                          <a:pt x="148" y="111"/>
                          <a:pt x="146" y="102"/>
                          <a:pt x="146" y="93"/>
                        </a:cubicBezTo>
                        <a:cubicBezTo>
                          <a:pt x="146" y="77"/>
                          <a:pt x="152" y="63"/>
                          <a:pt x="162" y="51"/>
                        </a:cubicBezTo>
                        <a:cubicBezTo>
                          <a:pt x="163" y="50"/>
                          <a:pt x="165" y="48"/>
                          <a:pt x="167" y="46"/>
                        </a:cubicBezTo>
                        <a:close/>
                        <a:moveTo>
                          <a:pt x="124" y="24"/>
                        </a:moveTo>
                        <a:cubicBezTo>
                          <a:pt x="136" y="24"/>
                          <a:pt x="147" y="28"/>
                          <a:pt x="156" y="35"/>
                        </a:cubicBezTo>
                        <a:cubicBezTo>
                          <a:pt x="154" y="37"/>
                          <a:pt x="152" y="39"/>
                          <a:pt x="150" y="41"/>
                        </a:cubicBezTo>
                        <a:cubicBezTo>
                          <a:pt x="138" y="55"/>
                          <a:pt x="130" y="73"/>
                          <a:pt x="130" y="93"/>
                        </a:cubicBezTo>
                        <a:cubicBezTo>
                          <a:pt x="130" y="101"/>
                          <a:pt x="131" y="108"/>
                          <a:pt x="133" y="115"/>
                        </a:cubicBezTo>
                        <a:cubicBezTo>
                          <a:pt x="134" y="118"/>
                          <a:pt x="135" y="121"/>
                          <a:pt x="136" y="124"/>
                        </a:cubicBezTo>
                        <a:cubicBezTo>
                          <a:pt x="137" y="125"/>
                          <a:pt x="138" y="127"/>
                          <a:pt x="138" y="128"/>
                        </a:cubicBezTo>
                        <a:cubicBezTo>
                          <a:pt x="134" y="129"/>
                          <a:pt x="129" y="130"/>
                          <a:pt x="124" y="130"/>
                        </a:cubicBezTo>
                        <a:cubicBezTo>
                          <a:pt x="124" y="130"/>
                          <a:pt x="124" y="130"/>
                          <a:pt x="124" y="130"/>
                        </a:cubicBezTo>
                        <a:cubicBezTo>
                          <a:pt x="117" y="130"/>
                          <a:pt x="109" y="128"/>
                          <a:pt x="103" y="125"/>
                        </a:cubicBezTo>
                        <a:cubicBezTo>
                          <a:pt x="100" y="124"/>
                          <a:pt x="96" y="122"/>
                          <a:pt x="93" y="120"/>
                        </a:cubicBezTo>
                        <a:cubicBezTo>
                          <a:pt x="80" y="110"/>
                          <a:pt x="71" y="95"/>
                          <a:pt x="71" y="77"/>
                        </a:cubicBezTo>
                        <a:cubicBezTo>
                          <a:pt x="71" y="48"/>
                          <a:pt x="95" y="24"/>
                          <a:pt x="124" y="24"/>
                        </a:cubicBezTo>
                        <a:close/>
                        <a:moveTo>
                          <a:pt x="77" y="278"/>
                        </a:moveTo>
                        <a:cubicBezTo>
                          <a:pt x="44" y="273"/>
                          <a:pt x="24" y="263"/>
                          <a:pt x="24" y="257"/>
                        </a:cubicBezTo>
                        <a:cubicBezTo>
                          <a:pt x="24" y="202"/>
                          <a:pt x="53" y="155"/>
                          <a:pt x="92" y="138"/>
                        </a:cubicBezTo>
                        <a:cubicBezTo>
                          <a:pt x="95" y="139"/>
                          <a:pt x="98" y="141"/>
                          <a:pt x="102" y="142"/>
                        </a:cubicBezTo>
                        <a:cubicBezTo>
                          <a:pt x="109" y="145"/>
                          <a:pt x="116" y="146"/>
                          <a:pt x="124" y="146"/>
                        </a:cubicBezTo>
                        <a:cubicBezTo>
                          <a:pt x="132" y="146"/>
                          <a:pt x="140" y="145"/>
                          <a:pt x="147" y="142"/>
                        </a:cubicBezTo>
                        <a:cubicBezTo>
                          <a:pt x="150" y="146"/>
                          <a:pt x="153" y="149"/>
                          <a:pt x="157" y="152"/>
                        </a:cubicBezTo>
                        <a:cubicBezTo>
                          <a:pt x="117" y="173"/>
                          <a:pt x="87" y="217"/>
                          <a:pt x="78" y="270"/>
                        </a:cubicBezTo>
                        <a:cubicBezTo>
                          <a:pt x="77" y="273"/>
                          <a:pt x="77" y="275"/>
                          <a:pt x="77" y="278"/>
                        </a:cubicBezTo>
                        <a:close/>
                        <a:moveTo>
                          <a:pt x="210" y="335"/>
                        </a:moveTo>
                        <a:cubicBezTo>
                          <a:pt x="138" y="335"/>
                          <a:pt x="91" y="317"/>
                          <a:pt x="91" y="305"/>
                        </a:cubicBezTo>
                        <a:cubicBezTo>
                          <a:pt x="91" y="302"/>
                          <a:pt x="91" y="299"/>
                          <a:pt x="91" y="296"/>
                        </a:cubicBezTo>
                        <a:cubicBezTo>
                          <a:pt x="91" y="293"/>
                          <a:pt x="91" y="291"/>
                          <a:pt x="92" y="288"/>
                        </a:cubicBezTo>
                        <a:cubicBezTo>
                          <a:pt x="92" y="285"/>
                          <a:pt x="92" y="283"/>
                          <a:pt x="92" y="280"/>
                        </a:cubicBezTo>
                        <a:cubicBezTo>
                          <a:pt x="93" y="277"/>
                          <a:pt x="93" y="275"/>
                          <a:pt x="94" y="272"/>
                        </a:cubicBezTo>
                        <a:cubicBezTo>
                          <a:pt x="103" y="221"/>
                          <a:pt x="133" y="180"/>
                          <a:pt x="171" y="163"/>
                        </a:cubicBezTo>
                        <a:cubicBezTo>
                          <a:pt x="179" y="167"/>
                          <a:pt x="188" y="170"/>
                          <a:pt x="198" y="172"/>
                        </a:cubicBezTo>
                        <a:cubicBezTo>
                          <a:pt x="199" y="172"/>
                          <a:pt x="200" y="172"/>
                          <a:pt x="202" y="172"/>
                        </a:cubicBezTo>
                        <a:cubicBezTo>
                          <a:pt x="204" y="172"/>
                          <a:pt x="206" y="173"/>
                          <a:pt x="208" y="173"/>
                        </a:cubicBezTo>
                        <a:cubicBezTo>
                          <a:pt x="209" y="173"/>
                          <a:pt x="209" y="173"/>
                          <a:pt x="210" y="173"/>
                        </a:cubicBezTo>
                        <a:cubicBezTo>
                          <a:pt x="210" y="173"/>
                          <a:pt x="210" y="173"/>
                          <a:pt x="211" y="173"/>
                        </a:cubicBezTo>
                        <a:cubicBezTo>
                          <a:pt x="213" y="173"/>
                          <a:pt x="215" y="172"/>
                          <a:pt x="217" y="172"/>
                        </a:cubicBezTo>
                        <a:cubicBezTo>
                          <a:pt x="218" y="172"/>
                          <a:pt x="220" y="172"/>
                          <a:pt x="221" y="172"/>
                        </a:cubicBezTo>
                        <a:cubicBezTo>
                          <a:pt x="231" y="170"/>
                          <a:pt x="240" y="167"/>
                          <a:pt x="248" y="163"/>
                        </a:cubicBezTo>
                        <a:cubicBezTo>
                          <a:pt x="287" y="180"/>
                          <a:pt x="317" y="221"/>
                          <a:pt x="326" y="272"/>
                        </a:cubicBezTo>
                        <a:cubicBezTo>
                          <a:pt x="326" y="275"/>
                          <a:pt x="327" y="277"/>
                          <a:pt x="327" y="280"/>
                        </a:cubicBezTo>
                        <a:cubicBezTo>
                          <a:pt x="327" y="283"/>
                          <a:pt x="328" y="285"/>
                          <a:pt x="328" y="288"/>
                        </a:cubicBezTo>
                        <a:cubicBezTo>
                          <a:pt x="328" y="291"/>
                          <a:pt x="328" y="293"/>
                          <a:pt x="328" y="296"/>
                        </a:cubicBezTo>
                        <a:cubicBezTo>
                          <a:pt x="328" y="299"/>
                          <a:pt x="329" y="302"/>
                          <a:pt x="329" y="305"/>
                        </a:cubicBezTo>
                        <a:cubicBezTo>
                          <a:pt x="329" y="317"/>
                          <a:pt x="281" y="335"/>
                          <a:pt x="210" y="335"/>
                        </a:cubicBezTo>
                        <a:close/>
                        <a:moveTo>
                          <a:pt x="343" y="278"/>
                        </a:moveTo>
                        <a:cubicBezTo>
                          <a:pt x="342" y="275"/>
                          <a:pt x="342" y="273"/>
                          <a:pt x="342" y="270"/>
                        </a:cubicBezTo>
                        <a:cubicBezTo>
                          <a:pt x="332" y="217"/>
                          <a:pt x="302" y="173"/>
                          <a:pt x="263" y="152"/>
                        </a:cubicBezTo>
                        <a:cubicBezTo>
                          <a:pt x="266" y="149"/>
                          <a:pt x="269" y="146"/>
                          <a:pt x="272" y="142"/>
                        </a:cubicBezTo>
                        <a:cubicBezTo>
                          <a:pt x="279" y="145"/>
                          <a:pt x="287" y="146"/>
                          <a:pt x="294" y="146"/>
                        </a:cubicBezTo>
                        <a:cubicBezTo>
                          <a:pt x="302" y="146"/>
                          <a:pt x="310" y="145"/>
                          <a:pt x="317" y="142"/>
                        </a:cubicBezTo>
                        <a:cubicBezTo>
                          <a:pt x="320" y="141"/>
                          <a:pt x="324" y="139"/>
                          <a:pt x="327" y="138"/>
                        </a:cubicBezTo>
                        <a:cubicBezTo>
                          <a:pt x="366" y="155"/>
                          <a:pt x="394" y="202"/>
                          <a:pt x="394" y="257"/>
                        </a:cubicBezTo>
                        <a:cubicBezTo>
                          <a:pt x="394" y="263"/>
                          <a:pt x="375" y="273"/>
                          <a:pt x="343" y="278"/>
                        </a:cubicBez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ctr" anchorCtr="0" compatLnSpc="1">
                    <a:prstTxWarp prst="textNoShape">
                      <a:avLst/>
                    </a:prstTxWarp>
                  </a:bodyPr>
                  <a:lstStyle/>
                  <a:p>
                    <a:pPr defTabSz="913898">
                      <a:buClrTx/>
                      <a:defRPr/>
                    </a:pPr>
                    <a:endParaRPr lang="en-US" dirty="0">
                      <a:latin typeface="Calibri" panose="020F0502020204030204" pitchFamily="34" charset="0"/>
                      <a:ea typeface="+mn-ea"/>
                      <a:cs typeface="+mn-cs"/>
                    </a:endParaRPr>
                  </a:p>
                </p:txBody>
              </p:sp>
            </p:grpSp>
          </p:grpSp>
        </p:grpSp>
        <p:pic>
          <p:nvPicPr>
            <p:cNvPr id="66" name="Picture 6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4186" y="4657117"/>
              <a:ext cx="321254" cy="321253"/>
            </a:xfrm>
            <a:prstGeom prst="rect">
              <a:avLst/>
            </a:prstGeom>
          </p:spPr>
        </p:pic>
      </p:grpSp>
    </p:spTree>
    <p:extLst>
      <p:ext uri="{BB962C8B-B14F-4D97-AF65-F5344CB8AC3E}">
        <p14:creationId xmlns:p14="http://schemas.microsoft.com/office/powerpoint/2010/main" val="21637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riangle 147">
            <a:extLst>
              <a:ext uri="{FF2B5EF4-FFF2-40B4-BE49-F238E27FC236}">
                <a16:creationId xmlns:a16="http://schemas.microsoft.com/office/drawing/2014/main" xmlns="" id="{C30A4D8D-416A-5741-BBE3-96535BEE8968}"/>
              </a:ext>
            </a:extLst>
          </p:cNvPr>
          <p:cNvSpPr/>
          <p:nvPr/>
        </p:nvSpPr>
        <p:spPr>
          <a:xfrm rot="5400000">
            <a:off x="7336422" y="3512271"/>
            <a:ext cx="3774433" cy="818928"/>
          </a:xfrm>
          <a:prstGeom prst="triangle">
            <a:avLst/>
          </a:prstGeom>
          <a:solidFill>
            <a:srgbClr val="F3F3F3">
              <a:lumMod val="90000"/>
            </a:srgbClr>
          </a:solidFill>
          <a:ln w="12700">
            <a:noFill/>
            <a:miter lim="800000"/>
            <a:headEnd/>
            <a:tailEnd/>
          </a:ln>
        </p:spPr>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sp>
        <p:nvSpPr>
          <p:cNvPr id="301" name="Rectangle 300">
            <a:extLst>
              <a:ext uri="{FF2B5EF4-FFF2-40B4-BE49-F238E27FC236}">
                <a16:creationId xmlns:a16="http://schemas.microsoft.com/office/drawing/2014/main" xmlns="" id="{A40D7DB3-E7C8-384F-BCB3-124E86844BFB}"/>
              </a:ext>
            </a:extLst>
          </p:cNvPr>
          <p:cNvSpPr/>
          <p:nvPr/>
        </p:nvSpPr>
        <p:spPr>
          <a:xfrm>
            <a:off x="5595813" y="2005336"/>
            <a:ext cx="3010367" cy="2897580"/>
          </a:xfrm>
          <a:prstGeom prst="rect">
            <a:avLst/>
          </a:prstGeom>
          <a:solidFill>
            <a:srgbClr val="A7A8AA"/>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148" name="Triangle 147">
            <a:extLst>
              <a:ext uri="{FF2B5EF4-FFF2-40B4-BE49-F238E27FC236}">
                <a16:creationId xmlns:a16="http://schemas.microsoft.com/office/drawing/2014/main" xmlns="" id="{C30A4D8D-416A-5741-BBE3-96535BEE8968}"/>
              </a:ext>
            </a:extLst>
          </p:cNvPr>
          <p:cNvSpPr/>
          <p:nvPr/>
        </p:nvSpPr>
        <p:spPr>
          <a:xfrm rot="5400000">
            <a:off x="455872" y="3349503"/>
            <a:ext cx="3774433" cy="1108006"/>
          </a:xfrm>
          <a:prstGeom prst="triangle">
            <a:avLst/>
          </a:prstGeom>
          <a:solidFill>
            <a:srgbClr val="F3F3F3">
              <a:lumMod val="90000"/>
            </a:srgbClr>
          </a:solidFill>
          <a:ln w="12700">
            <a:noFill/>
            <a:miter lim="800000"/>
            <a:headEnd/>
            <a:tailEnd/>
          </a:ln>
        </p:spPr>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sp>
        <p:nvSpPr>
          <p:cNvPr id="205" name="Rectangle: Rounded Corners 78">
            <a:extLst>
              <a:ext uri="{FF2B5EF4-FFF2-40B4-BE49-F238E27FC236}">
                <a16:creationId xmlns:a16="http://schemas.microsoft.com/office/drawing/2014/main" xmlns="" id="{F7D7FB7D-BAD9-D148-B5B3-72A570EE9393}"/>
              </a:ext>
            </a:extLst>
          </p:cNvPr>
          <p:cNvSpPr/>
          <p:nvPr/>
        </p:nvSpPr>
        <p:spPr>
          <a:xfrm>
            <a:off x="2984907" y="1778480"/>
            <a:ext cx="5829268" cy="4434840"/>
          </a:xfrm>
          <a:prstGeom prst="roundRect">
            <a:avLst>
              <a:gd name="adj" fmla="val 4215"/>
            </a:avLst>
          </a:prstGeom>
          <a:noFill/>
          <a:ln w="57150">
            <a:solidFill>
              <a:schemeClr val="accent3"/>
            </a:solid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sym typeface="Arial"/>
            </a:endParaRPr>
          </a:p>
        </p:txBody>
      </p:sp>
      <p:grpSp>
        <p:nvGrpSpPr>
          <p:cNvPr id="18" name="Group 17"/>
          <p:cNvGrpSpPr/>
          <p:nvPr/>
        </p:nvGrpSpPr>
        <p:grpSpPr>
          <a:xfrm>
            <a:off x="4357666" y="2005336"/>
            <a:ext cx="1266430" cy="2897580"/>
            <a:chOff x="4357666" y="1649736"/>
            <a:chExt cx="1266430" cy="2897580"/>
          </a:xfrm>
        </p:grpSpPr>
        <p:sp>
          <p:nvSpPr>
            <p:cNvPr id="114" name="Rectangle 113">
              <a:extLst>
                <a:ext uri="{FF2B5EF4-FFF2-40B4-BE49-F238E27FC236}">
                  <a16:creationId xmlns:a16="http://schemas.microsoft.com/office/drawing/2014/main" xmlns="" id="{FBCDF614-0203-C548-BAD1-3328ABF03886}"/>
                </a:ext>
              </a:extLst>
            </p:cNvPr>
            <p:cNvSpPr/>
            <p:nvPr/>
          </p:nvSpPr>
          <p:spPr>
            <a:xfrm>
              <a:off x="4357666" y="1649736"/>
              <a:ext cx="1266430" cy="2897580"/>
            </a:xfrm>
            <a:prstGeom prst="rect">
              <a:avLst/>
            </a:prstGeom>
            <a:solidFill>
              <a:schemeClr val="bg1">
                <a:lumMod val="50000"/>
              </a:schemeClr>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grpSp>
          <p:nvGrpSpPr>
            <p:cNvPr id="223" name="Group 222">
              <a:extLst>
                <a:ext uri="{FF2B5EF4-FFF2-40B4-BE49-F238E27FC236}">
                  <a16:creationId xmlns:a16="http://schemas.microsoft.com/office/drawing/2014/main" xmlns="" id="{5A5C0B55-4721-EA4A-B307-930ECCB93E42}"/>
                </a:ext>
              </a:extLst>
            </p:cNvPr>
            <p:cNvGrpSpPr/>
            <p:nvPr/>
          </p:nvGrpSpPr>
          <p:grpSpPr>
            <a:xfrm>
              <a:off x="4605973" y="2820179"/>
              <a:ext cx="769816" cy="793949"/>
              <a:chOff x="4267304" y="1511419"/>
              <a:chExt cx="862554" cy="782383"/>
            </a:xfrm>
          </p:grpSpPr>
          <p:pic>
            <p:nvPicPr>
              <p:cNvPr id="237" name="Picture 236">
                <a:extLst>
                  <a:ext uri="{FF2B5EF4-FFF2-40B4-BE49-F238E27FC236}">
                    <a16:creationId xmlns:a16="http://schemas.microsoft.com/office/drawing/2014/main" xmlns="" id="{1B88F4D9-496B-8246-8883-4BEF3AE33B36}"/>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4420894" y="1511419"/>
                <a:ext cx="555373" cy="428877"/>
              </a:xfrm>
              <a:prstGeom prst="rect">
                <a:avLst/>
              </a:prstGeom>
            </p:spPr>
          </p:pic>
          <p:sp>
            <p:nvSpPr>
              <p:cNvPr id="238" name="Rectangle 237">
                <a:extLst>
                  <a:ext uri="{FF2B5EF4-FFF2-40B4-BE49-F238E27FC236}">
                    <a16:creationId xmlns:a16="http://schemas.microsoft.com/office/drawing/2014/main" xmlns="" id="{66266FF7-A0DD-A243-8B7E-79F02B359BCC}"/>
                  </a:ext>
                </a:extLst>
              </p:cNvPr>
              <p:cNvSpPr/>
              <p:nvPr/>
            </p:nvSpPr>
            <p:spPr>
              <a:xfrm>
                <a:off x="4267304" y="1950070"/>
                <a:ext cx="862554" cy="343732"/>
              </a:xfrm>
              <a:prstGeom prst="rect">
                <a:avLst/>
              </a:prstGeom>
            </p:spPr>
            <p:txBody>
              <a:bodyPr wrap="square">
                <a:spAutoFit/>
              </a:bodyPr>
              <a:lstStyle/>
              <a:p>
                <a:pPr marL="0" marR="0" lvl="0" indent="0" algn="ctr" defTabSz="914400" rtl="0" eaLnBrk="1" fontAlgn="base" latinLnBrk="0" hangingPunct="1">
                  <a:lnSpc>
                    <a:spcPts val="104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Secure SSL Decrypt</a:t>
                </a:r>
              </a:p>
            </p:txBody>
          </p:sp>
        </p:grpSp>
        <p:grpSp>
          <p:nvGrpSpPr>
            <p:cNvPr id="225" name="Group 224">
              <a:extLst>
                <a:ext uri="{FF2B5EF4-FFF2-40B4-BE49-F238E27FC236}">
                  <a16:creationId xmlns:a16="http://schemas.microsoft.com/office/drawing/2014/main" xmlns="" id="{2E7131D4-837C-FE46-B5EE-C47AC2CF93CA}"/>
                </a:ext>
              </a:extLst>
            </p:cNvPr>
            <p:cNvGrpSpPr/>
            <p:nvPr/>
          </p:nvGrpSpPr>
          <p:grpSpPr>
            <a:xfrm>
              <a:off x="4572337" y="1840550"/>
              <a:ext cx="837088" cy="808904"/>
              <a:chOff x="4223108" y="3673571"/>
              <a:chExt cx="937930" cy="797121"/>
            </a:xfrm>
          </p:grpSpPr>
          <p:pic>
            <p:nvPicPr>
              <p:cNvPr id="233" name="Picture 232">
                <a:extLst>
                  <a:ext uri="{FF2B5EF4-FFF2-40B4-BE49-F238E27FC236}">
                    <a16:creationId xmlns:a16="http://schemas.microsoft.com/office/drawing/2014/main" xmlns="" id="{07BA8C56-4CF8-1F4B-95D0-4E3A940ADE04}"/>
                  </a:ext>
                </a:extLst>
              </p:cNvPr>
              <p:cNvPicPr>
                <a:picLocks noChangeAspect="1"/>
              </p:cNvPicPr>
              <p:nvPr/>
            </p:nvPicPr>
            <p:blipFill>
              <a:blip r:embed="rId5">
                <a:extLst>
                  <a:ext uri="{96DAC541-7B7A-43D3-8B79-37D633B846F1}">
                    <asvg:svgBlip xmlns:asvg="http://schemas.microsoft.com/office/drawing/2016/SVG/main" xmlns="" r:embed="rId6"/>
                  </a:ext>
                </a:extLst>
              </a:blip>
              <a:srcRect/>
              <a:stretch/>
            </p:blipFill>
            <p:spPr>
              <a:xfrm>
                <a:off x="4510447" y="3673571"/>
                <a:ext cx="495448" cy="484933"/>
              </a:xfrm>
              <a:prstGeom prst="rect">
                <a:avLst/>
              </a:prstGeom>
            </p:spPr>
          </p:pic>
          <p:sp>
            <p:nvSpPr>
              <p:cNvPr id="234" name="Rectangle 233">
                <a:extLst>
                  <a:ext uri="{FF2B5EF4-FFF2-40B4-BE49-F238E27FC236}">
                    <a16:creationId xmlns:a16="http://schemas.microsoft.com/office/drawing/2014/main" xmlns="" id="{2ED128FC-DA3A-E54C-851C-7BA2D7BB918D}"/>
                  </a:ext>
                </a:extLst>
              </p:cNvPr>
              <p:cNvSpPr/>
              <p:nvPr/>
            </p:nvSpPr>
            <p:spPr>
              <a:xfrm>
                <a:off x="4223108" y="4177509"/>
                <a:ext cx="937930" cy="293183"/>
              </a:xfrm>
              <a:prstGeom prst="rect">
                <a:avLst/>
              </a:prstGeom>
            </p:spPr>
            <p:txBody>
              <a:bodyPr wrap="none">
                <a:spAutoFit/>
              </a:bodyPr>
              <a:lstStyle/>
              <a:p>
                <a:pPr marL="0" marR="0" lvl="0" indent="0" algn="ctr" defTabSz="914400" rtl="0" eaLnBrk="1" fontAlgn="base" latinLnBrk="0" hangingPunct="1">
                  <a:lnSpc>
                    <a:spcPts val="820"/>
                  </a:lnSpc>
                  <a:spcBef>
                    <a:spcPct val="0"/>
                  </a:spcBef>
                  <a:spcAft>
                    <a:spcPct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File Extraction</a:t>
                </a:r>
                <a:b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b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&amp; Inspection</a:t>
                </a:r>
              </a:p>
            </p:txBody>
          </p:sp>
        </p:grpSp>
        <p:grpSp>
          <p:nvGrpSpPr>
            <p:cNvPr id="226" name="Group 225">
              <a:extLst>
                <a:ext uri="{FF2B5EF4-FFF2-40B4-BE49-F238E27FC236}">
                  <a16:creationId xmlns:a16="http://schemas.microsoft.com/office/drawing/2014/main" xmlns="" id="{61FA9080-05AF-A745-A5BB-A5796346913F}"/>
                </a:ext>
              </a:extLst>
            </p:cNvPr>
            <p:cNvGrpSpPr/>
            <p:nvPr/>
          </p:nvGrpSpPr>
          <p:grpSpPr>
            <a:xfrm>
              <a:off x="4533064" y="3774690"/>
              <a:ext cx="915635" cy="670585"/>
              <a:chOff x="4175837" y="3117789"/>
              <a:chExt cx="1025939" cy="660817"/>
            </a:xfrm>
          </p:grpSpPr>
          <p:pic>
            <p:nvPicPr>
              <p:cNvPr id="231" name="Picture 230">
                <a:extLst>
                  <a:ext uri="{FF2B5EF4-FFF2-40B4-BE49-F238E27FC236}">
                    <a16:creationId xmlns:a16="http://schemas.microsoft.com/office/drawing/2014/main" xmlns="" id="{6EC76B72-1F2B-A348-B308-4482B1E2476E}"/>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4505022" y="3117789"/>
                <a:ext cx="367567" cy="424291"/>
              </a:xfrm>
              <a:prstGeom prst="rect">
                <a:avLst/>
              </a:prstGeom>
            </p:spPr>
          </p:pic>
          <p:sp>
            <p:nvSpPr>
              <p:cNvPr id="232" name="Rectangle 231">
                <a:extLst>
                  <a:ext uri="{FF2B5EF4-FFF2-40B4-BE49-F238E27FC236}">
                    <a16:creationId xmlns:a16="http://schemas.microsoft.com/office/drawing/2014/main" xmlns="" id="{C76E1E07-349C-E046-BA52-D90BB3A42DC2}"/>
                  </a:ext>
                </a:extLst>
              </p:cNvPr>
              <p:cNvSpPr/>
              <p:nvPr/>
            </p:nvSpPr>
            <p:spPr>
              <a:xfrm>
                <a:off x="4175837" y="3557517"/>
                <a:ext cx="1025939" cy="221089"/>
              </a:xfrm>
              <a:prstGeom prst="rect">
                <a:avLst/>
              </a:prstGeom>
            </p:spPr>
            <p:txBody>
              <a:bodyPr wrap="none">
                <a:spAutoFit/>
              </a:bodyPr>
              <a:lstStyle/>
              <a:p>
                <a:pPr marL="0" marR="0" lvl="0" indent="0" algn="ctr" defTabSz="914400" rtl="0" eaLnBrk="1" fontAlgn="base" latinLnBrk="0" hangingPunct="1">
                  <a:lnSpc>
                    <a:spcPts val="114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Authentication</a:t>
                </a:r>
              </a:p>
            </p:txBody>
          </p:sp>
        </p:grpSp>
      </p:grpSp>
      <p:grpSp>
        <p:nvGrpSpPr>
          <p:cNvPr id="23" name="Group 22"/>
          <p:cNvGrpSpPr/>
          <p:nvPr/>
        </p:nvGrpSpPr>
        <p:grpSpPr>
          <a:xfrm>
            <a:off x="5974285" y="3940595"/>
            <a:ext cx="2448984" cy="419947"/>
            <a:chOff x="5974285" y="3614411"/>
            <a:chExt cx="2448984" cy="419947"/>
          </a:xfrm>
        </p:grpSpPr>
        <p:sp>
          <p:nvSpPr>
            <p:cNvPr id="334" name="Rounded Rectangle 333">
              <a:extLst>
                <a:ext uri="{FF2B5EF4-FFF2-40B4-BE49-F238E27FC236}">
                  <a16:creationId xmlns:a16="http://schemas.microsoft.com/office/drawing/2014/main" xmlns="" id="{7C476D94-9FED-F147-A5E9-F83F51167107}"/>
                </a:ext>
              </a:extLst>
            </p:cNvPr>
            <p:cNvSpPr/>
            <p:nvPr/>
          </p:nvSpPr>
          <p:spPr>
            <a:xfrm>
              <a:off x="5974285" y="3614411"/>
              <a:ext cx="2448984" cy="419947"/>
            </a:xfrm>
            <a:prstGeom prst="roundRect">
              <a:avLst>
                <a:gd name="adj" fmla="val 43256"/>
              </a:avLst>
            </a:prstGeom>
            <a:solidFill>
              <a:schemeClr val="bg1"/>
            </a:solid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58" name="TextBox 257">
              <a:extLst>
                <a:ext uri="{FF2B5EF4-FFF2-40B4-BE49-F238E27FC236}">
                  <a16:creationId xmlns:a16="http://schemas.microsoft.com/office/drawing/2014/main" xmlns="" id="{ECC91617-CC22-D24E-91EC-03AAD87AD529}"/>
                </a:ext>
              </a:extLst>
            </p:cNvPr>
            <p:cNvSpPr txBox="1"/>
            <p:nvPr/>
          </p:nvSpPr>
          <p:spPr>
            <a:xfrm>
              <a:off x="6506182" y="3685885"/>
              <a:ext cx="1774187" cy="27699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Advanced Malware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Analysis Service (Sandbox)</a:t>
              </a:r>
            </a:p>
          </p:txBody>
        </p:sp>
        <p:pic>
          <p:nvPicPr>
            <p:cNvPr id="259" name="Picture 258">
              <a:extLst>
                <a:ext uri="{FF2B5EF4-FFF2-40B4-BE49-F238E27FC236}">
                  <a16:creationId xmlns:a16="http://schemas.microsoft.com/office/drawing/2014/main" xmlns="" id="{01C72659-B11F-A244-B8D1-E820DBCAB06E}"/>
                </a:ext>
              </a:extLst>
            </p:cNvPr>
            <p:cNvPicPr>
              <a:picLocks/>
            </p:cNvPicPr>
            <p:nvPr/>
          </p:nvPicPr>
          <p:blipFill>
            <a:blip r:embed="rId9">
              <a:extLst>
                <a:ext uri="{96DAC541-7B7A-43D3-8B79-37D633B846F1}">
                  <asvg:svgBlip xmlns:asvg="http://schemas.microsoft.com/office/drawing/2016/SVG/main" xmlns="" r:embed="rId10"/>
                </a:ext>
              </a:extLst>
            </a:blip>
            <a:srcRect/>
            <a:stretch/>
          </p:blipFill>
          <p:spPr>
            <a:xfrm>
              <a:off x="6132001" y="3668936"/>
              <a:ext cx="310896" cy="310896"/>
            </a:xfrm>
            <a:prstGeom prst="rect">
              <a:avLst/>
            </a:prstGeom>
          </p:spPr>
        </p:pic>
      </p:grpSp>
      <p:grpSp>
        <p:nvGrpSpPr>
          <p:cNvPr id="21" name="Group 20"/>
          <p:cNvGrpSpPr/>
          <p:nvPr/>
        </p:nvGrpSpPr>
        <p:grpSpPr>
          <a:xfrm>
            <a:off x="5977316" y="2067359"/>
            <a:ext cx="2448984" cy="419947"/>
            <a:chOff x="5977316" y="1711759"/>
            <a:chExt cx="2448984" cy="419947"/>
          </a:xfrm>
        </p:grpSpPr>
        <p:sp>
          <p:nvSpPr>
            <p:cNvPr id="335" name="Rounded Rectangle 334">
              <a:extLst>
                <a:ext uri="{FF2B5EF4-FFF2-40B4-BE49-F238E27FC236}">
                  <a16:creationId xmlns:a16="http://schemas.microsoft.com/office/drawing/2014/main" xmlns="" id="{7BDB0987-23FB-914B-A69A-2D183EEDD091}"/>
                </a:ext>
              </a:extLst>
            </p:cNvPr>
            <p:cNvSpPr/>
            <p:nvPr/>
          </p:nvSpPr>
          <p:spPr>
            <a:xfrm>
              <a:off x="5977316" y="1711759"/>
              <a:ext cx="2448984" cy="419947"/>
            </a:xfrm>
            <a:prstGeom prst="roundRect">
              <a:avLst>
                <a:gd name="adj" fmla="val 43256"/>
              </a:avLst>
            </a:prstGeom>
            <a:solidFill>
              <a:schemeClr val="bg1"/>
            </a:solid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pic>
          <p:nvPicPr>
            <p:cNvPr id="261" name="Picture 260">
              <a:extLst>
                <a:ext uri="{FF2B5EF4-FFF2-40B4-BE49-F238E27FC236}">
                  <a16:creationId xmlns:a16="http://schemas.microsoft.com/office/drawing/2014/main" xmlns="" id="{9C493DE5-9F24-E14B-BA72-41D533926B56}"/>
                </a:ext>
              </a:extLst>
            </p:cNvPr>
            <p:cNvPicPr>
              <a:picLocks/>
            </p:cNvPicPr>
            <p:nvPr/>
          </p:nvPicPr>
          <p:blipFill>
            <a:blip r:embed="rId11">
              <a:extLst>
                <a:ext uri="{96DAC541-7B7A-43D3-8B79-37D633B846F1}">
                  <asvg:svgBlip xmlns:asvg="http://schemas.microsoft.com/office/drawing/2016/SVG/main" xmlns="" r:embed="rId12"/>
                </a:ext>
              </a:extLst>
            </a:blip>
            <a:srcRect/>
            <a:stretch/>
          </p:blipFill>
          <p:spPr>
            <a:xfrm>
              <a:off x="6132001" y="1766284"/>
              <a:ext cx="310896" cy="310896"/>
            </a:xfrm>
            <a:prstGeom prst="rect">
              <a:avLst/>
            </a:prstGeom>
          </p:spPr>
        </p:pic>
        <p:sp>
          <p:nvSpPr>
            <p:cNvPr id="262" name="TextBox 261">
              <a:extLst>
                <a:ext uri="{FF2B5EF4-FFF2-40B4-BE49-F238E27FC236}">
                  <a16:creationId xmlns:a16="http://schemas.microsoft.com/office/drawing/2014/main" xmlns="" id="{9481D1C5-A43C-A84B-A976-9EECA9DD8C4B}"/>
                </a:ext>
              </a:extLst>
            </p:cNvPr>
            <p:cNvSpPr txBox="1"/>
            <p:nvPr/>
          </p:nvSpPr>
          <p:spPr>
            <a:xfrm>
              <a:off x="6506182" y="1852483"/>
              <a:ext cx="1669400" cy="13849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Remote Browser Isolation</a:t>
              </a:r>
            </a:p>
          </p:txBody>
        </p:sp>
      </p:grpSp>
      <p:grpSp>
        <p:nvGrpSpPr>
          <p:cNvPr id="20" name="Group 19"/>
          <p:cNvGrpSpPr/>
          <p:nvPr/>
        </p:nvGrpSpPr>
        <p:grpSpPr>
          <a:xfrm>
            <a:off x="5982024" y="2535668"/>
            <a:ext cx="2448984" cy="419947"/>
            <a:chOff x="5982024" y="2176560"/>
            <a:chExt cx="2448984" cy="419947"/>
          </a:xfrm>
        </p:grpSpPr>
        <p:sp>
          <p:nvSpPr>
            <p:cNvPr id="336" name="Rounded Rectangle 335">
              <a:extLst>
                <a:ext uri="{FF2B5EF4-FFF2-40B4-BE49-F238E27FC236}">
                  <a16:creationId xmlns:a16="http://schemas.microsoft.com/office/drawing/2014/main" xmlns="" id="{F5FAA5F4-62F8-4240-9F88-1605ADD49AF3}"/>
                </a:ext>
              </a:extLst>
            </p:cNvPr>
            <p:cNvSpPr/>
            <p:nvPr/>
          </p:nvSpPr>
          <p:spPr>
            <a:xfrm>
              <a:off x="5982024" y="2176560"/>
              <a:ext cx="2448984" cy="419947"/>
            </a:xfrm>
            <a:prstGeom prst="roundRect">
              <a:avLst>
                <a:gd name="adj" fmla="val 43256"/>
              </a:avLst>
            </a:prstGeom>
            <a:solidFill>
              <a:schemeClr val="bg1"/>
            </a:solid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64" name="TextBox 263">
              <a:extLst>
                <a:ext uri="{FF2B5EF4-FFF2-40B4-BE49-F238E27FC236}">
                  <a16:creationId xmlns:a16="http://schemas.microsoft.com/office/drawing/2014/main" xmlns="" id="{263492DC-E0FC-AA4F-8994-AF25714B0341}"/>
                </a:ext>
              </a:extLst>
            </p:cNvPr>
            <p:cNvSpPr txBox="1"/>
            <p:nvPr/>
          </p:nvSpPr>
          <p:spPr>
            <a:xfrm>
              <a:off x="6506182" y="2317284"/>
              <a:ext cx="1669400" cy="13849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DLP Inspect &amp; Enforce</a:t>
              </a:r>
            </a:p>
          </p:txBody>
        </p:sp>
        <p:pic>
          <p:nvPicPr>
            <p:cNvPr id="265" name="Picture 264">
              <a:extLst>
                <a:ext uri="{FF2B5EF4-FFF2-40B4-BE49-F238E27FC236}">
                  <a16:creationId xmlns:a16="http://schemas.microsoft.com/office/drawing/2014/main" xmlns="" id="{6A3FF860-E700-C04D-8E3B-CE43EBBD6AF9}"/>
                </a:ext>
              </a:extLst>
            </p:cNvPr>
            <p:cNvPicPr>
              <a:picLocks/>
            </p:cNvPicPr>
            <p:nvPr/>
          </p:nvPicPr>
          <p:blipFill>
            <a:blip r:embed="rId13">
              <a:extLst>
                <a:ext uri="{96DAC541-7B7A-43D3-8B79-37D633B846F1}">
                  <asvg:svgBlip xmlns:asvg="http://schemas.microsoft.com/office/drawing/2016/SVG/main" xmlns="" r:embed="rId14"/>
                </a:ext>
              </a:extLst>
            </a:blip>
            <a:srcRect/>
            <a:stretch/>
          </p:blipFill>
          <p:spPr>
            <a:xfrm>
              <a:off x="6132001" y="2231085"/>
              <a:ext cx="310896" cy="310896"/>
            </a:xfrm>
            <a:prstGeom prst="rect">
              <a:avLst/>
            </a:prstGeom>
          </p:spPr>
        </p:pic>
      </p:grpSp>
      <p:grpSp>
        <p:nvGrpSpPr>
          <p:cNvPr id="19" name="Group 18"/>
          <p:cNvGrpSpPr/>
          <p:nvPr/>
        </p:nvGrpSpPr>
        <p:grpSpPr>
          <a:xfrm>
            <a:off x="5977316" y="3003977"/>
            <a:ext cx="2448984" cy="419947"/>
            <a:chOff x="5977316" y="2654425"/>
            <a:chExt cx="2448984" cy="419947"/>
          </a:xfrm>
        </p:grpSpPr>
        <p:sp>
          <p:nvSpPr>
            <p:cNvPr id="338" name="Rounded Rectangle 337">
              <a:extLst>
                <a:ext uri="{FF2B5EF4-FFF2-40B4-BE49-F238E27FC236}">
                  <a16:creationId xmlns:a16="http://schemas.microsoft.com/office/drawing/2014/main" xmlns="" id="{B3DA113B-FAF8-374A-A41B-CE5A605279BF}"/>
                </a:ext>
              </a:extLst>
            </p:cNvPr>
            <p:cNvSpPr/>
            <p:nvPr/>
          </p:nvSpPr>
          <p:spPr>
            <a:xfrm>
              <a:off x="5977316" y="2654425"/>
              <a:ext cx="2448984" cy="419947"/>
            </a:xfrm>
            <a:prstGeom prst="roundRect">
              <a:avLst>
                <a:gd name="adj" fmla="val 43256"/>
              </a:avLst>
            </a:prstGeom>
            <a:solidFill>
              <a:schemeClr val="bg1"/>
            </a:solid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70" name="TextBox 269">
              <a:extLst>
                <a:ext uri="{FF2B5EF4-FFF2-40B4-BE49-F238E27FC236}">
                  <a16:creationId xmlns:a16="http://schemas.microsoft.com/office/drawing/2014/main" xmlns="" id="{CDFAB566-D254-7C46-A5E0-D66A28542685}"/>
                </a:ext>
              </a:extLst>
            </p:cNvPr>
            <p:cNvSpPr txBox="1"/>
            <p:nvPr/>
          </p:nvSpPr>
          <p:spPr>
            <a:xfrm>
              <a:off x="6506182" y="2725899"/>
              <a:ext cx="1771156" cy="27699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Cloud Visibility</a:t>
              </a:r>
              <a:br>
                <a:rPr kumimoji="0" lang="en-US" sz="9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br>
              <a:r>
                <a:rPr kumimoji="0" lang="en-US" sz="9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&amp; Control (CASB)</a:t>
              </a:r>
            </a:p>
          </p:txBody>
        </p:sp>
        <p:pic>
          <p:nvPicPr>
            <p:cNvPr id="271" name="Picture 270">
              <a:extLst>
                <a:ext uri="{FF2B5EF4-FFF2-40B4-BE49-F238E27FC236}">
                  <a16:creationId xmlns:a16="http://schemas.microsoft.com/office/drawing/2014/main" xmlns="" id="{C9F0CFE9-6478-5345-9709-348C78498110}"/>
                </a:ext>
              </a:extLst>
            </p:cNvPr>
            <p:cNvPicPr>
              <a:picLocks/>
            </p:cNvPicPr>
            <p:nvPr/>
          </p:nvPicPr>
          <p:blipFill>
            <a:blip r:embed="rId15">
              <a:extLst>
                <a:ext uri="{96DAC541-7B7A-43D3-8B79-37D633B846F1}">
                  <asvg:svgBlip xmlns:asvg="http://schemas.microsoft.com/office/drawing/2016/SVG/main" xmlns="" r:embed="rId16"/>
                </a:ext>
              </a:extLst>
            </a:blip>
            <a:srcRect/>
            <a:stretch/>
          </p:blipFill>
          <p:spPr>
            <a:xfrm>
              <a:off x="6132001" y="2708950"/>
              <a:ext cx="310896" cy="310896"/>
            </a:xfrm>
            <a:prstGeom prst="rect">
              <a:avLst/>
            </a:prstGeom>
          </p:spPr>
        </p:pic>
      </p:grpSp>
      <p:grpSp>
        <p:nvGrpSpPr>
          <p:cNvPr id="24" name="Group 23"/>
          <p:cNvGrpSpPr/>
          <p:nvPr/>
        </p:nvGrpSpPr>
        <p:grpSpPr>
          <a:xfrm>
            <a:off x="5977316" y="4408902"/>
            <a:ext cx="2448984" cy="419947"/>
            <a:chOff x="5977316" y="4077686"/>
            <a:chExt cx="2448984" cy="419947"/>
          </a:xfrm>
        </p:grpSpPr>
        <p:sp>
          <p:nvSpPr>
            <p:cNvPr id="339" name="Rounded Rectangle 338">
              <a:extLst>
                <a:ext uri="{FF2B5EF4-FFF2-40B4-BE49-F238E27FC236}">
                  <a16:creationId xmlns:a16="http://schemas.microsoft.com/office/drawing/2014/main" xmlns="" id="{08BBF630-5BC4-4845-988A-3B4FC5219E82}"/>
                </a:ext>
              </a:extLst>
            </p:cNvPr>
            <p:cNvSpPr/>
            <p:nvPr/>
          </p:nvSpPr>
          <p:spPr>
            <a:xfrm>
              <a:off x="5977316" y="4077686"/>
              <a:ext cx="2448984" cy="419947"/>
            </a:xfrm>
            <a:prstGeom prst="roundRect">
              <a:avLst>
                <a:gd name="adj" fmla="val 43256"/>
              </a:avLst>
            </a:prstGeom>
            <a:solidFill>
              <a:schemeClr val="bg1"/>
            </a:solid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73" name="TextBox 272">
              <a:extLst>
                <a:ext uri="{FF2B5EF4-FFF2-40B4-BE49-F238E27FC236}">
                  <a16:creationId xmlns:a16="http://schemas.microsoft.com/office/drawing/2014/main" xmlns="" id="{DE10F2E0-ACFD-7F45-B86A-1D3F968D26A3}"/>
                </a:ext>
              </a:extLst>
            </p:cNvPr>
            <p:cNvSpPr txBox="1"/>
            <p:nvPr/>
          </p:nvSpPr>
          <p:spPr>
            <a:xfrm>
              <a:off x="6506182" y="4218410"/>
              <a:ext cx="1495344" cy="13849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Cloud Firewall Service</a:t>
              </a:r>
            </a:p>
          </p:txBody>
        </p:sp>
        <p:pic>
          <p:nvPicPr>
            <p:cNvPr id="275" name="Picture 274">
              <a:extLst>
                <a:ext uri="{FF2B5EF4-FFF2-40B4-BE49-F238E27FC236}">
                  <a16:creationId xmlns:a16="http://schemas.microsoft.com/office/drawing/2014/main" xmlns="" id="{F5C2D171-ECAC-5B43-A6DA-05804971F3AD}"/>
                </a:ext>
              </a:extLst>
            </p:cNvPr>
            <p:cNvPicPr>
              <a:picLocks/>
            </p:cNvPicPr>
            <p:nvPr/>
          </p:nvPicPr>
          <p:blipFill>
            <a:blip r:embed="rId17">
              <a:extLst>
                <a:ext uri="{96DAC541-7B7A-43D3-8B79-37D633B846F1}">
                  <asvg:svgBlip xmlns:asvg="http://schemas.microsoft.com/office/drawing/2016/SVG/main" xmlns="" r:embed="rId18"/>
                </a:ext>
              </a:extLst>
            </a:blip>
            <a:srcRect/>
            <a:stretch/>
          </p:blipFill>
          <p:spPr>
            <a:xfrm>
              <a:off x="6132001" y="4132211"/>
              <a:ext cx="310896" cy="310896"/>
            </a:xfrm>
            <a:prstGeom prst="rect">
              <a:avLst/>
            </a:prstGeom>
          </p:spPr>
        </p:pic>
      </p:grpSp>
      <p:sp>
        <p:nvSpPr>
          <p:cNvPr id="281" name="Rectangle 280">
            <a:extLst>
              <a:ext uri="{FF2B5EF4-FFF2-40B4-BE49-F238E27FC236}">
                <a16:creationId xmlns:a16="http://schemas.microsoft.com/office/drawing/2014/main" xmlns="" id="{99F56395-4CAE-9C4C-87E2-710BDB855C43}"/>
              </a:ext>
            </a:extLst>
          </p:cNvPr>
          <p:cNvSpPr/>
          <p:nvPr/>
        </p:nvSpPr>
        <p:spPr>
          <a:xfrm>
            <a:off x="688137" y="1953241"/>
            <a:ext cx="1100950" cy="1185411"/>
          </a:xfrm>
          <a:prstGeom prst="rect">
            <a:avLst/>
          </a:prstGeom>
          <a:solidFill>
            <a:srgbClr val="000000">
              <a:lumMod val="75000"/>
              <a:lumOff val="25000"/>
            </a:srgbClr>
          </a:solidFill>
          <a:ln w="12700">
            <a:noFill/>
            <a:miter lim="800000"/>
            <a:headEnd/>
            <a:tailEnd/>
          </a:ln>
        </p:spPr>
        <p:txBody>
          <a:bodyPr rot="0" spcFirstLastPara="0" vertOverflow="overflow" horzOverflow="overflow" vert="horz" wrap="square" lIns="91440" tIns="182880" rIns="91440" bIns="9144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Headquarters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w/ Data Center</a:t>
            </a:r>
          </a:p>
        </p:txBody>
      </p:sp>
      <p:sp>
        <p:nvSpPr>
          <p:cNvPr id="284" name="Rectangle 283">
            <a:extLst>
              <a:ext uri="{FF2B5EF4-FFF2-40B4-BE49-F238E27FC236}">
                <a16:creationId xmlns:a16="http://schemas.microsoft.com/office/drawing/2014/main" xmlns="" id="{D6F56D19-B43A-A042-9460-905F4F99E493}"/>
              </a:ext>
            </a:extLst>
          </p:cNvPr>
          <p:cNvSpPr/>
          <p:nvPr/>
        </p:nvSpPr>
        <p:spPr>
          <a:xfrm>
            <a:off x="688137" y="3329028"/>
            <a:ext cx="1100950" cy="1185411"/>
          </a:xfrm>
          <a:prstGeom prst="rect">
            <a:avLst/>
          </a:prstGeom>
          <a:solidFill>
            <a:srgbClr val="000000">
              <a:lumMod val="75000"/>
              <a:lumOff val="25000"/>
            </a:srgbClr>
          </a:solidFill>
          <a:ln w="12700">
            <a:noFill/>
            <a:miter lim="800000"/>
            <a:headEnd/>
            <a:tailEnd/>
          </a:ln>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Regional</a:t>
            </a:r>
            <a:br>
              <a:rPr kumimoji="0" lang="en-US" sz="105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br>
            <a:r>
              <a:rPr kumimoji="0" lang="en-US" sz="105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Offices</a:t>
            </a:r>
          </a:p>
        </p:txBody>
      </p:sp>
      <p:sp>
        <p:nvSpPr>
          <p:cNvPr id="287" name="Rectangle 286">
            <a:extLst>
              <a:ext uri="{FF2B5EF4-FFF2-40B4-BE49-F238E27FC236}">
                <a16:creationId xmlns:a16="http://schemas.microsoft.com/office/drawing/2014/main" xmlns="" id="{886C4F3B-64C9-7543-8772-351B8E4B269B}"/>
              </a:ext>
            </a:extLst>
          </p:cNvPr>
          <p:cNvSpPr/>
          <p:nvPr/>
        </p:nvSpPr>
        <p:spPr>
          <a:xfrm>
            <a:off x="688136" y="4698879"/>
            <a:ext cx="1100950" cy="1185411"/>
          </a:xfrm>
          <a:prstGeom prst="rect">
            <a:avLst/>
          </a:prstGeom>
          <a:solidFill>
            <a:srgbClr val="000000">
              <a:lumMod val="75000"/>
              <a:lumOff val="25000"/>
            </a:srgbClr>
          </a:solidFill>
          <a:ln w="12700">
            <a:noFill/>
            <a:miter lim="800000"/>
            <a:headEnd/>
            <a:tailEnd/>
          </a:ln>
        </p:spPr>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Roaming </a:t>
            </a:r>
            <a:br>
              <a:rPr kumimoji="0" lang="en-US" sz="105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br>
            <a:r>
              <a:rPr kumimoji="0" lang="en-US" sz="105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Users</a:t>
            </a:r>
          </a:p>
        </p:txBody>
      </p:sp>
      <p:pic>
        <p:nvPicPr>
          <p:cNvPr id="289" name="Picture 288">
            <a:extLst>
              <a:ext uri="{FF2B5EF4-FFF2-40B4-BE49-F238E27FC236}">
                <a16:creationId xmlns:a16="http://schemas.microsoft.com/office/drawing/2014/main" xmlns="" id="{49F09943-8461-9146-A620-3A619BD08C5B}"/>
              </a:ext>
            </a:extLst>
          </p:cNvPr>
          <p:cNvPicPr>
            <a:picLocks noChangeAspect="1"/>
          </p:cNvPicPr>
          <p:nvPr/>
        </p:nvPicPr>
        <p:blipFill>
          <a:blip r:embed="rId19">
            <a:extLst>
              <a:ext uri="{96DAC541-7B7A-43D3-8B79-37D633B846F1}">
                <asvg:svgBlip xmlns:asvg="http://schemas.microsoft.com/office/drawing/2016/SVG/main" xmlns="" r:embed="rId20"/>
              </a:ext>
            </a:extLst>
          </a:blip>
          <a:srcRect/>
          <a:stretch/>
        </p:blipFill>
        <p:spPr>
          <a:xfrm>
            <a:off x="1548613" y="4293748"/>
            <a:ext cx="610153" cy="610153"/>
          </a:xfrm>
          <a:prstGeom prst="rect">
            <a:avLst/>
          </a:prstGeom>
          <a:effectLst/>
        </p:spPr>
      </p:pic>
      <p:pic>
        <p:nvPicPr>
          <p:cNvPr id="290" name="Graphic 289">
            <a:extLst>
              <a:ext uri="{FF2B5EF4-FFF2-40B4-BE49-F238E27FC236}">
                <a16:creationId xmlns:a16="http://schemas.microsoft.com/office/drawing/2014/main" xmlns="" id="{7FDB15BB-4452-1845-8DB0-8D661E04F80F}"/>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1594122" y="3040918"/>
            <a:ext cx="519135" cy="485943"/>
          </a:xfrm>
          <a:prstGeom prst="rect">
            <a:avLst/>
          </a:prstGeom>
        </p:spPr>
      </p:pic>
      <p:sp>
        <p:nvSpPr>
          <p:cNvPr id="291" name="TextBox 290">
            <a:extLst>
              <a:ext uri="{FF2B5EF4-FFF2-40B4-BE49-F238E27FC236}">
                <a16:creationId xmlns:a16="http://schemas.microsoft.com/office/drawing/2014/main" xmlns="" id="{550D1321-FF67-8F45-8965-CF946A43CABE}"/>
              </a:ext>
            </a:extLst>
          </p:cNvPr>
          <p:cNvSpPr txBox="1"/>
          <p:nvPr/>
        </p:nvSpPr>
        <p:spPr>
          <a:xfrm>
            <a:off x="1807128" y="2856831"/>
            <a:ext cx="352661" cy="179536"/>
          </a:xfrm>
          <a:prstGeom prst="rect">
            <a:avLst/>
          </a:prstGeom>
          <a:noFill/>
        </p:spPr>
        <p:txBody>
          <a:bodyPr wrap="none" lIns="0" tIns="0" rIns="0" bIns="0" rtlCol="0">
            <a:spAutoFit/>
          </a:bodyPr>
          <a:lstStyle/>
          <a:p>
            <a:pPr marL="0" marR="0" lvl="0" indent="0" algn="l" defTabSz="914400" rtl="0" eaLnBrk="1" fontAlgn="base" latinLnBrk="0" hangingPunct="1">
              <a:lnSpc>
                <a:spcPts val="1380"/>
              </a:lnSpc>
              <a:spcBef>
                <a:spcPct val="0"/>
              </a:spcBef>
              <a:spcAft>
                <a:spcPct val="0"/>
              </a:spcAft>
              <a:buClr>
                <a:srgbClr val="000000"/>
              </a:buClr>
              <a:buSzTx/>
              <a:buFont typeface="Arial"/>
              <a:buNone/>
              <a:tabLst/>
              <a:defRPr/>
            </a:pPr>
            <a:r>
              <a:rPr kumimoji="0" lang="en-US" sz="900" b="1" i="0" u="none" strike="noStrike" kern="0" cap="none" spc="0" normalizeH="0" baseline="0" noProof="0" dirty="0">
                <a:ln>
                  <a:noFill/>
                </a:ln>
                <a:solidFill>
                  <a:srgbClr val="324040"/>
                </a:solidFill>
                <a:effectLst/>
                <a:uLnTx/>
                <a:uFillTx/>
                <a:latin typeface="Arial" panose="020B0604020202020204" pitchFamily="34" charset="0"/>
                <a:ea typeface="ＭＳ Ｐゴシック" charset="0"/>
                <a:cs typeface="Arial" panose="020B0604020202020204" pitchFamily="34" charset="0"/>
                <a:sym typeface="Arial"/>
              </a:rPr>
              <a:t>NGFW</a:t>
            </a:r>
          </a:p>
        </p:txBody>
      </p:sp>
      <p:pic>
        <p:nvPicPr>
          <p:cNvPr id="295" name="Graphic 294">
            <a:extLst>
              <a:ext uri="{FF2B5EF4-FFF2-40B4-BE49-F238E27FC236}">
                <a16:creationId xmlns:a16="http://schemas.microsoft.com/office/drawing/2014/main" xmlns="" id="{D7B35AE4-3303-F748-A743-DBD9379BAC12}"/>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5222272" y="1434955"/>
            <a:ext cx="779466" cy="773128"/>
          </a:xfrm>
          <a:prstGeom prst="rect">
            <a:avLst/>
          </a:prstGeom>
        </p:spPr>
      </p:pic>
      <p:grpSp>
        <p:nvGrpSpPr>
          <p:cNvPr id="8" name="Group 7"/>
          <p:cNvGrpSpPr/>
          <p:nvPr/>
        </p:nvGrpSpPr>
        <p:grpSpPr>
          <a:xfrm>
            <a:off x="9748358" y="4017537"/>
            <a:ext cx="1792224" cy="1005840"/>
            <a:chOff x="9748358" y="3628311"/>
            <a:chExt cx="1792224" cy="914400"/>
          </a:xfrm>
        </p:grpSpPr>
        <p:sp>
          <p:nvSpPr>
            <p:cNvPr id="150" name="Rectangle: Rounded Corners 159">
              <a:extLst>
                <a:ext uri="{FF2B5EF4-FFF2-40B4-BE49-F238E27FC236}">
                  <a16:creationId xmlns:a16="http://schemas.microsoft.com/office/drawing/2014/main" xmlns="" id="{D5963B19-B6D9-6742-A960-E960821AFD56}"/>
                </a:ext>
              </a:extLst>
            </p:cNvPr>
            <p:cNvSpPr/>
            <p:nvPr/>
          </p:nvSpPr>
          <p:spPr>
            <a:xfrm>
              <a:off x="9748358" y="3628311"/>
              <a:ext cx="1792224" cy="914400"/>
            </a:xfrm>
            <a:prstGeom prst="roundRect">
              <a:avLst>
                <a:gd name="adj" fmla="val 5150"/>
              </a:avLst>
            </a:prstGeom>
            <a:solidFill>
              <a:schemeClr val="bg1">
                <a:lumMod val="75000"/>
                <a:alpha val="43000"/>
              </a:schemeClr>
            </a:solidFill>
            <a:ln w="12700">
              <a:solidFill>
                <a:schemeClr val="accent1"/>
              </a:solidFill>
              <a:miter lim="800000"/>
              <a:headEnd/>
              <a:tailEnd/>
            </a:ln>
          </p:spPr>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pic>
          <p:nvPicPr>
            <p:cNvPr id="309" name="Graphic 308">
              <a:extLst>
                <a:ext uri="{FF2B5EF4-FFF2-40B4-BE49-F238E27FC236}">
                  <a16:creationId xmlns:a16="http://schemas.microsoft.com/office/drawing/2014/main" xmlns="" id="{B2453C83-E24F-FF42-AE73-233BD16F9D26}"/>
                </a:ext>
              </a:extLst>
            </p:cNvPr>
            <p:cNvPicPr>
              <a:picLocks noChangeAspect="1"/>
            </p:cNvPicPr>
            <p:nvPr/>
          </p:nvPicPr>
          <p:blipFill>
            <a:blip r:embed="rId25">
              <a:extLst>
                <a:ext uri="{96DAC541-7B7A-43D3-8B79-37D633B846F1}">
                  <asvg:svgBlip xmlns:asvg="http://schemas.microsoft.com/office/drawing/2016/SVG/main" xmlns="" r:embed="rId26"/>
                </a:ext>
              </a:extLst>
            </a:blip>
            <a:stretch>
              <a:fillRect/>
            </a:stretch>
          </p:blipFill>
          <p:spPr>
            <a:xfrm>
              <a:off x="10258584" y="3704499"/>
              <a:ext cx="658369" cy="365760"/>
            </a:xfrm>
            <a:prstGeom prst="rect">
              <a:avLst/>
            </a:prstGeom>
          </p:spPr>
        </p:pic>
        <p:pic>
          <p:nvPicPr>
            <p:cNvPr id="311" name="Graphic 310">
              <a:extLst>
                <a:ext uri="{FF2B5EF4-FFF2-40B4-BE49-F238E27FC236}">
                  <a16:creationId xmlns:a16="http://schemas.microsoft.com/office/drawing/2014/main" xmlns="" id="{28EC5945-DAC8-1846-B49F-03969800B942}"/>
                </a:ext>
              </a:extLst>
            </p:cNvPr>
            <p:cNvPicPr>
              <a:picLocks noChangeAspect="1"/>
            </p:cNvPicPr>
            <p:nvPr/>
          </p:nvPicPr>
          <p:blipFill>
            <a:blip r:embed="rId27">
              <a:extLst>
                <a:ext uri="{96DAC541-7B7A-43D3-8B79-37D633B846F1}">
                  <asvg:svgBlip xmlns:asvg="http://schemas.microsoft.com/office/drawing/2016/SVG/main" xmlns="" r:embed="rId28"/>
                </a:ext>
              </a:extLst>
            </a:blip>
            <a:stretch>
              <a:fillRect/>
            </a:stretch>
          </p:blipFill>
          <p:spPr>
            <a:xfrm>
              <a:off x="10755754" y="4025948"/>
              <a:ext cx="658369" cy="365760"/>
            </a:xfrm>
            <a:prstGeom prst="rect">
              <a:avLst/>
            </a:prstGeom>
          </p:spPr>
        </p:pic>
        <p:pic>
          <p:nvPicPr>
            <p:cNvPr id="313" name="Graphic 312">
              <a:extLst>
                <a:ext uri="{FF2B5EF4-FFF2-40B4-BE49-F238E27FC236}">
                  <a16:creationId xmlns:a16="http://schemas.microsoft.com/office/drawing/2014/main" xmlns="" id="{97C409CE-992F-174F-BCBB-C17D1ABB7D71}"/>
                </a:ext>
              </a:extLst>
            </p:cNvPr>
            <p:cNvPicPr>
              <a:picLocks noChangeAspect="1"/>
            </p:cNvPicPr>
            <p:nvPr/>
          </p:nvPicPr>
          <p:blipFill>
            <a:blip r:embed="rId29">
              <a:extLst>
                <a:ext uri="{96DAC541-7B7A-43D3-8B79-37D633B846F1}">
                  <asvg:svgBlip xmlns:asvg="http://schemas.microsoft.com/office/drawing/2016/SVG/main" xmlns="" r:embed="rId30"/>
                </a:ext>
              </a:extLst>
            </a:blip>
            <a:stretch>
              <a:fillRect/>
            </a:stretch>
          </p:blipFill>
          <p:spPr>
            <a:xfrm>
              <a:off x="9848194" y="4103454"/>
              <a:ext cx="658369" cy="365760"/>
            </a:xfrm>
            <a:prstGeom prst="rect">
              <a:avLst/>
            </a:prstGeom>
          </p:spPr>
        </p:pic>
      </p:grpSp>
      <p:grpSp>
        <p:nvGrpSpPr>
          <p:cNvPr id="7" name="Group 6"/>
          <p:cNvGrpSpPr/>
          <p:nvPr/>
        </p:nvGrpSpPr>
        <p:grpSpPr>
          <a:xfrm>
            <a:off x="9748359" y="5146896"/>
            <a:ext cx="1794456" cy="1005840"/>
            <a:chOff x="9748359" y="4890647"/>
            <a:chExt cx="1794456" cy="914400"/>
          </a:xfrm>
        </p:grpSpPr>
        <p:sp>
          <p:nvSpPr>
            <p:cNvPr id="182" name="Rectangle: Rounded Corners 216">
              <a:extLst>
                <a:ext uri="{FF2B5EF4-FFF2-40B4-BE49-F238E27FC236}">
                  <a16:creationId xmlns:a16="http://schemas.microsoft.com/office/drawing/2014/main" xmlns="" id="{764A43A3-FCBB-6348-BBB5-749069393B97}"/>
                </a:ext>
              </a:extLst>
            </p:cNvPr>
            <p:cNvSpPr/>
            <p:nvPr/>
          </p:nvSpPr>
          <p:spPr>
            <a:xfrm>
              <a:off x="9748359" y="4890647"/>
              <a:ext cx="1794456" cy="914400"/>
            </a:xfrm>
            <a:prstGeom prst="roundRect">
              <a:avLst>
                <a:gd name="adj" fmla="val 3925"/>
              </a:avLst>
            </a:prstGeom>
            <a:solidFill>
              <a:schemeClr val="bg1">
                <a:lumMod val="75000"/>
                <a:alpha val="43000"/>
              </a:schemeClr>
            </a:solidFill>
            <a:ln w="12700">
              <a:solidFill>
                <a:schemeClr val="accent1"/>
              </a:solidFill>
              <a:miter lim="800000"/>
              <a:headEnd/>
              <a:tailEnd/>
            </a:ln>
          </p:spPr>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pic>
          <p:nvPicPr>
            <p:cNvPr id="315" name="Graphic 314">
              <a:extLst>
                <a:ext uri="{FF2B5EF4-FFF2-40B4-BE49-F238E27FC236}">
                  <a16:creationId xmlns:a16="http://schemas.microsoft.com/office/drawing/2014/main" xmlns="" id="{C364F8F0-B0D8-864F-8589-D0D9F89CA6F1}"/>
                </a:ext>
              </a:extLst>
            </p:cNvPr>
            <p:cNvPicPr>
              <a:picLocks noChangeAspect="1"/>
            </p:cNvPicPr>
            <p:nvPr/>
          </p:nvPicPr>
          <p:blipFill>
            <a:blip r:embed="rId31">
              <a:extLst>
                <a:ext uri="{96DAC541-7B7A-43D3-8B79-37D633B846F1}">
                  <asvg:svgBlip xmlns:asvg="http://schemas.microsoft.com/office/drawing/2016/SVG/main" xmlns="" r:embed="rId32"/>
                </a:ext>
              </a:extLst>
            </a:blip>
            <a:stretch>
              <a:fillRect/>
            </a:stretch>
          </p:blipFill>
          <p:spPr>
            <a:xfrm>
              <a:off x="9870809" y="4965475"/>
              <a:ext cx="658369" cy="365760"/>
            </a:xfrm>
            <a:prstGeom prst="rect">
              <a:avLst/>
            </a:prstGeom>
          </p:spPr>
        </p:pic>
        <p:pic>
          <p:nvPicPr>
            <p:cNvPr id="317" name="Graphic 316">
              <a:extLst>
                <a:ext uri="{FF2B5EF4-FFF2-40B4-BE49-F238E27FC236}">
                  <a16:creationId xmlns:a16="http://schemas.microsoft.com/office/drawing/2014/main" xmlns="" id="{F21C21DA-A79B-294C-8700-C19C77119EA7}"/>
                </a:ext>
              </a:extLst>
            </p:cNvPr>
            <p:cNvPicPr>
              <a:picLocks noChangeAspect="1"/>
            </p:cNvPicPr>
            <p:nvPr/>
          </p:nvPicPr>
          <p:blipFill>
            <a:blip r:embed="rId33">
              <a:extLst>
                <a:ext uri="{96DAC541-7B7A-43D3-8B79-37D633B846F1}">
                  <asvg:svgBlip xmlns:asvg="http://schemas.microsoft.com/office/drawing/2016/SVG/main" xmlns="" r:embed="rId34"/>
                </a:ext>
              </a:extLst>
            </a:blip>
            <a:stretch>
              <a:fillRect/>
            </a:stretch>
          </p:blipFill>
          <p:spPr>
            <a:xfrm>
              <a:off x="10791294" y="5063490"/>
              <a:ext cx="658369" cy="365760"/>
            </a:xfrm>
            <a:prstGeom prst="rect">
              <a:avLst/>
            </a:prstGeom>
          </p:spPr>
        </p:pic>
        <p:pic>
          <p:nvPicPr>
            <p:cNvPr id="319" name="Graphic 318">
              <a:extLst>
                <a:ext uri="{FF2B5EF4-FFF2-40B4-BE49-F238E27FC236}">
                  <a16:creationId xmlns:a16="http://schemas.microsoft.com/office/drawing/2014/main" xmlns="" id="{21551C30-A038-4E45-9251-C17B49814559}"/>
                </a:ext>
              </a:extLst>
            </p:cNvPr>
            <p:cNvPicPr>
              <a:picLocks noChangeAspect="1"/>
            </p:cNvPicPr>
            <p:nvPr/>
          </p:nvPicPr>
          <p:blipFill>
            <a:blip r:embed="rId35">
              <a:extLst>
                <a:ext uri="{96DAC541-7B7A-43D3-8B79-37D633B846F1}">
                  <asvg:svgBlip xmlns:asvg="http://schemas.microsoft.com/office/drawing/2016/SVG/main" xmlns="" r:embed="rId36"/>
                </a:ext>
              </a:extLst>
            </a:blip>
            <a:stretch>
              <a:fillRect/>
            </a:stretch>
          </p:blipFill>
          <p:spPr>
            <a:xfrm>
              <a:off x="10175607" y="5354653"/>
              <a:ext cx="658369" cy="365760"/>
            </a:xfrm>
            <a:prstGeom prst="rect">
              <a:avLst/>
            </a:prstGeom>
          </p:spPr>
        </p:pic>
      </p:grpSp>
      <p:pic>
        <p:nvPicPr>
          <p:cNvPr id="324" name="Graphic 323">
            <a:extLst>
              <a:ext uri="{FF2B5EF4-FFF2-40B4-BE49-F238E27FC236}">
                <a16:creationId xmlns:a16="http://schemas.microsoft.com/office/drawing/2014/main" xmlns="" id="{D5B0D0E3-0544-054F-96A7-F1D4FC340358}"/>
              </a:ext>
            </a:extLst>
          </p:cNvPr>
          <p:cNvPicPr>
            <a:picLocks noChangeAspect="1"/>
          </p:cNvPicPr>
          <p:nvPr/>
        </p:nvPicPr>
        <p:blipFill>
          <a:blip r:embed="rId37">
            <a:extLst>
              <a:ext uri="{96DAC541-7B7A-43D3-8B79-37D633B846F1}">
                <asvg:svgBlip xmlns:asvg="http://schemas.microsoft.com/office/drawing/2016/SVG/main" xmlns="" r:embed="rId38"/>
              </a:ext>
            </a:extLst>
          </a:blip>
          <a:stretch>
            <a:fillRect/>
          </a:stretch>
        </p:blipFill>
        <p:spPr>
          <a:xfrm>
            <a:off x="907181" y="2055768"/>
            <a:ext cx="630936" cy="630936"/>
          </a:xfrm>
          <a:prstGeom prst="rect">
            <a:avLst/>
          </a:prstGeom>
        </p:spPr>
      </p:pic>
      <p:pic>
        <p:nvPicPr>
          <p:cNvPr id="326" name="Graphic 325">
            <a:extLst>
              <a:ext uri="{FF2B5EF4-FFF2-40B4-BE49-F238E27FC236}">
                <a16:creationId xmlns:a16="http://schemas.microsoft.com/office/drawing/2014/main" xmlns="" id="{4366DECD-42D0-C54C-AEF9-0FEE3BE6FFE6}"/>
              </a:ext>
            </a:extLst>
          </p:cNvPr>
          <p:cNvPicPr>
            <a:picLocks noChangeAspect="1"/>
          </p:cNvPicPr>
          <p:nvPr/>
        </p:nvPicPr>
        <p:blipFill>
          <a:blip r:embed="rId39">
            <a:extLst>
              <a:ext uri="{96DAC541-7B7A-43D3-8B79-37D633B846F1}">
                <asvg:svgBlip xmlns:asvg="http://schemas.microsoft.com/office/drawing/2016/SVG/main" xmlns="" r:embed="rId40"/>
              </a:ext>
            </a:extLst>
          </a:blip>
          <a:stretch>
            <a:fillRect/>
          </a:stretch>
        </p:blipFill>
        <p:spPr>
          <a:xfrm>
            <a:off x="763563" y="2016286"/>
            <a:ext cx="302813" cy="302813"/>
          </a:xfrm>
          <a:prstGeom prst="rect">
            <a:avLst/>
          </a:prstGeom>
        </p:spPr>
      </p:pic>
      <p:pic>
        <p:nvPicPr>
          <p:cNvPr id="328" name="Graphic 327">
            <a:extLst>
              <a:ext uri="{FF2B5EF4-FFF2-40B4-BE49-F238E27FC236}">
                <a16:creationId xmlns:a16="http://schemas.microsoft.com/office/drawing/2014/main" xmlns="" id="{4AB8B4BD-A7C3-7D49-9947-0A261A580555}"/>
              </a:ext>
            </a:extLst>
          </p:cNvPr>
          <p:cNvPicPr>
            <a:picLocks noChangeAspect="1"/>
          </p:cNvPicPr>
          <p:nvPr/>
        </p:nvPicPr>
        <p:blipFill>
          <a:blip r:embed="rId41">
            <a:extLst>
              <a:ext uri="{96DAC541-7B7A-43D3-8B79-37D633B846F1}">
                <asvg:svgBlip xmlns:asvg="http://schemas.microsoft.com/office/drawing/2016/SVG/main" xmlns="" r:embed="rId42"/>
              </a:ext>
            </a:extLst>
          </a:blip>
          <a:stretch>
            <a:fillRect/>
          </a:stretch>
        </p:blipFill>
        <p:spPr>
          <a:xfrm>
            <a:off x="907181" y="3447353"/>
            <a:ext cx="630936" cy="630936"/>
          </a:xfrm>
          <a:prstGeom prst="rect">
            <a:avLst/>
          </a:prstGeom>
        </p:spPr>
      </p:pic>
      <p:pic>
        <p:nvPicPr>
          <p:cNvPr id="330" name="Graphic 329">
            <a:extLst>
              <a:ext uri="{FF2B5EF4-FFF2-40B4-BE49-F238E27FC236}">
                <a16:creationId xmlns:a16="http://schemas.microsoft.com/office/drawing/2014/main" xmlns="" id="{3073F0A0-D32F-A247-BD5B-3334F1BE4C6C}"/>
              </a:ext>
            </a:extLst>
          </p:cNvPr>
          <p:cNvPicPr>
            <a:picLocks noChangeAspect="1"/>
          </p:cNvPicPr>
          <p:nvPr/>
        </p:nvPicPr>
        <p:blipFill>
          <a:blip r:embed="rId43">
            <a:extLst>
              <a:ext uri="{96DAC541-7B7A-43D3-8B79-37D633B846F1}">
                <asvg:svgBlip xmlns:asvg="http://schemas.microsoft.com/office/drawing/2016/SVG/main" xmlns="" r:embed="rId44"/>
              </a:ext>
            </a:extLst>
          </a:blip>
          <a:stretch>
            <a:fillRect/>
          </a:stretch>
        </p:blipFill>
        <p:spPr>
          <a:xfrm>
            <a:off x="907181" y="4785984"/>
            <a:ext cx="630936" cy="630936"/>
          </a:xfrm>
          <a:prstGeom prst="rect">
            <a:avLst/>
          </a:prstGeom>
        </p:spPr>
      </p:pic>
      <p:pic>
        <p:nvPicPr>
          <p:cNvPr id="331" name="Graphic 330">
            <a:extLst>
              <a:ext uri="{FF2B5EF4-FFF2-40B4-BE49-F238E27FC236}">
                <a16:creationId xmlns:a16="http://schemas.microsoft.com/office/drawing/2014/main" xmlns="" id="{094D0ADA-09BA-8B43-98B1-3C58D747B50F}"/>
              </a:ext>
            </a:extLst>
          </p:cNvPr>
          <p:cNvPicPr>
            <a:picLocks noChangeAspect="1"/>
          </p:cNvPicPr>
          <p:nvPr/>
        </p:nvPicPr>
        <p:blipFill>
          <a:blip r:embed="rId39">
            <a:extLst>
              <a:ext uri="{96DAC541-7B7A-43D3-8B79-37D633B846F1}">
                <asvg:svgBlip xmlns:asvg="http://schemas.microsoft.com/office/drawing/2016/SVG/main" xmlns="" r:embed="rId40"/>
              </a:ext>
            </a:extLst>
          </a:blip>
          <a:stretch>
            <a:fillRect/>
          </a:stretch>
        </p:blipFill>
        <p:spPr>
          <a:xfrm>
            <a:off x="755774" y="3400410"/>
            <a:ext cx="302813" cy="302813"/>
          </a:xfrm>
          <a:prstGeom prst="rect">
            <a:avLst/>
          </a:prstGeom>
        </p:spPr>
      </p:pic>
      <p:sp>
        <p:nvSpPr>
          <p:cNvPr id="321" name="Rectangle 320">
            <a:extLst>
              <a:ext uri="{FF2B5EF4-FFF2-40B4-BE49-F238E27FC236}">
                <a16:creationId xmlns:a16="http://schemas.microsoft.com/office/drawing/2014/main" xmlns="" id="{D19DB2B1-6808-B940-ABA3-B9DB8612502C}"/>
              </a:ext>
            </a:extLst>
          </p:cNvPr>
          <p:cNvSpPr/>
          <p:nvPr/>
        </p:nvSpPr>
        <p:spPr>
          <a:xfrm>
            <a:off x="3182973" y="4902916"/>
            <a:ext cx="5423207" cy="529870"/>
          </a:xfrm>
          <a:prstGeom prst="rect">
            <a:avLst/>
          </a:prstGeom>
          <a:solidFill>
            <a:srgbClr val="F3BA16"/>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250" name="TextBox 249">
            <a:extLst>
              <a:ext uri="{FF2B5EF4-FFF2-40B4-BE49-F238E27FC236}">
                <a16:creationId xmlns:a16="http://schemas.microsoft.com/office/drawing/2014/main" xmlns="" id="{A18E2C5F-7080-484E-B9CF-DCD2C401391B}"/>
              </a:ext>
            </a:extLst>
          </p:cNvPr>
          <p:cNvSpPr txBox="1"/>
          <p:nvPr/>
        </p:nvSpPr>
        <p:spPr>
          <a:xfrm>
            <a:off x="3212238" y="4942148"/>
            <a:ext cx="1114342" cy="451406"/>
          </a:xfrm>
          <a:prstGeom prst="rect">
            <a:avLst/>
          </a:prstGeom>
          <a:noFill/>
        </p:spPr>
        <p:txBody>
          <a:bodyPr wrap="square" rtlCol="0">
            <a:spAutoFit/>
          </a:bodyPr>
          <a:lstStyle/>
          <a:p>
            <a:pPr marL="0" marR="0" lvl="0" indent="0" algn="ctr" defTabSz="914400" rtl="0" eaLnBrk="1" fontAlgn="base" latinLnBrk="0" hangingPunct="1">
              <a:lnSpc>
                <a:spcPts val="138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Connection</a:t>
            </a:r>
            <a:b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b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Services</a:t>
            </a:r>
          </a:p>
        </p:txBody>
      </p:sp>
      <p:sp>
        <p:nvSpPr>
          <p:cNvPr id="277" name="TextBox 276">
            <a:extLst>
              <a:ext uri="{FF2B5EF4-FFF2-40B4-BE49-F238E27FC236}">
                <a16:creationId xmlns:a16="http://schemas.microsoft.com/office/drawing/2014/main" xmlns="" id="{5CC70898-8A61-274D-8DFF-CB81E5A0345E}"/>
              </a:ext>
            </a:extLst>
          </p:cNvPr>
          <p:cNvSpPr txBox="1"/>
          <p:nvPr/>
        </p:nvSpPr>
        <p:spPr>
          <a:xfrm>
            <a:off x="6058808" y="5029352"/>
            <a:ext cx="228600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Advanced Security Services</a:t>
            </a:r>
          </a:p>
        </p:txBody>
      </p:sp>
      <p:sp>
        <p:nvSpPr>
          <p:cNvPr id="95" name="Rounded Rectangle 94">
            <a:extLst>
              <a:ext uri="{FF2B5EF4-FFF2-40B4-BE49-F238E27FC236}">
                <a16:creationId xmlns:a16="http://schemas.microsoft.com/office/drawing/2014/main" xmlns="" id="{7C476D94-9FED-F147-A5E9-F83F51167107}"/>
              </a:ext>
            </a:extLst>
          </p:cNvPr>
          <p:cNvSpPr/>
          <p:nvPr/>
        </p:nvSpPr>
        <p:spPr>
          <a:xfrm>
            <a:off x="4410042" y="4957878"/>
            <a:ext cx="1161679" cy="419947"/>
          </a:xfrm>
          <a:prstGeom prst="roundRect">
            <a:avLst>
              <a:gd name="adj" fmla="val 43256"/>
            </a:avLst>
          </a:prstGeom>
          <a:solidFill>
            <a:schemeClr val="bg1"/>
          </a:solid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WSS </a:t>
            </a:r>
            <a:r>
              <a:rPr kumimoji="0" lang="en-US" sz="7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Inspect Before Delivery</a:t>
            </a:r>
          </a:p>
        </p:txBody>
      </p:sp>
      <p:grpSp>
        <p:nvGrpSpPr>
          <p:cNvPr id="22" name="Group 21"/>
          <p:cNvGrpSpPr/>
          <p:nvPr/>
        </p:nvGrpSpPr>
        <p:grpSpPr>
          <a:xfrm>
            <a:off x="5992879" y="3472286"/>
            <a:ext cx="2448984" cy="419947"/>
            <a:chOff x="5992879" y="3135912"/>
            <a:chExt cx="2448984" cy="419947"/>
          </a:xfrm>
        </p:grpSpPr>
        <p:sp>
          <p:nvSpPr>
            <p:cNvPr id="97" name="Rounded Rectangle 96">
              <a:extLst>
                <a:ext uri="{FF2B5EF4-FFF2-40B4-BE49-F238E27FC236}">
                  <a16:creationId xmlns:a16="http://schemas.microsoft.com/office/drawing/2014/main" xmlns="" id="{2928CBDF-AF61-C54A-9929-B4C64F80A044}"/>
                </a:ext>
              </a:extLst>
            </p:cNvPr>
            <p:cNvSpPr/>
            <p:nvPr/>
          </p:nvSpPr>
          <p:spPr>
            <a:xfrm>
              <a:off x="5992879" y="3135912"/>
              <a:ext cx="2448984" cy="419947"/>
            </a:xfrm>
            <a:prstGeom prst="roundRect">
              <a:avLst>
                <a:gd name="adj" fmla="val 43256"/>
              </a:avLst>
            </a:prstGeom>
            <a:solidFill>
              <a:schemeClr val="bg1"/>
            </a:solid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98" name="TextBox 97">
              <a:extLst>
                <a:ext uri="{FF2B5EF4-FFF2-40B4-BE49-F238E27FC236}">
                  <a16:creationId xmlns:a16="http://schemas.microsoft.com/office/drawing/2014/main" xmlns="" id="{0AD7CD35-F8F3-E240-97A8-D56717AFEFD1}"/>
                </a:ext>
              </a:extLst>
            </p:cNvPr>
            <p:cNvSpPr txBox="1"/>
            <p:nvPr/>
          </p:nvSpPr>
          <p:spPr>
            <a:xfrm>
              <a:off x="6506182" y="3207386"/>
              <a:ext cx="1811368" cy="27699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URL / Content / Application Categorization</a:t>
              </a:r>
            </a:p>
          </p:txBody>
        </p:sp>
        <p:pic>
          <p:nvPicPr>
            <p:cNvPr id="99" name="Picture 98">
              <a:extLst>
                <a:ext uri="{FF2B5EF4-FFF2-40B4-BE49-F238E27FC236}">
                  <a16:creationId xmlns:a16="http://schemas.microsoft.com/office/drawing/2014/main" xmlns="" id="{B706D37C-21EF-D542-9B7C-15494D5D5DBD}"/>
                </a:ext>
              </a:extLst>
            </p:cNvPr>
            <p:cNvPicPr>
              <a:picLocks/>
            </p:cNvPicPr>
            <p:nvPr/>
          </p:nvPicPr>
          <p:blipFill>
            <a:blip r:embed="rId45">
              <a:extLst>
                <a:ext uri="{96DAC541-7B7A-43D3-8B79-37D633B846F1}">
                  <asvg:svgBlip xmlns:asvg="http://schemas.microsoft.com/office/drawing/2016/SVG/main" xmlns="" r:embed="rId46"/>
                </a:ext>
              </a:extLst>
            </a:blip>
            <a:srcRect/>
            <a:stretch/>
          </p:blipFill>
          <p:spPr>
            <a:xfrm>
              <a:off x="6132001" y="3190437"/>
              <a:ext cx="310896" cy="310896"/>
            </a:xfrm>
            <a:prstGeom prst="rect">
              <a:avLst/>
            </a:prstGeom>
          </p:spPr>
        </p:pic>
      </p:grpSp>
      <p:sp>
        <p:nvSpPr>
          <p:cNvPr id="101" name="TextBox 100">
            <a:extLst>
              <a:ext uri="{FF2B5EF4-FFF2-40B4-BE49-F238E27FC236}">
                <a16:creationId xmlns:a16="http://schemas.microsoft.com/office/drawing/2014/main" xmlns="" id="{550D1321-FF67-8F45-8965-CF946A43CABE}"/>
              </a:ext>
            </a:extLst>
          </p:cNvPr>
          <p:cNvSpPr txBox="1"/>
          <p:nvPr/>
        </p:nvSpPr>
        <p:spPr>
          <a:xfrm>
            <a:off x="1807128" y="4913069"/>
            <a:ext cx="230832" cy="179536"/>
          </a:xfrm>
          <a:prstGeom prst="rect">
            <a:avLst/>
          </a:prstGeom>
          <a:noFill/>
        </p:spPr>
        <p:txBody>
          <a:bodyPr wrap="none" lIns="0" tIns="0" rIns="0" bIns="0" rtlCol="0">
            <a:spAutoFit/>
          </a:bodyPr>
          <a:lstStyle/>
          <a:p>
            <a:pPr marL="0" marR="0" lvl="0" indent="0" algn="l" defTabSz="914400" rtl="0" eaLnBrk="1" fontAlgn="base" latinLnBrk="0" hangingPunct="1">
              <a:lnSpc>
                <a:spcPts val="1380"/>
              </a:lnSpc>
              <a:spcBef>
                <a:spcPct val="0"/>
              </a:spcBef>
              <a:spcAft>
                <a:spcPct val="0"/>
              </a:spcAft>
              <a:buClr>
                <a:srgbClr val="000000"/>
              </a:buClr>
              <a:buSzTx/>
              <a:buFont typeface="Arial"/>
              <a:buNone/>
              <a:tabLst/>
              <a:defRPr/>
            </a:pPr>
            <a:r>
              <a:rPr kumimoji="0" lang="en-US" sz="900" b="1" i="0" u="none" strike="noStrike" kern="0" cap="none" spc="0" normalizeH="0" baseline="0" noProof="0" dirty="0">
                <a:ln>
                  <a:noFill/>
                </a:ln>
                <a:solidFill>
                  <a:srgbClr val="324040"/>
                </a:solidFill>
                <a:effectLst/>
                <a:uLnTx/>
                <a:uFillTx/>
                <a:latin typeface="Arial" panose="020B0604020202020204" pitchFamily="34" charset="0"/>
                <a:ea typeface="ＭＳ Ｐゴシック" charset="0"/>
                <a:cs typeface="Arial" panose="020B0604020202020204" pitchFamily="34" charset="0"/>
                <a:sym typeface="Arial"/>
              </a:rPr>
              <a:t>SEP</a:t>
            </a:r>
          </a:p>
        </p:txBody>
      </p:sp>
      <p:sp>
        <p:nvSpPr>
          <p:cNvPr id="104" name="TextBox 103">
            <a:extLst>
              <a:ext uri="{FF2B5EF4-FFF2-40B4-BE49-F238E27FC236}">
                <a16:creationId xmlns:a16="http://schemas.microsoft.com/office/drawing/2014/main" xmlns="" id="{550D1321-FF67-8F45-8965-CF946A43CABE}"/>
              </a:ext>
            </a:extLst>
          </p:cNvPr>
          <p:cNvSpPr txBox="1"/>
          <p:nvPr/>
        </p:nvSpPr>
        <p:spPr>
          <a:xfrm>
            <a:off x="1807129" y="6091750"/>
            <a:ext cx="795734" cy="179536"/>
          </a:xfrm>
          <a:prstGeom prst="rect">
            <a:avLst/>
          </a:prstGeom>
          <a:noFill/>
        </p:spPr>
        <p:txBody>
          <a:bodyPr wrap="square" lIns="0" tIns="0" rIns="0" bIns="0" rtlCol="0">
            <a:spAutoFit/>
          </a:bodyPr>
          <a:lstStyle/>
          <a:p>
            <a:pPr marL="0" marR="0" lvl="0" indent="0" algn="l" defTabSz="914400" rtl="0" eaLnBrk="1" fontAlgn="base" latinLnBrk="0" hangingPunct="1">
              <a:lnSpc>
                <a:spcPts val="1380"/>
              </a:lnSpc>
              <a:spcBef>
                <a:spcPct val="0"/>
              </a:spcBef>
              <a:spcAft>
                <a:spcPct val="0"/>
              </a:spcAft>
              <a:buClr>
                <a:srgbClr val="000000"/>
              </a:buClr>
              <a:buSzTx/>
              <a:buFont typeface="Arial"/>
              <a:buNone/>
              <a:tabLst/>
              <a:defRPr/>
            </a:pPr>
            <a:r>
              <a:rPr kumimoji="0" lang="en-US" sz="900" b="1" i="0" u="none" strike="noStrike" kern="0" cap="none" spc="0" normalizeH="0" baseline="0" noProof="0" dirty="0">
                <a:ln>
                  <a:noFill/>
                </a:ln>
                <a:solidFill>
                  <a:srgbClr val="324040"/>
                </a:solidFill>
                <a:effectLst/>
                <a:uLnTx/>
                <a:uFillTx/>
                <a:latin typeface="Arial" panose="020B0604020202020204" pitchFamily="34" charset="0"/>
                <a:ea typeface="ＭＳ Ｐゴシック" charset="0"/>
                <a:cs typeface="Arial" panose="020B0604020202020204" pitchFamily="34" charset="0"/>
                <a:sym typeface="Arial"/>
              </a:rPr>
              <a:t>WSS Agent</a:t>
            </a:r>
          </a:p>
        </p:txBody>
      </p:sp>
      <p:grpSp>
        <p:nvGrpSpPr>
          <p:cNvPr id="6" name="Group 5"/>
          <p:cNvGrpSpPr/>
          <p:nvPr/>
        </p:nvGrpSpPr>
        <p:grpSpPr>
          <a:xfrm>
            <a:off x="1599857" y="5502860"/>
            <a:ext cx="507665" cy="530226"/>
            <a:chOff x="8178613" y="6148259"/>
            <a:chExt cx="507665" cy="530226"/>
          </a:xfrm>
        </p:grpSpPr>
        <p:sp>
          <p:nvSpPr>
            <p:cNvPr id="4" name="Oval 3"/>
            <p:cNvSpPr/>
            <p:nvPr/>
          </p:nvSpPr>
          <p:spPr>
            <a:xfrm>
              <a:off x="8178613" y="6148259"/>
              <a:ext cx="507665" cy="530226"/>
            </a:xfrm>
            <a:prstGeom prst="ellipse">
              <a:avLst/>
            </a:prstGeom>
            <a:solidFill>
              <a:schemeClr val="bg1"/>
            </a:solidFill>
            <a:ln w="82550" cap="rnd">
              <a:solidFill>
                <a:srgbClr val="FFC000"/>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pic>
          <p:nvPicPr>
            <p:cNvPr id="5" name="Picture 4"/>
            <p:cNvPicPr>
              <a:picLocks noChangeAspect="1"/>
            </p:cNvPicPr>
            <p:nvPr/>
          </p:nvPicPr>
          <p:blipFill>
            <a:blip r:embed="rId47">
              <a:clrChange>
                <a:clrFrom>
                  <a:srgbClr val="FFFFFF"/>
                </a:clrFrom>
                <a:clrTo>
                  <a:srgbClr val="FFFFFF">
                    <a:alpha val="0"/>
                  </a:srgbClr>
                </a:clrTo>
              </a:clrChange>
            </a:blip>
            <a:stretch>
              <a:fillRect/>
            </a:stretch>
          </p:blipFill>
          <p:spPr>
            <a:xfrm>
              <a:off x="8244638" y="6232880"/>
              <a:ext cx="357262" cy="360984"/>
            </a:xfrm>
            <a:prstGeom prst="rect">
              <a:avLst/>
            </a:prstGeom>
            <a:noFill/>
          </p:spPr>
        </p:pic>
      </p:grpSp>
      <p:pic>
        <p:nvPicPr>
          <p:cNvPr id="112" name="Picture 111"/>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562578" y="1777197"/>
            <a:ext cx="582223" cy="581588"/>
          </a:xfrm>
          <a:prstGeom prst="rect">
            <a:avLst/>
          </a:prstGeom>
        </p:spPr>
      </p:pic>
      <p:sp>
        <p:nvSpPr>
          <p:cNvPr id="113" name="TextBox 112">
            <a:extLst>
              <a:ext uri="{FF2B5EF4-FFF2-40B4-BE49-F238E27FC236}">
                <a16:creationId xmlns:a16="http://schemas.microsoft.com/office/drawing/2014/main" xmlns="" id="{550D1321-FF67-8F45-8965-CF946A43CABE}"/>
              </a:ext>
            </a:extLst>
          </p:cNvPr>
          <p:cNvSpPr txBox="1"/>
          <p:nvPr/>
        </p:nvSpPr>
        <p:spPr>
          <a:xfrm>
            <a:off x="1807128" y="1579881"/>
            <a:ext cx="487313" cy="179536"/>
          </a:xfrm>
          <a:prstGeom prst="rect">
            <a:avLst/>
          </a:prstGeom>
          <a:noFill/>
        </p:spPr>
        <p:txBody>
          <a:bodyPr wrap="none" lIns="0" tIns="0" rIns="0" bIns="0" rtlCol="0">
            <a:spAutoFit/>
          </a:bodyPr>
          <a:lstStyle/>
          <a:p>
            <a:pPr marL="0" marR="0" lvl="0" indent="0" algn="l" defTabSz="914400" rtl="0" eaLnBrk="1" fontAlgn="base" latinLnBrk="0" hangingPunct="1">
              <a:lnSpc>
                <a:spcPts val="1380"/>
              </a:lnSpc>
              <a:spcBef>
                <a:spcPct val="0"/>
              </a:spcBef>
              <a:spcAft>
                <a:spcPct val="0"/>
              </a:spcAft>
              <a:buClr>
                <a:srgbClr val="000000"/>
              </a:buClr>
              <a:buSzTx/>
              <a:buFont typeface="Arial"/>
              <a:buNone/>
              <a:tabLst/>
              <a:defRPr/>
            </a:pPr>
            <a:r>
              <a:rPr kumimoji="0" lang="en-US" sz="900" b="1" i="0" u="none" strike="noStrike" kern="0" cap="none" spc="0" normalizeH="0" baseline="0" noProof="0" dirty="0" err="1">
                <a:ln>
                  <a:noFill/>
                </a:ln>
                <a:solidFill>
                  <a:srgbClr val="324040"/>
                </a:solidFill>
                <a:effectLst/>
                <a:uLnTx/>
                <a:uFillTx/>
                <a:latin typeface="Arial" panose="020B0604020202020204" pitchFamily="34" charset="0"/>
                <a:ea typeface="ＭＳ Ｐゴシック" charset="0"/>
                <a:cs typeface="Arial" panose="020B0604020202020204" pitchFamily="34" charset="0"/>
                <a:sym typeface="Arial"/>
              </a:rPr>
              <a:t>ProxySG</a:t>
            </a:r>
            <a:endParaRPr kumimoji="0" lang="en-US" sz="900" b="1" i="0" u="none" strike="noStrike" kern="0" cap="none" spc="0" normalizeH="0" baseline="0" noProof="0" dirty="0">
              <a:ln>
                <a:noFill/>
              </a:ln>
              <a:solidFill>
                <a:srgbClr val="324040"/>
              </a:solidFill>
              <a:effectLst/>
              <a:uLnTx/>
              <a:uFillTx/>
              <a:latin typeface="Arial" panose="020B0604020202020204" pitchFamily="34" charset="0"/>
              <a:ea typeface="ＭＳ Ｐゴシック" charset="0"/>
              <a:cs typeface="Arial" panose="020B0604020202020204" pitchFamily="34" charset="0"/>
              <a:sym typeface="Arial"/>
            </a:endParaRPr>
          </a:p>
        </p:txBody>
      </p:sp>
      <p:grpSp>
        <p:nvGrpSpPr>
          <p:cNvPr id="14" name="Group 13"/>
          <p:cNvGrpSpPr/>
          <p:nvPr/>
        </p:nvGrpSpPr>
        <p:grpSpPr>
          <a:xfrm>
            <a:off x="3182973" y="5431698"/>
            <a:ext cx="5423207" cy="543379"/>
            <a:chOff x="3182973" y="5076098"/>
            <a:chExt cx="5423207" cy="543379"/>
          </a:xfrm>
        </p:grpSpPr>
        <p:sp>
          <p:nvSpPr>
            <p:cNvPr id="322" name="Rectangle 321">
              <a:extLst>
                <a:ext uri="{FF2B5EF4-FFF2-40B4-BE49-F238E27FC236}">
                  <a16:creationId xmlns:a16="http://schemas.microsoft.com/office/drawing/2014/main" xmlns="" id="{A2972555-F0A1-434A-A480-BAE31E8FF091}"/>
                </a:ext>
              </a:extLst>
            </p:cNvPr>
            <p:cNvSpPr/>
            <p:nvPr/>
          </p:nvSpPr>
          <p:spPr>
            <a:xfrm>
              <a:off x="3182973" y="5076098"/>
              <a:ext cx="5423207" cy="543379"/>
            </a:xfrm>
            <a:prstGeom prst="rect">
              <a:avLst/>
            </a:prstGeom>
            <a:solidFill>
              <a:srgbClr val="53565A"/>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grpSp>
          <p:nvGrpSpPr>
            <p:cNvPr id="207" name="Group 206">
              <a:extLst>
                <a:ext uri="{FF2B5EF4-FFF2-40B4-BE49-F238E27FC236}">
                  <a16:creationId xmlns:a16="http://schemas.microsoft.com/office/drawing/2014/main" xmlns="" id="{D507404F-7CAC-2F41-AB67-E858EEB00A54}"/>
                </a:ext>
              </a:extLst>
            </p:cNvPr>
            <p:cNvGrpSpPr/>
            <p:nvPr/>
          </p:nvGrpSpPr>
          <p:grpSpPr>
            <a:xfrm>
              <a:off x="3324655" y="5107797"/>
              <a:ext cx="5161380" cy="501126"/>
              <a:chOff x="3079835" y="5011379"/>
              <a:chExt cx="4983103" cy="561495"/>
            </a:xfrm>
          </p:grpSpPr>
          <p:pic>
            <p:nvPicPr>
              <p:cNvPr id="209" name="Picture 208">
                <a:extLst>
                  <a:ext uri="{FF2B5EF4-FFF2-40B4-BE49-F238E27FC236}">
                    <a16:creationId xmlns:a16="http://schemas.microsoft.com/office/drawing/2014/main" xmlns="" id="{FD4B0F21-B87F-7E49-8281-C07C9BBE83F1}"/>
                  </a:ext>
                </a:extLst>
              </p:cNvPr>
              <p:cNvPicPr>
                <a:picLocks noChangeAspect="1"/>
              </p:cNvPicPr>
              <p:nvPr/>
            </p:nvPicPr>
            <p:blipFill>
              <a:blip r:embed="rId49">
                <a:extLst>
                  <a:ext uri="{96DAC541-7B7A-43D3-8B79-37D633B846F1}">
                    <asvg:svgBlip xmlns:asvg="http://schemas.microsoft.com/office/drawing/2016/SVG/main" xmlns="" r:embed="rId50"/>
                  </a:ext>
                </a:extLst>
              </a:blip>
              <a:srcRect/>
              <a:stretch/>
            </p:blipFill>
            <p:spPr>
              <a:xfrm>
                <a:off x="3198637" y="5028173"/>
                <a:ext cx="306075" cy="304470"/>
              </a:xfrm>
              <a:prstGeom prst="rect">
                <a:avLst/>
              </a:prstGeom>
            </p:spPr>
          </p:pic>
          <p:pic>
            <p:nvPicPr>
              <p:cNvPr id="210" name="Picture 209">
                <a:extLst>
                  <a:ext uri="{FF2B5EF4-FFF2-40B4-BE49-F238E27FC236}">
                    <a16:creationId xmlns:a16="http://schemas.microsoft.com/office/drawing/2014/main" xmlns="" id="{09A470CD-885F-654B-BD54-265F791C1252}"/>
                  </a:ext>
                </a:extLst>
              </p:cNvPr>
              <p:cNvPicPr>
                <a:picLocks noChangeAspect="1"/>
              </p:cNvPicPr>
              <p:nvPr/>
            </p:nvPicPr>
            <p:blipFill>
              <a:blip r:embed="rId51">
                <a:extLst>
                  <a:ext uri="{96DAC541-7B7A-43D3-8B79-37D633B846F1}">
                    <asvg:svgBlip xmlns:asvg="http://schemas.microsoft.com/office/drawing/2016/SVG/main" xmlns="" r:embed="rId52"/>
                  </a:ext>
                </a:extLst>
              </a:blip>
              <a:srcRect/>
              <a:stretch/>
            </p:blipFill>
            <p:spPr>
              <a:xfrm>
                <a:off x="4452197" y="5011379"/>
                <a:ext cx="427803" cy="279274"/>
              </a:xfrm>
              <a:prstGeom prst="rect">
                <a:avLst/>
              </a:prstGeom>
            </p:spPr>
          </p:pic>
          <p:pic>
            <p:nvPicPr>
              <p:cNvPr id="211" name="Picture 210">
                <a:extLst>
                  <a:ext uri="{FF2B5EF4-FFF2-40B4-BE49-F238E27FC236}">
                    <a16:creationId xmlns:a16="http://schemas.microsoft.com/office/drawing/2014/main" xmlns="" id="{4F11B70B-0CE9-7A47-9BD9-0F732B4D7F8B}"/>
                  </a:ext>
                </a:extLst>
              </p:cNvPr>
              <p:cNvPicPr>
                <a:picLocks noChangeAspect="1"/>
              </p:cNvPicPr>
              <p:nvPr/>
            </p:nvPicPr>
            <p:blipFill>
              <a:blip r:embed="rId53">
                <a:extLst>
                  <a:ext uri="{96DAC541-7B7A-43D3-8B79-37D633B846F1}">
                    <asvg:svgBlip xmlns:asvg="http://schemas.microsoft.com/office/drawing/2016/SVG/main" xmlns="" r:embed="rId54"/>
                  </a:ext>
                </a:extLst>
              </a:blip>
              <a:srcRect/>
              <a:stretch/>
            </p:blipFill>
            <p:spPr>
              <a:xfrm>
                <a:off x="6201379" y="5022237"/>
                <a:ext cx="421629" cy="271845"/>
              </a:xfrm>
              <a:prstGeom prst="rect">
                <a:avLst/>
              </a:prstGeom>
            </p:spPr>
          </p:pic>
          <p:pic>
            <p:nvPicPr>
              <p:cNvPr id="212" name="Picture 211">
                <a:extLst>
                  <a:ext uri="{FF2B5EF4-FFF2-40B4-BE49-F238E27FC236}">
                    <a16:creationId xmlns:a16="http://schemas.microsoft.com/office/drawing/2014/main" xmlns="" id="{B5A96CC3-AD14-1F4F-B9A5-9B24C29528EE}"/>
                  </a:ext>
                </a:extLst>
              </p:cNvPr>
              <p:cNvPicPr>
                <a:picLocks noChangeAspect="1"/>
              </p:cNvPicPr>
              <p:nvPr/>
            </p:nvPicPr>
            <p:blipFill>
              <a:blip r:embed="rId55">
                <a:extLst>
                  <a:ext uri="{96DAC541-7B7A-43D3-8B79-37D633B846F1}">
                    <asvg:svgBlip xmlns:asvg="http://schemas.microsoft.com/office/drawing/2016/SVG/main" xmlns="" r:embed="rId56"/>
                  </a:ext>
                </a:extLst>
              </a:blip>
              <a:srcRect/>
              <a:stretch/>
            </p:blipFill>
            <p:spPr>
              <a:xfrm>
                <a:off x="6902450" y="5028706"/>
                <a:ext cx="449457" cy="260810"/>
              </a:xfrm>
              <a:prstGeom prst="rect">
                <a:avLst/>
              </a:prstGeom>
            </p:spPr>
          </p:pic>
          <p:pic>
            <p:nvPicPr>
              <p:cNvPr id="213" name="Picture 212">
                <a:extLst>
                  <a:ext uri="{FF2B5EF4-FFF2-40B4-BE49-F238E27FC236}">
                    <a16:creationId xmlns:a16="http://schemas.microsoft.com/office/drawing/2014/main" xmlns="" id="{384EE0AE-A631-0A4D-A2CB-8C0C4DA4311F}"/>
                  </a:ext>
                </a:extLst>
              </p:cNvPr>
              <p:cNvPicPr>
                <a:picLocks noChangeAspect="1"/>
              </p:cNvPicPr>
              <p:nvPr/>
            </p:nvPicPr>
            <p:blipFill>
              <a:blip r:embed="rId57">
                <a:extLst>
                  <a:ext uri="{96DAC541-7B7A-43D3-8B79-37D633B846F1}">
                    <asvg:svgBlip xmlns:asvg="http://schemas.microsoft.com/office/drawing/2016/SVG/main" xmlns="" r:embed="rId58"/>
                  </a:ext>
                </a:extLst>
              </a:blip>
              <a:srcRect/>
              <a:stretch/>
            </p:blipFill>
            <p:spPr>
              <a:xfrm>
                <a:off x="7697520" y="5028597"/>
                <a:ext cx="205865" cy="238917"/>
              </a:xfrm>
              <a:prstGeom prst="rect">
                <a:avLst/>
              </a:prstGeom>
            </p:spPr>
          </p:pic>
          <p:sp>
            <p:nvSpPr>
              <p:cNvPr id="214" name="TextBox 213">
                <a:extLst>
                  <a:ext uri="{FF2B5EF4-FFF2-40B4-BE49-F238E27FC236}">
                    <a16:creationId xmlns:a16="http://schemas.microsoft.com/office/drawing/2014/main" xmlns="" id="{47F80436-A81E-6F4D-9DDA-AAB7A8A8AC13}"/>
                  </a:ext>
                </a:extLst>
              </p:cNvPr>
              <p:cNvSpPr txBox="1"/>
              <p:nvPr/>
            </p:nvSpPr>
            <p:spPr>
              <a:xfrm>
                <a:off x="5093714" y="5070920"/>
                <a:ext cx="1057344" cy="409442"/>
              </a:xfrm>
              <a:prstGeom prst="rect">
                <a:avLst/>
              </a:prstGeom>
              <a:noFill/>
            </p:spPr>
            <p:txBody>
              <a:bodyPr wrap="none" rtlCol="0">
                <a:spAutoFit/>
              </a:bodyPr>
              <a:lstStyle/>
              <a:p>
                <a:pPr marL="0" marR="0" lvl="0" indent="0" algn="ctr" defTabSz="914400" rtl="0" eaLnBrk="1" fontAlgn="base" latinLnBrk="0" hangingPunct="1">
                  <a:lnSpc>
                    <a:spcPts val="1080"/>
                  </a:lnSpc>
                  <a:spcBef>
                    <a:spcPct val="0"/>
                  </a:spcBef>
                  <a:spcAft>
                    <a:spcPct val="0"/>
                  </a:spcAft>
                  <a:buClr>
                    <a:srgbClr val="000000"/>
                  </a:buClr>
                  <a:buSzTx/>
                  <a:buFont typeface="Arial"/>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Accelerated</a:t>
                </a:r>
                <a:b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b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Cloud Backbone</a:t>
                </a:r>
              </a:p>
            </p:txBody>
          </p:sp>
          <p:sp>
            <p:nvSpPr>
              <p:cNvPr id="215" name="Rectangle 214">
                <a:extLst>
                  <a:ext uri="{FF2B5EF4-FFF2-40B4-BE49-F238E27FC236}">
                    <a16:creationId xmlns:a16="http://schemas.microsoft.com/office/drawing/2014/main" xmlns="" id="{C655AB03-1020-9E45-A468-C653B0363757}"/>
                  </a:ext>
                </a:extLst>
              </p:cNvPr>
              <p:cNvSpPr/>
              <p:nvPr/>
            </p:nvSpPr>
            <p:spPr>
              <a:xfrm>
                <a:off x="3079835" y="5296991"/>
                <a:ext cx="537339" cy="275883"/>
              </a:xfrm>
              <a:prstGeom prst="rect">
                <a:avLst/>
              </a:prstGeom>
            </p:spPr>
            <p:txBody>
              <a:bodyPr wrap="none">
                <a:spAutoFit/>
              </a:bodyPr>
              <a:lstStyle/>
              <a:p>
                <a:pPr marL="0" marR="0" lvl="0" indent="0" algn="ctr" defTabSz="914400" rtl="0" eaLnBrk="1" fontAlgn="base" latinLnBrk="0" hangingPunct="1">
                  <a:lnSpc>
                    <a:spcPts val="620"/>
                  </a:lnSpc>
                  <a:spcBef>
                    <a:spcPct val="0"/>
                  </a:spcBef>
                  <a:spcAft>
                    <a:spcPct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Telco POP</a:t>
                </a:r>
              </a:p>
              <a:p>
                <a:pPr marL="0" marR="0" lvl="0" indent="0" algn="ctr" defTabSz="914400" rtl="0" eaLnBrk="1" fontAlgn="base" latinLnBrk="0" hangingPunct="1">
                  <a:lnSpc>
                    <a:spcPts val="620"/>
                  </a:lnSpc>
                  <a:spcBef>
                    <a:spcPct val="0"/>
                  </a:spcBef>
                  <a:spcAft>
                    <a:spcPct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Backbone</a:t>
                </a:r>
              </a:p>
            </p:txBody>
          </p:sp>
          <p:sp>
            <p:nvSpPr>
              <p:cNvPr id="216" name="Rectangle 215">
                <a:extLst>
                  <a:ext uri="{FF2B5EF4-FFF2-40B4-BE49-F238E27FC236}">
                    <a16:creationId xmlns:a16="http://schemas.microsoft.com/office/drawing/2014/main" xmlns="" id="{6715DE3B-1C04-BB45-8E92-3EA0690AF201}"/>
                  </a:ext>
                </a:extLst>
              </p:cNvPr>
              <p:cNvSpPr/>
              <p:nvPr/>
            </p:nvSpPr>
            <p:spPr>
              <a:xfrm>
                <a:off x="4266403" y="5282959"/>
                <a:ext cx="871627" cy="275882"/>
              </a:xfrm>
              <a:prstGeom prst="rect">
                <a:avLst/>
              </a:prstGeom>
            </p:spPr>
            <p:txBody>
              <a:bodyPr wrap="none">
                <a:spAutoFit/>
              </a:bodyPr>
              <a:lstStyle/>
              <a:p>
                <a:pPr marL="0" marR="0" lvl="0" indent="0" algn="ctr" defTabSz="914400" rtl="0" eaLnBrk="1" fontAlgn="base" latinLnBrk="0" hangingPunct="1">
                  <a:lnSpc>
                    <a:spcPts val="620"/>
                  </a:lnSpc>
                  <a:spcBef>
                    <a:spcPct val="0"/>
                  </a:spcBef>
                  <a:spcAft>
                    <a:spcPct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Automate Policy &amp;</a:t>
                </a:r>
                <a:b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b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Content Acceleration</a:t>
                </a:r>
              </a:p>
            </p:txBody>
          </p:sp>
          <p:sp>
            <p:nvSpPr>
              <p:cNvPr id="217" name="Rectangle 216">
                <a:extLst>
                  <a:ext uri="{FF2B5EF4-FFF2-40B4-BE49-F238E27FC236}">
                    <a16:creationId xmlns:a16="http://schemas.microsoft.com/office/drawing/2014/main" xmlns="" id="{C3338A1A-C5CC-B048-802F-0E566E5CB568}"/>
                  </a:ext>
                </a:extLst>
              </p:cNvPr>
              <p:cNvSpPr/>
              <p:nvPr/>
            </p:nvSpPr>
            <p:spPr>
              <a:xfrm>
                <a:off x="6090584" y="5289004"/>
                <a:ext cx="653410" cy="275882"/>
              </a:xfrm>
              <a:prstGeom prst="rect">
                <a:avLst/>
              </a:prstGeom>
            </p:spPr>
            <p:txBody>
              <a:bodyPr wrap="none">
                <a:spAutoFit/>
              </a:bodyPr>
              <a:lstStyle/>
              <a:p>
                <a:pPr marL="0" marR="0" lvl="0" indent="0" algn="ctr" defTabSz="914400" rtl="0" eaLnBrk="1" fontAlgn="base" latinLnBrk="0" hangingPunct="1">
                  <a:lnSpc>
                    <a:spcPts val="620"/>
                  </a:lnSpc>
                  <a:spcBef>
                    <a:spcPct val="0"/>
                  </a:spcBef>
                  <a:spcAft>
                    <a:spcPct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Elastic Cloud</a:t>
                </a:r>
              </a:p>
              <a:p>
                <a:pPr marL="0" marR="0" lvl="0" indent="0" algn="ctr" defTabSz="914400" rtl="0" eaLnBrk="1" fontAlgn="base" latinLnBrk="0" hangingPunct="1">
                  <a:lnSpc>
                    <a:spcPts val="620"/>
                  </a:lnSpc>
                  <a:spcBef>
                    <a:spcPct val="0"/>
                  </a:spcBef>
                  <a:spcAft>
                    <a:spcPct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SVC Structure</a:t>
                </a:r>
              </a:p>
            </p:txBody>
          </p:sp>
          <p:sp>
            <p:nvSpPr>
              <p:cNvPr id="218" name="Rectangle 217">
                <a:extLst>
                  <a:ext uri="{FF2B5EF4-FFF2-40B4-BE49-F238E27FC236}">
                    <a16:creationId xmlns:a16="http://schemas.microsoft.com/office/drawing/2014/main" xmlns="" id="{61D691DF-5A49-5C4C-87E5-93700B761B71}"/>
                  </a:ext>
                </a:extLst>
              </p:cNvPr>
              <p:cNvSpPr/>
              <p:nvPr/>
            </p:nvSpPr>
            <p:spPr>
              <a:xfrm>
                <a:off x="6737321" y="5283636"/>
                <a:ext cx="823652" cy="275882"/>
              </a:xfrm>
              <a:prstGeom prst="rect">
                <a:avLst/>
              </a:prstGeom>
            </p:spPr>
            <p:txBody>
              <a:bodyPr wrap="none">
                <a:spAutoFit/>
              </a:bodyPr>
              <a:lstStyle/>
              <a:p>
                <a:pPr marL="0" marR="0" lvl="0" indent="0" algn="ctr" defTabSz="914400" rtl="0" eaLnBrk="1" fontAlgn="base" latinLnBrk="0" hangingPunct="1">
                  <a:lnSpc>
                    <a:spcPts val="620"/>
                  </a:lnSpc>
                  <a:spcBef>
                    <a:spcPct val="0"/>
                  </a:spcBef>
                  <a:spcAft>
                    <a:spcPct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Content Peering &amp;</a:t>
                </a:r>
                <a:b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b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Connection Scaling</a:t>
                </a:r>
              </a:p>
            </p:txBody>
          </p:sp>
          <p:sp>
            <p:nvSpPr>
              <p:cNvPr id="219" name="Rectangle 218">
                <a:extLst>
                  <a:ext uri="{FF2B5EF4-FFF2-40B4-BE49-F238E27FC236}">
                    <a16:creationId xmlns:a16="http://schemas.microsoft.com/office/drawing/2014/main" xmlns="" id="{FADC5965-8762-8740-9F82-88FC12A68134}"/>
                  </a:ext>
                </a:extLst>
              </p:cNvPr>
              <p:cNvSpPr/>
              <p:nvPr/>
            </p:nvSpPr>
            <p:spPr>
              <a:xfrm>
                <a:off x="7534885" y="5279030"/>
                <a:ext cx="528053" cy="275882"/>
              </a:xfrm>
              <a:prstGeom prst="rect">
                <a:avLst/>
              </a:prstGeom>
            </p:spPr>
            <p:txBody>
              <a:bodyPr wrap="none">
                <a:spAutoFit/>
              </a:bodyPr>
              <a:lstStyle/>
              <a:p>
                <a:pPr marL="0" marR="0" lvl="0" indent="0" algn="ctr" defTabSz="914400" rtl="0" eaLnBrk="1" fontAlgn="base" latinLnBrk="0" hangingPunct="1">
                  <a:lnSpc>
                    <a:spcPts val="620"/>
                  </a:lnSpc>
                  <a:spcBef>
                    <a:spcPct val="0"/>
                  </a:spcBef>
                  <a:spcAft>
                    <a:spcPct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3</a:t>
                </a:r>
                <a:r>
                  <a:rPr kumimoji="0" lang="en-US" sz="600" b="0" i="0" u="none" strike="noStrike" kern="0" cap="none" spc="0" normalizeH="0" baseline="3000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rd</a:t>
                </a: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 Party</a:t>
                </a:r>
                <a:b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b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Monitoring</a:t>
                </a:r>
              </a:p>
            </p:txBody>
          </p:sp>
        </p:grpSp>
        <p:pic>
          <p:nvPicPr>
            <p:cNvPr id="252" name="Picture 113">
              <a:extLst>
                <a:ext uri="{FF2B5EF4-FFF2-40B4-BE49-F238E27FC236}">
                  <a16:creationId xmlns:a16="http://schemas.microsoft.com/office/drawing/2014/main" xmlns="" id="{21E92014-A3AD-9E49-B283-6B23F9753EDB}"/>
                </a:ext>
              </a:extLst>
            </p:cNvPr>
            <p:cNvPicPr>
              <a:picLocks noChangeAspect="1"/>
            </p:cNvPicPr>
            <p:nvPr/>
          </p:nvPicPr>
          <p:blipFill>
            <a:blip r:embed="rId59">
              <a:extLst>
                <a:ext uri="{96DAC541-7B7A-43D3-8B79-37D633B846F1}">
                  <asvg:svgBlip xmlns:asvg="http://schemas.microsoft.com/office/drawing/2016/SVG/main" xmlns="" r:embed="rId60"/>
                </a:ext>
              </a:extLst>
            </a:blip>
            <a:srcRect/>
            <a:stretch/>
          </p:blipFill>
          <p:spPr>
            <a:xfrm>
              <a:off x="4151342" y="5134303"/>
              <a:ext cx="186144" cy="231546"/>
            </a:xfrm>
            <a:prstGeom prst="rect">
              <a:avLst/>
            </a:prstGeom>
          </p:spPr>
        </p:pic>
        <p:sp>
          <p:nvSpPr>
            <p:cNvPr id="253" name="TextBox 252">
              <a:extLst>
                <a:ext uri="{FF2B5EF4-FFF2-40B4-BE49-F238E27FC236}">
                  <a16:creationId xmlns:a16="http://schemas.microsoft.com/office/drawing/2014/main" xmlns="" id="{BFF9F19D-85BD-6248-91FC-493BC255128B}"/>
                </a:ext>
              </a:extLst>
            </p:cNvPr>
            <p:cNvSpPr txBox="1"/>
            <p:nvPr/>
          </p:nvSpPr>
          <p:spPr>
            <a:xfrm>
              <a:off x="3921375" y="5354009"/>
              <a:ext cx="637104" cy="246221"/>
            </a:xfrm>
            <a:prstGeom prst="rect">
              <a:avLst/>
            </a:prstGeom>
          </p:spPr>
          <p:txBody>
            <a:bodyPr wrap="square">
              <a:spAutoFit/>
            </a:bodyPr>
            <a:lstStyle>
              <a:defPPr>
                <a:defRPr lang="en-US"/>
              </a:defPPr>
              <a:lvl1pPr algn="ctr">
                <a:lnSpc>
                  <a:spcPts val="620"/>
                </a:lnSpc>
                <a:defRPr sz="800">
                  <a:solidFill>
                    <a:srgbClr val="FFFFFF"/>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ts val="620"/>
                </a:lnSpc>
                <a:spcBef>
                  <a:spcPct val="0"/>
                </a:spcBef>
                <a:spcAft>
                  <a:spcPct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Bandwidth Enforcement</a:t>
              </a:r>
            </a:p>
          </p:txBody>
        </p:sp>
      </p:grpSp>
      <p:grpSp>
        <p:nvGrpSpPr>
          <p:cNvPr id="30" name="Group 29"/>
          <p:cNvGrpSpPr/>
          <p:nvPr/>
        </p:nvGrpSpPr>
        <p:grpSpPr>
          <a:xfrm>
            <a:off x="5977316" y="6010236"/>
            <a:ext cx="2448984" cy="419947"/>
            <a:chOff x="5977316" y="6010236"/>
            <a:chExt cx="2448984" cy="419947"/>
          </a:xfrm>
        </p:grpSpPr>
        <p:sp>
          <p:nvSpPr>
            <p:cNvPr id="102" name="Rounded Rectangle 101">
              <a:extLst>
                <a:ext uri="{FF2B5EF4-FFF2-40B4-BE49-F238E27FC236}">
                  <a16:creationId xmlns:a16="http://schemas.microsoft.com/office/drawing/2014/main" xmlns="" id="{08BBF630-5BC4-4845-988A-3B4FC5219E82}"/>
                </a:ext>
              </a:extLst>
            </p:cNvPr>
            <p:cNvSpPr/>
            <p:nvPr/>
          </p:nvSpPr>
          <p:spPr>
            <a:xfrm>
              <a:off x="5977316" y="6010236"/>
              <a:ext cx="2448984" cy="419947"/>
            </a:xfrm>
            <a:prstGeom prst="roundRect">
              <a:avLst>
                <a:gd name="adj" fmla="val 43256"/>
              </a:avLst>
            </a:prstGeom>
            <a:solidFill>
              <a:schemeClr val="bg1"/>
            </a:solid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06" name="TextBox 105">
              <a:extLst>
                <a:ext uri="{FF2B5EF4-FFF2-40B4-BE49-F238E27FC236}">
                  <a16:creationId xmlns:a16="http://schemas.microsoft.com/office/drawing/2014/main" xmlns="" id="{DE10F2E0-ACFD-7F45-B86A-1D3F968D26A3}"/>
                </a:ext>
              </a:extLst>
            </p:cNvPr>
            <p:cNvSpPr txBox="1"/>
            <p:nvPr/>
          </p:nvSpPr>
          <p:spPr>
            <a:xfrm>
              <a:off x="6413704" y="6104793"/>
              <a:ext cx="181367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Secure Access Cloud (ZTNA)</a:t>
              </a:r>
            </a:p>
          </p:txBody>
        </p:sp>
        <p:pic>
          <p:nvPicPr>
            <p:cNvPr id="107" name="Picture 106">
              <a:extLst>
                <a:ext uri="{FF2B5EF4-FFF2-40B4-BE49-F238E27FC236}">
                  <a16:creationId xmlns:a16="http://schemas.microsoft.com/office/drawing/2014/main" xmlns="" id="{F5C2D171-ECAC-5B43-A6DA-05804971F3AD}"/>
                </a:ext>
              </a:extLst>
            </p:cNvPr>
            <p:cNvPicPr>
              <a:picLocks/>
            </p:cNvPicPr>
            <p:nvPr/>
          </p:nvPicPr>
          <p:blipFill>
            <a:blip r:embed="rId17">
              <a:extLst>
                <a:ext uri="{96DAC541-7B7A-43D3-8B79-37D633B846F1}">
                  <asvg:svgBlip xmlns:asvg="http://schemas.microsoft.com/office/drawing/2016/SVG/main" xmlns="" r:embed="rId18"/>
                </a:ext>
              </a:extLst>
            </a:blip>
            <a:srcRect/>
            <a:stretch/>
          </p:blipFill>
          <p:spPr>
            <a:xfrm>
              <a:off x="6151377" y="6064761"/>
              <a:ext cx="310896" cy="310896"/>
            </a:xfrm>
            <a:prstGeom prst="rect">
              <a:avLst/>
            </a:prstGeom>
          </p:spPr>
        </p:pic>
      </p:grpSp>
      <p:sp>
        <p:nvSpPr>
          <p:cNvPr id="108" name="Rectangle: Rounded Corners 229">
            <a:extLst>
              <a:ext uri="{FF2B5EF4-FFF2-40B4-BE49-F238E27FC236}">
                <a16:creationId xmlns:a16="http://schemas.microsoft.com/office/drawing/2014/main" xmlns="" id="{21717B4A-0063-E34C-A5E5-3ADC038F0740}"/>
              </a:ext>
            </a:extLst>
          </p:cNvPr>
          <p:cNvSpPr/>
          <p:nvPr/>
        </p:nvSpPr>
        <p:spPr>
          <a:xfrm>
            <a:off x="9748360" y="1758817"/>
            <a:ext cx="1794456" cy="1005840"/>
          </a:xfrm>
          <a:prstGeom prst="roundRect">
            <a:avLst>
              <a:gd name="adj" fmla="val 5673"/>
            </a:avLst>
          </a:prstGeom>
          <a:solidFill>
            <a:schemeClr val="bg1">
              <a:lumMod val="75000"/>
              <a:alpha val="43000"/>
            </a:schemeClr>
          </a:solidFill>
          <a:ln w="12700">
            <a:solidFill>
              <a:schemeClr val="accent1"/>
            </a:solidFill>
            <a:miter lim="800000"/>
            <a:headEnd/>
            <a:tailEnd/>
          </a:ln>
        </p:spPr>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cxnSp>
        <p:nvCxnSpPr>
          <p:cNvPr id="12" name="Straight Connector 11"/>
          <p:cNvCxnSpPr/>
          <p:nvPr/>
        </p:nvCxnSpPr>
        <p:spPr>
          <a:xfrm>
            <a:off x="9595484" y="438149"/>
            <a:ext cx="0" cy="36576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677399" y="621029"/>
            <a:ext cx="228600" cy="0"/>
          </a:xfrm>
          <a:prstGeom prst="straightConnector1">
            <a:avLst/>
          </a:prstGeom>
          <a:ln w="6350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9284969" y="621029"/>
            <a:ext cx="228600" cy="0"/>
          </a:xfrm>
          <a:prstGeom prst="straightConnector1">
            <a:avLst/>
          </a:prstGeom>
          <a:ln w="6350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182974" y="2005336"/>
            <a:ext cx="1172870" cy="2897580"/>
            <a:chOff x="3182974" y="1649736"/>
            <a:chExt cx="1172870" cy="2897580"/>
          </a:xfrm>
        </p:grpSpPr>
        <p:sp>
          <p:nvSpPr>
            <p:cNvPr id="293" name="Rectangle 292">
              <a:extLst>
                <a:ext uri="{FF2B5EF4-FFF2-40B4-BE49-F238E27FC236}">
                  <a16:creationId xmlns:a16="http://schemas.microsoft.com/office/drawing/2014/main" xmlns="" id="{FBCDF614-0203-C548-BAD1-3328ABF03886}"/>
                </a:ext>
              </a:extLst>
            </p:cNvPr>
            <p:cNvSpPr/>
            <p:nvPr/>
          </p:nvSpPr>
          <p:spPr>
            <a:xfrm>
              <a:off x="3182974" y="1649736"/>
              <a:ext cx="1172870" cy="2897580"/>
            </a:xfrm>
            <a:prstGeom prst="rect">
              <a:avLst/>
            </a:prstGeom>
            <a:solidFill>
              <a:srgbClr val="53565A"/>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pic>
          <p:nvPicPr>
            <p:cNvPr id="242" name="Picture 2">
              <a:extLst>
                <a:ext uri="{FF2B5EF4-FFF2-40B4-BE49-F238E27FC236}">
                  <a16:creationId xmlns:a16="http://schemas.microsoft.com/office/drawing/2014/main" xmlns="" id="{3A2A49EB-C467-CD4C-B2E9-F61064B3CB9C}"/>
                </a:ext>
              </a:extLst>
            </p:cNvPr>
            <p:cNvPicPr>
              <a:picLocks noChangeAspect="1" noChangeArrowheads="1"/>
            </p:cNvPicPr>
            <p:nvPr/>
          </p:nvPicPr>
          <p:blipFill>
            <a:blip r:embed="rId61">
              <a:extLst>
                <a:ext uri="{96DAC541-7B7A-43D3-8B79-37D633B846F1}">
                  <asvg:svgBlip xmlns:asvg="http://schemas.microsoft.com/office/drawing/2016/SVG/main" xmlns="" r:embed="rId62"/>
                </a:ext>
              </a:extLst>
            </a:blip>
            <a:srcRect/>
            <a:stretch/>
          </p:blipFill>
          <p:spPr bwMode="auto">
            <a:xfrm>
              <a:off x="3678322" y="3924750"/>
              <a:ext cx="182174" cy="322306"/>
            </a:xfrm>
            <a:prstGeom prst="rect">
              <a:avLst/>
            </a:prstGeom>
            <a:noFill/>
            <a:extLst>
              <a:ext uri="{909E8E84-426E-40DD-AFC4-6F175D3DCCD1}">
                <a14:hiddenFill xmlns:a14="http://schemas.microsoft.com/office/drawing/2010/main">
                  <a:solidFill>
                    <a:srgbClr val="FFFFFF"/>
                  </a:solidFill>
                </a14:hiddenFill>
              </a:ext>
            </a:extLst>
          </p:spPr>
        </p:pic>
        <p:sp>
          <p:nvSpPr>
            <p:cNvPr id="243" name="Rectangle 242">
              <a:extLst>
                <a:ext uri="{FF2B5EF4-FFF2-40B4-BE49-F238E27FC236}">
                  <a16:creationId xmlns:a16="http://schemas.microsoft.com/office/drawing/2014/main" xmlns="" id="{F5AFD84F-5C66-9043-A112-232E0114B5DF}"/>
                </a:ext>
              </a:extLst>
            </p:cNvPr>
            <p:cNvSpPr/>
            <p:nvPr/>
          </p:nvSpPr>
          <p:spPr>
            <a:xfrm>
              <a:off x="3423802" y="4261869"/>
              <a:ext cx="691215" cy="221471"/>
            </a:xfrm>
            <a:prstGeom prst="rect">
              <a:avLst/>
            </a:prstGeom>
          </p:spPr>
          <p:txBody>
            <a:bodyPr wrap="none">
              <a:spAutoFit/>
            </a:bodyPr>
            <a:lstStyle/>
            <a:p>
              <a:pPr marL="0" marR="0" lvl="0" indent="0" algn="ctr" defTabSz="914400" rtl="0" eaLnBrk="1" fontAlgn="base" latinLnBrk="0" hangingPunct="1">
                <a:lnSpc>
                  <a:spcPts val="114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SEP/Agent</a:t>
              </a:r>
            </a:p>
          </p:txBody>
        </p:sp>
        <p:sp>
          <p:nvSpPr>
            <p:cNvPr id="254" name="Rectangle 253">
              <a:extLst>
                <a:ext uri="{FF2B5EF4-FFF2-40B4-BE49-F238E27FC236}">
                  <a16:creationId xmlns:a16="http://schemas.microsoft.com/office/drawing/2014/main" xmlns="" id="{28647844-DE57-1447-BEC9-C89728C900E3}"/>
                </a:ext>
              </a:extLst>
            </p:cNvPr>
            <p:cNvSpPr/>
            <p:nvPr/>
          </p:nvSpPr>
          <p:spPr>
            <a:xfrm>
              <a:off x="3364632" y="2116458"/>
              <a:ext cx="809555"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Explicit or Proxy </a:t>
              </a:r>
              <a:r>
                <a:rPr kumimoji="0" lang="en-US" sz="800" b="0" i="0" u="none" strike="noStrike" kern="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Fwd</a:t>
              </a:r>
              <a:endPar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pic>
          <p:nvPicPr>
            <p:cNvPr id="245" name="Picture 244">
              <a:extLst>
                <a:ext uri="{FF2B5EF4-FFF2-40B4-BE49-F238E27FC236}">
                  <a16:creationId xmlns:a16="http://schemas.microsoft.com/office/drawing/2014/main" xmlns="" id="{48E0FA44-6D35-EE43-91BC-0A20B801F7B5}"/>
                </a:ext>
              </a:extLst>
            </p:cNvPr>
            <p:cNvPicPr>
              <a:picLocks noChangeAspect="1"/>
            </p:cNvPicPr>
            <p:nvPr/>
          </p:nvPicPr>
          <p:blipFill>
            <a:blip r:embed="rId63">
              <a:extLst>
                <a:ext uri="{96DAC541-7B7A-43D3-8B79-37D633B846F1}">
                  <asvg:svgBlip xmlns:asvg="http://schemas.microsoft.com/office/drawing/2016/SVG/main" xmlns="" r:embed="rId64"/>
                </a:ext>
              </a:extLst>
            </a:blip>
            <a:srcRect/>
            <a:stretch/>
          </p:blipFill>
          <p:spPr>
            <a:xfrm>
              <a:off x="3544309" y="3284327"/>
              <a:ext cx="450200" cy="252308"/>
            </a:xfrm>
            <a:prstGeom prst="rect">
              <a:avLst/>
            </a:prstGeom>
          </p:spPr>
        </p:pic>
        <p:pic>
          <p:nvPicPr>
            <p:cNvPr id="246" name="Picture 245">
              <a:extLst>
                <a:ext uri="{FF2B5EF4-FFF2-40B4-BE49-F238E27FC236}">
                  <a16:creationId xmlns:a16="http://schemas.microsoft.com/office/drawing/2014/main" xmlns="" id="{5D36657D-68FC-5941-AFA5-6F0E8A385D0C}"/>
                </a:ext>
              </a:extLst>
            </p:cNvPr>
            <p:cNvPicPr>
              <a:picLocks noChangeAspect="1"/>
            </p:cNvPicPr>
            <p:nvPr/>
          </p:nvPicPr>
          <p:blipFill>
            <a:blip r:embed="rId65">
              <a:extLst>
                <a:ext uri="{96DAC541-7B7A-43D3-8B79-37D633B846F1}">
                  <asvg:svgBlip xmlns:asvg="http://schemas.microsoft.com/office/drawing/2016/SVG/main" xmlns="" r:embed="rId66"/>
                </a:ext>
              </a:extLst>
            </a:blip>
            <a:srcRect/>
            <a:stretch/>
          </p:blipFill>
          <p:spPr>
            <a:xfrm>
              <a:off x="3558151" y="2507692"/>
              <a:ext cx="422516" cy="388520"/>
            </a:xfrm>
            <a:prstGeom prst="rect">
              <a:avLst/>
            </a:prstGeom>
          </p:spPr>
        </p:pic>
        <p:sp>
          <p:nvSpPr>
            <p:cNvPr id="247" name="Rectangle 246">
              <a:extLst>
                <a:ext uri="{FF2B5EF4-FFF2-40B4-BE49-F238E27FC236}">
                  <a16:creationId xmlns:a16="http://schemas.microsoft.com/office/drawing/2014/main" xmlns="" id="{1FF7867D-28B0-DE49-B064-514AF379E49E}"/>
                </a:ext>
              </a:extLst>
            </p:cNvPr>
            <p:cNvSpPr/>
            <p:nvPr/>
          </p:nvSpPr>
          <p:spPr>
            <a:xfrm>
              <a:off x="3253685" y="2924273"/>
              <a:ext cx="1031448" cy="233397"/>
            </a:xfrm>
            <a:prstGeom prst="rect">
              <a:avLst/>
            </a:prstGeom>
          </p:spPr>
          <p:txBody>
            <a:bodyPr wrap="square">
              <a:spAutoFit/>
            </a:bodyPr>
            <a:lstStyle/>
            <a:p>
              <a:pPr marL="0" marR="0" lvl="0" indent="0" algn="ctr" defTabSz="914400" rtl="0" eaLnBrk="1" fontAlgn="base" latinLnBrk="0" hangingPunct="1">
                <a:lnSpc>
                  <a:spcPts val="114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SD-WAN Connect</a:t>
              </a:r>
            </a:p>
          </p:txBody>
        </p:sp>
        <p:sp>
          <p:nvSpPr>
            <p:cNvPr id="248" name="Rectangle 247">
              <a:extLst>
                <a:ext uri="{FF2B5EF4-FFF2-40B4-BE49-F238E27FC236}">
                  <a16:creationId xmlns:a16="http://schemas.microsoft.com/office/drawing/2014/main" xmlns="" id="{F28DBC92-5B7B-F943-B304-22D8B396F028}"/>
                </a:ext>
              </a:extLst>
            </p:cNvPr>
            <p:cNvSpPr/>
            <p:nvPr/>
          </p:nvSpPr>
          <p:spPr>
            <a:xfrm>
              <a:off x="3353270" y="3554612"/>
              <a:ext cx="832279" cy="221471"/>
            </a:xfrm>
            <a:prstGeom prst="rect">
              <a:avLst/>
            </a:prstGeom>
          </p:spPr>
          <p:txBody>
            <a:bodyPr wrap="none">
              <a:spAutoFit/>
            </a:bodyPr>
            <a:lstStyle/>
            <a:p>
              <a:pPr marL="0" marR="0" lvl="0" indent="0" algn="ctr" defTabSz="914400" rtl="0" eaLnBrk="1" fontAlgn="base" latinLnBrk="0" hangingPunct="1">
                <a:lnSpc>
                  <a:spcPts val="1140"/>
                </a:lnSpc>
                <a:spcBef>
                  <a:spcPct val="0"/>
                </a:spcBef>
                <a:spcAft>
                  <a:spcPct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IPSec  or B/W</a:t>
              </a:r>
            </a:p>
          </p:txBody>
        </p:sp>
        <p:pic>
          <p:nvPicPr>
            <p:cNvPr id="25" name="Picture 24"/>
            <p:cNvPicPr>
              <a:picLocks noChangeAspect="1"/>
            </p:cNvPicPr>
            <p:nvPr/>
          </p:nvPicPr>
          <p:blipFill rotWithShape="1">
            <a:blip r:embed="rId67"/>
            <a:srcRect r="16377"/>
            <a:stretch/>
          </p:blipFill>
          <p:spPr>
            <a:xfrm>
              <a:off x="3548367" y="1842455"/>
              <a:ext cx="442084" cy="277122"/>
            </a:xfrm>
            <a:prstGeom prst="rect">
              <a:avLst/>
            </a:prstGeom>
          </p:spPr>
        </p:pic>
      </p:grpSp>
      <p:sp>
        <p:nvSpPr>
          <p:cNvPr id="28" name="Title 27"/>
          <p:cNvSpPr>
            <a:spLocks noGrp="1"/>
          </p:cNvSpPr>
          <p:nvPr>
            <p:ph type="title"/>
          </p:nvPr>
        </p:nvSpPr>
        <p:spPr/>
        <p:txBody>
          <a:bodyPr/>
          <a:lstStyle/>
          <a:p>
            <a:r>
              <a:rPr lang="en-US" dirty="0"/>
              <a:t>The Symantec SASE Framework</a:t>
            </a:r>
          </a:p>
        </p:txBody>
      </p:sp>
      <p:sp>
        <p:nvSpPr>
          <p:cNvPr id="29" name="Text Placeholder 28"/>
          <p:cNvSpPr>
            <a:spLocks noGrp="1"/>
          </p:cNvSpPr>
          <p:nvPr>
            <p:ph type="body" idx="1"/>
          </p:nvPr>
        </p:nvSpPr>
        <p:spPr/>
        <p:txBody>
          <a:bodyPr/>
          <a:lstStyle/>
          <a:p>
            <a:pPr marL="0" indent="0"/>
            <a:r>
              <a:rPr lang="en-US" dirty="0"/>
              <a:t>De-Risk Your Secure Access and Reduce Costs</a:t>
            </a:r>
          </a:p>
        </p:txBody>
      </p:sp>
      <p:grpSp>
        <p:nvGrpSpPr>
          <p:cNvPr id="16" name="Group 15"/>
          <p:cNvGrpSpPr/>
          <p:nvPr/>
        </p:nvGrpSpPr>
        <p:grpSpPr>
          <a:xfrm>
            <a:off x="9748360" y="2888177"/>
            <a:ext cx="1794456" cy="1005840"/>
            <a:chOff x="9748360" y="2888177"/>
            <a:chExt cx="1794456" cy="1005840"/>
          </a:xfrm>
        </p:grpSpPr>
        <p:grpSp>
          <p:nvGrpSpPr>
            <p:cNvPr id="2" name="Group 1"/>
            <p:cNvGrpSpPr/>
            <p:nvPr/>
          </p:nvGrpSpPr>
          <p:grpSpPr>
            <a:xfrm>
              <a:off x="9748360" y="2888177"/>
              <a:ext cx="1794456" cy="1005840"/>
              <a:chOff x="9748360" y="2075241"/>
              <a:chExt cx="1794456" cy="914400"/>
            </a:xfrm>
          </p:grpSpPr>
          <p:sp>
            <p:nvSpPr>
              <p:cNvPr id="195" name="Rectangle: Rounded Corners 229">
                <a:extLst>
                  <a:ext uri="{FF2B5EF4-FFF2-40B4-BE49-F238E27FC236}">
                    <a16:creationId xmlns:a16="http://schemas.microsoft.com/office/drawing/2014/main" xmlns="" id="{21717B4A-0063-E34C-A5E5-3ADC038F0740}"/>
                  </a:ext>
                </a:extLst>
              </p:cNvPr>
              <p:cNvSpPr/>
              <p:nvPr/>
            </p:nvSpPr>
            <p:spPr>
              <a:xfrm>
                <a:off x="9748360" y="2075241"/>
                <a:ext cx="1794456" cy="914400"/>
              </a:xfrm>
              <a:prstGeom prst="roundRect">
                <a:avLst>
                  <a:gd name="adj" fmla="val 5673"/>
                </a:avLst>
              </a:prstGeom>
              <a:solidFill>
                <a:schemeClr val="bg1">
                  <a:lumMod val="75000"/>
                  <a:alpha val="43000"/>
                </a:schemeClr>
              </a:solidFill>
              <a:ln w="12700">
                <a:solidFill>
                  <a:schemeClr val="accent1"/>
                </a:solidFill>
                <a:miter lim="800000"/>
                <a:headEnd/>
                <a:tailEnd/>
              </a:ln>
            </p:spPr>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pic>
            <p:nvPicPr>
              <p:cNvPr id="303" name="Graphic 302">
                <a:extLst>
                  <a:ext uri="{FF2B5EF4-FFF2-40B4-BE49-F238E27FC236}">
                    <a16:creationId xmlns:a16="http://schemas.microsoft.com/office/drawing/2014/main" xmlns="" id="{78396593-C722-9B4A-A568-A8B76ADEA7ED}"/>
                  </a:ext>
                </a:extLst>
              </p:cNvPr>
              <p:cNvPicPr>
                <a:picLocks noChangeAspect="1"/>
              </p:cNvPicPr>
              <p:nvPr/>
            </p:nvPicPr>
            <p:blipFill>
              <a:blip r:embed="rId68">
                <a:extLst>
                  <a:ext uri="{96DAC541-7B7A-43D3-8B79-37D633B846F1}">
                    <asvg:svgBlip xmlns:asvg="http://schemas.microsoft.com/office/drawing/2016/SVG/main" xmlns="" r:embed="rId69"/>
                  </a:ext>
                </a:extLst>
              </a:blip>
              <a:stretch>
                <a:fillRect/>
              </a:stretch>
            </p:blipFill>
            <p:spPr>
              <a:xfrm>
                <a:off x="9844634" y="2145853"/>
                <a:ext cx="658369" cy="365760"/>
              </a:xfrm>
              <a:prstGeom prst="rect">
                <a:avLst/>
              </a:prstGeom>
            </p:spPr>
          </p:pic>
          <p:pic>
            <p:nvPicPr>
              <p:cNvPr id="305" name="Graphic 304">
                <a:extLst>
                  <a:ext uri="{FF2B5EF4-FFF2-40B4-BE49-F238E27FC236}">
                    <a16:creationId xmlns:a16="http://schemas.microsoft.com/office/drawing/2014/main" xmlns="" id="{0AE3C9ED-BCE8-3745-8A9F-08F52488CA32}"/>
                  </a:ext>
                </a:extLst>
              </p:cNvPr>
              <p:cNvPicPr>
                <a:picLocks noChangeAspect="1"/>
              </p:cNvPicPr>
              <p:nvPr/>
            </p:nvPicPr>
            <p:blipFill>
              <a:blip r:embed="rId70">
                <a:extLst>
                  <a:ext uri="{96DAC541-7B7A-43D3-8B79-37D633B846F1}">
                    <asvg:svgBlip xmlns:asvg="http://schemas.microsoft.com/office/drawing/2016/SVG/main" xmlns="" r:embed="rId71"/>
                  </a:ext>
                </a:extLst>
              </a:blip>
              <a:stretch>
                <a:fillRect/>
              </a:stretch>
            </p:blipFill>
            <p:spPr>
              <a:xfrm>
                <a:off x="10649074" y="2577227"/>
                <a:ext cx="658368" cy="365760"/>
              </a:xfrm>
              <a:prstGeom prst="rect">
                <a:avLst/>
              </a:prstGeom>
            </p:spPr>
          </p:pic>
          <p:pic>
            <p:nvPicPr>
              <p:cNvPr id="307" name="Graphic 306">
                <a:extLst>
                  <a:ext uri="{FF2B5EF4-FFF2-40B4-BE49-F238E27FC236}">
                    <a16:creationId xmlns:a16="http://schemas.microsoft.com/office/drawing/2014/main" xmlns="" id="{285ECE72-9530-BF4F-AD79-9B07CA19B086}"/>
                  </a:ext>
                </a:extLst>
              </p:cNvPr>
              <p:cNvPicPr>
                <a:picLocks noChangeAspect="1"/>
              </p:cNvPicPr>
              <p:nvPr/>
            </p:nvPicPr>
            <p:blipFill>
              <a:blip r:embed="rId72">
                <a:extLst>
                  <a:ext uri="{96DAC541-7B7A-43D3-8B79-37D633B846F1}">
                    <asvg:svgBlip xmlns:asvg="http://schemas.microsoft.com/office/drawing/2016/SVG/main" xmlns="" r:embed="rId73"/>
                  </a:ext>
                </a:extLst>
              </a:blip>
              <a:stretch>
                <a:fillRect/>
              </a:stretch>
            </p:blipFill>
            <p:spPr>
              <a:xfrm>
                <a:off x="9891293" y="2572368"/>
                <a:ext cx="658369" cy="365760"/>
              </a:xfrm>
              <a:prstGeom prst="rect">
                <a:avLst/>
              </a:prstGeom>
            </p:spPr>
          </p:pic>
        </p:grpSp>
        <p:grpSp>
          <p:nvGrpSpPr>
            <p:cNvPr id="3" name="Group 2"/>
            <p:cNvGrpSpPr/>
            <p:nvPr/>
          </p:nvGrpSpPr>
          <p:grpSpPr>
            <a:xfrm>
              <a:off x="10656475" y="2944772"/>
              <a:ext cx="738599" cy="450379"/>
              <a:chOff x="10675525" y="2944772"/>
              <a:chExt cx="738599" cy="450379"/>
            </a:xfrm>
          </p:grpSpPr>
          <p:grpSp>
            <p:nvGrpSpPr>
              <p:cNvPr id="126" name="Mainframe">
                <a:extLst>
                  <a:ext uri="{FF2B5EF4-FFF2-40B4-BE49-F238E27FC236}">
                    <a16:creationId xmlns:a16="http://schemas.microsoft.com/office/drawing/2014/main" xmlns="" id="{C938B626-8915-4CB8-BFC2-107F88217DF7}"/>
                  </a:ext>
                </a:extLst>
              </p:cNvPr>
              <p:cNvGrpSpPr>
                <a:grpSpLocks noChangeAspect="1"/>
              </p:cNvGrpSpPr>
              <p:nvPr/>
            </p:nvGrpSpPr>
            <p:grpSpPr>
              <a:xfrm>
                <a:off x="10675526" y="2944772"/>
                <a:ext cx="738598" cy="450379"/>
                <a:chOff x="4008438" y="-492125"/>
                <a:chExt cx="788987" cy="963613"/>
              </a:xfrm>
              <a:solidFill>
                <a:schemeClr val="bg1"/>
              </a:solidFill>
            </p:grpSpPr>
            <p:sp>
              <p:nvSpPr>
                <p:cNvPr id="127" name="Freeform 5">
                  <a:extLst>
                    <a:ext uri="{FF2B5EF4-FFF2-40B4-BE49-F238E27FC236}">
                      <a16:creationId xmlns:a16="http://schemas.microsoft.com/office/drawing/2014/main" xmlns="" id="{E2F6C91F-259E-44AF-B59F-B04AE3F77AAF}"/>
                    </a:ext>
                  </a:extLst>
                </p:cNvPr>
                <p:cNvSpPr>
                  <a:spLocks/>
                </p:cNvSpPr>
                <p:nvPr/>
              </p:nvSpPr>
              <p:spPr bwMode="auto">
                <a:xfrm>
                  <a:off x="4583113" y="-481012"/>
                  <a:ext cx="214312" cy="946150"/>
                </a:xfrm>
                <a:custGeom>
                  <a:avLst/>
                  <a:gdLst>
                    <a:gd name="T0" fmla="*/ 0 w 135"/>
                    <a:gd name="T1" fmla="*/ 0 h 596"/>
                    <a:gd name="T2" fmla="*/ 0 w 135"/>
                    <a:gd name="T3" fmla="*/ 596 h 596"/>
                    <a:gd name="T4" fmla="*/ 135 w 135"/>
                    <a:gd name="T5" fmla="*/ 520 h 596"/>
                    <a:gd name="T6" fmla="*/ 135 w 135"/>
                    <a:gd name="T7" fmla="*/ 75 h 596"/>
                    <a:gd name="T8" fmla="*/ 0 w 135"/>
                    <a:gd name="T9" fmla="*/ 0 h 596"/>
                  </a:gdLst>
                  <a:ahLst/>
                  <a:cxnLst>
                    <a:cxn ang="0">
                      <a:pos x="T0" y="T1"/>
                    </a:cxn>
                    <a:cxn ang="0">
                      <a:pos x="T2" y="T3"/>
                    </a:cxn>
                    <a:cxn ang="0">
                      <a:pos x="T4" y="T5"/>
                    </a:cxn>
                    <a:cxn ang="0">
                      <a:pos x="T6" y="T7"/>
                    </a:cxn>
                    <a:cxn ang="0">
                      <a:pos x="T8" y="T9"/>
                    </a:cxn>
                  </a:cxnLst>
                  <a:rect l="0" t="0" r="r" b="b"/>
                  <a:pathLst>
                    <a:path w="135" h="596">
                      <a:moveTo>
                        <a:pt x="0" y="0"/>
                      </a:moveTo>
                      <a:lnTo>
                        <a:pt x="0" y="596"/>
                      </a:lnTo>
                      <a:lnTo>
                        <a:pt x="135" y="520"/>
                      </a:lnTo>
                      <a:lnTo>
                        <a:pt x="135" y="7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Freeform 6">
                  <a:extLst>
                    <a:ext uri="{FF2B5EF4-FFF2-40B4-BE49-F238E27FC236}">
                      <a16:creationId xmlns:a16="http://schemas.microsoft.com/office/drawing/2014/main" xmlns="" id="{AF549633-BE26-41F4-BEE4-9901293B76F4}"/>
                    </a:ext>
                  </a:extLst>
                </p:cNvPr>
                <p:cNvSpPr>
                  <a:spLocks/>
                </p:cNvSpPr>
                <p:nvPr/>
              </p:nvSpPr>
              <p:spPr bwMode="auto">
                <a:xfrm>
                  <a:off x="4467225" y="-492125"/>
                  <a:ext cx="93662" cy="957263"/>
                </a:xfrm>
                <a:custGeom>
                  <a:avLst/>
                  <a:gdLst>
                    <a:gd name="T0" fmla="*/ 0 w 59"/>
                    <a:gd name="T1" fmla="*/ 14 h 603"/>
                    <a:gd name="T2" fmla="*/ 0 w 59"/>
                    <a:gd name="T3" fmla="*/ 587 h 603"/>
                    <a:gd name="T4" fmla="*/ 57 w 59"/>
                    <a:gd name="T5" fmla="*/ 603 h 603"/>
                    <a:gd name="T6" fmla="*/ 59 w 59"/>
                    <a:gd name="T7" fmla="*/ 603 h 603"/>
                    <a:gd name="T8" fmla="*/ 59 w 59"/>
                    <a:gd name="T9" fmla="*/ 0 h 603"/>
                    <a:gd name="T10" fmla="*/ 57 w 59"/>
                    <a:gd name="T11" fmla="*/ 0 h 603"/>
                    <a:gd name="T12" fmla="*/ 0 w 59"/>
                    <a:gd name="T13" fmla="*/ 14 h 603"/>
                  </a:gdLst>
                  <a:ahLst/>
                  <a:cxnLst>
                    <a:cxn ang="0">
                      <a:pos x="T0" y="T1"/>
                    </a:cxn>
                    <a:cxn ang="0">
                      <a:pos x="T2" y="T3"/>
                    </a:cxn>
                    <a:cxn ang="0">
                      <a:pos x="T4" y="T5"/>
                    </a:cxn>
                    <a:cxn ang="0">
                      <a:pos x="T6" y="T7"/>
                    </a:cxn>
                    <a:cxn ang="0">
                      <a:pos x="T8" y="T9"/>
                    </a:cxn>
                    <a:cxn ang="0">
                      <a:pos x="T10" y="T11"/>
                    </a:cxn>
                    <a:cxn ang="0">
                      <a:pos x="T12" y="T13"/>
                    </a:cxn>
                  </a:cxnLst>
                  <a:rect l="0" t="0" r="r" b="b"/>
                  <a:pathLst>
                    <a:path w="59" h="603">
                      <a:moveTo>
                        <a:pt x="0" y="14"/>
                      </a:moveTo>
                      <a:lnTo>
                        <a:pt x="0" y="587"/>
                      </a:lnTo>
                      <a:lnTo>
                        <a:pt x="57" y="603"/>
                      </a:lnTo>
                      <a:lnTo>
                        <a:pt x="59" y="603"/>
                      </a:lnTo>
                      <a:lnTo>
                        <a:pt x="59" y="0"/>
                      </a:lnTo>
                      <a:lnTo>
                        <a:pt x="57"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Freeform 7">
                  <a:extLst>
                    <a:ext uri="{FF2B5EF4-FFF2-40B4-BE49-F238E27FC236}">
                      <a16:creationId xmlns:a16="http://schemas.microsoft.com/office/drawing/2014/main" xmlns="" id="{84EF7786-D16E-48E4-B8BD-58CB7397A0D9}"/>
                    </a:ext>
                  </a:extLst>
                </p:cNvPr>
                <p:cNvSpPr>
                  <a:spLocks/>
                </p:cNvSpPr>
                <p:nvPr/>
              </p:nvSpPr>
              <p:spPr bwMode="auto">
                <a:xfrm>
                  <a:off x="4186238" y="-433387"/>
                  <a:ext cx="47625" cy="836613"/>
                </a:xfrm>
                <a:custGeom>
                  <a:avLst/>
                  <a:gdLst>
                    <a:gd name="T0" fmla="*/ 16 w 30"/>
                    <a:gd name="T1" fmla="*/ 117 h 527"/>
                    <a:gd name="T2" fmla="*/ 30 w 30"/>
                    <a:gd name="T3" fmla="*/ 117 h 527"/>
                    <a:gd name="T4" fmla="*/ 30 w 30"/>
                    <a:gd name="T5" fmla="*/ 16 h 527"/>
                    <a:gd name="T6" fmla="*/ 30 w 30"/>
                    <a:gd name="T7" fmla="*/ 9 h 527"/>
                    <a:gd name="T8" fmla="*/ 30 w 30"/>
                    <a:gd name="T9" fmla="*/ 2 h 527"/>
                    <a:gd name="T10" fmla="*/ 30 w 30"/>
                    <a:gd name="T11" fmla="*/ 0 h 527"/>
                    <a:gd name="T12" fmla="*/ 0 w 30"/>
                    <a:gd name="T13" fmla="*/ 0 h 527"/>
                    <a:gd name="T14" fmla="*/ 0 w 30"/>
                    <a:gd name="T15" fmla="*/ 9 h 527"/>
                    <a:gd name="T16" fmla="*/ 0 w 30"/>
                    <a:gd name="T17" fmla="*/ 16 h 527"/>
                    <a:gd name="T18" fmla="*/ 0 w 30"/>
                    <a:gd name="T19" fmla="*/ 23 h 527"/>
                    <a:gd name="T20" fmla="*/ 0 w 30"/>
                    <a:gd name="T21" fmla="*/ 504 h 527"/>
                    <a:gd name="T22" fmla="*/ 0 w 30"/>
                    <a:gd name="T23" fmla="*/ 511 h 527"/>
                    <a:gd name="T24" fmla="*/ 0 w 30"/>
                    <a:gd name="T25" fmla="*/ 519 h 527"/>
                    <a:gd name="T26" fmla="*/ 0 w 30"/>
                    <a:gd name="T27" fmla="*/ 527 h 527"/>
                    <a:gd name="T28" fmla="*/ 30 w 30"/>
                    <a:gd name="T29" fmla="*/ 527 h 527"/>
                    <a:gd name="T30" fmla="*/ 30 w 30"/>
                    <a:gd name="T31" fmla="*/ 527 h 527"/>
                    <a:gd name="T32" fmla="*/ 30 w 30"/>
                    <a:gd name="T33" fmla="*/ 520 h 527"/>
                    <a:gd name="T34" fmla="*/ 30 w 30"/>
                    <a:gd name="T35" fmla="*/ 513 h 527"/>
                    <a:gd name="T36" fmla="*/ 30 w 30"/>
                    <a:gd name="T37" fmla="*/ 352 h 527"/>
                    <a:gd name="T38" fmla="*/ 16 w 30"/>
                    <a:gd name="T39" fmla="*/ 352 h 527"/>
                    <a:gd name="T40" fmla="*/ 16 w 30"/>
                    <a:gd name="T41" fmla="*/ 11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27">
                      <a:moveTo>
                        <a:pt x="16" y="117"/>
                      </a:moveTo>
                      <a:lnTo>
                        <a:pt x="30" y="117"/>
                      </a:lnTo>
                      <a:lnTo>
                        <a:pt x="30" y="16"/>
                      </a:lnTo>
                      <a:lnTo>
                        <a:pt x="30" y="9"/>
                      </a:lnTo>
                      <a:lnTo>
                        <a:pt x="30" y="2"/>
                      </a:lnTo>
                      <a:lnTo>
                        <a:pt x="30" y="0"/>
                      </a:lnTo>
                      <a:lnTo>
                        <a:pt x="0" y="0"/>
                      </a:lnTo>
                      <a:lnTo>
                        <a:pt x="0" y="9"/>
                      </a:lnTo>
                      <a:lnTo>
                        <a:pt x="0" y="16"/>
                      </a:lnTo>
                      <a:lnTo>
                        <a:pt x="0" y="23"/>
                      </a:lnTo>
                      <a:lnTo>
                        <a:pt x="0" y="504"/>
                      </a:lnTo>
                      <a:lnTo>
                        <a:pt x="0" y="511"/>
                      </a:lnTo>
                      <a:lnTo>
                        <a:pt x="0" y="519"/>
                      </a:lnTo>
                      <a:lnTo>
                        <a:pt x="0" y="527"/>
                      </a:lnTo>
                      <a:lnTo>
                        <a:pt x="30" y="527"/>
                      </a:lnTo>
                      <a:lnTo>
                        <a:pt x="30" y="527"/>
                      </a:lnTo>
                      <a:lnTo>
                        <a:pt x="30" y="520"/>
                      </a:lnTo>
                      <a:lnTo>
                        <a:pt x="30" y="513"/>
                      </a:lnTo>
                      <a:lnTo>
                        <a:pt x="30" y="352"/>
                      </a:lnTo>
                      <a:lnTo>
                        <a:pt x="16" y="352"/>
                      </a:lnTo>
                      <a:lnTo>
                        <a:pt x="16"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Freeform 8">
                  <a:extLst>
                    <a:ext uri="{FF2B5EF4-FFF2-40B4-BE49-F238E27FC236}">
                      <a16:creationId xmlns:a16="http://schemas.microsoft.com/office/drawing/2014/main" xmlns="" id="{E3C82BF8-7489-4B74-B846-477BCF94E5D8}"/>
                    </a:ext>
                  </a:extLst>
                </p:cNvPr>
                <p:cNvSpPr>
                  <a:spLocks/>
                </p:cNvSpPr>
                <p:nvPr/>
              </p:nvSpPr>
              <p:spPr bwMode="auto">
                <a:xfrm>
                  <a:off x="4256088" y="-485775"/>
                  <a:ext cx="188912" cy="957263"/>
                </a:xfrm>
                <a:custGeom>
                  <a:avLst/>
                  <a:gdLst>
                    <a:gd name="T0" fmla="*/ 0 w 119"/>
                    <a:gd name="T1" fmla="*/ 32 h 603"/>
                    <a:gd name="T2" fmla="*/ 0 w 119"/>
                    <a:gd name="T3" fmla="*/ 33 h 603"/>
                    <a:gd name="T4" fmla="*/ 0 w 119"/>
                    <a:gd name="T5" fmla="*/ 39 h 603"/>
                    <a:gd name="T6" fmla="*/ 0 w 119"/>
                    <a:gd name="T7" fmla="*/ 46 h 603"/>
                    <a:gd name="T8" fmla="*/ 0 w 119"/>
                    <a:gd name="T9" fmla="*/ 550 h 603"/>
                    <a:gd name="T10" fmla="*/ 0 w 119"/>
                    <a:gd name="T11" fmla="*/ 557 h 603"/>
                    <a:gd name="T12" fmla="*/ 0 w 119"/>
                    <a:gd name="T13" fmla="*/ 560 h 603"/>
                    <a:gd name="T14" fmla="*/ 0 w 119"/>
                    <a:gd name="T15" fmla="*/ 564 h 603"/>
                    <a:gd name="T16" fmla="*/ 0 w 119"/>
                    <a:gd name="T17" fmla="*/ 582 h 603"/>
                    <a:gd name="T18" fmla="*/ 119 w 119"/>
                    <a:gd name="T19" fmla="*/ 603 h 603"/>
                    <a:gd name="T20" fmla="*/ 119 w 119"/>
                    <a:gd name="T21" fmla="*/ 594 h 603"/>
                    <a:gd name="T22" fmla="*/ 119 w 119"/>
                    <a:gd name="T23" fmla="*/ 587 h 603"/>
                    <a:gd name="T24" fmla="*/ 119 w 119"/>
                    <a:gd name="T25" fmla="*/ 580 h 603"/>
                    <a:gd name="T26" fmla="*/ 119 w 119"/>
                    <a:gd name="T27" fmla="*/ 14 h 603"/>
                    <a:gd name="T28" fmla="*/ 119 w 119"/>
                    <a:gd name="T29" fmla="*/ 7 h 603"/>
                    <a:gd name="T30" fmla="*/ 119 w 119"/>
                    <a:gd name="T31" fmla="*/ 0 h 603"/>
                    <a:gd name="T32" fmla="*/ 119 w 119"/>
                    <a:gd name="T33" fmla="*/ 0 h 603"/>
                    <a:gd name="T34" fmla="*/ 0 w 119"/>
                    <a:gd name="T35" fmla="*/ 21 h 603"/>
                    <a:gd name="T36" fmla="*/ 0 w 119"/>
                    <a:gd name="T37" fmla="*/ 3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603">
                      <a:moveTo>
                        <a:pt x="0" y="32"/>
                      </a:moveTo>
                      <a:lnTo>
                        <a:pt x="0" y="33"/>
                      </a:lnTo>
                      <a:lnTo>
                        <a:pt x="0" y="39"/>
                      </a:lnTo>
                      <a:lnTo>
                        <a:pt x="0" y="46"/>
                      </a:lnTo>
                      <a:lnTo>
                        <a:pt x="0" y="550"/>
                      </a:lnTo>
                      <a:lnTo>
                        <a:pt x="0" y="557"/>
                      </a:lnTo>
                      <a:lnTo>
                        <a:pt x="0" y="560"/>
                      </a:lnTo>
                      <a:lnTo>
                        <a:pt x="0" y="564"/>
                      </a:lnTo>
                      <a:lnTo>
                        <a:pt x="0" y="582"/>
                      </a:lnTo>
                      <a:lnTo>
                        <a:pt x="119" y="603"/>
                      </a:lnTo>
                      <a:lnTo>
                        <a:pt x="119" y="594"/>
                      </a:lnTo>
                      <a:lnTo>
                        <a:pt x="119" y="587"/>
                      </a:lnTo>
                      <a:lnTo>
                        <a:pt x="119" y="580"/>
                      </a:lnTo>
                      <a:lnTo>
                        <a:pt x="119" y="14"/>
                      </a:lnTo>
                      <a:lnTo>
                        <a:pt x="119" y="7"/>
                      </a:lnTo>
                      <a:lnTo>
                        <a:pt x="119" y="0"/>
                      </a:lnTo>
                      <a:lnTo>
                        <a:pt x="119" y="0"/>
                      </a:lnTo>
                      <a:lnTo>
                        <a:pt x="0" y="21"/>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Freeform 9">
                  <a:extLst>
                    <a:ext uri="{FF2B5EF4-FFF2-40B4-BE49-F238E27FC236}">
                      <a16:creationId xmlns:a16="http://schemas.microsoft.com/office/drawing/2014/main" xmlns="" id="{9E5E8E64-B73C-46C4-A4AA-F7F7D2C0CEC7}"/>
                    </a:ext>
                  </a:extLst>
                </p:cNvPr>
                <p:cNvSpPr>
                  <a:spLocks/>
                </p:cNvSpPr>
                <p:nvPr/>
              </p:nvSpPr>
              <p:spPr bwMode="auto">
                <a:xfrm>
                  <a:off x="4008438" y="-449262"/>
                  <a:ext cx="155575" cy="869950"/>
                </a:xfrm>
                <a:custGeom>
                  <a:avLst/>
                  <a:gdLst>
                    <a:gd name="T0" fmla="*/ 0 w 98"/>
                    <a:gd name="T1" fmla="*/ 529 h 548"/>
                    <a:gd name="T2" fmla="*/ 98 w 98"/>
                    <a:gd name="T3" fmla="*/ 548 h 548"/>
                    <a:gd name="T4" fmla="*/ 98 w 98"/>
                    <a:gd name="T5" fmla="*/ 537 h 548"/>
                    <a:gd name="T6" fmla="*/ 98 w 98"/>
                    <a:gd name="T7" fmla="*/ 525 h 548"/>
                    <a:gd name="T8" fmla="*/ 98 w 98"/>
                    <a:gd name="T9" fmla="*/ 518 h 548"/>
                    <a:gd name="T10" fmla="*/ 98 w 98"/>
                    <a:gd name="T11" fmla="*/ 511 h 548"/>
                    <a:gd name="T12" fmla="*/ 98 w 98"/>
                    <a:gd name="T13" fmla="*/ 37 h 548"/>
                    <a:gd name="T14" fmla="*/ 98 w 98"/>
                    <a:gd name="T15" fmla="*/ 30 h 548"/>
                    <a:gd name="T16" fmla="*/ 98 w 98"/>
                    <a:gd name="T17" fmla="*/ 23 h 548"/>
                    <a:gd name="T18" fmla="*/ 98 w 98"/>
                    <a:gd name="T19" fmla="*/ 10 h 548"/>
                    <a:gd name="T20" fmla="*/ 98 w 98"/>
                    <a:gd name="T21" fmla="*/ 0 h 548"/>
                    <a:gd name="T22" fmla="*/ 0 w 98"/>
                    <a:gd name="T23" fmla="*/ 19 h 548"/>
                    <a:gd name="T24" fmla="*/ 0 w 98"/>
                    <a:gd name="T25" fmla="*/ 529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548">
                      <a:moveTo>
                        <a:pt x="0" y="529"/>
                      </a:moveTo>
                      <a:lnTo>
                        <a:pt x="98" y="548"/>
                      </a:lnTo>
                      <a:lnTo>
                        <a:pt x="98" y="537"/>
                      </a:lnTo>
                      <a:lnTo>
                        <a:pt x="98" y="525"/>
                      </a:lnTo>
                      <a:lnTo>
                        <a:pt x="98" y="518"/>
                      </a:lnTo>
                      <a:lnTo>
                        <a:pt x="98" y="511"/>
                      </a:lnTo>
                      <a:lnTo>
                        <a:pt x="98" y="37"/>
                      </a:lnTo>
                      <a:lnTo>
                        <a:pt x="98" y="30"/>
                      </a:lnTo>
                      <a:lnTo>
                        <a:pt x="98" y="23"/>
                      </a:lnTo>
                      <a:lnTo>
                        <a:pt x="98" y="10"/>
                      </a:lnTo>
                      <a:lnTo>
                        <a:pt x="98" y="0"/>
                      </a:lnTo>
                      <a:lnTo>
                        <a:pt x="0" y="19"/>
                      </a:lnTo>
                      <a:lnTo>
                        <a:pt x="0" y="5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Freeform 10">
                  <a:extLst>
                    <a:ext uri="{FF2B5EF4-FFF2-40B4-BE49-F238E27FC236}">
                      <a16:creationId xmlns:a16="http://schemas.microsoft.com/office/drawing/2014/main" xmlns="" id="{544A3E5D-FE71-4EF8-B9F2-9530BC48C40F}"/>
                    </a:ext>
                  </a:extLst>
                </p:cNvPr>
                <p:cNvSpPr>
                  <a:spLocks/>
                </p:cNvSpPr>
                <p:nvPr/>
              </p:nvSpPr>
              <p:spPr bwMode="auto">
                <a:xfrm>
                  <a:off x="4222750" y="-234950"/>
                  <a:ext cx="17462" cy="349250"/>
                </a:xfrm>
                <a:custGeom>
                  <a:avLst/>
                  <a:gdLst>
                    <a:gd name="T0" fmla="*/ 0 w 11"/>
                    <a:gd name="T1" fmla="*/ 0 h 220"/>
                    <a:gd name="T2" fmla="*/ 0 w 11"/>
                    <a:gd name="T3" fmla="*/ 220 h 220"/>
                    <a:gd name="T4" fmla="*/ 7 w 11"/>
                    <a:gd name="T5" fmla="*/ 220 h 220"/>
                    <a:gd name="T6" fmla="*/ 11 w 11"/>
                    <a:gd name="T7" fmla="*/ 220 h 220"/>
                    <a:gd name="T8" fmla="*/ 11 w 11"/>
                    <a:gd name="T9" fmla="*/ 0 h 220"/>
                    <a:gd name="T10" fmla="*/ 7 w 11"/>
                    <a:gd name="T11" fmla="*/ 0 h 220"/>
                    <a:gd name="T12" fmla="*/ 0 w 11"/>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11" h="220">
                      <a:moveTo>
                        <a:pt x="0" y="0"/>
                      </a:moveTo>
                      <a:lnTo>
                        <a:pt x="0" y="220"/>
                      </a:lnTo>
                      <a:lnTo>
                        <a:pt x="7" y="220"/>
                      </a:lnTo>
                      <a:lnTo>
                        <a:pt x="11" y="220"/>
                      </a:lnTo>
                      <a:lnTo>
                        <a:pt x="11" y="0"/>
                      </a:lnTo>
                      <a:lnTo>
                        <a:pt x="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 name="TextBox 12"/>
              <p:cNvSpPr txBox="1"/>
              <p:nvPr/>
            </p:nvSpPr>
            <p:spPr>
              <a:xfrm>
                <a:off x="10675525" y="3062239"/>
                <a:ext cx="738598"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000000"/>
                    </a:solidFill>
                    <a:effectLst/>
                    <a:uLnTx/>
                    <a:uFillTx/>
                    <a:latin typeface="Arial"/>
                    <a:cs typeface="Arial"/>
                    <a:sym typeface="Arial"/>
                  </a:rPr>
                  <a:t>Private Data Center</a:t>
                </a:r>
              </a:p>
            </p:txBody>
          </p:sp>
        </p:grpSp>
      </p:grpSp>
      <p:grpSp>
        <p:nvGrpSpPr>
          <p:cNvPr id="26" name="Group 25"/>
          <p:cNvGrpSpPr/>
          <p:nvPr/>
        </p:nvGrpSpPr>
        <p:grpSpPr>
          <a:xfrm>
            <a:off x="10008463" y="1933992"/>
            <a:ext cx="1295262" cy="640080"/>
            <a:chOff x="10008463" y="1933992"/>
            <a:chExt cx="1295262" cy="640080"/>
          </a:xfrm>
        </p:grpSpPr>
        <p:sp>
          <p:nvSpPr>
            <p:cNvPr id="111" name="Google Shape;1396;p115">
              <a:extLst>
                <a:ext uri="{FF2B5EF4-FFF2-40B4-BE49-F238E27FC236}">
                  <a16:creationId xmlns:a16="http://schemas.microsoft.com/office/drawing/2014/main" xmlns="" id="{C7A12E5C-A22A-FE44-B66D-693E193DA21E}"/>
                </a:ext>
              </a:extLst>
            </p:cNvPr>
            <p:cNvSpPr>
              <a:spLocks noChangeAspect="1"/>
            </p:cNvSpPr>
            <p:nvPr/>
          </p:nvSpPr>
          <p:spPr>
            <a:xfrm>
              <a:off x="10008463" y="1933992"/>
              <a:ext cx="1295262" cy="640080"/>
            </a:xfrm>
            <a:custGeom>
              <a:avLst/>
              <a:gdLst/>
              <a:ahLst/>
              <a:cxnLst/>
              <a:rect l="l" t="t" r="r" b="b"/>
              <a:pathLst>
                <a:path w="2488679" h="1722978" extrusionOk="0">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lt1"/>
            </a:solidFill>
            <a:ln>
              <a:noFill/>
            </a:ln>
          </p:spPr>
          <p:txBody>
            <a:bodyPr spcFirstLastPara="1" wrap="square" lIns="91425" tIns="274300" rIns="45700"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p:cNvSpPr txBox="1"/>
            <p:nvPr/>
          </p:nvSpPr>
          <p:spPr>
            <a:xfrm>
              <a:off x="10094419" y="2055742"/>
              <a:ext cx="11233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Internet</a:t>
              </a:r>
            </a:p>
          </p:txBody>
        </p:sp>
        <p:pic>
          <p:nvPicPr>
            <p:cNvPr id="136" name="Graphic 175">
              <a:extLst>
                <a:ext uri="{FF2B5EF4-FFF2-40B4-BE49-F238E27FC236}">
                  <a16:creationId xmlns:a16="http://schemas.microsoft.com/office/drawing/2014/main" xmlns="" id="{1F7B8CE9-0B83-7F48-BF55-23846A26B163}"/>
                </a:ext>
              </a:extLst>
            </p:cNvPr>
            <p:cNvPicPr>
              <a:picLocks noChangeAspect="1"/>
            </p:cNvPicPr>
            <p:nvPr/>
          </p:nvPicPr>
          <p:blipFill>
            <a:blip r:embed="rId74">
              <a:duotone>
                <a:prstClr val="black"/>
                <a:schemeClr val="tx1">
                  <a:tint val="45000"/>
                  <a:satMod val="400000"/>
                </a:schemeClr>
              </a:duotone>
              <a:extLst>
                <a:ext uri="{BEBA8EAE-BF5A-486C-A8C5-ECC9F3942E4B}">
                  <a14:imgProps xmlns:a14="http://schemas.microsoft.com/office/drawing/2010/main">
                    <a14:imgLayer r:embed="rId75">
                      <a14:imgEffect>
                        <a14:artisticGlowEdges/>
                      </a14:imgEffect>
                    </a14:imgLayer>
                  </a14:imgProps>
                </a:ext>
              </a:extLst>
            </a:blip>
            <a:stretch>
              <a:fillRect/>
            </a:stretch>
          </p:blipFill>
          <p:spPr>
            <a:xfrm>
              <a:off x="10518934" y="2297717"/>
              <a:ext cx="274320" cy="219454"/>
            </a:xfrm>
            <a:prstGeom prst="rect">
              <a:avLst/>
            </a:prstGeom>
          </p:spPr>
        </p:pic>
      </p:grpSp>
    </p:spTree>
    <p:extLst>
      <p:ext uri="{BB962C8B-B14F-4D97-AF65-F5344CB8AC3E}">
        <p14:creationId xmlns:p14="http://schemas.microsoft.com/office/powerpoint/2010/main" val="26153229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500"/>
                                        <p:tgtEl>
                                          <p:spTgt spid="25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fade">
                                      <p:cBhvr>
                                        <p:cTn id="14" dur="500"/>
                                        <p:tgtEl>
                                          <p:spTgt spid="113"/>
                                        </p:tgtEl>
                                      </p:cBhvr>
                                    </p:animEffect>
                                  </p:childTnLst>
                                </p:cTn>
                              </p:par>
                              <p:par>
                                <p:cTn id="15" presetID="10" presetClass="entr" presetSubtype="0" fill="hold"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500"/>
                                        <p:tgtEl>
                                          <p:spTgt spid="101"/>
                                        </p:tgtEl>
                                      </p:cBhvr>
                                    </p:animEffect>
                                  </p:childTnLst>
                                </p:cTn>
                              </p:par>
                              <p:par>
                                <p:cTn id="22" presetID="10" presetClass="entr" presetSubtype="0" fill="hold" nodeType="withEffect">
                                  <p:stCondLst>
                                    <p:cond delay="0"/>
                                  </p:stCondLst>
                                  <p:childTnLst>
                                    <p:set>
                                      <p:cBhvr>
                                        <p:cTn id="23" dur="1" fill="hold">
                                          <p:stCondLst>
                                            <p:cond delay="0"/>
                                          </p:stCondLst>
                                        </p:cTn>
                                        <p:tgtEl>
                                          <p:spTgt spid="289"/>
                                        </p:tgtEl>
                                        <p:attrNameLst>
                                          <p:attrName>style.visibility</p:attrName>
                                        </p:attrNameLst>
                                      </p:cBhvr>
                                      <p:to>
                                        <p:strVal val="visible"/>
                                      </p:to>
                                    </p:set>
                                    <p:animEffect transition="in" filter="fade">
                                      <p:cBhvr>
                                        <p:cTn id="24" dur="500"/>
                                        <p:tgtEl>
                                          <p:spTgt spid="28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fade">
                                      <p:cBhvr>
                                        <p:cTn id="31" dur="500"/>
                                        <p:tgtEl>
                                          <p:spTgt spid="10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1"/>
                                        </p:tgtEl>
                                        <p:attrNameLst>
                                          <p:attrName>style.visibility</p:attrName>
                                        </p:attrNameLst>
                                      </p:cBhvr>
                                      <p:to>
                                        <p:strVal val="visible"/>
                                      </p:to>
                                    </p:set>
                                    <p:animEffect transition="in" filter="fade">
                                      <p:cBhvr>
                                        <p:cTn id="38" dur="500"/>
                                        <p:tgtEl>
                                          <p:spTgt spid="3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7"/>
                                        </p:tgtEl>
                                        <p:attrNameLst>
                                          <p:attrName>style.visibility</p:attrName>
                                        </p:attrNameLst>
                                      </p:cBhvr>
                                      <p:to>
                                        <p:strVal val="visible"/>
                                      </p:to>
                                    </p:set>
                                    <p:animEffect transition="in" filter="fade">
                                      <p:cBhvr>
                                        <p:cTn id="51" dur="500"/>
                                        <p:tgtEl>
                                          <p:spTgt spid="27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1"/>
                                        </p:tgtEl>
                                        <p:attrNameLst>
                                          <p:attrName>style.visibility</p:attrName>
                                        </p:attrNameLst>
                                      </p:cBhvr>
                                      <p:to>
                                        <p:strVal val="visible"/>
                                      </p:to>
                                    </p:set>
                                    <p:animEffect transition="in" filter="fade">
                                      <p:cBhvr>
                                        <p:cTn id="54" dur="500"/>
                                        <p:tgtEl>
                                          <p:spTgt spid="301"/>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par>
                          <p:cTn id="71" fill="hold">
                            <p:stCondLst>
                              <p:cond delay="2500"/>
                            </p:stCondLst>
                            <p:childTnLst>
                              <p:par>
                                <p:cTn id="72" presetID="10" presetClass="entr" presetSubtype="0"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3500"/>
                            </p:stCondLst>
                            <p:childTnLst>
                              <p:par>
                                <p:cTn id="80" presetID="10" presetClass="entr" presetSubtype="0"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321" grpId="0" animBg="1"/>
      <p:bldP spid="250" grpId="0"/>
      <p:bldP spid="277" grpId="0"/>
      <p:bldP spid="95" grpId="0" animBg="1"/>
      <p:bldP spid="101" grpId="0"/>
      <p:bldP spid="104" grpId="0"/>
      <p:bldP spid="1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26"/>
          <p:cNvSpPr/>
          <p:nvPr/>
        </p:nvSpPr>
        <p:spPr>
          <a:xfrm>
            <a:off x="10328999" y="373213"/>
            <a:ext cx="1367701" cy="57593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9" name="Google Shape;1029;p26"/>
          <p:cNvSpPr/>
          <p:nvPr/>
        </p:nvSpPr>
        <p:spPr>
          <a:xfrm>
            <a:off x="113365" y="1897040"/>
            <a:ext cx="7324665" cy="4379938"/>
          </a:xfrm>
          <a:custGeom>
            <a:avLst/>
            <a:gdLst/>
            <a:ahLst/>
            <a:cxnLst/>
            <a:rect l="l" t="t" r="r" b="b"/>
            <a:pathLst>
              <a:path w="2488679" h="1722978" extrusionOk="0">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D8D8D8"/>
          </a:solidFill>
          <a:ln>
            <a:noFill/>
          </a:ln>
          <a:effectLst>
            <a:outerShdw blurRad="63500" algn="ctr" rotWithShape="0">
              <a:srgbClr val="000000">
                <a:alpha val="40000"/>
              </a:srgbClr>
            </a:outerShdw>
          </a:effectLst>
        </p:spPr>
        <p:txBody>
          <a:bodyPr spcFirstLastPara="1" wrap="square" lIns="91425" tIns="274300" rIns="45700" bIns="91425" anchor="ctr" anchorCtr="0">
            <a:noAutofit/>
          </a:bodyPr>
          <a:lstStyle/>
          <a:p>
            <a:pPr marL="0" marR="0" lvl="0" indent="0" algn="ctr" rtl="0">
              <a:lnSpc>
                <a:spcPct val="100000"/>
              </a:lnSpc>
              <a:spcBef>
                <a:spcPts val="0"/>
              </a:spcBef>
              <a:spcAft>
                <a:spcPts val="0"/>
              </a:spcAft>
              <a:buClr>
                <a:schemeClr val="lt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030" name="Google Shape;1030;p26"/>
          <p:cNvSpPr txBox="1"/>
          <p:nvPr/>
        </p:nvSpPr>
        <p:spPr>
          <a:xfrm>
            <a:off x="2249289" y="5550364"/>
            <a:ext cx="278653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lt2"/>
                </a:solidFill>
                <a:latin typeface="Arial"/>
                <a:ea typeface="Arial"/>
                <a:cs typeface="Arial"/>
                <a:sym typeface="Arial"/>
              </a:rPr>
              <a:t>Web Security Service</a:t>
            </a:r>
            <a:endParaRPr/>
          </a:p>
        </p:txBody>
      </p:sp>
      <p:grpSp>
        <p:nvGrpSpPr>
          <p:cNvPr id="1031" name="Google Shape;1031;p26"/>
          <p:cNvGrpSpPr/>
          <p:nvPr/>
        </p:nvGrpSpPr>
        <p:grpSpPr>
          <a:xfrm>
            <a:off x="5587138" y="4364517"/>
            <a:ext cx="469265" cy="636984"/>
            <a:chOff x="5703849" y="4713445"/>
            <a:chExt cx="469265" cy="636984"/>
          </a:xfrm>
        </p:grpSpPr>
        <p:cxnSp>
          <p:nvCxnSpPr>
            <p:cNvPr id="1032" name="Google Shape;1032;p26"/>
            <p:cNvCxnSpPr/>
            <p:nvPr/>
          </p:nvCxnSpPr>
          <p:spPr>
            <a:xfrm rot="5400000">
              <a:off x="5626354" y="4803670"/>
              <a:ext cx="632444" cy="461075"/>
            </a:xfrm>
            <a:prstGeom prst="bentConnector3">
              <a:avLst>
                <a:gd name="adj1" fmla="val 50000"/>
              </a:avLst>
            </a:prstGeom>
            <a:noFill/>
            <a:ln w="165100" cap="flat" cmpd="sng">
              <a:solidFill>
                <a:srgbClr val="7D7D7D"/>
              </a:solidFill>
              <a:prstDash val="solid"/>
              <a:round/>
              <a:headEnd type="none" w="sm" len="sm"/>
              <a:tailEnd type="none" w="sm" len="sm"/>
            </a:ln>
          </p:spPr>
        </p:cxnSp>
        <p:cxnSp>
          <p:nvCxnSpPr>
            <p:cNvPr id="1033" name="Google Shape;1033;p26"/>
            <p:cNvCxnSpPr/>
            <p:nvPr/>
          </p:nvCxnSpPr>
          <p:spPr>
            <a:xfrm rot="5400000">
              <a:off x="5629829" y="4787465"/>
              <a:ext cx="615553" cy="467514"/>
            </a:xfrm>
            <a:prstGeom prst="bentConnector3">
              <a:avLst>
                <a:gd name="adj1" fmla="val 50000"/>
              </a:avLst>
            </a:prstGeom>
            <a:noFill/>
            <a:ln w="28575" cap="rnd" cmpd="sng">
              <a:solidFill>
                <a:schemeClr val="lt1"/>
              </a:solidFill>
              <a:prstDash val="dot"/>
              <a:round/>
              <a:headEnd type="none" w="sm" len="sm"/>
              <a:tailEnd type="triangle" w="med" len="med"/>
            </a:ln>
          </p:spPr>
        </p:cxnSp>
      </p:grpSp>
      <p:grpSp>
        <p:nvGrpSpPr>
          <p:cNvPr id="1034" name="Google Shape;1034;p26"/>
          <p:cNvGrpSpPr/>
          <p:nvPr/>
        </p:nvGrpSpPr>
        <p:grpSpPr>
          <a:xfrm>
            <a:off x="6018324" y="5500514"/>
            <a:ext cx="3204348" cy="0"/>
            <a:chOff x="6035183" y="5813347"/>
            <a:chExt cx="3304204" cy="0"/>
          </a:xfrm>
        </p:grpSpPr>
        <p:cxnSp>
          <p:nvCxnSpPr>
            <p:cNvPr id="1035" name="Google Shape;1035;p26"/>
            <p:cNvCxnSpPr/>
            <p:nvPr/>
          </p:nvCxnSpPr>
          <p:spPr>
            <a:xfrm>
              <a:off x="6035184" y="5813347"/>
              <a:ext cx="3304203" cy="0"/>
            </a:xfrm>
            <a:prstGeom prst="straightConnector1">
              <a:avLst/>
            </a:prstGeom>
            <a:noFill/>
            <a:ln w="203200" cap="flat" cmpd="sng">
              <a:solidFill>
                <a:srgbClr val="7D7D7D"/>
              </a:solidFill>
              <a:prstDash val="solid"/>
              <a:round/>
              <a:headEnd type="none" w="sm" len="sm"/>
              <a:tailEnd type="none" w="sm" len="sm"/>
            </a:ln>
          </p:spPr>
        </p:cxnSp>
        <p:cxnSp>
          <p:nvCxnSpPr>
            <p:cNvPr id="1036" name="Google Shape;1036;p26"/>
            <p:cNvCxnSpPr/>
            <p:nvPr/>
          </p:nvCxnSpPr>
          <p:spPr>
            <a:xfrm>
              <a:off x="6035183" y="5813347"/>
              <a:ext cx="3116632" cy="0"/>
            </a:xfrm>
            <a:prstGeom prst="straightConnector1">
              <a:avLst/>
            </a:prstGeom>
            <a:noFill/>
            <a:ln w="28575" cap="rnd" cmpd="sng">
              <a:solidFill>
                <a:schemeClr val="lt1"/>
              </a:solidFill>
              <a:prstDash val="dot"/>
              <a:round/>
              <a:headEnd type="none" w="sm" len="sm"/>
              <a:tailEnd type="triangle" w="med" len="med"/>
            </a:ln>
          </p:spPr>
        </p:cxnSp>
      </p:grpSp>
      <p:sp>
        <p:nvSpPr>
          <p:cNvPr id="1037" name="Google Shape;1037;p26"/>
          <p:cNvSpPr/>
          <p:nvPr/>
        </p:nvSpPr>
        <p:spPr>
          <a:xfrm>
            <a:off x="3261278" y="2221479"/>
            <a:ext cx="2929928" cy="2257779"/>
          </a:xfrm>
          <a:prstGeom prst="rect">
            <a:avLst/>
          </a:prstGeom>
          <a:solidFill>
            <a:srgbClr val="FDC222"/>
          </a:solidFill>
          <a:ln w="12700" cap="flat" cmpd="sng">
            <a:solidFill>
              <a:srgbClr val="FDC222"/>
            </a:solidFill>
            <a:prstDash val="solid"/>
            <a:miter lim="800000"/>
            <a:headEnd type="none" w="sm" len="sm"/>
            <a:tailEnd type="none" w="sm" len="sm"/>
          </a:ln>
        </p:spPr>
        <p:txBody>
          <a:bodyPr spcFirstLastPara="1" wrap="square" lIns="457200" tIns="2286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rgbClr val="FFFFFF"/>
              </a:solidFill>
              <a:latin typeface="Calibri"/>
              <a:ea typeface="Calibri"/>
              <a:cs typeface="Calibri"/>
              <a:sym typeface="Calibri"/>
            </a:endParaRPr>
          </a:p>
        </p:txBody>
      </p:sp>
      <p:sp>
        <p:nvSpPr>
          <p:cNvPr id="1038" name="Google Shape;1038;p26"/>
          <p:cNvSpPr txBox="1"/>
          <p:nvPr/>
        </p:nvSpPr>
        <p:spPr>
          <a:xfrm rot="-5400000">
            <a:off x="4862378" y="3167489"/>
            <a:ext cx="2139696" cy="365760"/>
          </a:xfrm>
          <a:prstGeom prst="rect">
            <a:avLst/>
          </a:prstGeom>
          <a:solidFill>
            <a:srgbClr val="82E0FF"/>
          </a:solidFill>
          <a:ln>
            <a:noFill/>
          </a:ln>
        </p:spPr>
        <p:txBody>
          <a:bodyPr spcFirstLastPara="1" wrap="square" lIns="0" tIns="27425" rIns="0" bIns="0" anchor="ctr" anchorCtr="0">
            <a:noAutofit/>
          </a:bodyPr>
          <a:lstStyle/>
          <a:p>
            <a:pPr marL="0" marR="0" lvl="0" indent="0" algn="ctr" rtl="0">
              <a:lnSpc>
                <a:spcPct val="90000"/>
              </a:lnSpc>
              <a:spcBef>
                <a:spcPts val="0"/>
              </a:spcBef>
              <a:spcAft>
                <a:spcPts val="0"/>
              </a:spcAft>
              <a:buClr>
                <a:srgbClr val="004C63"/>
              </a:buClr>
              <a:buSzPts val="1400"/>
              <a:buFont typeface="Calibri"/>
              <a:buNone/>
            </a:pPr>
            <a:r>
              <a:rPr lang="en-US" sz="1400" b="0" i="0" u="none" strike="noStrike" cap="none">
                <a:solidFill>
                  <a:srgbClr val="004C63"/>
                </a:solidFill>
                <a:latin typeface="Calibri"/>
                <a:ea typeface="Calibri"/>
                <a:cs typeface="Calibri"/>
                <a:sym typeface="Calibri"/>
              </a:rPr>
              <a:t>SANDBOX</a:t>
            </a:r>
            <a:endParaRPr/>
          </a:p>
        </p:txBody>
      </p:sp>
      <p:sp>
        <p:nvSpPr>
          <p:cNvPr id="1039" name="Google Shape;1039;p26"/>
          <p:cNvSpPr txBox="1"/>
          <p:nvPr/>
        </p:nvSpPr>
        <p:spPr>
          <a:xfrm rot="-5400000">
            <a:off x="2460416" y="3167489"/>
            <a:ext cx="2137722" cy="365760"/>
          </a:xfrm>
          <a:prstGeom prst="rect">
            <a:avLst/>
          </a:prstGeom>
          <a:solidFill>
            <a:srgbClr val="82E0FF"/>
          </a:solidFill>
          <a:ln>
            <a:noFill/>
          </a:ln>
        </p:spPr>
        <p:txBody>
          <a:bodyPr spcFirstLastPara="1" wrap="square" lIns="0" tIns="27425" rIns="0" bIns="0" anchor="ctr" anchorCtr="0">
            <a:noAutofit/>
          </a:bodyPr>
          <a:lstStyle/>
          <a:p>
            <a:pPr marL="0" marR="0" lvl="0" indent="0" algn="ctr" rtl="0">
              <a:lnSpc>
                <a:spcPct val="90000"/>
              </a:lnSpc>
              <a:spcBef>
                <a:spcPts val="0"/>
              </a:spcBef>
              <a:spcAft>
                <a:spcPts val="0"/>
              </a:spcAft>
              <a:buClr>
                <a:srgbClr val="004C63"/>
              </a:buClr>
              <a:buSzPts val="1400"/>
              <a:buFont typeface="Calibri"/>
              <a:buNone/>
            </a:pPr>
            <a:r>
              <a:rPr lang="en-US" sz="1400" b="0" i="0" u="none" strike="noStrike" cap="none">
                <a:solidFill>
                  <a:srgbClr val="004C63"/>
                </a:solidFill>
                <a:latin typeface="Calibri"/>
                <a:ea typeface="Calibri"/>
                <a:cs typeface="Calibri"/>
                <a:sym typeface="Calibri"/>
              </a:rPr>
              <a:t>WHITELIST</a:t>
            </a:r>
            <a:endParaRPr/>
          </a:p>
        </p:txBody>
      </p:sp>
      <p:sp>
        <p:nvSpPr>
          <p:cNvPr id="1040" name="Google Shape;1040;p26"/>
          <p:cNvSpPr txBox="1"/>
          <p:nvPr/>
        </p:nvSpPr>
        <p:spPr>
          <a:xfrm rot="-5400000">
            <a:off x="2885155" y="3167489"/>
            <a:ext cx="2139696" cy="365760"/>
          </a:xfrm>
          <a:prstGeom prst="rect">
            <a:avLst/>
          </a:prstGeom>
          <a:solidFill>
            <a:srgbClr val="82E0FF"/>
          </a:solidFill>
          <a:ln>
            <a:noFill/>
          </a:ln>
        </p:spPr>
        <p:txBody>
          <a:bodyPr spcFirstLastPara="1" wrap="square" lIns="0" tIns="27425" rIns="0" bIns="0" anchor="ctr" anchorCtr="0">
            <a:noAutofit/>
          </a:bodyPr>
          <a:lstStyle/>
          <a:p>
            <a:pPr marL="0" marR="0" lvl="0" indent="0" algn="ctr" rtl="0">
              <a:lnSpc>
                <a:spcPct val="90000"/>
              </a:lnSpc>
              <a:spcBef>
                <a:spcPts val="0"/>
              </a:spcBef>
              <a:spcAft>
                <a:spcPts val="0"/>
              </a:spcAft>
              <a:buClr>
                <a:srgbClr val="004C63"/>
              </a:buClr>
              <a:buSzPts val="1400"/>
              <a:buFont typeface="Calibri"/>
              <a:buNone/>
            </a:pPr>
            <a:r>
              <a:rPr lang="en-US" sz="1400" b="0" i="0" u="none" strike="noStrike" cap="none">
                <a:solidFill>
                  <a:srgbClr val="004C63"/>
                </a:solidFill>
                <a:latin typeface="Calibri"/>
                <a:ea typeface="Calibri"/>
                <a:cs typeface="Calibri"/>
                <a:sym typeface="Calibri"/>
              </a:rPr>
              <a:t>BLACKLIST</a:t>
            </a:r>
            <a:endParaRPr/>
          </a:p>
        </p:txBody>
      </p:sp>
      <p:sp>
        <p:nvSpPr>
          <p:cNvPr id="1041" name="Google Shape;1041;p26"/>
          <p:cNvSpPr txBox="1"/>
          <p:nvPr/>
        </p:nvSpPr>
        <p:spPr>
          <a:xfrm rot="-5400000">
            <a:off x="4010927" y="3167489"/>
            <a:ext cx="2139696" cy="365760"/>
          </a:xfrm>
          <a:prstGeom prst="rect">
            <a:avLst/>
          </a:prstGeom>
          <a:solidFill>
            <a:srgbClr val="82E0FF"/>
          </a:solidFill>
          <a:ln>
            <a:noFill/>
          </a:ln>
        </p:spPr>
        <p:txBody>
          <a:bodyPr spcFirstLastPara="1" wrap="square" lIns="0" tIns="27425" rIns="0" bIns="0" anchor="ctr" anchorCtr="0">
            <a:noAutofit/>
          </a:bodyPr>
          <a:lstStyle/>
          <a:p>
            <a:pPr marL="0" marR="0" lvl="0" indent="0" algn="ctr" rtl="0">
              <a:lnSpc>
                <a:spcPct val="90000"/>
              </a:lnSpc>
              <a:spcBef>
                <a:spcPts val="0"/>
              </a:spcBef>
              <a:spcAft>
                <a:spcPts val="0"/>
              </a:spcAft>
              <a:buClr>
                <a:srgbClr val="004C63"/>
              </a:buClr>
              <a:buSzPts val="1400"/>
              <a:buFont typeface="Calibri"/>
              <a:buNone/>
            </a:pPr>
            <a:r>
              <a:rPr lang="en-US" sz="1400" b="0" i="0" u="none" strike="noStrike" cap="none">
                <a:solidFill>
                  <a:srgbClr val="004C63"/>
                </a:solidFill>
                <a:latin typeface="Calibri"/>
                <a:ea typeface="Calibri"/>
                <a:cs typeface="Calibri"/>
                <a:sym typeface="Calibri"/>
              </a:rPr>
              <a:t>AV1</a:t>
            </a:r>
            <a:endParaRPr/>
          </a:p>
        </p:txBody>
      </p:sp>
      <p:sp>
        <p:nvSpPr>
          <p:cNvPr id="1042" name="Google Shape;1042;p26"/>
          <p:cNvSpPr txBox="1"/>
          <p:nvPr/>
        </p:nvSpPr>
        <p:spPr>
          <a:xfrm rot="-5400000">
            <a:off x="4436653" y="3167489"/>
            <a:ext cx="2139696" cy="365760"/>
          </a:xfrm>
          <a:prstGeom prst="rect">
            <a:avLst/>
          </a:prstGeom>
          <a:solidFill>
            <a:srgbClr val="82E0FF"/>
          </a:solidFill>
          <a:ln>
            <a:noFill/>
          </a:ln>
        </p:spPr>
        <p:txBody>
          <a:bodyPr spcFirstLastPara="1" wrap="square" lIns="0" tIns="27425" rIns="0" bIns="0" anchor="ctr" anchorCtr="0">
            <a:noAutofit/>
          </a:bodyPr>
          <a:lstStyle/>
          <a:p>
            <a:pPr marL="0" marR="0" lvl="0" indent="0" algn="ctr" rtl="0">
              <a:lnSpc>
                <a:spcPct val="90000"/>
              </a:lnSpc>
              <a:spcBef>
                <a:spcPts val="0"/>
              </a:spcBef>
              <a:spcAft>
                <a:spcPts val="0"/>
              </a:spcAft>
              <a:buClr>
                <a:srgbClr val="004C63"/>
              </a:buClr>
              <a:buSzPts val="1400"/>
              <a:buFont typeface="Calibri"/>
              <a:buNone/>
            </a:pPr>
            <a:r>
              <a:rPr lang="en-US" sz="1400" b="0" i="0" u="none" strike="noStrike" cap="none">
                <a:solidFill>
                  <a:srgbClr val="004C63"/>
                </a:solidFill>
                <a:latin typeface="Calibri"/>
                <a:ea typeface="Calibri"/>
                <a:cs typeface="Calibri"/>
                <a:sym typeface="Calibri"/>
              </a:rPr>
              <a:t>AV2</a:t>
            </a:r>
            <a:endParaRPr/>
          </a:p>
        </p:txBody>
      </p:sp>
      <p:sp>
        <p:nvSpPr>
          <p:cNvPr id="1043" name="Google Shape;1043;p26"/>
          <p:cNvSpPr txBox="1"/>
          <p:nvPr/>
        </p:nvSpPr>
        <p:spPr>
          <a:xfrm rot="-5400000">
            <a:off x="3448041" y="3030328"/>
            <a:ext cx="2139696" cy="640080"/>
          </a:xfrm>
          <a:prstGeom prst="rect">
            <a:avLst/>
          </a:prstGeom>
          <a:solidFill>
            <a:srgbClr val="82E0FF"/>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4C63"/>
              </a:buClr>
              <a:buSzPts val="1400"/>
              <a:buFont typeface="Calibri"/>
              <a:buNone/>
            </a:pPr>
            <a:r>
              <a:rPr lang="en-US" sz="1400" b="0" i="0" u="none" strike="noStrike" cap="none">
                <a:solidFill>
                  <a:srgbClr val="004C63"/>
                </a:solidFill>
                <a:latin typeface="Calibri"/>
                <a:ea typeface="Calibri"/>
                <a:cs typeface="Calibri"/>
                <a:sym typeface="Calibri"/>
              </a:rPr>
              <a:t>ADVANCED </a:t>
            </a:r>
            <a:br>
              <a:rPr lang="en-US" sz="1400" b="0" i="0" u="none" strike="noStrike" cap="none">
                <a:solidFill>
                  <a:srgbClr val="004C63"/>
                </a:solidFill>
                <a:latin typeface="Calibri"/>
                <a:ea typeface="Calibri"/>
                <a:cs typeface="Calibri"/>
                <a:sym typeface="Calibri"/>
              </a:rPr>
            </a:br>
            <a:r>
              <a:rPr lang="en-US" sz="1400" b="0" i="0" u="none" strike="noStrike" cap="none">
                <a:solidFill>
                  <a:srgbClr val="004C63"/>
                </a:solidFill>
                <a:latin typeface="Calibri"/>
                <a:ea typeface="Calibri"/>
                <a:cs typeface="Calibri"/>
                <a:sym typeface="Calibri"/>
              </a:rPr>
              <a:t>MACHINE LEARNING</a:t>
            </a:r>
            <a:endParaRPr/>
          </a:p>
        </p:txBody>
      </p:sp>
      <p:sp>
        <p:nvSpPr>
          <p:cNvPr id="1044" name="Google Shape;1044;p26"/>
          <p:cNvSpPr txBox="1">
            <a:spLocks noGrp="1"/>
          </p:cNvSpPr>
          <p:nvPr>
            <p:ph type="subTitle" idx="1"/>
          </p:nvPr>
        </p:nvSpPr>
        <p:spPr>
          <a:xfrm>
            <a:off x="413004" y="952500"/>
            <a:ext cx="9686133" cy="3323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Font typeface="Arial"/>
              <a:buNone/>
            </a:pPr>
            <a:r>
              <a:rPr lang="en-US" sz="2400">
                <a:solidFill>
                  <a:schemeClr val="lt2"/>
                </a:solidFill>
              </a:rPr>
              <a:t>Stops malware targeting your users</a:t>
            </a:r>
            <a:endParaRPr/>
          </a:p>
        </p:txBody>
      </p:sp>
      <p:sp>
        <p:nvSpPr>
          <p:cNvPr id="1045" name="Google Shape;1045;p26"/>
          <p:cNvSpPr txBox="1">
            <a:spLocks noGrp="1"/>
          </p:cNvSpPr>
          <p:nvPr>
            <p:ph type="title"/>
          </p:nvPr>
        </p:nvSpPr>
        <p:spPr>
          <a:xfrm>
            <a:off x="400304" y="538611"/>
            <a:ext cx="11365992" cy="366254"/>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dk2"/>
              </a:buClr>
              <a:buSzPts val="2800"/>
              <a:buFont typeface="Arial"/>
              <a:buNone/>
            </a:pPr>
            <a:r>
              <a:rPr lang="en-US" dirty="0"/>
              <a:t>WSS: Effective File Inspection for Threat Protection</a:t>
            </a:r>
            <a:endParaRPr dirty="0"/>
          </a:p>
        </p:txBody>
      </p:sp>
      <p:grpSp>
        <p:nvGrpSpPr>
          <p:cNvPr id="1046" name="Google Shape;1046;p26"/>
          <p:cNvGrpSpPr/>
          <p:nvPr/>
        </p:nvGrpSpPr>
        <p:grpSpPr>
          <a:xfrm>
            <a:off x="7086601" y="1989918"/>
            <a:ext cx="4692396" cy="1969692"/>
            <a:chOff x="8183880" y="1828801"/>
            <a:chExt cx="3381685" cy="2402421"/>
          </a:xfrm>
        </p:grpSpPr>
        <p:sp>
          <p:nvSpPr>
            <p:cNvPr id="1047" name="Google Shape;1047;p26"/>
            <p:cNvSpPr/>
            <p:nvPr/>
          </p:nvSpPr>
          <p:spPr>
            <a:xfrm>
              <a:off x="8183880" y="1828803"/>
              <a:ext cx="3381685" cy="2402419"/>
            </a:xfrm>
            <a:prstGeom prst="rect">
              <a:avLst/>
            </a:prstGeom>
            <a:solidFill>
              <a:srgbClr val="F2F2F2"/>
            </a:solidFill>
            <a:ln w="12700" cap="flat" cmpd="sng">
              <a:solidFill>
                <a:schemeClr val="lt2"/>
              </a:solidFill>
              <a:prstDash val="solid"/>
              <a:miter lim="800000"/>
              <a:headEnd type="none" w="sm" len="sm"/>
              <a:tailEnd type="none" w="sm" len="sm"/>
            </a:ln>
          </p:spPr>
          <p:txBody>
            <a:bodyPr spcFirstLastPara="1" wrap="square" lIns="457200" tIns="2286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rgbClr val="BFBFBF"/>
                </a:solidFill>
                <a:latin typeface="Calibri"/>
                <a:ea typeface="Calibri"/>
                <a:cs typeface="Calibri"/>
                <a:sym typeface="Calibri"/>
              </a:endParaRPr>
            </a:p>
          </p:txBody>
        </p:sp>
        <p:sp>
          <p:nvSpPr>
            <p:cNvPr id="1048" name="Google Shape;1048;p26"/>
            <p:cNvSpPr/>
            <p:nvPr/>
          </p:nvSpPr>
          <p:spPr>
            <a:xfrm>
              <a:off x="8183881" y="1828801"/>
              <a:ext cx="135141" cy="2402419"/>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19233C"/>
                </a:solidFill>
                <a:latin typeface="Calibri"/>
                <a:ea typeface="Calibri"/>
                <a:cs typeface="Calibri"/>
                <a:sym typeface="Calibri"/>
              </a:endParaRPr>
            </a:p>
          </p:txBody>
        </p:sp>
      </p:grpSp>
      <p:sp>
        <p:nvSpPr>
          <p:cNvPr id="1049" name="Google Shape;1049;p26"/>
          <p:cNvSpPr txBox="1"/>
          <p:nvPr/>
        </p:nvSpPr>
        <p:spPr>
          <a:xfrm>
            <a:off x="7348744" y="2179049"/>
            <a:ext cx="4651061" cy="1554272"/>
          </a:xfrm>
          <a:prstGeom prst="rect">
            <a:avLst/>
          </a:prstGeom>
          <a:noFill/>
          <a:ln>
            <a:noFill/>
          </a:ln>
        </p:spPr>
        <p:txBody>
          <a:bodyPr spcFirstLastPara="1" wrap="square" lIns="91425" tIns="45700" rIns="91425" bIns="0" anchor="ctr" anchorCtr="0">
            <a:noAutofit/>
          </a:bodyPr>
          <a:lstStyle/>
          <a:p>
            <a:pPr marL="179388" marR="0" lvl="0" indent="-179388" algn="l" rtl="0">
              <a:lnSpc>
                <a:spcPct val="95000"/>
              </a:lnSpc>
              <a:spcBef>
                <a:spcPts val="0"/>
              </a:spcBef>
              <a:spcAft>
                <a:spcPts val="0"/>
              </a:spcAft>
              <a:buClr>
                <a:schemeClr val="dk1"/>
              </a:buClr>
              <a:buSzPts val="2160"/>
              <a:buFont typeface="Arial"/>
              <a:buChar char="•"/>
            </a:pPr>
            <a:r>
              <a:rPr lang="en-US" sz="1800" b="0" i="0" u="none" strike="noStrike" cap="none">
                <a:solidFill>
                  <a:schemeClr val="lt2"/>
                </a:solidFill>
                <a:latin typeface="Calibri"/>
                <a:ea typeface="Calibri"/>
                <a:cs typeface="Calibri"/>
                <a:sym typeface="Calibri"/>
              </a:rPr>
              <a:t>Extract files and inspect before delivery</a:t>
            </a:r>
            <a:endParaRPr/>
          </a:p>
          <a:p>
            <a:pPr marL="179388" marR="0" lvl="0" indent="-179388" algn="l" rtl="0">
              <a:lnSpc>
                <a:spcPct val="95000"/>
              </a:lnSpc>
              <a:spcBef>
                <a:spcPts val="500"/>
              </a:spcBef>
              <a:spcAft>
                <a:spcPts val="0"/>
              </a:spcAft>
              <a:buClr>
                <a:schemeClr val="dk1"/>
              </a:buClr>
              <a:buSzPts val="2160"/>
              <a:buFont typeface="Arial"/>
              <a:buChar char="•"/>
            </a:pPr>
            <a:r>
              <a:rPr lang="en-US" sz="1800" b="0" i="0" u="none" strike="noStrike" cap="none">
                <a:solidFill>
                  <a:schemeClr val="lt2"/>
                </a:solidFill>
                <a:latin typeface="Calibri"/>
                <a:ea typeface="Calibri"/>
                <a:cs typeface="Calibri"/>
                <a:sym typeface="Calibri"/>
              </a:rPr>
              <a:t>Pre-filter to improve detection and reduce sandbox load</a:t>
            </a:r>
            <a:endParaRPr/>
          </a:p>
          <a:p>
            <a:pPr marL="179388" marR="0" lvl="0" indent="-179388" algn="l" rtl="0">
              <a:lnSpc>
                <a:spcPct val="95000"/>
              </a:lnSpc>
              <a:spcBef>
                <a:spcPts val="500"/>
              </a:spcBef>
              <a:spcAft>
                <a:spcPts val="0"/>
              </a:spcAft>
              <a:buClr>
                <a:schemeClr val="dk1"/>
              </a:buClr>
              <a:buSzPts val="2160"/>
              <a:buFont typeface="Arial"/>
              <a:buChar char="•"/>
            </a:pPr>
            <a:r>
              <a:rPr lang="en-US" sz="1800" b="0" i="0" u="none" strike="noStrike" cap="none">
                <a:solidFill>
                  <a:schemeClr val="lt2"/>
                </a:solidFill>
                <a:latin typeface="Calibri"/>
                <a:ea typeface="Calibri"/>
                <a:cs typeface="Calibri"/>
                <a:sym typeface="Calibri"/>
              </a:rPr>
              <a:t>Add sandboxing </a:t>
            </a:r>
            <a:r>
              <a:rPr lang="en-US" sz="1800">
                <a:solidFill>
                  <a:schemeClr val="lt2"/>
                </a:solidFill>
                <a:latin typeface="Calibri"/>
                <a:ea typeface="Calibri"/>
                <a:cs typeface="Calibri"/>
                <a:sym typeface="Calibri"/>
              </a:rPr>
              <a:t>(Malware Analysis Service)</a:t>
            </a:r>
            <a:endParaRPr sz="1800" b="0" i="0" u="none" strike="noStrike" cap="none">
              <a:solidFill>
                <a:schemeClr val="lt2"/>
              </a:solidFill>
              <a:latin typeface="Calibri"/>
              <a:ea typeface="Calibri"/>
              <a:cs typeface="Calibri"/>
              <a:sym typeface="Calibri"/>
            </a:endParaRPr>
          </a:p>
          <a:p>
            <a:pPr marL="179388" marR="0" lvl="0" indent="-179388" algn="l" rtl="0">
              <a:lnSpc>
                <a:spcPct val="95000"/>
              </a:lnSpc>
              <a:spcBef>
                <a:spcPts val="500"/>
              </a:spcBef>
              <a:spcAft>
                <a:spcPts val="0"/>
              </a:spcAft>
              <a:buClr>
                <a:schemeClr val="dk1"/>
              </a:buClr>
              <a:buSzPts val="2160"/>
              <a:buFont typeface="Arial"/>
              <a:buChar char="•"/>
            </a:pPr>
            <a:r>
              <a:rPr lang="en-US" sz="1800" b="0" i="0" u="none" strike="noStrike" cap="none">
                <a:solidFill>
                  <a:schemeClr val="lt2"/>
                </a:solidFill>
                <a:latin typeface="Calibri"/>
                <a:ea typeface="Calibri"/>
                <a:cs typeface="Calibri"/>
                <a:sym typeface="Calibri"/>
              </a:rPr>
              <a:t>Update to GIN to inform other devices</a:t>
            </a:r>
            <a:endParaRPr/>
          </a:p>
        </p:txBody>
      </p:sp>
      <p:cxnSp>
        <p:nvCxnSpPr>
          <p:cNvPr id="1050" name="Google Shape;1050;p26"/>
          <p:cNvCxnSpPr/>
          <p:nvPr/>
        </p:nvCxnSpPr>
        <p:spPr>
          <a:xfrm>
            <a:off x="1551452" y="3199885"/>
            <a:ext cx="1005840" cy="0"/>
          </a:xfrm>
          <a:prstGeom prst="straightConnector1">
            <a:avLst/>
          </a:prstGeom>
          <a:noFill/>
          <a:ln w="203200" cap="flat" cmpd="sng">
            <a:solidFill>
              <a:srgbClr val="7D7D7D"/>
            </a:solidFill>
            <a:prstDash val="solid"/>
            <a:round/>
            <a:headEnd type="none" w="sm" len="sm"/>
            <a:tailEnd type="none" w="sm" len="sm"/>
          </a:ln>
        </p:spPr>
      </p:cxnSp>
      <p:cxnSp>
        <p:nvCxnSpPr>
          <p:cNvPr id="1051" name="Google Shape;1051;p26"/>
          <p:cNvCxnSpPr/>
          <p:nvPr/>
        </p:nvCxnSpPr>
        <p:spPr>
          <a:xfrm>
            <a:off x="1310980" y="3199885"/>
            <a:ext cx="749763" cy="0"/>
          </a:xfrm>
          <a:prstGeom prst="straightConnector1">
            <a:avLst/>
          </a:prstGeom>
          <a:noFill/>
          <a:ln w="28575" cap="rnd" cmpd="sng">
            <a:solidFill>
              <a:schemeClr val="lt1"/>
            </a:solidFill>
            <a:prstDash val="dot"/>
            <a:round/>
            <a:headEnd type="none" w="sm" len="sm"/>
            <a:tailEnd type="triangle" w="med" len="med"/>
          </a:ln>
        </p:spPr>
      </p:cxnSp>
      <p:grpSp>
        <p:nvGrpSpPr>
          <p:cNvPr id="1052" name="Google Shape;1052;p26"/>
          <p:cNvGrpSpPr/>
          <p:nvPr/>
        </p:nvGrpSpPr>
        <p:grpSpPr>
          <a:xfrm>
            <a:off x="2115990" y="2732947"/>
            <a:ext cx="1097280" cy="1577503"/>
            <a:chOff x="1654334" y="3004607"/>
            <a:chExt cx="1097280" cy="1577503"/>
          </a:xfrm>
        </p:grpSpPr>
        <p:pic>
          <p:nvPicPr>
            <p:cNvPr id="1053" name="Google Shape;1053;p26"/>
            <p:cNvPicPr preferRelativeResize="0"/>
            <p:nvPr/>
          </p:nvPicPr>
          <p:blipFill rotWithShape="1">
            <a:blip r:embed="rId3">
              <a:alphaModFix/>
            </a:blip>
            <a:srcRect/>
            <a:stretch/>
          </p:blipFill>
          <p:spPr>
            <a:xfrm>
              <a:off x="1654334" y="3004607"/>
              <a:ext cx="1097280" cy="1097280"/>
            </a:xfrm>
            <a:prstGeom prst="rect">
              <a:avLst/>
            </a:prstGeom>
            <a:noFill/>
            <a:ln>
              <a:noFill/>
            </a:ln>
          </p:spPr>
        </p:pic>
        <p:sp>
          <p:nvSpPr>
            <p:cNvPr id="1054" name="Google Shape;1054;p26"/>
            <p:cNvSpPr txBox="1"/>
            <p:nvPr/>
          </p:nvSpPr>
          <p:spPr>
            <a:xfrm>
              <a:off x="1847939" y="4101979"/>
              <a:ext cx="758172" cy="480131"/>
            </a:xfrm>
            <a:prstGeom prst="rect">
              <a:avLst/>
            </a:prstGeom>
            <a:noFill/>
            <a:ln>
              <a:noFill/>
            </a:ln>
          </p:spPr>
          <p:txBody>
            <a:bodyPr spcFirstLastPara="1" wrap="square" lIns="0" tIns="45700" rIns="0" bIns="45700" anchor="t" anchorCtr="0">
              <a:noAutofit/>
            </a:bodyPr>
            <a:lstStyle/>
            <a:p>
              <a:pPr marL="0" marR="0" lvl="0" indent="0" algn="ctr" rtl="0">
                <a:lnSpc>
                  <a:spcPct val="90000"/>
                </a:lnSpc>
                <a:spcBef>
                  <a:spcPts val="0"/>
                </a:spcBef>
                <a:spcAft>
                  <a:spcPts val="0"/>
                </a:spcAft>
                <a:buClr>
                  <a:schemeClr val="lt2"/>
                </a:buClr>
                <a:buSzPts val="1400"/>
                <a:buFont typeface="Calibri"/>
                <a:buNone/>
              </a:pPr>
              <a:r>
                <a:rPr lang="en-US" sz="1400" b="0" i="0" u="none" strike="noStrike" cap="none" dirty="0">
                  <a:solidFill>
                    <a:schemeClr val="lt2"/>
                  </a:solidFill>
                  <a:latin typeface="Arial" panose="020B0604020202020204" pitchFamily="34" charset="0"/>
                  <a:ea typeface="Calibri"/>
                  <a:cs typeface="Arial" panose="020B0604020202020204" pitchFamily="34" charset="0"/>
                  <a:sym typeface="Calibri"/>
                </a:rPr>
                <a:t>Content</a:t>
              </a:r>
              <a:br>
                <a:rPr lang="en-US" sz="1400" b="0" i="0" u="none" strike="noStrike" cap="none" dirty="0">
                  <a:solidFill>
                    <a:schemeClr val="lt2"/>
                  </a:solidFill>
                  <a:latin typeface="Arial" panose="020B0604020202020204" pitchFamily="34" charset="0"/>
                  <a:ea typeface="Calibri"/>
                  <a:cs typeface="Arial" panose="020B0604020202020204" pitchFamily="34" charset="0"/>
                  <a:sym typeface="Calibri"/>
                </a:rPr>
              </a:br>
              <a:r>
                <a:rPr lang="en-US" sz="1400" b="0" i="0" u="none" strike="noStrike" cap="none" dirty="0">
                  <a:solidFill>
                    <a:schemeClr val="lt2"/>
                  </a:solidFill>
                  <a:latin typeface="Arial" panose="020B0604020202020204" pitchFamily="34" charset="0"/>
                  <a:ea typeface="Calibri"/>
                  <a:cs typeface="Arial" panose="020B0604020202020204" pitchFamily="34" charset="0"/>
                  <a:sym typeface="Calibri"/>
                </a:rPr>
                <a:t>Analysis</a:t>
              </a:r>
              <a:endParaRPr dirty="0">
                <a:latin typeface="Arial" panose="020B0604020202020204" pitchFamily="34" charset="0"/>
                <a:cs typeface="Arial" panose="020B0604020202020204" pitchFamily="34" charset="0"/>
              </a:endParaRPr>
            </a:p>
          </p:txBody>
        </p:sp>
      </p:grpSp>
      <p:grpSp>
        <p:nvGrpSpPr>
          <p:cNvPr id="1055" name="Google Shape;1055;p26"/>
          <p:cNvGrpSpPr/>
          <p:nvPr/>
        </p:nvGrpSpPr>
        <p:grpSpPr>
          <a:xfrm>
            <a:off x="8986570" y="4832140"/>
            <a:ext cx="2285252" cy="1444838"/>
            <a:chOff x="9101669" y="5144972"/>
            <a:chExt cx="2285252" cy="1444838"/>
          </a:xfrm>
        </p:grpSpPr>
        <p:grpSp>
          <p:nvGrpSpPr>
            <p:cNvPr id="1056" name="Google Shape;1056;p26"/>
            <p:cNvGrpSpPr/>
            <p:nvPr/>
          </p:nvGrpSpPr>
          <p:grpSpPr>
            <a:xfrm>
              <a:off x="9101669" y="5144972"/>
              <a:ext cx="2285252" cy="1444838"/>
              <a:chOff x="9229635" y="5144972"/>
              <a:chExt cx="2285252" cy="1444838"/>
            </a:xfrm>
          </p:grpSpPr>
          <p:sp>
            <p:nvSpPr>
              <p:cNvPr id="1057" name="Google Shape;1057;p26"/>
              <p:cNvSpPr txBox="1"/>
              <p:nvPr/>
            </p:nvSpPr>
            <p:spPr>
              <a:xfrm>
                <a:off x="9636977" y="5144972"/>
                <a:ext cx="994450" cy="18466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Endpoints</a:t>
                </a:r>
                <a:endParaRPr/>
              </a:p>
            </p:txBody>
          </p:sp>
          <p:sp>
            <p:nvSpPr>
              <p:cNvPr id="1058" name="Google Shape;1058;p26"/>
              <p:cNvSpPr txBox="1"/>
              <p:nvPr/>
            </p:nvSpPr>
            <p:spPr>
              <a:xfrm>
                <a:off x="10756715" y="6282033"/>
                <a:ext cx="758172" cy="307777"/>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rgbClr val="FEFEFE"/>
                  </a:buClr>
                  <a:buSzPts val="1400"/>
                  <a:buFont typeface="Calibri"/>
                  <a:buNone/>
                </a:pPr>
                <a:r>
                  <a:rPr lang="en-US" sz="1400" b="0" i="0" u="none" strike="noStrike" cap="none">
                    <a:solidFill>
                      <a:srgbClr val="FEFEFE"/>
                    </a:solidFill>
                    <a:latin typeface="Calibri"/>
                    <a:ea typeface="Calibri"/>
                    <a:cs typeface="Calibri"/>
                    <a:sym typeface="Calibri"/>
                  </a:rPr>
                  <a:t>SEP</a:t>
                </a:r>
                <a:endParaRPr sz="1400" b="0" i="0" u="none" strike="noStrike" cap="none">
                  <a:solidFill>
                    <a:srgbClr val="FEFEFE"/>
                  </a:solidFill>
                  <a:latin typeface="Calibri"/>
                  <a:ea typeface="Calibri"/>
                  <a:cs typeface="Calibri"/>
                  <a:sym typeface="Calibri"/>
                </a:endParaRPr>
              </a:p>
            </p:txBody>
          </p:sp>
          <p:pic>
            <p:nvPicPr>
              <p:cNvPr id="1059" name="Google Shape;1059;p26"/>
              <p:cNvPicPr preferRelativeResize="0"/>
              <p:nvPr/>
            </p:nvPicPr>
            <p:blipFill rotWithShape="1">
              <a:blip r:embed="rId4">
                <a:alphaModFix/>
              </a:blip>
              <a:srcRect/>
              <a:stretch/>
            </p:blipFill>
            <p:spPr>
              <a:xfrm>
                <a:off x="9229635" y="5387996"/>
                <a:ext cx="1809135" cy="914400"/>
              </a:xfrm>
              <a:prstGeom prst="rect">
                <a:avLst/>
              </a:prstGeom>
              <a:noFill/>
              <a:ln>
                <a:noFill/>
              </a:ln>
            </p:spPr>
          </p:pic>
          <p:pic>
            <p:nvPicPr>
              <p:cNvPr id="1060" name="Google Shape;1060;p26"/>
              <p:cNvPicPr preferRelativeResize="0"/>
              <p:nvPr/>
            </p:nvPicPr>
            <p:blipFill rotWithShape="1">
              <a:blip r:embed="rId5">
                <a:alphaModFix/>
              </a:blip>
              <a:srcRect/>
              <a:stretch/>
            </p:blipFill>
            <p:spPr>
              <a:xfrm>
                <a:off x="10792901" y="5593742"/>
                <a:ext cx="685800" cy="685054"/>
              </a:xfrm>
              <a:prstGeom prst="rect">
                <a:avLst/>
              </a:prstGeom>
              <a:noFill/>
              <a:ln>
                <a:noFill/>
              </a:ln>
            </p:spPr>
          </p:pic>
        </p:grpSp>
        <p:pic>
          <p:nvPicPr>
            <p:cNvPr id="1061" name="Google Shape;1061;p26"/>
            <p:cNvPicPr preferRelativeResize="0"/>
            <p:nvPr/>
          </p:nvPicPr>
          <p:blipFill rotWithShape="1">
            <a:blip r:embed="rId6">
              <a:alphaModFix/>
            </a:blip>
            <a:srcRect/>
            <a:stretch/>
          </p:blipFill>
          <p:spPr>
            <a:xfrm>
              <a:off x="10120671" y="5476425"/>
              <a:ext cx="480522" cy="549802"/>
            </a:xfrm>
            <a:prstGeom prst="rect">
              <a:avLst/>
            </a:prstGeom>
            <a:noFill/>
            <a:ln>
              <a:noFill/>
            </a:ln>
          </p:spPr>
        </p:pic>
        <p:pic>
          <p:nvPicPr>
            <p:cNvPr id="1062" name="Google Shape;1062;p26"/>
            <p:cNvPicPr preferRelativeResize="0"/>
            <p:nvPr/>
          </p:nvPicPr>
          <p:blipFill rotWithShape="1">
            <a:blip r:embed="rId6">
              <a:alphaModFix/>
            </a:blip>
            <a:srcRect/>
            <a:stretch/>
          </p:blipFill>
          <p:spPr>
            <a:xfrm>
              <a:off x="9794485" y="5886487"/>
              <a:ext cx="213840" cy="244672"/>
            </a:xfrm>
            <a:prstGeom prst="rect">
              <a:avLst/>
            </a:prstGeom>
            <a:noFill/>
            <a:ln>
              <a:noFill/>
            </a:ln>
          </p:spPr>
        </p:pic>
      </p:grpSp>
      <p:grpSp>
        <p:nvGrpSpPr>
          <p:cNvPr id="1063" name="Google Shape;1063;p26"/>
          <p:cNvGrpSpPr/>
          <p:nvPr/>
        </p:nvGrpSpPr>
        <p:grpSpPr>
          <a:xfrm>
            <a:off x="503671" y="2702989"/>
            <a:ext cx="1098477" cy="1387997"/>
            <a:chOff x="275063" y="3527536"/>
            <a:chExt cx="1098477" cy="1387997"/>
          </a:xfrm>
        </p:grpSpPr>
        <p:pic>
          <p:nvPicPr>
            <p:cNvPr id="1064" name="Google Shape;1064;p26"/>
            <p:cNvPicPr preferRelativeResize="0"/>
            <p:nvPr/>
          </p:nvPicPr>
          <p:blipFill rotWithShape="1">
            <a:blip r:embed="rId7">
              <a:alphaModFix/>
            </a:blip>
            <a:srcRect/>
            <a:stretch/>
          </p:blipFill>
          <p:spPr>
            <a:xfrm>
              <a:off x="275063" y="3527536"/>
              <a:ext cx="1098477" cy="1097280"/>
            </a:xfrm>
            <a:prstGeom prst="rect">
              <a:avLst/>
            </a:prstGeom>
            <a:noFill/>
            <a:ln>
              <a:noFill/>
            </a:ln>
          </p:spPr>
        </p:pic>
        <p:sp>
          <p:nvSpPr>
            <p:cNvPr id="1065" name="Google Shape;1065;p26"/>
            <p:cNvSpPr txBox="1"/>
            <p:nvPr/>
          </p:nvSpPr>
          <p:spPr>
            <a:xfrm>
              <a:off x="436469" y="4629301"/>
              <a:ext cx="758172" cy="2862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400" dirty="0">
                  <a:solidFill>
                    <a:schemeClr val="lt2"/>
                  </a:solidFill>
                  <a:latin typeface="Arial" panose="020B0604020202020204" pitchFamily="34" charset="0"/>
                  <a:ea typeface="Calibri"/>
                  <a:cs typeface="Arial" panose="020B0604020202020204" pitchFamily="34" charset="0"/>
                  <a:sym typeface="Calibri"/>
                </a:rPr>
                <a:t>WSS Proxy</a:t>
              </a:r>
              <a:endParaRPr dirty="0">
                <a:latin typeface="Arial" panose="020B0604020202020204" pitchFamily="34" charset="0"/>
                <a:cs typeface="Arial" panose="020B0604020202020204" pitchFamily="34" charset="0"/>
              </a:endParaRPr>
            </a:p>
          </p:txBody>
        </p:sp>
      </p:grpSp>
      <p:grpSp>
        <p:nvGrpSpPr>
          <p:cNvPr id="1066" name="Google Shape;1066;p26"/>
          <p:cNvGrpSpPr/>
          <p:nvPr/>
        </p:nvGrpSpPr>
        <p:grpSpPr>
          <a:xfrm>
            <a:off x="5127462" y="4998884"/>
            <a:ext cx="914400" cy="1203496"/>
            <a:chOff x="5213004" y="5364769"/>
            <a:chExt cx="914400" cy="1203496"/>
          </a:xfrm>
        </p:grpSpPr>
        <p:sp>
          <p:nvSpPr>
            <p:cNvPr id="1067" name="Google Shape;1067;p26"/>
            <p:cNvSpPr txBox="1"/>
            <p:nvPr/>
          </p:nvSpPr>
          <p:spPr>
            <a:xfrm>
              <a:off x="5401561" y="6282033"/>
              <a:ext cx="555149" cy="286232"/>
            </a:xfrm>
            <a:prstGeom prst="rect">
              <a:avLst/>
            </a:prstGeom>
            <a:noFill/>
            <a:ln>
              <a:noFill/>
            </a:ln>
          </p:spPr>
          <p:txBody>
            <a:bodyPr spcFirstLastPara="1" wrap="square" lIns="0" tIns="45700" rIns="0" bIns="45700" anchor="t" anchorCtr="0">
              <a:noAutofit/>
            </a:bodyPr>
            <a:lstStyle/>
            <a:p>
              <a:pPr marL="0" marR="0" lvl="0" indent="0" algn="ctr" rtl="0">
                <a:lnSpc>
                  <a:spcPct val="90000"/>
                </a:lnSpc>
                <a:spcBef>
                  <a:spcPts val="0"/>
                </a:spcBef>
                <a:spcAft>
                  <a:spcPts val="0"/>
                </a:spcAft>
                <a:buNone/>
              </a:pPr>
              <a:r>
                <a:rPr lang="en-US" sz="1400">
                  <a:solidFill>
                    <a:schemeClr val="lt2"/>
                  </a:solidFill>
                  <a:latin typeface="Calibri"/>
                  <a:ea typeface="Calibri"/>
                  <a:cs typeface="Calibri"/>
                  <a:sym typeface="Calibri"/>
                </a:rPr>
                <a:t>GIN</a:t>
              </a:r>
              <a:endParaRPr/>
            </a:p>
          </p:txBody>
        </p:sp>
        <p:sp>
          <p:nvSpPr>
            <p:cNvPr id="1068" name="Google Shape;1068;p26"/>
            <p:cNvSpPr/>
            <p:nvPr/>
          </p:nvSpPr>
          <p:spPr>
            <a:xfrm>
              <a:off x="5213004" y="5364769"/>
              <a:ext cx="914400" cy="914400"/>
            </a:xfrm>
            <a:custGeom>
              <a:avLst/>
              <a:gdLst/>
              <a:ahLst/>
              <a:cxnLst/>
              <a:rect l="l" t="t" r="r" b="b"/>
              <a:pathLst>
                <a:path w="1724" h="1726" extrusionOk="0">
                  <a:moveTo>
                    <a:pt x="862" y="0"/>
                  </a:moveTo>
                  <a:lnTo>
                    <a:pt x="862" y="0"/>
                  </a:lnTo>
                  <a:lnTo>
                    <a:pt x="818" y="2"/>
                  </a:lnTo>
                  <a:lnTo>
                    <a:pt x="774" y="6"/>
                  </a:lnTo>
                  <a:lnTo>
                    <a:pt x="730" y="10"/>
                  </a:lnTo>
                  <a:lnTo>
                    <a:pt x="688" y="18"/>
                  </a:lnTo>
                  <a:lnTo>
                    <a:pt x="646" y="28"/>
                  </a:lnTo>
                  <a:lnTo>
                    <a:pt x="606" y="40"/>
                  </a:lnTo>
                  <a:lnTo>
                    <a:pt x="566" y="54"/>
                  </a:lnTo>
                  <a:lnTo>
                    <a:pt x="526" y="68"/>
                  </a:lnTo>
                  <a:lnTo>
                    <a:pt x="488" y="86"/>
                  </a:lnTo>
                  <a:lnTo>
                    <a:pt x="452" y="104"/>
                  </a:lnTo>
                  <a:lnTo>
                    <a:pt x="416" y="126"/>
                  </a:lnTo>
                  <a:lnTo>
                    <a:pt x="380" y="148"/>
                  </a:lnTo>
                  <a:lnTo>
                    <a:pt x="346" y="172"/>
                  </a:lnTo>
                  <a:lnTo>
                    <a:pt x="314" y="198"/>
                  </a:lnTo>
                  <a:lnTo>
                    <a:pt x="282" y="224"/>
                  </a:lnTo>
                  <a:lnTo>
                    <a:pt x="252" y="254"/>
                  </a:lnTo>
                  <a:lnTo>
                    <a:pt x="224" y="284"/>
                  </a:lnTo>
                  <a:lnTo>
                    <a:pt x="196" y="314"/>
                  </a:lnTo>
                  <a:lnTo>
                    <a:pt x="172" y="348"/>
                  </a:lnTo>
                  <a:lnTo>
                    <a:pt x="148" y="382"/>
                  </a:lnTo>
                  <a:lnTo>
                    <a:pt x="124" y="416"/>
                  </a:lnTo>
                  <a:lnTo>
                    <a:pt x="104" y="452"/>
                  </a:lnTo>
                  <a:lnTo>
                    <a:pt x="84" y="490"/>
                  </a:lnTo>
                  <a:lnTo>
                    <a:pt x="68" y="528"/>
                  </a:lnTo>
                  <a:lnTo>
                    <a:pt x="52" y="566"/>
                  </a:lnTo>
                  <a:lnTo>
                    <a:pt x="38" y="606"/>
                  </a:lnTo>
                  <a:lnTo>
                    <a:pt x="26" y="648"/>
                  </a:lnTo>
                  <a:lnTo>
                    <a:pt x="18" y="690"/>
                  </a:lnTo>
                  <a:lnTo>
                    <a:pt x="10" y="732"/>
                  </a:lnTo>
                  <a:lnTo>
                    <a:pt x="4" y="774"/>
                  </a:lnTo>
                  <a:lnTo>
                    <a:pt x="0" y="818"/>
                  </a:lnTo>
                  <a:lnTo>
                    <a:pt x="0" y="862"/>
                  </a:lnTo>
                  <a:lnTo>
                    <a:pt x="0" y="862"/>
                  </a:lnTo>
                  <a:lnTo>
                    <a:pt x="0" y="908"/>
                  </a:lnTo>
                  <a:lnTo>
                    <a:pt x="4" y="950"/>
                  </a:lnTo>
                  <a:lnTo>
                    <a:pt x="10" y="994"/>
                  </a:lnTo>
                  <a:lnTo>
                    <a:pt x="18" y="1036"/>
                  </a:lnTo>
                  <a:lnTo>
                    <a:pt x="26" y="1078"/>
                  </a:lnTo>
                  <a:lnTo>
                    <a:pt x="38" y="1120"/>
                  </a:lnTo>
                  <a:lnTo>
                    <a:pt x="52" y="1160"/>
                  </a:lnTo>
                  <a:lnTo>
                    <a:pt x="68" y="1198"/>
                  </a:lnTo>
                  <a:lnTo>
                    <a:pt x="84" y="1236"/>
                  </a:lnTo>
                  <a:lnTo>
                    <a:pt x="104" y="1274"/>
                  </a:lnTo>
                  <a:lnTo>
                    <a:pt x="124" y="1310"/>
                  </a:lnTo>
                  <a:lnTo>
                    <a:pt x="148" y="1344"/>
                  </a:lnTo>
                  <a:lnTo>
                    <a:pt x="172" y="1378"/>
                  </a:lnTo>
                  <a:lnTo>
                    <a:pt x="196" y="1412"/>
                  </a:lnTo>
                  <a:lnTo>
                    <a:pt x="224" y="1442"/>
                  </a:lnTo>
                  <a:lnTo>
                    <a:pt x="252" y="1472"/>
                  </a:lnTo>
                  <a:lnTo>
                    <a:pt x="282" y="1502"/>
                  </a:lnTo>
                  <a:lnTo>
                    <a:pt x="314" y="1528"/>
                  </a:lnTo>
                  <a:lnTo>
                    <a:pt x="346" y="1554"/>
                  </a:lnTo>
                  <a:lnTo>
                    <a:pt x="380" y="1578"/>
                  </a:lnTo>
                  <a:lnTo>
                    <a:pt x="416" y="1600"/>
                  </a:lnTo>
                  <a:lnTo>
                    <a:pt x="452" y="1622"/>
                  </a:lnTo>
                  <a:lnTo>
                    <a:pt x="488" y="1640"/>
                  </a:lnTo>
                  <a:lnTo>
                    <a:pt x="526" y="1658"/>
                  </a:lnTo>
                  <a:lnTo>
                    <a:pt x="566" y="1672"/>
                  </a:lnTo>
                  <a:lnTo>
                    <a:pt x="606" y="1686"/>
                  </a:lnTo>
                  <a:lnTo>
                    <a:pt x="646" y="1698"/>
                  </a:lnTo>
                  <a:lnTo>
                    <a:pt x="688" y="1708"/>
                  </a:lnTo>
                  <a:lnTo>
                    <a:pt x="730" y="1716"/>
                  </a:lnTo>
                  <a:lnTo>
                    <a:pt x="774" y="1720"/>
                  </a:lnTo>
                  <a:lnTo>
                    <a:pt x="818" y="1724"/>
                  </a:lnTo>
                  <a:lnTo>
                    <a:pt x="862" y="1726"/>
                  </a:lnTo>
                  <a:lnTo>
                    <a:pt x="862" y="1726"/>
                  </a:lnTo>
                  <a:lnTo>
                    <a:pt x="906" y="1724"/>
                  </a:lnTo>
                  <a:lnTo>
                    <a:pt x="950" y="1720"/>
                  </a:lnTo>
                  <a:lnTo>
                    <a:pt x="994" y="1716"/>
                  </a:lnTo>
                  <a:lnTo>
                    <a:pt x="1036" y="1708"/>
                  </a:lnTo>
                  <a:lnTo>
                    <a:pt x="1078" y="1698"/>
                  </a:lnTo>
                  <a:lnTo>
                    <a:pt x="1118" y="1686"/>
                  </a:lnTo>
                  <a:lnTo>
                    <a:pt x="1158" y="1672"/>
                  </a:lnTo>
                  <a:lnTo>
                    <a:pt x="1198" y="1658"/>
                  </a:lnTo>
                  <a:lnTo>
                    <a:pt x="1236" y="1640"/>
                  </a:lnTo>
                  <a:lnTo>
                    <a:pt x="1272" y="1622"/>
                  </a:lnTo>
                  <a:lnTo>
                    <a:pt x="1308" y="1600"/>
                  </a:lnTo>
                  <a:lnTo>
                    <a:pt x="1344" y="1578"/>
                  </a:lnTo>
                  <a:lnTo>
                    <a:pt x="1378" y="1554"/>
                  </a:lnTo>
                  <a:lnTo>
                    <a:pt x="1410" y="1528"/>
                  </a:lnTo>
                  <a:lnTo>
                    <a:pt x="1442" y="1502"/>
                  </a:lnTo>
                  <a:lnTo>
                    <a:pt x="1472" y="1472"/>
                  </a:lnTo>
                  <a:lnTo>
                    <a:pt x="1500" y="1442"/>
                  </a:lnTo>
                  <a:lnTo>
                    <a:pt x="1528" y="1412"/>
                  </a:lnTo>
                  <a:lnTo>
                    <a:pt x="1552" y="1378"/>
                  </a:lnTo>
                  <a:lnTo>
                    <a:pt x="1576" y="1344"/>
                  </a:lnTo>
                  <a:lnTo>
                    <a:pt x="1600" y="1310"/>
                  </a:lnTo>
                  <a:lnTo>
                    <a:pt x="1620" y="1274"/>
                  </a:lnTo>
                  <a:lnTo>
                    <a:pt x="1640" y="1236"/>
                  </a:lnTo>
                  <a:lnTo>
                    <a:pt x="1656" y="1198"/>
                  </a:lnTo>
                  <a:lnTo>
                    <a:pt x="1672" y="1160"/>
                  </a:lnTo>
                  <a:lnTo>
                    <a:pt x="1686" y="1120"/>
                  </a:lnTo>
                  <a:lnTo>
                    <a:pt x="1698" y="1078"/>
                  </a:lnTo>
                  <a:lnTo>
                    <a:pt x="1706" y="1036"/>
                  </a:lnTo>
                  <a:lnTo>
                    <a:pt x="1714" y="994"/>
                  </a:lnTo>
                  <a:lnTo>
                    <a:pt x="1720" y="950"/>
                  </a:lnTo>
                  <a:lnTo>
                    <a:pt x="1724" y="908"/>
                  </a:lnTo>
                  <a:lnTo>
                    <a:pt x="1724" y="862"/>
                  </a:lnTo>
                  <a:lnTo>
                    <a:pt x="1724" y="862"/>
                  </a:lnTo>
                  <a:lnTo>
                    <a:pt x="1724" y="818"/>
                  </a:lnTo>
                  <a:lnTo>
                    <a:pt x="1720" y="774"/>
                  </a:lnTo>
                  <a:lnTo>
                    <a:pt x="1714" y="732"/>
                  </a:lnTo>
                  <a:lnTo>
                    <a:pt x="1706" y="690"/>
                  </a:lnTo>
                  <a:lnTo>
                    <a:pt x="1698" y="648"/>
                  </a:lnTo>
                  <a:lnTo>
                    <a:pt x="1686" y="606"/>
                  </a:lnTo>
                  <a:lnTo>
                    <a:pt x="1672" y="566"/>
                  </a:lnTo>
                  <a:lnTo>
                    <a:pt x="1656" y="528"/>
                  </a:lnTo>
                  <a:lnTo>
                    <a:pt x="1640" y="490"/>
                  </a:lnTo>
                  <a:lnTo>
                    <a:pt x="1620" y="452"/>
                  </a:lnTo>
                  <a:lnTo>
                    <a:pt x="1600" y="416"/>
                  </a:lnTo>
                  <a:lnTo>
                    <a:pt x="1576" y="382"/>
                  </a:lnTo>
                  <a:lnTo>
                    <a:pt x="1552" y="348"/>
                  </a:lnTo>
                  <a:lnTo>
                    <a:pt x="1528" y="314"/>
                  </a:lnTo>
                  <a:lnTo>
                    <a:pt x="1500" y="284"/>
                  </a:lnTo>
                  <a:lnTo>
                    <a:pt x="1472" y="254"/>
                  </a:lnTo>
                  <a:lnTo>
                    <a:pt x="1442" y="224"/>
                  </a:lnTo>
                  <a:lnTo>
                    <a:pt x="1410" y="198"/>
                  </a:lnTo>
                  <a:lnTo>
                    <a:pt x="1378" y="172"/>
                  </a:lnTo>
                  <a:lnTo>
                    <a:pt x="1344" y="148"/>
                  </a:lnTo>
                  <a:lnTo>
                    <a:pt x="1308" y="126"/>
                  </a:lnTo>
                  <a:lnTo>
                    <a:pt x="1272" y="104"/>
                  </a:lnTo>
                  <a:lnTo>
                    <a:pt x="1236" y="86"/>
                  </a:lnTo>
                  <a:lnTo>
                    <a:pt x="1198" y="68"/>
                  </a:lnTo>
                  <a:lnTo>
                    <a:pt x="1158" y="54"/>
                  </a:lnTo>
                  <a:lnTo>
                    <a:pt x="1118" y="40"/>
                  </a:lnTo>
                  <a:lnTo>
                    <a:pt x="1078" y="28"/>
                  </a:lnTo>
                  <a:lnTo>
                    <a:pt x="1036" y="18"/>
                  </a:lnTo>
                  <a:lnTo>
                    <a:pt x="994" y="10"/>
                  </a:lnTo>
                  <a:lnTo>
                    <a:pt x="950" y="6"/>
                  </a:lnTo>
                  <a:lnTo>
                    <a:pt x="906" y="2"/>
                  </a:lnTo>
                  <a:lnTo>
                    <a:pt x="862" y="0"/>
                  </a:lnTo>
                  <a:close/>
                  <a:moveTo>
                    <a:pt x="950" y="1624"/>
                  </a:moveTo>
                  <a:lnTo>
                    <a:pt x="950" y="1624"/>
                  </a:lnTo>
                  <a:lnTo>
                    <a:pt x="894" y="1628"/>
                  </a:lnTo>
                  <a:lnTo>
                    <a:pt x="894" y="1302"/>
                  </a:lnTo>
                  <a:lnTo>
                    <a:pt x="1182" y="1302"/>
                  </a:lnTo>
                  <a:lnTo>
                    <a:pt x="1182" y="1302"/>
                  </a:lnTo>
                  <a:lnTo>
                    <a:pt x="1160" y="1360"/>
                  </a:lnTo>
                  <a:lnTo>
                    <a:pt x="1136" y="1412"/>
                  </a:lnTo>
                  <a:lnTo>
                    <a:pt x="1110" y="1462"/>
                  </a:lnTo>
                  <a:lnTo>
                    <a:pt x="1082" y="1506"/>
                  </a:lnTo>
                  <a:lnTo>
                    <a:pt x="1066" y="1526"/>
                  </a:lnTo>
                  <a:lnTo>
                    <a:pt x="1050" y="1544"/>
                  </a:lnTo>
                  <a:lnTo>
                    <a:pt x="1034" y="1560"/>
                  </a:lnTo>
                  <a:lnTo>
                    <a:pt x="1018" y="1576"/>
                  </a:lnTo>
                  <a:lnTo>
                    <a:pt x="1002" y="1590"/>
                  </a:lnTo>
                  <a:lnTo>
                    <a:pt x="984" y="1604"/>
                  </a:lnTo>
                  <a:lnTo>
                    <a:pt x="968" y="1614"/>
                  </a:lnTo>
                  <a:lnTo>
                    <a:pt x="950" y="1624"/>
                  </a:lnTo>
                  <a:close/>
                  <a:moveTo>
                    <a:pt x="542" y="1302"/>
                  </a:moveTo>
                  <a:lnTo>
                    <a:pt x="830" y="1302"/>
                  </a:lnTo>
                  <a:lnTo>
                    <a:pt x="830" y="1628"/>
                  </a:lnTo>
                  <a:lnTo>
                    <a:pt x="830" y="1628"/>
                  </a:lnTo>
                  <a:lnTo>
                    <a:pt x="802" y="1626"/>
                  </a:lnTo>
                  <a:lnTo>
                    <a:pt x="774" y="1624"/>
                  </a:lnTo>
                  <a:lnTo>
                    <a:pt x="774" y="1624"/>
                  </a:lnTo>
                  <a:lnTo>
                    <a:pt x="758" y="1614"/>
                  </a:lnTo>
                  <a:lnTo>
                    <a:pt x="740" y="1604"/>
                  </a:lnTo>
                  <a:lnTo>
                    <a:pt x="722" y="1590"/>
                  </a:lnTo>
                  <a:lnTo>
                    <a:pt x="706" y="1576"/>
                  </a:lnTo>
                  <a:lnTo>
                    <a:pt x="690" y="1560"/>
                  </a:lnTo>
                  <a:lnTo>
                    <a:pt x="674" y="1544"/>
                  </a:lnTo>
                  <a:lnTo>
                    <a:pt x="658" y="1526"/>
                  </a:lnTo>
                  <a:lnTo>
                    <a:pt x="642" y="1506"/>
                  </a:lnTo>
                  <a:lnTo>
                    <a:pt x="614" y="1462"/>
                  </a:lnTo>
                  <a:lnTo>
                    <a:pt x="588" y="1412"/>
                  </a:lnTo>
                  <a:lnTo>
                    <a:pt x="564" y="1360"/>
                  </a:lnTo>
                  <a:lnTo>
                    <a:pt x="542" y="1302"/>
                  </a:lnTo>
                  <a:close/>
                  <a:moveTo>
                    <a:pt x="96" y="888"/>
                  </a:moveTo>
                  <a:lnTo>
                    <a:pt x="408" y="888"/>
                  </a:lnTo>
                  <a:lnTo>
                    <a:pt x="408" y="888"/>
                  </a:lnTo>
                  <a:lnTo>
                    <a:pt x="410" y="934"/>
                  </a:lnTo>
                  <a:lnTo>
                    <a:pt x="412" y="980"/>
                  </a:lnTo>
                  <a:lnTo>
                    <a:pt x="416" y="1026"/>
                  </a:lnTo>
                  <a:lnTo>
                    <a:pt x="420" y="1070"/>
                  </a:lnTo>
                  <a:lnTo>
                    <a:pt x="428" y="1114"/>
                  </a:lnTo>
                  <a:lnTo>
                    <a:pt x="434" y="1156"/>
                  </a:lnTo>
                  <a:lnTo>
                    <a:pt x="444" y="1198"/>
                  </a:lnTo>
                  <a:lnTo>
                    <a:pt x="454" y="1238"/>
                  </a:lnTo>
                  <a:lnTo>
                    <a:pt x="194" y="1238"/>
                  </a:lnTo>
                  <a:lnTo>
                    <a:pt x="194" y="1238"/>
                  </a:lnTo>
                  <a:lnTo>
                    <a:pt x="174" y="1198"/>
                  </a:lnTo>
                  <a:lnTo>
                    <a:pt x="154" y="1158"/>
                  </a:lnTo>
                  <a:lnTo>
                    <a:pt x="138" y="1114"/>
                  </a:lnTo>
                  <a:lnTo>
                    <a:pt x="126" y="1072"/>
                  </a:lnTo>
                  <a:lnTo>
                    <a:pt x="114" y="1026"/>
                  </a:lnTo>
                  <a:lnTo>
                    <a:pt x="106" y="982"/>
                  </a:lnTo>
                  <a:lnTo>
                    <a:pt x="100" y="934"/>
                  </a:lnTo>
                  <a:lnTo>
                    <a:pt x="96" y="888"/>
                  </a:lnTo>
                  <a:close/>
                  <a:moveTo>
                    <a:pt x="774" y="102"/>
                  </a:moveTo>
                  <a:lnTo>
                    <a:pt x="774" y="102"/>
                  </a:lnTo>
                  <a:lnTo>
                    <a:pt x="802" y="100"/>
                  </a:lnTo>
                  <a:lnTo>
                    <a:pt x="830" y="98"/>
                  </a:lnTo>
                  <a:lnTo>
                    <a:pt x="830" y="408"/>
                  </a:lnTo>
                  <a:lnTo>
                    <a:pt x="546" y="408"/>
                  </a:lnTo>
                  <a:lnTo>
                    <a:pt x="546" y="408"/>
                  </a:lnTo>
                  <a:lnTo>
                    <a:pt x="568" y="354"/>
                  </a:lnTo>
                  <a:lnTo>
                    <a:pt x="592" y="304"/>
                  </a:lnTo>
                  <a:lnTo>
                    <a:pt x="618" y="256"/>
                  </a:lnTo>
                  <a:lnTo>
                    <a:pt x="646" y="216"/>
                  </a:lnTo>
                  <a:lnTo>
                    <a:pt x="676" y="178"/>
                  </a:lnTo>
                  <a:lnTo>
                    <a:pt x="692" y="162"/>
                  </a:lnTo>
                  <a:lnTo>
                    <a:pt x="708" y="148"/>
                  </a:lnTo>
                  <a:lnTo>
                    <a:pt x="724" y="134"/>
                  </a:lnTo>
                  <a:lnTo>
                    <a:pt x="740" y="122"/>
                  </a:lnTo>
                  <a:lnTo>
                    <a:pt x="758" y="110"/>
                  </a:lnTo>
                  <a:lnTo>
                    <a:pt x="774" y="102"/>
                  </a:lnTo>
                  <a:close/>
                  <a:moveTo>
                    <a:pt x="1178" y="408"/>
                  </a:moveTo>
                  <a:lnTo>
                    <a:pt x="894" y="408"/>
                  </a:lnTo>
                  <a:lnTo>
                    <a:pt x="894" y="98"/>
                  </a:lnTo>
                  <a:lnTo>
                    <a:pt x="894" y="98"/>
                  </a:lnTo>
                  <a:lnTo>
                    <a:pt x="950" y="102"/>
                  </a:lnTo>
                  <a:lnTo>
                    <a:pt x="950" y="102"/>
                  </a:lnTo>
                  <a:lnTo>
                    <a:pt x="966" y="110"/>
                  </a:lnTo>
                  <a:lnTo>
                    <a:pt x="984" y="122"/>
                  </a:lnTo>
                  <a:lnTo>
                    <a:pt x="1000" y="134"/>
                  </a:lnTo>
                  <a:lnTo>
                    <a:pt x="1016" y="148"/>
                  </a:lnTo>
                  <a:lnTo>
                    <a:pt x="1032" y="162"/>
                  </a:lnTo>
                  <a:lnTo>
                    <a:pt x="1048" y="178"/>
                  </a:lnTo>
                  <a:lnTo>
                    <a:pt x="1078" y="216"/>
                  </a:lnTo>
                  <a:lnTo>
                    <a:pt x="1106" y="256"/>
                  </a:lnTo>
                  <a:lnTo>
                    <a:pt x="1132" y="304"/>
                  </a:lnTo>
                  <a:lnTo>
                    <a:pt x="1156" y="354"/>
                  </a:lnTo>
                  <a:lnTo>
                    <a:pt x="1178" y="408"/>
                  </a:lnTo>
                  <a:close/>
                  <a:moveTo>
                    <a:pt x="894" y="472"/>
                  </a:moveTo>
                  <a:lnTo>
                    <a:pt x="1198" y="472"/>
                  </a:lnTo>
                  <a:lnTo>
                    <a:pt x="1198" y="472"/>
                  </a:lnTo>
                  <a:lnTo>
                    <a:pt x="1210" y="512"/>
                  </a:lnTo>
                  <a:lnTo>
                    <a:pt x="1220" y="554"/>
                  </a:lnTo>
                  <a:lnTo>
                    <a:pt x="1228" y="596"/>
                  </a:lnTo>
                  <a:lnTo>
                    <a:pt x="1236" y="640"/>
                  </a:lnTo>
                  <a:lnTo>
                    <a:pt x="1242" y="684"/>
                  </a:lnTo>
                  <a:lnTo>
                    <a:pt x="1246" y="730"/>
                  </a:lnTo>
                  <a:lnTo>
                    <a:pt x="1250" y="776"/>
                  </a:lnTo>
                  <a:lnTo>
                    <a:pt x="1252" y="824"/>
                  </a:lnTo>
                  <a:lnTo>
                    <a:pt x="894" y="824"/>
                  </a:lnTo>
                  <a:lnTo>
                    <a:pt x="894" y="472"/>
                  </a:lnTo>
                  <a:close/>
                  <a:moveTo>
                    <a:pt x="830" y="472"/>
                  </a:moveTo>
                  <a:lnTo>
                    <a:pt x="830" y="824"/>
                  </a:lnTo>
                  <a:lnTo>
                    <a:pt x="472" y="824"/>
                  </a:lnTo>
                  <a:lnTo>
                    <a:pt x="472" y="824"/>
                  </a:lnTo>
                  <a:lnTo>
                    <a:pt x="474" y="776"/>
                  </a:lnTo>
                  <a:lnTo>
                    <a:pt x="478" y="730"/>
                  </a:lnTo>
                  <a:lnTo>
                    <a:pt x="482" y="684"/>
                  </a:lnTo>
                  <a:lnTo>
                    <a:pt x="488" y="640"/>
                  </a:lnTo>
                  <a:lnTo>
                    <a:pt x="496" y="596"/>
                  </a:lnTo>
                  <a:lnTo>
                    <a:pt x="504" y="554"/>
                  </a:lnTo>
                  <a:lnTo>
                    <a:pt x="514" y="512"/>
                  </a:lnTo>
                  <a:lnTo>
                    <a:pt x="526" y="472"/>
                  </a:lnTo>
                  <a:lnTo>
                    <a:pt x="830" y="472"/>
                  </a:lnTo>
                  <a:close/>
                  <a:moveTo>
                    <a:pt x="408" y="824"/>
                  </a:moveTo>
                  <a:lnTo>
                    <a:pt x="98" y="824"/>
                  </a:lnTo>
                  <a:lnTo>
                    <a:pt x="98" y="824"/>
                  </a:lnTo>
                  <a:lnTo>
                    <a:pt x="102" y="776"/>
                  </a:lnTo>
                  <a:lnTo>
                    <a:pt x="108" y="730"/>
                  </a:lnTo>
                  <a:lnTo>
                    <a:pt x="118" y="684"/>
                  </a:lnTo>
                  <a:lnTo>
                    <a:pt x="130" y="640"/>
                  </a:lnTo>
                  <a:lnTo>
                    <a:pt x="144" y="596"/>
                  </a:lnTo>
                  <a:lnTo>
                    <a:pt x="162" y="554"/>
                  </a:lnTo>
                  <a:lnTo>
                    <a:pt x="182" y="512"/>
                  </a:lnTo>
                  <a:lnTo>
                    <a:pt x="204" y="472"/>
                  </a:lnTo>
                  <a:lnTo>
                    <a:pt x="458" y="472"/>
                  </a:lnTo>
                  <a:lnTo>
                    <a:pt x="458" y="472"/>
                  </a:lnTo>
                  <a:lnTo>
                    <a:pt x="446" y="512"/>
                  </a:lnTo>
                  <a:lnTo>
                    <a:pt x="438" y="554"/>
                  </a:lnTo>
                  <a:lnTo>
                    <a:pt x="430" y="596"/>
                  </a:lnTo>
                  <a:lnTo>
                    <a:pt x="422" y="640"/>
                  </a:lnTo>
                  <a:lnTo>
                    <a:pt x="418" y="684"/>
                  </a:lnTo>
                  <a:lnTo>
                    <a:pt x="412" y="730"/>
                  </a:lnTo>
                  <a:lnTo>
                    <a:pt x="410" y="776"/>
                  </a:lnTo>
                  <a:lnTo>
                    <a:pt x="408" y="824"/>
                  </a:lnTo>
                  <a:close/>
                  <a:moveTo>
                    <a:pt x="472" y="888"/>
                  </a:moveTo>
                  <a:lnTo>
                    <a:pt x="830" y="888"/>
                  </a:lnTo>
                  <a:lnTo>
                    <a:pt x="830" y="1238"/>
                  </a:lnTo>
                  <a:lnTo>
                    <a:pt x="522" y="1238"/>
                  </a:lnTo>
                  <a:lnTo>
                    <a:pt x="522" y="1238"/>
                  </a:lnTo>
                  <a:lnTo>
                    <a:pt x="510" y="1198"/>
                  </a:lnTo>
                  <a:lnTo>
                    <a:pt x="502" y="1156"/>
                  </a:lnTo>
                  <a:lnTo>
                    <a:pt x="494" y="1114"/>
                  </a:lnTo>
                  <a:lnTo>
                    <a:pt x="486" y="1070"/>
                  </a:lnTo>
                  <a:lnTo>
                    <a:pt x="480" y="1026"/>
                  </a:lnTo>
                  <a:lnTo>
                    <a:pt x="476" y="980"/>
                  </a:lnTo>
                  <a:lnTo>
                    <a:pt x="474" y="934"/>
                  </a:lnTo>
                  <a:lnTo>
                    <a:pt x="472" y="888"/>
                  </a:lnTo>
                  <a:close/>
                  <a:moveTo>
                    <a:pt x="894" y="1238"/>
                  </a:moveTo>
                  <a:lnTo>
                    <a:pt x="894" y="888"/>
                  </a:lnTo>
                  <a:lnTo>
                    <a:pt x="1252" y="888"/>
                  </a:lnTo>
                  <a:lnTo>
                    <a:pt x="1252" y="888"/>
                  </a:lnTo>
                  <a:lnTo>
                    <a:pt x="1250" y="934"/>
                  </a:lnTo>
                  <a:lnTo>
                    <a:pt x="1248" y="980"/>
                  </a:lnTo>
                  <a:lnTo>
                    <a:pt x="1244" y="1026"/>
                  </a:lnTo>
                  <a:lnTo>
                    <a:pt x="1238" y="1070"/>
                  </a:lnTo>
                  <a:lnTo>
                    <a:pt x="1230" y="1114"/>
                  </a:lnTo>
                  <a:lnTo>
                    <a:pt x="1222" y="1156"/>
                  </a:lnTo>
                  <a:lnTo>
                    <a:pt x="1214" y="1198"/>
                  </a:lnTo>
                  <a:lnTo>
                    <a:pt x="1202" y="1238"/>
                  </a:lnTo>
                  <a:lnTo>
                    <a:pt x="894" y="1238"/>
                  </a:lnTo>
                  <a:close/>
                  <a:moveTo>
                    <a:pt x="1316" y="888"/>
                  </a:moveTo>
                  <a:lnTo>
                    <a:pt x="1628" y="888"/>
                  </a:lnTo>
                  <a:lnTo>
                    <a:pt x="1628" y="888"/>
                  </a:lnTo>
                  <a:lnTo>
                    <a:pt x="1624" y="934"/>
                  </a:lnTo>
                  <a:lnTo>
                    <a:pt x="1618" y="982"/>
                  </a:lnTo>
                  <a:lnTo>
                    <a:pt x="1610" y="1026"/>
                  </a:lnTo>
                  <a:lnTo>
                    <a:pt x="1598" y="1072"/>
                  </a:lnTo>
                  <a:lnTo>
                    <a:pt x="1586" y="1114"/>
                  </a:lnTo>
                  <a:lnTo>
                    <a:pt x="1570" y="1158"/>
                  </a:lnTo>
                  <a:lnTo>
                    <a:pt x="1550" y="1198"/>
                  </a:lnTo>
                  <a:lnTo>
                    <a:pt x="1530" y="1238"/>
                  </a:lnTo>
                  <a:lnTo>
                    <a:pt x="1270" y="1238"/>
                  </a:lnTo>
                  <a:lnTo>
                    <a:pt x="1270" y="1238"/>
                  </a:lnTo>
                  <a:lnTo>
                    <a:pt x="1280" y="1198"/>
                  </a:lnTo>
                  <a:lnTo>
                    <a:pt x="1290" y="1156"/>
                  </a:lnTo>
                  <a:lnTo>
                    <a:pt x="1296" y="1114"/>
                  </a:lnTo>
                  <a:lnTo>
                    <a:pt x="1304" y="1070"/>
                  </a:lnTo>
                  <a:lnTo>
                    <a:pt x="1308" y="1026"/>
                  </a:lnTo>
                  <a:lnTo>
                    <a:pt x="1312" y="980"/>
                  </a:lnTo>
                  <a:lnTo>
                    <a:pt x="1314" y="934"/>
                  </a:lnTo>
                  <a:lnTo>
                    <a:pt x="1316" y="888"/>
                  </a:lnTo>
                  <a:close/>
                  <a:moveTo>
                    <a:pt x="1316" y="824"/>
                  </a:moveTo>
                  <a:lnTo>
                    <a:pt x="1316" y="824"/>
                  </a:lnTo>
                  <a:lnTo>
                    <a:pt x="1314" y="776"/>
                  </a:lnTo>
                  <a:lnTo>
                    <a:pt x="1312" y="730"/>
                  </a:lnTo>
                  <a:lnTo>
                    <a:pt x="1306" y="684"/>
                  </a:lnTo>
                  <a:lnTo>
                    <a:pt x="1302" y="640"/>
                  </a:lnTo>
                  <a:lnTo>
                    <a:pt x="1294" y="596"/>
                  </a:lnTo>
                  <a:lnTo>
                    <a:pt x="1286" y="554"/>
                  </a:lnTo>
                  <a:lnTo>
                    <a:pt x="1278" y="512"/>
                  </a:lnTo>
                  <a:lnTo>
                    <a:pt x="1266" y="472"/>
                  </a:lnTo>
                  <a:lnTo>
                    <a:pt x="1520" y="472"/>
                  </a:lnTo>
                  <a:lnTo>
                    <a:pt x="1520" y="472"/>
                  </a:lnTo>
                  <a:lnTo>
                    <a:pt x="1542" y="512"/>
                  </a:lnTo>
                  <a:lnTo>
                    <a:pt x="1562" y="554"/>
                  </a:lnTo>
                  <a:lnTo>
                    <a:pt x="1580" y="596"/>
                  </a:lnTo>
                  <a:lnTo>
                    <a:pt x="1594" y="640"/>
                  </a:lnTo>
                  <a:lnTo>
                    <a:pt x="1606" y="684"/>
                  </a:lnTo>
                  <a:lnTo>
                    <a:pt x="1616" y="730"/>
                  </a:lnTo>
                  <a:lnTo>
                    <a:pt x="1622" y="776"/>
                  </a:lnTo>
                  <a:lnTo>
                    <a:pt x="1626" y="824"/>
                  </a:lnTo>
                  <a:lnTo>
                    <a:pt x="1316" y="824"/>
                  </a:lnTo>
                  <a:close/>
                  <a:moveTo>
                    <a:pt x="1478" y="408"/>
                  </a:moveTo>
                  <a:lnTo>
                    <a:pt x="1248" y="408"/>
                  </a:lnTo>
                  <a:lnTo>
                    <a:pt x="1248" y="408"/>
                  </a:lnTo>
                  <a:lnTo>
                    <a:pt x="1232" y="368"/>
                  </a:lnTo>
                  <a:lnTo>
                    <a:pt x="1216" y="328"/>
                  </a:lnTo>
                  <a:lnTo>
                    <a:pt x="1198" y="290"/>
                  </a:lnTo>
                  <a:lnTo>
                    <a:pt x="1180" y="254"/>
                  </a:lnTo>
                  <a:lnTo>
                    <a:pt x="1160" y="220"/>
                  </a:lnTo>
                  <a:lnTo>
                    <a:pt x="1140" y="190"/>
                  </a:lnTo>
                  <a:lnTo>
                    <a:pt x="1118" y="160"/>
                  </a:lnTo>
                  <a:lnTo>
                    <a:pt x="1096" y="134"/>
                  </a:lnTo>
                  <a:lnTo>
                    <a:pt x="1096" y="134"/>
                  </a:lnTo>
                  <a:lnTo>
                    <a:pt x="1124" y="144"/>
                  </a:lnTo>
                  <a:lnTo>
                    <a:pt x="1152" y="154"/>
                  </a:lnTo>
                  <a:lnTo>
                    <a:pt x="1180" y="166"/>
                  </a:lnTo>
                  <a:lnTo>
                    <a:pt x="1208" y="180"/>
                  </a:lnTo>
                  <a:lnTo>
                    <a:pt x="1260" y="208"/>
                  </a:lnTo>
                  <a:lnTo>
                    <a:pt x="1310" y="242"/>
                  </a:lnTo>
                  <a:lnTo>
                    <a:pt x="1356" y="278"/>
                  </a:lnTo>
                  <a:lnTo>
                    <a:pt x="1400" y="318"/>
                  </a:lnTo>
                  <a:lnTo>
                    <a:pt x="1440" y="362"/>
                  </a:lnTo>
                  <a:lnTo>
                    <a:pt x="1478" y="408"/>
                  </a:lnTo>
                  <a:close/>
                  <a:moveTo>
                    <a:pt x="628" y="134"/>
                  </a:moveTo>
                  <a:lnTo>
                    <a:pt x="628" y="134"/>
                  </a:lnTo>
                  <a:lnTo>
                    <a:pt x="606" y="160"/>
                  </a:lnTo>
                  <a:lnTo>
                    <a:pt x="584" y="190"/>
                  </a:lnTo>
                  <a:lnTo>
                    <a:pt x="564" y="220"/>
                  </a:lnTo>
                  <a:lnTo>
                    <a:pt x="544" y="254"/>
                  </a:lnTo>
                  <a:lnTo>
                    <a:pt x="526" y="290"/>
                  </a:lnTo>
                  <a:lnTo>
                    <a:pt x="508" y="328"/>
                  </a:lnTo>
                  <a:lnTo>
                    <a:pt x="492" y="368"/>
                  </a:lnTo>
                  <a:lnTo>
                    <a:pt x="476" y="408"/>
                  </a:lnTo>
                  <a:lnTo>
                    <a:pt x="246" y="408"/>
                  </a:lnTo>
                  <a:lnTo>
                    <a:pt x="246" y="408"/>
                  </a:lnTo>
                  <a:lnTo>
                    <a:pt x="284" y="362"/>
                  </a:lnTo>
                  <a:lnTo>
                    <a:pt x="324" y="318"/>
                  </a:lnTo>
                  <a:lnTo>
                    <a:pt x="368" y="278"/>
                  </a:lnTo>
                  <a:lnTo>
                    <a:pt x="414" y="242"/>
                  </a:lnTo>
                  <a:lnTo>
                    <a:pt x="464" y="208"/>
                  </a:lnTo>
                  <a:lnTo>
                    <a:pt x="516" y="180"/>
                  </a:lnTo>
                  <a:lnTo>
                    <a:pt x="544" y="166"/>
                  </a:lnTo>
                  <a:lnTo>
                    <a:pt x="572" y="154"/>
                  </a:lnTo>
                  <a:lnTo>
                    <a:pt x="600" y="144"/>
                  </a:lnTo>
                  <a:lnTo>
                    <a:pt x="628" y="134"/>
                  </a:lnTo>
                  <a:close/>
                  <a:moveTo>
                    <a:pt x="236" y="1302"/>
                  </a:moveTo>
                  <a:lnTo>
                    <a:pt x="472" y="1302"/>
                  </a:lnTo>
                  <a:lnTo>
                    <a:pt x="472" y="1302"/>
                  </a:lnTo>
                  <a:lnTo>
                    <a:pt x="486" y="1346"/>
                  </a:lnTo>
                  <a:lnTo>
                    <a:pt x="504" y="1388"/>
                  </a:lnTo>
                  <a:lnTo>
                    <a:pt x="522" y="1428"/>
                  </a:lnTo>
                  <a:lnTo>
                    <a:pt x="540" y="1466"/>
                  </a:lnTo>
                  <a:lnTo>
                    <a:pt x="560" y="1502"/>
                  </a:lnTo>
                  <a:lnTo>
                    <a:pt x="582" y="1534"/>
                  </a:lnTo>
                  <a:lnTo>
                    <a:pt x="604" y="1564"/>
                  </a:lnTo>
                  <a:lnTo>
                    <a:pt x="628" y="1592"/>
                  </a:lnTo>
                  <a:lnTo>
                    <a:pt x="628" y="1592"/>
                  </a:lnTo>
                  <a:lnTo>
                    <a:pt x="598" y="1582"/>
                  </a:lnTo>
                  <a:lnTo>
                    <a:pt x="570" y="1570"/>
                  </a:lnTo>
                  <a:lnTo>
                    <a:pt x="540" y="1558"/>
                  </a:lnTo>
                  <a:lnTo>
                    <a:pt x="512" y="1544"/>
                  </a:lnTo>
                  <a:lnTo>
                    <a:pt x="486" y="1530"/>
                  </a:lnTo>
                  <a:lnTo>
                    <a:pt x="458" y="1514"/>
                  </a:lnTo>
                  <a:lnTo>
                    <a:pt x="432" y="1496"/>
                  </a:lnTo>
                  <a:lnTo>
                    <a:pt x="408" y="1478"/>
                  </a:lnTo>
                  <a:lnTo>
                    <a:pt x="382" y="1460"/>
                  </a:lnTo>
                  <a:lnTo>
                    <a:pt x="358" y="1440"/>
                  </a:lnTo>
                  <a:lnTo>
                    <a:pt x="336" y="1420"/>
                  </a:lnTo>
                  <a:lnTo>
                    <a:pt x="314" y="1398"/>
                  </a:lnTo>
                  <a:lnTo>
                    <a:pt x="292" y="1374"/>
                  </a:lnTo>
                  <a:lnTo>
                    <a:pt x="272" y="1352"/>
                  </a:lnTo>
                  <a:lnTo>
                    <a:pt x="254" y="1328"/>
                  </a:lnTo>
                  <a:lnTo>
                    <a:pt x="236" y="1302"/>
                  </a:lnTo>
                  <a:close/>
                  <a:moveTo>
                    <a:pt x="1096" y="1592"/>
                  </a:moveTo>
                  <a:lnTo>
                    <a:pt x="1096" y="1592"/>
                  </a:lnTo>
                  <a:lnTo>
                    <a:pt x="1120" y="1564"/>
                  </a:lnTo>
                  <a:lnTo>
                    <a:pt x="1142" y="1534"/>
                  </a:lnTo>
                  <a:lnTo>
                    <a:pt x="1164" y="1502"/>
                  </a:lnTo>
                  <a:lnTo>
                    <a:pt x="1184" y="1466"/>
                  </a:lnTo>
                  <a:lnTo>
                    <a:pt x="1204" y="1428"/>
                  </a:lnTo>
                  <a:lnTo>
                    <a:pt x="1220" y="1388"/>
                  </a:lnTo>
                  <a:lnTo>
                    <a:pt x="1238" y="1346"/>
                  </a:lnTo>
                  <a:lnTo>
                    <a:pt x="1252" y="1302"/>
                  </a:lnTo>
                  <a:lnTo>
                    <a:pt x="1490" y="1302"/>
                  </a:lnTo>
                  <a:lnTo>
                    <a:pt x="1490" y="1302"/>
                  </a:lnTo>
                  <a:lnTo>
                    <a:pt x="1470" y="1328"/>
                  </a:lnTo>
                  <a:lnTo>
                    <a:pt x="1452" y="1352"/>
                  </a:lnTo>
                  <a:lnTo>
                    <a:pt x="1432" y="1374"/>
                  </a:lnTo>
                  <a:lnTo>
                    <a:pt x="1410" y="1398"/>
                  </a:lnTo>
                  <a:lnTo>
                    <a:pt x="1388" y="1420"/>
                  </a:lnTo>
                  <a:lnTo>
                    <a:pt x="1366" y="1440"/>
                  </a:lnTo>
                  <a:lnTo>
                    <a:pt x="1342" y="1460"/>
                  </a:lnTo>
                  <a:lnTo>
                    <a:pt x="1316" y="1478"/>
                  </a:lnTo>
                  <a:lnTo>
                    <a:pt x="1292" y="1496"/>
                  </a:lnTo>
                  <a:lnTo>
                    <a:pt x="1266" y="1514"/>
                  </a:lnTo>
                  <a:lnTo>
                    <a:pt x="1238" y="1530"/>
                  </a:lnTo>
                  <a:lnTo>
                    <a:pt x="1212" y="1544"/>
                  </a:lnTo>
                  <a:lnTo>
                    <a:pt x="1184" y="1558"/>
                  </a:lnTo>
                  <a:lnTo>
                    <a:pt x="1154" y="1570"/>
                  </a:lnTo>
                  <a:lnTo>
                    <a:pt x="1126" y="1582"/>
                  </a:lnTo>
                  <a:lnTo>
                    <a:pt x="1096" y="1592"/>
                  </a:lnTo>
                  <a:close/>
                </a:path>
              </a:pathLst>
            </a:custGeom>
            <a:solidFill>
              <a:srgbClr val="FDBB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069" name="Google Shape;1069;p26"/>
          <p:cNvPicPr preferRelativeResize="0"/>
          <p:nvPr/>
        </p:nvPicPr>
        <p:blipFill rotWithShape="1">
          <a:blip r:embed="rId8">
            <a:alphaModFix/>
          </a:blip>
          <a:srcRect/>
          <a:stretch/>
        </p:blipFill>
        <p:spPr>
          <a:xfrm>
            <a:off x="675617" y="1560796"/>
            <a:ext cx="388470" cy="506700"/>
          </a:xfrm>
          <a:prstGeom prst="rect">
            <a:avLst/>
          </a:prstGeom>
          <a:noFill/>
          <a:ln>
            <a:noFill/>
          </a:ln>
        </p:spPr>
      </p:pic>
      <p:pic>
        <p:nvPicPr>
          <p:cNvPr id="1070" name="Google Shape;1070;p26"/>
          <p:cNvPicPr preferRelativeResize="0"/>
          <p:nvPr/>
        </p:nvPicPr>
        <p:blipFill rotWithShape="1">
          <a:blip r:embed="rId9">
            <a:alphaModFix/>
          </a:blip>
          <a:srcRect/>
          <a:stretch/>
        </p:blipFill>
        <p:spPr>
          <a:xfrm>
            <a:off x="1064087" y="2067496"/>
            <a:ext cx="388470" cy="506700"/>
          </a:xfrm>
          <a:prstGeom prst="rect">
            <a:avLst/>
          </a:prstGeom>
          <a:noFill/>
          <a:ln>
            <a:noFill/>
          </a:ln>
        </p:spPr>
      </p:pic>
      <p:pic>
        <p:nvPicPr>
          <p:cNvPr id="1071" name="Google Shape;1071;p26"/>
          <p:cNvPicPr preferRelativeResize="0"/>
          <p:nvPr/>
        </p:nvPicPr>
        <p:blipFill rotWithShape="1">
          <a:blip r:embed="rId10">
            <a:alphaModFix/>
          </a:blip>
          <a:srcRect/>
          <a:stretch/>
        </p:blipFill>
        <p:spPr>
          <a:xfrm>
            <a:off x="675617" y="2067496"/>
            <a:ext cx="388470" cy="506700"/>
          </a:xfrm>
          <a:prstGeom prst="rect">
            <a:avLst/>
          </a:prstGeom>
          <a:noFill/>
          <a:ln>
            <a:noFill/>
          </a:ln>
        </p:spPr>
      </p:pic>
      <p:pic>
        <p:nvPicPr>
          <p:cNvPr id="1072" name="Google Shape;1072;p26"/>
          <p:cNvPicPr preferRelativeResize="0"/>
          <p:nvPr/>
        </p:nvPicPr>
        <p:blipFill rotWithShape="1">
          <a:blip r:embed="rId11">
            <a:alphaModFix/>
          </a:blip>
          <a:srcRect/>
          <a:stretch/>
        </p:blipFill>
        <p:spPr>
          <a:xfrm>
            <a:off x="1064087" y="1560796"/>
            <a:ext cx="388470" cy="506700"/>
          </a:xfrm>
          <a:prstGeom prst="rect">
            <a:avLst/>
          </a:prstGeom>
          <a:noFill/>
          <a:ln>
            <a:noFill/>
          </a:ln>
        </p:spPr>
      </p:pic>
      <p:pic>
        <p:nvPicPr>
          <p:cNvPr id="1073" name="Google Shape;1073;p26"/>
          <p:cNvPicPr preferRelativeResize="0"/>
          <p:nvPr/>
        </p:nvPicPr>
        <p:blipFill rotWithShape="1">
          <a:blip r:embed="rId12">
            <a:alphaModFix/>
          </a:blip>
          <a:srcRect/>
          <a:stretch/>
        </p:blipFill>
        <p:spPr>
          <a:xfrm>
            <a:off x="1546683" y="5402914"/>
            <a:ext cx="668844" cy="681301"/>
          </a:xfrm>
          <a:prstGeom prst="rect">
            <a:avLst/>
          </a:prstGeom>
          <a:noFill/>
          <a:ln>
            <a:noFill/>
          </a:ln>
        </p:spPr>
      </p:pic>
      <p:grpSp>
        <p:nvGrpSpPr>
          <p:cNvPr id="2" name="Group 1">
            <a:extLst>
              <a:ext uri="{FF2B5EF4-FFF2-40B4-BE49-F238E27FC236}">
                <a16:creationId xmlns:a16="http://schemas.microsoft.com/office/drawing/2014/main" xmlns="" id="{A616F1A0-8686-644A-8854-E058CC64FED8}"/>
              </a:ext>
            </a:extLst>
          </p:cNvPr>
          <p:cNvGrpSpPr/>
          <p:nvPr/>
        </p:nvGrpSpPr>
        <p:grpSpPr>
          <a:xfrm>
            <a:off x="11036874" y="451527"/>
            <a:ext cx="602856" cy="602856"/>
            <a:chOff x="5623168" y="1340465"/>
            <a:chExt cx="954132" cy="954132"/>
          </a:xfrm>
        </p:grpSpPr>
        <p:sp>
          <p:nvSpPr>
            <p:cNvPr id="49" name="Google Shape;885;p23">
              <a:extLst>
                <a:ext uri="{FF2B5EF4-FFF2-40B4-BE49-F238E27FC236}">
                  <a16:creationId xmlns:a16="http://schemas.microsoft.com/office/drawing/2014/main" xmlns="" id="{BC57FA0E-B1B6-4345-B69F-71D920967C2F}"/>
                </a:ext>
              </a:extLst>
            </p:cNvPr>
            <p:cNvSpPr/>
            <p:nvPr/>
          </p:nvSpPr>
          <p:spPr>
            <a:xfrm>
              <a:off x="5623168" y="1340465"/>
              <a:ext cx="954132" cy="954132"/>
            </a:xfrm>
            <a:prstGeom prst="ellipse">
              <a:avLst/>
            </a:prstGeom>
            <a:solidFill>
              <a:schemeClr val="dk2"/>
            </a:solidFill>
            <a:ln w="152400" cap="flat" cmpd="sng">
              <a:solidFill>
                <a:schemeClr val="dk2"/>
              </a:solidFill>
              <a:prstDash val="solid"/>
              <a:miter lim="800000"/>
              <a:headEnd type="none" w="sm" len="sm"/>
              <a:tailEnd type="none" w="sm" len="sm"/>
            </a:ln>
          </p:spPr>
          <p:txBody>
            <a:bodyPr spcFirstLastPara="1" wrap="square" lIns="91425" tIns="216725" rIns="91425" bIns="45700" anchor="t" anchorCtr="0">
              <a:noAutofit/>
            </a:bodyPr>
            <a:lstStyle/>
            <a:p>
              <a:pPr marL="0" marR="0" lvl="0" indent="0" algn="l" rtl="0">
                <a:spcBef>
                  <a:spcPts val="0"/>
                </a:spcBef>
                <a:spcAft>
                  <a:spcPts val="0"/>
                </a:spcAft>
                <a:buNone/>
              </a:pPr>
              <a:endParaRPr sz="1800">
                <a:solidFill>
                  <a:srgbClr val="BFBFBF"/>
                </a:solidFill>
                <a:latin typeface="Calibri"/>
                <a:ea typeface="Calibri"/>
                <a:cs typeface="Calibri"/>
                <a:sym typeface="Calibri"/>
              </a:endParaRPr>
            </a:p>
          </p:txBody>
        </p:sp>
        <p:pic>
          <p:nvPicPr>
            <p:cNvPr id="50" name="Google Shape;889;p23">
              <a:extLst>
                <a:ext uri="{FF2B5EF4-FFF2-40B4-BE49-F238E27FC236}">
                  <a16:creationId xmlns:a16="http://schemas.microsoft.com/office/drawing/2014/main" xmlns="" id="{EC84E35C-CEF2-8B4C-815B-DDB004D889CE}"/>
                </a:ext>
              </a:extLst>
            </p:cNvPr>
            <p:cNvPicPr preferRelativeResize="0"/>
            <p:nvPr/>
          </p:nvPicPr>
          <p:blipFill rotWithShape="1">
            <a:blip r:embed="rId13">
              <a:alphaModFix/>
            </a:blip>
            <a:srcRect/>
            <a:stretch/>
          </p:blipFill>
          <p:spPr>
            <a:xfrm>
              <a:off x="5832316" y="1461767"/>
              <a:ext cx="542523" cy="587734"/>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72"/>
                                        </p:tgtEl>
                                        <p:attrNameLst>
                                          <p:attrName>style.visibility</p:attrName>
                                        </p:attrNameLst>
                                      </p:cBhvr>
                                      <p:to>
                                        <p:strVal val="visible"/>
                                      </p:to>
                                    </p:set>
                                    <p:anim calcmode="lin" valueType="num">
                                      <p:cBhvr additive="base">
                                        <p:cTn id="7" dur="500"/>
                                        <p:tgtEl>
                                          <p:spTgt spid="107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500"/>
                                  </p:stCondLst>
                                  <p:childTnLst>
                                    <p:set>
                                      <p:cBhvr>
                                        <p:cTn id="9" dur="1" fill="hold">
                                          <p:stCondLst>
                                            <p:cond delay="0"/>
                                          </p:stCondLst>
                                        </p:cTn>
                                        <p:tgtEl>
                                          <p:spTgt spid="1070"/>
                                        </p:tgtEl>
                                        <p:attrNameLst>
                                          <p:attrName>style.visibility</p:attrName>
                                        </p:attrNameLst>
                                      </p:cBhvr>
                                      <p:to>
                                        <p:strVal val="visible"/>
                                      </p:to>
                                    </p:set>
                                    <p:anim calcmode="lin" valueType="num">
                                      <p:cBhvr additive="base">
                                        <p:cTn id="10" dur="500"/>
                                        <p:tgtEl>
                                          <p:spTgt spid="1070"/>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1000"/>
                                  </p:stCondLst>
                                  <p:childTnLst>
                                    <p:set>
                                      <p:cBhvr>
                                        <p:cTn id="12" dur="1" fill="hold">
                                          <p:stCondLst>
                                            <p:cond delay="0"/>
                                          </p:stCondLst>
                                        </p:cTn>
                                        <p:tgtEl>
                                          <p:spTgt spid="1069"/>
                                        </p:tgtEl>
                                        <p:attrNameLst>
                                          <p:attrName>style.visibility</p:attrName>
                                        </p:attrNameLst>
                                      </p:cBhvr>
                                      <p:to>
                                        <p:strVal val="visible"/>
                                      </p:to>
                                    </p:set>
                                    <p:anim calcmode="lin" valueType="num">
                                      <p:cBhvr additive="base">
                                        <p:cTn id="13" dur="500"/>
                                        <p:tgtEl>
                                          <p:spTgt spid="1069"/>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1500"/>
                                  </p:stCondLst>
                                  <p:childTnLst>
                                    <p:set>
                                      <p:cBhvr>
                                        <p:cTn id="15" dur="1" fill="hold">
                                          <p:stCondLst>
                                            <p:cond delay="0"/>
                                          </p:stCondLst>
                                        </p:cTn>
                                        <p:tgtEl>
                                          <p:spTgt spid="1071"/>
                                        </p:tgtEl>
                                        <p:attrNameLst>
                                          <p:attrName>style.visibility</p:attrName>
                                        </p:attrNameLst>
                                      </p:cBhvr>
                                      <p:to>
                                        <p:strVal val="visible"/>
                                      </p:to>
                                    </p:set>
                                    <p:anim calcmode="lin" valueType="num">
                                      <p:cBhvr additive="base">
                                        <p:cTn id="16" dur="500"/>
                                        <p:tgtEl>
                                          <p:spTgt spid="1071"/>
                                        </p:tgtEl>
                                        <p:attrNameLst>
                                          <p:attrName>ppt_x</p:attrName>
                                        </p:attrNameLst>
                                      </p:cBhvr>
                                      <p:tavLst>
                                        <p:tav tm="0">
                                          <p:val>
                                            <p:strVal val="#ppt_x-1"/>
                                          </p:val>
                                        </p:tav>
                                        <p:tav tm="100000">
                                          <p:val>
                                            <p:strVal val="#ppt_x"/>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46"/>
                                        </p:tgtEl>
                                        <p:attrNameLst>
                                          <p:attrName>style.visibility</p:attrName>
                                        </p:attrNameLst>
                                      </p:cBhvr>
                                      <p:to>
                                        <p:strVal val="visible"/>
                                      </p:to>
                                    </p:set>
                                    <p:animEffect transition="in" filter="fade">
                                      <p:cBhvr>
                                        <p:cTn id="20" dur="500"/>
                                        <p:tgtEl>
                                          <p:spTgt spid="1046"/>
                                        </p:tgtEl>
                                      </p:cBhvr>
                                    </p:animEffect>
                                  </p:childTnLst>
                                </p:cTn>
                              </p:par>
                              <p:par>
                                <p:cTn id="21" presetID="10" presetClass="entr" presetSubtype="0" fill="hold" nodeType="withEffect">
                                  <p:stCondLst>
                                    <p:cond delay="0"/>
                                  </p:stCondLst>
                                  <p:childTnLst>
                                    <p:set>
                                      <p:cBhvr>
                                        <p:cTn id="22" dur="1" fill="hold">
                                          <p:stCondLst>
                                            <p:cond delay="0"/>
                                          </p:stCondLst>
                                        </p:cTn>
                                        <p:tgtEl>
                                          <p:spTgt spid="1049">
                                            <p:txEl>
                                              <p:pRg st="0" end="0"/>
                                            </p:txEl>
                                          </p:spTgt>
                                        </p:tgtEl>
                                        <p:attrNameLst>
                                          <p:attrName>style.visibility</p:attrName>
                                        </p:attrNameLst>
                                      </p:cBhvr>
                                      <p:to>
                                        <p:strVal val="visible"/>
                                      </p:to>
                                    </p:set>
                                    <p:animEffect transition="in" filter="fade">
                                      <p:cBhvr>
                                        <p:cTn id="23" dur="500"/>
                                        <p:tgtEl>
                                          <p:spTgt spid="1049">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49">
                                            <p:txEl>
                                              <p:pRg st="1" end="1"/>
                                            </p:txEl>
                                          </p:spTgt>
                                        </p:tgtEl>
                                        <p:attrNameLst>
                                          <p:attrName>style.visibility</p:attrName>
                                        </p:attrNameLst>
                                      </p:cBhvr>
                                      <p:to>
                                        <p:strVal val="visible"/>
                                      </p:to>
                                    </p:set>
                                    <p:animEffect transition="in" filter="fade">
                                      <p:cBhvr>
                                        <p:cTn id="26" dur="500"/>
                                        <p:tgtEl>
                                          <p:spTgt spid="1049">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49">
                                            <p:txEl>
                                              <p:pRg st="2" end="2"/>
                                            </p:txEl>
                                          </p:spTgt>
                                        </p:tgtEl>
                                        <p:attrNameLst>
                                          <p:attrName>style.visibility</p:attrName>
                                        </p:attrNameLst>
                                      </p:cBhvr>
                                      <p:to>
                                        <p:strVal val="visible"/>
                                      </p:to>
                                    </p:set>
                                    <p:animEffect transition="in" filter="fade">
                                      <p:cBhvr>
                                        <p:cTn id="29" dur="500"/>
                                        <p:tgtEl>
                                          <p:spTgt spid="1049">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49">
                                            <p:txEl>
                                              <p:pRg st="3" end="3"/>
                                            </p:txEl>
                                          </p:spTgt>
                                        </p:tgtEl>
                                        <p:attrNameLst>
                                          <p:attrName>style.visibility</p:attrName>
                                        </p:attrNameLst>
                                      </p:cBhvr>
                                      <p:to>
                                        <p:strVal val="visible"/>
                                      </p:to>
                                    </p:set>
                                    <p:animEffect transition="in" filter="fade">
                                      <p:cBhvr>
                                        <p:cTn id="32" dur="500"/>
                                        <p:tgtEl>
                                          <p:spTgt spid="1049">
                                            <p:txEl>
                                              <p:pRg st="3" end="3"/>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037"/>
                                        </p:tgtEl>
                                        <p:attrNameLst>
                                          <p:attrName>style.visibility</p:attrName>
                                        </p:attrNameLst>
                                      </p:cBhvr>
                                      <p:to>
                                        <p:strVal val="visible"/>
                                      </p:to>
                                    </p:set>
                                    <p:animEffect transition="in" filter="fade">
                                      <p:cBhvr>
                                        <p:cTn id="36" dur="500"/>
                                        <p:tgtEl>
                                          <p:spTgt spid="1037"/>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039"/>
                                        </p:tgtEl>
                                        <p:attrNameLst>
                                          <p:attrName>style.visibility</p:attrName>
                                        </p:attrNameLst>
                                      </p:cBhvr>
                                      <p:to>
                                        <p:strVal val="visible"/>
                                      </p:to>
                                    </p:set>
                                    <p:animEffect transition="in" filter="fade">
                                      <p:cBhvr>
                                        <p:cTn id="40" dur="1000"/>
                                        <p:tgtEl>
                                          <p:spTgt spid="1039"/>
                                        </p:tgtEl>
                                      </p:cBhvr>
                                    </p:animEffect>
                                  </p:childTnLst>
                                </p:cTn>
                              </p:par>
                            </p:childTnLst>
                          </p:cTn>
                        </p:par>
                        <p:par>
                          <p:cTn id="41" fill="hold">
                            <p:stCondLst>
                              <p:cond delay="2500"/>
                            </p:stCondLst>
                            <p:childTnLst>
                              <p:par>
                                <p:cTn id="42" presetID="10" presetClass="entr" presetSubtype="0" fill="hold" nodeType="afterEffect">
                                  <p:stCondLst>
                                    <p:cond delay="1000"/>
                                  </p:stCondLst>
                                  <p:childTnLst>
                                    <p:set>
                                      <p:cBhvr>
                                        <p:cTn id="43" dur="1" fill="hold">
                                          <p:stCondLst>
                                            <p:cond delay="0"/>
                                          </p:stCondLst>
                                        </p:cTn>
                                        <p:tgtEl>
                                          <p:spTgt spid="1040"/>
                                        </p:tgtEl>
                                        <p:attrNameLst>
                                          <p:attrName>style.visibility</p:attrName>
                                        </p:attrNameLst>
                                      </p:cBhvr>
                                      <p:to>
                                        <p:strVal val="visible"/>
                                      </p:to>
                                    </p:set>
                                    <p:animEffect transition="in" filter="fade">
                                      <p:cBhvr>
                                        <p:cTn id="44" dur="1000"/>
                                        <p:tgtEl>
                                          <p:spTgt spid="1040"/>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043"/>
                                        </p:tgtEl>
                                        <p:attrNameLst>
                                          <p:attrName>style.visibility</p:attrName>
                                        </p:attrNameLst>
                                      </p:cBhvr>
                                      <p:to>
                                        <p:strVal val="visible"/>
                                      </p:to>
                                    </p:set>
                                    <p:animEffect transition="in" filter="fade">
                                      <p:cBhvr>
                                        <p:cTn id="48" dur="1000"/>
                                        <p:tgtEl>
                                          <p:spTgt spid="1043"/>
                                        </p:tgtEl>
                                      </p:cBhvr>
                                    </p:animEffect>
                                  </p:childTnLst>
                                </p:cTn>
                              </p:par>
                            </p:childTnLst>
                          </p:cTn>
                        </p:par>
                        <p:par>
                          <p:cTn id="49" fill="hold">
                            <p:stCondLst>
                              <p:cond delay="4500"/>
                            </p:stCondLst>
                            <p:childTnLst>
                              <p:par>
                                <p:cTn id="50" presetID="10" presetClass="entr" presetSubtype="0" fill="hold" nodeType="afterEffect">
                                  <p:stCondLst>
                                    <p:cond delay="1000"/>
                                  </p:stCondLst>
                                  <p:childTnLst>
                                    <p:set>
                                      <p:cBhvr>
                                        <p:cTn id="51" dur="1" fill="hold">
                                          <p:stCondLst>
                                            <p:cond delay="0"/>
                                          </p:stCondLst>
                                        </p:cTn>
                                        <p:tgtEl>
                                          <p:spTgt spid="1041"/>
                                        </p:tgtEl>
                                        <p:attrNameLst>
                                          <p:attrName>style.visibility</p:attrName>
                                        </p:attrNameLst>
                                      </p:cBhvr>
                                      <p:to>
                                        <p:strVal val="visible"/>
                                      </p:to>
                                    </p:set>
                                    <p:animEffect transition="in" filter="fade">
                                      <p:cBhvr>
                                        <p:cTn id="52" dur="1000"/>
                                        <p:tgtEl>
                                          <p:spTgt spid="1041"/>
                                        </p:tgtEl>
                                      </p:cBhvr>
                                    </p:animEffect>
                                  </p:childTnLst>
                                </p:cTn>
                              </p:par>
                              <p:par>
                                <p:cTn id="53" presetID="10" presetClass="entr" presetSubtype="0" fill="hold" nodeType="withEffect">
                                  <p:stCondLst>
                                    <p:cond delay="1000"/>
                                  </p:stCondLst>
                                  <p:childTnLst>
                                    <p:set>
                                      <p:cBhvr>
                                        <p:cTn id="54" dur="1" fill="hold">
                                          <p:stCondLst>
                                            <p:cond delay="0"/>
                                          </p:stCondLst>
                                        </p:cTn>
                                        <p:tgtEl>
                                          <p:spTgt spid="1042"/>
                                        </p:tgtEl>
                                        <p:attrNameLst>
                                          <p:attrName>style.visibility</p:attrName>
                                        </p:attrNameLst>
                                      </p:cBhvr>
                                      <p:to>
                                        <p:strVal val="visible"/>
                                      </p:to>
                                    </p:set>
                                    <p:animEffect transition="in" filter="fade">
                                      <p:cBhvr>
                                        <p:cTn id="55" dur="1000"/>
                                        <p:tgtEl>
                                          <p:spTgt spid="10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38"/>
                                        </p:tgtEl>
                                        <p:attrNameLst>
                                          <p:attrName>style.visibility</p:attrName>
                                        </p:attrNameLst>
                                      </p:cBhvr>
                                      <p:to>
                                        <p:strVal val="visible"/>
                                      </p:to>
                                    </p:set>
                                    <p:animEffect transition="in" filter="fade">
                                      <p:cBhvr>
                                        <p:cTn id="60" dur="500"/>
                                        <p:tgtEl>
                                          <p:spTgt spid="10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500"/>
                                  </p:stCondLst>
                                  <p:childTnLst>
                                    <p:set>
                                      <p:cBhvr>
                                        <p:cTn id="64" dur="1" fill="hold">
                                          <p:stCondLst>
                                            <p:cond delay="0"/>
                                          </p:stCondLst>
                                        </p:cTn>
                                        <p:tgtEl>
                                          <p:spTgt spid="1066"/>
                                        </p:tgtEl>
                                        <p:attrNameLst>
                                          <p:attrName>style.visibility</p:attrName>
                                        </p:attrNameLst>
                                      </p:cBhvr>
                                      <p:to>
                                        <p:strVal val="visible"/>
                                      </p:to>
                                    </p:set>
                                    <p:animEffect transition="in" filter="fade">
                                      <p:cBhvr>
                                        <p:cTn id="65" dur="1000"/>
                                        <p:tgtEl>
                                          <p:spTgt spid="1066"/>
                                        </p:tgtEl>
                                      </p:cBhvr>
                                    </p:animEffect>
                                  </p:childTnLst>
                                </p:cTn>
                              </p:par>
                              <p:par>
                                <p:cTn id="66" presetID="10" presetClass="entr" presetSubtype="0" fill="hold" nodeType="withEffect">
                                  <p:stCondLst>
                                    <p:cond delay="0"/>
                                  </p:stCondLst>
                                  <p:childTnLst>
                                    <p:set>
                                      <p:cBhvr>
                                        <p:cTn id="67" dur="1" fill="hold">
                                          <p:stCondLst>
                                            <p:cond delay="0"/>
                                          </p:stCondLst>
                                        </p:cTn>
                                        <p:tgtEl>
                                          <p:spTgt spid="1055"/>
                                        </p:tgtEl>
                                        <p:attrNameLst>
                                          <p:attrName>style.visibility</p:attrName>
                                        </p:attrNameLst>
                                      </p:cBhvr>
                                      <p:to>
                                        <p:strVal val="visible"/>
                                      </p:to>
                                    </p:set>
                                    <p:animEffect transition="in" filter="fade">
                                      <p:cBhvr>
                                        <p:cTn id="68" dur="1000"/>
                                        <p:tgtEl>
                                          <p:spTgt spid="1055"/>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1031"/>
                                        </p:tgtEl>
                                        <p:attrNameLst>
                                          <p:attrName>style.visibility</p:attrName>
                                        </p:attrNameLst>
                                      </p:cBhvr>
                                      <p:to>
                                        <p:strVal val="visible"/>
                                      </p:to>
                                    </p:set>
                                    <p:animEffect transition="in" filter="fade">
                                      <p:cBhvr>
                                        <p:cTn id="72" dur="500"/>
                                        <p:tgtEl>
                                          <p:spTgt spid="1031"/>
                                        </p:tgtEl>
                                      </p:cBhvr>
                                    </p:animEffect>
                                  </p:childTnLst>
                                </p:cTn>
                              </p:par>
                            </p:childTnLst>
                          </p:cTn>
                        </p:par>
                        <p:par>
                          <p:cTn id="73" fill="hold">
                            <p:stCondLst>
                              <p:cond delay="1500"/>
                            </p:stCondLst>
                            <p:childTnLst>
                              <p:par>
                                <p:cTn id="74" presetID="10" presetClass="entr" presetSubtype="0" fill="hold" nodeType="afterEffect">
                                  <p:stCondLst>
                                    <p:cond delay="0"/>
                                  </p:stCondLst>
                                  <p:childTnLst>
                                    <p:set>
                                      <p:cBhvr>
                                        <p:cTn id="75" dur="1" fill="hold">
                                          <p:stCondLst>
                                            <p:cond delay="0"/>
                                          </p:stCondLst>
                                        </p:cTn>
                                        <p:tgtEl>
                                          <p:spTgt spid="1034"/>
                                        </p:tgtEl>
                                        <p:attrNameLst>
                                          <p:attrName>style.visibility</p:attrName>
                                        </p:attrNameLst>
                                      </p:cBhvr>
                                      <p:to>
                                        <p:strVal val="visible"/>
                                      </p:to>
                                    </p:set>
                                    <p:animEffect transition="in" filter="fade">
                                      <p:cBhvr>
                                        <p:cTn id="76" dur="500"/>
                                        <p:tgtEl>
                                          <p:spTgt spid="1034"/>
                                        </p:tgtEl>
                                      </p:cBhvr>
                                    </p:animEffect>
                                  </p:childTnLst>
                                </p:cTn>
                              </p:par>
                            </p:childTnLst>
                          </p:cTn>
                        </p:par>
                        <p:par>
                          <p:cTn id="77" fill="hold">
                            <p:stCondLst>
                              <p:cond delay="2000"/>
                            </p:stCondLst>
                            <p:childTnLst>
                              <p:par>
                                <p:cTn id="78" presetID="10" presetClass="entr" presetSubtype="0" fill="hold" nodeType="afterEffect">
                                  <p:stCondLst>
                                    <p:cond delay="0"/>
                                  </p:stCondLst>
                                  <p:childTnLst>
                                    <p:set>
                                      <p:cBhvr>
                                        <p:cTn id="79" dur="1" fill="hold">
                                          <p:stCondLst>
                                            <p:cond delay="0"/>
                                          </p:stCondLst>
                                        </p:cTn>
                                        <p:tgtEl>
                                          <p:spTgt spid="1073"/>
                                        </p:tgtEl>
                                        <p:attrNameLst>
                                          <p:attrName>style.visibility</p:attrName>
                                        </p:attrNameLst>
                                      </p:cBhvr>
                                      <p:to>
                                        <p:strVal val="visible"/>
                                      </p:to>
                                    </p:set>
                                    <p:animEffect transition="in" filter="fade">
                                      <p:cBhvr>
                                        <p:cTn id="80" dur="1000"/>
                                        <p:tgtEl>
                                          <p:spTgt spid="1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28"/>
          <p:cNvSpPr txBox="1">
            <a:spLocks noGrp="1"/>
          </p:cNvSpPr>
          <p:nvPr>
            <p:ph type="title"/>
          </p:nvPr>
        </p:nvSpPr>
        <p:spPr>
          <a:xfrm>
            <a:off x="413004" y="551311"/>
            <a:ext cx="11365992" cy="366254"/>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dk2"/>
              </a:buClr>
              <a:buSzPts val="2800"/>
              <a:buFont typeface="Arial"/>
              <a:buNone/>
            </a:pPr>
            <a:r>
              <a:rPr lang="en-US"/>
              <a:t>Isolate the Web to Stop Threats</a:t>
            </a:r>
            <a:endParaRPr/>
          </a:p>
        </p:txBody>
      </p:sp>
      <p:grpSp>
        <p:nvGrpSpPr>
          <p:cNvPr id="1150" name="Google Shape;1150;p28"/>
          <p:cNvGrpSpPr/>
          <p:nvPr/>
        </p:nvGrpSpPr>
        <p:grpSpPr>
          <a:xfrm>
            <a:off x="7367245" y="1539354"/>
            <a:ext cx="4267022" cy="1286113"/>
            <a:chOff x="7291833" y="1513538"/>
            <a:chExt cx="4267022" cy="1286113"/>
          </a:xfrm>
        </p:grpSpPr>
        <p:grpSp>
          <p:nvGrpSpPr>
            <p:cNvPr id="1151" name="Google Shape;1151;p28"/>
            <p:cNvGrpSpPr/>
            <p:nvPr/>
          </p:nvGrpSpPr>
          <p:grpSpPr>
            <a:xfrm>
              <a:off x="7291833" y="1513538"/>
              <a:ext cx="4206412" cy="1286113"/>
              <a:chOff x="8183880" y="1828801"/>
              <a:chExt cx="3487039" cy="1494231"/>
            </a:xfrm>
          </p:grpSpPr>
          <p:sp>
            <p:nvSpPr>
              <p:cNvPr id="1152" name="Google Shape;1152;p28"/>
              <p:cNvSpPr/>
              <p:nvPr/>
            </p:nvSpPr>
            <p:spPr>
              <a:xfrm>
                <a:off x="8183880" y="1828805"/>
                <a:ext cx="3487039" cy="1494227"/>
              </a:xfrm>
              <a:prstGeom prst="rect">
                <a:avLst/>
              </a:prstGeom>
              <a:solidFill>
                <a:srgbClr val="F2F2F2"/>
              </a:solidFill>
              <a:ln w="12700" cap="flat" cmpd="sng">
                <a:solidFill>
                  <a:schemeClr val="lt2"/>
                </a:solidFill>
                <a:prstDash val="solid"/>
                <a:miter lim="800000"/>
                <a:headEnd type="none" w="sm" len="sm"/>
                <a:tailEnd type="none" w="sm" len="sm"/>
              </a:ln>
            </p:spPr>
            <p:txBody>
              <a:bodyPr spcFirstLastPara="1" wrap="square" lIns="457200" tIns="2286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rgbClr val="BFBFBF"/>
                  </a:solidFill>
                  <a:latin typeface="Calibri"/>
                  <a:ea typeface="Calibri"/>
                  <a:cs typeface="Calibri"/>
                  <a:sym typeface="Calibri"/>
                </a:endParaRPr>
              </a:p>
            </p:txBody>
          </p:sp>
          <p:sp>
            <p:nvSpPr>
              <p:cNvPr id="1153" name="Google Shape;1153;p28"/>
              <p:cNvSpPr/>
              <p:nvPr/>
            </p:nvSpPr>
            <p:spPr>
              <a:xfrm>
                <a:off x="8183881" y="1828801"/>
                <a:ext cx="135142" cy="1494231"/>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19233C"/>
                  </a:solidFill>
                  <a:latin typeface="Calibri"/>
                  <a:ea typeface="Calibri"/>
                  <a:cs typeface="Calibri"/>
                  <a:sym typeface="Calibri"/>
                </a:endParaRPr>
              </a:p>
            </p:txBody>
          </p:sp>
        </p:grpSp>
        <p:sp>
          <p:nvSpPr>
            <p:cNvPr id="1154" name="Google Shape;1154;p28"/>
            <p:cNvSpPr txBox="1"/>
            <p:nvPr/>
          </p:nvSpPr>
          <p:spPr>
            <a:xfrm>
              <a:off x="7479357" y="1600474"/>
              <a:ext cx="4079498" cy="1082348"/>
            </a:xfrm>
            <a:prstGeom prst="rect">
              <a:avLst/>
            </a:prstGeom>
            <a:noFill/>
            <a:ln>
              <a:noFill/>
            </a:ln>
          </p:spPr>
          <p:txBody>
            <a:bodyPr spcFirstLastPara="1" wrap="square" lIns="91425" tIns="45700" rIns="91425" bIns="0" anchor="ctr" anchorCtr="0">
              <a:noAutofit/>
            </a:bodyPr>
            <a:lstStyle/>
            <a:p>
              <a:pPr marL="179388" marR="0" lvl="0" indent="-179388" algn="l" rtl="0">
                <a:spcBef>
                  <a:spcPts val="0"/>
                </a:spcBef>
                <a:spcAft>
                  <a:spcPts val="0"/>
                </a:spcAft>
                <a:buClr>
                  <a:schemeClr val="lt2"/>
                </a:buClr>
                <a:buSzPts val="1800"/>
                <a:buFont typeface="Arial"/>
                <a:buChar char="•"/>
              </a:pPr>
              <a:r>
                <a:rPr lang="en-US" sz="1800">
                  <a:solidFill>
                    <a:schemeClr val="lt2"/>
                  </a:solidFill>
                  <a:latin typeface="Arial"/>
                  <a:ea typeface="Arial"/>
                  <a:cs typeface="Arial"/>
                  <a:sym typeface="Arial"/>
                </a:rPr>
                <a:t>Isolate uncategorized/risky sites</a:t>
              </a:r>
              <a:endParaRPr/>
            </a:p>
            <a:p>
              <a:pPr marL="179388" marR="0" lvl="0" indent="-179388" algn="l" rtl="0">
                <a:spcBef>
                  <a:spcPts val="800"/>
                </a:spcBef>
                <a:spcAft>
                  <a:spcPts val="0"/>
                </a:spcAft>
                <a:buClr>
                  <a:schemeClr val="lt2"/>
                </a:buClr>
                <a:buSzPts val="1800"/>
                <a:buFont typeface="Arial"/>
                <a:buChar char="•"/>
              </a:pPr>
              <a:r>
                <a:rPr lang="en-US" sz="1800">
                  <a:solidFill>
                    <a:schemeClr val="lt2"/>
                  </a:solidFill>
                  <a:latin typeface="Arial"/>
                  <a:ea typeface="Arial"/>
                  <a:cs typeface="Arial"/>
                  <a:sym typeface="Arial"/>
                </a:rPr>
                <a:t>Secure browsing of privileged users</a:t>
              </a:r>
              <a:endParaRPr/>
            </a:p>
            <a:p>
              <a:pPr marL="179388" marR="0" lvl="0" indent="-179388" algn="l" rtl="0">
                <a:spcBef>
                  <a:spcPts val="800"/>
                </a:spcBef>
                <a:spcAft>
                  <a:spcPts val="0"/>
                </a:spcAft>
                <a:buClr>
                  <a:schemeClr val="lt2"/>
                </a:buClr>
                <a:buSzPts val="1800"/>
                <a:buFont typeface="Arial"/>
                <a:buChar char="•"/>
              </a:pPr>
              <a:r>
                <a:rPr lang="en-US" sz="1800">
                  <a:solidFill>
                    <a:schemeClr val="lt2"/>
                  </a:solidFill>
                  <a:latin typeface="Arial"/>
                  <a:ea typeface="Arial"/>
                  <a:cs typeface="Arial"/>
                  <a:sym typeface="Arial"/>
                </a:rPr>
                <a:t>Embedded Email URLs (phishing)</a:t>
              </a:r>
              <a:endParaRPr/>
            </a:p>
          </p:txBody>
        </p:sp>
      </p:grpSp>
      <p:sp>
        <p:nvSpPr>
          <p:cNvPr id="1155" name="Google Shape;1155;p28"/>
          <p:cNvSpPr/>
          <p:nvPr/>
        </p:nvSpPr>
        <p:spPr>
          <a:xfrm>
            <a:off x="141492" y="1864447"/>
            <a:ext cx="6512472" cy="4379828"/>
          </a:xfrm>
          <a:custGeom>
            <a:avLst/>
            <a:gdLst/>
            <a:ahLst/>
            <a:cxnLst/>
            <a:rect l="l" t="t" r="r" b="b"/>
            <a:pathLst>
              <a:path w="2488679" h="1722978" extrusionOk="0">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D8D8D8"/>
          </a:solidFill>
          <a:ln>
            <a:noFill/>
          </a:ln>
          <a:effectLst>
            <a:outerShdw blurRad="63500" algn="ctr" rotWithShape="0">
              <a:srgbClr val="000000">
                <a:alpha val="40000"/>
              </a:srgbClr>
            </a:outerShdw>
          </a:effectLst>
        </p:spPr>
        <p:txBody>
          <a:bodyPr spcFirstLastPara="1" wrap="square" lIns="91425" tIns="274300" rIns="45700" bIns="91425" anchor="ctr" anchorCtr="0">
            <a:noAutofit/>
          </a:bodyPr>
          <a:lstStyle/>
          <a:p>
            <a:pPr marL="0" marR="0" lvl="0" indent="0" algn="ctr" rtl="0">
              <a:lnSpc>
                <a:spcPct val="100000"/>
              </a:lnSpc>
              <a:spcBef>
                <a:spcPts val="0"/>
              </a:spcBef>
              <a:spcAft>
                <a:spcPts val="0"/>
              </a:spcAft>
              <a:buClr>
                <a:schemeClr val="lt1"/>
              </a:buClr>
              <a:buSzPts val="1200"/>
              <a:buFont typeface="Arial"/>
              <a:buNone/>
            </a:pPr>
            <a:endParaRPr sz="1200" b="0" i="0" u="none" strike="noStrike" cap="none">
              <a:solidFill>
                <a:schemeClr val="dk1"/>
              </a:solidFill>
              <a:latin typeface="Calibri"/>
              <a:ea typeface="Calibri"/>
              <a:cs typeface="Calibri"/>
              <a:sym typeface="Calibri"/>
            </a:endParaRPr>
          </a:p>
        </p:txBody>
      </p:sp>
      <p:grpSp>
        <p:nvGrpSpPr>
          <p:cNvPr id="1156" name="Google Shape;1156;p28"/>
          <p:cNvGrpSpPr/>
          <p:nvPr/>
        </p:nvGrpSpPr>
        <p:grpSpPr>
          <a:xfrm>
            <a:off x="3761160" y="4294538"/>
            <a:ext cx="5624790" cy="1718439"/>
            <a:chOff x="6423559" y="3035464"/>
            <a:chExt cx="5624790" cy="1718439"/>
          </a:xfrm>
        </p:grpSpPr>
        <p:grpSp>
          <p:nvGrpSpPr>
            <p:cNvPr id="1157" name="Google Shape;1157;p28"/>
            <p:cNvGrpSpPr/>
            <p:nvPr/>
          </p:nvGrpSpPr>
          <p:grpSpPr>
            <a:xfrm>
              <a:off x="6423559" y="3035464"/>
              <a:ext cx="5624790" cy="1718439"/>
              <a:chOff x="6423559" y="2937523"/>
              <a:chExt cx="5624790" cy="1718439"/>
            </a:xfrm>
          </p:grpSpPr>
          <p:grpSp>
            <p:nvGrpSpPr>
              <p:cNvPr id="1158" name="Google Shape;1158;p28"/>
              <p:cNvGrpSpPr/>
              <p:nvPr/>
            </p:nvGrpSpPr>
            <p:grpSpPr>
              <a:xfrm>
                <a:off x="7988623" y="2937523"/>
                <a:ext cx="2438548" cy="889658"/>
                <a:chOff x="7862454" y="1853702"/>
                <a:chExt cx="2438548" cy="896725"/>
              </a:xfrm>
            </p:grpSpPr>
            <p:sp>
              <p:nvSpPr>
                <p:cNvPr id="1159" name="Google Shape;1159;p28"/>
                <p:cNvSpPr txBox="1"/>
                <p:nvPr/>
              </p:nvSpPr>
              <p:spPr>
                <a:xfrm>
                  <a:off x="9185100" y="1853702"/>
                  <a:ext cx="1115902" cy="555362"/>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lt1"/>
                    </a:buClr>
                    <a:buSzPts val="1400"/>
                    <a:buFont typeface="Courier New"/>
                    <a:buNone/>
                  </a:pPr>
                  <a:r>
                    <a:rPr lang="en-US" sz="1400" b="1" i="0" u="none" strike="noStrike" cap="none">
                      <a:solidFill>
                        <a:schemeClr val="lt1"/>
                      </a:solidFill>
                      <a:latin typeface="Calibri"/>
                      <a:ea typeface="Calibri"/>
                      <a:cs typeface="Calibri"/>
                      <a:sym typeface="Calibri"/>
                    </a:rPr>
                    <a:t>100% SAFE </a:t>
                  </a:r>
                  <a:br>
                    <a:rPr lang="en-US" sz="1400" b="1" i="0" u="none" strike="noStrike" cap="none">
                      <a:solidFill>
                        <a:schemeClr val="lt1"/>
                      </a:solidFill>
                      <a:latin typeface="Calibri"/>
                      <a:ea typeface="Calibri"/>
                      <a:cs typeface="Calibri"/>
                      <a:sym typeface="Calibri"/>
                    </a:rPr>
                  </a:br>
                  <a:r>
                    <a:rPr lang="en-US" sz="1400" b="1" i="0" u="none" strike="noStrike" cap="none">
                      <a:solidFill>
                        <a:schemeClr val="lt1"/>
                      </a:solidFill>
                      <a:latin typeface="Calibri"/>
                      <a:ea typeface="Calibri"/>
                      <a:cs typeface="Calibri"/>
                      <a:sym typeface="Calibri"/>
                    </a:rPr>
                    <a:t>RENDERING</a:t>
                  </a:r>
                  <a:br>
                    <a:rPr lang="en-US" sz="1400" b="1" i="0" u="none" strike="noStrike" cap="none">
                      <a:solidFill>
                        <a:schemeClr val="lt1"/>
                      </a:solidFill>
                      <a:latin typeface="Calibri"/>
                      <a:ea typeface="Calibri"/>
                      <a:cs typeface="Calibri"/>
                      <a:sym typeface="Calibri"/>
                    </a:rPr>
                  </a:br>
                  <a:r>
                    <a:rPr lang="en-US" sz="1400" b="1" i="0" u="none" strike="noStrike" cap="none">
                      <a:solidFill>
                        <a:schemeClr val="lt1"/>
                      </a:solidFill>
                      <a:latin typeface="Calibri"/>
                      <a:ea typeface="Calibri"/>
                      <a:cs typeface="Calibri"/>
                      <a:sym typeface="Calibri"/>
                    </a:rPr>
                    <a:t>INFORMATION</a:t>
                  </a:r>
                  <a:endParaRPr/>
                </a:p>
              </p:txBody>
            </p:sp>
            <p:pic>
              <p:nvPicPr>
                <p:cNvPr id="1160" name="Google Shape;1160;p28"/>
                <p:cNvPicPr preferRelativeResize="0"/>
                <p:nvPr/>
              </p:nvPicPr>
              <p:blipFill rotWithShape="1">
                <a:blip r:embed="rId3">
                  <a:alphaModFix/>
                </a:blip>
                <a:srcRect/>
                <a:stretch/>
              </p:blipFill>
              <p:spPr>
                <a:xfrm>
                  <a:off x="7862454" y="2293227"/>
                  <a:ext cx="482600" cy="457200"/>
                </a:xfrm>
                <a:prstGeom prst="rect">
                  <a:avLst/>
                </a:prstGeom>
                <a:noFill/>
                <a:ln>
                  <a:noFill/>
                </a:ln>
              </p:spPr>
            </p:pic>
          </p:grpSp>
          <p:grpSp>
            <p:nvGrpSpPr>
              <p:cNvPr id="1161" name="Google Shape;1161;p28"/>
              <p:cNvGrpSpPr/>
              <p:nvPr/>
            </p:nvGrpSpPr>
            <p:grpSpPr>
              <a:xfrm>
                <a:off x="6423559" y="3969623"/>
                <a:ext cx="3374140" cy="318614"/>
                <a:chOff x="6643611" y="3555794"/>
                <a:chExt cx="3136493" cy="321145"/>
              </a:xfrm>
            </p:grpSpPr>
            <p:grpSp>
              <p:nvGrpSpPr>
                <p:cNvPr id="1162" name="Google Shape;1162;p28"/>
                <p:cNvGrpSpPr/>
                <p:nvPr/>
              </p:nvGrpSpPr>
              <p:grpSpPr>
                <a:xfrm>
                  <a:off x="6643611" y="3876939"/>
                  <a:ext cx="3136492" cy="0"/>
                  <a:chOff x="6468591" y="3876939"/>
                  <a:chExt cx="3519829" cy="0"/>
                </a:xfrm>
              </p:grpSpPr>
              <p:cxnSp>
                <p:nvCxnSpPr>
                  <p:cNvPr id="1163" name="Google Shape;1163;p28"/>
                  <p:cNvCxnSpPr/>
                  <p:nvPr/>
                </p:nvCxnSpPr>
                <p:spPr>
                  <a:xfrm>
                    <a:off x="6468591" y="3876939"/>
                    <a:ext cx="3519829" cy="0"/>
                  </a:xfrm>
                  <a:prstGeom prst="straightConnector1">
                    <a:avLst/>
                  </a:prstGeom>
                  <a:noFill/>
                  <a:ln w="203200" cap="flat" cmpd="sng">
                    <a:solidFill>
                      <a:srgbClr val="B7D575"/>
                    </a:solidFill>
                    <a:prstDash val="solid"/>
                    <a:round/>
                    <a:headEnd type="none" w="sm" len="sm"/>
                    <a:tailEnd type="none" w="sm" len="sm"/>
                  </a:ln>
                </p:spPr>
              </p:cxnSp>
              <p:cxnSp>
                <p:nvCxnSpPr>
                  <p:cNvPr id="1164" name="Google Shape;1164;p28"/>
                  <p:cNvCxnSpPr/>
                  <p:nvPr/>
                </p:nvCxnSpPr>
                <p:spPr>
                  <a:xfrm rot="10800000">
                    <a:off x="6594945" y="3876939"/>
                    <a:ext cx="3393475" cy="0"/>
                  </a:xfrm>
                  <a:prstGeom prst="straightConnector1">
                    <a:avLst/>
                  </a:prstGeom>
                  <a:noFill/>
                  <a:ln w="28575" cap="rnd" cmpd="sng">
                    <a:solidFill>
                      <a:srgbClr val="0F1005"/>
                    </a:solidFill>
                    <a:prstDash val="dot"/>
                    <a:round/>
                    <a:headEnd type="none" w="sm" len="sm"/>
                    <a:tailEnd type="triangle" w="med" len="med"/>
                  </a:ln>
                </p:spPr>
              </p:cxnSp>
            </p:grpSp>
            <p:grpSp>
              <p:nvGrpSpPr>
                <p:cNvPr id="1165" name="Google Shape;1165;p28"/>
                <p:cNvGrpSpPr/>
                <p:nvPr/>
              </p:nvGrpSpPr>
              <p:grpSpPr>
                <a:xfrm>
                  <a:off x="6643613" y="3555794"/>
                  <a:ext cx="3136491" cy="0"/>
                  <a:chOff x="6643613" y="3555794"/>
                  <a:chExt cx="3136491" cy="0"/>
                </a:xfrm>
              </p:grpSpPr>
              <p:cxnSp>
                <p:nvCxnSpPr>
                  <p:cNvPr id="1166" name="Google Shape;1166;p28"/>
                  <p:cNvCxnSpPr/>
                  <p:nvPr/>
                </p:nvCxnSpPr>
                <p:spPr>
                  <a:xfrm>
                    <a:off x="6643613" y="3555794"/>
                    <a:ext cx="3136491" cy="0"/>
                  </a:xfrm>
                  <a:prstGeom prst="straightConnector1">
                    <a:avLst/>
                  </a:prstGeom>
                  <a:noFill/>
                  <a:ln w="203200" cap="flat" cmpd="sng">
                    <a:solidFill>
                      <a:srgbClr val="B7D575"/>
                    </a:solidFill>
                    <a:prstDash val="solid"/>
                    <a:round/>
                    <a:headEnd type="none" w="sm" len="sm"/>
                    <a:tailEnd type="none" w="sm" len="sm"/>
                  </a:ln>
                </p:spPr>
              </p:cxnSp>
              <p:cxnSp>
                <p:nvCxnSpPr>
                  <p:cNvPr id="1167" name="Google Shape;1167;p28"/>
                  <p:cNvCxnSpPr/>
                  <p:nvPr/>
                </p:nvCxnSpPr>
                <p:spPr>
                  <a:xfrm>
                    <a:off x="6699650" y="3555794"/>
                    <a:ext cx="3005625" cy="0"/>
                  </a:xfrm>
                  <a:prstGeom prst="straightConnector1">
                    <a:avLst/>
                  </a:prstGeom>
                  <a:noFill/>
                  <a:ln w="28575" cap="rnd" cmpd="sng">
                    <a:solidFill>
                      <a:srgbClr val="0F1005"/>
                    </a:solidFill>
                    <a:prstDash val="dot"/>
                    <a:round/>
                    <a:headEnd type="none" w="sm" len="sm"/>
                    <a:tailEnd type="triangle" w="med" len="med"/>
                  </a:ln>
                </p:spPr>
              </p:cxnSp>
            </p:grpSp>
          </p:grpSp>
          <p:grpSp>
            <p:nvGrpSpPr>
              <p:cNvPr id="1168" name="Google Shape;1168;p28"/>
              <p:cNvGrpSpPr/>
              <p:nvPr/>
            </p:nvGrpSpPr>
            <p:grpSpPr>
              <a:xfrm>
                <a:off x="9745255" y="3363945"/>
                <a:ext cx="2303094" cy="1292017"/>
                <a:chOff x="11854769" y="2265113"/>
                <a:chExt cx="4373681" cy="2473092"/>
              </a:xfrm>
            </p:grpSpPr>
            <p:grpSp>
              <p:nvGrpSpPr>
                <p:cNvPr id="1169" name="Google Shape;1169;p28"/>
                <p:cNvGrpSpPr/>
                <p:nvPr/>
              </p:nvGrpSpPr>
              <p:grpSpPr>
                <a:xfrm>
                  <a:off x="12900845" y="2265113"/>
                  <a:ext cx="3327605" cy="2167182"/>
                  <a:chOff x="9459145" y="2265113"/>
                  <a:chExt cx="3327605" cy="2167182"/>
                </a:xfrm>
              </p:grpSpPr>
              <p:grpSp>
                <p:nvGrpSpPr>
                  <p:cNvPr id="1170" name="Google Shape;1170;p28"/>
                  <p:cNvGrpSpPr/>
                  <p:nvPr/>
                </p:nvGrpSpPr>
                <p:grpSpPr>
                  <a:xfrm>
                    <a:off x="9459145" y="2265113"/>
                    <a:ext cx="3327605" cy="2167182"/>
                    <a:chOff x="9459145" y="2265113"/>
                    <a:chExt cx="3327605" cy="2167182"/>
                  </a:xfrm>
                </p:grpSpPr>
                <p:sp>
                  <p:nvSpPr>
                    <p:cNvPr id="1171" name="Google Shape;1171;p28"/>
                    <p:cNvSpPr/>
                    <p:nvPr/>
                  </p:nvSpPr>
                  <p:spPr>
                    <a:xfrm>
                      <a:off x="9780200" y="2488203"/>
                      <a:ext cx="2549209" cy="155164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19233C"/>
                        </a:solidFill>
                        <a:latin typeface="Calibri"/>
                        <a:ea typeface="Calibri"/>
                        <a:cs typeface="Calibri"/>
                        <a:sym typeface="Calibri"/>
                      </a:endParaRPr>
                    </a:p>
                  </p:txBody>
                </p:sp>
                <p:pic>
                  <p:nvPicPr>
                    <p:cNvPr id="1172" name="Google Shape;1172;p28"/>
                    <p:cNvPicPr preferRelativeResize="0"/>
                    <p:nvPr/>
                  </p:nvPicPr>
                  <p:blipFill rotWithShape="1">
                    <a:blip r:embed="rId4">
                      <a:alphaModFix/>
                    </a:blip>
                    <a:srcRect/>
                    <a:stretch/>
                  </p:blipFill>
                  <p:spPr>
                    <a:xfrm>
                      <a:off x="9459145" y="2265113"/>
                      <a:ext cx="3327605" cy="2167182"/>
                    </a:xfrm>
                    <a:prstGeom prst="rect">
                      <a:avLst/>
                    </a:prstGeom>
                    <a:noFill/>
                    <a:ln>
                      <a:noFill/>
                    </a:ln>
                  </p:spPr>
                </p:pic>
              </p:grpSp>
              <p:grpSp>
                <p:nvGrpSpPr>
                  <p:cNvPr id="1173" name="Google Shape;1173;p28"/>
                  <p:cNvGrpSpPr/>
                  <p:nvPr/>
                </p:nvGrpSpPr>
                <p:grpSpPr>
                  <a:xfrm>
                    <a:off x="10456191" y="2698093"/>
                    <a:ext cx="1289251" cy="1090024"/>
                    <a:chOff x="10456191" y="2698093"/>
                    <a:chExt cx="1289251" cy="1090024"/>
                  </a:xfrm>
                </p:grpSpPr>
                <p:sp>
                  <p:nvSpPr>
                    <p:cNvPr id="1174" name="Google Shape;1174;p28"/>
                    <p:cNvSpPr/>
                    <p:nvPr/>
                  </p:nvSpPr>
                  <p:spPr>
                    <a:xfrm>
                      <a:off x="10456191" y="2698093"/>
                      <a:ext cx="1289251" cy="1090024"/>
                    </a:xfrm>
                    <a:custGeom>
                      <a:avLst/>
                      <a:gdLst/>
                      <a:ahLst/>
                      <a:cxnLst/>
                      <a:rect l="l" t="t" r="r" b="b"/>
                      <a:pathLst>
                        <a:path w="946" h="825" extrusionOk="0">
                          <a:moveTo>
                            <a:pt x="473" y="825"/>
                          </a:moveTo>
                          <a:cubicBezTo>
                            <a:pt x="333" y="825"/>
                            <a:pt x="194" y="825"/>
                            <a:pt x="54" y="825"/>
                          </a:cubicBezTo>
                          <a:cubicBezTo>
                            <a:pt x="16" y="825"/>
                            <a:pt x="0" y="810"/>
                            <a:pt x="0" y="772"/>
                          </a:cubicBezTo>
                          <a:cubicBezTo>
                            <a:pt x="0" y="532"/>
                            <a:pt x="0" y="293"/>
                            <a:pt x="0" y="54"/>
                          </a:cubicBezTo>
                          <a:cubicBezTo>
                            <a:pt x="0" y="16"/>
                            <a:pt x="16" y="0"/>
                            <a:pt x="54" y="0"/>
                          </a:cubicBezTo>
                          <a:cubicBezTo>
                            <a:pt x="333" y="0"/>
                            <a:pt x="612" y="0"/>
                            <a:pt x="890" y="1"/>
                          </a:cubicBezTo>
                          <a:cubicBezTo>
                            <a:pt x="901" y="1"/>
                            <a:pt x="913" y="2"/>
                            <a:pt x="923" y="7"/>
                          </a:cubicBezTo>
                          <a:cubicBezTo>
                            <a:pt x="937" y="13"/>
                            <a:pt x="944" y="26"/>
                            <a:pt x="945" y="41"/>
                          </a:cubicBezTo>
                          <a:cubicBezTo>
                            <a:pt x="946" y="44"/>
                            <a:pt x="945" y="48"/>
                            <a:pt x="945" y="52"/>
                          </a:cubicBezTo>
                          <a:cubicBezTo>
                            <a:pt x="945" y="293"/>
                            <a:pt x="945" y="534"/>
                            <a:pt x="946" y="775"/>
                          </a:cubicBezTo>
                          <a:cubicBezTo>
                            <a:pt x="946" y="796"/>
                            <a:pt x="939" y="813"/>
                            <a:pt x="920" y="821"/>
                          </a:cubicBezTo>
                          <a:cubicBezTo>
                            <a:pt x="911" y="825"/>
                            <a:pt x="901" y="825"/>
                            <a:pt x="892" y="825"/>
                          </a:cubicBezTo>
                          <a:cubicBezTo>
                            <a:pt x="752" y="825"/>
                            <a:pt x="612" y="825"/>
                            <a:pt x="473" y="825"/>
                          </a:cubicBezTo>
                          <a:close/>
                          <a:moveTo>
                            <a:pt x="678" y="781"/>
                          </a:moveTo>
                          <a:cubicBezTo>
                            <a:pt x="678" y="653"/>
                            <a:pt x="678" y="526"/>
                            <a:pt x="678" y="399"/>
                          </a:cubicBezTo>
                          <a:cubicBezTo>
                            <a:pt x="467" y="399"/>
                            <a:pt x="256" y="399"/>
                            <a:pt x="45" y="399"/>
                          </a:cubicBezTo>
                          <a:cubicBezTo>
                            <a:pt x="45" y="526"/>
                            <a:pt x="45" y="653"/>
                            <a:pt x="45" y="781"/>
                          </a:cubicBezTo>
                          <a:cubicBezTo>
                            <a:pt x="256" y="781"/>
                            <a:pt x="467" y="781"/>
                            <a:pt x="678" y="781"/>
                          </a:cubicBezTo>
                          <a:close/>
                          <a:moveTo>
                            <a:pt x="900" y="178"/>
                          </a:moveTo>
                          <a:cubicBezTo>
                            <a:pt x="615" y="178"/>
                            <a:pt x="330" y="178"/>
                            <a:pt x="45" y="178"/>
                          </a:cubicBezTo>
                          <a:cubicBezTo>
                            <a:pt x="45" y="236"/>
                            <a:pt x="45" y="295"/>
                            <a:pt x="45" y="353"/>
                          </a:cubicBezTo>
                          <a:cubicBezTo>
                            <a:pt x="331" y="353"/>
                            <a:pt x="615" y="353"/>
                            <a:pt x="900" y="353"/>
                          </a:cubicBezTo>
                          <a:cubicBezTo>
                            <a:pt x="900" y="294"/>
                            <a:pt x="900" y="236"/>
                            <a:pt x="900" y="178"/>
                          </a:cubicBezTo>
                          <a:close/>
                          <a:moveTo>
                            <a:pt x="901" y="781"/>
                          </a:moveTo>
                          <a:cubicBezTo>
                            <a:pt x="901" y="778"/>
                            <a:pt x="901" y="775"/>
                            <a:pt x="901" y="773"/>
                          </a:cubicBezTo>
                          <a:cubicBezTo>
                            <a:pt x="901" y="652"/>
                            <a:pt x="901" y="530"/>
                            <a:pt x="902" y="408"/>
                          </a:cubicBezTo>
                          <a:cubicBezTo>
                            <a:pt x="902" y="400"/>
                            <a:pt x="898" y="398"/>
                            <a:pt x="890" y="398"/>
                          </a:cubicBezTo>
                          <a:cubicBezTo>
                            <a:pt x="838" y="398"/>
                            <a:pt x="786" y="398"/>
                            <a:pt x="733" y="398"/>
                          </a:cubicBezTo>
                          <a:cubicBezTo>
                            <a:pt x="731" y="398"/>
                            <a:pt x="728" y="399"/>
                            <a:pt x="725" y="399"/>
                          </a:cubicBezTo>
                          <a:cubicBezTo>
                            <a:pt x="725" y="526"/>
                            <a:pt x="725" y="653"/>
                            <a:pt x="725" y="781"/>
                          </a:cubicBezTo>
                          <a:cubicBezTo>
                            <a:pt x="783" y="781"/>
                            <a:pt x="841" y="781"/>
                            <a:pt x="901" y="781"/>
                          </a:cubicBezTo>
                          <a:close/>
                          <a:moveTo>
                            <a:pt x="177" y="88"/>
                          </a:moveTo>
                          <a:cubicBezTo>
                            <a:pt x="177" y="113"/>
                            <a:pt x="197" y="132"/>
                            <a:pt x="221" y="133"/>
                          </a:cubicBezTo>
                          <a:cubicBezTo>
                            <a:pt x="245" y="133"/>
                            <a:pt x="266" y="113"/>
                            <a:pt x="266" y="89"/>
                          </a:cubicBezTo>
                          <a:cubicBezTo>
                            <a:pt x="266" y="65"/>
                            <a:pt x="246" y="45"/>
                            <a:pt x="222" y="45"/>
                          </a:cubicBezTo>
                          <a:cubicBezTo>
                            <a:pt x="198" y="44"/>
                            <a:pt x="178" y="64"/>
                            <a:pt x="177" y="88"/>
                          </a:cubicBezTo>
                          <a:close/>
                          <a:moveTo>
                            <a:pt x="132" y="90"/>
                          </a:moveTo>
                          <a:cubicBezTo>
                            <a:pt x="133" y="65"/>
                            <a:pt x="114" y="45"/>
                            <a:pt x="90" y="44"/>
                          </a:cubicBezTo>
                          <a:cubicBezTo>
                            <a:pt x="66" y="44"/>
                            <a:pt x="45" y="63"/>
                            <a:pt x="45" y="87"/>
                          </a:cubicBezTo>
                          <a:cubicBezTo>
                            <a:pt x="44" y="112"/>
                            <a:pt x="63" y="132"/>
                            <a:pt x="87" y="133"/>
                          </a:cubicBezTo>
                          <a:cubicBezTo>
                            <a:pt x="112" y="134"/>
                            <a:pt x="132" y="115"/>
                            <a:pt x="132" y="90"/>
                          </a:cubicBezTo>
                          <a:close/>
                          <a:moveTo>
                            <a:pt x="399" y="90"/>
                          </a:moveTo>
                          <a:cubicBezTo>
                            <a:pt x="399" y="65"/>
                            <a:pt x="380" y="45"/>
                            <a:pt x="356" y="45"/>
                          </a:cubicBezTo>
                          <a:cubicBezTo>
                            <a:pt x="331" y="44"/>
                            <a:pt x="311" y="63"/>
                            <a:pt x="310" y="88"/>
                          </a:cubicBezTo>
                          <a:cubicBezTo>
                            <a:pt x="309" y="111"/>
                            <a:pt x="329" y="132"/>
                            <a:pt x="354" y="133"/>
                          </a:cubicBezTo>
                          <a:cubicBezTo>
                            <a:pt x="377" y="134"/>
                            <a:pt x="398" y="114"/>
                            <a:pt x="399" y="9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175" name="Google Shape;1175;p28"/>
                    <p:cNvPicPr preferRelativeResize="0"/>
                    <p:nvPr/>
                  </p:nvPicPr>
                  <p:blipFill rotWithShape="1">
                    <a:blip r:embed="rId5">
                      <a:alphaModFix/>
                    </a:blip>
                    <a:srcRect/>
                    <a:stretch/>
                  </p:blipFill>
                  <p:spPr>
                    <a:xfrm>
                      <a:off x="10709568" y="3283384"/>
                      <a:ext cx="488459" cy="391924"/>
                    </a:xfrm>
                    <a:prstGeom prst="rect">
                      <a:avLst/>
                    </a:prstGeom>
                    <a:noFill/>
                    <a:ln>
                      <a:noFill/>
                    </a:ln>
                  </p:spPr>
                </p:pic>
                <p:pic>
                  <p:nvPicPr>
                    <p:cNvPr id="1176" name="Google Shape;1176;p28"/>
                    <p:cNvPicPr preferRelativeResize="0"/>
                    <p:nvPr/>
                  </p:nvPicPr>
                  <p:blipFill rotWithShape="1">
                    <a:blip r:embed="rId6">
                      <a:alphaModFix/>
                    </a:blip>
                    <a:srcRect/>
                    <a:stretch/>
                  </p:blipFill>
                  <p:spPr>
                    <a:xfrm>
                      <a:off x="10985144" y="2955872"/>
                      <a:ext cx="231344" cy="185623"/>
                    </a:xfrm>
                    <a:prstGeom prst="rect">
                      <a:avLst/>
                    </a:prstGeom>
                    <a:noFill/>
                    <a:ln>
                      <a:noFill/>
                    </a:ln>
                  </p:spPr>
                </p:pic>
                <p:pic>
                  <p:nvPicPr>
                    <p:cNvPr id="1177" name="Google Shape;1177;p28"/>
                    <p:cNvPicPr preferRelativeResize="0"/>
                    <p:nvPr/>
                  </p:nvPicPr>
                  <p:blipFill rotWithShape="1">
                    <a:blip r:embed="rId7">
                      <a:alphaModFix/>
                    </a:blip>
                    <a:srcRect/>
                    <a:stretch/>
                  </p:blipFill>
                  <p:spPr>
                    <a:xfrm>
                      <a:off x="11458891" y="3411695"/>
                      <a:ext cx="206397" cy="165607"/>
                    </a:xfrm>
                    <a:prstGeom prst="rect">
                      <a:avLst/>
                    </a:prstGeom>
                    <a:noFill/>
                    <a:ln>
                      <a:noFill/>
                    </a:ln>
                  </p:spPr>
                </p:pic>
              </p:grpSp>
            </p:grpSp>
            <p:grpSp>
              <p:nvGrpSpPr>
                <p:cNvPr id="1178" name="Google Shape;1178;p28"/>
                <p:cNvGrpSpPr/>
                <p:nvPr/>
              </p:nvGrpSpPr>
              <p:grpSpPr>
                <a:xfrm>
                  <a:off x="11854769" y="3136914"/>
                  <a:ext cx="1782985" cy="1308169"/>
                  <a:chOff x="10409634" y="3039521"/>
                  <a:chExt cx="1782985" cy="1308169"/>
                </a:xfrm>
              </p:grpSpPr>
              <p:sp>
                <p:nvSpPr>
                  <p:cNvPr id="1179" name="Google Shape;1179;p28"/>
                  <p:cNvSpPr/>
                  <p:nvPr/>
                </p:nvSpPr>
                <p:spPr>
                  <a:xfrm>
                    <a:off x="10469235" y="3114076"/>
                    <a:ext cx="1662545" cy="117852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19233C"/>
                      </a:solidFill>
                      <a:latin typeface="Calibri"/>
                      <a:ea typeface="Calibri"/>
                      <a:cs typeface="Calibri"/>
                      <a:sym typeface="Calibri"/>
                    </a:endParaRPr>
                  </a:p>
                </p:txBody>
              </p:sp>
              <p:grpSp>
                <p:nvGrpSpPr>
                  <p:cNvPr id="1180" name="Google Shape;1180;p28"/>
                  <p:cNvGrpSpPr/>
                  <p:nvPr/>
                </p:nvGrpSpPr>
                <p:grpSpPr>
                  <a:xfrm>
                    <a:off x="10409634" y="3039521"/>
                    <a:ext cx="1782985" cy="1308169"/>
                    <a:chOff x="1950638" y="4144165"/>
                    <a:chExt cx="1782985" cy="1308169"/>
                  </a:xfrm>
                </p:grpSpPr>
                <p:pic>
                  <p:nvPicPr>
                    <p:cNvPr id="1181" name="Google Shape;1181;p28"/>
                    <p:cNvPicPr preferRelativeResize="0"/>
                    <p:nvPr/>
                  </p:nvPicPr>
                  <p:blipFill rotWithShape="1">
                    <a:blip r:embed="rId8">
                      <a:alphaModFix/>
                    </a:blip>
                    <a:srcRect/>
                    <a:stretch/>
                  </p:blipFill>
                  <p:spPr>
                    <a:xfrm>
                      <a:off x="1950638" y="4144165"/>
                      <a:ext cx="1782985" cy="1308169"/>
                    </a:xfrm>
                    <a:prstGeom prst="rect">
                      <a:avLst/>
                    </a:prstGeom>
                    <a:noFill/>
                    <a:ln>
                      <a:noFill/>
                    </a:ln>
                  </p:spPr>
                </p:pic>
                <p:grpSp>
                  <p:nvGrpSpPr>
                    <p:cNvPr id="1182" name="Google Shape;1182;p28"/>
                    <p:cNvGrpSpPr/>
                    <p:nvPr/>
                  </p:nvGrpSpPr>
                  <p:grpSpPr>
                    <a:xfrm>
                      <a:off x="2336278" y="4373468"/>
                      <a:ext cx="1010466" cy="854314"/>
                      <a:chOff x="2365049" y="4417130"/>
                      <a:chExt cx="907179" cy="766990"/>
                    </a:xfrm>
                  </p:grpSpPr>
                  <p:sp>
                    <p:nvSpPr>
                      <p:cNvPr id="1183" name="Google Shape;1183;p28"/>
                      <p:cNvSpPr/>
                      <p:nvPr/>
                    </p:nvSpPr>
                    <p:spPr>
                      <a:xfrm>
                        <a:off x="2365049" y="4417130"/>
                        <a:ext cx="907179" cy="766990"/>
                      </a:xfrm>
                      <a:custGeom>
                        <a:avLst/>
                        <a:gdLst/>
                        <a:ahLst/>
                        <a:cxnLst/>
                        <a:rect l="l" t="t" r="r" b="b"/>
                        <a:pathLst>
                          <a:path w="946" h="825" extrusionOk="0">
                            <a:moveTo>
                              <a:pt x="473" y="825"/>
                            </a:moveTo>
                            <a:cubicBezTo>
                              <a:pt x="333" y="825"/>
                              <a:pt x="194" y="825"/>
                              <a:pt x="54" y="825"/>
                            </a:cubicBezTo>
                            <a:cubicBezTo>
                              <a:pt x="16" y="825"/>
                              <a:pt x="0" y="810"/>
                              <a:pt x="0" y="772"/>
                            </a:cubicBezTo>
                            <a:cubicBezTo>
                              <a:pt x="0" y="532"/>
                              <a:pt x="0" y="293"/>
                              <a:pt x="0" y="54"/>
                            </a:cubicBezTo>
                            <a:cubicBezTo>
                              <a:pt x="0" y="16"/>
                              <a:pt x="16" y="0"/>
                              <a:pt x="54" y="0"/>
                            </a:cubicBezTo>
                            <a:cubicBezTo>
                              <a:pt x="333" y="0"/>
                              <a:pt x="612" y="0"/>
                              <a:pt x="890" y="1"/>
                            </a:cubicBezTo>
                            <a:cubicBezTo>
                              <a:pt x="901" y="1"/>
                              <a:pt x="913" y="2"/>
                              <a:pt x="923" y="7"/>
                            </a:cubicBezTo>
                            <a:cubicBezTo>
                              <a:pt x="937" y="13"/>
                              <a:pt x="944" y="26"/>
                              <a:pt x="945" y="41"/>
                            </a:cubicBezTo>
                            <a:cubicBezTo>
                              <a:pt x="946" y="44"/>
                              <a:pt x="945" y="48"/>
                              <a:pt x="945" y="52"/>
                            </a:cubicBezTo>
                            <a:cubicBezTo>
                              <a:pt x="945" y="293"/>
                              <a:pt x="945" y="534"/>
                              <a:pt x="946" y="775"/>
                            </a:cubicBezTo>
                            <a:cubicBezTo>
                              <a:pt x="946" y="796"/>
                              <a:pt x="939" y="813"/>
                              <a:pt x="920" y="821"/>
                            </a:cubicBezTo>
                            <a:cubicBezTo>
                              <a:pt x="911" y="825"/>
                              <a:pt x="901" y="825"/>
                              <a:pt x="892" y="825"/>
                            </a:cubicBezTo>
                            <a:cubicBezTo>
                              <a:pt x="752" y="825"/>
                              <a:pt x="612" y="825"/>
                              <a:pt x="473" y="825"/>
                            </a:cubicBezTo>
                            <a:close/>
                            <a:moveTo>
                              <a:pt x="678" y="781"/>
                            </a:moveTo>
                            <a:cubicBezTo>
                              <a:pt x="678" y="653"/>
                              <a:pt x="678" y="526"/>
                              <a:pt x="678" y="399"/>
                            </a:cubicBezTo>
                            <a:cubicBezTo>
                              <a:pt x="467" y="399"/>
                              <a:pt x="256" y="399"/>
                              <a:pt x="45" y="399"/>
                            </a:cubicBezTo>
                            <a:cubicBezTo>
                              <a:pt x="45" y="526"/>
                              <a:pt x="45" y="653"/>
                              <a:pt x="45" y="781"/>
                            </a:cubicBezTo>
                            <a:cubicBezTo>
                              <a:pt x="256" y="781"/>
                              <a:pt x="467" y="781"/>
                              <a:pt x="678" y="781"/>
                            </a:cubicBezTo>
                            <a:close/>
                            <a:moveTo>
                              <a:pt x="900" y="178"/>
                            </a:moveTo>
                            <a:cubicBezTo>
                              <a:pt x="615" y="178"/>
                              <a:pt x="330" y="178"/>
                              <a:pt x="45" y="178"/>
                            </a:cubicBezTo>
                            <a:cubicBezTo>
                              <a:pt x="45" y="236"/>
                              <a:pt x="45" y="295"/>
                              <a:pt x="45" y="353"/>
                            </a:cubicBezTo>
                            <a:cubicBezTo>
                              <a:pt x="331" y="353"/>
                              <a:pt x="615" y="353"/>
                              <a:pt x="900" y="353"/>
                            </a:cubicBezTo>
                            <a:cubicBezTo>
                              <a:pt x="900" y="294"/>
                              <a:pt x="900" y="236"/>
                              <a:pt x="900" y="178"/>
                            </a:cubicBezTo>
                            <a:close/>
                            <a:moveTo>
                              <a:pt x="901" y="781"/>
                            </a:moveTo>
                            <a:cubicBezTo>
                              <a:pt x="901" y="778"/>
                              <a:pt x="901" y="775"/>
                              <a:pt x="901" y="773"/>
                            </a:cubicBezTo>
                            <a:cubicBezTo>
                              <a:pt x="901" y="652"/>
                              <a:pt x="901" y="530"/>
                              <a:pt x="902" y="408"/>
                            </a:cubicBezTo>
                            <a:cubicBezTo>
                              <a:pt x="902" y="400"/>
                              <a:pt x="898" y="398"/>
                              <a:pt x="890" y="398"/>
                            </a:cubicBezTo>
                            <a:cubicBezTo>
                              <a:pt x="838" y="398"/>
                              <a:pt x="786" y="398"/>
                              <a:pt x="733" y="398"/>
                            </a:cubicBezTo>
                            <a:cubicBezTo>
                              <a:pt x="731" y="398"/>
                              <a:pt x="728" y="399"/>
                              <a:pt x="725" y="399"/>
                            </a:cubicBezTo>
                            <a:cubicBezTo>
                              <a:pt x="725" y="526"/>
                              <a:pt x="725" y="653"/>
                              <a:pt x="725" y="781"/>
                            </a:cubicBezTo>
                            <a:cubicBezTo>
                              <a:pt x="783" y="781"/>
                              <a:pt x="841" y="781"/>
                              <a:pt x="901" y="781"/>
                            </a:cubicBezTo>
                            <a:close/>
                            <a:moveTo>
                              <a:pt x="177" y="88"/>
                            </a:moveTo>
                            <a:cubicBezTo>
                              <a:pt x="177" y="113"/>
                              <a:pt x="197" y="132"/>
                              <a:pt x="221" y="133"/>
                            </a:cubicBezTo>
                            <a:cubicBezTo>
                              <a:pt x="245" y="133"/>
                              <a:pt x="266" y="113"/>
                              <a:pt x="266" y="89"/>
                            </a:cubicBezTo>
                            <a:cubicBezTo>
                              <a:pt x="266" y="65"/>
                              <a:pt x="246" y="45"/>
                              <a:pt x="222" y="45"/>
                            </a:cubicBezTo>
                            <a:cubicBezTo>
                              <a:pt x="198" y="44"/>
                              <a:pt x="178" y="64"/>
                              <a:pt x="177" y="88"/>
                            </a:cubicBezTo>
                            <a:close/>
                            <a:moveTo>
                              <a:pt x="132" y="90"/>
                            </a:moveTo>
                            <a:cubicBezTo>
                              <a:pt x="133" y="65"/>
                              <a:pt x="114" y="45"/>
                              <a:pt x="90" y="44"/>
                            </a:cubicBezTo>
                            <a:cubicBezTo>
                              <a:pt x="66" y="44"/>
                              <a:pt x="45" y="63"/>
                              <a:pt x="45" y="87"/>
                            </a:cubicBezTo>
                            <a:cubicBezTo>
                              <a:pt x="44" y="112"/>
                              <a:pt x="63" y="132"/>
                              <a:pt x="87" y="133"/>
                            </a:cubicBezTo>
                            <a:cubicBezTo>
                              <a:pt x="112" y="134"/>
                              <a:pt x="132" y="115"/>
                              <a:pt x="132" y="90"/>
                            </a:cubicBezTo>
                            <a:close/>
                            <a:moveTo>
                              <a:pt x="399" y="90"/>
                            </a:moveTo>
                            <a:cubicBezTo>
                              <a:pt x="399" y="65"/>
                              <a:pt x="380" y="45"/>
                              <a:pt x="356" y="45"/>
                            </a:cubicBezTo>
                            <a:cubicBezTo>
                              <a:pt x="331" y="44"/>
                              <a:pt x="311" y="63"/>
                              <a:pt x="310" y="88"/>
                            </a:cubicBezTo>
                            <a:cubicBezTo>
                              <a:pt x="309" y="111"/>
                              <a:pt x="329" y="132"/>
                              <a:pt x="354" y="133"/>
                            </a:cubicBezTo>
                            <a:cubicBezTo>
                              <a:pt x="377" y="134"/>
                              <a:pt x="398" y="114"/>
                              <a:pt x="399" y="9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184" name="Google Shape;1184;p28"/>
                      <p:cNvPicPr preferRelativeResize="0"/>
                      <p:nvPr/>
                    </p:nvPicPr>
                    <p:blipFill rotWithShape="1">
                      <a:blip r:embed="rId9">
                        <a:alphaModFix/>
                      </a:blip>
                      <a:srcRect/>
                      <a:stretch/>
                    </p:blipFill>
                    <p:spPr>
                      <a:xfrm>
                        <a:off x="2543337" y="4825549"/>
                        <a:ext cx="343703" cy="275776"/>
                      </a:xfrm>
                      <a:prstGeom prst="rect">
                        <a:avLst/>
                      </a:prstGeom>
                      <a:noFill/>
                      <a:ln>
                        <a:noFill/>
                      </a:ln>
                    </p:spPr>
                  </p:pic>
                </p:grpSp>
              </p:grpSp>
            </p:grpSp>
            <p:grpSp>
              <p:nvGrpSpPr>
                <p:cNvPr id="1185" name="Google Shape;1185;p28"/>
                <p:cNvGrpSpPr/>
                <p:nvPr/>
              </p:nvGrpSpPr>
              <p:grpSpPr>
                <a:xfrm>
                  <a:off x="13427180" y="3504679"/>
                  <a:ext cx="609073" cy="1233526"/>
                  <a:chOff x="7119145" y="5200957"/>
                  <a:chExt cx="609073" cy="1233526"/>
                </a:xfrm>
              </p:grpSpPr>
              <p:grpSp>
                <p:nvGrpSpPr>
                  <p:cNvPr id="1186" name="Google Shape;1186;p28"/>
                  <p:cNvGrpSpPr/>
                  <p:nvPr/>
                </p:nvGrpSpPr>
                <p:grpSpPr>
                  <a:xfrm>
                    <a:off x="7119145" y="5200957"/>
                    <a:ext cx="609073" cy="1233526"/>
                    <a:chOff x="7119145" y="5200957"/>
                    <a:chExt cx="609073" cy="1233526"/>
                  </a:xfrm>
                </p:grpSpPr>
                <p:sp>
                  <p:nvSpPr>
                    <p:cNvPr id="1187" name="Google Shape;1187;p28"/>
                    <p:cNvSpPr/>
                    <p:nvPr/>
                  </p:nvSpPr>
                  <p:spPr>
                    <a:xfrm>
                      <a:off x="7138031" y="5317435"/>
                      <a:ext cx="583569" cy="101986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19233C"/>
                        </a:solidFill>
                        <a:latin typeface="Calibri"/>
                        <a:ea typeface="Calibri"/>
                        <a:cs typeface="Calibri"/>
                        <a:sym typeface="Calibri"/>
                      </a:endParaRPr>
                    </a:p>
                  </p:txBody>
                </p:sp>
                <p:pic>
                  <p:nvPicPr>
                    <p:cNvPr id="1188" name="Google Shape;1188;p28"/>
                    <p:cNvPicPr preferRelativeResize="0"/>
                    <p:nvPr/>
                  </p:nvPicPr>
                  <p:blipFill rotWithShape="1">
                    <a:blip r:embed="rId10">
                      <a:alphaModFix/>
                    </a:blip>
                    <a:srcRect/>
                    <a:stretch/>
                  </p:blipFill>
                  <p:spPr>
                    <a:xfrm>
                      <a:off x="7119145" y="5200957"/>
                      <a:ext cx="609073" cy="1233526"/>
                    </a:xfrm>
                    <a:prstGeom prst="rect">
                      <a:avLst/>
                    </a:prstGeom>
                    <a:noFill/>
                    <a:ln>
                      <a:noFill/>
                    </a:ln>
                  </p:spPr>
                </p:pic>
              </p:grpSp>
              <p:grpSp>
                <p:nvGrpSpPr>
                  <p:cNvPr id="1189" name="Google Shape;1189;p28"/>
                  <p:cNvGrpSpPr/>
                  <p:nvPr/>
                </p:nvGrpSpPr>
                <p:grpSpPr>
                  <a:xfrm>
                    <a:off x="7178708" y="5603657"/>
                    <a:ext cx="489946" cy="414238"/>
                    <a:chOff x="8795514" y="5670810"/>
                    <a:chExt cx="331094" cy="279932"/>
                  </a:xfrm>
                </p:grpSpPr>
                <p:sp>
                  <p:nvSpPr>
                    <p:cNvPr id="1190" name="Google Shape;1190;p28"/>
                    <p:cNvSpPr/>
                    <p:nvPr/>
                  </p:nvSpPr>
                  <p:spPr>
                    <a:xfrm>
                      <a:off x="8795514" y="5670810"/>
                      <a:ext cx="331094" cy="279932"/>
                    </a:xfrm>
                    <a:custGeom>
                      <a:avLst/>
                      <a:gdLst/>
                      <a:ahLst/>
                      <a:cxnLst/>
                      <a:rect l="l" t="t" r="r" b="b"/>
                      <a:pathLst>
                        <a:path w="946" h="825" extrusionOk="0">
                          <a:moveTo>
                            <a:pt x="473" y="825"/>
                          </a:moveTo>
                          <a:cubicBezTo>
                            <a:pt x="333" y="825"/>
                            <a:pt x="194" y="825"/>
                            <a:pt x="54" y="825"/>
                          </a:cubicBezTo>
                          <a:cubicBezTo>
                            <a:pt x="16" y="825"/>
                            <a:pt x="0" y="810"/>
                            <a:pt x="0" y="772"/>
                          </a:cubicBezTo>
                          <a:cubicBezTo>
                            <a:pt x="0" y="532"/>
                            <a:pt x="0" y="293"/>
                            <a:pt x="0" y="54"/>
                          </a:cubicBezTo>
                          <a:cubicBezTo>
                            <a:pt x="0" y="16"/>
                            <a:pt x="16" y="0"/>
                            <a:pt x="54" y="0"/>
                          </a:cubicBezTo>
                          <a:cubicBezTo>
                            <a:pt x="333" y="0"/>
                            <a:pt x="612" y="0"/>
                            <a:pt x="890" y="1"/>
                          </a:cubicBezTo>
                          <a:cubicBezTo>
                            <a:pt x="901" y="1"/>
                            <a:pt x="913" y="2"/>
                            <a:pt x="923" y="7"/>
                          </a:cubicBezTo>
                          <a:cubicBezTo>
                            <a:pt x="937" y="13"/>
                            <a:pt x="944" y="26"/>
                            <a:pt x="945" y="41"/>
                          </a:cubicBezTo>
                          <a:cubicBezTo>
                            <a:pt x="946" y="44"/>
                            <a:pt x="945" y="48"/>
                            <a:pt x="945" y="52"/>
                          </a:cubicBezTo>
                          <a:cubicBezTo>
                            <a:pt x="945" y="293"/>
                            <a:pt x="945" y="534"/>
                            <a:pt x="946" y="775"/>
                          </a:cubicBezTo>
                          <a:cubicBezTo>
                            <a:pt x="946" y="796"/>
                            <a:pt x="939" y="813"/>
                            <a:pt x="920" y="821"/>
                          </a:cubicBezTo>
                          <a:cubicBezTo>
                            <a:pt x="911" y="825"/>
                            <a:pt x="901" y="825"/>
                            <a:pt x="892" y="825"/>
                          </a:cubicBezTo>
                          <a:cubicBezTo>
                            <a:pt x="752" y="825"/>
                            <a:pt x="612" y="825"/>
                            <a:pt x="473" y="825"/>
                          </a:cubicBezTo>
                          <a:close/>
                          <a:moveTo>
                            <a:pt x="678" y="781"/>
                          </a:moveTo>
                          <a:cubicBezTo>
                            <a:pt x="678" y="653"/>
                            <a:pt x="678" y="526"/>
                            <a:pt x="678" y="399"/>
                          </a:cubicBezTo>
                          <a:cubicBezTo>
                            <a:pt x="467" y="399"/>
                            <a:pt x="256" y="399"/>
                            <a:pt x="45" y="399"/>
                          </a:cubicBezTo>
                          <a:cubicBezTo>
                            <a:pt x="45" y="526"/>
                            <a:pt x="45" y="653"/>
                            <a:pt x="45" y="781"/>
                          </a:cubicBezTo>
                          <a:cubicBezTo>
                            <a:pt x="256" y="781"/>
                            <a:pt x="467" y="781"/>
                            <a:pt x="678" y="781"/>
                          </a:cubicBezTo>
                          <a:close/>
                          <a:moveTo>
                            <a:pt x="900" y="178"/>
                          </a:moveTo>
                          <a:cubicBezTo>
                            <a:pt x="615" y="178"/>
                            <a:pt x="330" y="178"/>
                            <a:pt x="45" y="178"/>
                          </a:cubicBezTo>
                          <a:cubicBezTo>
                            <a:pt x="45" y="236"/>
                            <a:pt x="45" y="295"/>
                            <a:pt x="45" y="353"/>
                          </a:cubicBezTo>
                          <a:cubicBezTo>
                            <a:pt x="331" y="353"/>
                            <a:pt x="615" y="353"/>
                            <a:pt x="900" y="353"/>
                          </a:cubicBezTo>
                          <a:cubicBezTo>
                            <a:pt x="900" y="294"/>
                            <a:pt x="900" y="236"/>
                            <a:pt x="900" y="178"/>
                          </a:cubicBezTo>
                          <a:close/>
                          <a:moveTo>
                            <a:pt x="901" y="781"/>
                          </a:moveTo>
                          <a:cubicBezTo>
                            <a:pt x="901" y="778"/>
                            <a:pt x="901" y="775"/>
                            <a:pt x="901" y="773"/>
                          </a:cubicBezTo>
                          <a:cubicBezTo>
                            <a:pt x="901" y="652"/>
                            <a:pt x="901" y="530"/>
                            <a:pt x="902" y="408"/>
                          </a:cubicBezTo>
                          <a:cubicBezTo>
                            <a:pt x="902" y="400"/>
                            <a:pt x="898" y="398"/>
                            <a:pt x="890" y="398"/>
                          </a:cubicBezTo>
                          <a:cubicBezTo>
                            <a:pt x="838" y="398"/>
                            <a:pt x="786" y="398"/>
                            <a:pt x="733" y="398"/>
                          </a:cubicBezTo>
                          <a:cubicBezTo>
                            <a:pt x="731" y="398"/>
                            <a:pt x="728" y="399"/>
                            <a:pt x="725" y="399"/>
                          </a:cubicBezTo>
                          <a:cubicBezTo>
                            <a:pt x="725" y="526"/>
                            <a:pt x="725" y="653"/>
                            <a:pt x="725" y="781"/>
                          </a:cubicBezTo>
                          <a:cubicBezTo>
                            <a:pt x="783" y="781"/>
                            <a:pt x="841" y="781"/>
                            <a:pt x="901" y="781"/>
                          </a:cubicBezTo>
                          <a:close/>
                          <a:moveTo>
                            <a:pt x="177" y="88"/>
                          </a:moveTo>
                          <a:cubicBezTo>
                            <a:pt x="177" y="113"/>
                            <a:pt x="197" y="132"/>
                            <a:pt x="221" y="133"/>
                          </a:cubicBezTo>
                          <a:cubicBezTo>
                            <a:pt x="245" y="133"/>
                            <a:pt x="266" y="113"/>
                            <a:pt x="266" y="89"/>
                          </a:cubicBezTo>
                          <a:cubicBezTo>
                            <a:pt x="266" y="65"/>
                            <a:pt x="246" y="45"/>
                            <a:pt x="222" y="45"/>
                          </a:cubicBezTo>
                          <a:cubicBezTo>
                            <a:pt x="198" y="44"/>
                            <a:pt x="178" y="64"/>
                            <a:pt x="177" y="88"/>
                          </a:cubicBezTo>
                          <a:close/>
                          <a:moveTo>
                            <a:pt x="132" y="90"/>
                          </a:moveTo>
                          <a:cubicBezTo>
                            <a:pt x="133" y="65"/>
                            <a:pt x="114" y="45"/>
                            <a:pt x="90" y="44"/>
                          </a:cubicBezTo>
                          <a:cubicBezTo>
                            <a:pt x="66" y="44"/>
                            <a:pt x="45" y="63"/>
                            <a:pt x="45" y="87"/>
                          </a:cubicBezTo>
                          <a:cubicBezTo>
                            <a:pt x="44" y="112"/>
                            <a:pt x="63" y="132"/>
                            <a:pt x="87" y="133"/>
                          </a:cubicBezTo>
                          <a:cubicBezTo>
                            <a:pt x="112" y="134"/>
                            <a:pt x="132" y="115"/>
                            <a:pt x="132" y="90"/>
                          </a:cubicBezTo>
                          <a:close/>
                          <a:moveTo>
                            <a:pt x="399" y="90"/>
                          </a:moveTo>
                          <a:cubicBezTo>
                            <a:pt x="399" y="65"/>
                            <a:pt x="380" y="45"/>
                            <a:pt x="356" y="45"/>
                          </a:cubicBezTo>
                          <a:cubicBezTo>
                            <a:pt x="331" y="44"/>
                            <a:pt x="311" y="63"/>
                            <a:pt x="310" y="88"/>
                          </a:cubicBezTo>
                          <a:cubicBezTo>
                            <a:pt x="309" y="111"/>
                            <a:pt x="329" y="132"/>
                            <a:pt x="354" y="133"/>
                          </a:cubicBezTo>
                          <a:cubicBezTo>
                            <a:pt x="377" y="134"/>
                            <a:pt x="398" y="114"/>
                            <a:pt x="399" y="90"/>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191" name="Google Shape;1191;p28"/>
                    <p:cNvPicPr preferRelativeResize="0"/>
                    <p:nvPr/>
                  </p:nvPicPr>
                  <p:blipFill rotWithShape="1">
                    <a:blip r:embed="rId11">
                      <a:alphaModFix/>
                    </a:blip>
                    <a:srcRect/>
                    <a:stretch/>
                  </p:blipFill>
                  <p:spPr>
                    <a:xfrm>
                      <a:off x="8860584" y="5815393"/>
                      <a:ext cx="125442" cy="100651"/>
                    </a:xfrm>
                    <a:prstGeom prst="rect">
                      <a:avLst/>
                    </a:prstGeom>
                    <a:noFill/>
                    <a:ln>
                      <a:noFill/>
                    </a:ln>
                  </p:spPr>
                </p:pic>
              </p:grpSp>
            </p:grpSp>
          </p:grpSp>
        </p:grpSp>
        <p:grpSp>
          <p:nvGrpSpPr>
            <p:cNvPr id="1192" name="Google Shape;1192;p28"/>
            <p:cNvGrpSpPr/>
            <p:nvPr/>
          </p:nvGrpSpPr>
          <p:grpSpPr>
            <a:xfrm>
              <a:off x="10645847" y="3171478"/>
              <a:ext cx="1073121" cy="312563"/>
              <a:chOff x="12000937" y="2680808"/>
              <a:chExt cx="3388863" cy="987060"/>
            </a:xfrm>
          </p:grpSpPr>
          <p:pic>
            <p:nvPicPr>
              <p:cNvPr id="1193" name="Google Shape;1193;p28" descr="Image result for browser icons"/>
              <p:cNvPicPr preferRelativeResize="0"/>
              <p:nvPr/>
            </p:nvPicPr>
            <p:blipFill rotWithShape="1">
              <a:blip r:embed="rId12">
                <a:alphaModFix/>
              </a:blip>
              <a:srcRect l="81748" t="2" b="-1192"/>
              <a:stretch/>
            </p:blipFill>
            <p:spPr>
              <a:xfrm>
                <a:off x="14622772" y="2680808"/>
                <a:ext cx="767028" cy="850513"/>
              </a:xfrm>
              <a:prstGeom prst="rect">
                <a:avLst/>
              </a:prstGeom>
              <a:noFill/>
              <a:ln>
                <a:noFill/>
              </a:ln>
            </p:spPr>
          </p:pic>
          <p:pic>
            <p:nvPicPr>
              <p:cNvPr id="1194" name="Google Shape;1194;p28" descr="Image result for browser icons"/>
              <p:cNvPicPr preferRelativeResize="0"/>
              <p:nvPr/>
            </p:nvPicPr>
            <p:blipFill rotWithShape="1">
              <a:blip r:embed="rId12">
                <a:alphaModFix/>
              </a:blip>
              <a:srcRect t="1" r="40236" b="-15597"/>
              <a:stretch/>
            </p:blipFill>
            <p:spPr>
              <a:xfrm>
                <a:off x="12000937" y="2696266"/>
                <a:ext cx="2511578" cy="971602"/>
              </a:xfrm>
              <a:prstGeom prst="rect">
                <a:avLst/>
              </a:prstGeom>
              <a:noFill/>
              <a:ln>
                <a:noFill/>
              </a:ln>
            </p:spPr>
          </p:pic>
        </p:grpSp>
      </p:grpSp>
      <p:pic>
        <p:nvPicPr>
          <p:cNvPr id="1195" name="Google Shape;1195;p28"/>
          <p:cNvPicPr preferRelativeResize="0"/>
          <p:nvPr/>
        </p:nvPicPr>
        <p:blipFill rotWithShape="1">
          <a:blip r:embed="rId13">
            <a:alphaModFix/>
          </a:blip>
          <a:srcRect/>
          <a:stretch/>
        </p:blipFill>
        <p:spPr>
          <a:xfrm>
            <a:off x="2622375" y="4807405"/>
            <a:ext cx="435367" cy="409203"/>
          </a:xfrm>
          <a:prstGeom prst="rect">
            <a:avLst/>
          </a:prstGeom>
          <a:noFill/>
          <a:ln>
            <a:noFill/>
          </a:ln>
        </p:spPr>
      </p:pic>
      <p:grpSp>
        <p:nvGrpSpPr>
          <p:cNvPr id="1196" name="Google Shape;1196;p28"/>
          <p:cNvGrpSpPr/>
          <p:nvPr/>
        </p:nvGrpSpPr>
        <p:grpSpPr>
          <a:xfrm>
            <a:off x="1820288" y="3457243"/>
            <a:ext cx="3200035" cy="1286476"/>
            <a:chOff x="7375358" y="3120390"/>
            <a:chExt cx="3688882" cy="1638027"/>
          </a:xfrm>
        </p:grpSpPr>
        <p:sp>
          <p:nvSpPr>
            <p:cNvPr id="1197" name="Google Shape;1197;p28"/>
            <p:cNvSpPr/>
            <p:nvPr/>
          </p:nvSpPr>
          <p:spPr>
            <a:xfrm>
              <a:off x="7375358" y="3120390"/>
              <a:ext cx="3688882" cy="1638027"/>
            </a:xfrm>
            <a:prstGeom prst="rect">
              <a:avLst/>
            </a:prstGeom>
            <a:solidFill>
              <a:srgbClr val="FDC222"/>
            </a:solidFill>
            <a:ln>
              <a:noFill/>
            </a:ln>
          </p:spPr>
          <p:txBody>
            <a:bodyPr spcFirstLastPara="1" wrap="square" lIns="457200" tIns="2286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1" i="0" u="none" strike="noStrike" cap="none">
                <a:solidFill>
                  <a:srgbClr val="FFFFFF"/>
                </a:solidFill>
                <a:latin typeface="Calibri"/>
                <a:ea typeface="Calibri"/>
                <a:cs typeface="Calibri"/>
                <a:sym typeface="Calibri"/>
              </a:endParaRPr>
            </a:p>
          </p:txBody>
        </p:sp>
        <p:grpSp>
          <p:nvGrpSpPr>
            <p:cNvPr id="1198" name="Google Shape;1198;p28"/>
            <p:cNvGrpSpPr/>
            <p:nvPr/>
          </p:nvGrpSpPr>
          <p:grpSpPr>
            <a:xfrm>
              <a:off x="7436719" y="3195114"/>
              <a:ext cx="3566160" cy="1534360"/>
              <a:chOff x="-883656" y="512569"/>
              <a:chExt cx="3474720" cy="1534360"/>
            </a:xfrm>
          </p:grpSpPr>
          <p:sp>
            <p:nvSpPr>
              <p:cNvPr id="1199" name="Google Shape;1199;p28"/>
              <p:cNvSpPr/>
              <p:nvPr/>
            </p:nvSpPr>
            <p:spPr>
              <a:xfrm>
                <a:off x="-883656" y="1727790"/>
                <a:ext cx="3474720" cy="319139"/>
              </a:xfrm>
              <a:prstGeom prst="rect">
                <a:avLst/>
              </a:prstGeom>
              <a:solidFill>
                <a:srgbClr val="82E0FF"/>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4C63"/>
                  </a:buClr>
                  <a:buSzPts val="1200"/>
                  <a:buFont typeface="Calibri"/>
                  <a:buNone/>
                </a:pPr>
                <a:r>
                  <a:rPr lang="en-US" sz="1200" b="0" i="0" u="none" strike="noStrike" cap="none">
                    <a:solidFill>
                      <a:srgbClr val="004C63"/>
                    </a:solidFill>
                    <a:latin typeface="Calibri"/>
                    <a:ea typeface="Calibri"/>
                    <a:cs typeface="Calibri"/>
                    <a:sym typeface="Calibri"/>
                  </a:rPr>
                  <a:t>Secure Disposable Container </a:t>
                </a:r>
                <a:endParaRPr/>
              </a:p>
            </p:txBody>
          </p:sp>
          <p:sp>
            <p:nvSpPr>
              <p:cNvPr id="1200" name="Google Shape;1200;p28"/>
              <p:cNvSpPr/>
              <p:nvPr/>
            </p:nvSpPr>
            <p:spPr>
              <a:xfrm>
                <a:off x="-883656" y="512569"/>
                <a:ext cx="1115568" cy="274320"/>
              </a:xfrm>
              <a:prstGeom prst="homePlate">
                <a:avLst>
                  <a:gd name="adj" fmla="val 50000"/>
                </a:avLst>
              </a:prstGeom>
              <a:solidFill>
                <a:srgbClr val="82E0FF"/>
              </a:solidFill>
              <a:ln>
                <a:noFill/>
              </a:ln>
            </p:spPr>
            <p:txBody>
              <a:bodyPr spcFirstLastPara="1" wrap="square" lIns="0" tIns="45700" rIns="0" bIns="45700" anchor="ctr" anchorCtr="0">
                <a:noAutofit/>
              </a:bodyPr>
              <a:lstStyle/>
              <a:p>
                <a:pPr marL="0" marR="0" lvl="0" indent="0" algn="ctr" rtl="0">
                  <a:lnSpc>
                    <a:spcPct val="85000"/>
                  </a:lnSpc>
                  <a:spcBef>
                    <a:spcPts val="0"/>
                  </a:spcBef>
                  <a:spcAft>
                    <a:spcPts val="0"/>
                  </a:spcAft>
                  <a:buClr>
                    <a:srgbClr val="004C63"/>
                  </a:buClr>
                  <a:buSzPts val="1200"/>
                  <a:buFont typeface="Courier New"/>
                  <a:buNone/>
                </a:pPr>
                <a:r>
                  <a:rPr lang="en-US" sz="1200" b="0" i="0" u="none" strike="noStrike" cap="none">
                    <a:solidFill>
                      <a:srgbClr val="004C63"/>
                    </a:solidFill>
                    <a:latin typeface="Calibri"/>
                    <a:ea typeface="Calibri"/>
                    <a:cs typeface="Calibri"/>
                    <a:sym typeface="Calibri"/>
                  </a:rPr>
                  <a:t>DOWNLOAD</a:t>
                </a:r>
                <a:endParaRPr/>
              </a:p>
            </p:txBody>
          </p:sp>
          <p:sp>
            <p:nvSpPr>
              <p:cNvPr id="1201" name="Google Shape;1201;p28"/>
              <p:cNvSpPr/>
              <p:nvPr/>
            </p:nvSpPr>
            <p:spPr>
              <a:xfrm>
                <a:off x="259344" y="512569"/>
                <a:ext cx="1188720" cy="274320"/>
              </a:xfrm>
              <a:prstGeom prst="chevron">
                <a:avLst>
                  <a:gd name="adj" fmla="val 50000"/>
                </a:avLst>
              </a:prstGeom>
              <a:solidFill>
                <a:srgbClr val="82E0FF"/>
              </a:solidFill>
              <a:ln>
                <a:noFill/>
              </a:ln>
            </p:spPr>
            <p:txBody>
              <a:bodyPr spcFirstLastPara="1" wrap="square" lIns="0" tIns="45700" rIns="0" bIns="45700" anchor="ctr" anchorCtr="0">
                <a:noAutofit/>
              </a:bodyPr>
              <a:lstStyle/>
              <a:p>
                <a:pPr marL="0" marR="0" lvl="0" indent="0" algn="ctr" rtl="0">
                  <a:lnSpc>
                    <a:spcPct val="85000"/>
                  </a:lnSpc>
                  <a:spcBef>
                    <a:spcPts val="0"/>
                  </a:spcBef>
                  <a:spcAft>
                    <a:spcPts val="0"/>
                  </a:spcAft>
                  <a:buClr>
                    <a:srgbClr val="004C63"/>
                  </a:buClr>
                  <a:buSzPts val="1200"/>
                  <a:buFont typeface="Courier New"/>
                  <a:buNone/>
                </a:pPr>
                <a:r>
                  <a:rPr lang="en-US" sz="1200" b="0" i="0" u="none" strike="noStrike" cap="none">
                    <a:solidFill>
                      <a:srgbClr val="004C63"/>
                    </a:solidFill>
                    <a:latin typeface="Calibri"/>
                    <a:ea typeface="Calibri"/>
                    <a:cs typeface="Calibri"/>
                    <a:sym typeface="Calibri"/>
                  </a:rPr>
                  <a:t>EXECUTE</a:t>
                </a:r>
                <a:endParaRPr/>
              </a:p>
            </p:txBody>
          </p:sp>
          <p:sp>
            <p:nvSpPr>
              <p:cNvPr id="1202" name="Google Shape;1202;p28"/>
              <p:cNvSpPr/>
              <p:nvPr/>
            </p:nvSpPr>
            <p:spPr>
              <a:xfrm>
                <a:off x="1475496" y="512569"/>
                <a:ext cx="1115568" cy="274320"/>
              </a:xfrm>
              <a:prstGeom prst="chevron">
                <a:avLst>
                  <a:gd name="adj" fmla="val 50000"/>
                </a:avLst>
              </a:prstGeom>
              <a:solidFill>
                <a:srgbClr val="82E0FF"/>
              </a:solidFill>
              <a:ln>
                <a:noFill/>
              </a:ln>
            </p:spPr>
            <p:txBody>
              <a:bodyPr spcFirstLastPara="1" wrap="square" lIns="0" tIns="45700" rIns="0" bIns="45700" anchor="ctr" anchorCtr="0">
                <a:noAutofit/>
              </a:bodyPr>
              <a:lstStyle/>
              <a:p>
                <a:pPr marL="0" marR="0" lvl="0" indent="0" algn="ctr" rtl="0">
                  <a:lnSpc>
                    <a:spcPct val="85000"/>
                  </a:lnSpc>
                  <a:spcBef>
                    <a:spcPts val="0"/>
                  </a:spcBef>
                  <a:spcAft>
                    <a:spcPts val="0"/>
                  </a:spcAft>
                  <a:buClr>
                    <a:srgbClr val="004C63"/>
                  </a:buClr>
                  <a:buSzPts val="1200"/>
                  <a:buFont typeface="Courier New"/>
                  <a:buNone/>
                </a:pPr>
                <a:r>
                  <a:rPr lang="en-US" sz="1200" b="0" i="0" u="none" strike="noStrike" cap="none">
                    <a:solidFill>
                      <a:srgbClr val="004C63"/>
                    </a:solidFill>
                    <a:latin typeface="Calibri"/>
                    <a:ea typeface="Calibri"/>
                    <a:cs typeface="Calibri"/>
                    <a:sym typeface="Calibri"/>
                  </a:rPr>
                  <a:t>RENDER</a:t>
                </a:r>
                <a:endParaRPr/>
              </a:p>
            </p:txBody>
          </p:sp>
          <p:grpSp>
            <p:nvGrpSpPr>
              <p:cNvPr id="1203" name="Google Shape;1203;p28"/>
              <p:cNvGrpSpPr/>
              <p:nvPr/>
            </p:nvGrpSpPr>
            <p:grpSpPr>
              <a:xfrm>
                <a:off x="-883656" y="865826"/>
                <a:ext cx="3474720" cy="817947"/>
                <a:chOff x="-883656" y="859570"/>
                <a:chExt cx="3474720" cy="817947"/>
              </a:xfrm>
            </p:grpSpPr>
            <p:grpSp>
              <p:nvGrpSpPr>
                <p:cNvPr id="1204" name="Google Shape;1204;p28"/>
                <p:cNvGrpSpPr/>
                <p:nvPr/>
              </p:nvGrpSpPr>
              <p:grpSpPr>
                <a:xfrm>
                  <a:off x="-883656" y="859570"/>
                  <a:ext cx="1097280" cy="804769"/>
                  <a:chOff x="-790170" y="914351"/>
                  <a:chExt cx="915087" cy="804769"/>
                </a:xfrm>
              </p:grpSpPr>
              <p:sp>
                <p:nvSpPr>
                  <p:cNvPr id="1205" name="Google Shape;1205;p28"/>
                  <p:cNvSpPr/>
                  <p:nvPr/>
                </p:nvSpPr>
                <p:spPr>
                  <a:xfrm>
                    <a:off x="-790170" y="914351"/>
                    <a:ext cx="915087" cy="804769"/>
                  </a:xfrm>
                  <a:custGeom>
                    <a:avLst/>
                    <a:gdLst/>
                    <a:ahLst/>
                    <a:cxnLst/>
                    <a:rect l="l" t="t" r="r" b="b"/>
                    <a:pathLst>
                      <a:path w="946" h="825" extrusionOk="0">
                        <a:moveTo>
                          <a:pt x="473" y="825"/>
                        </a:moveTo>
                        <a:cubicBezTo>
                          <a:pt x="333" y="825"/>
                          <a:pt x="194" y="825"/>
                          <a:pt x="54" y="825"/>
                        </a:cubicBezTo>
                        <a:cubicBezTo>
                          <a:pt x="16" y="825"/>
                          <a:pt x="0" y="810"/>
                          <a:pt x="0" y="772"/>
                        </a:cubicBezTo>
                        <a:cubicBezTo>
                          <a:pt x="0" y="532"/>
                          <a:pt x="0" y="293"/>
                          <a:pt x="0" y="54"/>
                        </a:cubicBezTo>
                        <a:cubicBezTo>
                          <a:pt x="0" y="16"/>
                          <a:pt x="16" y="0"/>
                          <a:pt x="54" y="0"/>
                        </a:cubicBezTo>
                        <a:cubicBezTo>
                          <a:pt x="333" y="0"/>
                          <a:pt x="612" y="0"/>
                          <a:pt x="890" y="1"/>
                        </a:cubicBezTo>
                        <a:cubicBezTo>
                          <a:pt x="901" y="1"/>
                          <a:pt x="913" y="2"/>
                          <a:pt x="923" y="7"/>
                        </a:cubicBezTo>
                        <a:cubicBezTo>
                          <a:pt x="937" y="13"/>
                          <a:pt x="944" y="26"/>
                          <a:pt x="945" y="41"/>
                        </a:cubicBezTo>
                        <a:cubicBezTo>
                          <a:pt x="946" y="44"/>
                          <a:pt x="945" y="48"/>
                          <a:pt x="945" y="52"/>
                        </a:cubicBezTo>
                        <a:cubicBezTo>
                          <a:pt x="945" y="293"/>
                          <a:pt x="945" y="534"/>
                          <a:pt x="946" y="775"/>
                        </a:cubicBezTo>
                        <a:cubicBezTo>
                          <a:pt x="946" y="796"/>
                          <a:pt x="939" y="813"/>
                          <a:pt x="920" y="821"/>
                        </a:cubicBezTo>
                        <a:cubicBezTo>
                          <a:pt x="911" y="825"/>
                          <a:pt x="901" y="825"/>
                          <a:pt x="892" y="825"/>
                        </a:cubicBezTo>
                        <a:cubicBezTo>
                          <a:pt x="752" y="825"/>
                          <a:pt x="612" y="825"/>
                          <a:pt x="473" y="825"/>
                        </a:cubicBezTo>
                        <a:close/>
                        <a:moveTo>
                          <a:pt x="678" y="781"/>
                        </a:moveTo>
                        <a:cubicBezTo>
                          <a:pt x="678" y="653"/>
                          <a:pt x="678" y="526"/>
                          <a:pt x="678" y="399"/>
                        </a:cubicBezTo>
                        <a:cubicBezTo>
                          <a:pt x="467" y="399"/>
                          <a:pt x="256" y="399"/>
                          <a:pt x="45" y="399"/>
                        </a:cubicBezTo>
                        <a:cubicBezTo>
                          <a:pt x="45" y="526"/>
                          <a:pt x="45" y="653"/>
                          <a:pt x="45" y="781"/>
                        </a:cubicBezTo>
                        <a:cubicBezTo>
                          <a:pt x="256" y="781"/>
                          <a:pt x="467" y="781"/>
                          <a:pt x="678" y="781"/>
                        </a:cubicBezTo>
                        <a:close/>
                        <a:moveTo>
                          <a:pt x="900" y="178"/>
                        </a:moveTo>
                        <a:cubicBezTo>
                          <a:pt x="615" y="178"/>
                          <a:pt x="330" y="178"/>
                          <a:pt x="45" y="178"/>
                        </a:cubicBezTo>
                        <a:cubicBezTo>
                          <a:pt x="45" y="236"/>
                          <a:pt x="45" y="295"/>
                          <a:pt x="45" y="353"/>
                        </a:cubicBezTo>
                        <a:cubicBezTo>
                          <a:pt x="331" y="353"/>
                          <a:pt x="615" y="353"/>
                          <a:pt x="900" y="353"/>
                        </a:cubicBezTo>
                        <a:cubicBezTo>
                          <a:pt x="900" y="294"/>
                          <a:pt x="900" y="236"/>
                          <a:pt x="900" y="178"/>
                        </a:cubicBezTo>
                        <a:close/>
                        <a:moveTo>
                          <a:pt x="901" y="781"/>
                        </a:moveTo>
                        <a:cubicBezTo>
                          <a:pt x="901" y="778"/>
                          <a:pt x="901" y="775"/>
                          <a:pt x="901" y="773"/>
                        </a:cubicBezTo>
                        <a:cubicBezTo>
                          <a:pt x="901" y="652"/>
                          <a:pt x="901" y="530"/>
                          <a:pt x="902" y="408"/>
                        </a:cubicBezTo>
                        <a:cubicBezTo>
                          <a:pt x="902" y="400"/>
                          <a:pt x="898" y="398"/>
                          <a:pt x="890" y="398"/>
                        </a:cubicBezTo>
                        <a:cubicBezTo>
                          <a:pt x="838" y="398"/>
                          <a:pt x="786" y="398"/>
                          <a:pt x="733" y="398"/>
                        </a:cubicBezTo>
                        <a:cubicBezTo>
                          <a:pt x="731" y="398"/>
                          <a:pt x="728" y="399"/>
                          <a:pt x="725" y="399"/>
                        </a:cubicBezTo>
                        <a:cubicBezTo>
                          <a:pt x="725" y="526"/>
                          <a:pt x="725" y="653"/>
                          <a:pt x="725" y="781"/>
                        </a:cubicBezTo>
                        <a:cubicBezTo>
                          <a:pt x="783" y="781"/>
                          <a:pt x="841" y="781"/>
                          <a:pt x="901" y="781"/>
                        </a:cubicBezTo>
                        <a:close/>
                        <a:moveTo>
                          <a:pt x="177" y="88"/>
                        </a:moveTo>
                        <a:cubicBezTo>
                          <a:pt x="177" y="113"/>
                          <a:pt x="197" y="132"/>
                          <a:pt x="221" y="133"/>
                        </a:cubicBezTo>
                        <a:cubicBezTo>
                          <a:pt x="245" y="133"/>
                          <a:pt x="266" y="113"/>
                          <a:pt x="266" y="89"/>
                        </a:cubicBezTo>
                        <a:cubicBezTo>
                          <a:pt x="266" y="65"/>
                          <a:pt x="246" y="45"/>
                          <a:pt x="222" y="45"/>
                        </a:cubicBezTo>
                        <a:cubicBezTo>
                          <a:pt x="198" y="44"/>
                          <a:pt x="178" y="64"/>
                          <a:pt x="177" y="88"/>
                        </a:cubicBezTo>
                        <a:close/>
                        <a:moveTo>
                          <a:pt x="132" y="90"/>
                        </a:moveTo>
                        <a:cubicBezTo>
                          <a:pt x="133" y="65"/>
                          <a:pt x="114" y="45"/>
                          <a:pt x="90" y="44"/>
                        </a:cubicBezTo>
                        <a:cubicBezTo>
                          <a:pt x="66" y="44"/>
                          <a:pt x="45" y="63"/>
                          <a:pt x="45" y="87"/>
                        </a:cubicBezTo>
                        <a:cubicBezTo>
                          <a:pt x="44" y="112"/>
                          <a:pt x="63" y="132"/>
                          <a:pt x="87" y="133"/>
                        </a:cubicBezTo>
                        <a:cubicBezTo>
                          <a:pt x="112" y="134"/>
                          <a:pt x="132" y="115"/>
                          <a:pt x="132" y="90"/>
                        </a:cubicBezTo>
                        <a:close/>
                        <a:moveTo>
                          <a:pt x="399" y="90"/>
                        </a:moveTo>
                        <a:cubicBezTo>
                          <a:pt x="399" y="65"/>
                          <a:pt x="380" y="45"/>
                          <a:pt x="356" y="45"/>
                        </a:cubicBezTo>
                        <a:cubicBezTo>
                          <a:pt x="331" y="44"/>
                          <a:pt x="311" y="63"/>
                          <a:pt x="310" y="88"/>
                        </a:cubicBezTo>
                        <a:cubicBezTo>
                          <a:pt x="309" y="111"/>
                          <a:pt x="329" y="132"/>
                          <a:pt x="354" y="133"/>
                        </a:cubicBezTo>
                        <a:cubicBezTo>
                          <a:pt x="377" y="134"/>
                          <a:pt x="398" y="114"/>
                          <a:pt x="399" y="90"/>
                        </a:cubicBezTo>
                        <a:close/>
                      </a:path>
                    </a:pathLst>
                  </a:custGeom>
                  <a:solidFill>
                    <a:srgbClr val="82E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06" name="Google Shape;1206;p28"/>
                  <p:cNvPicPr preferRelativeResize="0"/>
                  <p:nvPr/>
                </p:nvPicPr>
                <p:blipFill rotWithShape="1">
                  <a:blip r:embed="rId14">
                    <a:alphaModFix/>
                  </a:blip>
                  <a:srcRect l="19093" t="28902" r="19932" b="18009"/>
                  <a:stretch/>
                </p:blipFill>
                <p:spPr>
                  <a:xfrm>
                    <a:off x="-619929" y="1329771"/>
                    <a:ext cx="340282" cy="310056"/>
                  </a:xfrm>
                  <a:prstGeom prst="rect">
                    <a:avLst/>
                  </a:prstGeom>
                  <a:noFill/>
                  <a:ln>
                    <a:noFill/>
                  </a:ln>
                </p:spPr>
              </p:pic>
              <p:pic>
                <p:nvPicPr>
                  <p:cNvPr id="1207" name="Google Shape;1207;p28"/>
                  <p:cNvPicPr preferRelativeResize="0"/>
                  <p:nvPr/>
                </p:nvPicPr>
                <p:blipFill rotWithShape="1">
                  <a:blip r:embed="rId15">
                    <a:alphaModFix/>
                  </a:blip>
                  <a:srcRect l="19093" t="28902" r="19932" b="18009"/>
                  <a:stretch/>
                </p:blipFill>
                <p:spPr>
                  <a:xfrm>
                    <a:off x="-78709" y="1403131"/>
                    <a:ext cx="163898" cy="149341"/>
                  </a:xfrm>
                  <a:prstGeom prst="rect">
                    <a:avLst/>
                  </a:prstGeom>
                  <a:noFill/>
                  <a:ln>
                    <a:noFill/>
                  </a:ln>
                </p:spPr>
              </p:pic>
              <p:pic>
                <p:nvPicPr>
                  <p:cNvPr id="1208" name="Google Shape;1208;p28"/>
                  <p:cNvPicPr preferRelativeResize="0"/>
                  <p:nvPr/>
                </p:nvPicPr>
                <p:blipFill rotWithShape="1">
                  <a:blip r:embed="rId15">
                    <a:alphaModFix/>
                  </a:blip>
                  <a:srcRect l="19093" t="28902" r="19932" b="18009"/>
                  <a:stretch/>
                </p:blipFill>
                <p:spPr>
                  <a:xfrm>
                    <a:off x="-414576" y="1098331"/>
                    <a:ext cx="163898" cy="149341"/>
                  </a:xfrm>
                  <a:prstGeom prst="rect">
                    <a:avLst/>
                  </a:prstGeom>
                  <a:noFill/>
                  <a:ln>
                    <a:noFill/>
                  </a:ln>
                </p:spPr>
              </p:pic>
            </p:grpSp>
            <p:grpSp>
              <p:nvGrpSpPr>
                <p:cNvPr id="1209" name="Google Shape;1209;p28"/>
                <p:cNvGrpSpPr/>
                <p:nvPr/>
              </p:nvGrpSpPr>
              <p:grpSpPr>
                <a:xfrm>
                  <a:off x="305064" y="872748"/>
                  <a:ext cx="1097280" cy="804769"/>
                  <a:chOff x="840159" y="914351"/>
                  <a:chExt cx="915088" cy="804769"/>
                </a:xfrm>
              </p:grpSpPr>
              <p:grpSp>
                <p:nvGrpSpPr>
                  <p:cNvPr id="1210" name="Google Shape;1210;p28"/>
                  <p:cNvGrpSpPr/>
                  <p:nvPr/>
                </p:nvGrpSpPr>
                <p:grpSpPr>
                  <a:xfrm>
                    <a:off x="859397" y="1024416"/>
                    <a:ext cx="872410" cy="652197"/>
                    <a:chOff x="5427389" y="1864947"/>
                    <a:chExt cx="674962" cy="484553"/>
                  </a:xfrm>
                </p:grpSpPr>
                <p:sp>
                  <p:nvSpPr>
                    <p:cNvPr id="1211" name="Google Shape;1211;p28"/>
                    <p:cNvSpPr txBox="1"/>
                    <p:nvPr/>
                  </p:nvSpPr>
                  <p:spPr>
                    <a:xfrm>
                      <a:off x="5448300" y="2079626"/>
                      <a:ext cx="468968" cy="269874"/>
                    </a:xfrm>
                    <a:prstGeom prst="rect">
                      <a:avLst/>
                    </a:prstGeom>
                    <a:no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181818"/>
                        </a:buClr>
                        <a:buSzPts val="1050"/>
                        <a:buFont typeface="Courier New"/>
                        <a:buNone/>
                      </a:pPr>
                      <a:r>
                        <a:rPr lang="en-US" sz="1050" b="0" i="0" u="none" strike="noStrike" cap="none">
                          <a:solidFill>
                            <a:srgbClr val="181818"/>
                          </a:solidFill>
                          <a:latin typeface="Calibri"/>
                          <a:ea typeface="Calibri"/>
                          <a:cs typeface="Calibri"/>
                          <a:sym typeface="Calibri"/>
                        </a:rPr>
                        <a:t>100101001010110100110010101</a:t>
                      </a:r>
                      <a:endParaRPr/>
                    </a:p>
                  </p:txBody>
                </p:sp>
                <p:sp>
                  <p:nvSpPr>
                    <p:cNvPr id="1212" name="Google Shape;1212;p28"/>
                    <p:cNvSpPr txBox="1"/>
                    <p:nvPr/>
                  </p:nvSpPr>
                  <p:spPr>
                    <a:xfrm>
                      <a:off x="5427389" y="1864947"/>
                      <a:ext cx="674962" cy="217948"/>
                    </a:xfrm>
                    <a:prstGeom prst="rect">
                      <a:avLst/>
                    </a:prstGeom>
                    <a:noFill/>
                    <a:ln>
                      <a:noFill/>
                    </a:ln>
                  </p:spPr>
                  <p:txBody>
                    <a:bodyPr spcFirstLastPara="1" wrap="square" lIns="0" tIns="0" rIns="0" bIns="0" anchor="ctr" anchorCtr="0">
                      <a:noAutofit/>
                    </a:bodyPr>
                    <a:lstStyle/>
                    <a:p>
                      <a:pPr marL="0" marR="0" lvl="0" indent="0" algn="ctr" rtl="0">
                        <a:lnSpc>
                          <a:spcPct val="85000"/>
                        </a:lnSpc>
                        <a:spcBef>
                          <a:spcPts val="0"/>
                        </a:spcBef>
                        <a:spcAft>
                          <a:spcPts val="0"/>
                        </a:spcAft>
                        <a:buClr>
                          <a:srgbClr val="181818"/>
                        </a:buClr>
                        <a:buSzPts val="1050"/>
                        <a:buFont typeface="Courier New"/>
                        <a:buNone/>
                      </a:pPr>
                      <a:r>
                        <a:rPr lang="en-US" sz="1050" b="0" i="0" u="none" strike="noStrike" cap="none">
                          <a:solidFill>
                            <a:srgbClr val="181818"/>
                          </a:solidFill>
                          <a:latin typeface="Calibri"/>
                          <a:ea typeface="Calibri"/>
                          <a:cs typeface="Calibri"/>
                          <a:sym typeface="Calibri"/>
                        </a:rPr>
                        <a:t>101010011010</a:t>
                      </a:r>
                      <a:endParaRPr sz="1000" b="0" i="0" u="none" strike="noStrike" cap="none">
                        <a:solidFill>
                          <a:srgbClr val="181818"/>
                        </a:solidFill>
                        <a:latin typeface="Calibri"/>
                        <a:ea typeface="Calibri"/>
                        <a:cs typeface="Calibri"/>
                        <a:sym typeface="Calibri"/>
                      </a:endParaRPr>
                    </a:p>
                  </p:txBody>
                </p:sp>
                <p:sp>
                  <p:nvSpPr>
                    <p:cNvPr id="1213" name="Google Shape;1213;p28"/>
                    <p:cNvSpPr txBox="1"/>
                    <p:nvPr/>
                  </p:nvSpPr>
                  <p:spPr>
                    <a:xfrm>
                      <a:off x="5960956" y="2097393"/>
                      <a:ext cx="125520" cy="217948"/>
                    </a:xfrm>
                    <a:prstGeom prst="rect">
                      <a:avLst/>
                    </a:prstGeom>
                    <a:no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181818"/>
                        </a:buClr>
                        <a:buSzPts val="1050"/>
                        <a:buFont typeface="Courier New"/>
                        <a:buNone/>
                      </a:pPr>
                      <a:r>
                        <a:rPr lang="en-US" sz="1050" b="0" i="0" u="none" strike="noStrike" cap="none">
                          <a:solidFill>
                            <a:srgbClr val="181818"/>
                          </a:solidFill>
                          <a:latin typeface="Calibri"/>
                          <a:ea typeface="Calibri"/>
                          <a:cs typeface="Calibri"/>
                          <a:sym typeface="Calibri"/>
                        </a:rPr>
                        <a:t>011110</a:t>
                      </a:r>
                      <a:endParaRPr sz="900" b="0" i="0" u="none" strike="noStrike" cap="none">
                        <a:solidFill>
                          <a:srgbClr val="181818"/>
                        </a:solidFill>
                        <a:latin typeface="Calibri"/>
                        <a:ea typeface="Calibri"/>
                        <a:cs typeface="Calibri"/>
                        <a:sym typeface="Calibri"/>
                      </a:endParaRPr>
                    </a:p>
                  </p:txBody>
                </p:sp>
              </p:grpSp>
              <p:sp>
                <p:nvSpPr>
                  <p:cNvPr id="1214" name="Google Shape;1214;p28"/>
                  <p:cNvSpPr/>
                  <p:nvPr/>
                </p:nvSpPr>
                <p:spPr>
                  <a:xfrm>
                    <a:off x="840159" y="914351"/>
                    <a:ext cx="915088" cy="804769"/>
                  </a:xfrm>
                  <a:custGeom>
                    <a:avLst/>
                    <a:gdLst/>
                    <a:ahLst/>
                    <a:cxnLst/>
                    <a:rect l="l" t="t" r="r" b="b"/>
                    <a:pathLst>
                      <a:path w="946" h="825" extrusionOk="0">
                        <a:moveTo>
                          <a:pt x="473" y="825"/>
                        </a:moveTo>
                        <a:cubicBezTo>
                          <a:pt x="333" y="825"/>
                          <a:pt x="194" y="825"/>
                          <a:pt x="54" y="825"/>
                        </a:cubicBezTo>
                        <a:cubicBezTo>
                          <a:pt x="16" y="825"/>
                          <a:pt x="0" y="810"/>
                          <a:pt x="0" y="772"/>
                        </a:cubicBezTo>
                        <a:cubicBezTo>
                          <a:pt x="0" y="532"/>
                          <a:pt x="0" y="293"/>
                          <a:pt x="0" y="54"/>
                        </a:cubicBezTo>
                        <a:cubicBezTo>
                          <a:pt x="0" y="16"/>
                          <a:pt x="16" y="0"/>
                          <a:pt x="54" y="0"/>
                        </a:cubicBezTo>
                        <a:cubicBezTo>
                          <a:pt x="333" y="0"/>
                          <a:pt x="612" y="0"/>
                          <a:pt x="890" y="1"/>
                        </a:cubicBezTo>
                        <a:cubicBezTo>
                          <a:pt x="901" y="1"/>
                          <a:pt x="913" y="2"/>
                          <a:pt x="923" y="7"/>
                        </a:cubicBezTo>
                        <a:cubicBezTo>
                          <a:pt x="937" y="13"/>
                          <a:pt x="944" y="26"/>
                          <a:pt x="945" y="41"/>
                        </a:cubicBezTo>
                        <a:cubicBezTo>
                          <a:pt x="946" y="44"/>
                          <a:pt x="945" y="48"/>
                          <a:pt x="945" y="52"/>
                        </a:cubicBezTo>
                        <a:cubicBezTo>
                          <a:pt x="945" y="293"/>
                          <a:pt x="945" y="534"/>
                          <a:pt x="946" y="775"/>
                        </a:cubicBezTo>
                        <a:cubicBezTo>
                          <a:pt x="946" y="796"/>
                          <a:pt x="939" y="813"/>
                          <a:pt x="920" y="821"/>
                        </a:cubicBezTo>
                        <a:cubicBezTo>
                          <a:pt x="911" y="825"/>
                          <a:pt x="901" y="825"/>
                          <a:pt x="892" y="825"/>
                        </a:cubicBezTo>
                        <a:cubicBezTo>
                          <a:pt x="752" y="825"/>
                          <a:pt x="612" y="825"/>
                          <a:pt x="473" y="825"/>
                        </a:cubicBezTo>
                        <a:close/>
                        <a:moveTo>
                          <a:pt x="678" y="781"/>
                        </a:moveTo>
                        <a:cubicBezTo>
                          <a:pt x="678" y="653"/>
                          <a:pt x="678" y="526"/>
                          <a:pt x="678" y="399"/>
                        </a:cubicBezTo>
                        <a:cubicBezTo>
                          <a:pt x="467" y="399"/>
                          <a:pt x="256" y="399"/>
                          <a:pt x="45" y="399"/>
                        </a:cubicBezTo>
                        <a:cubicBezTo>
                          <a:pt x="45" y="526"/>
                          <a:pt x="45" y="653"/>
                          <a:pt x="45" y="781"/>
                        </a:cubicBezTo>
                        <a:cubicBezTo>
                          <a:pt x="256" y="781"/>
                          <a:pt x="467" y="781"/>
                          <a:pt x="678" y="781"/>
                        </a:cubicBezTo>
                        <a:close/>
                        <a:moveTo>
                          <a:pt x="900" y="178"/>
                        </a:moveTo>
                        <a:cubicBezTo>
                          <a:pt x="615" y="178"/>
                          <a:pt x="330" y="178"/>
                          <a:pt x="45" y="178"/>
                        </a:cubicBezTo>
                        <a:cubicBezTo>
                          <a:pt x="45" y="236"/>
                          <a:pt x="45" y="295"/>
                          <a:pt x="45" y="353"/>
                        </a:cubicBezTo>
                        <a:cubicBezTo>
                          <a:pt x="331" y="353"/>
                          <a:pt x="615" y="353"/>
                          <a:pt x="900" y="353"/>
                        </a:cubicBezTo>
                        <a:cubicBezTo>
                          <a:pt x="900" y="294"/>
                          <a:pt x="900" y="236"/>
                          <a:pt x="900" y="178"/>
                        </a:cubicBezTo>
                        <a:close/>
                        <a:moveTo>
                          <a:pt x="901" y="781"/>
                        </a:moveTo>
                        <a:cubicBezTo>
                          <a:pt x="901" y="778"/>
                          <a:pt x="901" y="775"/>
                          <a:pt x="901" y="773"/>
                        </a:cubicBezTo>
                        <a:cubicBezTo>
                          <a:pt x="901" y="652"/>
                          <a:pt x="901" y="530"/>
                          <a:pt x="902" y="408"/>
                        </a:cubicBezTo>
                        <a:cubicBezTo>
                          <a:pt x="902" y="400"/>
                          <a:pt x="898" y="398"/>
                          <a:pt x="890" y="398"/>
                        </a:cubicBezTo>
                        <a:cubicBezTo>
                          <a:pt x="838" y="398"/>
                          <a:pt x="786" y="398"/>
                          <a:pt x="733" y="398"/>
                        </a:cubicBezTo>
                        <a:cubicBezTo>
                          <a:pt x="731" y="398"/>
                          <a:pt x="728" y="399"/>
                          <a:pt x="725" y="399"/>
                        </a:cubicBezTo>
                        <a:cubicBezTo>
                          <a:pt x="725" y="526"/>
                          <a:pt x="725" y="653"/>
                          <a:pt x="725" y="781"/>
                        </a:cubicBezTo>
                        <a:cubicBezTo>
                          <a:pt x="783" y="781"/>
                          <a:pt x="841" y="781"/>
                          <a:pt x="901" y="781"/>
                        </a:cubicBezTo>
                        <a:close/>
                        <a:moveTo>
                          <a:pt x="177" y="88"/>
                        </a:moveTo>
                        <a:cubicBezTo>
                          <a:pt x="177" y="113"/>
                          <a:pt x="197" y="132"/>
                          <a:pt x="221" y="133"/>
                        </a:cubicBezTo>
                        <a:cubicBezTo>
                          <a:pt x="245" y="133"/>
                          <a:pt x="266" y="113"/>
                          <a:pt x="266" y="89"/>
                        </a:cubicBezTo>
                        <a:cubicBezTo>
                          <a:pt x="266" y="65"/>
                          <a:pt x="246" y="45"/>
                          <a:pt x="222" y="45"/>
                        </a:cubicBezTo>
                        <a:cubicBezTo>
                          <a:pt x="198" y="44"/>
                          <a:pt x="178" y="64"/>
                          <a:pt x="177" y="88"/>
                        </a:cubicBezTo>
                        <a:close/>
                        <a:moveTo>
                          <a:pt x="132" y="90"/>
                        </a:moveTo>
                        <a:cubicBezTo>
                          <a:pt x="133" y="65"/>
                          <a:pt x="114" y="45"/>
                          <a:pt x="90" y="44"/>
                        </a:cubicBezTo>
                        <a:cubicBezTo>
                          <a:pt x="66" y="44"/>
                          <a:pt x="45" y="63"/>
                          <a:pt x="45" y="87"/>
                        </a:cubicBezTo>
                        <a:cubicBezTo>
                          <a:pt x="44" y="112"/>
                          <a:pt x="63" y="132"/>
                          <a:pt x="87" y="133"/>
                        </a:cubicBezTo>
                        <a:cubicBezTo>
                          <a:pt x="112" y="134"/>
                          <a:pt x="132" y="115"/>
                          <a:pt x="132" y="90"/>
                        </a:cubicBezTo>
                        <a:close/>
                        <a:moveTo>
                          <a:pt x="399" y="90"/>
                        </a:moveTo>
                        <a:cubicBezTo>
                          <a:pt x="399" y="65"/>
                          <a:pt x="380" y="45"/>
                          <a:pt x="356" y="45"/>
                        </a:cubicBezTo>
                        <a:cubicBezTo>
                          <a:pt x="331" y="44"/>
                          <a:pt x="311" y="63"/>
                          <a:pt x="310" y="88"/>
                        </a:cubicBezTo>
                        <a:cubicBezTo>
                          <a:pt x="309" y="111"/>
                          <a:pt x="329" y="132"/>
                          <a:pt x="354" y="133"/>
                        </a:cubicBezTo>
                        <a:cubicBezTo>
                          <a:pt x="377" y="134"/>
                          <a:pt x="398" y="114"/>
                          <a:pt x="399" y="90"/>
                        </a:cubicBezTo>
                        <a:close/>
                      </a:path>
                    </a:pathLst>
                  </a:custGeom>
                  <a:solidFill>
                    <a:srgbClr val="82E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81818"/>
                      </a:solidFill>
                      <a:latin typeface="Calibri"/>
                      <a:ea typeface="Calibri"/>
                      <a:cs typeface="Calibri"/>
                      <a:sym typeface="Calibri"/>
                    </a:endParaRPr>
                  </a:p>
                </p:txBody>
              </p:sp>
            </p:grpSp>
            <p:grpSp>
              <p:nvGrpSpPr>
                <p:cNvPr id="1215" name="Google Shape;1215;p28"/>
                <p:cNvGrpSpPr/>
                <p:nvPr/>
              </p:nvGrpSpPr>
              <p:grpSpPr>
                <a:xfrm>
                  <a:off x="1493784" y="872748"/>
                  <a:ext cx="1097280" cy="804769"/>
                  <a:chOff x="1550514" y="914351"/>
                  <a:chExt cx="915088" cy="804769"/>
                </a:xfrm>
              </p:grpSpPr>
              <p:sp>
                <p:nvSpPr>
                  <p:cNvPr id="1216" name="Google Shape;1216;p28"/>
                  <p:cNvSpPr/>
                  <p:nvPr/>
                </p:nvSpPr>
                <p:spPr>
                  <a:xfrm>
                    <a:off x="1550514" y="914351"/>
                    <a:ext cx="915088" cy="804769"/>
                  </a:xfrm>
                  <a:custGeom>
                    <a:avLst/>
                    <a:gdLst/>
                    <a:ahLst/>
                    <a:cxnLst/>
                    <a:rect l="l" t="t" r="r" b="b"/>
                    <a:pathLst>
                      <a:path w="946" h="825" extrusionOk="0">
                        <a:moveTo>
                          <a:pt x="473" y="825"/>
                        </a:moveTo>
                        <a:cubicBezTo>
                          <a:pt x="333" y="825"/>
                          <a:pt x="194" y="825"/>
                          <a:pt x="54" y="825"/>
                        </a:cubicBezTo>
                        <a:cubicBezTo>
                          <a:pt x="16" y="825"/>
                          <a:pt x="0" y="810"/>
                          <a:pt x="0" y="772"/>
                        </a:cubicBezTo>
                        <a:cubicBezTo>
                          <a:pt x="0" y="532"/>
                          <a:pt x="0" y="293"/>
                          <a:pt x="0" y="54"/>
                        </a:cubicBezTo>
                        <a:cubicBezTo>
                          <a:pt x="0" y="16"/>
                          <a:pt x="16" y="0"/>
                          <a:pt x="54" y="0"/>
                        </a:cubicBezTo>
                        <a:cubicBezTo>
                          <a:pt x="333" y="0"/>
                          <a:pt x="612" y="0"/>
                          <a:pt x="890" y="1"/>
                        </a:cubicBezTo>
                        <a:cubicBezTo>
                          <a:pt x="901" y="1"/>
                          <a:pt x="913" y="2"/>
                          <a:pt x="923" y="7"/>
                        </a:cubicBezTo>
                        <a:cubicBezTo>
                          <a:pt x="937" y="13"/>
                          <a:pt x="944" y="26"/>
                          <a:pt x="945" y="41"/>
                        </a:cubicBezTo>
                        <a:cubicBezTo>
                          <a:pt x="946" y="44"/>
                          <a:pt x="945" y="48"/>
                          <a:pt x="945" y="52"/>
                        </a:cubicBezTo>
                        <a:cubicBezTo>
                          <a:pt x="945" y="293"/>
                          <a:pt x="945" y="534"/>
                          <a:pt x="946" y="775"/>
                        </a:cubicBezTo>
                        <a:cubicBezTo>
                          <a:pt x="946" y="796"/>
                          <a:pt x="939" y="813"/>
                          <a:pt x="920" y="821"/>
                        </a:cubicBezTo>
                        <a:cubicBezTo>
                          <a:pt x="911" y="825"/>
                          <a:pt x="901" y="825"/>
                          <a:pt x="892" y="825"/>
                        </a:cubicBezTo>
                        <a:cubicBezTo>
                          <a:pt x="752" y="825"/>
                          <a:pt x="612" y="825"/>
                          <a:pt x="473" y="825"/>
                        </a:cubicBezTo>
                        <a:close/>
                        <a:moveTo>
                          <a:pt x="678" y="781"/>
                        </a:moveTo>
                        <a:cubicBezTo>
                          <a:pt x="678" y="653"/>
                          <a:pt x="678" y="526"/>
                          <a:pt x="678" y="399"/>
                        </a:cubicBezTo>
                        <a:cubicBezTo>
                          <a:pt x="467" y="399"/>
                          <a:pt x="256" y="399"/>
                          <a:pt x="45" y="399"/>
                        </a:cubicBezTo>
                        <a:cubicBezTo>
                          <a:pt x="45" y="526"/>
                          <a:pt x="45" y="653"/>
                          <a:pt x="45" y="781"/>
                        </a:cubicBezTo>
                        <a:cubicBezTo>
                          <a:pt x="256" y="781"/>
                          <a:pt x="467" y="781"/>
                          <a:pt x="678" y="781"/>
                        </a:cubicBezTo>
                        <a:close/>
                        <a:moveTo>
                          <a:pt x="900" y="178"/>
                        </a:moveTo>
                        <a:cubicBezTo>
                          <a:pt x="615" y="178"/>
                          <a:pt x="330" y="178"/>
                          <a:pt x="45" y="178"/>
                        </a:cubicBezTo>
                        <a:cubicBezTo>
                          <a:pt x="45" y="236"/>
                          <a:pt x="45" y="295"/>
                          <a:pt x="45" y="353"/>
                        </a:cubicBezTo>
                        <a:cubicBezTo>
                          <a:pt x="331" y="353"/>
                          <a:pt x="615" y="353"/>
                          <a:pt x="900" y="353"/>
                        </a:cubicBezTo>
                        <a:cubicBezTo>
                          <a:pt x="900" y="294"/>
                          <a:pt x="900" y="236"/>
                          <a:pt x="900" y="178"/>
                        </a:cubicBezTo>
                        <a:close/>
                        <a:moveTo>
                          <a:pt x="901" y="781"/>
                        </a:moveTo>
                        <a:cubicBezTo>
                          <a:pt x="901" y="778"/>
                          <a:pt x="901" y="775"/>
                          <a:pt x="901" y="773"/>
                        </a:cubicBezTo>
                        <a:cubicBezTo>
                          <a:pt x="901" y="652"/>
                          <a:pt x="901" y="530"/>
                          <a:pt x="902" y="408"/>
                        </a:cubicBezTo>
                        <a:cubicBezTo>
                          <a:pt x="902" y="400"/>
                          <a:pt x="898" y="398"/>
                          <a:pt x="890" y="398"/>
                        </a:cubicBezTo>
                        <a:cubicBezTo>
                          <a:pt x="838" y="398"/>
                          <a:pt x="786" y="398"/>
                          <a:pt x="733" y="398"/>
                        </a:cubicBezTo>
                        <a:cubicBezTo>
                          <a:pt x="731" y="398"/>
                          <a:pt x="728" y="399"/>
                          <a:pt x="725" y="399"/>
                        </a:cubicBezTo>
                        <a:cubicBezTo>
                          <a:pt x="725" y="526"/>
                          <a:pt x="725" y="653"/>
                          <a:pt x="725" y="781"/>
                        </a:cubicBezTo>
                        <a:cubicBezTo>
                          <a:pt x="783" y="781"/>
                          <a:pt x="841" y="781"/>
                          <a:pt x="901" y="781"/>
                        </a:cubicBezTo>
                        <a:close/>
                        <a:moveTo>
                          <a:pt x="177" y="88"/>
                        </a:moveTo>
                        <a:cubicBezTo>
                          <a:pt x="177" y="113"/>
                          <a:pt x="197" y="132"/>
                          <a:pt x="221" y="133"/>
                        </a:cubicBezTo>
                        <a:cubicBezTo>
                          <a:pt x="245" y="133"/>
                          <a:pt x="266" y="113"/>
                          <a:pt x="266" y="89"/>
                        </a:cubicBezTo>
                        <a:cubicBezTo>
                          <a:pt x="266" y="65"/>
                          <a:pt x="246" y="45"/>
                          <a:pt x="222" y="45"/>
                        </a:cubicBezTo>
                        <a:cubicBezTo>
                          <a:pt x="198" y="44"/>
                          <a:pt x="178" y="64"/>
                          <a:pt x="177" y="88"/>
                        </a:cubicBezTo>
                        <a:close/>
                        <a:moveTo>
                          <a:pt x="132" y="90"/>
                        </a:moveTo>
                        <a:cubicBezTo>
                          <a:pt x="133" y="65"/>
                          <a:pt x="114" y="45"/>
                          <a:pt x="90" y="44"/>
                        </a:cubicBezTo>
                        <a:cubicBezTo>
                          <a:pt x="66" y="44"/>
                          <a:pt x="45" y="63"/>
                          <a:pt x="45" y="87"/>
                        </a:cubicBezTo>
                        <a:cubicBezTo>
                          <a:pt x="44" y="112"/>
                          <a:pt x="63" y="132"/>
                          <a:pt x="87" y="133"/>
                        </a:cubicBezTo>
                        <a:cubicBezTo>
                          <a:pt x="112" y="134"/>
                          <a:pt x="132" y="115"/>
                          <a:pt x="132" y="90"/>
                        </a:cubicBezTo>
                        <a:close/>
                        <a:moveTo>
                          <a:pt x="399" y="90"/>
                        </a:moveTo>
                        <a:cubicBezTo>
                          <a:pt x="399" y="65"/>
                          <a:pt x="380" y="45"/>
                          <a:pt x="356" y="45"/>
                        </a:cubicBezTo>
                        <a:cubicBezTo>
                          <a:pt x="331" y="44"/>
                          <a:pt x="311" y="63"/>
                          <a:pt x="310" y="88"/>
                        </a:cubicBezTo>
                        <a:cubicBezTo>
                          <a:pt x="309" y="111"/>
                          <a:pt x="329" y="132"/>
                          <a:pt x="354" y="133"/>
                        </a:cubicBezTo>
                        <a:cubicBezTo>
                          <a:pt x="377" y="134"/>
                          <a:pt x="398" y="114"/>
                          <a:pt x="399" y="90"/>
                        </a:cubicBezTo>
                        <a:close/>
                      </a:path>
                    </a:pathLst>
                  </a:custGeom>
                  <a:solidFill>
                    <a:srgbClr val="82E0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17" name="Google Shape;1217;p28"/>
                  <p:cNvPicPr preferRelativeResize="0"/>
                  <p:nvPr/>
                </p:nvPicPr>
                <p:blipFill rotWithShape="1">
                  <a:blip r:embed="rId16">
                    <a:alphaModFix/>
                  </a:blip>
                  <a:srcRect/>
                  <a:stretch/>
                </p:blipFill>
                <p:spPr>
                  <a:xfrm>
                    <a:off x="1721565" y="1356385"/>
                    <a:ext cx="346699" cy="289360"/>
                  </a:xfrm>
                  <a:prstGeom prst="rect">
                    <a:avLst/>
                  </a:prstGeom>
                  <a:noFill/>
                  <a:ln>
                    <a:noFill/>
                  </a:ln>
                </p:spPr>
              </p:pic>
              <p:pic>
                <p:nvPicPr>
                  <p:cNvPr id="1218" name="Google Shape;1218;p28"/>
                  <p:cNvPicPr preferRelativeResize="0"/>
                  <p:nvPr/>
                </p:nvPicPr>
                <p:blipFill rotWithShape="1">
                  <a:blip r:embed="rId17">
                    <a:alphaModFix/>
                  </a:blip>
                  <a:srcRect/>
                  <a:stretch/>
                </p:blipFill>
                <p:spPr>
                  <a:xfrm>
                    <a:off x="1925957" y="1104671"/>
                    <a:ext cx="164203" cy="137046"/>
                  </a:xfrm>
                  <a:prstGeom prst="rect">
                    <a:avLst/>
                  </a:prstGeom>
                  <a:noFill/>
                  <a:ln>
                    <a:noFill/>
                  </a:ln>
                </p:spPr>
              </p:pic>
              <p:pic>
                <p:nvPicPr>
                  <p:cNvPr id="1219" name="Google Shape;1219;p28"/>
                  <p:cNvPicPr preferRelativeResize="0"/>
                  <p:nvPr/>
                </p:nvPicPr>
                <p:blipFill rotWithShape="1">
                  <a:blip r:embed="rId18">
                    <a:alphaModFix/>
                  </a:blip>
                  <a:srcRect/>
                  <a:stretch/>
                </p:blipFill>
                <p:spPr>
                  <a:xfrm>
                    <a:off x="2271390" y="1448860"/>
                    <a:ext cx="128160" cy="106962"/>
                  </a:xfrm>
                  <a:prstGeom prst="rect">
                    <a:avLst/>
                  </a:prstGeom>
                  <a:noFill/>
                  <a:ln>
                    <a:noFill/>
                  </a:ln>
                </p:spPr>
              </p:pic>
            </p:grpSp>
          </p:grpSp>
        </p:grpSp>
      </p:grpSp>
      <p:grpSp>
        <p:nvGrpSpPr>
          <p:cNvPr id="1220" name="Google Shape;1220;p28"/>
          <p:cNvGrpSpPr/>
          <p:nvPr/>
        </p:nvGrpSpPr>
        <p:grpSpPr>
          <a:xfrm>
            <a:off x="1716586" y="5049339"/>
            <a:ext cx="2674400" cy="1175440"/>
            <a:chOff x="304140" y="3563804"/>
            <a:chExt cx="2674400" cy="1175440"/>
          </a:xfrm>
        </p:grpSpPr>
        <p:grpSp>
          <p:nvGrpSpPr>
            <p:cNvPr id="1221" name="Google Shape;1221;p28"/>
            <p:cNvGrpSpPr/>
            <p:nvPr/>
          </p:nvGrpSpPr>
          <p:grpSpPr>
            <a:xfrm>
              <a:off x="647010" y="3563804"/>
              <a:ext cx="2331530" cy="1149128"/>
              <a:chOff x="647010" y="3563804"/>
              <a:chExt cx="2331530" cy="1149128"/>
            </a:xfrm>
          </p:grpSpPr>
          <p:grpSp>
            <p:nvGrpSpPr>
              <p:cNvPr id="1222" name="Google Shape;1222;p28"/>
              <p:cNvGrpSpPr/>
              <p:nvPr/>
            </p:nvGrpSpPr>
            <p:grpSpPr>
              <a:xfrm>
                <a:off x="647010" y="4067564"/>
                <a:ext cx="1005840" cy="0"/>
                <a:chOff x="1303484" y="2899811"/>
                <a:chExt cx="1005840" cy="0"/>
              </a:xfrm>
            </p:grpSpPr>
            <p:cxnSp>
              <p:nvCxnSpPr>
                <p:cNvPr id="1223" name="Google Shape;1223;p28"/>
                <p:cNvCxnSpPr/>
                <p:nvPr/>
              </p:nvCxnSpPr>
              <p:spPr>
                <a:xfrm>
                  <a:off x="1303484" y="2899811"/>
                  <a:ext cx="1005840" cy="0"/>
                </a:xfrm>
                <a:prstGeom prst="straightConnector1">
                  <a:avLst/>
                </a:prstGeom>
                <a:noFill/>
                <a:ln w="203200" cap="flat" cmpd="sng">
                  <a:solidFill>
                    <a:srgbClr val="BD8E09"/>
                  </a:solidFill>
                  <a:prstDash val="solid"/>
                  <a:round/>
                  <a:headEnd type="none" w="sm" len="sm"/>
                  <a:tailEnd type="none" w="sm" len="sm"/>
                </a:ln>
              </p:spPr>
            </p:cxnSp>
            <p:cxnSp>
              <p:nvCxnSpPr>
                <p:cNvPr id="1224" name="Google Shape;1224;p28"/>
                <p:cNvCxnSpPr/>
                <p:nvPr/>
              </p:nvCxnSpPr>
              <p:spPr>
                <a:xfrm>
                  <a:off x="1417360" y="2899811"/>
                  <a:ext cx="749763" cy="0"/>
                </a:xfrm>
                <a:prstGeom prst="straightConnector1">
                  <a:avLst/>
                </a:prstGeom>
                <a:noFill/>
                <a:ln w="28575" cap="rnd" cmpd="sng">
                  <a:solidFill>
                    <a:schemeClr val="lt1"/>
                  </a:solidFill>
                  <a:prstDash val="dot"/>
                  <a:round/>
                  <a:headEnd type="none" w="sm" len="sm"/>
                  <a:tailEnd type="triangle" w="med" len="med"/>
                </a:ln>
              </p:spPr>
            </p:cxnSp>
          </p:grpSp>
          <p:grpSp>
            <p:nvGrpSpPr>
              <p:cNvPr id="1225" name="Google Shape;1225;p28"/>
              <p:cNvGrpSpPr/>
              <p:nvPr/>
            </p:nvGrpSpPr>
            <p:grpSpPr>
              <a:xfrm>
                <a:off x="1344994" y="3563804"/>
                <a:ext cx="1633546" cy="1149128"/>
                <a:chOff x="1344994" y="3467005"/>
                <a:chExt cx="1633546" cy="1149128"/>
              </a:xfrm>
            </p:grpSpPr>
            <p:pic>
              <p:nvPicPr>
                <p:cNvPr id="1226" name="Google Shape;1226;p28"/>
                <p:cNvPicPr preferRelativeResize="0"/>
                <p:nvPr/>
              </p:nvPicPr>
              <p:blipFill rotWithShape="1">
                <a:blip r:embed="rId19">
                  <a:alphaModFix/>
                </a:blip>
                <a:srcRect/>
                <a:stretch/>
              </p:blipFill>
              <p:spPr>
                <a:xfrm>
                  <a:off x="1566727" y="3467005"/>
                  <a:ext cx="914400" cy="907193"/>
                </a:xfrm>
                <a:prstGeom prst="rect">
                  <a:avLst/>
                </a:prstGeom>
                <a:noFill/>
                <a:ln>
                  <a:noFill/>
                </a:ln>
              </p:spPr>
            </p:pic>
            <p:sp>
              <p:nvSpPr>
                <p:cNvPr id="1227" name="Google Shape;1227;p28"/>
                <p:cNvSpPr txBox="1"/>
                <p:nvPr/>
              </p:nvSpPr>
              <p:spPr>
                <a:xfrm>
                  <a:off x="1344994" y="4334669"/>
                  <a:ext cx="1633546" cy="281464"/>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Clr>
                      <a:schemeClr val="lt2"/>
                    </a:buClr>
                    <a:buSzPts val="1400"/>
                    <a:buFont typeface="Calibri"/>
                    <a:buNone/>
                  </a:pPr>
                  <a:r>
                    <a:rPr lang="en-US" sz="1400" b="0" i="0" u="none" strike="noStrike" cap="none" dirty="0">
                      <a:solidFill>
                        <a:schemeClr val="lt2"/>
                      </a:solidFill>
                      <a:latin typeface="Arial" panose="020B0604020202020204" pitchFamily="34" charset="0"/>
                      <a:ea typeface="Calibri"/>
                      <a:cs typeface="Arial" panose="020B0604020202020204" pitchFamily="34" charset="0"/>
                      <a:sym typeface="Calibri"/>
                    </a:rPr>
                    <a:t>WEB ISOLATION</a:t>
                  </a:r>
                  <a:endParaRPr dirty="0">
                    <a:latin typeface="Arial" panose="020B0604020202020204" pitchFamily="34" charset="0"/>
                    <a:cs typeface="Arial" panose="020B0604020202020204" pitchFamily="34" charset="0"/>
                  </a:endParaRPr>
                </a:p>
              </p:txBody>
            </p:sp>
          </p:grpSp>
        </p:grpSp>
        <p:grpSp>
          <p:nvGrpSpPr>
            <p:cNvPr id="1228" name="Google Shape;1228;p28"/>
            <p:cNvGrpSpPr/>
            <p:nvPr/>
          </p:nvGrpSpPr>
          <p:grpSpPr>
            <a:xfrm>
              <a:off x="304140" y="3563805"/>
              <a:ext cx="1039272" cy="1175439"/>
              <a:chOff x="152400" y="3467006"/>
              <a:chExt cx="1039272" cy="1175439"/>
            </a:xfrm>
          </p:grpSpPr>
          <p:pic>
            <p:nvPicPr>
              <p:cNvPr id="1229" name="Google Shape;1229;p28"/>
              <p:cNvPicPr preferRelativeResize="0"/>
              <p:nvPr/>
            </p:nvPicPr>
            <p:blipFill rotWithShape="1">
              <a:blip r:embed="rId20">
                <a:alphaModFix/>
              </a:blip>
              <a:srcRect/>
              <a:stretch/>
            </p:blipFill>
            <p:spPr>
              <a:xfrm>
                <a:off x="152400" y="3467006"/>
                <a:ext cx="915398" cy="907194"/>
              </a:xfrm>
              <a:prstGeom prst="rect">
                <a:avLst/>
              </a:prstGeom>
              <a:noFill/>
              <a:ln>
                <a:noFill/>
              </a:ln>
            </p:spPr>
          </p:pic>
          <p:sp>
            <p:nvSpPr>
              <p:cNvPr id="1230" name="Google Shape;1230;p28"/>
              <p:cNvSpPr txBox="1"/>
              <p:nvPr/>
            </p:nvSpPr>
            <p:spPr>
              <a:xfrm>
                <a:off x="192999" y="4341393"/>
                <a:ext cx="998673" cy="3010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1400"/>
                  <a:buFont typeface="Calibri"/>
                  <a:buNone/>
                </a:pPr>
                <a:r>
                  <a:rPr lang="en-US" sz="1400" b="0" i="0" u="none" strike="noStrike" cap="none" dirty="0">
                    <a:solidFill>
                      <a:schemeClr val="lt2"/>
                    </a:solidFill>
                    <a:latin typeface="Arial" panose="020B0604020202020204" pitchFamily="34" charset="0"/>
                    <a:ea typeface="Calibri"/>
                    <a:cs typeface="Arial" panose="020B0604020202020204" pitchFamily="34" charset="0"/>
                    <a:sym typeface="Calibri"/>
                  </a:rPr>
                  <a:t>PROXY</a:t>
                </a:r>
                <a:endParaRPr dirty="0">
                  <a:latin typeface="Arial" panose="020B0604020202020204" pitchFamily="34" charset="0"/>
                  <a:cs typeface="Arial" panose="020B0604020202020204" pitchFamily="34" charset="0"/>
                </a:endParaRPr>
              </a:p>
            </p:txBody>
          </p:sp>
        </p:grpSp>
      </p:grpSp>
      <p:grpSp>
        <p:nvGrpSpPr>
          <p:cNvPr id="1231" name="Google Shape;1231;p28"/>
          <p:cNvGrpSpPr/>
          <p:nvPr/>
        </p:nvGrpSpPr>
        <p:grpSpPr>
          <a:xfrm>
            <a:off x="1522302" y="2628020"/>
            <a:ext cx="1330970" cy="2420388"/>
            <a:chOff x="109856" y="1142485"/>
            <a:chExt cx="1330970" cy="2420388"/>
          </a:xfrm>
        </p:grpSpPr>
        <p:grpSp>
          <p:nvGrpSpPr>
            <p:cNvPr id="1232" name="Google Shape;1232;p28"/>
            <p:cNvGrpSpPr/>
            <p:nvPr/>
          </p:nvGrpSpPr>
          <p:grpSpPr>
            <a:xfrm rot="-5400000">
              <a:off x="221998" y="3020544"/>
              <a:ext cx="1081217" cy="3441"/>
              <a:chOff x="1303484" y="2896370"/>
              <a:chExt cx="1005840" cy="3441"/>
            </a:xfrm>
          </p:grpSpPr>
          <p:cxnSp>
            <p:nvCxnSpPr>
              <p:cNvPr id="1233" name="Google Shape;1233;p28"/>
              <p:cNvCxnSpPr/>
              <p:nvPr/>
            </p:nvCxnSpPr>
            <p:spPr>
              <a:xfrm>
                <a:off x="1303484" y="2899811"/>
                <a:ext cx="1005840" cy="0"/>
              </a:xfrm>
              <a:prstGeom prst="straightConnector1">
                <a:avLst/>
              </a:prstGeom>
              <a:noFill/>
              <a:ln w="203200" cap="flat" cmpd="sng">
                <a:solidFill>
                  <a:srgbClr val="BD8E09"/>
                </a:solidFill>
                <a:prstDash val="solid"/>
                <a:round/>
                <a:headEnd type="none" w="sm" len="sm"/>
                <a:tailEnd type="none" w="sm" len="sm"/>
              </a:ln>
            </p:spPr>
          </p:cxnSp>
          <p:cxnSp>
            <p:nvCxnSpPr>
              <p:cNvPr id="1234" name="Google Shape;1234;p28"/>
              <p:cNvCxnSpPr/>
              <p:nvPr/>
            </p:nvCxnSpPr>
            <p:spPr>
              <a:xfrm rot="10800000">
                <a:off x="1784618" y="2439388"/>
                <a:ext cx="0" cy="913964"/>
              </a:xfrm>
              <a:prstGeom prst="straightConnector1">
                <a:avLst/>
              </a:prstGeom>
              <a:noFill/>
              <a:ln w="28575" cap="rnd" cmpd="sng">
                <a:solidFill>
                  <a:schemeClr val="lt1"/>
                </a:solidFill>
                <a:prstDash val="dot"/>
                <a:round/>
                <a:headEnd type="none" w="sm" len="sm"/>
                <a:tailEnd type="triangle" w="med" len="med"/>
              </a:ln>
            </p:spPr>
          </p:cxnSp>
        </p:grpSp>
        <p:pic>
          <p:nvPicPr>
            <p:cNvPr id="1235" name="Google Shape;1235;p28"/>
            <p:cNvPicPr preferRelativeResize="0"/>
            <p:nvPr/>
          </p:nvPicPr>
          <p:blipFill rotWithShape="1">
            <a:blip r:embed="rId21">
              <a:alphaModFix/>
            </a:blip>
            <a:srcRect/>
            <a:stretch/>
          </p:blipFill>
          <p:spPr>
            <a:xfrm>
              <a:off x="277588" y="1544903"/>
              <a:ext cx="970478" cy="969420"/>
            </a:xfrm>
            <a:prstGeom prst="rect">
              <a:avLst/>
            </a:prstGeom>
            <a:noFill/>
            <a:ln>
              <a:noFill/>
            </a:ln>
          </p:spPr>
        </p:pic>
        <p:sp>
          <p:nvSpPr>
            <p:cNvPr id="1236" name="Google Shape;1236;p28"/>
            <p:cNvSpPr txBox="1"/>
            <p:nvPr/>
          </p:nvSpPr>
          <p:spPr>
            <a:xfrm>
              <a:off x="109856" y="1142485"/>
              <a:ext cx="1330970" cy="480131"/>
            </a:xfrm>
            <a:prstGeom prst="rect">
              <a:avLst/>
            </a:prstGeom>
            <a:noFill/>
            <a:ln>
              <a:noFill/>
            </a:ln>
          </p:spPr>
          <p:txBody>
            <a:bodyPr spcFirstLastPara="1" wrap="square" lIns="0" tIns="45700" rIns="0" bIns="45700" anchor="t" anchorCtr="0">
              <a:noAutofit/>
            </a:bodyPr>
            <a:lstStyle/>
            <a:p>
              <a:pPr marL="0" marR="0" lvl="0" indent="0" algn="ctr" rtl="0">
                <a:lnSpc>
                  <a:spcPct val="90000"/>
                </a:lnSpc>
                <a:spcBef>
                  <a:spcPts val="0"/>
                </a:spcBef>
                <a:spcAft>
                  <a:spcPts val="0"/>
                </a:spcAft>
                <a:buClr>
                  <a:schemeClr val="lt2"/>
                </a:buClr>
                <a:buSzPts val="1400"/>
                <a:buFont typeface="Calibri"/>
                <a:buNone/>
              </a:pPr>
              <a:r>
                <a:rPr lang="en-US" sz="1200" dirty="0">
                  <a:solidFill>
                    <a:schemeClr val="lt2"/>
                  </a:solidFill>
                  <a:latin typeface="Arial" panose="020B0604020202020204" pitchFamily="34" charset="0"/>
                  <a:ea typeface="Calibri"/>
                  <a:cs typeface="Arial" panose="020B0604020202020204" pitchFamily="34" charset="0"/>
                  <a:sym typeface="Calibri"/>
                </a:rPr>
                <a:t>CONTENT</a:t>
              </a:r>
              <a:endParaRPr sz="1200" dirty="0">
                <a:latin typeface="Arial" panose="020B0604020202020204" pitchFamily="34" charset="0"/>
                <a:cs typeface="Arial" panose="020B0604020202020204" pitchFamily="34" charset="0"/>
              </a:endParaRPr>
            </a:p>
            <a:p>
              <a:pPr marL="0" marR="0" lvl="0" indent="0" algn="ctr" rtl="0">
                <a:lnSpc>
                  <a:spcPct val="90000"/>
                </a:lnSpc>
                <a:spcBef>
                  <a:spcPts val="0"/>
                </a:spcBef>
                <a:spcAft>
                  <a:spcPts val="0"/>
                </a:spcAft>
                <a:buClr>
                  <a:schemeClr val="lt2"/>
                </a:buClr>
                <a:buSzPts val="1400"/>
                <a:buFont typeface="Calibri"/>
                <a:buNone/>
              </a:pPr>
              <a:r>
                <a:rPr lang="en-US" sz="1200" b="0" i="0" u="none" strike="noStrike" cap="none" dirty="0">
                  <a:solidFill>
                    <a:schemeClr val="lt2"/>
                  </a:solidFill>
                  <a:latin typeface="Arial" panose="020B0604020202020204" pitchFamily="34" charset="0"/>
                  <a:ea typeface="Calibri"/>
                  <a:cs typeface="Arial" panose="020B0604020202020204" pitchFamily="34" charset="0"/>
                  <a:sym typeface="Calibri"/>
                </a:rPr>
                <a:t>ANALYSIS</a:t>
              </a:r>
              <a:endParaRPr sz="1200" dirty="0">
                <a:latin typeface="Arial" panose="020B0604020202020204" pitchFamily="34" charset="0"/>
                <a:cs typeface="Arial" panose="020B0604020202020204" pitchFamily="34" charset="0"/>
              </a:endParaRPr>
            </a:p>
          </p:txBody>
        </p:sp>
      </p:grpSp>
      <p:grpSp>
        <p:nvGrpSpPr>
          <p:cNvPr id="1237" name="Google Shape;1237;p28"/>
          <p:cNvGrpSpPr/>
          <p:nvPr/>
        </p:nvGrpSpPr>
        <p:grpSpPr>
          <a:xfrm>
            <a:off x="3228298" y="4495131"/>
            <a:ext cx="416150" cy="542805"/>
            <a:chOff x="7458179" y="2155697"/>
            <a:chExt cx="701040" cy="914400"/>
          </a:xfrm>
        </p:grpSpPr>
        <p:pic>
          <p:nvPicPr>
            <p:cNvPr id="1238" name="Google Shape;1238;p28"/>
            <p:cNvPicPr preferRelativeResize="0"/>
            <p:nvPr/>
          </p:nvPicPr>
          <p:blipFill rotWithShape="1">
            <a:blip r:embed="rId22">
              <a:alphaModFix/>
            </a:blip>
            <a:srcRect/>
            <a:stretch/>
          </p:blipFill>
          <p:spPr>
            <a:xfrm>
              <a:off x="7458179" y="2155697"/>
              <a:ext cx="350520" cy="457200"/>
            </a:xfrm>
            <a:prstGeom prst="rect">
              <a:avLst/>
            </a:prstGeom>
            <a:noFill/>
            <a:ln>
              <a:noFill/>
            </a:ln>
          </p:spPr>
        </p:pic>
        <p:pic>
          <p:nvPicPr>
            <p:cNvPr id="1239" name="Google Shape;1239;p28"/>
            <p:cNvPicPr preferRelativeResize="0"/>
            <p:nvPr/>
          </p:nvPicPr>
          <p:blipFill rotWithShape="1">
            <a:blip r:embed="rId23">
              <a:alphaModFix/>
            </a:blip>
            <a:srcRect/>
            <a:stretch/>
          </p:blipFill>
          <p:spPr>
            <a:xfrm>
              <a:off x="7808699" y="2155697"/>
              <a:ext cx="350520" cy="457200"/>
            </a:xfrm>
            <a:prstGeom prst="rect">
              <a:avLst/>
            </a:prstGeom>
            <a:noFill/>
            <a:ln>
              <a:noFill/>
            </a:ln>
          </p:spPr>
        </p:pic>
        <p:pic>
          <p:nvPicPr>
            <p:cNvPr id="1240" name="Google Shape;1240;p28"/>
            <p:cNvPicPr preferRelativeResize="0"/>
            <p:nvPr/>
          </p:nvPicPr>
          <p:blipFill rotWithShape="1">
            <a:blip r:embed="rId24">
              <a:alphaModFix/>
            </a:blip>
            <a:srcRect/>
            <a:stretch/>
          </p:blipFill>
          <p:spPr>
            <a:xfrm>
              <a:off x="7808699" y="2612897"/>
              <a:ext cx="350520" cy="457200"/>
            </a:xfrm>
            <a:prstGeom prst="rect">
              <a:avLst/>
            </a:prstGeom>
            <a:noFill/>
            <a:ln>
              <a:noFill/>
            </a:ln>
          </p:spPr>
        </p:pic>
        <p:pic>
          <p:nvPicPr>
            <p:cNvPr id="1241" name="Google Shape;1241;p28"/>
            <p:cNvPicPr preferRelativeResize="0"/>
            <p:nvPr/>
          </p:nvPicPr>
          <p:blipFill rotWithShape="1">
            <a:blip r:embed="rId25">
              <a:alphaModFix/>
            </a:blip>
            <a:srcRect/>
            <a:stretch/>
          </p:blipFill>
          <p:spPr>
            <a:xfrm>
              <a:off x="7458179" y="2612897"/>
              <a:ext cx="350520" cy="457200"/>
            </a:xfrm>
            <a:prstGeom prst="rect">
              <a:avLst/>
            </a:prstGeom>
            <a:noFill/>
            <a:ln>
              <a:noFill/>
            </a:ln>
          </p:spPr>
        </p:pic>
      </p:grpSp>
      <p:pic>
        <p:nvPicPr>
          <p:cNvPr id="1242" name="Google Shape;1242;p28"/>
          <p:cNvPicPr preferRelativeResize="0"/>
          <p:nvPr/>
        </p:nvPicPr>
        <p:blipFill rotWithShape="1">
          <a:blip r:embed="rId26">
            <a:alphaModFix/>
          </a:blip>
          <a:srcRect/>
          <a:stretch/>
        </p:blipFill>
        <p:spPr>
          <a:xfrm>
            <a:off x="2713742" y="2922395"/>
            <a:ext cx="2208862" cy="1702067"/>
          </a:xfrm>
          <a:prstGeom prst="rect">
            <a:avLst/>
          </a:prstGeom>
          <a:noFill/>
          <a:ln>
            <a:noFill/>
          </a:ln>
        </p:spPr>
      </p:pic>
      <p:sp>
        <p:nvSpPr>
          <p:cNvPr id="1243" name="Google Shape;1243;p28"/>
          <p:cNvSpPr txBox="1"/>
          <p:nvPr/>
        </p:nvSpPr>
        <p:spPr>
          <a:xfrm>
            <a:off x="406770" y="1996442"/>
            <a:ext cx="2418739"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2"/>
                </a:solidFill>
                <a:latin typeface="Arial"/>
                <a:ea typeface="Arial"/>
                <a:cs typeface="Arial"/>
                <a:sym typeface="Arial"/>
              </a:rPr>
              <a:t>Web Security Service</a:t>
            </a:r>
            <a:endParaRPr/>
          </a:p>
        </p:txBody>
      </p:sp>
      <p:grpSp>
        <p:nvGrpSpPr>
          <p:cNvPr id="1244" name="Google Shape;1244;p28"/>
          <p:cNvGrpSpPr/>
          <p:nvPr/>
        </p:nvGrpSpPr>
        <p:grpSpPr>
          <a:xfrm>
            <a:off x="7082530" y="1420097"/>
            <a:ext cx="4551737" cy="2280935"/>
            <a:chOff x="7082530" y="1508520"/>
            <a:chExt cx="4551737" cy="2280935"/>
          </a:xfrm>
        </p:grpSpPr>
        <p:grpSp>
          <p:nvGrpSpPr>
            <p:cNvPr id="1245" name="Google Shape;1245;p28"/>
            <p:cNvGrpSpPr/>
            <p:nvPr/>
          </p:nvGrpSpPr>
          <p:grpSpPr>
            <a:xfrm>
              <a:off x="7082530" y="1508520"/>
              <a:ext cx="4551737" cy="2280935"/>
              <a:chOff x="3434147" y="5315123"/>
              <a:chExt cx="4671235" cy="2450470"/>
            </a:xfrm>
          </p:grpSpPr>
          <p:grpSp>
            <p:nvGrpSpPr>
              <p:cNvPr id="1246" name="Google Shape;1246;p28"/>
              <p:cNvGrpSpPr/>
              <p:nvPr/>
            </p:nvGrpSpPr>
            <p:grpSpPr>
              <a:xfrm>
                <a:off x="3434147" y="5315123"/>
                <a:ext cx="4671235" cy="2450470"/>
                <a:chOff x="3434147" y="5315120"/>
                <a:chExt cx="4671235" cy="2450470"/>
              </a:xfrm>
            </p:grpSpPr>
            <p:sp>
              <p:nvSpPr>
                <p:cNvPr id="1247" name="Google Shape;1247;p28"/>
                <p:cNvSpPr/>
                <p:nvPr/>
              </p:nvSpPr>
              <p:spPr>
                <a:xfrm rot="10800000">
                  <a:off x="3434147" y="5315120"/>
                  <a:ext cx="4671235" cy="2450470"/>
                </a:xfrm>
                <a:prstGeom prst="wedgeRoundRectCallout">
                  <a:avLst>
                    <a:gd name="adj1" fmla="val -41594"/>
                    <a:gd name="adj2" fmla="val -84342"/>
                    <a:gd name="adj3" fmla="val 16667"/>
                  </a:avLst>
                </a:prstGeom>
                <a:solidFill>
                  <a:srgbClr val="273961"/>
                </a:solidFill>
                <a:ln>
                  <a:noFill/>
                </a:ln>
              </p:spPr>
              <p:txBody>
                <a:bodyPr spcFirstLastPara="1" wrap="square" lIns="182875" tIns="45700" rIns="182875" bIns="45700" anchor="ctr" anchorCtr="0">
                  <a:noAutofit/>
                </a:bodyPr>
                <a:lstStyle/>
                <a:p>
                  <a:pPr marL="0" marR="0" lvl="0" indent="0" algn="l" rtl="0">
                    <a:lnSpc>
                      <a:spcPct val="95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248" name="Google Shape;1248;p28"/>
                <p:cNvGrpSpPr/>
                <p:nvPr/>
              </p:nvGrpSpPr>
              <p:grpSpPr>
                <a:xfrm>
                  <a:off x="3664138" y="5526109"/>
                  <a:ext cx="4224789" cy="1918788"/>
                  <a:chOff x="3664138" y="5535603"/>
                  <a:chExt cx="4224789" cy="1918788"/>
                </a:xfrm>
              </p:grpSpPr>
              <p:pic>
                <p:nvPicPr>
                  <p:cNvPr id="1249" name="Google Shape;1249;p28"/>
                  <p:cNvPicPr preferRelativeResize="0"/>
                  <p:nvPr/>
                </p:nvPicPr>
                <p:blipFill rotWithShape="1">
                  <a:blip r:embed="rId27">
                    <a:alphaModFix/>
                  </a:blip>
                  <a:srcRect/>
                  <a:stretch/>
                </p:blipFill>
                <p:spPr>
                  <a:xfrm>
                    <a:off x="3664138" y="5535603"/>
                    <a:ext cx="369086" cy="274320"/>
                  </a:xfrm>
                  <a:prstGeom prst="rect">
                    <a:avLst/>
                  </a:prstGeom>
                  <a:noFill/>
                  <a:ln>
                    <a:noFill/>
                  </a:ln>
                </p:spPr>
              </p:pic>
              <p:sp>
                <p:nvSpPr>
                  <p:cNvPr id="1250" name="Google Shape;1250;p28"/>
                  <p:cNvSpPr/>
                  <p:nvPr/>
                </p:nvSpPr>
                <p:spPr>
                  <a:xfrm>
                    <a:off x="4110096" y="5569671"/>
                    <a:ext cx="3778831" cy="188472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CDD8ED"/>
                      </a:buClr>
                      <a:buSzPts val="2000"/>
                      <a:buFont typeface="Calibri"/>
                      <a:buNone/>
                    </a:pPr>
                    <a:r>
                      <a:rPr lang="en-US" sz="2000" b="0" i="0" u="none" strike="noStrike" cap="none">
                        <a:solidFill>
                          <a:srgbClr val="CDD8ED"/>
                        </a:solidFill>
                        <a:latin typeface="Calibri"/>
                        <a:ea typeface="Calibri"/>
                        <a:cs typeface="Calibri"/>
                        <a:sym typeface="Calibri"/>
                      </a:rPr>
                      <a:t>Evaluate and pilot a remote browser solution…</a:t>
                    </a:r>
                    <a:r>
                      <a:rPr lang="en-US" sz="2000" b="0" i="0" u="none" strike="noStrike" cap="none">
                        <a:solidFill>
                          <a:schemeClr val="lt1"/>
                        </a:solidFill>
                        <a:latin typeface="Calibri"/>
                        <a:ea typeface="Calibri"/>
                        <a:cs typeface="Calibri"/>
                        <a:sym typeface="Calibri"/>
                      </a:rPr>
                      <a:t>as one of the most significant ways an enterprise can reduce the ability of web-based attacks </a:t>
                    </a:r>
                    <a:r>
                      <a:rPr lang="en-US" sz="2000" b="0" i="0" u="none" strike="noStrike" cap="none">
                        <a:solidFill>
                          <a:srgbClr val="CDD8ED"/>
                        </a:solidFill>
                        <a:latin typeface="Calibri"/>
                        <a:ea typeface="Calibri"/>
                        <a:cs typeface="Calibri"/>
                        <a:sym typeface="Calibri"/>
                      </a:rPr>
                      <a:t>on users to cause damage.</a:t>
                    </a:r>
                    <a:endParaRPr/>
                  </a:p>
                </p:txBody>
              </p:sp>
            </p:grpSp>
          </p:grpSp>
          <p:pic>
            <p:nvPicPr>
              <p:cNvPr id="1251" name="Google Shape;1251;p28"/>
              <p:cNvPicPr preferRelativeResize="0"/>
              <p:nvPr/>
            </p:nvPicPr>
            <p:blipFill rotWithShape="1">
              <a:blip r:embed="rId28">
                <a:alphaModFix/>
                <a:biLevel thresh="25000"/>
              </a:blip>
              <a:srcRect/>
              <a:stretch/>
            </p:blipFill>
            <p:spPr>
              <a:xfrm>
                <a:off x="6614848" y="7332121"/>
                <a:ext cx="1093482" cy="253687"/>
              </a:xfrm>
              <a:prstGeom prst="rect">
                <a:avLst/>
              </a:prstGeom>
              <a:noFill/>
              <a:ln>
                <a:noFill/>
              </a:ln>
            </p:spPr>
          </p:pic>
        </p:grpSp>
        <p:pic>
          <p:nvPicPr>
            <p:cNvPr id="1252" name="Google Shape;1252;p28"/>
            <p:cNvPicPr preferRelativeResize="0"/>
            <p:nvPr/>
          </p:nvPicPr>
          <p:blipFill rotWithShape="1">
            <a:blip r:embed="rId29">
              <a:alphaModFix/>
            </a:blip>
            <a:srcRect/>
            <a:stretch/>
          </p:blipFill>
          <p:spPr>
            <a:xfrm rot="10800000">
              <a:off x="8657796" y="3266761"/>
              <a:ext cx="359644" cy="255341"/>
            </a:xfrm>
            <a:prstGeom prst="rect">
              <a:avLst/>
            </a:prstGeom>
            <a:noFill/>
            <a:ln>
              <a:noFill/>
            </a:ln>
          </p:spPr>
        </p:pic>
      </p:grpSp>
      <p:sp>
        <p:nvSpPr>
          <p:cNvPr id="1253" name="Google Shape;1253;p28"/>
          <p:cNvSpPr/>
          <p:nvPr/>
        </p:nvSpPr>
        <p:spPr>
          <a:xfrm>
            <a:off x="10328999" y="373213"/>
            <a:ext cx="1367701" cy="57593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8" name="Group 107">
            <a:extLst>
              <a:ext uri="{FF2B5EF4-FFF2-40B4-BE49-F238E27FC236}">
                <a16:creationId xmlns:a16="http://schemas.microsoft.com/office/drawing/2014/main" xmlns="" id="{415737ED-C0DD-3549-859E-9973A2208E71}"/>
              </a:ext>
            </a:extLst>
          </p:cNvPr>
          <p:cNvGrpSpPr/>
          <p:nvPr/>
        </p:nvGrpSpPr>
        <p:grpSpPr>
          <a:xfrm>
            <a:off x="11036874" y="451527"/>
            <a:ext cx="602856" cy="602856"/>
            <a:chOff x="5623168" y="1340465"/>
            <a:chExt cx="954132" cy="954132"/>
          </a:xfrm>
        </p:grpSpPr>
        <p:sp>
          <p:nvSpPr>
            <p:cNvPr id="109" name="Google Shape;885;p23">
              <a:extLst>
                <a:ext uri="{FF2B5EF4-FFF2-40B4-BE49-F238E27FC236}">
                  <a16:creationId xmlns:a16="http://schemas.microsoft.com/office/drawing/2014/main" xmlns="" id="{A5BE587A-3590-7D48-B213-04FBE74D2FBF}"/>
                </a:ext>
              </a:extLst>
            </p:cNvPr>
            <p:cNvSpPr/>
            <p:nvPr/>
          </p:nvSpPr>
          <p:spPr>
            <a:xfrm>
              <a:off x="5623168" y="1340465"/>
              <a:ext cx="954132" cy="954132"/>
            </a:xfrm>
            <a:prstGeom prst="ellipse">
              <a:avLst/>
            </a:prstGeom>
            <a:solidFill>
              <a:schemeClr val="dk2"/>
            </a:solidFill>
            <a:ln w="152400" cap="flat" cmpd="sng">
              <a:solidFill>
                <a:schemeClr val="dk2"/>
              </a:solidFill>
              <a:prstDash val="solid"/>
              <a:miter lim="800000"/>
              <a:headEnd type="none" w="sm" len="sm"/>
              <a:tailEnd type="none" w="sm" len="sm"/>
            </a:ln>
          </p:spPr>
          <p:txBody>
            <a:bodyPr spcFirstLastPara="1" wrap="square" lIns="91425" tIns="216725" rIns="91425" bIns="45700" anchor="t" anchorCtr="0">
              <a:noAutofit/>
            </a:bodyPr>
            <a:lstStyle/>
            <a:p>
              <a:pPr marL="0" marR="0" lvl="0" indent="0" algn="l" rtl="0">
                <a:spcBef>
                  <a:spcPts val="0"/>
                </a:spcBef>
                <a:spcAft>
                  <a:spcPts val="0"/>
                </a:spcAft>
                <a:buNone/>
              </a:pPr>
              <a:endParaRPr sz="1800">
                <a:solidFill>
                  <a:srgbClr val="BFBFBF"/>
                </a:solidFill>
                <a:latin typeface="Calibri"/>
                <a:ea typeface="Calibri"/>
                <a:cs typeface="Calibri"/>
                <a:sym typeface="Calibri"/>
              </a:endParaRPr>
            </a:p>
          </p:txBody>
        </p:sp>
        <p:pic>
          <p:nvPicPr>
            <p:cNvPr id="110" name="Google Shape;889;p23">
              <a:extLst>
                <a:ext uri="{FF2B5EF4-FFF2-40B4-BE49-F238E27FC236}">
                  <a16:creationId xmlns:a16="http://schemas.microsoft.com/office/drawing/2014/main" xmlns="" id="{8A22ADEB-B8F4-C243-B5CF-19BC07A17C45}"/>
                </a:ext>
              </a:extLst>
            </p:cNvPr>
            <p:cNvPicPr preferRelativeResize="0"/>
            <p:nvPr/>
          </p:nvPicPr>
          <p:blipFill rotWithShape="1">
            <a:blip r:embed="rId30">
              <a:alphaModFix/>
            </a:blip>
            <a:srcRect/>
            <a:stretch/>
          </p:blipFill>
          <p:spPr>
            <a:xfrm>
              <a:off x="5832316" y="1461767"/>
              <a:ext cx="542523" cy="587734"/>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50"/>
                                        </p:tgtEl>
                                        <p:attrNameLst>
                                          <p:attrName>style.visibility</p:attrName>
                                        </p:attrNameLst>
                                      </p:cBhvr>
                                      <p:to>
                                        <p:strVal val="visible"/>
                                      </p:to>
                                    </p:set>
                                    <p:animEffect transition="in" filter="fade">
                                      <p:cBhvr>
                                        <p:cTn id="7" dur="500"/>
                                        <p:tgtEl>
                                          <p:spTgt spid="115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20"/>
                                        </p:tgtEl>
                                        <p:attrNameLst>
                                          <p:attrName>style.visibility</p:attrName>
                                        </p:attrNameLst>
                                      </p:cBhvr>
                                      <p:to>
                                        <p:strVal val="visible"/>
                                      </p:to>
                                    </p:set>
                                    <p:anim calcmode="lin" valueType="num">
                                      <p:cBhvr additive="base">
                                        <p:cTn id="11" dur="500"/>
                                        <p:tgtEl>
                                          <p:spTgt spid="1220"/>
                                        </p:tgtEl>
                                        <p:attrNameLst>
                                          <p:attrName>ppt_w</p:attrName>
                                        </p:attrNameLst>
                                      </p:cBhvr>
                                      <p:tavLst>
                                        <p:tav tm="0">
                                          <p:val>
                                            <p:strVal val="0"/>
                                          </p:val>
                                        </p:tav>
                                        <p:tav tm="100000">
                                          <p:val>
                                            <p:strVal val="#ppt_w"/>
                                          </p:val>
                                        </p:tav>
                                      </p:tavLst>
                                    </p:anim>
                                    <p:anim calcmode="lin" valueType="num">
                                      <p:cBhvr additive="base">
                                        <p:cTn id="12" dur="500"/>
                                        <p:tgtEl>
                                          <p:spTgt spid="122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5"/>
                                        </p:tgtEl>
                                        <p:attrNameLst>
                                          <p:attrName>style.visibility</p:attrName>
                                        </p:attrNameLst>
                                      </p:cBhvr>
                                      <p:to>
                                        <p:strVal val="visible"/>
                                      </p:to>
                                    </p:set>
                                    <p:animEffect transition="in" filter="fade">
                                      <p:cBhvr>
                                        <p:cTn id="17" dur="500"/>
                                        <p:tgtEl>
                                          <p:spTgt spid="119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96"/>
                                        </p:tgtEl>
                                        <p:attrNameLst>
                                          <p:attrName>style.visibility</p:attrName>
                                        </p:attrNameLst>
                                      </p:cBhvr>
                                      <p:to>
                                        <p:strVal val="visible"/>
                                      </p:to>
                                    </p:set>
                                    <p:animEffect transition="in" filter="fade">
                                      <p:cBhvr>
                                        <p:cTn id="21" dur="1000"/>
                                        <p:tgtEl>
                                          <p:spTgt spid="119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56"/>
                                        </p:tgtEl>
                                        <p:attrNameLst>
                                          <p:attrName>style.visibility</p:attrName>
                                        </p:attrNameLst>
                                      </p:cBhvr>
                                      <p:to>
                                        <p:strVal val="visible"/>
                                      </p:to>
                                    </p:set>
                                    <p:animEffect transition="in" filter="fade">
                                      <p:cBhvr>
                                        <p:cTn id="26" dur="500"/>
                                        <p:tgtEl>
                                          <p:spTgt spid="11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96"/>
                                        </p:tgtEl>
                                      </p:cBhvr>
                                    </p:animEffect>
                                    <p:set>
                                      <p:cBhvr>
                                        <p:cTn id="31" dur="1" fill="hold">
                                          <p:stCondLst>
                                            <p:cond delay="500"/>
                                          </p:stCondLst>
                                        </p:cTn>
                                        <p:tgtEl>
                                          <p:spTgt spid="1196"/>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237"/>
                                        </p:tgtEl>
                                        <p:attrNameLst>
                                          <p:attrName>style.visibility</p:attrName>
                                        </p:attrNameLst>
                                      </p:cBhvr>
                                      <p:to>
                                        <p:strVal val="visible"/>
                                      </p:to>
                                    </p:set>
                                    <p:animEffect transition="in" filter="fade">
                                      <p:cBhvr>
                                        <p:cTn id="35" dur="500"/>
                                        <p:tgtEl>
                                          <p:spTgt spid="1237"/>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231"/>
                                        </p:tgtEl>
                                        <p:attrNameLst>
                                          <p:attrName>style.visibility</p:attrName>
                                        </p:attrNameLst>
                                      </p:cBhvr>
                                      <p:to>
                                        <p:strVal val="visible"/>
                                      </p:to>
                                    </p:set>
                                    <p:animEffect transition="in" filter="fade">
                                      <p:cBhvr>
                                        <p:cTn id="39" dur="1000"/>
                                        <p:tgtEl>
                                          <p:spTgt spid="1231"/>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242"/>
                                        </p:tgtEl>
                                        <p:attrNameLst>
                                          <p:attrName>style.visibility</p:attrName>
                                        </p:attrNameLst>
                                      </p:cBhvr>
                                      <p:to>
                                        <p:strVal val="visible"/>
                                      </p:to>
                                    </p:set>
                                    <p:animEffect transition="in" filter="fade">
                                      <p:cBhvr>
                                        <p:cTn id="43" dur="500"/>
                                        <p:tgtEl>
                                          <p:spTgt spid="1242"/>
                                        </p:tgtEl>
                                      </p:cBhvr>
                                    </p:animEffect>
                                  </p:childTnLst>
                                </p:cTn>
                              </p:par>
                            </p:childTnLst>
                          </p:cTn>
                        </p:par>
                        <p:par>
                          <p:cTn id="44" fill="hold">
                            <p:stCondLst>
                              <p:cond delay="2500"/>
                            </p:stCondLst>
                            <p:childTnLst>
                              <p:par>
                                <p:cTn id="45" presetID="10" presetClass="exit" presetSubtype="0" fill="hold" nodeType="afterEffect">
                                  <p:stCondLst>
                                    <p:cond delay="0"/>
                                  </p:stCondLst>
                                  <p:childTnLst>
                                    <p:animEffect transition="out" filter="fade">
                                      <p:cBhvr>
                                        <p:cTn id="46" dur="500"/>
                                        <p:tgtEl>
                                          <p:spTgt spid="1237"/>
                                        </p:tgtEl>
                                      </p:cBhvr>
                                    </p:animEffect>
                                    <p:set>
                                      <p:cBhvr>
                                        <p:cTn id="47" dur="1" fill="hold">
                                          <p:stCondLst>
                                            <p:cond delay="500"/>
                                          </p:stCondLst>
                                        </p:cTn>
                                        <p:tgtEl>
                                          <p:spTgt spid="123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150"/>
                                        </p:tgtEl>
                                      </p:cBhvr>
                                    </p:animEffect>
                                    <p:set>
                                      <p:cBhvr>
                                        <p:cTn id="52" dur="1" fill="hold">
                                          <p:stCondLst>
                                            <p:cond delay="500"/>
                                          </p:stCondLst>
                                        </p:cTn>
                                        <p:tgtEl>
                                          <p:spTgt spid="1150"/>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244"/>
                                        </p:tgtEl>
                                        <p:attrNameLst>
                                          <p:attrName>style.visibility</p:attrName>
                                        </p:attrNameLst>
                                      </p:cBhvr>
                                      <p:to>
                                        <p:strVal val="visible"/>
                                      </p:to>
                                    </p:set>
                                    <p:animEffect transition="in" filter="fade">
                                      <p:cBhvr>
                                        <p:cTn id="56" dur="500"/>
                                        <p:tgtEl>
                                          <p:spTgt spid="1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30"/>
          <p:cNvSpPr/>
          <p:nvPr/>
        </p:nvSpPr>
        <p:spPr>
          <a:xfrm>
            <a:off x="3378981" y="3512178"/>
            <a:ext cx="1885293" cy="399958"/>
          </a:xfrm>
          <a:prstGeom prst="homePlate">
            <a:avLst>
              <a:gd name="adj" fmla="val 108977"/>
            </a:avLst>
          </a:prstGeom>
          <a:solidFill>
            <a:srgbClr val="4A4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Non-Web</a:t>
            </a:r>
            <a:endParaRPr/>
          </a:p>
        </p:txBody>
      </p:sp>
      <p:sp>
        <p:nvSpPr>
          <p:cNvPr id="1275" name="Google Shape;1275;p30"/>
          <p:cNvSpPr/>
          <p:nvPr/>
        </p:nvSpPr>
        <p:spPr>
          <a:xfrm>
            <a:off x="1496679" y="2104275"/>
            <a:ext cx="1570278" cy="1807863"/>
          </a:xfrm>
          <a:prstGeom prst="rect">
            <a:avLst/>
          </a:prstGeom>
          <a:solidFill>
            <a:srgbClr val="2D2D2D"/>
          </a:solidFill>
          <a:ln>
            <a:noFill/>
          </a:ln>
        </p:spPr>
        <p:txBody>
          <a:bodyPr spcFirstLastPara="1" wrap="square" lIns="91425" tIns="45700" rIns="91425" bIns="4572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Web Traffic</a:t>
            </a:r>
            <a:endParaRPr/>
          </a:p>
        </p:txBody>
      </p:sp>
      <p:sp>
        <p:nvSpPr>
          <p:cNvPr id="1276" name="Google Shape;1276;p30"/>
          <p:cNvSpPr/>
          <p:nvPr/>
        </p:nvSpPr>
        <p:spPr>
          <a:xfrm>
            <a:off x="1494594" y="3497090"/>
            <a:ext cx="1572363" cy="418142"/>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Non-Web Traffic</a:t>
            </a:r>
            <a:endParaRPr/>
          </a:p>
        </p:txBody>
      </p:sp>
      <p:sp>
        <p:nvSpPr>
          <p:cNvPr id="1277" name="Google Shape;1277;p30"/>
          <p:cNvSpPr txBox="1">
            <a:spLocks noGrp="1"/>
          </p:cNvSpPr>
          <p:nvPr>
            <p:ph type="title"/>
          </p:nvPr>
        </p:nvSpPr>
        <p:spPr>
          <a:xfrm>
            <a:off x="413004" y="551311"/>
            <a:ext cx="11365992" cy="366254"/>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dk2"/>
              </a:buClr>
              <a:buSzPts val="2800"/>
              <a:buFont typeface="Arial"/>
              <a:buNone/>
            </a:pPr>
            <a:r>
              <a:rPr lang="en-US">
                <a:solidFill>
                  <a:schemeClr val="dk2"/>
                </a:solidFill>
              </a:rPr>
              <a:t>Cloud Firewall Service </a:t>
            </a:r>
            <a:endParaRPr sz="3200">
              <a:solidFill>
                <a:schemeClr val="dk2"/>
              </a:solidFill>
            </a:endParaRPr>
          </a:p>
        </p:txBody>
      </p:sp>
      <p:sp>
        <p:nvSpPr>
          <p:cNvPr id="1278" name="Google Shape;1278;p30"/>
          <p:cNvSpPr txBox="1">
            <a:spLocks noGrp="1"/>
          </p:cNvSpPr>
          <p:nvPr>
            <p:ph type="body" idx="4294967295"/>
          </p:nvPr>
        </p:nvSpPr>
        <p:spPr>
          <a:xfrm>
            <a:off x="7707313" y="1963428"/>
            <a:ext cx="3569759" cy="288783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000"/>
              <a:buNone/>
            </a:pPr>
            <a:r>
              <a:rPr lang="en-US" sz="2000">
                <a:solidFill>
                  <a:srgbClr val="595959"/>
                </a:solidFill>
              </a:rPr>
              <a:t>Secure </a:t>
            </a:r>
            <a:r>
              <a:rPr lang="en-US" sz="2000" b="1" i="1"/>
              <a:t>all internet traffic </a:t>
            </a:r>
            <a:r>
              <a:rPr lang="en-US" sz="2000">
                <a:solidFill>
                  <a:srgbClr val="595959"/>
                </a:solidFill>
              </a:rPr>
              <a:t>for internet breakouts in remote offices &amp; branches</a:t>
            </a:r>
            <a:endParaRPr/>
          </a:p>
          <a:p>
            <a:pPr marL="514350" lvl="1" indent="-227013" algn="l" rtl="0">
              <a:lnSpc>
                <a:spcPct val="90000"/>
              </a:lnSpc>
              <a:spcBef>
                <a:spcPts val="1200"/>
              </a:spcBef>
              <a:spcAft>
                <a:spcPts val="0"/>
              </a:spcAft>
              <a:buSzPts val="1700"/>
              <a:buFont typeface="Calibri"/>
              <a:buChar char="–"/>
            </a:pPr>
            <a:r>
              <a:rPr lang="en-US" sz="1700" b="1"/>
              <a:t>Proxy Service: </a:t>
            </a:r>
            <a:r>
              <a:rPr lang="en-US" sz="1700"/>
              <a:t>Web/Cloud App traffic gets deep proxy-based inspection &amp; controls across all ports</a:t>
            </a:r>
            <a:endParaRPr/>
          </a:p>
          <a:p>
            <a:pPr marL="514350" lvl="1" indent="-227013" algn="l" rtl="0">
              <a:lnSpc>
                <a:spcPct val="90000"/>
              </a:lnSpc>
              <a:spcBef>
                <a:spcPts val="1200"/>
              </a:spcBef>
              <a:spcAft>
                <a:spcPts val="0"/>
              </a:spcAft>
              <a:buSzPts val="1700"/>
              <a:buFont typeface="Calibri"/>
              <a:buChar char="–"/>
            </a:pPr>
            <a:r>
              <a:rPr lang="en-US" sz="1700" b="1"/>
              <a:t>Cloud Firewall Service: </a:t>
            </a:r>
            <a:r>
              <a:rPr lang="en-US" sz="1700"/>
              <a:t>Access and use controls for remaining internet  </a:t>
            </a:r>
            <a:endParaRPr/>
          </a:p>
        </p:txBody>
      </p:sp>
      <p:sp>
        <p:nvSpPr>
          <p:cNvPr id="1279" name="Google Shape;1279;p30"/>
          <p:cNvSpPr txBox="1"/>
          <p:nvPr/>
        </p:nvSpPr>
        <p:spPr>
          <a:xfrm>
            <a:off x="738530" y="4589387"/>
            <a:ext cx="10645942" cy="1989213"/>
          </a:xfrm>
          <a:prstGeom prst="rect">
            <a:avLst/>
          </a:prstGeom>
          <a:noFill/>
          <a:ln>
            <a:noFill/>
          </a:ln>
        </p:spPr>
        <p:txBody>
          <a:bodyPr spcFirstLastPara="1" wrap="square" lIns="0" tIns="0" rIns="0" bIns="0" anchor="t" anchorCtr="0">
            <a:noAutofit/>
          </a:bodyPr>
          <a:lstStyle/>
          <a:p>
            <a:pPr marL="292100" marR="0" lvl="0" indent="-292100" algn="l" rtl="0">
              <a:lnSpc>
                <a:spcPct val="70000"/>
              </a:lnSpc>
              <a:spcBef>
                <a:spcPts val="0"/>
              </a:spcBef>
              <a:spcAft>
                <a:spcPts val="0"/>
              </a:spcAft>
              <a:buClr>
                <a:schemeClr val="dk1"/>
              </a:buClr>
              <a:buSzPts val="2418"/>
              <a:buFont typeface="Arial"/>
              <a:buChar char="•"/>
            </a:pPr>
            <a:r>
              <a:rPr lang="en-US" sz="2015" b="1">
                <a:solidFill>
                  <a:srgbClr val="595959"/>
                </a:solidFill>
                <a:latin typeface="Arial"/>
                <a:ea typeface="Arial"/>
                <a:cs typeface="Arial"/>
                <a:sym typeface="Arial"/>
              </a:rPr>
              <a:t>Improved Security &amp; Performance</a:t>
            </a:r>
            <a:endParaRPr/>
          </a:p>
          <a:p>
            <a:pPr marL="741363" marR="0" lvl="1" indent="-284163" algn="l" rtl="0">
              <a:lnSpc>
                <a:spcPct val="70000"/>
              </a:lnSpc>
              <a:spcBef>
                <a:spcPts val="500"/>
              </a:spcBef>
              <a:spcAft>
                <a:spcPts val="0"/>
              </a:spcAft>
              <a:buClr>
                <a:schemeClr val="dk1"/>
              </a:buClr>
              <a:buSzPts val="2045"/>
              <a:buFont typeface="Calibri"/>
              <a:buChar char="–"/>
            </a:pPr>
            <a:r>
              <a:rPr lang="en-US" sz="1704" b="0" i="0" u="none" strike="noStrike" cap="none">
                <a:solidFill>
                  <a:srgbClr val="595959"/>
                </a:solidFill>
                <a:latin typeface="Arial"/>
                <a:ea typeface="Arial"/>
                <a:cs typeface="Arial"/>
                <a:sym typeface="Arial"/>
              </a:rPr>
              <a:t>Uniform policies follow your users</a:t>
            </a:r>
            <a:endParaRPr/>
          </a:p>
          <a:p>
            <a:pPr marL="741363" marR="0" lvl="1" indent="-284163" algn="l" rtl="0">
              <a:lnSpc>
                <a:spcPct val="70000"/>
              </a:lnSpc>
              <a:spcBef>
                <a:spcPts val="500"/>
              </a:spcBef>
              <a:spcAft>
                <a:spcPts val="0"/>
              </a:spcAft>
              <a:buClr>
                <a:schemeClr val="dk1"/>
              </a:buClr>
              <a:buSzPts val="2045"/>
              <a:buFont typeface="Calibri"/>
              <a:buChar char="–"/>
            </a:pPr>
            <a:r>
              <a:rPr lang="en-US" sz="1704" b="0" i="0" u="none" strike="noStrike" cap="none">
                <a:solidFill>
                  <a:srgbClr val="595959"/>
                </a:solidFill>
                <a:latin typeface="Arial"/>
                <a:ea typeface="Arial"/>
                <a:cs typeface="Arial"/>
                <a:sym typeface="Arial"/>
              </a:rPr>
              <a:t>No backhaul to corporate datacenters   </a:t>
            </a:r>
            <a:endParaRPr sz="1162" b="0" i="0" u="none" strike="noStrike" cap="none">
              <a:solidFill>
                <a:srgbClr val="595959"/>
              </a:solidFill>
              <a:latin typeface="Arial"/>
              <a:ea typeface="Arial"/>
              <a:cs typeface="Arial"/>
              <a:sym typeface="Arial"/>
            </a:endParaRPr>
          </a:p>
          <a:p>
            <a:pPr marL="292100" marR="0" lvl="0" indent="-292100" algn="l" rtl="0">
              <a:lnSpc>
                <a:spcPct val="70000"/>
              </a:lnSpc>
              <a:spcBef>
                <a:spcPts val="1000"/>
              </a:spcBef>
              <a:spcAft>
                <a:spcPts val="0"/>
              </a:spcAft>
              <a:buClr>
                <a:schemeClr val="dk1"/>
              </a:buClr>
              <a:buSzPts val="2418"/>
              <a:buFont typeface="Arial"/>
              <a:buChar char="•"/>
            </a:pPr>
            <a:r>
              <a:rPr lang="en-US" sz="2015" b="1">
                <a:solidFill>
                  <a:srgbClr val="595959"/>
                </a:solidFill>
                <a:latin typeface="Arial"/>
                <a:ea typeface="Arial"/>
                <a:cs typeface="Arial"/>
                <a:sym typeface="Arial"/>
              </a:rPr>
              <a:t>Reduced Cost &amp; Complexity </a:t>
            </a:r>
            <a:endParaRPr/>
          </a:p>
          <a:p>
            <a:pPr marL="741363" marR="0" lvl="1" indent="-284163" algn="l" rtl="0">
              <a:lnSpc>
                <a:spcPct val="70000"/>
              </a:lnSpc>
              <a:spcBef>
                <a:spcPts val="500"/>
              </a:spcBef>
              <a:spcAft>
                <a:spcPts val="0"/>
              </a:spcAft>
              <a:buClr>
                <a:schemeClr val="dk1"/>
              </a:buClr>
              <a:buSzPts val="2045"/>
              <a:buFont typeface="Calibri"/>
              <a:buChar char="–"/>
            </a:pPr>
            <a:r>
              <a:rPr lang="en-US" sz="1704" b="0" i="0" u="none" strike="noStrike" cap="none">
                <a:solidFill>
                  <a:srgbClr val="595959"/>
                </a:solidFill>
                <a:latin typeface="Arial"/>
                <a:ea typeface="Arial"/>
                <a:cs typeface="Arial"/>
                <a:sym typeface="Arial"/>
              </a:rPr>
              <a:t>Enables a secure “direct-to-internet” approach for branch offices</a:t>
            </a:r>
            <a:endParaRPr/>
          </a:p>
          <a:p>
            <a:pPr marL="292100" marR="0" lvl="0" indent="-292100" algn="l" rtl="0">
              <a:lnSpc>
                <a:spcPct val="70000"/>
              </a:lnSpc>
              <a:spcBef>
                <a:spcPts val="1000"/>
              </a:spcBef>
              <a:spcAft>
                <a:spcPts val="0"/>
              </a:spcAft>
              <a:buClr>
                <a:schemeClr val="dk1"/>
              </a:buClr>
              <a:buSzPts val="2418"/>
              <a:buFont typeface="Arial"/>
              <a:buChar char="•"/>
            </a:pPr>
            <a:r>
              <a:rPr lang="en-US" sz="2015" b="1">
                <a:solidFill>
                  <a:srgbClr val="595959"/>
                </a:solidFill>
                <a:latin typeface="Arial"/>
                <a:ea typeface="Arial"/>
                <a:cs typeface="Arial"/>
                <a:sym typeface="Arial"/>
              </a:rPr>
              <a:t>Full Visibility</a:t>
            </a:r>
            <a:endParaRPr/>
          </a:p>
          <a:p>
            <a:pPr marL="741363" marR="0" lvl="1" indent="-284163" algn="l" rtl="0">
              <a:lnSpc>
                <a:spcPct val="70000"/>
              </a:lnSpc>
              <a:spcBef>
                <a:spcPts val="500"/>
              </a:spcBef>
              <a:spcAft>
                <a:spcPts val="0"/>
              </a:spcAft>
              <a:buClr>
                <a:schemeClr val="dk1"/>
              </a:buClr>
              <a:buSzPts val="2045"/>
              <a:buFont typeface="Calibri"/>
              <a:buChar char="–"/>
            </a:pPr>
            <a:r>
              <a:rPr lang="en-US" sz="1704" b="0" i="0" u="none" strike="noStrike" cap="none">
                <a:solidFill>
                  <a:srgbClr val="595959"/>
                </a:solidFill>
                <a:latin typeface="Arial"/>
                <a:ea typeface="Arial"/>
                <a:cs typeface="Arial"/>
                <a:sym typeface="Arial"/>
              </a:rPr>
              <a:t>Centralized logging &amp; reporting </a:t>
            </a:r>
            <a:endParaRPr/>
          </a:p>
        </p:txBody>
      </p:sp>
      <p:sp>
        <p:nvSpPr>
          <p:cNvPr id="1280" name="Google Shape;1280;p30"/>
          <p:cNvSpPr/>
          <p:nvPr/>
        </p:nvSpPr>
        <p:spPr>
          <a:xfrm>
            <a:off x="1634671" y="4028758"/>
            <a:ext cx="322039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2"/>
                </a:solidFill>
                <a:latin typeface="Calibri"/>
                <a:ea typeface="Calibri"/>
                <a:cs typeface="Calibri"/>
                <a:sym typeface="Calibri"/>
              </a:rPr>
              <a:t>Symantec Web Security Service</a:t>
            </a:r>
            <a:endParaRPr/>
          </a:p>
        </p:txBody>
      </p:sp>
      <p:sp>
        <p:nvSpPr>
          <p:cNvPr id="1281" name="Google Shape;1281;p30"/>
          <p:cNvSpPr txBox="1"/>
          <p:nvPr/>
        </p:nvSpPr>
        <p:spPr>
          <a:xfrm>
            <a:off x="172828" y="3615279"/>
            <a:ext cx="134113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rgbClr val="404040"/>
                </a:solidFill>
                <a:latin typeface="Arial"/>
                <a:ea typeface="Arial"/>
                <a:cs typeface="Arial"/>
                <a:sym typeface="Arial"/>
              </a:rPr>
              <a:t>Mobile </a:t>
            </a:r>
            <a:br>
              <a:rPr lang="en-US" sz="1200">
                <a:solidFill>
                  <a:srgbClr val="404040"/>
                </a:solidFill>
                <a:latin typeface="Arial"/>
                <a:ea typeface="Arial"/>
                <a:cs typeface="Arial"/>
                <a:sym typeface="Arial"/>
              </a:rPr>
            </a:br>
            <a:r>
              <a:rPr lang="en-US" sz="1200">
                <a:solidFill>
                  <a:srgbClr val="404040"/>
                </a:solidFill>
                <a:latin typeface="Arial"/>
                <a:ea typeface="Arial"/>
                <a:cs typeface="Arial"/>
                <a:sym typeface="Arial"/>
              </a:rPr>
              <a:t>Workers</a:t>
            </a:r>
            <a:endParaRPr/>
          </a:p>
        </p:txBody>
      </p:sp>
      <p:grpSp>
        <p:nvGrpSpPr>
          <p:cNvPr id="1282" name="Google Shape;1282;p30"/>
          <p:cNvGrpSpPr/>
          <p:nvPr/>
        </p:nvGrpSpPr>
        <p:grpSpPr>
          <a:xfrm>
            <a:off x="443438" y="2104275"/>
            <a:ext cx="737542" cy="574422"/>
            <a:chOff x="529577" y="4937045"/>
            <a:chExt cx="476392" cy="371030"/>
          </a:xfrm>
        </p:grpSpPr>
        <p:sp>
          <p:nvSpPr>
            <p:cNvPr id="1283" name="Google Shape;1283;p30"/>
            <p:cNvSpPr/>
            <p:nvPr/>
          </p:nvSpPr>
          <p:spPr>
            <a:xfrm>
              <a:off x="834121" y="5031076"/>
              <a:ext cx="156995" cy="15699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9ADFF"/>
                </a:solidFill>
                <a:latin typeface="Arial"/>
                <a:ea typeface="Arial"/>
                <a:cs typeface="Arial"/>
                <a:sym typeface="Arial"/>
              </a:endParaRPr>
            </a:p>
          </p:txBody>
        </p:sp>
        <p:sp>
          <p:nvSpPr>
            <p:cNvPr id="1284" name="Google Shape;1284;p30"/>
            <p:cNvSpPr/>
            <p:nvPr/>
          </p:nvSpPr>
          <p:spPr>
            <a:xfrm>
              <a:off x="541658" y="5031076"/>
              <a:ext cx="239392" cy="15699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9ADFF"/>
                </a:solidFill>
                <a:latin typeface="Arial"/>
                <a:ea typeface="Arial"/>
                <a:cs typeface="Arial"/>
                <a:sym typeface="Arial"/>
              </a:endParaRPr>
            </a:p>
          </p:txBody>
        </p:sp>
        <p:grpSp>
          <p:nvGrpSpPr>
            <p:cNvPr id="1285" name="Google Shape;1285;p30"/>
            <p:cNvGrpSpPr/>
            <p:nvPr/>
          </p:nvGrpSpPr>
          <p:grpSpPr>
            <a:xfrm>
              <a:off x="529577" y="4937045"/>
              <a:ext cx="476392" cy="371030"/>
              <a:chOff x="5987864" y="2180986"/>
              <a:chExt cx="2670175" cy="2079626"/>
            </a:xfrm>
          </p:grpSpPr>
          <p:sp>
            <p:nvSpPr>
              <p:cNvPr id="1286" name="Google Shape;1286;p30"/>
              <p:cNvSpPr/>
              <p:nvPr/>
            </p:nvSpPr>
            <p:spPr>
              <a:xfrm>
                <a:off x="5987864" y="2585799"/>
                <a:ext cx="2670175" cy="1674813"/>
              </a:xfrm>
              <a:custGeom>
                <a:avLst/>
                <a:gdLst/>
                <a:ahLst/>
                <a:cxnLst/>
                <a:rect l="l" t="t" r="r" b="b"/>
                <a:pathLst>
                  <a:path w="1682" h="1055" extrusionOk="0">
                    <a:moveTo>
                      <a:pt x="0" y="0"/>
                    </a:moveTo>
                    <a:lnTo>
                      <a:pt x="0" y="1055"/>
                    </a:lnTo>
                    <a:lnTo>
                      <a:pt x="610" y="1055"/>
                    </a:lnTo>
                    <a:lnTo>
                      <a:pt x="610" y="670"/>
                    </a:lnTo>
                    <a:lnTo>
                      <a:pt x="994" y="670"/>
                    </a:lnTo>
                    <a:lnTo>
                      <a:pt x="994" y="1055"/>
                    </a:lnTo>
                    <a:lnTo>
                      <a:pt x="1682" y="1055"/>
                    </a:lnTo>
                    <a:lnTo>
                      <a:pt x="1682" y="0"/>
                    </a:lnTo>
                    <a:lnTo>
                      <a:pt x="0" y="0"/>
                    </a:lnTo>
                    <a:close/>
                    <a:moveTo>
                      <a:pt x="303" y="572"/>
                    </a:moveTo>
                    <a:lnTo>
                      <a:pt x="90" y="572"/>
                    </a:lnTo>
                    <a:lnTo>
                      <a:pt x="90" y="361"/>
                    </a:lnTo>
                    <a:lnTo>
                      <a:pt x="303" y="361"/>
                    </a:lnTo>
                    <a:lnTo>
                      <a:pt x="303" y="572"/>
                    </a:lnTo>
                    <a:close/>
                    <a:moveTo>
                      <a:pt x="303" y="313"/>
                    </a:moveTo>
                    <a:lnTo>
                      <a:pt x="90" y="313"/>
                    </a:lnTo>
                    <a:lnTo>
                      <a:pt x="90" y="100"/>
                    </a:lnTo>
                    <a:lnTo>
                      <a:pt x="303" y="100"/>
                    </a:lnTo>
                    <a:lnTo>
                      <a:pt x="303" y="313"/>
                    </a:lnTo>
                    <a:close/>
                    <a:moveTo>
                      <a:pt x="553" y="572"/>
                    </a:moveTo>
                    <a:lnTo>
                      <a:pt x="341" y="572"/>
                    </a:lnTo>
                    <a:lnTo>
                      <a:pt x="341" y="361"/>
                    </a:lnTo>
                    <a:lnTo>
                      <a:pt x="553" y="361"/>
                    </a:lnTo>
                    <a:lnTo>
                      <a:pt x="553" y="572"/>
                    </a:lnTo>
                    <a:close/>
                    <a:moveTo>
                      <a:pt x="553" y="313"/>
                    </a:moveTo>
                    <a:lnTo>
                      <a:pt x="341" y="313"/>
                    </a:lnTo>
                    <a:lnTo>
                      <a:pt x="341" y="100"/>
                    </a:lnTo>
                    <a:lnTo>
                      <a:pt x="553" y="100"/>
                    </a:lnTo>
                    <a:lnTo>
                      <a:pt x="553" y="313"/>
                    </a:lnTo>
                    <a:close/>
                    <a:moveTo>
                      <a:pt x="802" y="572"/>
                    </a:moveTo>
                    <a:lnTo>
                      <a:pt x="591" y="572"/>
                    </a:lnTo>
                    <a:lnTo>
                      <a:pt x="591" y="361"/>
                    </a:lnTo>
                    <a:lnTo>
                      <a:pt x="802" y="361"/>
                    </a:lnTo>
                    <a:lnTo>
                      <a:pt x="802" y="572"/>
                    </a:lnTo>
                    <a:close/>
                    <a:moveTo>
                      <a:pt x="802" y="313"/>
                    </a:moveTo>
                    <a:lnTo>
                      <a:pt x="591" y="313"/>
                    </a:lnTo>
                    <a:lnTo>
                      <a:pt x="591" y="100"/>
                    </a:lnTo>
                    <a:lnTo>
                      <a:pt x="802" y="100"/>
                    </a:lnTo>
                    <a:lnTo>
                      <a:pt x="802" y="313"/>
                    </a:lnTo>
                    <a:close/>
                    <a:moveTo>
                      <a:pt x="1338" y="572"/>
                    </a:moveTo>
                    <a:lnTo>
                      <a:pt x="1127" y="572"/>
                    </a:lnTo>
                    <a:lnTo>
                      <a:pt x="1127" y="361"/>
                    </a:lnTo>
                    <a:lnTo>
                      <a:pt x="1338" y="361"/>
                    </a:lnTo>
                    <a:lnTo>
                      <a:pt x="1338" y="572"/>
                    </a:lnTo>
                    <a:close/>
                    <a:moveTo>
                      <a:pt x="1338" y="313"/>
                    </a:moveTo>
                    <a:lnTo>
                      <a:pt x="1127" y="313"/>
                    </a:lnTo>
                    <a:lnTo>
                      <a:pt x="1127" y="100"/>
                    </a:lnTo>
                    <a:lnTo>
                      <a:pt x="1338" y="100"/>
                    </a:lnTo>
                    <a:lnTo>
                      <a:pt x="1338" y="313"/>
                    </a:lnTo>
                    <a:close/>
                    <a:moveTo>
                      <a:pt x="1590" y="572"/>
                    </a:moveTo>
                    <a:lnTo>
                      <a:pt x="1376" y="572"/>
                    </a:lnTo>
                    <a:lnTo>
                      <a:pt x="1376" y="361"/>
                    </a:lnTo>
                    <a:lnTo>
                      <a:pt x="1590" y="361"/>
                    </a:lnTo>
                    <a:lnTo>
                      <a:pt x="1590" y="572"/>
                    </a:lnTo>
                    <a:close/>
                    <a:moveTo>
                      <a:pt x="1590" y="313"/>
                    </a:moveTo>
                    <a:lnTo>
                      <a:pt x="1376" y="313"/>
                    </a:lnTo>
                    <a:lnTo>
                      <a:pt x="1376" y="100"/>
                    </a:lnTo>
                    <a:lnTo>
                      <a:pt x="1590" y="100"/>
                    </a:lnTo>
                    <a:lnTo>
                      <a:pt x="1590" y="313"/>
                    </a:lnTo>
                    <a:close/>
                  </a:path>
                </a:pathLst>
              </a:custGeom>
              <a:solidFill>
                <a:srgbClr val="5A67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87" name="Google Shape;1287;p30"/>
              <p:cNvSpPr/>
              <p:nvPr/>
            </p:nvSpPr>
            <p:spPr>
              <a:xfrm>
                <a:off x="7261039" y="2180986"/>
                <a:ext cx="1393825" cy="404813"/>
              </a:xfrm>
              <a:custGeom>
                <a:avLst/>
                <a:gdLst/>
                <a:ahLst/>
                <a:cxnLst/>
                <a:rect l="l" t="t" r="r" b="b"/>
                <a:pathLst>
                  <a:path w="878" h="255" extrusionOk="0">
                    <a:moveTo>
                      <a:pt x="0" y="0"/>
                    </a:moveTo>
                    <a:lnTo>
                      <a:pt x="878" y="255"/>
                    </a:lnTo>
                    <a:lnTo>
                      <a:pt x="0" y="255"/>
                    </a:lnTo>
                    <a:lnTo>
                      <a:pt x="0" y="0"/>
                    </a:lnTo>
                    <a:close/>
                  </a:path>
                </a:pathLst>
              </a:custGeom>
              <a:solidFill>
                <a:srgbClr val="5A67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pic>
        <p:nvPicPr>
          <p:cNvPr id="1288" name="Google Shape;1288;p30"/>
          <p:cNvPicPr preferRelativeResize="0"/>
          <p:nvPr/>
        </p:nvPicPr>
        <p:blipFill rotWithShape="1">
          <a:blip r:embed="rId3">
            <a:alphaModFix/>
          </a:blip>
          <a:srcRect/>
          <a:stretch/>
        </p:blipFill>
        <p:spPr>
          <a:xfrm>
            <a:off x="621893" y="3224042"/>
            <a:ext cx="462427" cy="397581"/>
          </a:xfrm>
          <a:prstGeom prst="rect">
            <a:avLst/>
          </a:prstGeom>
          <a:noFill/>
          <a:ln>
            <a:noFill/>
          </a:ln>
        </p:spPr>
      </p:pic>
      <p:sp>
        <p:nvSpPr>
          <p:cNvPr id="1289" name="Google Shape;1289;p30"/>
          <p:cNvSpPr txBox="1"/>
          <p:nvPr/>
        </p:nvSpPr>
        <p:spPr>
          <a:xfrm>
            <a:off x="409912" y="2780665"/>
            <a:ext cx="8435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rgbClr val="404040"/>
                </a:solidFill>
                <a:latin typeface="Arial"/>
                <a:ea typeface="Arial"/>
                <a:cs typeface="Arial"/>
                <a:sym typeface="Arial"/>
              </a:rPr>
              <a:t>Regional</a:t>
            </a:r>
            <a:br>
              <a:rPr lang="en-US" sz="1200">
                <a:solidFill>
                  <a:srgbClr val="404040"/>
                </a:solidFill>
                <a:latin typeface="Arial"/>
                <a:ea typeface="Arial"/>
                <a:cs typeface="Arial"/>
                <a:sym typeface="Arial"/>
              </a:rPr>
            </a:br>
            <a:r>
              <a:rPr lang="en-US" sz="1200">
                <a:solidFill>
                  <a:srgbClr val="404040"/>
                </a:solidFill>
                <a:latin typeface="Arial"/>
                <a:ea typeface="Arial"/>
                <a:cs typeface="Arial"/>
                <a:sym typeface="Arial"/>
              </a:rPr>
              <a:t>Office</a:t>
            </a:r>
            <a:endParaRPr/>
          </a:p>
        </p:txBody>
      </p:sp>
      <p:sp>
        <p:nvSpPr>
          <p:cNvPr id="1290" name="Google Shape;1290;p30"/>
          <p:cNvSpPr/>
          <p:nvPr/>
        </p:nvSpPr>
        <p:spPr>
          <a:xfrm>
            <a:off x="3412329" y="2106047"/>
            <a:ext cx="1782647" cy="1412556"/>
          </a:xfrm>
          <a:prstGeom prst="homePlate">
            <a:avLst>
              <a:gd name="adj" fmla="val 24323"/>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Proxy</a:t>
            </a:r>
            <a:endParaRPr/>
          </a:p>
        </p:txBody>
      </p:sp>
      <p:sp>
        <p:nvSpPr>
          <p:cNvPr id="1291" name="Google Shape;1291;p30"/>
          <p:cNvSpPr txBox="1"/>
          <p:nvPr/>
        </p:nvSpPr>
        <p:spPr>
          <a:xfrm>
            <a:off x="409912" y="952500"/>
            <a:ext cx="9686133" cy="457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880"/>
              <a:buFont typeface="Arial"/>
              <a:buNone/>
            </a:pPr>
            <a:r>
              <a:rPr lang="en-US" sz="2400" b="1">
                <a:solidFill>
                  <a:srgbClr val="595959"/>
                </a:solidFill>
                <a:latin typeface="Arial"/>
                <a:ea typeface="Arial"/>
                <a:cs typeface="Arial"/>
                <a:sym typeface="Arial"/>
              </a:rPr>
              <a:t>Securing All Internet Traffic</a:t>
            </a:r>
            <a:endParaRPr/>
          </a:p>
        </p:txBody>
      </p:sp>
      <p:pic>
        <p:nvPicPr>
          <p:cNvPr id="1292" name="Google Shape;1292;p30" descr="Related image"/>
          <p:cNvPicPr preferRelativeResize="0"/>
          <p:nvPr/>
        </p:nvPicPr>
        <p:blipFill rotWithShape="1">
          <a:blip r:embed="rId4">
            <a:alphaModFix/>
          </a:blip>
          <a:srcRect/>
          <a:stretch/>
        </p:blipFill>
        <p:spPr>
          <a:xfrm>
            <a:off x="5264274" y="3440781"/>
            <a:ext cx="519030" cy="519030"/>
          </a:xfrm>
          <a:prstGeom prst="rect">
            <a:avLst/>
          </a:prstGeom>
          <a:noFill/>
          <a:ln>
            <a:noFill/>
          </a:ln>
        </p:spPr>
      </p:pic>
      <p:grpSp>
        <p:nvGrpSpPr>
          <p:cNvPr id="1293" name="Google Shape;1293;p30"/>
          <p:cNvGrpSpPr/>
          <p:nvPr/>
        </p:nvGrpSpPr>
        <p:grpSpPr>
          <a:xfrm rot="-5400000">
            <a:off x="2345464" y="2818067"/>
            <a:ext cx="1807864" cy="380274"/>
            <a:chOff x="3746846" y="1851263"/>
            <a:chExt cx="960065" cy="494518"/>
          </a:xfrm>
        </p:grpSpPr>
        <p:sp>
          <p:nvSpPr>
            <p:cNvPr id="1294" name="Google Shape;1294;p30"/>
            <p:cNvSpPr/>
            <p:nvPr/>
          </p:nvSpPr>
          <p:spPr>
            <a:xfrm>
              <a:off x="3746846" y="1851263"/>
              <a:ext cx="960065" cy="494518"/>
            </a:xfrm>
            <a:prstGeom prst="rect">
              <a:avLst/>
            </a:prstGeom>
            <a:solidFill>
              <a:srgbClr val="4A4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5" name="Google Shape;1295;p30"/>
            <p:cNvSpPr txBox="1"/>
            <p:nvPr/>
          </p:nvSpPr>
          <p:spPr>
            <a:xfrm>
              <a:off x="3770586" y="1879445"/>
              <a:ext cx="925658" cy="400241"/>
            </a:xfrm>
            <a:prstGeom prst="rect">
              <a:avLst/>
            </a:prstGeom>
            <a:solidFill>
              <a:srgbClr val="4A4C4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Cloud Firewall</a:t>
              </a:r>
              <a:endParaRPr/>
            </a:p>
          </p:txBody>
        </p:sp>
      </p:grpSp>
      <p:sp>
        <p:nvSpPr>
          <p:cNvPr id="1296" name="Google Shape;1296;p30"/>
          <p:cNvSpPr/>
          <p:nvPr/>
        </p:nvSpPr>
        <p:spPr>
          <a:xfrm rot="10800000">
            <a:off x="5206577" y="1893641"/>
            <a:ext cx="2291851" cy="1559275"/>
          </a:xfrm>
          <a:custGeom>
            <a:avLst/>
            <a:gdLst/>
            <a:ahLst/>
            <a:cxnLst/>
            <a:rect l="l" t="t" r="r" b="b"/>
            <a:pathLst>
              <a:path w="2315184" h="1424924" extrusionOk="0">
                <a:moveTo>
                  <a:pt x="1100668" y="1424924"/>
                </a:moveTo>
                <a:cubicBezTo>
                  <a:pt x="813484" y="1424924"/>
                  <a:pt x="561982" y="1257349"/>
                  <a:pt x="423009" y="1006485"/>
                </a:cubicBezTo>
                <a:lnTo>
                  <a:pt x="389069" y="931517"/>
                </a:lnTo>
                <a:lnTo>
                  <a:pt x="369470" y="933493"/>
                </a:lnTo>
                <a:cubicBezTo>
                  <a:pt x="165417" y="933493"/>
                  <a:pt x="0" y="768076"/>
                  <a:pt x="0" y="564023"/>
                </a:cubicBezTo>
                <a:cubicBezTo>
                  <a:pt x="0" y="359970"/>
                  <a:pt x="165417" y="194553"/>
                  <a:pt x="369470" y="194553"/>
                </a:cubicBezTo>
                <a:cubicBezTo>
                  <a:pt x="394977" y="194553"/>
                  <a:pt x="419880" y="197138"/>
                  <a:pt x="443931" y="202059"/>
                </a:cubicBezTo>
                <a:lnTo>
                  <a:pt x="507746" y="221868"/>
                </a:lnTo>
                <a:lnTo>
                  <a:pt x="539756" y="162896"/>
                </a:lnTo>
                <a:cubicBezTo>
                  <a:pt x="606152" y="64616"/>
                  <a:pt x="718593" y="0"/>
                  <a:pt x="846126" y="0"/>
                </a:cubicBezTo>
                <a:cubicBezTo>
                  <a:pt x="973659" y="0"/>
                  <a:pt x="1086100" y="64616"/>
                  <a:pt x="1152496" y="162896"/>
                </a:cubicBezTo>
                <a:lnTo>
                  <a:pt x="1186475" y="225497"/>
                </a:lnTo>
                <a:lnTo>
                  <a:pt x="1198954" y="218723"/>
                </a:lnTo>
                <a:cubicBezTo>
                  <a:pt x="1243157" y="200027"/>
                  <a:pt x="1291756" y="189688"/>
                  <a:pt x="1342769" y="189688"/>
                </a:cubicBezTo>
                <a:cubicBezTo>
                  <a:pt x="1393782" y="189688"/>
                  <a:pt x="1442381" y="200027"/>
                  <a:pt x="1486584" y="218723"/>
                </a:cubicBezTo>
                <a:lnTo>
                  <a:pt x="1498727" y="225314"/>
                </a:lnTo>
                <a:lnTo>
                  <a:pt x="1518942" y="208634"/>
                </a:lnTo>
                <a:cubicBezTo>
                  <a:pt x="1600451" y="153568"/>
                  <a:pt x="1698711" y="121414"/>
                  <a:pt x="1804481" y="121414"/>
                </a:cubicBezTo>
                <a:cubicBezTo>
                  <a:pt x="2086534" y="121414"/>
                  <a:pt x="2315184" y="350064"/>
                  <a:pt x="2315184" y="632117"/>
                </a:cubicBezTo>
                <a:cubicBezTo>
                  <a:pt x="2315184" y="914170"/>
                  <a:pt x="2086534" y="1142820"/>
                  <a:pt x="1804481" y="1142820"/>
                </a:cubicBezTo>
                <a:cubicBezTo>
                  <a:pt x="1769224" y="1142820"/>
                  <a:pt x="1734802" y="1139247"/>
                  <a:pt x="1701557" y="1132444"/>
                </a:cubicBezTo>
                <a:lnTo>
                  <a:pt x="1694521" y="1130261"/>
                </a:lnTo>
                <a:lnTo>
                  <a:pt x="1604692" y="1226464"/>
                </a:lnTo>
                <a:cubicBezTo>
                  <a:pt x="1467723" y="1350446"/>
                  <a:pt x="1292126" y="1424924"/>
                  <a:pt x="1100668" y="1424924"/>
                </a:cubicBezTo>
                <a:close/>
              </a:path>
            </a:pathLst>
          </a:custGeom>
          <a:solidFill>
            <a:srgbClr val="C0F0FE"/>
          </a:solidFill>
          <a:ln w="12700" cap="flat" cmpd="sng">
            <a:solidFill>
              <a:schemeClr val="accent1"/>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rgbClr val="404040"/>
              </a:solidFill>
              <a:latin typeface="Arial"/>
              <a:ea typeface="Arial"/>
              <a:cs typeface="Arial"/>
              <a:sym typeface="Arial"/>
            </a:endParaRPr>
          </a:p>
        </p:txBody>
      </p:sp>
      <p:grpSp>
        <p:nvGrpSpPr>
          <p:cNvPr id="1297" name="Google Shape;1297;p30"/>
          <p:cNvGrpSpPr/>
          <p:nvPr/>
        </p:nvGrpSpPr>
        <p:grpSpPr>
          <a:xfrm>
            <a:off x="5413891" y="2798413"/>
            <a:ext cx="470655" cy="101630"/>
            <a:chOff x="2624" y="1797"/>
            <a:chExt cx="3189" cy="725"/>
          </a:xfrm>
        </p:grpSpPr>
        <p:sp>
          <p:nvSpPr>
            <p:cNvPr id="1298" name="Google Shape;1298;p30"/>
            <p:cNvSpPr/>
            <p:nvPr/>
          </p:nvSpPr>
          <p:spPr>
            <a:xfrm>
              <a:off x="2624" y="1955"/>
              <a:ext cx="296" cy="401"/>
            </a:xfrm>
            <a:custGeom>
              <a:avLst/>
              <a:gdLst/>
              <a:ahLst/>
              <a:cxnLst/>
              <a:rect l="l" t="t" r="r" b="b"/>
              <a:pathLst>
                <a:path w="125" h="168" extrusionOk="0">
                  <a:moveTo>
                    <a:pt x="1" y="146"/>
                  </a:moveTo>
                  <a:cubicBezTo>
                    <a:pt x="0" y="149"/>
                    <a:pt x="2" y="149"/>
                    <a:pt x="2" y="150"/>
                  </a:cubicBezTo>
                  <a:cubicBezTo>
                    <a:pt x="6" y="152"/>
                    <a:pt x="9" y="154"/>
                    <a:pt x="12" y="156"/>
                  </a:cubicBezTo>
                  <a:cubicBezTo>
                    <a:pt x="31" y="166"/>
                    <a:pt x="48" y="168"/>
                    <a:pt x="66" y="168"/>
                  </a:cubicBezTo>
                  <a:cubicBezTo>
                    <a:pt x="102" y="168"/>
                    <a:pt x="125" y="149"/>
                    <a:pt x="125" y="118"/>
                  </a:cubicBezTo>
                  <a:cubicBezTo>
                    <a:pt x="125" y="117"/>
                    <a:pt x="125" y="117"/>
                    <a:pt x="125" y="117"/>
                  </a:cubicBezTo>
                  <a:cubicBezTo>
                    <a:pt x="125" y="88"/>
                    <a:pt x="99" y="77"/>
                    <a:pt x="75" y="70"/>
                  </a:cubicBezTo>
                  <a:cubicBezTo>
                    <a:pt x="72" y="69"/>
                    <a:pt x="72" y="69"/>
                    <a:pt x="72" y="69"/>
                  </a:cubicBezTo>
                  <a:cubicBezTo>
                    <a:pt x="54" y="63"/>
                    <a:pt x="38" y="58"/>
                    <a:pt x="38" y="46"/>
                  </a:cubicBezTo>
                  <a:cubicBezTo>
                    <a:pt x="38" y="45"/>
                    <a:pt x="38" y="45"/>
                    <a:pt x="38" y="45"/>
                  </a:cubicBezTo>
                  <a:cubicBezTo>
                    <a:pt x="38" y="35"/>
                    <a:pt x="48" y="28"/>
                    <a:pt x="62" y="28"/>
                  </a:cubicBezTo>
                  <a:cubicBezTo>
                    <a:pt x="77" y="28"/>
                    <a:pt x="96" y="33"/>
                    <a:pt x="108" y="39"/>
                  </a:cubicBezTo>
                  <a:cubicBezTo>
                    <a:pt x="108" y="39"/>
                    <a:pt x="112" y="42"/>
                    <a:pt x="113" y="38"/>
                  </a:cubicBezTo>
                  <a:cubicBezTo>
                    <a:pt x="114" y="36"/>
                    <a:pt x="120" y="20"/>
                    <a:pt x="120" y="18"/>
                  </a:cubicBezTo>
                  <a:cubicBezTo>
                    <a:pt x="121" y="16"/>
                    <a:pt x="120" y="15"/>
                    <a:pt x="119" y="14"/>
                  </a:cubicBezTo>
                  <a:cubicBezTo>
                    <a:pt x="105" y="6"/>
                    <a:pt x="86" y="0"/>
                    <a:pt x="66" y="0"/>
                  </a:cubicBezTo>
                  <a:cubicBezTo>
                    <a:pt x="63" y="0"/>
                    <a:pt x="63" y="0"/>
                    <a:pt x="63" y="0"/>
                  </a:cubicBezTo>
                  <a:cubicBezTo>
                    <a:pt x="29" y="0"/>
                    <a:pt x="6" y="20"/>
                    <a:pt x="6" y="49"/>
                  </a:cubicBezTo>
                  <a:cubicBezTo>
                    <a:pt x="6" y="50"/>
                    <a:pt x="6" y="50"/>
                    <a:pt x="6" y="50"/>
                  </a:cubicBezTo>
                  <a:cubicBezTo>
                    <a:pt x="6" y="80"/>
                    <a:pt x="32" y="90"/>
                    <a:pt x="56" y="97"/>
                  </a:cubicBezTo>
                  <a:cubicBezTo>
                    <a:pt x="60" y="99"/>
                    <a:pt x="60" y="99"/>
                    <a:pt x="60" y="99"/>
                  </a:cubicBezTo>
                  <a:cubicBezTo>
                    <a:pt x="77" y="104"/>
                    <a:pt x="92" y="109"/>
                    <a:pt x="92" y="121"/>
                  </a:cubicBezTo>
                  <a:cubicBezTo>
                    <a:pt x="92" y="122"/>
                    <a:pt x="92" y="122"/>
                    <a:pt x="92" y="122"/>
                  </a:cubicBezTo>
                  <a:cubicBezTo>
                    <a:pt x="92" y="133"/>
                    <a:pt x="83" y="141"/>
                    <a:pt x="67" y="141"/>
                  </a:cubicBezTo>
                  <a:cubicBezTo>
                    <a:pt x="60" y="141"/>
                    <a:pt x="41" y="141"/>
                    <a:pt x="19" y="128"/>
                  </a:cubicBezTo>
                  <a:cubicBezTo>
                    <a:pt x="17" y="126"/>
                    <a:pt x="15" y="125"/>
                    <a:pt x="13" y="124"/>
                  </a:cubicBezTo>
                  <a:cubicBezTo>
                    <a:pt x="12" y="123"/>
                    <a:pt x="10" y="122"/>
                    <a:pt x="9" y="126"/>
                  </a:cubicBezTo>
                  <a:lnTo>
                    <a:pt x="1" y="146"/>
                  </a:lnTo>
                  <a:close/>
                </a:path>
              </a:pathLst>
            </a:custGeom>
            <a:solidFill>
              <a:srgbClr val="139CD8"/>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299" name="Google Shape;1299;p30"/>
            <p:cNvSpPr/>
            <p:nvPr/>
          </p:nvSpPr>
          <p:spPr>
            <a:xfrm>
              <a:off x="3893" y="1955"/>
              <a:ext cx="296" cy="401"/>
            </a:xfrm>
            <a:custGeom>
              <a:avLst/>
              <a:gdLst/>
              <a:ahLst/>
              <a:cxnLst/>
              <a:rect l="l" t="t" r="r" b="b"/>
              <a:pathLst>
                <a:path w="125" h="168" extrusionOk="0">
                  <a:moveTo>
                    <a:pt x="1" y="146"/>
                  </a:moveTo>
                  <a:cubicBezTo>
                    <a:pt x="0" y="149"/>
                    <a:pt x="1" y="149"/>
                    <a:pt x="2" y="150"/>
                  </a:cubicBezTo>
                  <a:cubicBezTo>
                    <a:pt x="5" y="152"/>
                    <a:pt x="9" y="154"/>
                    <a:pt x="12" y="156"/>
                  </a:cubicBezTo>
                  <a:cubicBezTo>
                    <a:pt x="30" y="166"/>
                    <a:pt x="47" y="168"/>
                    <a:pt x="65" y="168"/>
                  </a:cubicBezTo>
                  <a:cubicBezTo>
                    <a:pt x="102" y="168"/>
                    <a:pt x="125" y="149"/>
                    <a:pt x="125" y="118"/>
                  </a:cubicBezTo>
                  <a:cubicBezTo>
                    <a:pt x="125" y="117"/>
                    <a:pt x="125" y="117"/>
                    <a:pt x="125" y="117"/>
                  </a:cubicBezTo>
                  <a:cubicBezTo>
                    <a:pt x="125" y="88"/>
                    <a:pt x="99" y="77"/>
                    <a:pt x="75" y="70"/>
                  </a:cubicBezTo>
                  <a:cubicBezTo>
                    <a:pt x="72" y="69"/>
                    <a:pt x="72" y="69"/>
                    <a:pt x="72" y="69"/>
                  </a:cubicBezTo>
                  <a:cubicBezTo>
                    <a:pt x="54" y="63"/>
                    <a:pt x="38" y="58"/>
                    <a:pt x="38" y="46"/>
                  </a:cubicBezTo>
                  <a:cubicBezTo>
                    <a:pt x="38" y="45"/>
                    <a:pt x="38" y="45"/>
                    <a:pt x="38" y="45"/>
                  </a:cubicBezTo>
                  <a:cubicBezTo>
                    <a:pt x="38" y="35"/>
                    <a:pt x="47" y="28"/>
                    <a:pt x="61" y="28"/>
                  </a:cubicBezTo>
                  <a:cubicBezTo>
                    <a:pt x="77" y="28"/>
                    <a:pt x="96" y="33"/>
                    <a:pt x="108" y="39"/>
                  </a:cubicBezTo>
                  <a:cubicBezTo>
                    <a:pt x="108" y="39"/>
                    <a:pt x="111" y="42"/>
                    <a:pt x="113" y="38"/>
                  </a:cubicBezTo>
                  <a:cubicBezTo>
                    <a:pt x="113" y="36"/>
                    <a:pt x="119" y="20"/>
                    <a:pt x="120" y="18"/>
                  </a:cubicBezTo>
                  <a:cubicBezTo>
                    <a:pt x="121" y="16"/>
                    <a:pt x="120" y="15"/>
                    <a:pt x="118" y="14"/>
                  </a:cubicBezTo>
                  <a:cubicBezTo>
                    <a:pt x="105" y="6"/>
                    <a:pt x="86" y="0"/>
                    <a:pt x="66" y="0"/>
                  </a:cubicBezTo>
                  <a:cubicBezTo>
                    <a:pt x="62" y="0"/>
                    <a:pt x="62" y="0"/>
                    <a:pt x="62" y="0"/>
                  </a:cubicBezTo>
                  <a:cubicBezTo>
                    <a:pt x="29" y="0"/>
                    <a:pt x="5" y="20"/>
                    <a:pt x="5" y="49"/>
                  </a:cubicBezTo>
                  <a:cubicBezTo>
                    <a:pt x="5" y="50"/>
                    <a:pt x="5" y="50"/>
                    <a:pt x="5" y="50"/>
                  </a:cubicBezTo>
                  <a:cubicBezTo>
                    <a:pt x="5" y="80"/>
                    <a:pt x="31" y="90"/>
                    <a:pt x="55" y="97"/>
                  </a:cubicBezTo>
                  <a:cubicBezTo>
                    <a:pt x="59" y="99"/>
                    <a:pt x="59" y="99"/>
                    <a:pt x="59" y="99"/>
                  </a:cubicBezTo>
                  <a:cubicBezTo>
                    <a:pt x="77" y="104"/>
                    <a:pt x="92" y="109"/>
                    <a:pt x="92" y="121"/>
                  </a:cubicBezTo>
                  <a:cubicBezTo>
                    <a:pt x="92" y="122"/>
                    <a:pt x="92" y="122"/>
                    <a:pt x="92" y="122"/>
                  </a:cubicBezTo>
                  <a:cubicBezTo>
                    <a:pt x="92" y="133"/>
                    <a:pt x="82" y="141"/>
                    <a:pt x="66" y="141"/>
                  </a:cubicBezTo>
                  <a:cubicBezTo>
                    <a:pt x="60" y="141"/>
                    <a:pt x="40" y="141"/>
                    <a:pt x="19" y="128"/>
                  </a:cubicBezTo>
                  <a:cubicBezTo>
                    <a:pt x="17" y="126"/>
                    <a:pt x="15" y="125"/>
                    <a:pt x="13" y="124"/>
                  </a:cubicBezTo>
                  <a:cubicBezTo>
                    <a:pt x="12" y="124"/>
                    <a:pt x="9" y="122"/>
                    <a:pt x="8" y="126"/>
                  </a:cubicBezTo>
                  <a:lnTo>
                    <a:pt x="1" y="146"/>
                  </a:lnTo>
                  <a:close/>
                </a:path>
              </a:pathLst>
            </a:custGeom>
            <a:solidFill>
              <a:srgbClr val="139CD8"/>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00" name="Google Shape;1300;p30"/>
            <p:cNvSpPr/>
            <p:nvPr/>
          </p:nvSpPr>
          <p:spPr>
            <a:xfrm>
              <a:off x="4492" y="1957"/>
              <a:ext cx="352" cy="399"/>
            </a:xfrm>
            <a:custGeom>
              <a:avLst/>
              <a:gdLst/>
              <a:ahLst/>
              <a:cxnLst/>
              <a:rect l="l" t="t" r="r" b="b"/>
              <a:pathLst>
                <a:path w="149" h="167" extrusionOk="0">
                  <a:moveTo>
                    <a:pt x="144" y="50"/>
                  </a:moveTo>
                  <a:cubicBezTo>
                    <a:pt x="141" y="40"/>
                    <a:pt x="137" y="31"/>
                    <a:pt x="130" y="24"/>
                  </a:cubicBezTo>
                  <a:cubicBezTo>
                    <a:pt x="124" y="16"/>
                    <a:pt x="116" y="10"/>
                    <a:pt x="107" y="6"/>
                  </a:cubicBezTo>
                  <a:cubicBezTo>
                    <a:pt x="98" y="2"/>
                    <a:pt x="87" y="0"/>
                    <a:pt x="74" y="0"/>
                  </a:cubicBezTo>
                  <a:cubicBezTo>
                    <a:pt x="62" y="0"/>
                    <a:pt x="51" y="2"/>
                    <a:pt x="41" y="6"/>
                  </a:cubicBezTo>
                  <a:cubicBezTo>
                    <a:pt x="32" y="10"/>
                    <a:pt x="24" y="16"/>
                    <a:pt x="18" y="24"/>
                  </a:cubicBezTo>
                  <a:cubicBezTo>
                    <a:pt x="12" y="31"/>
                    <a:pt x="7" y="40"/>
                    <a:pt x="4" y="50"/>
                  </a:cubicBezTo>
                  <a:cubicBezTo>
                    <a:pt x="1" y="61"/>
                    <a:pt x="0" y="72"/>
                    <a:pt x="0" y="83"/>
                  </a:cubicBezTo>
                  <a:cubicBezTo>
                    <a:pt x="0" y="95"/>
                    <a:pt x="1" y="106"/>
                    <a:pt x="4" y="116"/>
                  </a:cubicBezTo>
                  <a:cubicBezTo>
                    <a:pt x="7" y="126"/>
                    <a:pt x="12" y="135"/>
                    <a:pt x="18" y="143"/>
                  </a:cubicBezTo>
                  <a:cubicBezTo>
                    <a:pt x="24" y="150"/>
                    <a:pt x="32" y="156"/>
                    <a:pt x="41" y="160"/>
                  </a:cubicBezTo>
                  <a:cubicBezTo>
                    <a:pt x="51" y="165"/>
                    <a:pt x="62" y="167"/>
                    <a:pt x="74" y="167"/>
                  </a:cubicBezTo>
                  <a:cubicBezTo>
                    <a:pt x="87" y="167"/>
                    <a:pt x="98" y="165"/>
                    <a:pt x="107" y="160"/>
                  </a:cubicBezTo>
                  <a:cubicBezTo>
                    <a:pt x="116" y="156"/>
                    <a:pt x="124" y="150"/>
                    <a:pt x="130" y="143"/>
                  </a:cubicBezTo>
                  <a:cubicBezTo>
                    <a:pt x="137" y="135"/>
                    <a:pt x="141" y="126"/>
                    <a:pt x="144" y="116"/>
                  </a:cubicBezTo>
                  <a:cubicBezTo>
                    <a:pt x="147" y="106"/>
                    <a:pt x="149" y="95"/>
                    <a:pt x="149" y="83"/>
                  </a:cubicBezTo>
                  <a:cubicBezTo>
                    <a:pt x="149" y="72"/>
                    <a:pt x="147" y="61"/>
                    <a:pt x="144" y="50"/>
                  </a:cubicBezTo>
                  <a:moveTo>
                    <a:pt x="114" y="83"/>
                  </a:moveTo>
                  <a:cubicBezTo>
                    <a:pt x="114" y="101"/>
                    <a:pt x="110" y="115"/>
                    <a:pt x="104" y="125"/>
                  </a:cubicBezTo>
                  <a:cubicBezTo>
                    <a:pt x="97" y="135"/>
                    <a:pt x="88" y="139"/>
                    <a:pt x="74" y="139"/>
                  </a:cubicBezTo>
                  <a:cubicBezTo>
                    <a:pt x="61" y="139"/>
                    <a:pt x="51" y="135"/>
                    <a:pt x="45" y="125"/>
                  </a:cubicBezTo>
                  <a:cubicBezTo>
                    <a:pt x="38" y="115"/>
                    <a:pt x="35" y="101"/>
                    <a:pt x="35" y="83"/>
                  </a:cubicBezTo>
                  <a:cubicBezTo>
                    <a:pt x="35" y="66"/>
                    <a:pt x="38" y="52"/>
                    <a:pt x="45" y="42"/>
                  </a:cubicBezTo>
                  <a:cubicBezTo>
                    <a:pt x="51" y="32"/>
                    <a:pt x="61" y="28"/>
                    <a:pt x="74" y="28"/>
                  </a:cubicBezTo>
                  <a:cubicBezTo>
                    <a:pt x="88" y="28"/>
                    <a:pt x="97" y="32"/>
                    <a:pt x="104" y="42"/>
                  </a:cubicBezTo>
                  <a:cubicBezTo>
                    <a:pt x="110" y="52"/>
                    <a:pt x="114" y="66"/>
                    <a:pt x="114" y="83"/>
                  </a:cubicBezTo>
                </a:path>
              </a:pathLst>
            </a:custGeom>
            <a:solidFill>
              <a:srgbClr val="139CD8"/>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01" name="Google Shape;1301;p30"/>
            <p:cNvSpPr/>
            <p:nvPr/>
          </p:nvSpPr>
          <p:spPr>
            <a:xfrm>
              <a:off x="5147" y="1955"/>
              <a:ext cx="301" cy="401"/>
            </a:xfrm>
            <a:custGeom>
              <a:avLst/>
              <a:gdLst/>
              <a:ahLst/>
              <a:cxnLst/>
              <a:rect l="l" t="t" r="r" b="b"/>
              <a:pathLst>
                <a:path w="127" h="168" extrusionOk="0">
                  <a:moveTo>
                    <a:pt x="118" y="136"/>
                  </a:moveTo>
                  <a:cubicBezTo>
                    <a:pt x="117" y="133"/>
                    <a:pt x="114" y="134"/>
                    <a:pt x="114" y="134"/>
                  </a:cubicBezTo>
                  <a:cubicBezTo>
                    <a:pt x="110" y="135"/>
                    <a:pt x="105" y="137"/>
                    <a:pt x="100" y="138"/>
                  </a:cubicBezTo>
                  <a:cubicBezTo>
                    <a:pt x="95" y="139"/>
                    <a:pt x="89" y="139"/>
                    <a:pt x="83" y="139"/>
                  </a:cubicBezTo>
                  <a:cubicBezTo>
                    <a:pt x="68" y="139"/>
                    <a:pt x="57" y="135"/>
                    <a:pt x="48" y="126"/>
                  </a:cubicBezTo>
                  <a:cubicBezTo>
                    <a:pt x="40" y="117"/>
                    <a:pt x="35" y="103"/>
                    <a:pt x="35" y="84"/>
                  </a:cubicBezTo>
                  <a:cubicBezTo>
                    <a:pt x="35" y="67"/>
                    <a:pt x="39" y="54"/>
                    <a:pt x="47" y="44"/>
                  </a:cubicBezTo>
                  <a:cubicBezTo>
                    <a:pt x="54" y="34"/>
                    <a:pt x="66" y="29"/>
                    <a:pt x="81" y="29"/>
                  </a:cubicBezTo>
                  <a:cubicBezTo>
                    <a:pt x="93" y="29"/>
                    <a:pt x="103" y="31"/>
                    <a:pt x="113" y="34"/>
                  </a:cubicBezTo>
                  <a:cubicBezTo>
                    <a:pt x="113" y="34"/>
                    <a:pt x="115" y="35"/>
                    <a:pt x="117" y="32"/>
                  </a:cubicBezTo>
                  <a:cubicBezTo>
                    <a:pt x="119" y="24"/>
                    <a:pt x="121" y="19"/>
                    <a:pt x="124" y="11"/>
                  </a:cubicBezTo>
                  <a:cubicBezTo>
                    <a:pt x="125" y="8"/>
                    <a:pt x="123" y="7"/>
                    <a:pt x="122" y="7"/>
                  </a:cubicBezTo>
                  <a:cubicBezTo>
                    <a:pt x="118" y="6"/>
                    <a:pt x="109" y="3"/>
                    <a:pt x="102" y="2"/>
                  </a:cubicBezTo>
                  <a:cubicBezTo>
                    <a:pt x="95" y="1"/>
                    <a:pt x="88" y="0"/>
                    <a:pt x="79" y="0"/>
                  </a:cubicBezTo>
                  <a:cubicBezTo>
                    <a:pt x="66" y="0"/>
                    <a:pt x="55" y="3"/>
                    <a:pt x="45" y="7"/>
                  </a:cubicBezTo>
                  <a:cubicBezTo>
                    <a:pt x="35" y="11"/>
                    <a:pt x="27" y="17"/>
                    <a:pt x="20" y="25"/>
                  </a:cubicBezTo>
                  <a:cubicBezTo>
                    <a:pt x="14" y="32"/>
                    <a:pt x="9" y="41"/>
                    <a:pt x="5" y="51"/>
                  </a:cubicBezTo>
                  <a:cubicBezTo>
                    <a:pt x="2" y="61"/>
                    <a:pt x="0" y="72"/>
                    <a:pt x="0" y="84"/>
                  </a:cubicBezTo>
                  <a:cubicBezTo>
                    <a:pt x="0" y="110"/>
                    <a:pt x="7" y="130"/>
                    <a:pt x="21" y="145"/>
                  </a:cubicBezTo>
                  <a:cubicBezTo>
                    <a:pt x="34" y="160"/>
                    <a:pt x="55" y="168"/>
                    <a:pt x="81" y="168"/>
                  </a:cubicBezTo>
                  <a:cubicBezTo>
                    <a:pt x="97" y="168"/>
                    <a:pt x="113" y="164"/>
                    <a:pt x="124" y="160"/>
                  </a:cubicBezTo>
                  <a:cubicBezTo>
                    <a:pt x="124" y="160"/>
                    <a:pt x="127" y="159"/>
                    <a:pt x="126" y="156"/>
                  </a:cubicBezTo>
                  <a:lnTo>
                    <a:pt x="118" y="136"/>
                  </a:lnTo>
                  <a:close/>
                </a:path>
              </a:pathLst>
            </a:custGeom>
            <a:solidFill>
              <a:srgbClr val="139CD8"/>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02" name="Google Shape;1302;p30"/>
            <p:cNvSpPr/>
            <p:nvPr/>
          </p:nvSpPr>
          <p:spPr>
            <a:xfrm>
              <a:off x="5467" y="1957"/>
              <a:ext cx="346" cy="399"/>
            </a:xfrm>
            <a:custGeom>
              <a:avLst/>
              <a:gdLst/>
              <a:ahLst/>
              <a:cxnLst/>
              <a:rect l="l" t="t" r="r" b="b"/>
              <a:pathLst>
                <a:path w="146" h="167" extrusionOk="0">
                  <a:moveTo>
                    <a:pt x="139" y="45"/>
                  </a:moveTo>
                  <a:cubicBezTo>
                    <a:pt x="137" y="35"/>
                    <a:pt x="130" y="25"/>
                    <a:pt x="126" y="21"/>
                  </a:cubicBezTo>
                  <a:cubicBezTo>
                    <a:pt x="119" y="13"/>
                    <a:pt x="113" y="8"/>
                    <a:pt x="106" y="6"/>
                  </a:cubicBezTo>
                  <a:cubicBezTo>
                    <a:pt x="98" y="2"/>
                    <a:pt x="88" y="0"/>
                    <a:pt x="77" y="0"/>
                  </a:cubicBezTo>
                  <a:cubicBezTo>
                    <a:pt x="64" y="0"/>
                    <a:pt x="52" y="2"/>
                    <a:pt x="43" y="6"/>
                  </a:cubicBezTo>
                  <a:cubicBezTo>
                    <a:pt x="33" y="11"/>
                    <a:pt x="25" y="17"/>
                    <a:pt x="19" y="24"/>
                  </a:cubicBezTo>
                  <a:cubicBezTo>
                    <a:pt x="13" y="32"/>
                    <a:pt x="8" y="41"/>
                    <a:pt x="5" y="51"/>
                  </a:cubicBezTo>
                  <a:cubicBezTo>
                    <a:pt x="2" y="61"/>
                    <a:pt x="0" y="72"/>
                    <a:pt x="0" y="84"/>
                  </a:cubicBezTo>
                  <a:cubicBezTo>
                    <a:pt x="0" y="96"/>
                    <a:pt x="2" y="107"/>
                    <a:pt x="5" y="117"/>
                  </a:cubicBezTo>
                  <a:cubicBezTo>
                    <a:pt x="8" y="127"/>
                    <a:pt x="13" y="136"/>
                    <a:pt x="20" y="143"/>
                  </a:cubicBezTo>
                  <a:cubicBezTo>
                    <a:pt x="27" y="151"/>
                    <a:pt x="36" y="157"/>
                    <a:pt x="46" y="161"/>
                  </a:cubicBezTo>
                  <a:cubicBezTo>
                    <a:pt x="56" y="165"/>
                    <a:pt x="69" y="167"/>
                    <a:pt x="84" y="167"/>
                  </a:cubicBezTo>
                  <a:cubicBezTo>
                    <a:pt x="113" y="167"/>
                    <a:pt x="129" y="160"/>
                    <a:pt x="136" y="156"/>
                  </a:cubicBezTo>
                  <a:cubicBezTo>
                    <a:pt x="137" y="156"/>
                    <a:pt x="138" y="155"/>
                    <a:pt x="137" y="151"/>
                  </a:cubicBezTo>
                  <a:cubicBezTo>
                    <a:pt x="130" y="133"/>
                    <a:pt x="130" y="133"/>
                    <a:pt x="130" y="133"/>
                  </a:cubicBezTo>
                  <a:cubicBezTo>
                    <a:pt x="129" y="130"/>
                    <a:pt x="126" y="131"/>
                    <a:pt x="126" y="131"/>
                  </a:cubicBezTo>
                  <a:cubicBezTo>
                    <a:pt x="118" y="134"/>
                    <a:pt x="108" y="138"/>
                    <a:pt x="83" y="138"/>
                  </a:cubicBezTo>
                  <a:cubicBezTo>
                    <a:pt x="67" y="138"/>
                    <a:pt x="56" y="134"/>
                    <a:pt x="48" y="126"/>
                  </a:cubicBezTo>
                  <a:cubicBezTo>
                    <a:pt x="40" y="119"/>
                    <a:pt x="37" y="108"/>
                    <a:pt x="36" y="92"/>
                  </a:cubicBezTo>
                  <a:cubicBezTo>
                    <a:pt x="139" y="92"/>
                    <a:pt x="139" y="92"/>
                    <a:pt x="139" y="92"/>
                  </a:cubicBezTo>
                  <a:cubicBezTo>
                    <a:pt x="139" y="92"/>
                    <a:pt x="142" y="92"/>
                    <a:pt x="142" y="89"/>
                  </a:cubicBezTo>
                  <a:cubicBezTo>
                    <a:pt x="143" y="88"/>
                    <a:pt x="146" y="68"/>
                    <a:pt x="139" y="45"/>
                  </a:cubicBezTo>
                  <a:moveTo>
                    <a:pt x="37" y="66"/>
                  </a:moveTo>
                  <a:cubicBezTo>
                    <a:pt x="38" y="57"/>
                    <a:pt x="41" y="48"/>
                    <a:pt x="45" y="42"/>
                  </a:cubicBezTo>
                  <a:cubicBezTo>
                    <a:pt x="51" y="32"/>
                    <a:pt x="61" y="27"/>
                    <a:pt x="74" y="27"/>
                  </a:cubicBezTo>
                  <a:cubicBezTo>
                    <a:pt x="88" y="27"/>
                    <a:pt x="97" y="32"/>
                    <a:pt x="103" y="42"/>
                  </a:cubicBezTo>
                  <a:cubicBezTo>
                    <a:pt x="108" y="48"/>
                    <a:pt x="110" y="57"/>
                    <a:pt x="110" y="66"/>
                  </a:cubicBezTo>
                  <a:lnTo>
                    <a:pt x="37" y="66"/>
                  </a:lnTo>
                  <a:close/>
                </a:path>
              </a:pathLst>
            </a:custGeom>
            <a:solidFill>
              <a:srgbClr val="139CD8"/>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03" name="Google Shape;1303;p30"/>
            <p:cNvSpPr/>
            <p:nvPr/>
          </p:nvSpPr>
          <p:spPr>
            <a:xfrm>
              <a:off x="3507" y="1957"/>
              <a:ext cx="345" cy="399"/>
            </a:xfrm>
            <a:custGeom>
              <a:avLst/>
              <a:gdLst/>
              <a:ahLst/>
              <a:cxnLst/>
              <a:rect l="l" t="t" r="r" b="b"/>
              <a:pathLst>
                <a:path w="146" h="167" extrusionOk="0">
                  <a:moveTo>
                    <a:pt x="139" y="45"/>
                  </a:moveTo>
                  <a:cubicBezTo>
                    <a:pt x="137" y="35"/>
                    <a:pt x="130" y="25"/>
                    <a:pt x="126" y="21"/>
                  </a:cubicBezTo>
                  <a:cubicBezTo>
                    <a:pt x="119" y="13"/>
                    <a:pt x="113" y="8"/>
                    <a:pt x="106" y="6"/>
                  </a:cubicBezTo>
                  <a:cubicBezTo>
                    <a:pt x="98" y="2"/>
                    <a:pt x="88" y="0"/>
                    <a:pt x="77" y="0"/>
                  </a:cubicBezTo>
                  <a:cubicBezTo>
                    <a:pt x="64" y="0"/>
                    <a:pt x="52" y="2"/>
                    <a:pt x="43" y="6"/>
                  </a:cubicBezTo>
                  <a:cubicBezTo>
                    <a:pt x="33" y="11"/>
                    <a:pt x="25" y="17"/>
                    <a:pt x="19" y="24"/>
                  </a:cubicBezTo>
                  <a:cubicBezTo>
                    <a:pt x="13" y="32"/>
                    <a:pt x="8" y="41"/>
                    <a:pt x="5" y="51"/>
                  </a:cubicBezTo>
                  <a:cubicBezTo>
                    <a:pt x="2" y="61"/>
                    <a:pt x="0" y="72"/>
                    <a:pt x="0" y="84"/>
                  </a:cubicBezTo>
                  <a:cubicBezTo>
                    <a:pt x="0" y="96"/>
                    <a:pt x="2" y="107"/>
                    <a:pt x="5" y="117"/>
                  </a:cubicBezTo>
                  <a:cubicBezTo>
                    <a:pt x="8" y="127"/>
                    <a:pt x="13" y="136"/>
                    <a:pt x="20" y="143"/>
                  </a:cubicBezTo>
                  <a:cubicBezTo>
                    <a:pt x="27" y="151"/>
                    <a:pt x="36" y="157"/>
                    <a:pt x="46" y="161"/>
                  </a:cubicBezTo>
                  <a:cubicBezTo>
                    <a:pt x="56" y="165"/>
                    <a:pt x="69" y="167"/>
                    <a:pt x="84" y="167"/>
                  </a:cubicBezTo>
                  <a:cubicBezTo>
                    <a:pt x="113" y="167"/>
                    <a:pt x="129" y="160"/>
                    <a:pt x="136" y="156"/>
                  </a:cubicBezTo>
                  <a:cubicBezTo>
                    <a:pt x="137" y="156"/>
                    <a:pt x="138" y="155"/>
                    <a:pt x="137" y="151"/>
                  </a:cubicBezTo>
                  <a:cubicBezTo>
                    <a:pt x="130" y="133"/>
                    <a:pt x="130" y="133"/>
                    <a:pt x="130" y="133"/>
                  </a:cubicBezTo>
                  <a:cubicBezTo>
                    <a:pt x="129" y="130"/>
                    <a:pt x="126" y="131"/>
                    <a:pt x="126" y="131"/>
                  </a:cubicBezTo>
                  <a:cubicBezTo>
                    <a:pt x="118" y="134"/>
                    <a:pt x="108" y="138"/>
                    <a:pt x="83" y="138"/>
                  </a:cubicBezTo>
                  <a:cubicBezTo>
                    <a:pt x="67" y="138"/>
                    <a:pt x="56" y="134"/>
                    <a:pt x="48" y="126"/>
                  </a:cubicBezTo>
                  <a:cubicBezTo>
                    <a:pt x="40" y="119"/>
                    <a:pt x="37" y="108"/>
                    <a:pt x="36" y="92"/>
                  </a:cubicBezTo>
                  <a:cubicBezTo>
                    <a:pt x="139" y="92"/>
                    <a:pt x="139" y="92"/>
                    <a:pt x="139" y="92"/>
                  </a:cubicBezTo>
                  <a:cubicBezTo>
                    <a:pt x="139" y="92"/>
                    <a:pt x="142" y="92"/>
                    <a:pt x="142" y="89"/>
                  </a:cubicBezTo>
                  <a:cubicBezTo>
                    <a:pt x="143" y="88"/>
                    <a:pt x="146" y="68"/>
                    <a:pt x="139" y="45"/>
                  </a:cubicBezTo>
                  <a:moveTo>
                    <a:pt x="37" y="66"/>
                  </a:moveTo>
                  <a:cubicBezTo>
                    <a:pt x="38" y="57"/>
                    <a:pt x="41" y="48"/>
                    <a:pt x="45" y="42"/>
                  </a:cubicBezTo>
                  <a:cubicBezTo>
                    <a:pt x="51" y="32"/>
                    <a:pt x="61" y="27"/>
                    <a:pt x="74" y="27"/>
                  </a:cubicBezTo>
                  <a:cubicBezTo>
                    <a:pt x="88" y="27"/>
                    <a:pt x="97" y="32"/>
                    <a:pt x="103" y="42"/>
                  </a:cubicBezTo>
                  <a:cubicBezTo>
                    <a:pt x="108" y="48"/>
                    <a:pt x="110" y="57"/>
                    <a:pt x="110" y="66"/>
                  </a:cubicBezTo>
                  <a:lnTo>
                    <a:pt x="37" y="66"/>
                  </a:lnTo>
                  <a:close/>
                </a:path>
              </a:pathLst>
            </a:custGeom>
            <a:solidFill>
              <a:srgbClr val="139CD8"/>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04" name="Google Shape;1304;p30"/>
            <p:cNvSpPr/>
            <p:nvPr/>
          </p:nvSpPr>
          <p:spPr>
            <a:xfrm>
              <a:off x="2962" y="1955"/>
              <a:ext cx="317" cy="401"/>
            </a:xfrm>
            <a:custGeom>
              <a:avLst/>
              <a:gdLst/>
              <a:ahLst/>
              <a:cxnLst/>
              <a:rect l="l" t="t" r="r" b="b"/>
              <a:pathLst>
                <a:path w="134" h="168" extrusionOk="0">
                  <a:moveTo>
                    <a:pt x="84" y="62"/>
                  </a:moveTo>
                  <a:cubicBezTo>
                    <a:pt x="80" y="62"/>
                    <a:pt x="75" y="62"/>
                    <a:pt x="68" y="62"/>
                  </a:cubicBezTo>
                  <a:cubicBezTo>
                    <a:pt x="59" y="62"/>
                    <a:pt x="51" y="63"/>
                    <a:pt x="43" y="65"/>
                  </a:cubicBezTo>
                  <a:cubicBezTo>
                    <a:pt x="35" y="67"/>
                    <a:pt x="27" y="71"/>
                    <a:pt x="21" y="75"/>
                  </a:cubicBezTo>
                  <a:cubicBezTo>
                    <a:pt x="15" y="80"/>
                    <a:pt x="10" y="85"/>
                    <a:pt x="6" y="92"/>
                  </a:cubicBezTo>
                  <a:cubicBezTo>
                    <a:pt x="2" y="99"/>
                    <a:pt x="0" y="107"/>
                    <a:pt x="0" y="116"/>
                  </a:cubicBezTo>
                  <a:cubicBezTo>
                    <a:pt x="0" y="125"/>
                    <a:pt x="2" y="133"/>
                    <a:pt x="5" y="140"/>
                  </a:cubicBezTo>
                  <a:cubicBezTo>
                    <a:pt x="8" y="146"/>
                    <a:pt x="13" y="152"/>
                    <a:pt x="19" y="156"/>
                  </a:cubicBezTo>
                  <a:cubicBezTo>
                    <a:pt x="24" y="160"/>
                    <a:pt x="32" y="163"/>
                    <a:pt x="40" y="165"/>
                  </a:cubicBezTo>
                  <a:cubicBezTo>
                    <a:pt x="48" y="167"/>
                    <a:pt x="57" y="168"/>
                    <a:pt x="67" y="168"/>
                  </a:cubicBezTo>
                  <a:cubicBezTo>
                    <a:pt x="78" y="168"/>
                    <a:pt x="88" y="167"/>
                    <a:pt x="99" y="165"/>
                  </a:cubicBezTo>
                  <a:cubicBezTo>
                    <a:pt x="109" y="163"/>
                    <a:pt x="121" y="161"/>
                    <a:pt x="125" y="160"/>
                  </a:cubicBezTo>
                  <a:cubicBezTo>
                    <a:pt x="128" y="159"/>
                    <a:pt x="132" y="158"/>
                    <a:pt x="132" y="158"/>
                  </a:cubicBezTo>
                  <a:cubicBezTo>
                    <a:pt x="134" y="158"/>
                    <a:pt x="134" y="155"/>
                    <a:pt x="134" y="155"/>
                  </a:cubicBezTo>
                  <a:cubicBezTo>
                    <a:pt x="134" y="60"/>
                    <a:pt x="134" y="60"/>
                    <a:pt x="134" y="60"/>
                  </a:cubicBezTo>
                  <a:cubicBezTo>
                    <a:pt x="134" y="40"/>
                    <a:pt x="129" y="24"/>
                    <a:pt x="118" y="15"/>
                  </a:cubicBezTo>
                  <a:cubicBezTo>
                    <a:pt x="107" y="5"/>
                    <a:pt x="91" y="0"/>
                    <a:pt x="70" y="0"/>
                  </a:cubicBezTo>
                  <a:cubicBezTo>
                    <a:pt x="62" y="0"/>
                    <a:pt x="50" y="1"/>
                    <a:pt x="43" y="3"/>
                  </a:cubicBezTo>
                  <a:cubicBezTo>
                    <a:pt x="43" y="3"/>
                    <a:pt x="20" y="7"/>
                    <a:pt x="11" y="15"/>
                  </a:cubicBezTo>
                  <a:cubicBezTo>
                    <a:pt x="11" y="15"/>
                    <a:pt x="9" y="16"/>
                    <a:pt x="10" y="19"/>
                  </a:cubicBezTo>
                  <a:cubicBezTo>
                    <a:pt x="17" y="38"/>
                    <a:pt x="17" y="38"/>
                    <a:pt x="17" y="38"/>
                  </a:cubicBezTo>
                  <a:cubicBezTo>
                    <a:pt x="18" y="41"/>
                    <a:pt x="20" y="40"/>
                    <a:pt x="20" y="40"/>
                  </a:cubicBezTo>
                  <a:cubicBezTo>
                    <a:pt x="20" y="40"/>
                    <a:pt x="21" y="40"/>
                    <a:pt x="22" y="39"/>
                  </a:cubicBezTo>
                  <a:cubicBezTo>
                    <a:pt x="42" y="28"/>
                    <a:pt x="67" y="29"/>
                    <a:pt x="67" y="29"/>
                  </a:cubicBezTo>
                  <a:cubicBezTo>
                    <a:pt x="78" y="29"/>
                    <a:pt x="87" y="31"/>
                    <a:pt x="93" y="35"/>
                  </a:cubicBezTo>
                  <a:cubicBezTo>
                    <a:pt x="98" y="40"/>
                    <a:pt x="101" y="46"/>
                    <a:pt x="101" y="60"/>
                  </a:cubicBezTo>
                  <a:cubicBezTo>
                    <a:pt x="101" y="64"/>
                    <a:pt x="101" y="64"/>
                    <a:pt x="101" y="64"/>
                  </a:cubicBezTo>
                  <a:cubicBezTo>
                    <a:pt x="92" y="63"/>
                    <a:pt x="84" y="62"/>
                    <a:pt x="84" y="62"/>
                  </a:cubicBezTo>
                  <a:moveTo>
                    <a:pt x="43" y="135"/>
                  </a:moveTo>
                  <a:cubicBezTo>
                    <a:pt x="39" y="132"/>
                    <a:pt x="38" y="131"/>
                    <a:pt x="37" y="129"/>
                  </a:cubicBezTo>
                  <a:cubicBezTo>
                    <a:pt x="35" y="126"/>
                    <a:pt x="34" y="121"/>
                    <a:pt x="34" y="115"/>
                  </a:cubicBezTo>
                  <a:cubicBezTo>
                    <a:pt x="34" y="106"/>
                    <a:pt x="37" y="100"/>
                    <a:pt x="43" y="95"/>
                  </a:cubicBezTo>
                  <a:cubicBezTo>
                    <a:pt x="43" y="95"/>
                    <a:pt x="52" y="88"/>
                    <a:pt x="73" y="88"/>
                  </a:cubicBezTo>
                  <a:cubicBezTo>
                    <a:pt x="88" y="88"/>
                    <a:pt x="101" y="90"/>
                    <a:pt x="101" y="90"/>
                  </a:cubicBezTo>
                  <a:cubicBezTo>
                    <a:pt x="101" y="137"/>
                    <a:pt x="101" y="137"/>
                    <a:pt x="101" y="137"/>
                  </a:cubicBezTo>
                  <a:cubicBezTo>
                    <a:pt x="101" y="137"/>
                    <a:pt x="88" y="140"/>
                    <a:pt x="73" y="141"/>
                  </a:cubicBezTo>
                  <a:cubicBezTo>
                    <a:pt x="52" y="142"/>
                    <a:pt x="43" y="135"/>
                    <a:pt x="43" y="135"/>
                  </a:cubicBezTo>
                </a:path>
              </a:pathLst>
            </a:custGeom>
            <a:solidFill>
              <a:srgbClr val="139CD8"/>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05" name="Google Shape;1305;p30"/>
            <p:cNvSpPr/>
            <p:nvPr/>
          </p:nvSpPr>
          <p:spPr>
            <a:xfrm>
              <a:off x="4911" y="1960"/>
              <a:ext cx="227" cy="386"/>
            </a:xfrm>
            <a:custGeom>
              <a:avLst/>
              <a:gdLst/>
              <a:ahLst/>
              <a:cxnLst/>
              <a:rect l="l" t="t" r="r" b="b"/>
              <a:pathLst>
                <a:path w="96" h="162" extrusionOk="0">
                  <a:moveTo>
                    <a:pt x="95" y="7"/>
                  </a:moveTo>
                  <a:cubicBezTo>
                    <a:pt x="96" y="5"/>
                    <a:pt x="94" y="4"/>
                    <a:pt x="94" y="3"/>
                  </a:cubicBezTo>
                  <a:cubicBezTo>
                    <a:pt x="92" y="3"/>
                    <a:pt x="83" y="1"/>
                    <a:pt x="76" y="0"/>
                  </a:cubicBezTo>
                  <a:cubicBezTo>
                    <a:pt x="63" y="0"/>
                    <a:pt x="56" y="2"/>
                    <a:pt x="50" y="5"/>
                  </a:cubicBezTo>
                  <a:cubicBezTo>
                    <a:pt x="43" y="8"/>
                    <a:pt x="36" y="12"/>
                    <a:pt x="32" y="18"/>
                  </a:cubicBezTo>
                  <a:cubicBezTo>
                    <a:pt x="32" y="5"/>
                    <a:pt x="32" y="5"/>
                    <a:pt x="32" y="5"/>
                  </a:cubicBezTo>
                  <a:cubicBezTo>
                    <a:pt x="32" y="3"/>
                    <a:pt x="31" y="2"/>
                    <a:pt x="29" y="2"/>
                  </a:cubicBezTo>
                  <a:cubicBezTo>
                    <a:pt x="3" y="2"/>
                    <a:pt x="3" y="2"/>
                    <a:pt x="3" y="2"/>
                  </a:cubicBezTo>
                  <a:cubicBezTo>
                    <a:pt x="1" y="2"/>
                    <a:pt x="0" y="3"/>
                    <a:pt x="0" y="5"/>
                  </a:cubicBezTo>
                  <a:cubicBezTo>
                    <a:pt x="0" y="159"/>
                    <a:pt x="0" y="159"/>
                    <a:pt x="0" y="159"/>
                  </a:cubicBezTo>
                  <a:cubicBezTo>
                    <a:pt x="0" y="161"/>
                    <a:pt x="1" y="162"/>
                    <a:pt x="3" y="162"/>
                  </a:cubicBezTo>
                  <a:cubicBezTo>
                    <a:pt x="30" y="162"/>
                    <a:pt x="30" y="162"/>
                    <a:pt x="30" y="162"/>
                  </a:cubicBezTo>
                  <a:cubicBezTo>
                    <a:pt x="32" y="162"/>
                    <a:pt x="33" y="161"/>
                    <a:pt x="33" y="159"/>
                  </a:cubicBezTo>
                  <a:cubicBezTo>
                    <a:pt x="33" y="82"/>
                    <a:pt x="33" y="82"/>
                    <a:pt x="33" y="82"/>
                  </a:cubicBezTo>
                  <a:cubicBezTo>
                    <a:pt x="33" y="72"/>
                    <a:pt x="34" y="62"/>
                    <a:pt x="36" y="55"/>
                  </a:cubicBezTo>
                  <a:cubicBezTo>
                    <a:pt x="39" y="49"/>
                    <a:pt x="42" y="44"/>
                    <a:pt x="46" y="40"/>
                  </a:cubicBezTo>
                  <a:cubicBezTo>
                    <a:pt x="49" y="36"/>
                    <a:pt x="54" y="34"/>
                    <a:pt x="58" y="32"/>
                  </a:cubicBezTo>
                  <a:cubicBezTo>
                    <a:pt x="63" y="31"/>
                    <a:pt x="68" y="30"/>
                    <a:pt x="72" y="30"/>
                  </a:cubicBezTo>
                  <a:cubicBezTo>
                    <a:pt x="78" y="30"/>
                    <a:pt x="83" y="32"/>
                    <a:pt x="83" y="32"/>
                  </a:cubicBezTo>
                  <a:cubicBezTo>
                    <a:pt x="86" y="32"/>
                    <a:pt x="87" y="31"/>
                    <a:pt x="87" y="29"/>
                  </a:cubicBezTo>
                  <a:cubicBezTo>
                    <a:pt x="89" y="24"/>
                    <a:pt x="94" y="10"/>
                    <a:pt x="95" y="7"/>
                  </a:cubicBezTo>
                </a:path>
              </a:pathLst>
            </a:custGeom>
            <a:solidFill>
              <a:srgbClr val="139CD8"/>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06" name="Google Shape;1306;p30"/>
            <p:cNvSpPr/>
            <p:nvPr/>
          </p:nvSpPr>
          <p:spPr>
            <a:xfrm>
              <a:off x="4108" y="1797"/>
              <a:ext cx="431" cy="725"/>
            </a:xfrm>
            <a:custGeom>
              <a:avLst/>
              <a:gdLst/>
              <a:ahLst/>
              <a:cxnLst/>
              <a:rect l="l" t="t" r="r" b="b"/>
              <a:pathLst>
                <a:path w="182" h="304" extrusionOk="0">
                  <a:moveTo>
                    <a:pt x="179" y="4"/>
                  </a:moveTo>
                  <a:cubicBezTo>
                    <a:pt x="176" y="3"/>
                    <a:pt x="173" y="2"/>
                    <a:pt x="169" y="1"/>
                  </a:cubicBezTo>
                  <a:cubicBezTo>
                    <a:pt x="165" y="1"/>
                    <a:pt x="160" y="0"/>
                    <a:pt x="155" y="0"/>
                  </a:cubicBezTo>
                  <a:cubicBezTo>
                    <a:pt x="136" y="0"/>
                    <a:pt x="121" y="5"/>
                    <a:pt x="111" y="16"/>
                  </a:cubicBezTo>
                  <a:cubicBezTo>
                    <a:pt x="101" y="26"/>
                    <a:pt x="94" y="42"/>
                    <a:pt x="90" y="63"/>
                  </a:cubicBezTo>
                  <a:cubicBezTo>
                    <a:pt x="89" y="70"/>
                    <a:pt x="89" y="70"/>
                    <a:pt x="89" y="70"/>
                  </a:cubicBezTo>
                  <a:cubicBezTo>
                    <a:pt x="66" y="70"/>
                    <a:pt x="66" y="70"/>
                    <a:pt x="66" y="70"/>
                  </a:cubicBezTo>
                  <a:cubicBezTo>
                    <a:pt x="66" y="70"/>
                    <a:pt x="63" y="70"/>
                    <a:pt x="62" y="73"/>
                  </a:cubicBezTo>
                  <a:cubicBezTo>
                    <a:pt x="58" y="94"/>
                    <a:pt x="58" y="94"/>
                    <a:pt x="58" y="94"/>
                  </a:cubicBezTo>
                  <a:cubicBezTo>
                    <a:pt x="58" y="96"/>
                    <a:pt x="59" y="98"/>
                    <a:pt x="62" y="98"/>
                  </a:cubicBezTo>
                  <a:cubicBezTo>
                    <a:pt x="84" y="98"/>
                    <a:pt x="84" y="98"/>
                    <a:pt x="84" y="98"/>
                  </a:cubicBezTo>
                  <a:cubicBezTo>
                    <a:pt x="61" y="227"/>
                    <a:pt x="61" y="227"/>
                    <a:pt x="61" y="227"/>
                  </a:cubicBezTo>
                  <a:cubicBezTo>
                    <a:pt x="59" y="237"/>
                    <a:pt x="57" y="246"/>
                    <a:pt x="55" y="252"/>
                  </a:cubicBezTo>
                  <a:cubicBezTo>
                    <a:pt x="53" y="259"/>
                    <a:pt x="51" y="264"/>
                    <a:pt x="48" y="267"/>
                  </a:cubicBezTo>
                  <a:cubicBezTo>
                    <a:pt x="45" y="271"/>
                    <a:pt x="43" y="273"/>
                    <a:pt x="38" y="274"/>
                  </a:cubicBezTo>
                  <a:cubicBezTo>
                    <a:pt x="35" y="276"/>
                    <a:pt x="31" y="276"/>
                    <a:pt x="26" y="276"/>
                  </a:cubicBezTo>
                  <a:cubicBezTo>
                    <a:pt x="24" y="276"/>
                    <a:pt x="20" y="276"/>
                    <a:pt x="18" y="275"/>
                  </a:cubicBezTo>
                  <a:cubicBezTo>
                    <a:pt x="15" y="275"/>
                    <a:pt x="14" y="274"/>
                    <a:pt x="12" y="274"/>
                  </a:cubicBezTo>
                  <a:cubicBezTo>
                    <a:pt x="12" y="274"/>
                    <a:pt x="10" y="272"/>
                    <a:pt x="9" y="275"/>
                  </a:cubicBezTo>
                  <a:cubicBezTo>
                    <a:pt x="8" y="277"/>
                    <a:pt x="2" y="294"/>
                    <a:pt x="1" y="296"/>
                  </a:cubicBezTo>
                  <a:cubicBezTo>
                    <a:pt x="0" y="298"/>
                    <a:pt x="1" y="300"/>
                    <a:pt x="3" y="300"/>
                  </a:cubicBezTo>
                  <a:cubicBezTo>
                    <a:pt x="6" y="301"/>
                    <a:pt x="8" y="302"/>
                    <a:pt x="12" y="303"/>
                  </a:cubicBezTo>
                  <a:cubicBezTo>
                    <a:pt x="18" y="304"/>
                    <a:pt x="23" y="304"/>
                    <a:pt x="27" y="304"/>
                  </a:cubicBezTo>
                  <a:cubicBezTo>
                    <a:pt x="37" y="304"/>
                    <a:pt x="45" y="303"/>
                    <a:pt x="53" y="301"/>
                  </a:cubicBezTo>
                  <a:cubicBezTo>
                    <a:pt x="60" y="298"/>
                    <a:pt x="66" y="293"/>
                    <a:pt x="72" y="287"/>
                  </a:cubicBezTo>
                  <a:cubicBezTo>
                    <a:pt x="78" y="281"/>
                    <a:pt x="81" y="274"/>
                    <a:pt x="85" y="264"/>
                  </a:cubicBezTo>
                  <a:cubicBezTo>
                    <a:pt x="89" y="255"/>
                    <a:pt x="92" y="243"/>
                    <a:pt x="94" y="229"/>
                  </a:cubicBezTo>
                  <a:cubicBezTo>
                    <a:pt x="117" y="98"/>
                    <a:pt x="117" y="98"/>
                    <a:pt x="117" y="98"/>
                  </a:cubicBezTo>
                  <a:cubicBezTo>
                    <a:pt x="151" y="98"/>
                    <a:pt x="151" y="98"/>
                    <a:pt x="151" y="98"/>
                  </a:cubicBezTo>
                  <a:cubicBezTo>
                    <a:pt x="151" y="98"/>
                    <a:pt x="154" y="98"/>
                    <a:pt x="155" y="95"/>
                  </a:cubicBezTo>
                  <a:cubicBezTo>
                    <a:pt x="159" y="73"/>
                    <a:pt x="159" y="73"/>
                    <a:pt x="159" y="73"/>
                  </a:cubicBezTo>
                  <a:cubicBezTo>
                    <a:pt x="159" y="71"/>
                    <a:pt x="158" y="70"/>
                    <a:pt x="155" y="70"/>
                  </a:cubicBezTo>
                  <a:cubicBezTo>
                    <a:pt x="122" y="70"/>
                    <a:pt x="122" y="70"/>
                    <a:pt x="122" y="70"/>
                  </a:cubicBezTo>
                  <a:cubicBezTo>
                    <a:pt x="123" y="69"/>
                    <a:pt x="124" y="57"/>
                    <a:pt x="128" y="46"/>
                  </a:cubicBezTo>
                  <a:cubicBezTo>
                    <a:pt x="129" y="42"/>
                    <a:pt x="132" y="38"/>
                    <a:pt x="135" y="35"/>
                  </a:cubicBezTo>
                  <a:cubicBezTo>
                    <a:pt x="138" y="33"/>
                    <a:pt x="141" y="31"/>
                    <a:pt x="144" y="30"/>
                  </a:cubicBezTo>
                  <a:cubicBezTo>
                    <a:pt x="147" y="29"/>
                    <a:pt x="151" y="28"/>
                    <a:pt x="155" y="28"/>
                  </a:cubicBezTo>
                  <a:cubicBezTo>
                    <a:pt x="158" y="28"/>
                    <a:pt x="161" y="29"/>
                    <a:pt x="163" y="29"/>
                  </a:cubicBezTo>
                  <a:cubicBezTo>
                    <a:pt x="167" y="30"/>
                    <a:pt x="168" y="30"/>
                    <a:pt x="169" y="31"/>
                  </a:cubicBezTo>
                  <a:cubicBezTo>
                    <a:pt x="172" y="32"/>
                    <a:pt x="172" y="31"/>
                    <a:pt x="173" y="29"/>
                  </a:cubicBezTo>
                  <a:cubicBezTo>
                    <a:pt x="181" y="7"/>
                    <a:pt x="181" y="7"/>
                    <a:pt x="181" y="7"/>
                  </a:cubicBezTo>
                  <a:cubicBezTo>
                    <a:pt x="182" y="5"/>
                    <a:pt x="180" y="4"/>
                    <a:pt x="179" y="4"/>
                  </a:cubicBezTo>
                </a:path>
              </a:pathLst>
            </a:custGeom>
            <a:solidFill>
              <a:srgbClr val="139CD8"/>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07" name="Google Shape;1307;p30"/>
            <p:cNvSpPr/>
            <p:nvPr/>
          </p:nvSpPr>
          <p:spPr>
            <a:xfrm>
              <a:off x="3360" y="1805"/>
              <a:ext cx="78" cy="541"/>
            </a:xfrm>
            <a:custGeom>
              <a:avLst/>
              <a:gdLst/>
              <a:ahLst/>
              <a:cxnLst/>
              <a:rect l="l" t="t" r="r" b="b"/>
              <a:pathLst>
                <a:path w="33" h="227" extrusionOk="0">
                  <a:moveTo>
                    <a:pt x="33" y="224"/>
                  </a:moveTo>
                  <a:cubicBezTo>
                    <a:pt x="33" y="226"/>
                    <a:pt x="32" y="227"/>
                    <a:pt x="30" y="227"/>
                  </a:cubicBezTo>
                  <a:cubicBezTo>
                    <a:pt x="3" y="227"/>
                    <a:pt x="3" y="227"/>
                    <a:pt x="3" y="227"/>
                  </a:cubicBezTo>
                  <a:cubicBezTo>
                    <a:pt x="1" y="227"/>
                    <a:pt x="0" y="226"/>
                    <a:pt x="0" y="224"/>
                  </a:cubicBezTo>
                  <a:cubicBezTo>
                    <a:pt x="0" y="4"/>
                    <a:pt x="0" y="4"/>
                    <a:pt x="0" y="4"/>
                  </a:cubicBezTo>
                  <a:cubicBezTo>
                    <a:pt x="0" y="2"/>
                    <a:pt x="1" y="0"/>
                    <a:pt x="3" y="0"/>
                  </a:cubicBezTo>
                  <a:cubicBezTo>
                    <a:pt x="30" y="0"/>
                    <a:pt x="30" y="0"/>
                    <a:pt x="30" y="0"/>
                  </a:cubicBezTo>
                  <a:cubicBezTo>
                    <a:pt x="32" y="0"/>
                    <a:pt x="33" y="2"/>
                    <a:pt x="33" y="4"/>
                  </a:cubicBezTo>
                  <a:lnTo>
                    <a:pt x="33" y="224"/>
                  </a:lnTo>
                  <a:close/>
                </a:path>
              </a:pathLst>
            </a:custGeom>
            <a:solidFill>
              <a:srgbClr val="139CD8"/>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grpSp>
      <p:grpSp>
        <p:nvGrpSpPr>
          <p:cNvPr id="1308" name="Google Shape;1308;p30"/>
          <p:cNvGrpSpPr/>
          <p:nvPr/>
        </p:nvGrpSpPr>
        <p:grpSpPr>
          <a:xfrm>
            <a:off x="5550794" y="2609180"/>
            <a:ext cx="521217" cy="109440"/>
            <a:chOff x="1549400" y="4437063"/>
            <a:chExt cx="8394700" cy="1855787"/>
          </a:xfrm>
        </p:grpSpPr>
        <p:sp>
          <p:nvSpPr>
            <p:cNvPr id="1309" name="Google Shape;1309;p30"/>
            <p:cNvSpPr/>
            <p:nvPr/>
          </p:nvSpPr>
          <p:spPr>
            <a:xfrm>
              <a:off x="3649663" y="4789488"/>
              <a:ext cx="1046163" cy="1149350"/>
            </a:xfrm>
            <a:custGeom>
              <a:avLst/>
              <a:gdLst/>
              <a:ahLst/>
              <a:cxnLst/>
              <a:rect l="l" t="t" r="r" b="b"/>
              <a:pathLst>
                <a:path w="280" h="306" extrusionOk="0">
                  <a:moveTo>
                    <a:pt x="280" y="149"/>
                  </a:moveTo>
                  <a:cubicBezTo>
                    <a:pt x="280" y="181"/>
                    <a:pt x="275" y="209"/>
                    <a:pt x="263" y="232"/>
                  </a:cubicBezTo>
                  <a:cubicBezTo>
                    <a:pt x="252" y="256"/>
                    <a:pt x="235" y="274"/>
                    <a:pt x="213" y="287"/>
                  </a:cubicBezTo>
                  <a:cubicBezTo>
                    <a:pt x="192" y="300"/>
                    <a:pt x="167" y="306"/>
                    <a:pt x="139" y="306"/>
                  </a:cubicBezTo>
                  <a:cubicBezTo>
                    <a:pt x="112" y="306"/>
                    <a:pt x="88" y="300"/>
                    <a:pt x="67" y="288"/>
                  </a:cubicBezTo>
                  <a:cubicBezTo>
                    <a:pt x="45" y="275"/>
                    <a:pt x="29" y="258"/>
                    <a:pt x="17" y="235"/>
                  </a:cubicBezTo>
                  <a:cubicBezTo>
                    <a:pt x="6" y="212"/>
                    <a:pt x="0" y="186"/>
                    <a:pt x="0" y="157"/>
                  </a:cubicBezTo>
                  <a:cubicBezTo>
                    <a:pt x="0" y="125"/>
                    <a:pt x="6" y="98"/>
                    <a:pt x="18" y="74"/>
                  </a:cubicBezTo>
                  <a:cubicBezTo>
                    <a:pt x="29" y="50"/>
                    <a:pt x="46" y="32"/>
                    <a:pt x="68" y="19"/>
                  </a:cubicBezTo>
                  <a:cubicBezTo>
                    <a:pt x="90" y="6"/>
                    <a:pt x="115" y="0"/>
                    <a:pt x="144" y="0"/>
                  </a:cubicBezTo>
                  <a:cubicBezTo>
                    <a:pt x="170" y="0"/>
                    <a:pt x="194" y="6"/>
                    <a:pt x="215" y="19"/>
                  </a:cubicBezTo>
                  <a:cubicBezTo>
                    <a:pt x="236" y="31"/>
                    <a:pt x="252" y="49"/>
                    <a:pt x="263" y="72"/>
                  </a:cubicBezTo>
                  <a:cubicBezTo>
                    <a:pt x="275" y="94"/>
                    <a:pt x="280" y="120"/>
                    <a:pt x="280" y="149"/>
                  </a:cubicBezTo>
                  <a:moveTo>
                    <a:pt x="244" y="154"/>
                  </a:moveTo>
                  <a:cubicBezTo>
                    <a:pt x="244" y="115"/>
                    <a:pt x="235" y="85"/>
                    <a:pt x="217" y="64"/>
                  </a:cubicBezTo>
                  <a:cubicBezTo>
                    <a:pt x="199" y="42"/>
                    <a:pt x="174" y="31"/>
                    <a:pt x="141" y="31"/>
                  </a:cubicBezTo>
                  <a:cubicBezTo>
                    <a:pt x="121" y="31"/>
                    <a:pt x="103" y="36"/>
                    <a:pt x="87" y="47"/>
                  </a:cubicBezTo>
                  <a:cubicBezTo>
                    <a:pt x="71" y="57"/>
                    <a:pt x="59" y="71"/>
                    <a:pt x="50" y="90"/>
                  </a:cubicBezTo>
                  <a:cubicBezTo>
                    <a:pt x="41" y="109"/>
                    <a:pt x="36" y="130"/>
                    <a:pt x="36" y="153"/>
                  </a:cubicBezTo>
                  <a:cubicBezTo>
                    <a:pt x="36" y="177"/>
                    <a:pt x="41" y="198"/>
                    <a:pt x="49" y="217"/>
                  </a:cubicBezTo>
                  <a:cubicBezTo>
                    <a:pt x="58" y="235"/>
                    <a:pt x="70" y="250"/>
                    <a:pt x="85" y="260"/>
                  </a:cubicBezTo>
                  <a:cubicBezTo>
                    <a:pt x="101" y="270"/>
                    <a:pt x="119" y="275"/>
                    <a:pt x="139" y="275"/>
                  </a:cubicBezTo>
                  <a:cubicBezTo>
                    <a:pt x="172" y="275"/>
                    <a:pt x="197" y="264"/>
                    <a:pt x="216" y="243"/>
                  </a:cubicBezTo>
                  <a:cubicBezTo>
                    <a:pt x="235" y="221"/>
                    <a:pt x="244" y="192"/>
                    <a:pt x="244" y="154"/>
                  </a:cubicBezTo>
                </a:path>
              </a:pathLst>
            </a:custGeom>
            <a:solidFill>
              <a:srgbClr val="EB4710"/>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10" name="Google Shape;1310;p30"/>
            <p:cNvSpPr/>
            <p:nvPr/>
          </p:nvSpPr>
          <p:spPr>
            <a:xfrm>
              <a:off x="4773613" y="4725988"/>
              <a:ext cx="477838" cy="1193800"/>
            </a:xfrm>
            <a:custGeom>
              <a:avLst/>
              <a:gdLst/>
              <a:ahLst/>
              <a:cxnLst/>
              <a:rect l="l" t="t" r="r" b="b"/>
              <a:pathLst>
                <a:path w="128" h="318" extrusionOk="0">
                  <a:moveTo>
                    <a:pt x="128" y="35"/>
                  </a:moveTo>
                  <a:cubicBezTo>
                    <a:pt x="122" y="31"/>
                    <a:pt x="114" y="29"/>
                    <a:pt x="106" y="29"/>
                  </a:cubicBezTo>
                  <a:cubicBezTo>
                    <a:pt x="82" y="29"/>
                    <a:pt x="70" y="44"/>
                    <a:pt x="70" y="74"/>
                  </a:cubicBezTo>
                  <a:cubicBezTo>
                    <a:pt x="70" y="107"/>
                    <a:pt x="70" y="107"/>
                    <a:pt x="70" y="107"/>
                  </a:cubicBezTo>
                  <a:cubicBezTo>
                    <a:pt x="120" y="107"/>
                    <a:pt x="120" y="107"/>
                    <a:pt x="120" y="107"/>
                  </a:cubicBezTo>
                  <a:cubicBezTo>
                    <a:pt x="120" y="135"/>
                    <a:pt x="120" y="135"/>
                    <a:pt x="120" y="135"/>
                  </a:cubicBezTo>
                  <a:cubicBezTo>
                    <a:pt x="70" y="135"/>
                    <a:pt x="70" y="135"/>
                    <a:pt x="70" y="135"/>
                  </a:cubicBezTo>
                  <a:cubicBezTo>
                    <a:pt x="70" y="318"/>
                    <a:pt x="70" y="318"/>
                    <a:pt x="70" y="318"/>
                  </a:cubicBezTo>
                  <a:cubicBezTo>
                    <a:pt x="36" y="318"/>
                    <a:pt x="36" y="318"/>
                    <a:pt x="36" y="318"/>
                  </a:cubicBezTo>
                  <a:cubicBezTo>
                    <a:pt x="36" y="135"/>
                    <a:pt x="36" y="135"/>
                    <a:pt x="36" y="135"/>
                  </a:cubicBezTo>
                  <a:cubicBezTo>
                    <a:pt x="0" y="135"/>
                    <a:pt x="0" y="135"/>
                    <a:pt x="0" y="135"/>
                  </a:cubicBezTo>
                  <a:cubicBezTo>
                    <a:pt x="0" y="107"/>
                    <a:pt x="0" y="107"/>
                    <a:pt x="0" y="107"/>
                  </a:cubicBezTo>
                  <a:cubicBezTo>
                    <a:pt x="36" y="107"/>
                    <a:pt x="36" y="107"/>
                    <a:pt x="36" y="107"/>
                  </a:cubicBezTo>
                  <a:cubicBezTo>
                    <a:pt x="36" y="72"/>
                    <a:pt x="36" y="72"/>
                    <a:pt x="36" y="72"/>
                  </a:cubicBezTo>
                  <a:cubicBezTo>
                    <a:pt x="36" y="51"/>
                    <a:pt x="43" y="33"/>
                    <a:pt x="55" y="20"/>
                  </a:cubicBezTo>
                  <a:cubicBezTo>
                    <a:pt x="68" y="7"/>
                    <a:pt x="84" y="0"/>
                    <a:pt x="104" y="0"/>
                  </a:cubicBezTo>
                  <a:cubicBezTo>
                    <a:pt x="114" y="0"/>
                    <a:pt x="122" y="2"/>
                    <a:pt x="128" y="4"/>
                  </a:cubicBezTo>
                  <a:lnTo>
                    <a:pt x="128" y="35"/>
                  </a:lnTo>
                  <a:close/>
                </a:path>
              </a:pathLst>
            </a:custGeom>
            <a:solidFill>
              <a:srgbClr val="EB4710"/>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11" name="Google Shape;1311;p30"/>
            <p:cNvSpPr/>
            <p:nvPr/>
          </p:nvSpPr>
          <p:spPr>
            <a:xfrm>
              <a:off x="5211763" y="4725988"/>
              <a:ext cx="477838" cy="1193800"/>
            </a:xfrm>
            <a:custGeom>
              <a:avLst/>
              <a:gdLst/>
              <a:ahLst/>
              <a:cxnLst/>
              <a:rect l="l" t="t" r="r" b="b"/>
              <a:pathLst>
                <a:path w="128" h="318" extrusionOk="0">
                  <a:moveTo>
                    <a:pt x="128" y="35"/>
                  </a:moveTo>
                  <a:cubicBezTo>
                    <a:pt x="122" y="31"/>
                    <a:pt x="114" y="29"/>
                    <a:pt x="106" y="29"/>
                  </a:cubicBezTo>
                  <a:cubicBezTo>
                    <a:pt x="82" y="29"/>
                    <a:pt x="70" y="44"/>
                    <a:pt x="70" y="74"/>
                  </a:cubicBezTo>
                  <a:cubicBezTo>
                    <a:pt x="70" y="107"/>
                    <a:pt x="70" y="107"/>
                    <a:pt x="70" y="107"/>
                  </a:cubicBezTo>
                  <a:cubicBezTo>
                    <a:pt x="120" y="107"/>
                    <a:pt x="120" y="107"/>
                    <a:pt x="120" y="107"/>
                  </a:cubicBezTo>
                  <a:cubicBezTo>
                    <a:pt x="120" y="135"/>
                    <a:pt x="120" y="135"/>
                    <a:pt x="120" y="135"/>
                  </a:cubicBezTo>
                  <a:cubicBezTo>
                    <a:pt x="70" y="135"/>
                    <a:pt x="70" y="135"/>
                    <a:pt x="70" y="135"/>
                  </a:cubicBezTo>
                  <a:cubicBezTo>
                    <a:pt x="70" y="318"/>
                    <a:pt x="70" y="318"/>
                    <a:pt x="70" y="318"/>
                  </a:cubicBezTo>
                  <a:cubicBezTo>
                    <a:pt x="36" y="318"/>
                    <a:pt x="36" y="318"/>
                    <a:pt x="36" y="318"/>
                  </a:cubicBezTo>
                  <a:cubicBezTo>
                    <a:pt x="36" y="135"/>
                    <a:pt x="36" y="135"/>
                    <a:pt x="36" y="135"/>
                  </a:cubicBezTo>
                  <a:cubicBezTo>
                    <a:pt x="0" y="135"/>
                    <a:pt x="0" y="135"/>
                    <a:pt x="0" y="135"/>
                  </a:cubicBezTo>
                  <a:cubicBezTo>
                    <a:pt x="0" y="107"/>
                    <a:pt x="0" y="107"/>
                    <a:pt x="0" y="107"/>
                  </a:cubicBezTo>
                  <a:cubicBezTo>
                    <a:pt x="36" y="107"/>
                    <a:pt x="36" y="107"/>
                    <a:pt x="36" y="107"/>
                  </a:cubicBezTo>
                  <a:cubicBezTo>
                    <a:pt x="36" y="72"/>
                    <a:pt x="36" y="72"/>
                    <a:pt x="36" y="72"/>
                  </a:cubicBezTo>
                  <a:cubicBezTo>
                    <a:pt x="36" y="51"/>
                    <a:pt x="43" y="33"/>
                    <a:pt x="55" y="20"/>
                  </a:cubicBezTo>
                  <a:cubicBezTo>
                    <a:pt x="68" y="7"/>
                    <a:pt x="84" y="0"/>
                    <a:pt x="104" y="0"/>
                  </a:cubicBezTo>
                  <a:cubicBezTo>
                    <a:pt x="114" y="0"/>
                    <a:pt x="122" y="2"/>
                    <a:pt x="128" y="4"/>
                  </a:cubicBezTo>
                  <a:lnTo>
                    <a:pt x="128" y="35"/>
                  </a:lnTo>
                  <a:close/>
                </a:path>
              </a:pathLst>
            </a:custGeom>
            <a:solidFill>
              <a:srgbClr val="EB4710"/>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12" name="Google Shape;1312;p30"/>
            <p:cNvSpPr/>
            <p:nvPr/>
          </p:nvSpPr>
          <p:spPr>
            <a:xfrm>
              <a:off x="5756275" y="4759325"/>
              <a:ext cx="168275" cy="1160462"/>
            </a:xfrm>
            <a:custGeom>
              <a:avLst/>
              <a:gdLst/>
              <a:ahLst/>
              <a:cxnLst/>
              <a:rect l="l" t="t" r="r" b="b"/>
              <a:pathLst>
                <a:path w="45" h="309" extrusionOk="0">
                  <a:moveTo>
                    <a:pt x="45" y="22"/>
                  </a:moveTo>
                  <a:cubicBezTo>
                    <a:pt x="45" y="28"/>
                    <a:pt x="42" y="33"/>
                    <a:pt x="38" y="38"/>
                  </a:cubicBezTo>
                  <a:cubicBezTo>
                    <a:pt x="34" y="42"/>
                    <a:pt x="28" y="44"/>
                    <a:pt x="22" y="44"/>
                  </a:cubicBezTo>
                  <a:cubicBezTo>
                    <a:pt x="16" y="44"/>
                    <a:pt x="11" y="42"/>
                    <a:pt x="7" y="38"/>
                  </a:cubicBezTo>
                  <a:cubicBezTo>
                    <a:pt x="2" y="34"/>
                    <a:pt x="0" y="28"/>
                    <a:pt x="0" y="22"/>
                  </a:cubicBezTo>
                  <a:cubicBezTo>
                    <a:pt x="0" y="16"/>
                    <a:pt x="2" y="11"/>
                    <a:pt x="7" y="6"/>
                  </a:cubicBezTo>
                  <a:cubicBezTo>
                    <a:pt x="11" y="2"/>
                    <a:pt x="16" y="0"/>
                    <a:pt x="22" y="0"/>
                  </a:cubicBezTo>
                  <a:cubicBezTo>
                    <a:pt x="29" y="0"/>
                    <a:pt x="34" y="2"/>
                    <a:pt x="38" y="6"/>
                  </a:cubicBezTo>
                  <a:cubicBezTo>
                    <a:pt x="43" y="11"/>
                    <a:pt x="45" y="16"/>
                    <a:pt x="45" y="22"/>
                  </a:cubicBezTo>
                  <a:moveTo>
                    <a:pt x="39" y="309"/>
                  </a:moveTo>
                  <a:cubicBezTo>
                    <a:pt x="5" y="309"/>
                    <a:pt x="5" y="309"/>
                    <a:pt x="5" y="309"/>
                  </a:cubicBezTo>
                  <a:cubicBezTo>
                    <a:pt x="5" y="98"/>
                    <a:pt x="5" y="98"/>
                    <a:pt x="5" y="98"/>
                  </a:cubicBezTo>
                  <a:cubicBezTo>
                    <a:pt x="39" y="98"/>
                    <a:pt x="39" y="98"/>
                    <a:pt x="39" y="98"/>
                  </a:cubicBezTo>
                  <a:lnTo>
                    <a:pt x="39" y="309"/>
                  </a:lnTo>
                  <a:close/>
                </a:path>
              </a:pathLst>
            </a:custGeom>
            <a:solidFill>
              <a:srgbClr val="EB4710"/>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13" name="Google Shape;1313;p30"/>
            <p:cNvSpPr/>
            <p:nvPr/>
          </p:nvSpPr>
          <p:spPr>
            <a:xfrm>
              <a:off x="6032500" y="5105400"/>
              <a:ext cx="593725" cy="833437"/>
            </a:xfrm>
            <a:custGeom>
              <a:avLst/>
              <a:gdLst/>
              <a:ahLst/>
              <a:cxnLst/>
              <a:rect l="l" t="t" r="r" b="b"/>
              <a:pathLst>
                <a:path w="159" h="222" extrusionOk="0">
                  <a:moveTo>
                    <a:pt x="158" y="208"/>
                  </a:moveTo>
                  <a:cubicBezTo>
                    <a:pt x="142" y="217"/>
                    <a:pt x="123" y="222"/>
                    <a:pt x="100" y="222"/>
                  </a:cubicBezTo>
                  <a:cubicBezTo>
                    <a:pt x="81" y="222"/>
                    <a:pt x="64" y="218"/>
                    <a:pt x="48" y="209"/>
                  </a:cubicBezTo>
                  <a:cubicBezTo>
                    <a:pt x="33" y="200"/>
                    <a:pt x="21" y="188"/>
                    <a:pt x="12" y="171"/>
                  </a:cubicBezTo>
                  <a:cubicBezTo>
                    <a:pt x="4" y="155"/>
                    <a:pt x="0" y="137"/>
                    <a:pt x="0" y="117"/>
                  </a:cubicBezTo>
                  <a:cubicBezTo>
                    <a:pt x="0" y="82"/>
                    <a:pt x="10" y="54"/>
                    <a:pt x="30" y="32"/>
                  </a:cubicBezTo>
                  <a:cubicBezTo>
                    <a:pt x="50" y="11"/>
                    <a:pt x="76" y="0"/>
                    <a:pt x="110" y="0"/>
                  </a:cubicBezTo>
                  <a:cubicBezTo>
                    <a:pt x="128" y="0"/>
                    <a:pt x="145" y="4"/>
                    <a:pt x="159" y="11"/>
                  </a:cubicBezTo>
                  <a:cubicBezTo>
                    <a:pt x="159" y="46"/>
                    <a:pt x="159" y="46"/>
                    <a:pt x="159" y="46"/>
                  </a:cubicBezTo>
                  <a:cubicBezTo>
                    <a:pt x="143" y="35"/>
                    <a:pt x="126" y="29"/>
                    <a:pt x="108" y="29"/>
                  </a:cubicBezTo>
                  <a:cubicBezTo>
                    <a:pt x="86" y="29"/>
                    <a:pt x="69" y="37"/>
                    <a:pt x="55" y="53"/>
                  </a:cubicBezTo>
                  <a:cubicBezTo>
                    <a:pt x="41" y="69"/>
                    <a:pt x="34" y="89"/>
                    <a:pt x="34" y="114"/>
                  </a:cubicBezTo>
                  <a:cubicBezTo>
                    <a:pt x="34" y="138"/>
                    <a:pt x="41" y="158"/>
                    <a:pt x="54" y="172"/>
                  </a:cubicBezTo>
                  <a:cubicBezTo>
                    <a:pt x="67" y="186"/>
                    <a:pt x="84" y="193"/>
                    <a:pt x="106" y="193"/>
                  </a:cubicBezTo>
                  <a:cubicBezTo>
                    <a:pt x="125" y="193"/>
                    <a:pt x="142" y="187"/>
                    <a:pt x="158" y="175"/>
                  </a:cubicBezTo>
                  <a:lnTo>
                    <a:pt x="158" y="208"/>
                  </a:lnTo>
                  <a:close/>
                </a:path>
              </a:pathLst>
            </a:custGeom>
            <a:solidFill>
              <a:srgbClr val="EB4710"/>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14" name="Google Shape;1314;p30"/>
            <p:cNvSpPr/>
            <p:nvPr/>
          </p:nvSpPr>
          <p:spPr>
            <a:xfrm>
              <a:off x="6713538" y="5105400"/>
              <a:ext cx="690563" cy="833437"/>
            </a:xfrm>
            <a:custGeom>
              <a:avLst/>
              <a:gdLst/>
              <a:ahLst/>
              <a:cxnLst/>
              <a:rect l="l" t="t" r="r" b="b"/>
              <a:pathLst>
                <a:path w="185" h="222" extrusionOk="0">
                  <a:moveTo>
                    <a:pt x="185" y="120"/>
                  </a:moveTo>
                  <a:cubicBezTo>
                    <a:pt x="35" y="120"/>
                    <a:pt x="35" y="120"/>
                    <a:pt x="35" y="120"/>
                  </a:cubicBezTo>
                  <a:cubicBezTo>
                    <a:pt x="36" y="144"/>
                    <a:pt x="42" y="162"/>
                    <a:pt x="54" y="175"/>
                  </a:cubicBezTo>
                  <a:cubicBezTo>
                    <a:pt x="66" y="187"/>
                    <a:pt x="83" y="193"/>
                    <a:pt x="104" y="193"/>
                  </a:cubicBezTo>
                  <a:cubicBezTo>
                    <a:pt x="128" y="193"/>
                    <a:pt x="150" y="186"/>
                    <a:pt x="170" y="170"/>
                  </a:cubicBezTo>
                  <a:cubicBezTo>
                    <a:pt x="170" y="202"/>
                    <a:pt x="170" y="202"/>
                    <a:pt x="170" y="202"/>
                  </a:cubicBezTo>
                  <a:cubicBezTo>
                    <a:pt x="151" y="216"/>
                    <a:pt x="127" y="222"/>
                    <a:pt x="96" y="222"/>
                  </a:cubicBezTo>
                  <a:cubicBezTo>
                    <a:pt x="66" y="222"/>
                    <a:pt x="42" y="213"/>
                    <a:pt x="25" y="193"/>
                  </a:cubicBezTo>
                  <a:cubicBezTo>
                    <a:pt x="9" y="174"/>
                    <a:pt x="0" y="147"/>
                    <a:pt x="0" y="112"/>
                  </a:cubicBezTo>
                  <a:cubicBezTo>
                    <a:pt x="0" y="91"/>
                    <a:pt x="4" y="72"/>
                    <a:pt x="13" y="55"/>
                  </a:cubicBezTo>
                  <a:cubicBezTo>
                    <a:pt x="21" y="38"/>
                    <a:pt x="33" y="24"/>
                    <a:pt x="48" y="15"/>
                  </a:cubicBezTo>
                  <a:cubicBezTo>
                    <a:pt x="63" y="5"/>
                    <a:pt x="79" y="0"/>
                    <a:pt x="97" y="0"/>
                  </a:cubicBezTo>
                  <a:cubicBezTo>
                    <a:pt x="125" y="0"/>
                    <a:pt x="146" y="9"/>
                    <a:pt x="162" y="27"/>
                  </a:cubicBezTo>
                  <a:cubicBezTo>
                    <a:pt x="177" y="45"/>
                    <a:pt x="185" y="70"/>
                    <a:pt x="185" y="102"/>
                  </a:cubicBezTo>
                  <a:lnTo>
                    <a:pt x="185" y="120"/>
                  </a:lnTo>
                  <a:close/>
                  <a:moveTo>
                    <a:pt x="150" y="91"/>
                  </a:moveTo>
                  <a:cubicBezTo>
                    <a:pt x="150" y="72"/>
                    <a:pt x="145" y="56"/>
                    <a:pt x="136" y="46"/>
                  </a:cubicBezTo>
                  <a:cubicBezTo>
                    <a:pt x="127" y="35"/>
                    <a:pt x="114" y="29"/>
                    <a:pt x="97" y="29"/>
                  </a:cubicBezTo>
                  <a:cubicBezTo>
                    <a:pt x="81" y="29"/>
                    <a:pt x="68" y="35"/>
                    <a:pt x="57" y="46"/>
                  </a:cubicBezTo>
                  <a:cubicBezTo>
                    <a:pt x="46" y="58"/>
                    <a:pt x="38" y="73"/>
                    <a:pt x="36" y="91"/>
                  </a:cubicBezTo>
                  <a:lnTo>
                    <a:pt x="150" y="91"/>
                  </a:lnTo>
                  <a:close/>
                </a:path>
              </a:pathLst>
            </a:custGeom>
            <a:solidFill>
              <a:srgbClr val="EB4710"/>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15" name="Google Shape;1315;p30"/>
            <p:cNvSpPr/>
            <p:nvPr/>
          </p:nvSpPr>
          <p:spPr>
            <a:xfrm>
              <a:off x="7724775" y="4789488"/>
              <a:ext cx="642938" cy="1149350"/>
            </a:xfrm>
            <a:custGeom>
              <a:avLst/>
              <a:gdLst/>
              <a:ahLst/>
              <a:cxnLst/>
              <a:rect l="l" t="t" r="r" b="b"/>
              <a:pathLst>
                <a:path w="172" h="306" extrusionOk="0">
                  <a:moveTo>
                    <a:pt x="172" y="217"/>
                  </a:moveTo>
                  <a:cubicBezTo>
                    <a:pt x="172" y="244"/>
                    <a:pt x="162" y="266"/>
                    <a:pt x="143" y="282"/>
                  </a:cubicBezTo>
                  <a:cubicBezTo>
                    <a:pt x="124" y="298"/>
                    <a:pt x="98" y="306"/>
                    <a:pt x="67" y="306"/>
                  </a:cubicBezTo>
                  <a:cubicBezTo>
                    <a:pt x="39" y="306"/>
                    <a:pt x="17" y="301"/>
                    <a:pt x="0" y="290"/>
                  </a:cubicBezTo>
                  <a:cubicBezTo>
                    <a:pt x="0" y="254"/>
                    <a:pt x="0" y="254"/>
                    <a:pt x="0" y="254"/>
                  </a:cubicBezTo>
                  <a:cubicBezTo>
                    <a:pt x="20" y="270"/>
                    <a:pt x="43" y="277"/>
                    <a:pt x="69" y="277"/>
                  </a:cubicBezTo>
                  <a:cubicBezTo>
                    <a:pt x="89" y="277"/>
                    <a:pt x="106" y="272"/>
                    <a:pt x="118" y="262"/>
                  </a:cubicBezTo>
                  <a:cubicBezTo>
                    <a:pt x="131" y="252"/>
                    <a:pt x="137" y="238"/>
                    <a:pt x="137" y="220"/>
                  </a:cubicBezTo>
                  <a:cubicBezTo>
                    <a:pt x="137" y="182"/>
                    <a:pt x="109" y="162"/>
                    <a:pt x="54" y="162"/>
                  </a:cubicBezTo>
                  <a:cubicBezTo>
                    <a:pt x="30" y="162"/>
                    <a:pt x="30" y="162"/>
                    <a:pt x="30" y="162"/>
                  </a:cubicBezTo>
                  <a:cubicBezTo>
                    <a:pt x="30" y="134"/>
                    <a:pt x="30" y="134"/>
                    <a:pt x="30" y="134"/>
                  </a:cubicBezTo>
                  <a:cubicBezTo>
                    <a:pt x="53" y="134"/>
                    <a:pt x="53" y="134"/>
                    <a:pt x="53" y="134"/>
                  </a:cubicBezTo>
                  <a:cubicBezTo>
                    <a:pt x="102" y="134"/>
                    <a:pt x="126" y="115"/>
                    <a:pt x="126" y="79"/>
                  </a:cubicBezTo>
                  <a:cubicBezTo>
                    <a:pt x="126" y="45"/>
                    <a:pt x="107" y="29"/>
                    <a:pt x="70" y="29"/>
                  </a:cubicBezTo>
                  <a:cubicBezTo>
                    <a:pt x="49" y="29"/>
                    <a:pt x="30" y="36"/>
                    <a:pt x="11" y="50"/>
                  </a:cubicBezTo>
                  <a:cubicBezTo>
                    <a:pt x="11" y="17"/>
                    <a:pt x="11" y="17"/>
                    <a:pt x="11" y="17"/>
                  </a:cubicBezTo>
                  <a:cubicBezTo>
                    <a:pt x="30" y="6"/>
                    <a:pt x="53" y="0"/>
                    <a:pt x="79" y="0"/>
                  </a:cubicBezTo>
                  <a:cubicBezTo>
                    <a:pt x="103" y="0"/>
                    <a:pt x="123" y="6"/>
                    <a:pt x="138" y="19"/>
                  </a:cubicBezTo>
                  <a:cubicBezTo>
                    <a:pt x="153" y="32"/>
                    <a:pt x="161" y="50"/>
                    <a:pt x="161" y="71"/>
                  </a:cubicBezTo>
                  <a:cubicBezTo>
                    <a:pt x="161" y="110"/>
                    <a:pt x="141" y="135"/>
                    <a:pt x="102" y="146"/>
                  </a:cubicBezTo>
                  <a:cubicBezTo>
                    <a:pt x="102" y="147"/>
                    <a:pt x="102" y="147"/>
                    <a:pt x="102" y="147"/>
                  </a:cubicBezTo>
                  <a:cubicBezTo>
                    <a:pt x="123" y="149"/>
                    <a:pt x="139" y="157"/>
                    <a:pt x="152" y="169"/>
                  </a:cubicBezTo>
                  <a:cubicBezTo>
                    <a:pt x="165" y="182"/>
                    <a:pt x="172" y="198"/>
                    <a:pt x="172" y="217"/>
                  </a:cubicBezTo>
                </a:path>
              </a:pathLst>
            </a:custGeom>
            <a:solidFill>
              <a:srgbClr val="EB4710"/>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16" name="Google Shape;1316;p30"/>
            <p:cNvSpPr/>
            <p:nvPr/>
          </p:nvSpPr>
          <p:spPr>
            <a:xfrm>
              <a:off x="8494713" y="4789488"/>
              <a:ext cx="703263" cy="1149350"/>
            </a:xfrm>
            <a:custGeom>
              <a:avLst/>
              <a:gdLst/>
              <a:ahLst/>
              <a:cxnLst/>
              <a:rect l="l" t="t" r="r" b="b"/>
              <a:pathLst>
                <a:path w="188" h="306" extrusionOk="0">
                  <a:moveTo>
                    <a:pt x="188" y="207"/>
                  </a:moveTo>
                  <a:cubicBezTo>
                    <a:pt x="188" y="226"/>
                    <a:pt x="184" y="243"/>
                    <a:pt x="176" y="258"/>
                  </a:cubicBezTo>
                  <a:cubicBezTo>
                    <a:pt x="168" y="274"/>
                    <a:pt x="157" y="285"/>
                    <a:pt x="143" y="294"/>
                  </a:cubicBezTo>
                  <a:cubicBezTo>
                    <a:pt x="129" y="302"/>
                    <a:pt x="113" y="306"/>
                    <a:pt x="95" y="306"/>
                  </a:cubicBezTo>
                  <a:cubicBezTo>
                    <a:pt x="66" y="306"/>
                    <a:pt x="42" y="295"/>
                    <a:pt x="26" y="271"/>
                  </a:cubicBezTo>
                  <a:cubicBezTo>
                    <a:pt x="9" y="247"/>
                    <a:pt x="0" y="214"/>
                    <a:pt x="0" y="171"/>
                  </a:cubicBezTo>
                  <a:cubicBezTo>
                    <a:pt x="0" y="137"/>
                    <a:pt x="5" y="107"/>
                    <a:pt x="15" y="81"/>
                  </a:cubicBezTo>
                  <a:cubicBezTo>
                    <a:pt x="25" y="55"/>
                    <a:pt x="39" y="35"/>
                    <a:pt x="58" y="21"/>
                  </a:cubicBezTo>
                  <a:cubicBezTo>
                    <a:pt x="76" y="7"/>
                    <a:pt x="97" y="0"/>
                    <a:pt x="121" y="0"/>
                  </a:cubicBezTo>
                  <a:cubicBezTo>
                    <a:pt x="142" y="0"/>
                    <a:pt x="158" y="3"/>
                    <a:pt x="170" y="8"/>
                  </a:cubicBezTo>
                  <a:cubicBezTo>
                    <a:pt x="170" y="40"/>
                    <a:pt x="170" y="40"/>
                    <a:pt x="170" y="40"/>
                  </a:cubicBezTo>
                  <a:cubicBezTo>
                    <a:pt x="155" y="33"/>
                    <a:pt x="139" y="29"/>
                    <a:pt x="122" y="29"/>
                  </a:cubicBezTo>
                  <a:cubicBezTo>
                    <a:pt x="96" y="29"/>
                    <a:pt x="75" y="40"/>
                    <a:pt x="59" y="64"/>
                  </a:cubicBezTo>
                  <a:cubicBezTo>
                    <a:pt x="43" y="87"/>
                    <a:pt x="35" y="119"/>
                    <a:pt x="35" y="158"/>
                  </a:cubicBezTo>
                  <a:cubicBezTo>
                    <a:pt x="36" y="158"/>
                    <a:pt x="36" y="158"/>
                    <a:pt x="36" y="158"/>
                  </a:cubicBezTo>
                  <a:cubicBezTo>
                    <a:pt x="50" y="130"/>
                    <a:pt x="72" y="116"/>
                    <a:pt x="104" y="116"/>
                  </a:cubicBezTo>
                  <a:cubicBezTo>
                    <a:pt x="129" y="116"/>
                    <a:pt x="150" y="124"/>
                    <a:pt x="165" y="141"/>
                  </a:cubicBezTo>
                  <a:cubicBezTo>
                    <a:pt x="181" y="158"/>
                    <a:pt x="188" y="180"/>
                    <a:pt x="188" y="207"/>
                  </a:cubicBezTo>
                  <a:moveTo>
                    <a:pt x="154" y="212"/>
                  </a:moveTo>
                  <a:cubicBezTo>
                    <a:pt x="154" y="191"/>
                    <a:pt x="149" y="175"/>
                    <a:pt x="139" y="163"/>
                  </a:cubicBezTo>
                  <a:cubicBezTo>
                    <a:pt x="128" y="151"/>
                    <a:pt x="114" y="145"/>
                    <a:pt x="96" y="145"/>
                  </a:cubicBezTo>
                  <a:cubicBezTo>
                    <a:pt x="80" y="145"/>
                    <a:pt x="66" y="150"/>
                    <a:pt x="54" y="162"/>
                  </a:cubicBezTo>
                  <a:cubicBezTo>
                    <a:pt x="43" y="174"/>
                    <a:pt x="37" y="188"/>
                    <a:pt x="37" y="204"/>
                  </a:cubicBezTo>
                  <a:cubicBezTo>
                    <a:pt x="37" y="225"/>
                    <a:pt x="43" y="243"/>
                    <a:pt x="54" y="257"/>
                  </a:cubicBezTo>
                  <a:cubicBezTo>
                    <a:pt x="65" y="271"/>
                    <a:pt x="80" y="277"/>
                    <a:pt x="97" y="277"/>
                  </a:cubicBezTo>
                  <a:cubicBezTo>
                    <a:pt x="114" y="277"/>
                    <a:pt x="127" y="271"/>
                    <a:pt x="138" y="259"/>
                  </a:cubicBezTo>
                  <a:cubicBezTo>
                    <a:pt x="149" y="247"/>
                    <a:pt x="154" y="231"/>
                    <a:pt x="154" y="212"/>
                  </a:cubicBezTo>
                </a:path>
              </a:pathLst>
            </a:custGeom>
            <a:solidFill>
              <a:srgbClr val="EB4710"/>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17" name="Google Shape;1317;p30"/>
            <p:cNvSpPr/>
            <p:nvPr/>
          </p:nvSpPr>
          <p:spPr>
            <a:xfrm>
              <a:off x="9324975" y="4808538"/>
              <a:ext cx="619125" cy="1130300"/>
            </a:xfrm>
            <a:custGeom>
              <a:avLst/>
              <a:gdLst/>
              <a:ahLst/>
              <a:cxnLst/>
              <a:rect l="l" t="t" r="r" b="b"/>
              <a:pathLst>
                <a:path w="166" h="301" extrusionOk="0">
                  <a:moveTo>
                    <a:pt x="166" y="206"/>
                  </a:moveTo>
                  <a:cubicBezTo>
                    <a:pt x="166" y="235"/>
                    <a:pt x="156" y="258"/>
                    <a:pt x="137" y="275"/>
                  </a:cubicBezTo>
                  <a:cubicBezTo>
                    <a:pt x="118" y="293"/>
                    <a:pt x="93" y="301"/>
                    <a:pt x="61" y="301"/>
                  </a:cubicBezTo>
                  <a:cubicBezTo>
                    <a:pt x="33" y="301"/>
                    <a:pt x="13" y="297"/>
                    <a:pt x="0" y="289"/>
                  </a:cubicBezTo>
                  <a:cubicBezTo>
                    <a:pt x="0" y="253"/>
                    <a:pt x="0" y="253"/>
                    <a:pt x="0" y="253"/>
                  </a:cubicBezTo>
                  <a:cubicBezTo>
                    <a:pt x="20" y="266"/>
                    <a:pt x="40" y="273"/>
                    <a:pt x="61" y="273"/>
                  </a:cubicBezTo>
                  <a:cubicBezTo>
                    <a:pt x="82" y="273"/>
                    <a:pt x="99" y="267"/>
                    <a:pt x="112" y="255"/>
                  </a:cubicBezTo>
                  <a:cubicBezTo>
                    <a:pt x="125" y="243"/>
                    <a:pt x="131" y="228"/>
                    <a:pt x="131" y="208"/>
                  </a:cubicBezTo>
                  <a:cubicBezTo>
                    <a:pt x="131" y="189"/>
                    <a:pt x="125" y="173"/>
                    <a:pt x="112" y="162"/>
                  </a:cubicBezTo>
                  <a:cubicBezTo>
                    <a:pt x="99" y="151"/>
                    <a:pt x="80" y="146"/>
                    <a:pt x="55" y="146"/>
                  </a:cubicBezTo>
                  <a:cubicBezTo>
                    <a:pt x="36" y="146"/>
                    <a:pt x="19" y="147"/>
                    <a:pt x="5" y="148"/>
                  </a:cubicBezTo>
                  <a:cubicBezTo>
                    <a:pt x="15" y="0"/>
                    <a:pt x="15" y="0"/>
                    <a:pt x="15" y="0"/>
                  </a:cubicBezTo>
                  <a:cubicBezTo>
                    <a:pt x="152" y="0"/>
                    <a:pt x="152" y="0"/>
                    <a:pt x="152" y="0"/>
                  </a:cubicBezTo>
                  <a:cubicBezTo>
                    <a:pt x="152" y="30"/>
                    <a:pt x="152" y="30"/>
                    <a:pt x="152" y="30"/>
                  </a:cubicBezTo>
                  <a:cubicBezTo>
                    <a:pt x="45" y="30"/>
                    <a:pt x="45" y="30"/>
                    <a:pt x="45" y="30"/>
                  </a:cubicBezTo>
                  <a:cubicBezTo>
                    <a:pt x="39" y="117"/>
                    <a:pt x="39" y="117"/>
                    <a:pt x="39" y="117"/>
                  </a:cubicBezTo>
                  <a:cubicBezTo>
                    <a:pt x="66" y="116"/>
                    <a:pt x="66" y="116"/>
                    <a:pt x="66" y="116"/>
                  </a:cubicBezTo>
                  <a:cubicBezTo>
                    <a:pt x="97" y="116"/>
                    <a:pt x="121" y="124"/>
                    <a:pt x="139" y="140"/>
                  </a:cubicBezTo>
                  <a:cubicBezTo>
                    <a:pt x="157" y="155"/>
                    <a:pt x="166" y="177"/>
                    <a:pt x="166" y="206"/>
                  </a:cubicBezTo>
                </a:path>
              </a:pathLst>
            </a:custGeom>
            <a:solidFill>
              <a:srgbClr val="EB4710"/>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sp>
          <p:nvSpPr>
            <p:cNvPr id="1318" name="Google Shape;1318;p30"/>
            <p:cNvSpPr/>
            <p:nvPr/>
          </p:nvSpPr>
          <p:spPr>
            <a:xfrm>
              <a:off x="1549400" y="4437063"/>
              <a:ext cx="1543050" cy="1855787"/>
            </a:xfrm>
            <a:custGeom>
              <a:avLst/>
              <a:gdLst/>
              <a:ahLst/>
              <a:cxnLst/>
              <a:rect l="l" t="t" r="r" b="b"/>
              <a:pathLst>
                <a:path w="972" h="1169" extrusionOk="0">
                  <a:moveTo>
                    <a:pt x="972" y="1072"/>
                  </a:moveTo>
                  <a:lnTo>
                    <a:pt x="972" y="1072"/>
                  </a:lnTo>
                  <a:lnTo>
                    <a:pt x="972" y="99"/>
                  </a:lnTo>
                  <a:lnTo>
                    <a:pt x="624" y="0"/>
                  </a:lnTo>
                  <a:lnTo>
                    <a:pt x="3" y="234"/>
                  </a:lnTo>
                  <a:lnTo>
                    <a:pt x="0" y="234"/>
                  </a:lnTo>
                  <a:lnTo>
                    <a:pt x="0" y="937"/>
                  </a:lnTo>
                  <a:lnTo>
                    <a:pt x="212" y="854"/>
                  </a:lnTo>
                  <a:lnTo>
                    <a:pt x="212" y="282"/>
                  </a:lnTo>
                  <a:lnTo>
                    <a:pt x="624" y="182"/>
                  </a:lnTo>
                  <a:lnTo>
                    <a:pt x="624" y="1022"/>
                  </a:lnTo>
                  <a:lnTo>
                    <a:pt x="0" y="937"/>
                  </a:lnTo>
                  <a:lnTo>
                    <a:pt x="624" y="1169"/>
                  </a:lnTo>
                  <a:lnTo>
                    <a:pt x="624" y="1169"/>
                  </a:lnTo>
                  <a:lnTo>
                    <a:pt x="972" y="1072"/>
                  </a:lnTo>
                  <a:lnTo>
                    <a:pt x="972" y="1072"/>
                  </a:lnTo>
                  <a:lnTo>
                    <a:pt x="972" y="1072"/>
                  </a:lnTo>
                  <a:close/>
                </a:path>
              </a:pathLst>
            </a:custGeom>
            <a:solidFill>
              <a:srgbClr val="EB4710"/>
            </a:solid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49">
                <a:solidFill>
                  <a:srgbClr val="000000"/>
                </a:solidFill>
                <a:latin typeface="Arial"/>
                <a:ea typeface="Arial"/>
                <a:cs typeface="Arial"/>
                <a:sym typeface="Arial"/>
              </a:endParaRPr>
            </a:p>
          </p:txBody>
        </p:sp>
      </p:grpSp>
      <p:pic>
        <p:nvPicPr>
          <p:cNvPr id="1319" name="Google Shape;1319;p30"/>
          <p:cNvPicPr preferRelativeResize="0"/>
          <p:nvPr/>
        </p:nvPicPr>
        <p:blipFill rotWithShape="1">
          <a:blip r:embed="rId5">
            <a:alphaModFix/>
          </a:blip>
          <a:srcRect/>
          <a:stretch/>
        </p:blipFill>
        <p:spPr>
          <a:xfrm>
            <a:off x="6567155" y="2462438"/>
            <a:ext cx="490676" cy="59051"/>
          </a:xfrm>
          <a:prstGeom prst="rect">
            <a:avLst/>
          </a:prstGeom>
          <a:noFill/>
          <a:ln>
            <a:noFill/>
          </a:ln>
        </p:spPr>
      </p:pic>
      <p:pic>
        <p:nvPicPr>
          <p:cNvPr id="1320" name="Google Shape;1320;p30"/>
          <p:cNvPicPr preferRelativeResize="0"/>
          <p:nvPr/>
        </p:nvPicPr>
        <p:blipFill rotWithShape="1">
          <a:blip r:embed="rId6">
            <a:alphaModFix/>
          </a:blip>
          <a:srcRect/>
          <a:stretch/>
        </p:blipFill>
        <p:spPr>
          <a:xfrm>
            <a:off x="6407724" y="2174269"/>
            <a:ext cx="434826" cy="169611"/>
          </a:xfrm>
          <a:prstGeom prst="rect">
            <a:avLst/>
          </a:prstGeom>
          <a:noFill/>
          <a:ln>
            <a:noFill/>
          </a:ln>
        </p:spPr>
      </p:pic>
      <p:pic>
        <p:nvPicPr>
          <p:cNvPr id="1321" name="Google Shape;1321;p30"/>
          <p:cNvPicPr preferRelativeResize="0"/>
          <p:nvPr/>
        </p:nvPicPr>
        <p:blipFill rotWithShape="1">
          <a:blip r:embed="rId7">
            <a:alphaModFix/>
          </a:blip>
          <a:srcRect/>
          <a:stretch/>
        </p:blipFill>
        <p:spPr>
          <a:xfrm>
            <a:off x="6081892" y="2834150"/>
            <a:ext cx="539964" cy="58382"/>
          </a:xfrm>
          <a:prstGeom prst="rect">
            <a:avLst/>
          </a:prstGeom>
          <a:noFill/>
          <a:ln>
            <a:noFill/>
          </a:ln>
        </p:spPr>
      </p:pic>
      <p:pic>
        <p:nvPicPr>
          <p:cNvPr id="1322" name="Google Shape;1322;p30"/>
          <p:cNvPicPr preferRelativeResize="0"/>
          <p:nvPr/>
        </p:nvPicPr>
        <p:blipFill rotWithShape="1">
          <a:blip r:embed="rId8">
            <a:alphaModFix/>
          </a:blip>
          <a:srcRect/>
          <a:stretch/>
        </p:blipFill>
        <p:spPr>
          <a:xfrm>
            <a:off x="5591701" y="2981300"/>
            <a:ext cx="524935" cy="136449"/>
          </a:xfrm>
          <a:prstGeom prst="rect">
            <a:avLst/>
          </a:prstGeom>
          <a:noFill/>
          <a:ln>
            <a:noFill/>
          </a:ln>
        </p:spPr>
      </p:pic>
      <p:pic>
        <p:nvPicPr>
          <p:cNvPr id="1323" name="Google Shape;1323;p30"/>
          <p:cNvPicPr preferRelativeResize="0"/>
          <p:nvPr/>
        </p:nvPicPr>
        <p:blipFill rotWithShape="1">
          <a:blip r:embed="rId9">
            <a:alphaModFix/>
          </a:blip>
          <a:srcRect/>
          <a:stretch/>
        </p:blipFill>
        <p:spPr>
          <a:xfrm>
            <a:off x="6220623" y="2629395"/>
            <a:ext cx="822406" cy="85275"/>
          </a:xfrm>
          <a:prstGeom prst="rect">
            <a:avLst/>
          </a:prstGeom>
          <a:noFill/>
          <a:ln>
            <a:noFill/>
          </a:ln>
        </p:spPr>
      </p:pic>
      <p:pic>
        <p:nvPicPr>
          <p:cNvPr id="1324" name="Google Shape;1324;p30"/>
          <p:cNvPicPr preferRelativeResize="0"/>
          <p:nvPr/>
        </p:nvPicPr>
        <p:blipFill rotWithShape="1">
          <a:blip r:embed="rId10">
            <a:alphaModFix/>
          </a:blip>
          <a:srcRect/>
          <a:stretch/>
        </p:blipFill>
        <p:spPr>
          <a:xfrm>
            <a:off x="6624503" y="2944715"/>
            <a:ext cx="312424" cy="133668"/>
          </a:xfrm>
          <a:prstGeom prst="rect">
            <a:avLst/>
          </a:prstGeom>
          <a:noFill/>
          <a:ln>
            <a:noFill/>
          </a:ln>
        </p:spPr>
      </p:pic>
      <p:grpSp>
        <p:nvGrpSpPr>
          <p:cNvPr id="1325" name="Google Shape;1325;p30"/>
          <p:cNvGrpSpPr/>
          <p:nvPr/>
        </p:nvGrpSpPr>
        <p:grpSpPr>
          <a:xfrm>
            <a:off x="5842454" y="2397049"/>
            <a:ext cx="420674" cy="105928"/>
            <a:chOff x="1287" y="2378"/>
            <a:chExt cx="3772" cy="1000"/>
          </a:xfrm>
        </p:grpSpPr>
        <p:sp>
          <p:nvSpPr>
            <p:cNvPr id="1326" name="Google Shape;1326;p30"/>
            <p:cNvSpPr/>
            <p:nvPr/>
          </p:nvSpPr>
          <p:spPr>
            <a:xfrm>
              <a:off x="4067" y="2378"/>
              <a:ext cx="992" cy="1000"/>
            </a:xfrm>
            <a:custGeom>
              <a:avLst/>
              <a:gdLst/>
              <a:ahLst/>
              <a:cxnLst/>
              <a:rect l="l" t="t" r="r" b="b"/>
              <a:pathLst>
                <a:path w="606" h="610" extrusionOk="0">
                  <a:moveTo>
                    <a:pt x="0" y="43"/>
                  </a:moveTo>
                  <a:cubicBezTo>
                    <a:pt x="0" y="19"/>
                    <a:pt x="20" y="0"/>
                    <a:pt x="44" y="0"/>
                  </a:cubicBezTo>
                  <a:cubicBezTo>
                    <a:pt x="561" y="0"/>
                    <a:pt x="561" y="0"/>
                    <a:pt x="561" y="0"/>
                  </a:cubicBezTo>
                  <a:cubicBezTo>
                    <a:pt x="586" y="0"/>
                    <a:pt x="606" y="19"/>
                    <a:pt x="606" y="43"/>
                  </a:cubicBezTo>
                  <a:cubicBezTo>
                    <a:pt x="606" y="566"/>
                    <a:pt x="606" y="566"/>
                    <a:pt x="606" y="566"/>
                  </a:cubicBezTo>
                  <a:cubicBezTo>
                    <a:pt x="606" y="590"/>
                    <a:pt x="586" y="610"/>
                    <a:pt x="561" y="610"/>
                  </a:cubicBezTo>
                  <a:cubicBezTo>
                    <a:pt x="44" y="610"/>
                    <a:pt x="44" y="610"/>
                    <a:pt x="44" y="610"/>
                  </a:cubicBezTo>
                  <a:cubicBezTo>
                    <a:pt x="20" y="610"/>
                    <a:pt x="0" y="590"/>
                    <a:pt x="0" y="566"/>
                  </a:cubicBezTo>
                  <a:cubicBezTo>
                    <a:pt x="0" y="43"/>
                    <a:pt x="0" y="43"/>
                    <a:pt x="0" y="43"/>
                  </a:cubicBezTo>
                  <a:close/>
                </a:path>
              </a:pathLst>
            </a:custGeom>
            <a:solidFill>
              <a:srgbClr val="01669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FFFFFF"/>
                </a:solidFill>
                <a:latin typeface="Arial"/>
                <a:ea typeface="Arial"/>
                <a:cs typeface="Arial"/>
                <a:sym typeface="Arial"/>
              </a:endParaRPr>
            </a:p>
          </p:txBody>
        </p:sp>
        <p:sp>
          <p:nvSpPr>
            <p:cNvPr id="1327" name="Google Shape;1327;p30"/>
            <p:cNvSpPr/>
            <p:nvPr/>
          </p:nvSpPr>
          <p:spPr>
            <a:xfrm>
              <a:off x="1287" y="2560"/>
              <a:ext cx="415" cy="656"/>
            </a:xfrm>
            <a:custGeom>
              <a:avLst/>
              <a:gdLst/>
              <a:ahLst/>
              <a:cxnLst/>
              <a:rect l="l" t="t" r="r" b="b"/>
              <a:pathLst>
                <a:path w="415" h="656" extrusionOk="0">
                  <a:moveTo>
                    <a:pt x="0" y="656"/>
                  </a:moveTo>
                  <a:lnTo>
                    <a:pt x="415" y="656"/>
                  </a:lnTo>
                  <a:lnTo>
                    <a:pt x="415" y="520"/>
                  </a:lnTo>
                  <a:lnTo>
                    <a:pt x="151" y="520"/>
                  </a:lnTo>
                  <a:lnTo>
                    <a:pt x="151" y="0"/>
                  </a:lnTo>
                  <a:lnTo>
                    <a:pt x="0" y="0"/>
                  </a:lnTo>
                  <a:lnTo>
                    <a:pt x="0" y="656"/>
                  </a:lnTo>
                  <a:lnTo>
                    <a:pt x="0" y="656"/>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FFFFFF"/>
                </a:solidFill>
                <a:latin typeface="Arial"/>
                <a:ea typeface="Arial"/>
                <a:cs typeface="Arial"/>
                <a:sym typeface="Arial"/>
              </a:endParaRPr>
            </a:p>
          </p:txBody>
        </p:sp>
        <p:sp>
          <p:nvSpPr>
            <p:cNvPr id="1328" name="Google Shape;1328;p30"/>
            <p:cNvSpPr/>
            <p:nvPr/>
          </p:nvSpPr>
          <p:spPr>
            <a:xfrm>
              <a:off x="1752" y="2546"/>
              <a:ext cx="169" cy="670"/>
            </a:xfrm>
            <a:custGeom>
              <a:avLst/>
              <a:gdLst/>
              <a:ahLst/>
              <a:cxnLst/>
              <a:rect l="l" t="t" r="r" b="b"/>
              <a:pathLst>
                <a:path w="103" h="409" extrusionOk="0">
                  <a:moveTo>
                    <a:pt x="97" y="409"/>
                  </a:moveTo>
                  <a:cubicBezTo>
                    <a:pt x="97" y="133"/>
                    <a:pt x="97" y="133"/>
                    <a:pt x="97" y="133"/>
                  </a:cubicBezTo>
                  <a:cubicBezTo>
                    <a:pt x="6" y="133"/>
                    <a:pt x="6" y="133"/>
                    <a:pt x="6" y="133"/>
                  </a:cubicBezTo>
                  <a:cubicBezTo>
                    <a:pt x="6" y="409"/>
                    <a:pt x="6" y="409"/>
                    <a:pt x="6" y="409"/>
                  </a:cubicBezTo>
                  <a:lnTo>
                    <a:pt x="97" y="409"/>
                  </a:lnTo>
                  <a:close/>
                  <a:moveTo>
                    <a:pt x="52" y="96"/>
                  </a:moveTo>
                  <a:cubicBezTo>
                    <a:pt x="83" y="96"/>
                    <a:pt x="103" y="74"/>
                    <a:pt x="103" y="48"/>
                  </a:cubicBezTo>
                  <a:cubicBezTo>
                    <a:pt x="103" y="21"/>
                    <a:pt x="83" y="0"/>
                    <a:pt x="52" y="0"/>
                  </a:cubicBezTo>
                  <a:cubicBezTo>
                    <a:pt x="21" y="0"/>
                    <a:pt x="0" y="21"/>
                    <a:pt x="0" y="48"/>
                  </a:cubicBezTo>
                  <a:cubicBezTo>
                    <a:pt x="0" y="74"/>
                    <a:pt x="20" y="96"/>
                    <a:pt x="51" y="96"/>
                  </a:cubicBezTo>
                  <a:cubicBezTo>
                    <a:pt x="52" y="96"/>
                    <a:pt x="52" y="96"/>
                    <a:pt x="52" y="96"/>
                  </a:cubicBezTo>
                  <a:close/>
                </a:path>
              </a:pathLst>
            </a:cu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FFFFFF"/>
                </a:solidFill>
                <a:latin typeface="Arial"/>
                <a:ea typeface="Arial"/>
                <a:cs typeface="Arial"/>
                <a:sym typeface="Arial"/>
              </a:endParaRPr>
            </a:p>
          </p:txBody>
        </p:sp>
        <p:sp>
          <p:nvSpPr>
            <p:cNvPr id="1329" name="Google Shape;1329;p30"/>
            <p:cNvSpPr/>
            <p:nvPr/>
          </p:nvSpPr>
          <p:spPr>
            <a:xfrm>
              <a:off x="1982" y="2754"/>
              <a:ext cx="456" cy="462"/>
            </a:xfrm>
            <a:custGeom>
              <a:avLst/>
              <a:gdLst/>
              <a:ahLst/>
              <a:cxnLst/>
              <a:rect l="l" t="t" r="r" b="b"/>
              <a:pathLst>
                <a:path w="279" h="282" extrusionOk="0">
                  <a:moveTo>
                    <a:pt x="0" y="282"/>
                  </a:moveTo>
                  <a:cubicBezTo>
                    <a:pt x="91" y="282"/>
                    <a:pt x="91" y="282"/>
                    <a:pt x="91" y="282"/>
                  </a:cubicBezTo>
                  <a:cubicBezTo>
                    <a:pt x="91" y="128"/>
                    <a:pt x="91" y="128"/>
                    <a:pt x="91" y="128"/>
                  </a:cubicBezTo>
                  <a:cubicBezTo>
                    <a:pt x="91" y="120"/>
                    <a:pt x="92" y="111"/>
                    <a:pt x="94" y="105"/>
                  </a:cubicBezTo>
                  <a:cubicBezTo>
                    <a:pt x="101" y="89"/>
                    <a:pt x="116" y="72"/>
                    <a:pt x="141" y="72"/>
                  </a:cubicBezTo>
                  <a:cubicBezTo>
                    <a:pt x="175" y="72"/>
                    <a:pt x="188" y="97"/>
                    <a:pt x="188" y="134"/>
                  </a:cubicBezTo>
                  <a:cubicBezTo>
                    <a:pt x="188" y="282"/>
                    <a:pt x="188" y="282"/>
                    <a:pt x="188" y="282"/>
                  </a:cubicBezTo>
                  <a:cubicBezTo>
                    <a:pt x="279" y="282"/>
                    <a:pt x="279" y="282"/>
                    <a:pt x="279" y="282"/>
                  </a:cubicBezTo>
                  <a:cubicBezTo>
                    <a:pt x="279" y="124"/>
                    <a:pt x="279" y="124"/>
                    <a:pt x="279" y="124"/>
                  </a:cubicBezTo>
                  <a:cubicBezTo>
                    <a:pt x="279" y="39"/>
                    <a:pt x="234" y="0"/>
                    <a:pt x="174" y="0"/>
                  </a:cubicBezTo>
                  <a:cubicBezTo>
                    <a:pt x="125" y="0"/>
                    <a:pt x="103" y="27"/>
                    <a:pt x="91" y="46"/>
                  </a:cubicBezTo>
                  <a:cubicBezTo>
                    <a:pt x="91" y="46"/>
                    <a:pt x="91" y="46"/>
                    <a:pt x="91" y="46"/>
                  </a:cubicBezTo>
                  <a:cubicBezTo>
                    <a:pt x="91" y="6"/>
                    <a:pt x="91" y="6"/>
                    <a:pt x="91" y="6"/>
                  </a:cubicBezTo>
                  <a:cubicBezTo>
                    <a:pt x="0" y="6"/>
                    <a:pt x="0" y="6"/>
                    <a:pt x="0" y="6"/>
                  </a:cubicBezTo>
                  <a:cubicBezTo>
                    <a:pt x="1" y="32"/>
                    <a:pt x="0" y="282"/>
                    <a:pt x="0" y="282"/>
                  </a:cubicBezTo>
                  <a:close/>
                </a:path>
              </a:pathLst>
            </a:cu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FFFFFF"/>
                </a:solidFill>
                <a:latin typeface="Arial"/>
                <a:ea typeface="Arial"/>
                <a:cs typeface="Arial"/>
                <a:sym typeface="Arial"/>
              </a:endParaRPr>
            </a:p>
          </p:txBody>
        </p:sp>
        <p:sp>
          <p:nvSpPr>
            <p:cNvPr id="1330" name="Google Shape;1330;p30"/>
            <p:cNvSpPr/>
            <p:nvPr/>
          </p:nvSpPr>
          <p:spPr>
            <a:xfrm>
              <a:off x="2501" y="2560"/>
              <a:ext cx="489" cy="656"/>
            </a:xfrm>
            <a:custGeom>
              <a:avLst/>
              <a:gdLst/>
              <a:ahLst/>
              <a:cxnLst/>
              <a:rect l="l" t="t" r="r" b="b"/>
              <a:pathLst>
                <a:path w="299" h="400" extrusionOk="0">
                  <a:moveTo>
                    <a:pt x="92" y="0"/>
                  </a:moveTo>
                  <a:cubicBezTo>
                    <a:pt x="0" y="0"/>
                    <a:pt x="0" y="0"/>
                    <a:pt x="0" y="0"/>
                  </a:cubicBezTo>
                  <a:cubicBezTo>
                    <a:pt x="0" y="400"/>
                    <a:pt x="0" y="400"/>
                    <a:pt x="0" y="400"/>
                  </a:cubicBezTo>
                  <a:cubicBezTo>
                    <a:pt x="92" y="400"/>
                    <a:pt x="92" y="400"/>
                    <a:pt x="92" y="400"/>
                  </a:cubicBezTo>
                  <a:cubicBezTo>
                    <a:pt x="92" y="310"/>
                    <a:pt x="92" y="310"/>
                    <a:pt x="92" y="310"/>
                  </a:cubicBezTo>
                  <a:cubicBezTo>
                    <a:pt x="115" y="282"/>
                    <a:pt x="115" y="282"/>
                    <a:pt x="115" y="282"/>
                  </a:cubicBezTo>
                  <a:cubicBezTo>
                    <a:pt x="186" y="400"/>
                    <a:pt x="186" y="400"/>
                    <a:pt x="186" y="400"/>
                  </a:cubicBezTo>
                  <a:cubicBezTo>
                    <a:pt x="299" y="400"/>
                    <a:pt x="299" y="400"/>
                    <a:pt x="299" y="400"/>
                  </a:cubicBezTo>
                  <a:cubicBezTo>
                    <a:pt x="178" y="229"/>
                    <a:pt x="178" y="229"/>
                    <a:pt x="178" y="229"/>
                  </a:cubicBezTo>
                  <a:cubicBezTo>
                    <a:pt x="284" y="112"/>
                    <a:pt x="284" y="112"/>
                    <a:pt x="284" y="112"/>
                  </a:cubicBezTo>
                  <a:cubicBezTo>
                    <a:pt x="174" y="112"/>
                    <a:pt x="174" y="112"/>
                    <a:pt x="174" y="112"/>
                  </a:cubicBezTo>
                  <a:cubicBezTo>
                    <a:pt x="174" y="112"/>
                    <a:pt x="98" y="216"/>
                    <a:pt x="92" y="229"/>
                  </a:cubicBezTo>
                  <a:lnTo>
                    <a:pt x="92" y="0"/>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FFFFFF"/>
                </a:solidFill>
                <a:latin typeface="Arial"/>
                <a:ea typeface="Arial"/>
                <a:cs typeface="Arial"/>
                <a:sym typeface="Arial"/>
              </a:endParaRPr>
            </a:p>
          </p:txBody>
        </p:sp>
        <p:sp>
          <p:nvSpPr>
            <p:cNvPr id="1331" name="Google Shape;1331;p30"/>
            <p:cNvSpPr/>
            <p:nvPr/>
          </p:nvSpPr>
          <p:spPr>
            <a:xfrm>
              <a:off x="2938" y="2732"/>
              <a:ext cx="458" cy="494"/>
            </a:xfrm>
            <a:custGeom>
              <a:avLst/>
              <a:gdLst/>
              <a:ahLst/>
              <a:cxnLst/>
              <a:rect l="l" t="t" r="r" b="b"/>
              <a:pathLst>
                <a:path w="280" h="301" extrusionOk="0">
                  <a:moveTo>
                    <a:pt x="277" y="180"/>
                  </a:moveTo>
                  <a:cubicBezTo>
                    <a:pt x="278" y="173"/>
                    <a:pt x="280" y="159"/>
                    <a:pt x="280" y="144"/>
                  </a:cubicBezTo>
                  <a:cubicBezTo>
                    <a:pt x="280" y="73"/>
                    <a:pt x="244" y="0"/>
                    <a:pt x="149" y="0"/>
                  </a:cubicBezTo>
                  <a:cubicBezTo>
                    <a:pt x="47" y="0"/>
                    <a:pt x="0" y="81"/>
                    <a:pt x="0" y="154"/>
                  </a:cubicBezTo>
                  <a:cubicBezTo>
                    <a:pt x="0" y="244"/>
                    <a:pt x="57" y="301"/>
                    <a:pt x="157" y="301"/>
                  </a:cubicBezTo>
                  <a:cubicBezTo>
                    <a:pt x="197" y="301"/>
                    <a:pt x="233" y="295"/>
                    <a:pt x="264" y="282"/>
                  </a:cubicBezTo>
                  <a:cubicBezTo>
                    <a:pt x="252" y="222"/>
                    <a:pt x="252" y="222"/>
                    <a:pt x="252" y="222"/>
                  </a:cubicBezTo>
                  <a:cubicBezTo>
                    <a:pt x="227" y="230"/>
                    <a:pt x="202" y="234"/>
                    <a:pt x="170" y="234"/>
                  </a:cubicBezTo>
                  <a:cubicBezTo>
                    <a:pt x="127" y="234"/>
                    <a:pt x="90" y="217"/>
                    <a:pt x="87" y="179"/>
                  </a:cubicBezTo>
                  <a:cubicBezTo>
                    <a:pt x="277" y="180"/>
                    <a:pt x="277" y="180"/>
                    <a:pt x="277" y="180"/>
                  </a:cubicBezTo>
                  <a:cubicBezTo>
                    <a:pt x="277" y="180"/>
                    <a:pt x="277" y="180"/>
                    <a:pt x="277" y="180"/>
                  </a:cubicBezTo>
                  <a:close/>
                  <a:moveTo>
                    <a:pt x="86" y="118"/>
                  </a:moveTo>
                  <a:cubicBezTo>
                    <a:pt x="89" y="94"/>
                    <a:pt x="105" y="60"/>
                    <a:pt x="144" y="60"/>
                  </a:cubicBezTo>
                  <a:cubicBezTo>
                    <a:pt x="185" y="60"/>
                    <a:pt x="195" y="97"/>
                    <a:pt x="195" y="118"/>
                  </a:cubicBezTo>
                  <a:lnTo>
                    <a:pt x="86" y="118"/>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FFFFFF"/>
                </a:solidFill>
                <a:latin typeface="Arial"/>
                <a:ea typeface="Arial"/>
                <a:cs typeface="Arial"/>
                <a:sym typeface="Arial"/>
              </a:endParaRPr>
            </a:p>
          </p:txBody>
        </p:sp>
        <p:sp>
          <p:nvSpPr>
            <p:cNvPr id="1332" name="Google Shape;1332;p30"/>
            <p:cNvSpPr/>
            <p:nvPr/>
          </p:nvSpPr>
          <p:spPr>
            <a:xfrm>
              <a:off x="3419" y="2560"/>
              <a:ext cx="501" cy="666"/>
            </a:xfrm>
            <a:custGeom>
              <a:avLst/>
              <a:gdLst/>
              <a:ahLst/>
              <a:cxnLst/>
              <a:rect l="l" t="t" r="r" b="b"/>
              <a:pathLst>
                <a:path w="306" h="406" extrusionOk="0">
                  <a:moveTo>
                    <a:pt x="212" y="0"/>
                  </a:moveTo>
                  <a:cubicBezTo>
                    <a:pt x="212" y="138"/>
                    <a:pt x="212" y="138"/>
                    <a:pt x="212" y="138"/>
                  </a:cubicBezTo>
                  <a:cubicBezTo>
                    <a:pt x="211" y="138"/>
                    <a:pt x="211" y="138"/>
                    <a:pt x="211" y="138"/>
                  </a:cubicBezTo>
                  <a:cubicBezTo>
                    <a:pt x="197" y="119"/>
                    <a:pt x="170" y="106"/>
                    <a:pt x="133" y="106"/>
                  </a:cubicBezTo>
                  <a:cubicBezTo>
                    <a:pt x="63" y="106"/>
                    <a:pt x="0" y="162"/>
                    <a:pt x="1" y="259"/>
                  </a:cubicBezTo>
                  <a:cubicBezTo>
                    <a:pt x="1" y="348"/>
                    <a:pt x="57" y="406"/>
                    <a:pt x="127" y="406"/>
                  </a:cubicBezTo>
                  <a:cubicBezTo>
                    <a:pt x="165" y="406"/>
                    <a:pt x="201" y="390"/>
                    <a:pt x="219" y="358"/>
                  </a:cubicBezTo>
                  <a:cubicBezTo>
                    <a:pt x="221" y="358"/>
                    <a:pt x="221" y="358"/>
                    <a:pt x="221" y="358"/>
                  </a:cubicBezTo>
                  <a:cubicBezTo>
                    <a:pt x="225" y="400"/>
                    <a:pt x="225" y="400"/>
                    <a:pt x="225" y="400"/>
                  </a:cubicBezTo>
                  <a:cubicBezTo>
                    <a:pt x="306" y="400"/>
                    <a:pt x="306" y="400"/>
                    <a:pt x="306" y="400"/>
                  </a:cubicBezTo>
                  <a:cubicBezTo>
                    <a:pt x="305" y="380"/>
                    <a:pt x="304" y="347"/>
                    <a:pt x="304" y="314"/>
                  </a:cubicBezTo>
                  <a:cubicBezTo>
                    <a:pt x="304" y="0"/>
                    <a:pt x="304" y="0"/>
                    <a:pt x="304" y="0"/>
                  </a:cubicBezTo>
                  <a:cubicBezTo>
                    <a:pt x="212" y="0"/>
                    <a:pt x="212" y="0"/>
                    <a:pt x="212" y="0"/>
                  </a:cubicBezTo>
                  <a:close/>
                  <a:moveTo>
                    <a:pt x="212" y="272"/>
                  </a:moveTo>
                  <a:cubicBezTo>
                    <a:pt x="212" y="279"/>
                    <a:pt x="211" y="286"/>
                    <a:pt x="210" y="292"/>
                  </a:cubicBezTo>
                  <a:cubicBezTo>
                    <a:pt x="205" y="317"/>
                    <a:pt x="183" y="335"/>
                    <a:pt x="157" y="335"/>
                  </a:cubicBezTo>
                  <a:cubicBezTo>
                    <a:pt x="119" y="335"/>
                    <a:pt x="94" y="304"/>
                    <a:pt x="94" y="256"/>
                  </a:cubicBezTo>
                  <a:cubicBezTo>
                    <a:pt x="94" y="211"/>
                    <a:pt x="115" y="175"/>
                    <a:pt x="157" y="175"/>
                  </a:cubicBezTo>
                  <a:cubicBezTo>
                    <a:pt x="185" y="175"/>
                    <a:pt x="205" y="194"/>
                    <a:pt x="211" y="218"/>
                  </a:cubicBezTo>
                  <a:cubicBezTo>
                    <a:pt x="212" y="223"/>
                    <a:pt x="212" y="229"/>
                    <a:pt x="212" y="235"/>
                  </a:cubicBezTo>
                  <a:cubicBezTo>
                    <a:pt x="212" y="272"/>
                    <a:pt x="212" y="272"/>
                    <a:pt x="212" y="272"/>
                  </a:cubicBezTo>
                  <a:close/>
                </a:path>
              </a:pathLst>
            </a:custGeom>
            <a:solidFill>
              <a:srgbClr val="00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FFFFFF"/>
                </a:solidFill>
                <a:latin typeface="Arial"/>
                <a:ea typeface="Arial"/>
                <a:cs typeface="Arial"/>
                <a:sym typeface="Arial"/>
              </a:endParaRPr>
            </a:p>
          </p:txBody>
        </p:sp>
        <p:sp>
          <p:nvSpPr>
            <p:cNvPr id="1333" name="Google Shape;1333;p30"/>
            <p:cNvSpPr/>
            <p:nvPr/>
          </p:nvSpPr>
          <p:spPr>
            <a:xfrm>
              <a:off x="4208" y="2546"/>
              <a:ext cx="170" cy="668"/>
            </a:xfrm>
            <a:custGeom>
              <a:avLst/>
              <a:gdLst/>
              <a:ahLst/>
              <a:cxnLst/>
              <a:rect l="l" t="t" r="r" b="b"/>
              <a:pathLst>
                <a:path w="104" h="408" extrusionOk="0">
                  <a:moveTo>
                    <a:pt x="98" y="408"/>
                  </a:moveTo>
                  <a:cubicBezTo>
                    <a:pt x="98" y="133"/>
                    <a:pt x="98" y="133"/>
                    <a:pt x="98" y="133"/>
                  </a:cubicBezTo>
                  <a:cubicBezTo>
                    <a:pt x="6" y="133"/>
                    <a:pt x="6" y="133"/>
                    <a:pt x="6" y="133"/>
                  </a:cubicBezTo>
                  <a:cubicBezTo>
                    <a:pt x="6" y="408"/>
                    <a:pt x="6" y="408"/>
                    <a:pt x="6" y="408"/>
                  </a:cubicBezTo>
                  <a:lnTo>
                    <a:pt x="98" y="408"/>
                  </a:lnTo>
                  <a:close/>
                  <a:moveTo>
                    <a:pt x="52" y="95"/>
                  </a:moveTo>
                  <a:cubicBezTo>
                    <a:pt x="84" y="95"/>
                    <a:pt x="104" y="74"/>
                    <a:pt x="104" y="48"/>
                  </a:cubicBezTo>
                  <a:cubicBezTo>
                    <a:pt x="103" y="21"/>
                    <a:pt x="84" y="0"/>
                    <a:pt x="52" y="0"/>
                  </a:cubicBezTo>
                  <a:cubicBezTo>
                    <a:pt x="21" y="0"/>
                    <a:pt x="0" y="21"/>
                    <a:pt x="0" y="48"/>
                  </a:cubicBezTo>
                  <a:cubicBezTo>
                    <a:pt x="0" y="74"/>
                    <a:pt x="20" y="95"/>
                    <a:pt x="51" y="95"/>
                  </a:cubicBezTo>
                  <a:cubicBezTo>
                    <a:pt x="52" y="95"/>
                    <a:pt x="52" y="95"/>
                    <a:pt x="52" y="95"/>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FFFFFF"/>
                </a:solidFill>
                <a:latin typeface="Arial"/>
                <a:ea typeface="Arial"/>
                <a:cs typeface="Arial"/>
                <a:sym typeface="Arial"/>
              </a:endParaRPr>
            </a:p>
          </p:txBody>
        </p:sp>
        <p:sp>
          <p:nvSpPr>
            <p:cNvPr id="1334" name="Google Shape;1334;p30"/>
            <p:cNvSpPr/>
            <p:nvPr/>
          </p:nvSpPr>
          <p:spPr>
            <a:xfrm>
              <a:off x="4450" y="2752"/>
              <a:ext cx="459" cy="462"/>
            </a:xfrm>
            <a:custGeom>
              <a:avLst/>
              <a:gdLst/>
              <a:ahLst/>
              <a:cxnLst/>
              <a:rect l="l" t="t" r="r" b="b"/>
              <a:pathLst>
                <a:path w="280" h="282" extrusionOk="0">
                  <a:moveTo>
                    <a:pt x="0" y="282"/>
                  </a:moveTo>
                  <a:cubicBezTo>
                    <a:pt x="92" y="282"/>
                    <a:pt x="92" y="282"/>
                    <a:pt x="92" y="282"/>
                  </a:cubicBezTo>
                  <a:cubicBezTo>
                    <a:pt x="92" y="128"/>
                    <a:pt x="92" y="128"/>
                    <a:pt x="92" y="128"/>
                  </a:cubicBezTo>
                  <a:cubicBezTo>
                    <a:pt x="92" y="120"/>
                    <a:pt x="92" y="112"/>
                    <a:pt x="95" y="106"/>
                  </a:cubicBezTo>
                  <a:cubicBezTo>
                    <a:pt x="101" y="90"/>
                    <a:pt x="116" y="73"/>
                    <a:pt x="142" y="73"/>
                  </a:cubicBezTo>
                  <a:cubicBezTo>
                    <a:pt x="175" y="73"/>
                    <a:pt x="188" y="98"/>
                    <a:pt x="188" y="135"/>
                  </a:cubicBezTo>
                  <a:cubicBezTo>
                    <a:pt x="188" y="282"/>
                    <a:pt x="188" y="282"/>
                    <a:pt x="188" y="282"/>
                  </a:cubicBezTo>
                  <a:cubicBezTo>
                    <a:pt x="280" y="282"/>
                    <a:pt x="280" y="282"/>
                    <a:pt x="280" y="282"/>
                  </a:cubicBezTo>
                  <a:cubicBezTo>
                    <a:pt x="280" y="124"/>
                    <a:pt x="280" y="124"/>
                    <a:pt x="280" y="124"/>
                  </a:cubicBezTo>
                  <a:cubicBezTo>
                    <a:pt x="280" y="40"/>
                    <a:pt x="235" y="0"/>
                    <a:pt x="174" y="0"/>
                  </a:cubicBezTo>
                  <a:cubicBezTo>
                    <a:pt x="125" y="0"/>
                    <a:pt x="103" y="28"/>
                    <a:pt x="91" y="47"/>
                  </a:cubicBezTo>
                  <a:cubicBezTo>
                    <a:pt x="92" y="47"/>
                    <a:pt x="92" y="47"/>
                    <a:pt x="92" y="47"/>
                  </a:cubicBezTo>
                  <a:cubicBezTo>
                    <a:pt x="92" y="7"/>
                    <a:pt x="92" y="7"/>
                    <a:pt x="92" y="7"/>
                  </a:cubicBezTo>
                  <a:cubicBezTo>
                    <a:pt x="0" y="7"/>
                    <a:pt x="0" y="7"/>
                    <a:pt x="0" y="7"/>
                  </a:cubicBezTo>
                  <a:cubicBezTo>
                    <a:pt x="1" y="33"/>
                    <a:pt x="0" y="282"/>
                    <a:pt x="0" y="282"/>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FFFFFF"/>
                </a:solidFill>
                <a:latin typeface="Arial"/>
                <a:ea typeface="Arial"/>
                <a:cs typeface="Arial"/>
                <a:sym typeface="Arial"/>
              </a:endParaRPr>
            </a:p>
          </p:txBody>
        </p:sp>
      </p:grpSp>
      <p:sp>
        <p:nvSpPr>
          <p:cNvPr id="1335" name="Google Shape;1335;p30"/>
          <p:cNvSpPr/>
          <p:nvPr/>
        </p:nvSpPr>
        <p:spPr>
          <a:xfrm>
            <a:off x="10328999" y="373213"/>
            <a:ext cx="1367701" cy="57593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5" name="Group 64">
            <a:extLst>
              <a:ext uri="{FF2B5EF4-FFF2-40B4-BE49-F238E27FC236}">
                <a16:creationId xmlns:a16="http://schemas.microsoft.com/office/drawing/2014/main" xmlns="" id="{29E1F87F-A9E1-464D-9112-6685BFE46B0E}"/>
              </a:ext>
            </a:extLst>
          </p:cNvPr>
          <p:cNvGrpSpPr/>
          <p:nvPr/>
        </p:nvGrpSpPr>
        <p:grpSpPr>
          <a:xfrm>
            <a:off x="11036874" y="451527"/>
            <a:ext cx="602856" cy="602856"/>
            <a:chOff x="5623168" y="1340465"/>
            <a:chExt cx="954132" cy="954132"/>
          </a:xfrm>
        </p:grpSpPr>
        <p:sp>
          <p:nvSpPr>
            <p:cNvPr id="66" name="Google Shape;885;p23">
              <a:extLst>
                <a:ext uri="{FF2B5EF4-FFF2-40B4-BE49-F238E27FC236}">
                  <a16:creationId xmlns:a16="http://schemas.microsoft.com/office/drawing/2014/main" xmlns="" id="{588DF991-1033-3F44-A1E2-1DABAD09FEB1}"/>
                </a:ext>
              </a:extLst>
            </p:cNvPr>
            <p:cNvSpPr/>
            <p:nvPr/>
          </p:nvSpPr>
          <p:spPr>
            <a:xfrm>
              <a:off x="5623168" y="1340465"/>
              <a:ext cx="954132" cy="954132"/>
            </a:xfrm>
            <a:prstGeom prst="ellipse">
              <a:avLst/>
            </a:prstGeom>
            <a:solidFill>
              <a:schemeClr val="dk2"/>
            </a:solidFill>
            <a:ln w="152400" cap="flat" cmpd="sng">
              <a:solidFill>
                <a:schemeClr val="dk2"/>
              </a:solidFill>
              <a:prstDash val="solid"/>
              <a:miter lim="800000"/>
              <a:headEnd type="none" w="sm" len="sm"/>
              <a:tailEnd type="none" w="sm" len="sm"/>
            </a:ln>
          </p:spPr>
          <p:txBody>
            <a:bodyPr spcFirstLastPara="1" wrap="square" lIns="91425" tIns="216725" rIns="91425" bIns="45700" anchor="t" anchorCtr="0">
              <a:noAutofit/>
            </a:bodyPr>
            <a:lstStyle/>
            <a:p>
              <a:pPr marL="0" marR="0" lvl="0" indent="0" algn="l" rtl="0">
                <a:spcBef>
                  <a:spcPts val="0"/>
                </a:spcBef>
                <a:spcAft>
                  <a:spcPts val="0"/>
                </a:spcAft>
                <a:buNone/>
              </a:pPr>
              <a:endParaRPr sz="1800">
                <a:solidFill>
                  <a:srgbClr val="BFBFBF"/>
                </a:solidFill>
                <a:latin typeface="Calibri"/>
                <a:ea typeface="Calibri"/>
                <a:cs typeface="Calibri"/>
                <a:sym typeface="Calibri"/>
              </a:endParaRPr>
            </a:p>
          </p:txBody>
        </p:sp>
        <p:pic>
          <p:nvPicPr>
            <p:cNvPr id="67" name="Google Shape;889;p23">
              <a:extLst>
                <a:ext uri="{FF2B5EF4-FFF2-40B4-BE49-F238E27FC236}">
                  <a16:creationId xmlns:a16="http://schemas.microsoft.com/office/drawing/2014/main" xmlns="" id="{224C4DD5-6306-B744-8392-59973FBFD0A4}"/>
                </a:ext>
              </a:extLst>
            </p:cNvPr>
            <p:cNvPicPr preferRelativeResize="0"/>
            <p:nvPr/>
          </p:nvPicPr>
          <p:blipFill rotWithShape="1">
            <a:blip r:embed="rId11">
              <a:alphaModFix/>
            </a:blip>
            <a:srcRect/>
            <a:stretch/>
          </p:blipFill>
          <p:spPr>
            <a:xfrm>
              <a:off x="5832316" y="1461767"/>
              <a:ext cx="542523" cy="587734"/>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0"/>
                                        </p:tgtEl>
                                        <p:attrNameLst>
                                          <p:attrName>style.visibility</p:attrName>
                                        </p:attrNameLst>
                                      </p:cBhvr>
                                      <p:to>
                                        <p:strVal val="visible"/>
                                      </p:to>
                                    </p:set>
                                    <p:animEffect transition="in" filter="fade">
                                      <p:cBhvr>
                                        <p:cTn id="7" dur="1000"/>
                                        <p:tgtEl>
                                          <p:spTgt spid="1280"/>
                                        </p:tgtEl>
                                      </p:cBhvr>
                                    </p:animEffect>
                                  </p:childTnLst>
                                </p:cTn>
                              </p:par>
                              <p:par>
                                <p:cTn id="8" presetID="10" presetClass="entr" presetSubtype="0" fill="hold" nodeType="withEffect">
                                  <p:stCondLst>
                                    <p:cond delay="0"/>
                                  </p:stCondLst>
                                  <p:childTnLst>
                                    <p:set>
                                      <p:cBhvr>
                                        <p:cTn id="9" dur="1" fill="hold">
                                          <p:stCondLst>
                                            <p:cond delay="0"/>
                                          </p:stCondLst>
                                        </p:cTn>
                                        <p:tgtEl>
                                          <p:spTgt spid="1275"/>
                                        </p:tgtEl>
                                        <p:attrNameLst>
                                          <p:attrName>style.visibility</p:attrName>
                                        </p:attrNameLst>
                                      </p:cBhvr>
                                      <p:to>
                                        <p:strVal val="visible"/>
                                      </p:to>
                                    </p:set>
                                    <p:animEffect transition="in" filter="fade">
                                      <p:cBhvr>
                                        <p:cTn id="10" dur="500"/>
                                        <p:tgtEl>
                                          <p:spTgt spid="1275"/>
                                        </p:tgtEl>
                                      </p:cBhvr>
                                    </p:animEffect>
                                  </p:childTnLst>
                                </p:cTn>
                              </p:par>
                              <p:par>
                                <p:cTn id="11" presetID="10" presetClass="entr" presetSubtype="0" fill="hold" nodeType="withEffect">
                                  <p:stCondLst>
                                    <p:cond delay="0"/>
                                  </p:stCondLst>
                                  <p:childTnLst>
                                    <p:set>
                                      <p:cBhvr>
                                        <p:cTn id="12" dur="1" fill="hold">
                                          <p:stCondLst>
                                            <p:cond delay="0"/>
                                          </p:stCondLst>
                                        </p:cTn>
                                        <p:tgtEl>
                                          <p:spTgt spid="1276"/>
                                        </p:tgtEl>
                                        <p:attrNameLst>
                                          <p:attrName>style.visibility</p:attrName>
                                        </p:attrNameLst>
                                      </p:cBhvr>
                                      <p:to>
                                        <p:strVal val="visible"/>
                                      </p:to>
                                    </p:set>
                                    <p:animEffect transition="in" filter="fade">
                                      <p:cBhvr>
                                        <p:cTn id="13" dur="500"/>
                                        <p:tgtEl>
                                          <p:spTgt spid="127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93"/>
                                        </p:tgtEl>
                                        <p:attrNameLst>
                                          <p:attrName>style.visibility</p:attrName>
                                        </p:attrNameLst>
                                      </p:cBhvr>
                                      <p:to>
                                        <p:strVal val="visible"/>
                                      </p:to>
                                    </p:set>
                                    <p:animEffect transition="in" filter="fade">
                                      <p:cBhvr>
                                        <p:cTn id="17" dur="500"/>
                                        <p:tgtEl>
                                          <p:spTgt spid="12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0"/>
                                        </p:tgtEl>
                                        <p:attrNameLst>
                                          <p:attrName>style.visibility</p:attrName>
                                        </p:attrNameLst>
                                      </p:cBhvr>
                                      <p:to>
                                        <p:strVal val="visible"/>
                                      </p:to>
                                    </p:set>
                                    <p:animEffect transition="in" filter="fade">
                                      <p:cBhvr>
                                        <p:cTn id="22" dur="500"/>
                                        <p:tgtEl>
                                          <p:spTgt spid="12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4"/>
                                        </p:tgtEl>
                                        <p:attrNameLst>
                                          <p:attrName>style.visibility</p:attrName>
                                        </p:attrNameLst>
                                      </p:cBhvr>
                                      <p:to>
                                        <p:strVal val="visible"/>
                                      </p:to>
                                    </p:set>
                                    <p:animEffect transition="in" filter="fade">
                                      <p:cBhvr>
                                        <p:cTn id="27" dur="500"/>
                                        <p:tgtEl>
                                          <p:spTgt spid="12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79"/>
                                        </p:tgtEl>
                                        <p:attrNameLst>
                                          <p:attrName>style.visibility</p:attrName>
                                        </p:attrNameLst>
                                      </p:cBhvr>
                                      <p:to>
                                        <p:strVal val="visible"/>
                                      </p:to>
                                    </p:set>
                                    <p:animEffect transition="in" filter="fade">
                                      <p:cBhvr>
                                        <p:cTn id="32" dur="1000"/>
                                        <p:tgtEl>
                                          <p:spTgt spid="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Licensing</a:t>
            </a:r>
          </a:p>
        </p:txBody>
      </p:sp>
      <p:sp>
        <p:nvSpPr>
          <p:cNvPr id="3" name="TextBox 2"/>
          <p:cNvSpPr txBox="1"/>
          <p:nvPr/>
        </p:nvSpPr>
        <p:spPr>
          <a:xfrm>
            <a:off x="413004" y="1209368"/>
            <a:ext cx="10255045" cy="954107"/>
          </a:xfrm>
          <a:prstGeom prst="rect">
            <a:avLst/>
          </a:prstGeom>
          <a:noFill/>
        </p:spPr>
        <p:txBody>
          <a:bodyPr wrap="square" rtlCol="0">
            <a:spAutoFit/>
          </a:bodyPr>
          <a:lstStyle/>
          <a:p>
            <a:r>
              <a:rPr lang="en-GB" dirty="0"/>
              <a:t>WSS base service is licenced per user per year on a subscription basis. SKU : CLD-WEB-SUB</a:t>
            </a:r>
          </a:p>
          <a:p>
            <a:endParaRPr lang="en-GB" dirty="0"/>
          </a:p>
          <a:p>
            <a:endParaRPr lang="en-GB" dirty="0"/>
          </a:p>
          <a:p>
            <a:endParaRPr lang="en-GB" dirty="0"/>
          </a:p>
        </p:txBody>
      </p:sp>
      <p:sp>
        <p:nvSpPr>
          <p:cNvPr id="4" name="Title 1"/>
          <p:cNvSpPr txBox="1">
            <a:spLocks/>
          </p:cNvSpPr>
          <p:nvPr/>
        </p:nvSpPr>
        <p:spPr>
          <a:xfrm>
            <a:off x="413004" y="1797221"/>
            <a:ext cx="11365992" cy="36625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2"/>
              </a:buClr>
              <a:buSzPts val="1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t>Add-ons</a:t>
            </a:r>
          </a:p>
        </p:txBody>
      </p:sp>
      <p:graphicFrame>
        <p:nvGraphicFramePr>
          <p:cNvPr id="6" name="Table 5"/>
          <p:cNvGraphicFramePr>
            <a:graphicFrameLocks noGrp="1"/>
          </p:cNvGraphicFramePr>
          <p:nvPr>
            <p:extLst>
              <p:ext uri="{D42A27DB-BD31-4B8C-83A1-F6EECF244321}">
                <p14:modId xmlns:p14="http://schemas.microsoft.com/office/powerpoint/2010/main" val="3364088823"/>
              </p:ext>
            </p:extLst>
          </p:nvPr>
        </p:nvGraphicFramePr>
        <p:xfrm>
          <a:off x="413004" y="2327458"/>
          <a:ext cx="8128000" cy="3241040"/>
        </p:xfrm>
        <a:graphic>
          <a:graphicData uri="http://schemas.openxmlformats.org/drawingml/2006/table">
            <a:tbl>
              <a:tblPr firstRow="1" bandRow="1">
                <a:tableStyleId>{F5AB1C69-6EDB-4FF4-983F-18BD219EF322}</a:tableStyleId>
              </a:tblPr>
              <a:tblGrid>
                <a:gridCol w="2032000">
                  <a:extLst>
                    <a:ext uri="{9D8B030D-6E8A-4147-A177-3AD203B41FA5}">
                      <a16:colId xmlns:a16="http://schemas.microsoft.com/office/drawing/2014/main" xmlns="" val="676740542"/>
                    </a:ext>
                  </a:extLst>
                </a:gridCol>
                <a:gridCol w="2032000">
                  <a:extLst>
                    <a:ext uri="{9D8B030D-6E8A-4147-A177-3AD203B41FA5}">
                      <a16:colId xmlns:a16="http://schemas.microsoft.com/office/drawing/2014/main" xmlns="" val="2221456337"/>
                    </a:ext>
                  </a:extLst>
                </a:gridCol>
                <a:gridCol w="2032000">
                  <a:extLst>
                    <a:ext uri="{9D8B030D-6E8A-4147-A177-3AD203B41FA5}">
                      <a16:colId xmlns:a16="http://schemas.microsoft.com/office/drawing/2014/main" xmlns="" val="1400337429"/>
                    </a:ext>
                  </a:extLst>
                </a:gridCol>
                <a:gridCol w="2032000">
                  <a:extLst>
                    <a:ext uri="{9D8B030D-6E8A-4147-A177-3AD203B41FA5}">
                      <a16:colId xmlns:a16="http://schemas.microsoft.com/office/drawing/2014/main" xmlns="" val="3705187740"/>
                    </a:ext>
                  </a:extLst>
                </a:gridCol>
              </a:tblGrid>
              <a:tr h="370840">
                <a:tc>
                  <a:txBody>
                    <a:bodyPr/>
                    <a:lstStyle/>
                    <a:p>
                      <a:r>
                        <a:rPr lang="en-GB" dirty="0"/>
                        <a:t>Cloud Firewall</a:t>
                      </a:r>
                      <a:r>
                        <a:rPr lang="en-GB" baseline="0" dirty="0"/>
                        <a:t> Service </a:t>
                      </a:r>
                      <a:endParaRPr lang="en-GB" dirty="0"/>
                    </a:p>
                  </a:txBody>
                  <a:tcPr>
                    <a:solidFill>
                      <a:srgbClr val="FFC000"/>
                    </a:solidFill>
                  </a:tcPr>
                </a:tc>
                <a:tc>
                  <a:txBody>
                    <a:bodyPr/>
                    <a:lstStyle/>
                    <a:p>
                      <a:r>
                        <a:rPr lang="en-GB" dirty="0"/>
                        <a:t>Meter</a:t>
                      </a:r>
                    </a:p>
                  </a:txBody>
                  <a:tcPr>
                    <a:solidFill>
                      <a:srgbClr val="FFC000"/>
                    </a:solidFill>
                  </a:tcPr>
                </a:tc>
                <a:tc>
                  <a:txBody>
                    <a:bodyPr/>
                    <a:lstStyle/>
                    <a:p>
                      <a:r>
                        <a:rPr lang="en-GB" dirty="0"/>
                        <a:t>Term</a:t>
                      </a:r>
                    </a:p>
                  </a:txBody>
                  <a:tcPr>
                    <a:solidFill>
                      <a:srgbClr val="FFC000"/>
                    </a:solidFill>
                  </a:tcPr>
                </a:tc>
                <a:tc>
                  <a:txBody>
                    <a:bodyPr/>
                    <a:lstStyle/>
                    <a:p>
                      <a:r>
                        <a:rPr lang="en-GB" dirty="0"/>
                        <a:t>Note</a:t>
                      </a:r>
                    </a:p>
                  </a:txBody>
                  <a:tcPr>
                    <a:solidFill>
                      <a:srgbClr val="FFC000"/>
                    </a:solidFill>
                  </a:tcPr>
                </a:tc>
                <a:extLst>
                  <a:ext uri="{0D108BD9-81ED-4DB2-BD59-A6C34878D82A}">
                    <a16:rowId xmlns:a16="http://schemas.microsoft.com/office/drawing/2014/main" xmlns="" val="318340640"/>
                  </a:ext>
                </a:extLst>
              </a:tr>
              <a:tr h="370840">
                <a:tc>
                  <a:txBody>
                    <a:bodyPr/>
                    <a:lstStyle/>
                    <a:p>
                      <a:r>
                        <a:rPr lang="en-GB" dirty="0"/>
                        <a:t>CLD-CFSS-SUB</a:t>
                      </a:r>
                    </a:p>
                  </a:txBody>
                  <a:tcPr/>
                </a:tc>
                <a:tc>
                  <a:txBody>
                    <a:bodyPr/>
                    <a:lstStyle/>
                    <a:p>
                      <a:r>
                        <a:rPr lang="en-GB" dirty="0"/>
                        <a:t>Subscription :</a:t>
                      </a:r>
                      <a:r>
                        <a:rPr lang="en-GB" baseline="0" dirty="0"/>
                        <a:t> </a:t>
                      </a:r>
                      <a:r>
                        <a:rPr lang="en-GB" dirty="0"/>
                        <a:t>Per user</a:t>
                      </a:r>
                    </a:p>
                  </a:txBody>
                  <a:tcPr/>
                </a:tc>
                <a:tc>
                  <a:txBody>
                    <a:bodyPr/>
                    <a:lstStyle/>
                    <a:p>
                      <a:r>
                        <a:rPr lang="en-GB" dirty="0"/>
                        <a:t>1 year</a:t>
                      </a:r>
                    </a:p>
                  </a:txBody>
                  <a:tcPr/>
                </a:tc>
                <a:tc>
                  <a:txBody>
                    <a:bodyPr/>
                    <a:lstStyle/>
                    <a:p>
                      <a:r>
                        <a:rPr lang="en-GB" dirty="0"/>
                        <a:t>Cannot be purchased without WSS</a:t>
                      </a:r>
                    </a:p>
                  </a:txBody>
                  <a:tcPr/>
                </a:tc>
                <a:extLst>
                  <a:ext uri="{0D108BD9-81ED-4DB2-BD59-A6C34878D82A}">
                    <a16:rowId xmlns:a16="http://schemas.microsoft.com/office/drawing/2014/main" xmlns="" val="3778733957"/>
                  </a:ext>
                </a:extLst>
              </a:tr>
              <a:tr h="370840">
                <a:tc>
                  <a:txBody>
                    <a:bodyPr/>
                    <a:lstStyle/>
                    <a:p>
                      <a:r>
                        <a:rPr lang="en-GB" dirty="0"/>
                        <a:t>CLD-CFSA-SUB</a:t>
                      </a:r>
                    </a:p>
                  </a:txBody>
                  <a:tcPr/>
                </a:tc>
                <a:tc>
                  <a:txBody>
                    <a:bodyPr/>
                    <a:lstStyle/>
                    <a:p>
                      <a:r>
                        <a:rPr lang="en-GB" dirty="0"/>
                        <a:t>Subscription :</a:t>
                      </a:r>
                      <a:r>
                        <a:rPr lang="en-GB" baseline="0" dirty="0"/>
                        <a:t> </a:t>
                      </a:r>
                      <a:r>
                        <a:rPr lang="en-GB" dirty="0"/>
                        <a:t>Per user</a:t>
                      </a:r>
                    </a:p>
                  </a:txBody>
                  <a:tcPr/>
                </a:tc>
                <a:tc>
                  <a:txBody>
                    <a:bodyPr/>
                    <a:lstStyle/>
                    <a:p>
                      <a:r>
                        <a:rPr lang="en-GB" dirty="0"/>
                        <a:t>1 year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Cannot be purchased without WSS</a:t>
                      </a:r>
                    </a:p>
                    <a:p>
                      <a:endParaRPr lang="en-GB" dirty="0"/>
                    </a:p>
                  </a:txBody>
                  <a:tcPr/>
                </a:tc>
                <a:extLst>
                  <a:ext uri="{0D108BD9-81ED-4DB2-BD59-A6C34878D82A}">
                    <a16:rowId xmlns:a16="http://schemas.microsoft.com/office/drawing/2014/main" xmlns="" val="4189339536"/>
                  </a:ext>
                </a:extLst>
              </a:tr>
              <a:tr h="370840">
                <a:tc>
                  <a:txBody>
                    <a:bodyPr/>
                    <a:lstStyle/>
                    <a:p>
                      <a:r>
                        <a:rPr lang="en-GB" b="1" dirty="0">
                          <a:solidFill>
                            <a:schemeClr val="bg1"/>
                          </a:solidFill>
                        </a:rPr>
                        <a:t>DLP Connector</a:t>
                      </a:r>
                    </a:p>
                  </a:txBody>
                  <a:tcPr>
                    <a:solidFill>
                      <a:srgbClr val="FFC000"/>
                    </a:solidFill>
                  </a:tcPr>
                </a:tc>
                <a:tc>
                  <a:txBody>
                    <a:bodyPr/>
                    <a:lstStyle/>
                    <a:p>
                      <a:endParaRPr lang="en-GB" dirty="0"/>
                    </a:p>
                  </a:txBody>
                  <a:tcPr>
                    <a:solidFill>
                      <a:srgbClr val="FFC000"/>
                    </a:solidFill>
                  </a:tcPr>
                </a:tc>
                <a:tc>
                  <a:txBody>
                    <a:bodyPr/>
                    <a:lstStyle/>
                    <a:p>
                      <a:endParaRPr lang="en-GB" dirty="0"/>
                    </a:p>
                  </a:txBody>
                  <a:tcPr>
                    <a:solidFill>
                      <a:srgbClr val="FFC000"/>
                    </a:solidFill>
                  </a:tcPr>
                </a:tc>
                <a:tc>
                  <a:txBody>
                    <a:bodyPr/>
                    <a:lstStyle/>
                    <a:p>
                      <a:endParaRPr lang="en-GB" dirty="0"/>
                    </a:p>
                  </a:txBody>
                  <a:tcPr>
                    <a:solidFill>
                      <a:srgbClr val="FFC000"/>
                    </a:solidFill>
                  </a:tcPr>
                </a:tc>
                <a:extLst>
                  <a:ext uri="{0D108BD9-81ED-4DB2-BD59-A6C34878D82A}">
                    <a16:rowId xmlns:a16="http://schemas.microsoft.com/office/drawing/2014/main" xmlns="" val="3897701541"/>
                  </a:ext>
                </a:extLst>
              </a:tr>
              <a:tr h="370840">
                <a:tc>
                  <a:txBody>
                    <a:bodyPr/>
                    <a:lstStyle/>
                    <a:p>
                      <a:r>
                        <a:rPr lang="en-GB" dirty="0"/>
                        <a:t>DLP-CDS-WSS-SUB</a:t>
                      </a:r>
                    </a:p>
                  </a:txBody>
                  <a:tcPr/>
                </a:tc>
                <a:tc>
                  <a:txBody>
                    <a:bodyPr/>
                    <a:lstStyle/>
                    <a:p>
                      <a:r>
                        <a:rPr lang="en-GB" dirty="0"/>
                        <a:t>Subscription :</a:t>
                      </a:r>
                      <a:r>
                        <a:rPr lang="en-GB" baseline="0" dirty="0"/>
                        <a:t> </a:t>
                      </a:r>
                      <a:r>
                        <a:rPr lang="en-GB" dirty="0"/>
                        <a:t>Per user</a:t>
                      </a:r>
                    </a:p>
                  </a:txBody>
                  <a:tcPr/>
                </a:tc>
                <a:tc>
                  <a:txBody>
                    <a:bodyPr/>
                    <a:lstStyle/>
                    <a:p>
                      <a:r>
                        <a:rPr lang="en-GB" dirty="0"/>
                        <a:t>1 year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Cannot be purchased without WSS. Need DLP too.</a:t>
                      </a:r>
                    </a:p>
                  </a:txBody>
                  <a:tcPr/>
                </a:tc>
                <a:extLst>
                  <a:ext uri="{0D108BD9-81ED-4DB2-BD59-A6C34878D82A}">
                    <a16:rowId xmlns:a16="http://schemas.microsoft.com/office/drawing/2014/main" xmlns="" val="584089801"/>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3639917781"/>
                  </a:ext>
                </a:extLst>
              </a:tr>
            </a:tbl>
          </a:graphicData>
        </a:graphic>
      </p:graphicFrame>
      <p:sp>
        <p:nvSpPr>
          <p:cNvPr id="7" name="TextBox 6"/>
          <p:cNvSpPr txBox="1"/>
          <p:nvPr/>
        </p:nvSpPr>
        <p:spPr>
          <a:xfrm>
            <a:off x="413004" y="5661212"/>
            <a:ext cx="8888506" cy="830997"/>
          </a:xfrm>
          <a:prstGeom prst="rect">
            <a:avLst/>
          </a:prstGeom>
          <a:noFill/>
        </p:spPr>
        <p:txBody>
          <a:bodyPr wrap="square" rtlCol="0">
            <a:spAutoFit/>
          </a:bodyPr>
          <a:lstStyle/>
          <a:p>
            <a:r>
              <a:rPr lang="en-GB" sz="2400" dirty="0">
                <a:solidFill>
                  <a:schemeClr val="bg2"/>
                </a:solidFill>
              </a:rPr>
              <a:t>REFER to the speaker notes for details about the Cloud Firewall Service Standard and Advanced editions.</a:t>
            </a:r>
          </a:p>
        </p:txBody>
      </p:sp>
    </p:spTree>
    <p:extLst>
      <p:ext uri="{BB962C8B-B14F-4D97-AF65-F5344CB8AC3E}">
        <p14:creationId xmlns:p14="http://schemas.microsoft.com/office/powerpoint/2010/main" val="329295084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2376" y="578021"/>
            <a:ext cx="11365992" cy="36625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2"/>
              </a:buClr>
              <a:buSzPts val="1800"/>
              <a:buFont typeface="Arial"/>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t>Add-ons</a:t>
            </a:r>
          </a:p>
        </p:txBody>
      </p:sp>
      <p:graphicFrame>
        <p:nvGraphicFramePr>
          <p:cNvPr id="6" name="Table 5"/>
          <p:cNvGraphicFramePr>
            <a:graphicFrameLocks noGrp="1"/>
          </p:cNvGraphicFramePr>
          <p:nvPr>
            <p:extLst>
              <p:ext uri="{D42A27DB-BD31-4B8C-83A1-F6EECF244321}">
                <p14:modId xmlns:p14="http://schemas.microsoft.com/office/powerpoint/2010/main" val="129429210"/>
              </p:ext>
            </p:extLst>
          </p:nvPr>
        </p:nvGraphicFramePr>
        <p:xfrm>
          <a:off x="282376" y="1108258"/>
          <a:ext cx="8128000" cy="2296160"/>
        </p:xfrm>
        <a:graphic>
          <a:graphicData uri="http://schemas.openxmlformats.org/drawingml/2006/table">
            <a:tbl>
              <a:tblPr firstRow="1" bandRow="1">
                <a:tableStyleId>{F5AB1C69-6EDB-4FF4-983F-18BD219EF322}</a:tableStyleId>
              </a:tblPr>
              <a:tblGrid>
                <a:gridCol w="2032000">
                  <a:extLst>
                    <a:ext uri="{9D8B030D-6E8A-4147-A177-3AD203B41FA5}">
                      <a16:colId xmlns:a16="http://schemas.microsoft.com/office/drawing/2014/main" xmlns="" val="676740542"/>
                    </a:ext>
                  </a:extLst>
                </a:gridCol>
                <a:gridCol w="2032000">
                  <a:extLst>
                    <a:ext uri="{9D8B030D-6E8A-4147-A177-3AD203B41FA5}">
                      <a16:colId xmlns:a16="http://schemas.microsoft.com/office/drawing/2014/main" xmlns="" val="2221456337"/>
                    </a:ext>
                  </a:extLst>
                </a:gridCol>
                <a:gridCol w="2032000">
                  <a:extLst>
                    <a:ext uri="{9D8B030D-6E8A-4147-A177-3AD203B41FA5}">
                      <a16:colId xmlns:a16="http://schemas.microsoft.com/office/drawing/2014/main" xmlns="" val="1400337429"/>
                    </a:ext>
                  </a:extLst>
                </a:gridCol>
                <a:gridCol w="2032000">
                  <a:extLst>
                    <a:ext uri="{9D8B030D-6E8A-4147-A177-3AD203B41FA5}">
                      <a16:colId xmlns:a16="http://schemas.microsoft.com/office/drawing/2014/main" xmlns="" val="3705187740"/>
                    </a:ext>
                  </a:extLst>
                </a:gridCol>
              </a:tblGrid>
              <a:tr h="370840">
                <a:tc>
                  <a:txBody>
                    <a:bodyPr/>
                    <a:lstStyle/>
                    <a:p>
                      <a:r>
                        <a:rPr lang="en-GB" dirty="0"/>
                        <a:t>Full Web Isolation</a:t>
                      </a:r>
                    </a:p>
                  </a:txBody>
                  <a:tcPr>
                    <a:solidFill>
                      <a:srgbClr val="FFC000"/>
                    </a:solidFill>
                  </a:tcPr>
                </a:tc>
                <a:tc>
                  <a:txBody>
                    <a:bodyPr/>
                    <a:lstStyle/>
                    <a:p>
                      <a:r>
                        <a:rPr lang="en-GB" dirty="0"/>
                        <a:t>Meter</a:t>
                      </a:r>
                    </a:p>
                  </a:txBody>
                  <a:tcPr>
                    <a:solidFill>
                      <a:srgbClr val="FFC000"/>
                    </a:solidFill>
                  </a:tcPr>
                </a:tc>
                <a:tc>
                  <a:txBody>
                    <a:bodyPr/>
                    <a:lstStyle/>
                    <a:p>
                      <a:r>
                        <a:rPr lang="en-GB" dirty="0"/>
                        <a:t>Term</a:t>
                      </a:r>
                    </a:p>
                  </a:txBody>
                  <a:tcPr>
                    <a:solidFill>
                      <a:srgbClr val="FFC000"/>
                    </a:solidFill>
                  </a:tcPr>
                </a:tc>
                <a:tc>
                  <a:txBody>
                    <a:bodyPr/>
                    <a:lstStyle/>
                    <a:p>
                      <a:r>
                        <a:rPr lang="en-GB" dirty="0"/>
                        <a:t>Notes</a:t>
                      </a:r>
                    </a:p>
                  </a:txBody>
                  <a:tcPr>
                    <a:solidFill>
                      <a:srgbClr val="FFC000"/>
                    </a:solidFill>
                  </a:tcPr>
                </a:tc>
                <a:extLst>
                  <a:ext uri="{0D108BD9-81ED-4DB2-BD59-A6C34878D82A}">
                    <a16:rowId xmlns:a16="http://schemas.microsoft.com/office/drawing/2014/main" xmlns="" val="318340640"/>
                  </a:ext>
                </a:extLst>
              </a:tr>
              <a:tr h="370840">
                <a:tc>
                  <a:txBody>
                    <a:bodyPr/>
                    <a:lstStyle/>
                    <a:p>
                      <a:r>
                        <a:rPr lang="en-GB" dirty="0"/>
                        <a:t>CLD-NEW-FWI-1-99-1Y</a:t>
                      </a:r>
                    </a:p>
                  </a:txBody>
                  <a:tcPr/>
                </a:tc>
                <a:tc>
                  <a:txBody>
                    <a:bodyPr/>
                    <a:lstStyle/>
                    <a:p>
                      <a:r>
                        <a:rPr lang="en-GB" dirty="0"/>
                        <a:t>Per user/per</a:t>
                      </a:r>
                      <a:r>
                        <a:rPr lang="en-GB" baseline="0" dirty="0"/>
                        <a:t> year</a:t>
                      </a:r>
                      <a:endParaRPr lang="en-GB" dirty="0"/>
                    </a:p>
                  </a:txBody>
                  <a:tcPr/>
                </a:tc>
                <a:tc>
                  <a:txBody>
                    <a:bodyPr/>
                    <a:lstStyle/>
                    <a:p>
                      <a:r>
                        <a:rPr lang="en-GB" dirty="0"/>
                        <a:t>1 Year</a:t>
                      </a:r>
                    </a:p>
                  </a:txBody>
                  <a:tcPr/>
                </a:tc>
                <a:tc>
                  <a:txBody>
                    <a:bodyPr/>
                    <a:lstStyle/>
                    <a:p>
                      <a:r>
                        <a:rPr lang="en-GB" dirty="0"/>
                        <a:t>Still using old</a:t>
                      </a:r>
                      <a:r>
                        <a:rPr lang="en-GB" baseline="0" dirty="0"/>
                        <a:t> style SKUS</a:t>
                      </a:r>
                      <a:endParaRPr lang="en-GB" dirty="0"/>
                    </a:p>
                  </a:txBody>
                  <a:tcPr/>
                </a:tc>
                <a:extLst>
                  <a:ext uri="{0D108BD9-81ED-4DB2-BD59-A6C34878D82A}">
                    <a16:rowId xmlns:a16="http://schemas.microsoft.com/office/drawing/2014/main" xmlns="" val="3778733957"/>
                  </a:ext>
                </a:extLst>
              </a:tr>
              <a:tr h="370840">
                <a:tc>
                  <a:txBody>
                    <a:bodyPr/>
                    <a:lstStyle/>
                    <a:p>
                      <a:r>
                        <a:rPr lang="en-GB" b="1" dirty="0">
                          <a:solidFill>
                            <a:schemeClr val="bg1"/>
                          </a:solidFill>
                        </a:rPr>
                        <a:t>Selective Web Isolation</a:t>
                      </a:r>
                    </a:p>
                  </a:txBody>
                  <a:tcPr>
                    <a:solidFill>
                      <a:srgbClr val="FFC000"/>
                    </a:solidFill>
                  </a:tcPr>
                </a:tc>
                <a:tc>
                  <a:txBody>
                    <a:bodyPr/>
                    <a:lstStyle/>
                    <a:p>
                      <a:r>
                        <a:rPr lang="en-GB" dirty="0"/>
                        <a:t>Meter</a:t>
                      </a:r>
                    </a:p>
                  </a:txBody>
                  <a:tcPr>
                    <a:solidFill>
                      <a:srgbClr val="FFC000"/>
                    </a:solidFill>
                  </a:tcPr>
                </a:tc>
                <a:tc>
                  <a:txBody>
                    <a:bodyPr/>
                    <a:lstStyle/>
                    <a:p>
                      <a:r>
                        <a:rPr lang="en-GB" dirty="0"/>
                        <a:t>Term</a:t>
                      </a:r>
                    </a:p>
                  </a:txBody>
                  <a:tcPr>
                    <a:solidFill>
                      <a:srgbClr val="FFC000"/>
                    </a:solidFill>
                  </a:tcPr>
                </a:tc>
                <a:tc>
                  <a:txBody>
                    <a:bodyPr/>
                    <a:lstStyle/>
                    <a:p>
                      <a:r>
                        <a:rPr lang="en-GB" dirty="0"/>
                        <a:t>Notes</a:t>
                      </a:r>
                    </a:p>
                  </a:txBody>
                  <a:tcPr>
                    <a:solidFill>
                      <a:srgbClr val="FFC000"/>
                    </a:solidFill>
                  </a:tcPr>
                </a:tc>
                <a:extLst>
                  <a:ext uri="{0D108BD9-81ED-4DB2-BD59-A6C34878D82A}">
                    <a16:rowId xmlns:a16="http://schemas.microsoft.com/office/drawing/2014/main" xmlns="" val="3897701541"/>
                  </a:ext>
                </a:extLst>
              </a:tr>
              <a:tr h="370840">
                <a:tc>
                  <a:txBody>
                    <a:bodyPr/>
                    <a:lstStyle/>
                    <a:p>
                      <a:r>
                        <a:rPr lang="en-GB" dirty="0"/>
                        <a:t>CLD-NEW-SWI-1-99-1Y</a:t>
                      </a:r>
                    </a:p>
                  </a:txBody>
                  <a:tcPr/>
                </a:tc>
                <a:tc>
                  <a:txBody>
                    <a:bodyPr/>
                    <a:lstStyle/>
                    <a:p>
                      <a:r>
                        <a:rPr lang="en-GB" dirty="0"/>
                        <a:t>Per user/per</a:t>
                      </a:r>
                      <a:r>
                        <a:rPr lang="en-GB" baseline="0" dirty="0"/>
                        <a:t> year</a:t>
                      </a:r>
                      <a:endParaRPr lang="en-GB" dirty="0"/>
                    </a:p>
                  </a:txBody>
                  <a:tcPr/>
                </a:tc>
                <a:tc>
                  <a:txBody>
                    <a:bodyPr/>
                    <a:lstStyle/>
                    <a:p>
                      <a:r>
                        <a:rPr lang="en-GB" dirty="0"/>
                        <a:t>1 Year</a:t>
                      </a:r>
                    </a:p>
                  </a:txBody>
                  <a:tcPr/>
                </a:tc>
                <a:tc>
                  <a:txBody>
                    <a:bodyPr/>
                    <a:lstStyle/>
                    <a:p>
                      <a:r>
                        <a:rPr lang="en-GB" dirty="0"/>
                        <a:t>Still using old</a:t>
                      </a:r>
                      <a:r>
                        <a:rPr lang="en-GB" baseline="0" dirty="0"/>
                        <a:t> style SKUS</a:t>
                      </a:r>
                      <a:endParaRPr lang="en-GB" dirty="0"/>
                    </a:p>
                  </a:txBody>
                  <a:tcPr/>
                </a:tc>
                <a:extLst>
                  <a:ext uri="{0D108BD9-81ED-4DB2-BD59-A6C34878D82A}">
                    <a16:rowId xmlns:a16="http://schemas.microsoft.com/office/drawing/2014/main" xmlns="" val="584089801"/>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3639917781"/>
                  </a:ext>
                </a:extLst>
              </a:tr>
            </a:tbl>
          </a:graphicData>
        </a:graphic>
      </p:graphicFrame>
    </p:spTree>
    <p:extLst>
      <p:ext uri="{BB962C8B-B14F-4D97-AF65-F5344CB8AC3E}">
        <p14:creationId xmlns:p14="http://schemas.microsoft.com/office/powerpoint/2010/main" val="351928958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542611" y="1737391"/>
            <a:ext cx="9026937" cy="3487108"/>
          </a:xfrm>
        </p:spPr>
        <p:txBody>
          <a:bodyPr/>
          <a:lstStyle/>
          <a:p>
            <a:r>
              <a:rPr lang="en-US" sz="2800" b="0" dirty="0"/>
              <a:t>Terminology</a:t>
            </a:r>
          </a:p>
          <a:p>
            <a:r>
              <a:rPr lang="en-US" sz="2800" b="0" dirty="0"/>
              <a:t>What is a proxy?</a:t>
            </a:r>
          </a:p>
          <a:p>
            <a:r>
              <a:rPr lang="en-US" sz="2800" b="0" dirty="0"/>
              <a:t>More Terminology</a:t>
            </a:r>
          </a:p>
          <a:p>
            <a:r>
              <a:rPr lang="en-US" sz="2800" b="0" dirty="0"/>
              <a:t>Background</a:t>
            </a:r>
          </a:p>
          <a:p>
            <a:r>
              <a:rPr lang="en-US" sz="2800" b="0" dirty="0"/>
              <a:t>Capabilities</a:t>
            </a:r>
          </a:p>
          <a:p>
            <a:r>
              <a:rPr lang="en-US" sz="2800" b="0" dirty="0"/>
              <a:t>Pricing</a:t>
            </a:r>
          </a:p>
          <a:p>
            <a:r>
              <a:rPr lang="en-US" sz="2800" b="0" dirty="0"/>
              <a:t>Q &amp; A</a:t>
            </a:r>
          </a:p>
        </p:txBody>
      </p:sp>
    </p:spTree>
    <p:extLst>
      <p:ext uri="{BB962C8B-B14F-4D97-AF65-F5344CB8AC3E}">
        <p14:creationId xmlns:p14="http://schemas.microsoft.com/office/powerpoint/2010/main" val="272538884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3003" y="917565"/>
            <a:ext cx="5568250" cy="3489160"/>
          </a:xfrm>
        </p:spPr>
        <p:txBody>
          <a:bodyPr/>
          <a:lstStyle/>
          <a:p>
            <a:pPr marL="287337" lvl="1" indent="0">
              <a:buNone/>
            </a:pPr>
            <a:endParaRPr lang="en-US" sz="1800" b="1" dirty="0"/>
          </a:p>
          <a:p>
            <a:pPr lvl="1">
              <a:buFont typeface="Wingdings" panose="05000000000000000000" pitchFamily="2" charset="2"/>
              <a:buChar char="Ø"/>
            </a:pPr>
            <a:r>
              <a:rPr lang="en-US" b="1" dirty="0"/>
              <a:t>SWG</a:t>
            </a:r>
            <a:r>
              <a:rPr lang="en-US" dirty="0"/>
              <a:t> – Secure Web Gateway. This is an industry term.</a:t>
            </a:r>
          </a:p>
          <a:p>
            <a:pPr lvl="1">
              <a:buFont typeface="Wingdings" panose="05000000000000000000" pitchFamily="2" charset="2"/>
              <a:buChar char="Ø"/>
            </a:pPr>
            <a:r>
              <a:rPr lang="en-US" b="1" dirty="0" err="1"/>
              <a:t>ProxySG</a:t>
            </a:r>
            <a:r>
              <a:rPr lang="en-US" dirty="0"/>
              <a:t> – Symantec’s Secure Web Gateway</a:t>
            </a:r>
          </a:p>
          <a:p>
            <a:pPr lvl="2">
              <a:buFont typeface="Wingdings" panose="05000000000000000000" pitchFamily="2" charset="2"/>
              <a:buChar char="Ø"/>
            </a:pPr>
            <a:r>
              <a:rPr lang="en-US" sz="2000" dirty="0"/>
              <a:t>On Premise</a:t>
            </a:r>
          </a:p>
          <a:p>
            <a:pPr lvl="2">
              <a:buFont typeface="Wingdings" panose="05000000000000000000" pitchFamily="2" charset="2"/>
              <a:buChar char="Ø"/>
            </a:pPr>
            <a:r>
              <a:rPr lang="en-US" sz="2000" dirty="0"/>
              <a:t>Public / Private clouds (Google, AWS, Microsoft)</a:t>
            </a:r>
          </a:p>
          <a:p>
            <a:pPr lvl="1">
              <a:buFont typeface="Wingdings" panose="05000000000000000000" pitchFamily="2" charset="2"/>
              <a:buChar char="Ø"/>
            </a:pPr>
            <a:r>
              <a:rPr lang="en-US" b="1" dirty="0"/>
              <a:t>Proxy</a:t>
            </a:r>
            <a:r>
              <a:rPr lang="en-US" dirty="0"/>
              <a:t> – A key component in a Secure Web Gateway</a:t>
            </a:r>
            <a:endParaRPr lang="en-US" b="1" dirty="0"/>
          </a:p>
          <a:p>
            <a:pPr lvl="1">
              <a:buFont typeface="Wingdings" panose="05000000000000000000" pitchFamily="2" charset="2"/>
              <a:buChar char="Ø"/>
            </a:pPr>
            <a:r>
              <a:rPr lang="en-US" sz="1600" b="1" dirty="0"/>
              <a:t>WSS</a:t>
            </a:r>
            <a:r>
              <a:rPr lang="en-US" sz="1600" dirty="0"/>
              <a:t> – Symantec Web Security Service </a:t>
            </a:r>
          </a:p>
          <a:p>
            <a:pPr lvl="2">
              <a:buFont typeface="Wingdings" panose="05000000000000000000" pitchFamily="2" charset="2"/>
              <a:buChar char="Ø"/>
            </a:pPr>
            <a:r>
              <a:rPr lang="en-US" sz="1400" dirty="0"/>
              <a:t>A SaaS service based on </a:t>
            </a:r>
            <a:r>
              <a:rPr lang="en-US" sz="1400" dirty="0" err="1"/>
              <a:t>ProxySG</a:t>
            </a:r>
            <a:r>
              <a:rPr lang="en-US" sz="1400" dirty="0"/>
              <a:t> code</a:t>
            </a:r>
          </a:p>
          <a:p>
            <a:pPr lvl="1">
              <a:buFont typeface="Wingdings" panose="05000000000000000000" pitchFamily="2" charset="2"/>
              <a:buChar char="Ø"/>
            </a:pPr>
            <a:endParaRPr lang="en-US" sz="1600" dirty="0"/>
          </a:p>
          <a:p>
            <a:pPr lvl="2">
              <a:buFont typeface="Wingdings" panose="05000000000000000000" pitchFamily="2" charset="2"/>
              <a:buChar char="Ø"/>
            </a:pPr>
            <a:endParaRPr lang="en-US" sz="1400" dirty="0"/>
          </a:p>
        </p:txBody>
      </p:sp>
      <p:sp>
        <p:nvSpPr>
          <p:cNvPr id="3" name="Title 2"/>
          <p:cNvSpPr>
            <a:spLocks noGrp="1"/>
          </p:cNvSpPr>
          <p:nvPr>
            <p:ph type="title"/>
          </p:nvPr>
        </p:nvSpPr>
        <p:spPr/>
        <p:txBody>
          <a:bodyPr/>
          <a:lstStyle/>
          <a:p>
            <a:r>
              <a:rPr lang="en-US" dirty="0"/>
              <a:t>Terminology</a:t>
            </a:r>
          </a:p>
        </p:txBody>
      </p:sp>
      <p:sp>
        <p:nvSpPr>
          <p:cNvPr id="4" name="Rectangle 3"/>
          <p:cNvSpPr/>
          <p:nvPr/>
        </p:nvSpPr>
        <p:spPr>
          <a:xfrm>
            <a:off x="7046259" y="1080110"/>
            <a:ext cx="4536142"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Graphik Web"/>
                <a:ea typeface="+mn-ea"/>
                <a:cs typeface="+mn-cs"/>
              </a:rPr>
              <a:t>“</a:t>
            </a:r>
            <a:r>
              <a:rPr kumimoji="0" lang="en-GB" sz="1800" b="0" i="0" u="none" strike="noStrike" kern="1200" cap="none" spc="0" normalizeH="0" baseline="0" noProof="0" dirty="0">
                <a:ln>
                  <a:noFill/>
                </a:ln>
                <a:solidFill>
                  <a:srgbClr val="000000"/>
                </a:solidFill>
                <a:effectLst/>
                <a:uLnTx/>
                <a:uFillTx/>
                <a:latin typeface="Graphik Web"/>
                <a:ea typeface="+mn-ea"/>
                <a:cs typeface="+mn-cs"/>
              </a:rPr>
              <a:t>Secure Web gateway solutions protect Web-surfing PCs from infection and enforce company policies. A secure Web gateway is a solution that filters unwanted software/malware from user-initiated Web/Internet traffic and enforces corporate and regulatory policy compliance. These gateways must, at a minimum, include URL filtering, malicious-code detection and filtering, and application controls for popular Web-based applications, such as instant messaging (IM) and Skype. Native or integrated data leak prevention is also increasingly included.</a:t>
            </a:r>
            <a:r>
              <a:rPr kumimoji="0" lang="en-GB" sz="3600" b="0" i="0" u="none" strike="noStrike" kern="1200" cap="none" spc="0" normalizeH="0" baseline="0" noProof="0" dirty="0">
                <a:ln>
                  <a:noFill/>
                </a:ln>
                <a:solidFill>
                  <a:srgbClr val="000000"/>
                </a:solidFill>
                <a:effectLst/>
                <a:uLnTx/>
                <a:uFillTx/>
                <a:latin typeface="Graphik Web"/>
                <a:ea typeface="+mn-ea"/>
                <a:cs typeface="+mn-cs"/>
              </a:rPr>
              <a:t>”</a:t>
            </a:r>
            <a:r>
              <a:rPr kumimoji="0" lang="en-GB" sz="1800" b="0" i="0" u="none" strike="noStrike" kern="1200" cap="none" spc="0" normalizeH="0" baseline="0" noProof="0" dirty="0">
                <a:ln>
                  <a:noFill/>
                </a:ln>
                <a:solidFill>
                  <a:srgbClr val="000000"/>
                </a:solidFill>
                <a:effectLst/>
                <a:uLnTx/>
                <a:uFillTx/>
                <a:latin typeface="Graphik Web"/>
                <a:ea typeface="+mn-ea"/>
                <a:cs typeface="+mn-cs"/>
              </a:rPr>
              <a:t> [Gartner]</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6759778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6146"/>
          <p:cNvGrpSpPr/>
          <p:nvPr/>
        </p:nvGrpSpPr>
        <p:grpSpPr>
          <a:xfrm>
            <a:off x="6094657" y="1371026"/>
            <a:ext cx="5999211" cy="4721229"/>
            <a:chOff x="3023619" y="1600200"/>
            <a:chExt cx="5999211" cy="4721229"/>
          </a:xfrm>
        </p:grpSpPr>
        <p:grpSp>
          <p:nvGrpSpPr>
            <p:cNvPr id="22" name="Group 21"/>
            <p:cNvGrpSpPr/>
            <p:nvPr/>
          </p:nvGrpSpPr>
          <p:grpSpPr>
            <a:xfrm>
              <a:off x="3023619" y="1600200"/>
              <a:ext cx="5999211" cy="4721229"/>
              <a:chOff x="3023619" y="1600200"/>
              <a:chExt cx="5999211" cy="4721229"/>
            </a:xfrm>
          </p:grpSpPr>
          <p:pic>
            <p:nvPicPr>
              <p:cNvPr id="61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619" y="1600200"/>
                <a:ext cx="5999211" cy="4721229"/>
              </a:xfrm>
              <a:prstGeom prst="rect">
                <a:avLst/>
              </a:prstGeom>
              <a:solidFill>
                <a:schemeClr val="accent3"/>
              </a:solid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1" name="Group 10"/>
              <p:cNvGrpSpPr/>
              <p:nvPr/>
            </p:nvGrpSpPr>
            <p:grpSpPr>
              <a:xfrm>
                <a:off x="5380652" y="3124199"/>
                <a:ext cx="1277467" cy="1232045"/>
                <a:chOff x="4242257" y="1452937"/>
                <a:chExt cx="1239001" cy="1155043"/>
              </a:xfrm>
            </p:grpSpPr>
            <p:sp>
              <p:nvSpPr>
                <p:cNvPr id="14" name="Rounded Rectangle 78"/>
                <p:cNvSpPr/>
                <p:nvPr/>
              </p:nvSpPr>
              <p:spPr bwMode="gray">
                <a:xfrm>
                  <a:off x="4810604" y="1452937"/>
                  <a:ext cx="185502" cy="1142818"/>
                </a:xfrm>
                <a:prstGeom prst="round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600" dirty="0">
                    <a:latin typeface="Arial" panose="020B0604020202020204" pitchFamily="34" charset="0"/>
                    <a:cs typeface="Arial" panose="020B0604020202020204" pitchFamily="34" charset="0"/>
                  </a:endParaRPr>
                </a:p>
              </p:txBody>
            </p:sp>
            <p:sp>
              <p:nvSpPr>
                <p:cNvPr id="15" name="Pie 79"/>
                <p:cNvSpPr/>
                <p:nvPr/>
              </p:nvSpPr>
              <p:spPr bwMode="gray">
                <a:xfrm>
                  <a:off x="4242257" y="1464980"/>
                  <a:ext cx="1143000" cy="1143000"/>
                </a:xfrm>
                <a:prstGeom prst="pie">
                  <a:avLst>
                    <a:gd name="adj1" fmla="val 5374934"/>
                    <a:gd name="adj2" fmla="val 16200000"/>
                  </a:avLst>
                </a:pr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en-US" sz="2800" b="1" dirty="0">
                    <a:solidFill>
                      <a:schemeClr val="tx1"/>
                    </a:solidFill>
                    <a:latin typeface="Arial" panose="020B0604020202020204" pitchFamily="34" charset="0"/>
                    <a:cs typeface="Arial" panose="020B0604020202020204" pitchFamily="34" charset="0"/>
                  </a:endParaRPr>
                </a:p>
              </p:txBody>
            </p:sp>
            <p:sp>
              <p:nvSpPr>
                <p:cNvPr id="16" name="Pie 80"/>
                <p:cNvSpPr/>
                <p:nvPr/>
              </p:nvSpPr>
              <p:spPr bwMode="gray">
                <a:xfrm flipH="1">
                  <a:off x="4338258" y="1452938"/>
                  <a:ext cx="1143000" cy="1143000"/>
                </a:xfrm>
                <a:prstGeom prst="pie">
                  <a:avLst>
                    <a:gd name="adj1" fmla="val 5374934"/>
                    <a:gd name="adj2" fmla="val 16200000"/>
                  </a:avLst>
                </a:pr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en-US" sz="2800" b="1" dirty="0">
                    <a:solidFill>
                      <a:schemeClr val="tx1"/>
                    </a:solidFill>
                    <a:latin typeface="Arial" panose="020B0604020202020204" pitchFamily="34" charset="0"/>
                    <a:cs typeface="Arial" panose="020B0604020202020204" pitchFamily="34" charset="0"/>
                  </a:endParaRPr>
                </a:p>
              </p:txBody>
            </p:sp>
          </p:grpSp>
          <p:sp>
            <p:nvSpPr>
              <p:cNvPr id="9" name="Rectangle 8"/>
              <p:cNvSpPr/>
              <p:nvPr/>
            </p:nvSpPr>
            <p:spPr bwMode="auto">
              <a:xfrm>
                <a:off x="3548326" y="3124200"/>
                <a:ext cx="1200957" cy="1138643"/>
              </a:xfrm>
              <a:prstGeom prst="rect">
                <a:avLst/>
              </a:prstGeom>
              <a:solidFill>
                <a:schemeClr val="bg1"/>
              </a:solid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Arial" panose="020B0604020202020204" pitchFamily="34" charset="0"/>
                  <a:cs typeface="Arial" panose="020B0604020202020204" pitchFamily="34" charset="0"/>
                </a:endParaRPr>
              </a:p>
            </p:txBody>
          </p:sp>
          <p:sp>
            <p:nvSpPr>
              <p:cNvPr id="23" name="Rectangle 22"/>
              <p:cNvSpPr/>
              <p:nvPr/>
            </p:nvSpPr>
            <p:spPr bwMode="auto">
              <a:xfrm>
                <a:off x="7007070" y="3052762"/>
                <a:ext cx="1196208" cy="1208161"/>
              </a:xfrm>
              <a:prstGeom prst="rect">
                <a:avLst/>
              </a:prstGeom>
              <a:solidFill>
                <a:schemeClr val="bg1"/>
              </a:solid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Arial" panose="020B0604020202020204" pitchFamily="34" charset="0"/>
                  <a:cs typeface="Arial" panose="020B0604020202020204" pitchFamily="34" charset="0"/>
                </a:endParaRPr>
              </a:p>
            </p:txBody>
          </p:sp>
          <p:grpSp>
            <p:nvGrpSpPr>
              <p:cNvPr id="24" name="Group 23" descr=" 55"/>
              <p:cNvGrpSpPr/>
              <p:nvPr/>
            </p:nvGrpSpPr>
            <p:grpSpPr>
              <a:xfrm>
                <a:off x="7168958" y="2982393"/>
                <a:ext cx="1408177" cy="1408177"/>
                <a:chOff x="8042315" y="2811134"/>
                <a:chExt cx="1338573" cy="1201035"/>
              </a:xfrm>
            </p:grpSpPr>
            <p:pic>
              <p:nvPicPr>
                <p:cNvPr id="25" name="Picture 24"/>
                <p:cNvPicPr>
                  <a:picLocks noChangeAspect="1"/>
                </p:cNvPicPr>
                <p:nvPr/>
              </p:nvPicPr>
              <p:blipFill>
                <a:blip r:embed="rId4">
                  <a:duotone>
                    <a:schemeClr val="accent5">
                      <a:shade val="45000"/>
                      <a:satMod val="135000"/>
                    </a:schemeClr>
                    <a:prstClr val="white"/>
                  </a:duotone>
                </a:blip>
                <a:srcRect/>
                <a:stretch/>
              </p:blipFill>
              <p:spPr>
                <a:xfrm>
                  <a:off x="8042315" y="2811134"/>
                  <a:ext cx="1338573" cy="1201035"/>
                </a:xfrm>
                <a:prstGeom prst="rect">
                  <a:avLst/>
                </a:prstGeom>
              </p:spPr>
            </p:pic>
            <p:pic>
              <p:nvPicPr>
                <p:cNvPr id="26" name="Picture 25"/>
                <p:cNvPicPr>
                  <a:picLocks noChangeAspect="1"/>
                </p:cNvPicPr>
                <p:nvPr/>
              </p:nvPicPr>
              <p:blipFill>
                <a:blip r:embed="rId5"/>
                <a:srcRect/>
                <a:stretch/>
              </p:blipFill>
              <p:spPr>
                <a:xfrm>
                  <a:off x="8501737" y="3189838"/>
                  <a:ext cx="425483" cy="381765"/>
                </a:xfrm>
                <a:prstGeom prst="rect">
                  <a:avLst/>
                </a:prstGeom>
              </p:spPr>
            </p:pic>
          </p:grpSp>
          <p:grpSp>
            <p:nvGrpSpPr>
              <p:cNvPr id="19" name="Group 18" descr=" 55"/>
              <p:cNvGrpSpPr/>
              <p:nvPr/>
            </p:nvGrpSpPr>
            <p:grpSpPr>
              <a:xfrm>
                <a:off x="3367793" y="2994218"/>
                <a:ext cx="1405754" cy="1405754"/>
                <a:chOff x="8047182" y="2777144"/>
                <a:chExt cx="1336270" cy="1198970"/>
              </a:xfrm>
            </p:grpSpPr>
            <p:pic>
              <p:nvPicPr>
                <p:cNvPr id="20" name="Picture 19"/>
                <p:cNvPicPr>
                  <a:picLocks noChangeAspect="1"/>
                </p:cNvPicPr>
                <p:nvPr/>
              </p:nvPicPr>
              <p:blipFill>
                <a:blip r:embed="rId4">
                  <a:duotone>
                    <a:schemeClr val="accent5">
                      <a:shade val="45000"/>
                      <a:satMod val="135000"/>
                    </a:schemeClr>
                    <a:prstClr val="white"/>
                  </a:duotone>
                </a:blip>
                <a:srcRect/>
                <a:stretch/>
              </p:blipFill>
              <p:spPr>
                <a:xfrm>
                  <a:off x="8047182" y="2777144"/>
                  <a:ext cx="1336270" cy="1198970"/>
                </a:xfrm>
                <a:prstGeom prst="rect">
                  <a:avLst/>
                </a:prstGeom>
              </p:spPr>
            </p:pic>
            <p:pic>
              <p:nvPicPr>
                <p:cNvPr id="21" name="Picture 20"/>
                <p:cNvPicPr>
                  <a:picLocks noChangeAspect="1"/>
                </p:cNvPicPr>
                <p:nvPr/>
              </p:nvPicPr>
              <p:blipFill>
                <a:blip r:embed="rId5"/>
                <a:srcRect/>
                <a:stretch/>
              </p:blipFill>
              <p:spPr>
                <a:xfrm>
                  <a:off x="8486750" y="3145762"/>
                  <a:ext cx="425483" cy="381765"/>
                </a:xfrm>
                <a:prstGeom prst="rect">
                  <a:avLst/>
                </a:prstGeom>
              </p:spPr>
            </p:pic>
          </p:grpSp>
        </p:grpSp>
        <p:sp>
          <p:nvSpPr>
            <p:cNvPr id="6145" name="Rectangle 6144"/>
            <p:cNvSpPr/>
            <p:nvPr/>
          </p:nvSpPr>
          <p:spPr bwMode="auto">
            <a:xfrm>
              <a:off x="4267200" y="2870235"/>
              <a:ext cx="1524000" cy="177765"/>
            </a:xfrm>
            <a:prstGeom prst="rect">
              <a:avLst/>
            </a:prstGeom>
            <a:solidFill>
              <a:schemeClr val="bg1"/>
            </a:solid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Arial" panose="020B0604020202020204" pitchFamily="34" charset="0"/>
                <a:cs typeface="Arial" panose="020B0604020202020204" pitchFamily="34" charset="0"/>
              </a:endParaRPr>
            </a:p>
          </p:txBody>
        </p:sp>
        <p:sp>
          <p:nvSpPr>
            <p:cNvPr id="6144" name="Arrow: Curved Down 6143"/>
            <p:cNvSpPr/>
            <p:nvPr/>
          </p:nvSpPr>
          <p:spPr bwMode="auto">
            <a:xfrm>
              <a:off x="3886200" y="2945062"/>
              <a:ext cx="1676400" cy="255338"/>
            </a:xfrm>
            <a:prstGeom prst="curvedDownArrow">
              <a:avLst/>
            </a:prstGeom>
            <a:solidFill>
              <a:schemeClr val="accent3"/>
            </a:solidFill>
            <a:ln w="19050" cap="flat" cmpd="sng" algn="ctr">
              <a:solidFill>
                <a:schemeClr val="accent3"/>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dirty="0">
                <a:solidFill>
                  <a:schemeClr val="bg1"/>
                </a:solidFill>
                <a:latin typeface="Arial" panose="020B0604020202020204" pitchFamily="34" charset="0"/>
                <a:cs typeface="Arial" panose="020B0604020202020204" pitchFamily="34" charset="0"/>
              </a:endParaRPr>
            </a:p>
          </p:txBody>
        </p:sp>
        <p:sp>
          <p:nvSpPr>
            <p:cNvPr id="35" name="Rectangle 34"/>
            <p:cNvSpPr/>
            <p:nvPr/>
          </p:nvSpPr>
          <p:spPr bwMode="auto">
            <a:xfrm>
              <a:off x="6324600" y="2865199"/>
              <a:ext cx="1524000" cy="177765"/>
            </a:xfrm>
            <a:prstGeom prst="rect">
              <a:avLst/>
            </a:prstGeom>
            <a:solidFill>
              <a:schemeClr val="bg1"/>
            </a:solid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Arial" panose="020B0604020202020204" pitchFamily="34" charset="0"/>
                <a:cs typeface="Arial" panose="020B0604020202020204" pitchFamily="34" charset="0"/>
              </a:endParaRPr>
            </a:p>
          </p:txBody>
        </p:sp>
        <p:sp>
          <p:nvSpPr>
            <p:cNvPr id="36" name="Arrow: Curved Down 35"/>
            <p:cNvSpPr/>
            <p:nvPr/>
          </p:nvSpPr>
          <p:spPr bwMode="auto">
            <a:xfrm>
              <a:off x="6477000" y="2945062"/>
              <a:ext cx="1676400" cy="255338"/>
            </a:xfrm>
            <a:prstGeom prst="curvedDownArrow">
              <a:avLst/>
            </a:prstGeom>
            <a:solidFill>
              <a:schemeClr val="accent3"/>
            </a:solidFill>
            <a:ln w="19050" cap="flat" cmpd="sng" algn="ctr">
              <a:solidFill>
                <a:schemeClr val="accent3"/>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Arial" panose="020B0604020202020204" pitchFamily="34" charset="0"/>
                <a:cs typeface="Arial" panose="020B0604020202020204" pitchFamily="34" charset="0"/>
              </a:endParaRPr>
            </a:p>
          </p:txBody>
        </p:sp>
        <p:sp>
          <p:nvSpPr>
            <p:cNvPr id="37" name="Rectangle 36"/>
            <p:cNvSpPr/>
            <p:nvPr/>
          </p:nvSpPr>
          <p:spPr bwMode="auto">
            <a:xfrm>
              <a:off x="4419600" y="4674186"/>
              <a:ext cx="1524000" cy="177765"/>
            </a:xfrm>
            <a:prstGeom prst="rect">
              <a:avLst/>
            </a:prstGeom>
            <a:solidFill>
              <a:schemeClr val="bg1"/>
            </a:solid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Arial" panose="020B0604020202020204" pitchFamily="34" charset="0"/>
                <a:cs typeface="Arial" panose="020B0604020202020204" pitchFamily="34" charset="0"/>
              </a:endParaRPr>
            </a:p>
          </p:txBody>
        </p:sp>
        <p:sp>
          <p:nvSpPr>
            <p:cNvPr id="38" name="Rectangle 37"/>
            <p:cNvSpPr/>
            <p:nvPr/>
          </p:nvSpPr>
          <p:spPr bwMode="auto">
            <a:xfrm>
              <a:off x="6245070" y="4648654"/>
              <a:ext cx="1524000" cy="177765"/>
            </a:xfrm>
            <a:prstGeom prst="rect">
              <a:avLst/>
            </a:prstGeom>
            <a:solidFill>
              <a:schemeClr val="bg1"/>
            </a:solid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Arial" panose="020B0604020202020204" pitchFamily="34" charset="0"/>
                <a:cs typeface="Arial" panose="020B0604020202020204" pitchFamily="34" charset="0"/>
              </a:endParaRPr>
            </a:p>
          </p:txBody>
        </p:sp>
        <p:sp>
          <p:nvSpPr>
            <p:cNvPr id="42" name="Arrow: Curved Down 41"/>
            <p:cNvSpPr/>
            <p:nvPr/>
          </p:nvSpPr>
          <p:spPr bwMode="auto">
            <a:xfrm rot="10800000">
              <a:off x="6477001" y="4572000"/>
              <a:ext cx="1676400" cy="255338"/>
            </a:xfrm>
            <a:prstGeom prst="curvedDownArrow">
              <a:avLst/>
            </a:prstGeom>
            <a:solidFill>
              <a:schemeClr val="accent3"/>
            </a:solidFill>
            <a:ln w="19050" cap="flat" cmpd="sng" algn="ctr">
              <a:solidFill>
                <a:schemeClr val="accent3"/>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Arial" panose="020B0604020202020204" pitchFamily="34" charset="0"/>
                <a:cs typeface="Arial" panose="020B0604020202020204" pitchFamily="34" charset="0"/>
              </a:endParaRPr>
            </a:p>
          </p:txBody>
        </p:sp>
        <p:sp>
          <p:nvSpPr>
            <p:cNvPr id="43" name="Arrow: Curved Down 42"/>
            <p:cNvSpPr/>
            <p:nvPr/>
          </p:nvSpPr>
          <p:spPr bwMode="auto">
            <a:xfrm rot="10800000">
              <a:off x="3914425" y="4652634"/>
              <a:ext cx="1676400" cy="255338"/>
            </a:xfrm>
            <a:prstGeom prst="curvedDownArrow">
              <a:avLst/>
            </a:prstGeom>
            <a:solidFill>
              <a:schemeClr val="accent3"/>
            </a:solidFill>
            <a:ln w="19050" cap="flat" cmpd="sng" algn="ctr">
              <a:solidFill>
                <a:schemeClr val="accent3"/>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p:txBody>
          <a:bodyPr/>
          <a:lstStyle/>
          <a:p>
            <a:r>
              <a:rPr lang="en-US" dirty="0">
                <a:latin typeface="Arial" panose="020B0604020202020204" pitchFamily="34" charset="0"/>
              </a:rPr>
              <a:t>What Is a Proxy?</a:t>
            </a:r>
          </a:p>
        </p:txBody>
      </p:sp>
      <p:sp>
        <p:nvSpPr>
          <p:cNvPr id="27" name="Text Placeholder 26">
            <a:extLst>
              <a:ext uri="{FF2B5EF4-FFF2-40B4-BE49-F238E27FC236}">
                <a16:creationId xmlns:a16="http://schemas.microsoft.com/office/drawing/2014/main" xmlns="" id="{58EEF101-FEC0-4C40-A2FF-BD52446B27B6}"/>
              </a:ext>
            </a:extLst>
          </p:cNvPr>
          <p:cNvSpPr>
            <a:spLocks noGrp="1"/>
          </p:cNvSpPr>
          <p:nvPr>
            <p:ph type="body" sz="quarter" idx="12"/>
          </p:nvPr>
        </p:nvSpPr>
        <p:spPr>
          <a:xfrm>
            <a:off x="413004" y="1005840"/>
            <a:ext cx="11365992" cy="664797"/>
          </a:xfrm>
        </p:spPr>
        <p:txBody>
          <a:bodyPr/>
          <a:lstStyle/>
          <a:p>
            <a:r>
              <a:rPr lang="en-US" dirty="0">
                <a:solidFill>
                  <a:schemeClr val="tx1">
                    <a:lumMod val="60000"/>
                    <a:lumOff val="40000"/>
                  </a:schemeClr>
                </a:solidFill>
                <a:latin typeface="Arial" panose="020B0604020202020204" pitchFamily="34" charset="0"/>
              </a:rPr>
              <a:t>Key component of a Secure Web Gateway. Symantec products : </a:t>
            </a:r>
            <a:r>
              <a:rPr lang="en-US" dirty="0" err="1">
                <a:solidFill>
                  <a:schemeClr val="tx1">
                    <a:lumMod val="60000"/>
                    <a:lumOff val="40000"/>
                  </a:schemeClr>
                </a:solidFill>
                <a:latin typeface="Arial" panose="020B0604020202020204" pitchFamily="34" charset="0"/>
              </a:rPr>
              <a:t>ProxySG</a:t>
            </a:r>
            <a:r>
              <a:rPr lang="en-US" dirty="0">
                <a:solidFill>
                  <a:schemeClr val="tx1">
                    <a:lumMod val="60000"/>
                    <a:lumOff val="40000"/>
                  </a:schemeClr>
                </a:solidFill>
                <a:latin typeface="Arial" panose="020B0604020202020204" pitchFamily="34" charset="0"/>
              </a:rPr>
              <a:t> &amp; WSS</a:t>
            </a:r>
          </a:p>
          <a:p>
            <a:endParaRPr lang="en-US" dirty="0">
              <a:solidFill>
                <a:schemeClr val="tx1">
                  <a:lumMod val="60000"/>
                  <a:lumOff val="40000"/>
                </a:schemeClr>
              </a:solidFill>
              <a:latin typeface="Arial" panose="020B0604020202020204" pitchFamily="34" charset="0"/>
            </a:endParaRPr>
          </a:p>
        </p:txBody>
      </p:sp>
      <p:sp>
        <p:nvSpPr>
          <p:cNvPr id="7" name="AutoShape 8" descr="https://upload.wikimedia.org/wikipedia/commons/b/bb/Proxy_concept_en.svg"/>
          <p:cNvSpPr>
            <a:spLocks noChangeAspect="1" noChangeArrowheads="1"/>
          </p:cNvSpPr>
          <p:nvPr/>
        </p:nvSpPr>
        <p:spPr bwMode="auto">
          <a:xfrm>
            <a:off x="817033" y="416984"/>
            <a:ext cx="406400" cy="4064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121917" tIns="60958" rIns="121917" bIns="60958"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 name="AutoShape 10" descr="https://upload.wikimedia.org/wikipedia/commons/b/bb/Proxy_concept_en.svg"/>
          <p:cNvSpPr>
            <a:spLocks noChangeAspect="1" noChangeArrowheads="1"/>
          </p:cNvSpPr>
          <p:nvPr/>
        </p:nvSpPr>
        <p:spPr bwMode="auto">
          <a:xfrm>
            <a:off x="1020233" y="620184"/>
            <a:ext cx="406400" cy="4064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121917" tIns="60958" rIns="121917" bIns="60958"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4">
            <a:duotone>
              <a:schemeClr val="accent5">
                <a:shade val="45000"/>
                <a:satMod val="135000"/>
              </a:schemeClr>
              <a:prstClr val="white"/>
            </a:duotone>
          </a:blip>
          <a:srcRect/>
          <a:stretch/>
        </p:blipFill>
        <p:spPr>
          <a:xfrm>
            <a:off x="866764" y="3631861"/>
            <a:ext cx="1405754" cy="1405754"/>
          </a:xfrm>
          <a:prstGeom prst="rect">
            <a:avLst/>
          </a:prstGeom>
        </p:spPr>
      </p:pic>
      <p:sp>
        <p:nvSpPr>
          <p:cNvPr id="5" name="Cloud 4"/>
          <p:cNvSpPr/>
          <p:nvPr/>
        </p:nvSpPr>
        <p:spPr>
          <a:xfrm>
            <a:off x="2614315" y="2750415"/>
            <a:ext cx="2943225" cy="1957962"/>
          </a:xfrm>
          <a:prstGeom prst="cloud">
            <a:avLst/>
          </a:prstGeom>
          <a:solidFill>
            <a:schemeClr val="bg1"/>
          </a:solidFill>
          <a:ln w="12700" cap="rnd">
            <a:solidFill>
              <a:schemeClr val="tx1">
                <a:lumMod val="75000"/>
                <a:lumOff val="25000"/>
              </a:schemeClr>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Curved Down 6143"/>
          <p:cNvSpPr/>
          <p:nvPr/>
        </p:nvSpPr>
        <p:spPr bwMode="auto">
          <a:xfrm rot="20296064">
            <a:off x="1684763" y="3364673"/>
            <a:ext cx="1676400" cy="325186"/>
          </a:xfrm>
          <a:prstGeom prst="curvedDownArrow">
            <a:avLst/>
          </a:prstGeom>
          <a:solidFill>
            <a:schemeClr val="accent3"/>
          </a:solidFill>
          <a:ln w="19050" cap="flat" cmpd="sng" algn="ctr">
            <a:solidFill>
              <a:schemeClr val="accent3"/>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dirty="0">
              <a:solidFill>
                <a:schemeClr val="bg1"/>
              </a:solidFill>
              <a:latin typeface="Arial" panose="020B0604020202020204" pitchFamily="34" charset="0"/>
              <a:cs typeface="Arial" panose="020B0604020202020204" pitchFamily="34" charset="0"/>
            </a:endParaRPr>
          </a:p>
        </p:txBody>
      </p:sp>
      <p:grpSp>
        <p:nvGrpSpPr>
          <p:cNvPr id="28" name="Group 27"/>
          <p:cNvGrpSpPr/>
          <p:nvPr/>
        </p:nvGrpSpPr>
        <p:grpSpPr>
          <a:xfrm>
            <a:off x="3781823" y="3132597"/>
            <a:ext cx="831904" cy="850499"/>
            <a:chOff x="3592663" y="2792255"/>
            <a:chExt cx="831904" cy="850499"/>
          </a:xfrm>
        </p:grpSpPr>
        <p:pic>
          <p:nvPicPr>
            <p:cNvPr id="44" name="Picture 43" descr="A close up of a sign&#10;&#10;Description automatically generated">
              <a:extLst>
                <a:ext uri="{FF2B5EF4-FFF2-40B4-BE49-F238E27FC236}">
                  <a16:creationId xmlns:a16="http://schemas.microsoft.com/office/drawing/2014/main" xmlns="" id="{A5D2EAC0-8E68-AF43-8A80-E7541C74251B}"/>
                </a:ext>
              </a:extLst>
            </p:cNvPr>
            <p:cNvPicPr>
              <a:picLocks noChangeAspect="1"/>
            </p:cNvPicPr>
            <p:nvPr/>
          </p:nvPicPr>
          <p:blipFill>
            <a:blip r:embed="rId6"/>
            <a:stretch>
              <a:fillRect/>
            </a:stretch>
          </p:blipFill>
          <p:spPr>
            <a:xfrm>
              <a:off x="3592663" y="2792255"/>
              <a:ext cx="554603" cy="554602"/>
            </a:xfrm>
            <a:prstGeom prst="rect">
              <a:avLst/>
            </a:prstGeom>
          </p:spPr>
        </p:pic>
        <p:pic>
          <p:nvPicPr>
            <p:cNvPr id="48" name="Picture 47" descr="A close up of a sign&#10;&#10;Description automatically generated">
              <a:extLst>
                <a:ext uri="{FF2B5EF4-FFF2-40B4-BE49-F238E27FC236}">
                  <a16:creationId xmlns:a16="http://schemas.microsoft.com/office/drawing/2014/main" xmlns="" id="{A5D2EAC0-8E68-AF43-8A80-E7541C74251B}"/>
                </a:ext>
              </a:extLst>
            </p:cNvPr>
            <p:cNvPicPr>
              <a:picLocks noChangeAspect="1"/>
            </p:cNvPicPr>
            <p:nvPr/>
          </p:nvPicPr>
          <p:blipFill>
            <a:blip r:embed="rId6"/>
            <a:stretch>
              <a:fillRect/>
            </a:stretch>
          </p:blipFill>
          <p:spPr>
            <a:xfrm>
              <a:off x="3745063" y="2944655"/>
              <a:ext cx="554603" cy="554602"/>
            </a:xfrm>
            <a:prstGeom prst="rect">
              <a:avLst/>
            </a:prstGeom>
          </p:spPr>
        </p:pic>
        <p:pic>
          <p:nvPicPr>
            <p:cNvPr id="49" name="Picture 48" descr="A close up of a sign&#10;&#10;Description automatically generated">
              <a:extLst>
                <a:ext uri="{FF2B5EF4-FFF2-40B4-BE49-F238E27FC236}">
                  <a16:creationId xmlns:a16="http://schemas.microsoft.com/office/drawing/2014/main" xmlns="" id="{A5D2EAC0-8E68-AF43-8A80-E7541C74251B}"/>
                </a:ext>
              </a:extLst>
            </p:cNvPr>
            <p:cNvPicPr>
              <a:picLocks noChangeAspect="1"/>
            </p:cNvPicPr>
            <p:nvPr/>
          </p:nvPicPr>
          <p:blipFill>
            <a:blip r:embed="rId6"/>
            <a:stretch>
              <a:fillRect/>
            </a:stretch>
          </p:blipFill>
          <p:spPr>
            <a:xfrm>
              <a:off x="3869964" y="3088152"/>
              <a:ext cx="554603" cy="554602"/>
            </a:xfrm>
            <a:prstGeom prst="rect">
              <a:avLst/>
            </a:prstGeom>
          </p:spPr>
        </p:pic>
      </p:grpSp>
      <p:sp>
        <p:nvSpPr>
          <p:cNvPr id="51" name="Cloud 50"/>
          <p:cNvSpPr/>
          <p:nvPr/>
        </p:nvSpPr>
        <p:spPr>
          <a:xfrm>
            <a:off x="10160730" y="2973576"/>
            <a:ext cx="1553239" cy="1067971"/>
          </a:xfrm>
          <a:prstGeom prst="cloud">
            <a:avLst/>
          </a:prstGeom>
          <a:solidFill>
            <a:schemeClr val="bg1"/>
          </a:solidFill>
          <a:ln w="12700" cap="rnd">
            <a:solidFill>
              <a:schemeClr val="tx1">
                <a:lumMod val="75000"/>
                <a:lumOff val="25000"/>
              </a:schemeClr>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4">
            <a:duotone>
              <a:schemeClr val="accent5">
                <a:shade val="45000"/>
                <a:satMod val="135000"/>
              </a:schemeClr>
              <a:prstClr val="white"/>
            </a:duotone>
          </a:blip>
          <a:srcRect/>
          <a:stretch/>
        </p:blipFill>
        <p:spPr>
          <a:xfrm>
            <a:off x="10473684" y="2955653"/>
            <a:ext cx="1019369" cy="1067965"/>
          </a:xfrm>
          <a:prstGeom prst="rect">
            <a:avLst/>
          </a:prstGeom>
        </p:spPr>
      </p:pic>
      <p:pic>
        <p:nvPicPr>
          <p:cNvPr id="55" name="Picture 54">
            <a:extLst>
              <a:ext uri="{FF2B5EF4-FFF2-40B4-BE49-F238E27FC236}">
                <a16:creationId xmlns:a16="http://schemas.microsoft.com/office/drawing/2014/main" xmlns="" id="{D3142342-40D8-6B45-B166-EDF657286F21}"/>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05483" y="3545862"/>
            <a:ext cx="581209" cy="581209"/>
          </a:xfrm>
          <a:prstGeom prst="rect">
            <a:avLst/>
          </a:prstGeom>
        </p:spPr>
      </p:pic>
      <p:grpSp>
        <p:nvGrpSpPr>
          <p:cNvPr id="56" name="Group 55">
            <a:extLst>
              <a:ext uri="{FF2B5EF4-FFF2-40B4-BE49-F238E27FC236}">
                <a16:creationId xmlns:a16="http://schemas.microsoft.com/office/drawing/2014/main" xmlns="" id="{5A0A982F-3AA1-4EF5-9A8A-F67639F5F226}"/>
              </a:ext>
            </a:extLst>
          </p:cNvPr>
          <p:cNvGrpSpPr>
            <a:grpSpLocks noChangeAspect="1"/>
          </p:cNvGrpSpPr>
          <p:nvPr/>
        </p:nvGrpSpPr>
        <p:grpSpPr>
          <a:xfrm>
            <a:off x="4753792" y="3216428"/>
            <a:ext cx="401025" cy="401025"/>
            <a:chOff x="6421777" y="2082678"/>
            <a:chExt cx="1219200" cy="1219200"/>
          </a:xfrm>
          <a:solidFill>
            <a:schemeClr val="accent6">
              <a:lumMod val="50000"/>
            </a:schemeClr>
          </a:solidFill>
        </p:grpSpPr>
        <p:sp>
          <p:nvSpPr>
            <p:cNvPr id="57" name="Oval 56">
              <a:extLst>
                <a:ext uri="{FF2B5EF4-FFF2-40B4-BE49-F238E27FC236}">
                  <a16:creationId xmlns:a16="http://schemas.microsoft.com/office/drawing/2014/main" xmlns="" id="{965E6388-452C-4B4F-89AE-C5513D29A8D2}"/>
                </a:ext>
              </a:extLst>
            </p:cNvPr>
            <p:cNvSpPr/>
            <p:nvPr/>
          </p:nvSpPr>
          <p:spPr>
            <a:xfrm>
              <a:off x="6421777" y="2082678"/>
              <a:ext cx="1219200" cy="1219200"/>
            </a:xfrm>
            <a:prstGeom prst="ellipse">
              <a:avLst/>
            </a:prstGeom>
            <a:grpFill/>
            <a:ln/>
          </p:spPr>
          <p:style>
            <a:lnRef idx="3">
              <a:schemeClr val="lt1"/>
            </a:lnRef>
            <a:fillRef idx="1">
              <a:schemeClr val="accent2"/>
            </a:fillRef>
            <a:effectRef idx="1">
              <a:schemeClr val="accent2"/>
            </a:effectRef>
            <a:fontRef idx="minor">
              <a:schemeClr val="lt1"/>
            </a:fontRef>
          </p:style>
          <p:txBody>
            <a:bodyPr rtlCol="0" anchor="ctr"/>
            <a:lstStyle/>
            <a:p>
              <a:pPr algn="ctr" defTabSz="1219170"/>
              <a:endParaRPr lang="en-US">
                <a:solidFill>
                  <a:srgbClr val="FFFFFF"/>
                </a:solidFill>
                <a:latin typeface="Arial"/>
              </a:endParaRPr>
            </a:p>
          </p:txBody>
        </p:sp>
        <p:pic>
          <p:nvPicPr>
            <p:cNvPr id="58" name="Picture 57">
              <a:extLst>
                <a:ext uri="{FF2B5EF4-FFF2-40B4-BE49-F238E27FC236}">
                  <a16:creationId xmlns:a16="http://schemas.microsoft.com/office/drawing/2014/main" xmlns="" id="{6B6C9753-DCB0-4046-9782-D08C7DE01E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0139" y="2278185"/>
              <a:ext cx="842479" cy="842479"/>
            </a:xfrm>
            <a:prstGeom prst="rect">
              <a:avLst/>
            </a:prstGeom>
            <a:grpFill/>
          </p:spPr>
        </p:pic>
      </p:grpSp>
      <p:pic>
        <p:nvPicPr>
          <p:cNvPr id="59" name="Picture 84"/>
          <p:cNvPicPr>
            <a:picLocks noChangeAspect="1"/>
          </p:cNvPicPr>
          <p:nvPr/>
        </p:nvPicPr>
        <p:blipFill>
          <a:blip r:embed="rId9">
            <a:biLevel thresh="75000"/>
          </a:blip>
          <a:srcRect/>
          <a:stretch>
            <a:fillRect/>
          </a:stretch>
        </p:blipFill>
        <p:spPr bwMode="auto">
          <a:xfrm>
            <a:off x="3197641" y="4205483"/>
            <a:ext cx="301111" cy="226648"/>
          </a:xfrm>
          <a:prstGeom prst="rect">
            <a:avLst/>
          </a:prstGeom>
          <a:noFill/>
          <a:ln w="9525">
            <a:noFill/>
            <a:miter lim="800000"/>
            <a:headEnd/>
            <a:tailEnd/>
          </a:ln>
        </p:spPr>
      </p:pic>
      <p:pic>
        <p:nvPicPr>
          <p:cNvPr id="60" name="Picture 75"/>
          <p:cNvPicPr>
            <a:picLocks noChangeAspect="1"/>
          </p:cNvPicPr>
          <p:nvPr/>
        </p:nvPicPr>
        <p:blipFill>
          <a:blip r:embed="rId10">
            <a:biLevel thresh="75000"/>
          </a:blip>
          <a:srcRect/>
          <a:stretch>
            <a:fillRect/>
          </a:stretch>
        </p:blipFill>
        <p:spPr bwMode="auto">
          <a:xfrm>
            <a:off x="3586229" y="3993532"/>
            <a:ext cx="310378" cy="224072"/>
          </a:xfrm>
          <a:prstGeom prst="rect">
            <a:avLst/>
          </a:prstGeom>
          <a:noFill/>
          <a:ln w="9525">
            <a:noFill/>
            <a:miter lim="800000"/>
            <a:headEnd/>
            <a:tailEnd/>
          </a:ln>
        </p:spPr>
      </p:pic>
      <p:sp>
        <p:nvSpPr>
          <p:cNvPr id="29" name="Rounded Rectangle 28"/>
          <p:cNvSpPr/>
          <p:nvPr/>
        </p:nvSpPr>
        <p:spPr>
          <a:xfrm>
            <a:off x="297068" y="1497351"/>
            <a:ext cx="5629275" cy="4905375"/>
          </a:xfrm>
          <a:prstGeom prst="roundRect">
            <a:avLst/>
          </a:prstGeom>
          <a:noFill/>
          <a:ln w="12700" cap="rnd">
            <a:solidFill>
              <a:schemeClr val="tx1"/>
            </a:solidFill>
            <a:prstDash val="solid"/>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ounded Rectangle 60"/>
          <p:cNvSpPr/>
          <p:nvPr/>
        </p:nvSpPr>
        <p:spPr>
          <a:xfrm>
            <a:off x="6276017" y="1497351"/>
            <a:ext cx="5629275" cy="4938173"/>
          </a:xfrm>
          <a:prstGeom prst="roundRect">
            <a:avLst/>
          </a:prstGeom>
          <a:noFill/>
          <a:ln w="12700" cap="rnd">
            <a:solidFill>
              <a:schemeClr val="tx1"/>
            </a:solidFill>
            <a:prstDash val="solid"/>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p:nvPr/>
        </p:nvGrpSpPr>
        <p:grpSpPr>
          <a:xfrm>
            <a:off x="7527901" y="5741958"/>
            <a:ext cx="3106837" cy="619990"/>
            <a:chOff x="7108444" y="6771190"/>
            <a:chExt cx="3106837" cy="619990"/>
          </a:xfrm>
        </p:grpSpPr>
        <p:sp>
          <p:nvSpPr>
            <p:cNvPr id="31" name="Rounded Rectangle 30"/>
            <p:cNvSpPr/>
            <p:nvPr/>
          </p:nvSpPr>
          <p:spPr>
            <a:xfrm>
              <a:off x="7108444" y="6771190"/>
              <a:ext cx="3106837" cy="619990"/>
            </a:xfrm>
            <a:prstGeom prst="roundRect">
              <a:avLst/>
            </a:prstGeom>
            <a:solidFill>
              <a:schemeClr val="bg1"/>
            </a:solid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Picture 62">
              <a:extLst>
                <a:ext uri="{FF2B5EF4-FFF2-40B4-BE49-F238E27FC236}">
                  <a16:creationId xmlns:a16="http://schemas.microsoft.com/office/drawing/2014/main" xmlns="" id="{D3142342-40D8-6B45-B166-EDF657286F21}"/>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48863" y="6807274"/>
              <a:ext cx="581209" cy="581209"/>
            </a:xfrm>
            <a:prstGeom prst="rect">
              <a:avLst/>
            </a:prstGeom>
          </p:spPr>
        </p:pic>
        <p:pic>
          <p:nvPicPr>
            <p:cNvPr id="64" name="Picture 63" descr="A close up of a sign&#10;&#10;Description automatically generated">
              <a:extLst>
                <a:ext uri="{FF2B5EF4-FFF2-40B4-BE49-F238E27FC236}">
                  <a16:creationId xmlns:a16="http://schemas.microsoft.com/office/drawing/2014/main" xmlns="" id="{A5D2EAC0-8E68-AF43-8A80-E7541C74251B}"/>
                </a:ext>
              </a:extLst>
            </p:cNvPr>
            <p:cNvPicPr>
              <a:picLocks noChangeAspect="1"/>
            </p:cNvPicPr>
            <p:nvPr/>
          </p:nvPicPr>
          <p:blipFill>
            <a:blip r:embed="rId6"/>
            <a:stretch>
              <a:fillRect/>
            </a:stretch>
          </p:blipFill>
          <p:spPr>
            <a:xfrm>
              <a:off x="8356336" y="6831803"/>
              <a:ext cx="554603" cy="554602"/>
            </a:xfrm>
            <a:prstGeom prst="rect">
              <a:avLst/>
            </a:prstGeom>
          </p:spPr>
        </p:pic>
        <p:grpSp>
          <p:nvGrpSpPr>
            <p:cNvPr id="65" name="Group 64">
              <a:extLst>
                <a:ext uri="{FF2B5EF4-FFF2-40B4-BE49-F238E27FC236}">
                  <a16:creationId xmlns:a16="http://schemas.microsoft.com/office/drawing/2014/main" xmlns="" id="{5A0A982F-3AA1-4EF5-9A8A-F67639F5F226}"/>
                </a:ext>
              </a:extLst>
            </p:cNvPr>
            <p:cNvGrpSpPr>
              <a:grpSpLocks noChangeAspect="1"/>
            </p:cNvGrpSpPr>
            <p:nvPr/>
          </p:nvGrpSpPr>
          <p:grpSpPr>
            <a:xfrm>
              <a:off x="9293359" y="6801937"/>
              <a:ext cx="554602" cy="554602"/>
              <a:chOff x="6421777" y="2082678"/>
              <a:chExt cx="1219200" cy="1219200"/>
            </a:xfrm>
            <a:solidFill>
              <a:schemeClr val="accent6">
                <a:lumMod val="50000"/>
              </a:schemeClr>
            </a:solidFill>
          </p:grpSpPr>
          <p:sp>
            <p:nvSpPr>
              <p:cNvPr id="66" name="Oval 65">
                <a:extLst>
                  <a:ext uri="{FF2B5EF4-FFF2-40B4-BE49-F238E27FC236}">
                    <a16:creationId xmlns:a16="http://schemas.microsoft.com/office/drawing/2014/main" xmlns="" id="{965E6388-452C-4B4F-89AE-C5513D29A8D2}"/>
                  </a:ext>
                </a:extLst>
              </p:cNvPr>
              <p:cNvSpPr/>
              <p:nvPr/>
            </p:nvSpPr>
            <p:spPr>
              <a:xfrm>
                <a:off x="6421777" y="2082678"/>
                <a:ext cx="1219200" cy="1219200"/>
              </a:xfrm>
              <a:prstGeom prst="ellipse">
                <a:avLst/>
              </a:prstGeom>
              <a:grpFill/>
              <a:ln/>
            </p:spPr>
            <p:style>
              <a:lnRef idx="3">
                <a:schemeClr val="lt1"/>
              </a:lnRef>
              <a:fillRef idx="1">
                <a:schemeClr val="accent2"/>
              </a:fillRef>
              <a:effectRef idx="1">
                <a:schemeClr val="accent2"/>
              </a:effectRef>
              <a:fontRef idx="minor">
                <a:schemeClr val="lt1"/>
              </a:fontRef>
            </p:style>
            <p:txBody>
              <a:bodyPr rtlCol="0" anchor="ctr"/>
              <a:lstStyle/>
              <a:p>
                <a:pPr algn="ctr" defTabSz="1219170"/>
                <a:endParaRPr lang="en-US">
                  <a:solidFill>
                    <a:srgbClr val="FFFFFF"/>
                  </a:solidFill>
                  <a:latin typeface="Arial"/>
                </a:endParaRPr>
              </a:p>
            </p:txBody>
          </p:sp>
          <p:pic>
            <p:nvPicPr>
              <p:cNvPr id="67" name="Picture 66">
                <a:extLst>
                  <a:ext uri="{FF2B5EF4-FFF2-40B4-BE49-F238E27FC236}">
                    <a16:creationId xmlns:a16="http://schemas.microsoft.com/office/drawing/2014/main" xmlns="" id="{6B6C9753-DCB0-4046-9782-D08C7DE01E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0139" y="2278185"/>
                <a:ext cx="842479" cy="842479"/>
              </a:xfrm>
              <a:prstGeom prst="rect">
                <a:avLst/>
              </a:prstGeom>
              <a:grpFill/>
            </p:spPr>
          </p:pic>
        </p:grpSp>
      </p:grpSp>
      <p:sp>
        <p:nvSpPr>
          <p:cNvPr id="33" name="Oval Callout 32"/>
          <p:cNvSpPr/>
          <p:nvPr/>
        </p:nvSpPr>
        <p:spPr>
          <a:xfrm>
            <a:off x="997897" y="2303362"/>
            <a:ext cx="2030339" cy="977373"/>
          </a:xfrm>
          <a:prstGeom prst="wedgeEllipseCallout">
            <a:avLst>
              <a:gd name="adj1" fmla="val -29954"/>
              <a:gd name="adj2" fmla="val 82633"/>
            </a:avLst>
          </a:prstGeom>
          <a:solidFill>
            <a:schemeClr val="bg1"/>
          </a:solid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imes New Roman" panose="02020603050405020304" pitchFamily="18" charset="0"/>
                <a:cs typeface="Times New Roman" panose="02020603050405020304" pitchFamily="18" charset="0"/>
              </a:rPr>
              <a:t>Ask Bob what  the current time is</a:t>
            </a:r>
          </a:p>
        </p:txBody>
      </p:sp>
      <p:sp>
        <p:nvSpPr>
          <p:cNvPr id="71" name="Arrow: Curved Down 41"/>
          <p:cNvSpPr/>
          <p:nvPr/>
        </p:nvSpPr>
        <p:spPr bwMode="auto">
          <a:xfrm rot="10800000">
            <a:off x="1684135" y="4725523"/>
            <a:ext cx="2104290" cy="445382"/>
          </a:xfrm>
          <a:prstGeom prst="curvedDownArrow">
            <a:avLst>
              <a:gd name="adj1" fmla="val 47725"/>
              <a:gd name="adj2" fmla="val 41503"/>
              <a:gd name="adj3" fmla="val 59103"/>
            </a:avLst>
          </a:prstGeom>
          <a:solidFill>
            <a:schemeClr val="accent3"/>
          </a:solidFill>
          <a:ln w="19050" cap="flat" cmpd="sng" algn="ctr">
            <a:solidFill>
              <a:schemeClr val="accent3"/>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b="1">
              <a:solidFill>
                <a:schemeClr val="bg1"/>
              </a:solidFill>
              <a:latin typeface="Arial" panose="020B0604020202020204" pitchFamily="34" charset="0"/>
              <a:cs typeface="Arial" panose="020B0604020202020204" pitchFamily="34" charset="0"/>
            </a:endParaRPr>
          </a:p>
        </p:txBody>
      </p:sp>
      <p:sp>
        <p:nvSpPr>
          <p:cNvPr id="73" name="Oval Callout 72"/>
          <p:cNvSpPr/>
          <p:nvPr/>
        </p:nvSpPr>
        <p:spPr>
          <a:xfrm>
            <a:off x="2272518" y="5500905"/>
            <a:ext cx="1685765" cy="809429"/>
          </a:xfrm>
          <a:prstGeom prst="wedgeEllipseCallout">
            <a:avLst>
              <a:gd name="adj1" fmla="val 71426"/>
              <a:gd name="adj2" fmla="val -136414"/>
            </a:avLst>
          </a:prstGeom>
          <a:solidFill>
            <a:schemeClr val="bg1"/>
          </a:solidFill>
          <a:ln w="12700" cap="rnd">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imes New Roman" panose="02020603050405020304" pitchFamily="18" charset="0"/>
                <a:cs typeface="Times New Roman" panose="02020603050405020304" pitchFamily="18" charset="0"/>
              </a:rPr>
              <a:t>The time is 7pm</a:t>
            </a:r>
          </a:p>
        </p:txBody>
      </p:sp>
      <p:pic>
        <p:nvPicPr>
          <p:cNvPr id="75" name="Picture 74" descr="A close up of a sign&#10;&#10;Description automatically generated">
            <a:extLst>
              <a:ext uri="{FF2B5EF4-FFF2-40B4-BE49-F238E27FC236}">
                <a16:creationId xmlns:a16="http://schemas.microsoft.com/office/drawing/2014/main" xmlns="" id="{A5D2EAC0-8E68-AF43-8A80-E7541C74251B}"/>
              </a:ext>
            </a:extLst>
          </p:cNvPr>
          <p:cNvPicPr>
            <a:picLocks noChangeAspect="1"/>
          </p:cNvPicPr>
          <p:nvPr/>
        </p:nvPicPr>
        <p:blipFill>
          <a:blip r:embed="rId6"/>
          <a:stretch>
            <a:fillRect/>
          </a:stretch>
        </p:blipFill>
        <p:spPr>
          <a:xfrm>
            <a:off x="1887184" y="4760314"/>
            <a:ext cx="554603" cy="554602"/>
          </a:xfrm>
          <a:prstGeom prst="rect">
            <a:avLst/>
          </a:prstGeom>
        </p:spPr>
      </p:pic>
      <p:pic>
        <p:nvPicPr>
          <p:cNvPr id="76" name="Picture 75" descr="A close up of a sign&#10;&#10;Description automatically generated">
            <a:extLst>
              <a:ext uri="{FF2B5EF4-FFF2-40B4-BE49-F238E27FC236}">
                <a16:creationId xmlns:a16="http://schemas.microsoft.com/office/drawing/2014/main" xmlns="" id="{A5D2EAC0-8E68-AF43-8A80-E7541C74251B}"/>
              </a:ext>
            </a:extLst>
          </p:cNvPr>
          <p:cNvPicPr>
            <a:picLocks noChangeAspect="1"/>
          </p:cNvPicPr>
          <p:nvPr/>
        </p:nvPicPr>
        <p:blipFill>
          <a:blip r:embed="rId6"/>
          <a:stretch>
            <a:fillRect/>
          </a:stretch>
        </p:blipFill>
        <p:spPr>
          <a:xfrm>
            <a:off x="2481752" y="4876458"/>
            <a:ext cx="554603" cy="554602"/>
          </a:xfrm>
          <a:prstGeom prst="rect">
            <a:avLst/>
          </a:prstGeom>
        </p:spPr>
      </p:pic>
      <p:pic>
        <p:nvPicPr>
          <p:cNvPr id="77" name="Picture 76" descr="A close up of a sign&#10;&#10;Description automatically generated">
            <a:extLst>
              <a:ext uri="{FF2B5EF4-FFF2-40B4-BE49-F238E27FC236}">
                <a16:creationId xmlns:a16="http://schemas.microsoft.com/office/drawing/2014/main" xmlns="" id="{A5D2EAC0-8E68-AF43-8A80-E7541C74251B}"/>
              </a:ext>
            </a:extLst>
          </p:cNvPr>
          <p:cNvPicPr>
            <a:picLocks noChangeAspect="1"/>
          </p:cNvPicPr>
          <p:nvPr/>
        </p:nvPicPr>
        <p:blipFill>
          <a:blip r:embed="rId6"/>
          <a:stretch>
            <a:fillRect/>
          </a:stretch>
        </p:blipFill>
        <p:spPr>
          <a:xfrm>
            <a:off x="3078933" y="4807975"/>
            <a:ext cx="554603" cy="554602"/>
          </a:xfrm>
          <a:prstGeom prst="rect">
            <a:avLst/>
          </a:prstGeom>
        </p:spPr>
      </p:pic>
      <p:sp>
        <p:nvSpPr>
          <p:cNvPr id="30" name="Down Arrow 29"/>
          <p:cNvSpPr/>
          <p:nvPr/>
        </p:nvSpPr>
        <p:spPr>
          <a:xfrm>
            <a:off x="8848323" y="3310458"/>
            <a:ext cx="409060" cy="2403743"/>
          </a:xfrm>
          <a:prstGeom prst="downArrow">
            <a:avLst/>
          </a:prstGeom>
          <a:solidFill>
            <a:schemeClr val="bg1"/>
          </a:solidFill>
          <a:ln w="12700" cap="rnd">
            <a:solidFill>
              <a:schemeClr val="tx2"/>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GB" sz="1100" dirty="0">
              <a:solidFill>
                <a:srgbClr val="FF0000"/>
              </a:solidFill>
            </a:endParaRPr>
          </a:p>
          <a:p>
            <a:pPr algn="ctr">
              <a:spcBef>
                <a:spcPts val="1200"/>
              </a:spcBef>
            </a:pPr>
            <a:endParaRPr lang="en-GB" sz="1100" dirty="0">
              <a:solidFill>
                <a:srgbClr val="FF0000"/>
              </a:solidFill>
            </a:endParaRPr>
          </a:p>
          <a:p>
            <a:pPr algn="ctr">
              <a:spcBef>
                <a:spcPts val="1200"/>
              </a:spcBef>
            </a:pPr>
            <a:endParaRPr lang="en-GB" sz="1100" dirty="0">
              <a:solidFill>
                <a:srgbClr val="FF0000"/>
              </a:solidFill>
            </a:endParaRPr>
          </a:p>
          <a:p>
            <a:pPr algn="ctr">
              <a:spcBef>
                <a:spcPts val="1200"/>
              </a:spcBef>
            </a:pPr>
            <a:r>
              <a:rPr lang="en-GB" sz="1100" dirty="0">
                <a:solidFill>
                  <a:srgbClr val="FF0000"/>
                </a:solidFill>
              </a:rPr>
              <a:t>INSPECT</a:t>
            </a:r>
          </a:p>
        </p:txBody>
      </p:sp>
      <p:pic>
        <p:nvPicPr>
          <p:cNvPr id="78" name="Picture 77">
            <a:extLst>
              <a:ext uri="{FF2B5EF4-FFF2-40B4-BE49-F238E27FC236}">
                <a16:creationId xmlns:a16="http://schemas.microsoft.com/office/drawing/2014/main" xmlns="" id="{D3142342-40D8-6B45-B166-EDF657286F21}"/>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7985" y="4087051"/>
            <a:ext cx="445429" cy="445429"/>
          </a:xfrm>
          <a:prstGeom prst="rect">
            <a:avLst/>
          </a:prstGeom>
        </p:spPr>
      </p:pic>
      <p:pic>
        <p:nvPicPr>
          <p:cNvPr id="34" name="Picture 33"/>
          <p:cNvPicPr>
            <a:picLocks noChangeAspect="1"/>
          </p:cNvPicPr>
          <p:nvPr/>
        </p:nvPicPr>
        <p:blipFill>
          <a:blip r:embed="rId11"/>
          <a:stretch>
            <a:fillRect/>
          </a:stretch>
        </p:blipFill>
        <p:spPr>
          <a:xfrm>
            <a:off x="7906264" y="4143314"/>
            <a:ext cx="2375995" cy="246688"/>
          </a:xfrm>
          <a:prstGeom prst="rect">
            <a:avLst/>
          </a:prstGeom>
        </p:spPr>
      </p:pic>
      <p:sp>
        <p:nvSpPr>
          <p:cNvPr id="69" name="Arrow: Right 9"/>
          <p:cNvSpPr/>
          <p:nvPr/>
        </p:nvSpPr>
        <p:spPr bwMode="gray">
          <a:xfrm>
            <a:off x="8637259" y="3454400"/>
            <a:ext cx="859244" cy="111564"/>
          </a:xfrm>
          <a:prstGeom prst="rightArrow">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050" dirty="0">
              <a:latin typeface="Arial" panose="020B0604020202020204" pitchFamily="34" charset="0"/>
              <a:cs typeface="Arial" panose="020B0604020202020204" pitchFamily="34" charset="0"/>
            </a:endParaRPr>
          </a:p>
        </p:txBody>
      </p:sp>
      <p:sp>
        <p:nvSpPr>
          <p:cNvPr id="70" name="Arrow: Right 9"/>
          <p:cNvSpPr/>
          <p:nvPr/>
        </p:nvSpPr>
        <p:spPr bwMode="gray">
          <a:xfrm flipH="1">
            <a:off x="8633638" y="3630769"/>
            <a:ext cx="874988" cy="136535"/>
          </a:xfrm>
          <a:prstGeom prst="rightArrow">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050" dirty="0">
              <a:latin typeface="Arial" panose="020B0604020202020204" pitchFamily="34" charset="0"/>
              <a:cs typeface="Arial" panose="020B0604020202020204" pitchFamily="34" charset="0"/>
            </a:endParaRPr>
          </a:p>
        </p:txBody>
      </p:sp>
      <p:sp>
        <p:nvSpPr>
          <p:cNvPr id="72" name="TextBox 71"/>
          <p:cNvSpPr txBox="1"/>
          <p:nvPr/>
        </p:nvSpPr>
        <p:spPr>
          <a:xfrm>
            <a:off x="8719766" y="3085238"/>
            <a:ext cx="684298" cy="291631"/>
          </a:xfrm>
          <a:prstGeom prst="rect">
            <a:avLst/>
          </a:prstGeom>
          <a:noFill/>
        </p:spPr>
        <p:txBody>
          <a:bodyPr wrap="none" lIns="0" tIns="0" rIns="0" bIns="0" rtlCol="0">
            <a:noAutofit/>
          </a:bodyPr>
          <a:lstStyle/>
          <a:p>
            <a:pPr algn="ctr">
              <a:lnSpc>
                <a:spcPct val="90000"/>
              </a:lnSpc>
            </a:pPr>
            <a:r>
              <a:rPr lang="en-US" sz="1600" b="1" dirty="0">
                <a:latin typeface="Arial" panose="020B0604020202020204" pitchFamily="34" charset="0"/>
                <a:cs typeface="Arial" panose="020B0604020202020204" pitchFamily="34" charset="0"/>
              </a:rPr>
              <a:t>PROXY</a:t>
            </a:r>
          </a:p>
        </p:txBody>
      </p:sp>
    </p:spTree>
    <p:extLst>
      <p:ext uri="{BB962C8B-B14F-4D97-AF65-F5344CB8AC3E}">
        <p14:creationId xmlns:p14="http://schemas.microsoft.com/office/powerpoint/2010/main" val="321269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3002" y="917565"/>
            <a:ext cx="10790909" cy="3615349"/>
          </a:xfrm>
        </p:spPr>
        <p:txBody>
          <a:bodyPr/>
          <a:lstStyle/>
          <a:p>
            <a:pPr marL="287337" lvl="1" indent="0">
              <a:buNone/>
            </a:pPr>
            <a:endParaRPr lang="en-US" sz="1800" b="1" dirty="0"/>
          </a:p>
          <a:p>
            <a:pPr lvl="1">
              <a:buFont typeface="Wingdings" panose="05000000000000000000" pitchFamily="2" charset="2"/>
              <a:buChar char="Ø"/>
            </a:pPr>
            <a:r>
              <a:rPr lang="en-US" sz="1600" b="1" dirty="0"/>
              <a:t>CAS - Content Analysis System</a:t>
            </a:r>
          </a:p>
          <a:p>
            <a:pPr lvl="2">
              <a:buFont typeface="Wingdings" panose="05000000000000000000" pitchFamily="2" charset="2"/>
              <a:buChar char="Ø"/>
            </a:pPr>
            <a:r>
              <a:rPr lang="en-GB" sz="1400" dirty="0"/>
              <a:t>Blocks known threats, sources and signatures and centrally analyses unknown content. Content Analysis is a sophisticated, multi-layer inspection platform that combines reputation services, white and blacklisting, static code file analysis, machine learning, dual anti-malware signature inspection engines and on-box or cloud sandboxing to protect against known and unknown threats.</a:t>
            </a:r>
          </a:p>
          <a:p>
            <a:pPr lvl="1">
              <a:buFont typeface="Wingdings" panose="05000000000000000000" pitchFamily="2" charset="2"/>
              <a:buChar char="Ø"/>
            </a:pPr>
            <a:r>
              <a:rPr lang="en-US" sz="1600" b="1" dirty="0"/>
              <a:t>FI</a:t>
            </a:r>
            <a:r>
              <a:rPr lang="en-US" sz="1600" dirty="0"/>
              <a:t> – File Inspection. </a:t>
            </a:r>
            <a:r>
              <a:rPr lang="en-US" sz="1600" dirty="0" err="1"/>
              <a:t>Licence</a:t>
            </a:r>
            <a:r>
              <a:rPr lang="en-US" sz="1600" dirty="0"/>
              <a:t> for malware scanning </a:t>
            </a:r>
            <a:endParaRPr lang="en-GB" sz="1400" dirty="0"/>
          </a:p>
          <a:p>
            <a:pPr lvl="1">
              <a:buFont typeface="Wingdings" panose="05000000000000000000" pitchFamily="2" charset="2"/>
              <a:buChar char="Ø"/>
            </a:pPr>
            <a:r>
              <a:rPr lang="en-GB" sz="1600" b="1" dirty="0"/>
              <a:t>ASG - Advanced Security Gateway</a:t>
            </a:r>
          </a:p>
          <a:p>
            <a:pPr lvl="2">
              <a:buFont typeface="Wingdings" panose="05000000000000000000" pitchFamily="2" charset="2"/>
              <a:buChar char="Ø"/>
            </a:pPr>
            <a:r>
              <a:rPr lang="en-GB" sz="1400" dirty="0"/>
              <a:t>A physical appliance that combines </a:t>
            </a:r>
            <a:r>
              <a:rPr lang="en-GB" sz="1400" dirty="0" err="1"/>
              <a:t>ProxySG</a:t>
            </a:r>
            <a:r>
              <a:rPr lang="en-GB" sz="1400" dirty="0"/>
              <a:t> with Symantec Content Analysis. With Content Analysis now on the new hardware platform, customers can achieve the same functionality as the ASG Appliances.</a:t>
            </a:r>
          </a:p>
          <a:p>
            <a:pPr lvl="1">
              <a:buFont typeface="Wingdings" panose="05000000000000000000" pitchFamily="2" charset="2"/>
              <a:buChar char="Ø"/>
            </a:pPr>
            <a:r>
              <a:rPr lang="en-GB" sz="1600" b="1" dirty="0"/>
              <a:t>IS/ IS Advanced /BCIS – </a:t>
            </a:r>
            <a:r>
              <a:rPr lang="en-GB" sz="1600" dirty="0"/>
              <a:t>Intelligence Services</a:t>
            </a:r>
            <a:endParaRPr lang="en-US" sz="1600" dirty="0"/>
          </a:p>
          <a:p>
            <a:pPr lvl="2">
              <a:buFont typeface="Wingdings" panose="05000000000000000000" pitchFamily="2" charset="2"/>
              <a:buChar char="Ø"/>
            </a:pPr>
            <a:endParaRPr lang="en-US" sz="1400" dirty="0"/>
          </a:p>
          <a:p>
            <a:pPr lvl="2">
              <a:buFont typeface="Wingdings" panose="05000000000000000000" pitchFamily="2" charset="2"/>
              <a:buChar char="Ø"/>
            </a:pPr>
            <a:endParaRPr lang="en-US" sz="1400" dirty="0"/>
          </a:p>
        </p:txBody>
      </p:sp>
      <p:sp>
        <p:nvSpPr>
          <p:cNvPr id="3" name="Title 2"/>
          <p:cNvSpPr>
            <a:spLocks noGrp="1"/>
          </p:cNvSpPr>
          <p:nvPr>
            <p:ph type="title"/>
          </p:nvPr>
        </p:nvSpPr>
        <p:spPr/>
        <p:txBody>
          <a:bodyPr/>
          <a:lstStyle/>
          <a:p>
            <a:r>
              <a:rPr lang="en-US" dirty="0"/>
              <a:t>Terminology</a:t>
            </a:r>
          </a:p>
        </p:txBody>
      </p:sp>
    </p:spTree>
    <p:extLst>
      <p:ext uri="{BB962C8B-B14F-4D97-AF65-F5344CB8AC3E}">
        <p14:creationId xmlns:p14="http://schemas.microsoft.com/office/powerpoint/2010/main" val="46872855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 name="Group 203"/>
          <p:cNvGrpSpPr/>
          <p:nvPr/>
        </p:nvGrpSpPr>
        <p:grpSpPr>
          <a:xfrm>
            <a:off x="629786" y="2197101"/>
            <a:ext cx="225366" cy="1657351"/>
            <a:chOff x="605973" y="596911"/>
            <a:chExt cx="225366" cy="3359762"/>
          </a:xfrm>
        </p:grpSpPr>
        <p:sp>
          <p:nvSpPr>
            <p:cNvPr id="205" name="Rectangle 204"/>
            <p:cNvSpPr/>
            <p:nvPr/>
          </p:nvSpPr>
          <p:spPr>
            <a:xfrm rot="5400000">
              <a:off x="-961225" y="2164109"/>
              <a:ext cx="3359762" cy="225366"/>
            </a:xfrm>
            <a:prstGeom prst="rect">
              <a:avLst/>
            </a:prstGeom>
            <a:solidFill>
              <a:schemeClr val="bg2">
                <a:lumMod val="85000"/>
                <a:lumOff val="15000"/>
              </a:schemeClr>
            </a:solidFill>
            <a:ln w="9525">
              <a:noFill/>
              <a:miter lim="800000"/>
              <a:headEnd/>
              <a:tailEnd/>
            </a:ln>
          </p:spPr>
          <p:txBody>
            <a:bodyPr wrap="square" rtlCol="0" anchor="ctr"/>
            <a:lstStyle/>
            <a:p>
              <a:pPr algn="ctr" defTabSz="914126">
                <a:buClrTx/>
              </a:pPr>
              <a:endParaRPr lang="en-US" sz="1799" dirty="0">
                <a:solidFill>
                  <a:srgbClr val="404040"/>
                </a:solidFill>
                <a:latin typeface="Calibri"/>
                <a:ea typeface="+mn-ea"/>
                <a:cs typeface="+mn-cs"/>
              </a:endParaRPr>
            </a:p>
          </p:txBody>
        </p:sp>
        <p:cxnSp>
          <p:nvCxnSpPr>
            <p:cNvPr id="206" name="Straight Arrow Connector 205"/>
            <p:cNvCxnSpPr/>
            <p:nvPr/>
          </p:nvCxnSpPr>
          <p:spPr>
            <a:xfrm flipV="1">
              <a:off x="718655" y="2470171"/>
              <a:ext cx="0" cy="1478307"/>
            </a:xfrm>
            <a:prstGeom prst="straightConnector1">
              <a:avLst/>
            </a:pr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91" name="Straight Connector 190"/>
          <p:cNvCxnSpPr/>
          <p:nvPr/>
        </p:nvCxnSpPr>
        <p:spPr>
          <a:xfrm>
            <a:off x="871430" y="2249119"/>
            <a:ext cx="7645508" cy="0"/>
          </a:xfrm>
          <a:prstGeom prst="line">
            <a:avLst/>
          </a:prstGeom>
          <a:noFill/>
          <a:ln w="219075">
            <a:solidFill>
              <a:schemeClr val="bg2">
                <a:lumMod val="85000"/>
                <a:lumOff val="15000"/>
              </a:schemeClr>
            </a:solidFill>
            <a:miter lim="800000"/>
            <a:headEnd/>
            <a:tailEnd/>
          </a:ln>
        </p:spPr>
      </p:cxnSp>
      <p:sp>
        <p:nvSpPr>
          <p:cNvPr id="2" name="Title 1"/>
          <p:cNvSpPr>
            <a:spLocks noGrp="1"/>
          </p:cNvSpPr>
          <p:nvPr>
            <p:ph type="title"/>
          </p:nvPr>
        </p:nvSpPr>
        <p:spPr/>
        <p:txBody>
          <a:bodyPr/>
          <a:lstStyle/>
          <a:p>
            <a:r>
              <a:rPr lang="en-US" dirty="0"/>
              <a:t>Traditional Architecture</a:t>
            </a:r>
          </a:p>
        </p:txBody>
      </p:sp>
      <p:sp>
        <p:nvSpPr>
          <p:cNvPr id="107" name="TextBox 106"/>
          <p:cNvSpPr txBox="1"/>
          <p:nvPr/>
        </p:nvSpPr>
        <p:spPr>
          <a:xfrm>
            <a:off x="333550" y="4199549"/>
            <a:ext cx="843500" cy="461665"/>
          </a:xfrm>
          <a:prstGeom prst="rect">
            <a:avLst/>
          </a:prstGeom>
          <a:noFill/>
        </p:spPr>
        <p:txBody>
          <a:bodyPr wrap="square" rtlCol="0">
            <a:spAutoFit/>
          </a:bodyPr>
          <a:lstStyle/>
          <a:p>
            <a:pPr algn="ctr" defTabSz="914126">
              <a:buClrTx/>
            </a:pPr>
            <a:r>
              <a:rPr lang="en-US" sz="1200" dirty="0">
                <a:solidFill>
                  <a:srgbClr val="404040"/>
                </a:solidFill>
                <a:latin typeface="Calibri"/>
                <a:ea typeface="+mn-ea"/>
                <a:cs typeface="+mn-cs"/>
              </a:rPr>
              <a:t>Regional</a:t>
            </a:r>
            <a:br>
              <a:rPr lang="en-US" sz="1200" dirty="0">
                <a:solidFill>
                  <a:srgbClr val="404040"/>
                </a:solidFill>
                <a:latin typeface="Calibri"/>
                <a:ea typeface="+mn-ea"/>
                <a:cs typeface="+mn-cs"/>
              </a:rPr>
            </a:br>
            <a:r>
              <a:rPr lang="en-US" sz="1200" dirty="0">
                <a:solidFill>
                  <a:srgbClr val="404040"/>
                </a:solidFill>
                <a:latin typeface="Calibri"/>
                <a:ea typeface="+mn-ea"/>
                <a:cs typeface="+mn-cs"/>
              </a:rPr>
              <a:t>Office</a:t>
            </a:r>
          </a:p>
        </p:txBody>
      </p:sp>
      <p:sp>
        <p:nvSpPr>
          <p:cNvPr id="110" name="TextBox 109"/>
          <p:cNvSpPr txBox="1"/>
          <p:nvPr/>
        </p:nvSpPr>
        <p:spPr>
          <a:xfrm>
            <a:off x="228852" y="2592756"/>
            <a:ext cx="1052896" cy="461665"/>
          </a:xfrm>
          <a:prstGeom prst="rect">
            <a:avLst/>
          </a:prstGeom>
          <a:noFill/>
        </p:spPr>
        <p:txBody>
          <a:bodyPr wrap="square" rtlCol="0">
            <a:spAutoFit/>
          </a:bodyPr>
          <a:lstStyle/>
          <a:p>
            <a:pPr algn="ctr" defTabSz="914126">
              <a:buClrTx/>
            </a:pPr>
            <a:r>
              <a:rPr lang="en-US" sz="1200" dirty="0">
                <a:solidFill>
                  <a:srgbClr val="404040"/>
                </a:solidFill>
                <a:latin typeface="Calibri"/>
                <a:ea typeface="+mn-ea"/>
                <a:cs typeface="+mn-cs"/>
              </a:rPr>
              <a:t>Headquarters Data Center</a:t>
            </a:r>
          </a:p>
        </p:txBody>
      </p:sp>
      <p:grpSp>
        <p:nvGrpSpPr>
          <p:cNvPr id="111" name="Group 110"/>
          <p:cNvGrpSpPr/>
          <p:nvPr/>
        </p:nvGrpSpPr>
        <p:grpSpPr>
          <a:xfrm>
            <a:off x="390512" y="3628314"/>
            <a:ext cx="737542" cy="574422"/>
            <a:chOff x="529577" y="4937045"/>
            <a:chExt cx="476392" cy="371030"/>
          </a:xfrm>
          <a:effectLst>
            <a:outerShdw blurRad="88900" sx="102000" sy="102000" algn="ctr" rotWithShape="0">
              <a:prstClr val="black">
                <a:alpha val="67000"/>
              </a:prstClr>
            </a:outerShdw>
          </a:effectLst>
        </p:grpSpPr>
        <p:sp>
          <p:nvSpPr>
            <p:cNvPr id="112" name="Rectangle 111"/>
            <p:cNvSpPr/>
            <p:nvPr/>
          </p:nvSpPr>
          <p:spPr>
            <a:xfrm>
              <a:off x="834121" y="5031076"/>
              <a:ext cx="156995" cy="156995"/>
            </a:xfrm>
            <a:prstGeom prst="rect">
              <a:avLst/>
            </a:prstGeom>
            <a:solidFill>
              <a:sysClr val="window" lastClr="FFFFFF"/>
            </a:solidFill>
            <a:ln w="9525">
              <a:noFill/>
              <a:miter lim="800000"/>
              <a:headEnd/>
              <a:tailEnd/>
            </a:ln>
          </p:spPr>
          <p:txBody>
            <a:bodyPr wrap="none" rtlCol="0" anchor="ctr"/>
            <a:lstStyle/>
            <a:p>
              <a:pPr algn="ctr">
                <a:buClrTx/>
                <a:defRPr/>
              </a:pPr>
              <a:endParaRPr lang="en-US" sz="1800" dirty="0">
                <a:solidFill>
                  <a:srgbClr val="09ADFF"/>
                </a:solidFill>
                <a:ea typeface="+mn-ea"/>
                <a:cs typeface="+mn-cs"/>
              </a:endParaRPr>
            </a:p>
          </p:txBody>
        </p:sp>
        <p:sp>
          <p:nvSpPr>
            <p:cNvPr id="113" name="Rectangle 112"/>
            <p:cNvSpPr/>
            <p:nvPr/>
          </p:nvSpPr>
          <p:spPr>
            <a:xfrm>
              <a:off x="541658" y="5031076"/>
              <a:ext cx="239392" cy="156995"/>
            </a:xfrm>
            <a:prstGeom prst="rect">
              <a:avLst/>
            </a:prstGeom>
            <a:solidFill>
              <a:sysClr val="window" lastClr="FFFFFF"/>
            </a:solidFill>
            <a:ln w="9525">
              <a:noFill/>
              <a:miter lim="800000"/>
              <a:headEnd/>
              <a:tailEnd/>
            </a:ln>
          </p:spPr>
          <p:txBody>
            <a:bodyPr wrap="none" rtlCol="0" anchor="ctr"/>
            <a:lstStyle/>
            <a:p>
              <a:pPr algn="ctr">
                <a:buClrTx/>
                <a:defRPr/>
              </a:pPr>
              <a:endParaRPr lang="en-US" sz="1800" dirty="0">
                <a:solidFill>
                  <a:srgbClr val="09ADFF"/>
                </a:solidFill>
                <a:ea typeface="+mn-ea"/>
                <a:cs typeface="+mn-cs"/>
              </a:endParaRPr>
            </a:p>
          </p:txBody>
        </p:sp>
        <p:grpSp>
          <p:nvGrpSpPr>
            <p:cNvPr id="114" name="Group 113"/>
            <p:cNvGrpSpPr/>
            <p:nvPr/>
          </p:nvGrpSpPr>
          <p:grpSpPr>
            <a:xfrm>
              <a:off x="529577" y="4937045"/>
              <a:ext cx="476392" cy="371030"/>
              <a:chOff x="5987864" y="2180986"/>
              <a:chExt cx="2670175" cy="2079626"/>
            </a:xfrm>
          </p:grpSpPr>
          <p:sp>
            <p:nvSpPr>
              <p:cNvPr id="115" name="Freeform 5"/>
              <p:cNvSpPr>
                <a:spLocks noEditPoints="1"/>
              </p:cNvSpPr>
              <p:nvPr/>
            </p:nvSpPr>
            <p:spPr bwMode="auto">
              <a:xfrm>
                <a:off x="5987864" y="2585799"/>
                <a:ext cx="2670175" cy="1674813"/>
              </a:xfrm>
              <a:custGeom>
                <a:avLst/>
                <a:gdLst>
                  <a:gd name="T0" fmla="*/ 0 w 1682"/>
                  <a:gd name="T1" fmla="*/ 0 h 1055"/>
                  <a:gd name="T2" fmla="*/ 0 w 1682"/>
                  <a:gd name="T3" fmla="*/ 1055 h 1055"/>
                  <a:gd name="T4" fmla="*/ 610 w 1682"/>
                  <a:gd name="T5" fmla="*/ 1055 h 1055"/>
                  <a:gd name="T6" fmla="*/ 610 w 1682"/>
                  <a:gd name="T7" fmla="*/ 670 h 1055"/>
                  <a:gd name="T8" fmla="*/ 994 w 1682"/>
                  <a:gd name="T9" fmla="*/ 670 h 1055"/>
                  <a:gd name="T10" fmla="*/ 994 w 1682"/>
                  <a:gd name="T11" fmla="*/ 1055 h 1055"/>
                  <a:gd name="T12" fmla="*/ 1682 w 1682"/>
                  <a:gd name="T13" fmla="*/ 1055 h 1055"/>
                  <a:gd name="T14" fmla="*/ 1682 w 1682"/>
                  <a:gd name="T15" fmla="*/ 0 h 1055"/>
                  <a:gd name="T16" fmla="*/ 0 w 1682"/>
                  <a:gd name="T17" fmla="*/ 0 h 1055"/>
                  <a:gd name="T18" fmla="*/ 303 w 1682"/>
                  <a:gd name="T19" fmla="*/ 572 h 1055"/>
                  <a:gd name="T20" fmla="*/ 90 w 1682"/>
                  <a:gd name="T21" fmla="*/ 572 h 1055"/>
                  <a:gd name="T22" fmla="*/ 90 w 1682"/>
                  <a:gd name="T23" fmla="*/ 361 h 1055"/>
                  <a:gd name="T24" fmla="*/ 303 w 1682"/>
                  <a:gd name="T25" fmla="*/ 361 h 1055"/>
                  <a:gd name="T26" fmla="*/ 303 w 1682"/>
                  <a:gd name="T27" fmla="*/ 572 h 1055"/>
                  <a:gd name="T28" fmla="*/ 303 w 1682"/>
                  <a:gd name="T29" fmla="*/ 313 h 1055"/>
                  <a:gd name="T30" fmla="*/ 90 w 1682"/>
                  <a:gd name="T31" fmla="*/ 313 h 1055"/>
                  <a:gd name="T32" fmla="*/ 90 w 1682"/>
                  <a:gd name="T33" fmla="*/ 100 h 1055"/>
                  <a:gd name="T34" fmla="*/ 303 w 1682"/>
                  <a:gd name="T35" fmla="*/ 100 h 1055"/>
                  <a:gd name="T36" fmla="*/ 303 w 1682"/>
                  <a:gd name="T37" fmla="*/ 313 h 1055"/>
                  <a:gd name="T38" fmla="*/ 553 w 1682"/>
                  <a:gd name="T39" fmla="*/ 572 h 1055"/>
                  <a:gd name="T40" fmla="*/ 341 w 1682"/>
                  <a:gd name="T41" fmla="*/ 572 h 1055"/>
                  <a:gd name="T42" fmla="*/ 341 w 1682"/>
                  <a:gd name="T43" fmla="*/ 361 h 1055"/>
                  <a:gd name="T44" fmla="*/ 553 w 1682"/>
                  <a:gd name="T45" fmla="*/ 361 h 1055"/>
                  <a:gd name="T46" fmla="*/ 553 w 1682"/>
                  <a:gd name="T47" fmla="*/ 572 h 1055"/>
                  <a:gd name="T48" fmla="*/ 553 w 1682"/>
                  <a:gd name="T49" fmla="*/ 313 h 1055"/>
                  <a:gd name="T50" fmla="*/ 341 w 1682"/>
                  <a:gd name="T51" fmla="*/ 313 h 1055"/>
                  <a:gd name="T52" fmla="*/ 341 w 1682"/>
                  <a:gd name="T53" fmla="*/ 100 h 1055"/>
                  <a:gd name="T54" fmla="*/ 553 w 1682"/>
                  <a:gd name="T55" fmla="*/ 100 h 1055"/>
                  <a:gd name="T56" fmla="*/ 553 w 1682"/>
                  <a:gd name="T57" fmla="*/ 313 h 1055"/>
                  <a:gd name="T58" fmla="*/ 802 w 1682"/>
                  <a:gd name="T59" fmla="*/ 572 h 1055"/>
                  <a:gd name="T60" fmla="*/ 591 w 1682"/>
                  <a:gd name="T61" fmla="*/ 572 h 1055"/>
                  <a:gd name="T62" fmla="*/ 591 w 1682"/>
                  <a:gd name="T63" fmla="*/ 361 h 1055"/>
                  <a:gd name="T64" fmla="*/ 802 w 1682"/>
                  <a:gd name="T65" fmla="*/ 361 h 1055"/>
                  <a:gd name="T66" fmla="*/ 802 w 1682"/>
                  <a:gd name="T67" fmla="*/ 572 h 1055"/>
                  <a:gd name="T68" fmla="*/ 802 w 1682"/>
                  <a:gd name="T69" fmla="*/ 313 h 1055"/>
                  <a:gd name="T70" fmla="*/ 591 w 1682"/>
                  <a:gd name="T71" fmla="*/ 313 h 1055"/>
                  <a:gd name="T72" fmla="*/ 591 w 1682"/>
                  <a:gd name="T73" fmla="*/ 100 h 1055"/>
                  <a:gd name="T74" fmla="*/ 802 w 1682"/>
                  <a:gd name="T75" fmla="*/ 100 h 1055"/>
                  <a:gd name="T76" fmla="*/ 802 w 1682"/>
                  <a:gd name="T77" fmla="*/ 313 h 1055"/>
                  <a:gd name="T78" fmla="*/ 1338 w 1682"/>
                  <a:gd name="T79" fmla="*/ 572 h 1055"/>
                  <a:gd name="T80" fmla="*/ 1127 w 1682"/>
                  <a:gd name="T81" fmla="*/ 572 h 1055"/>
                  <a:gd name="T82" fmla="*/ 1127 w 1682"/>
                  <a:gd name="T83" fmla="*/ 361 h 1055"/>
                  <a:gd name="T84" fmla="*/ 1338 w 1682"/>
                  <a:gd name="T85" fmla="*/ 361 h 1055"/>
                  <a:gd name="T86" fmla="*/ 1338 w 1682"/>
                  <a:gd name="T87" fmla="*/ 572 h 1055"/>
                  <a:gd name="T88" fmla="*/ 1338 w 1682"/>
                  <a:gd name="T89" fmla="*/ 313 h 1055"/>
                  <a:gd name="T90" fmla="*/ 1127 w 1682"/>
                  <a:gd name="T91" fmla="*/ 313 h 1055"/>
                  <a:gd name="T92" fmla="*/ 1127 w 1682"/>
                  <a:gd name="T93" fmla="*/ 100 h 1055"/>
                  <a:gd name="T94" fmla="*/ 1338 w 1682"/>
                  <a:gd name="T95" fmla="*/ 100 h 1055"/>
                  <a:gd name="T96" fmla="*/ 1338 w 1682"/>
                  <a:gd name="T97" fmla="*/ 313 h 1055"/>
                  <a:gd name="T98" fmla="*/ 1590 w 1682"/>
                  <a:gd name="T99" fmla="*/ 572 h 1055"/>
                  <a:gd name="T100" fmla="*/ 1376 w 1682"/>
                  <a:gd name="T101" fmla="*/ 572 h 1055"/>
                  <a:gd name="T102" fmla="*/ 1376 w 1682"/>
                  <a:gd name="T103" fmla="*/ 361 h 1055"/>
                  <a:gd name="T104" fmla="*/ 1590 w 1682"/>
                  <a:gd name="T105" fmla="*/ 361 h 1055"/>
                  <a:gd name="T106" fmla="*/ 1590 w 1682"/>
                  <a:gd name="T107" fmla="*/ 572 h 1055"/>
                  <a:gd name="T108" fmla="*/ 1590 w 1682"/>
                  <a:gd name="T109" fmla="*/ 313 h 1055"/>
                  <a:gd name="T110" fmla="*/ 1376 w 1682"/>
                  <a:gd name="T111" fmla="*/ 313 h 1055"/>
                  <a:gd name="T112" fmla="*/ 1376 w 1682"/>
                  <a:gd name="T113" fmla="*/ 100 h 1055"/>
                  <a:gd name="T114" fmla="*/ 1590 w 1682"/>
                  <a:gd name="T115" fmla="*/ 100 h 1055"/>
                  <a:gd name="T116" fmla="*/ 1590 w 1682"/>
                  <a:gd name="T117" fmla="*/ 313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2" h="1055">
                    <a:moveTo>
                      <a:pt x="0" y="0"/>
                    </a:moveTo>
                    <a:lnTo>
                      <a:pt x="0" y="1055"/>
                    </a:lnTo>
                    <a:lnTo>
                      <a:pt x="610" y="1055"/>
                    </a:lnTo>
                    <a:lnTo>
                      <a:pt x="610" y="670"/>
                    </a:lnTo>
                    <a:lnTo>
                      <a:pt x="994" y="670"/>
                    </a:lnTo>
                    <a:lnTo>
                      <a:pt x="994" y="1055"/>
                    </a:lnTo>
                    <a:lnTo>
                      <a:pt x="1682" y="1055"/>
                    </a:lnTo>
                    <a:lnTo>
                      <a:pt x="1682" y="0"/>
                    </a:lnTo>
                    <a:lnTo>
                      <a:pt x="0" y="0"/>
                    </a:lnTo>
                    <a:close/>
                    <a:moveTo>
                      <a:pt x="303" y="572"/>
                    </a:moveTo>
                    <a:lnTo>
                      <a:pt x="90" y="572"/>
                    </a:lnTo>
                    <a:lnTo>
                      <a:pt x="90" y="361"/>
                    </a:lnTo>
                    <a:lnTo>
                      <a:pt x="303" y="361"/>
                    </a:lnTo>
                    <a:lnTo>
                      <a:pt x="303" y="572"/>
                    </a:lnTo>
                    <a:close/>
                    <a:moveTo>
                      <a:pt x="303" y="313"/>
                    </a:moveTo>
                    <a:lnTo>
                      <a:pt x="90" y="313"/>
                    </a:lnTo>
                    <a:lnTo>
                      <a:pt x="90" y="100"/>
                    </a:lnTo>
                    <a:lnTo>
                      <a:pt x="303" y="100"/>
                    </a:lnTo>
                    <a:lnTo>
                      <a:pt x="303" y="313"/>
                    </a:lnTo>
                    <a:close/>
                    <a:moveTo>
                      <a:pt x="553" y="572"/>
                    </a:moveTo>
                    <a:lnTo>
                      <a:pt x="341" y="572"/>
                    </a:lnTo>
                    <a:lnTo>
                      <a:pt x="341" y="361"/>
                    </a:lnTo>
                    <a:lnTo>
                      <a:pt x="553" y="361"/>
                    </a:lnTo>
                    <a:lnTo>
                      <a:pt x="553" y="572"/>
                    </a:lnTo>
                    <a:close/>
                    <a:moveTo>
                      <a:pt x="553" y="313"/>
                    </a:moveTo>
                    <a:lnTo>
                      <a:pt x="341" y="313"/>
                    </a:lnTo>
                    <a:lnTo>
                      <a:pt x="341" y="100"/>
                    </a:lnTo>
                    <a:lnTo>
                      <a:pt x="553" y="100"/>
                    </a:lnTo>
                    <a:lnTo>
                      <a:pt x="553" y="313"/>
                    </a:lnTo>
                    <a:close/>
                    <a:moveTo>
                      <a:pt x="802" y="572"/>
                    </a:moveTo>
                    <a:lnTo>
                      <a:pt x="591" y="572"/>
                    </a:lnTo>
                    <a:lnTo>
                      <a:pt x="591" y="361"/>
                    </a:lnTo>
                    <a:lnTo>
                      <a:pt x="802" y="361"/>
                    </a:lnTo>
                    <a:lnTo>
                      <a:pt x="802" y="572"/>
                    </a:lnTo>
                    <a:close/>
                    <a:moveTo>
                      <a:pt x="802" y="313"/>
                    </a:moveTo>
                    <a:lnTo>
                      <a:pt x="591" y="313"/>
                    </a:lnTo>
                    <a:lnTo>
                      <a:pt x="591" y="100"/>
                    </a:lnTo>
                    <a:lnTo>
                      <a:pt x="802" y="100"/>
                    </a:lnTo>
                    <a:lnTo>
                      <a:pt x="802" y="313"/>
                    </a:lnTo>
                    <a:close/>
                    <a:moveTo>
                      <a:pt x="1338" y="572"/>
                    </a:moveTo>
                    <a:lnTo>
                      <a:pt x="1127" y="572"/>
                    </a:lnTo>
                    <a:lnTo>
                      <a:pt x="1127" y="361"/>
                    </a:lnTo>
                    <a:lnTo>
                      <a:pt x="1338" y="361"/>
                    </a:lnTo>
                    <a:lnTo>
                      <a:pt x="1338" y="572"/>
                    </a:lnTo>
                    <a:close/>
                    <a:moveTo>
                      <a:pt x="1338" y="313"/>
                    </a:moveTo>
                    <a:lnTo>
                      <a:pt x="1127" y="313"/>
                    </a:lnTo>
                    <a:lnTo>
                      <a:pt x="1127" y="100"/>
                    </a:lnTo>
                    <a:lnTo>
                      <a:pt x="1338" y="100"/>
                    </a:lnTo>
                    <a:lnTo>
                      <a:pt x="1338" y="313"/>
                    </a:lnTo>
                    <a:close/>
                    <a:moveTo>
                      <a:pt x="1590" y="572"/>
                    </a:moveTo>
                    <a:lnTo>
                      <a:pt x="1376" y="572"/>
                    </a:lnTo>
                    <a:lnTo>
                      <a:pt x="1376" y="361"/>
                    </a:lnTo>
                    <a:lnTo>
                      <a:pt x="1590" y="361"/>
                    </a:lnTo>
                    <a:lnTo>
                      <a:pt x="1590" y="572"/>
                    </a:lnTo>
                    <a:close/>
                    <a:moveTo>
                      <a:pt x="1590" y="313"/>
                    </a:moveTo>
                    <a:lnTo>
                      <a:pt x="1376" y="313"/>
                    </a:lnTo>
                    <a:lnTo>
                      <a:pt x="1376" y="100"/>
                    </a:lnTo>
                    <a:lnTo>
                      <a:pt x="1590" y="100"/>
                    </a:lnTo>
                    <a:lnTo>
                      <a:pt x="1590" y="313"/>
                    </a:lnTo>
                    <a:close/>
                  </a:path>
                </a:pathLst>
              </a:custGeom>
              <a:solidFill>
                <a:srgbClr val="5A6771"/>
              </a:solidFill>
              <a:ln>
                <a:noFill/>
              </a:ln>
            </p:spPr>
            <p:txBody>
              <a:bodyPr vert="horz" wrap="square" lIns="91440" tIns="45720" rIns="91440" bIns="45720" numCol="1" anchor="t" anchorCtr="0" compatLnSpc="1">
                <a:prstTxWarp prst="textNoShape">
                  <a:avLst/>
                </a:prstTxWarp>
              </a:bodyPr>
              <a:lstStyle/>
              <a:p>
                <a:pPr>
                  <a:buClrTx/>
                  <a:defRPr/>
                </a:pPr>
                <a:endParaRPr lang="en-US" sz="1800" dirty="0">
                  <a:ea typeface="+mn-ea"/>
                  <a:cs typeface="+mn-cs"/>
                </a:endParaRPr>
              </a:p>
            </p:txBody>
          </p:sp>
          <p:sp>
            <p:nvSpPr>
              <p:cNvPr id="116" name="Freeform 6"/>
              <p:cNvSpPr>
                <a:spLocks/>
              </p:cNvSpPr>
              <p:nvPr/>
            </p:nvSpPr>
            <p:spPr bwMode="auto">
              <a:xfrm>
                <a:off x="7261039" y="2180986"/>
                <a:ext cx="1393825" cy="404813"/>
              </a:xfrm>
              <a:custGeom>
                <a:avLst/>
                <a:gdLst>
                  <a:gd name="T0" fmla="*/ 0 w 878"/>
                  <a:gd name="T1" fmla="*/ 0 h 255"/>
                  <a:gd name="T2" fmla="*/ 878 w 878"/>
                  <a:gd name="T3" fmla="*/ 255 h 255"/>
                  <a:gd name="T4" fmla="*/ 0 w 878"/>
                  <a:gd name="T5" fmla="*/ 255 h 255"/>
                  <a:gd name="T6" fmla="*/ 0 w 878"/>
                  <a:gd name="T7" fmla="*/ 0 h 255"/>
                </a:gdLst>
                <a:ahLst/>
                <a:cxnLst>
                  <a:cxn ang="0">
                    <a:pos x="T0" y="T1"/>
                  </a:cxn>
                  <a:cxn ang="0">
                    <a:pos x="T2" y="T3"/>
                  </a:cxn>
                  <a:cxn ang="0">
                    <a:pos x="T4" y="T5"/>
                  </a:cxn>
                  <a:cxn ang="0">
                    <a:pos x="T6" y="T7"/>
                  </a:cxn>
                </a:cxnLst>
                <a:rect l="0" t="0" r="r" b="b"/>
                <a:pathLst>
                  <a:path w="878" h="255">
                    <a:moveTo>
                      <a:pt x="0" y="0"/>
                    </a:moveTo>
                    <a:lnTo>
                      <a:pt x="878" y="255"/>
                    </a:lnTo>
                    <a:lnTo>
                      <a:pt x="0" y="255"/>
                    </a:lnTo>
                    <a:lnTo>
                      <a:pt x="0" y="0"/>
                    </a:lnTo>
                    <a:close/>
                  </a:path>
                </a:pathLst>
              </a:custGeom>
              <a:solidFill>
                <a:srgbClr val="5A6771"/>
              </a:solidFill>
              <a:ln>
                <a:noFill/>
              </a:ln>
            </p:spPr>
            <p:txBody>
              <a:bodyPr vert="horz" wrap="square" lIns="91440" tIns="45720" rIns="91440" bIns="45720" numCol="1" anchor="t" anchorCtr="0" compatLnSpc="1">
                <a:prstTxWarp prst="textNoShape">
                  <a:avLst/>
                </a:prstTxWarp>
              </a:bodyPr>
              <a:lstStyle/>
              <a:p>
                <a:pPr>
                  <a:buClrTx/>
                  <a:defRPr/>
                </a:pPr>
                <a:endParaRPr lang="en-US" sz="1800" dirty="0">
                  <a:ea typeface="+mn-ea"/>
                  <a:cs typeface="+mn-cs"/>
                </a:endParaRPr>
              </a:p>
            </p:txBody>
          </p:sp>
        </p:grpSp>
      </p:grpSp>
      <p:cxnSp>
        <p:nvCxnSpPr>
          <p:cNvPr id="212" name="Straight Connector 211"/>
          <p:cNvCxnSpPr/>
          <p:nvPr/>
        </p:nvCxnSpPr>
        <p:spPr>
          <a:xfrm>
            <a:off x="871432" y="2249119"/>
            <a:ext cx="7264507" cy="0"/>
          </a:xfrm>
          <a:prstGeom prst="line">
            <a:avLst/>
          </a:pr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9" name="Picture 10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56" y="1746532"/>
            <a:ext cx="720367" cy="849759"/>
          </a:xfrm>
          <a:prstGeom prst="rect">
            <a:avLst/>
          </a:prstGeom>
        </p:spPr>
      </p:pic>
      <p:grpSp>
        <p:nvGrpSpPr>
          <p:cNvPr id="217" name="Group 216"/>
          <p:cNvGrpSpPr/>
          <p:nvPr/>
        </p:nvGrpSpPr>
        <p:grpSpPr>
          <a:xfrm>
            <a:off x="985345" y="1658496"/>
            <a:ext cx="437783" cy="437783"/>
            <a:chOff x="2263538" y="3514381"/>
            <a:chExt cx="498948" cy="498948"/>
          </a:xfrm>
        </p:grpSpPr>
        <p:sp>
          <p:nvSpPr>
            <p:cNvPr id="218" name="Oval 217"/>
            <p:cNvSpPr/>
            <p:nvPr/>
          </p:nvSpPr>
          <p:spPr bwMode="gray">
            <a:xfrm>
              <a:off x="2263538" y="3514381"/>
              <a:ext cx="498948" cy="498948"/>
            </a:xfrm>
            <a:prstGeom prst="ellipse">
              <a:avLst/>
            </a:prstGeom>
            <a:solidFill>
              <a:schemeClr val="tx1"/>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grpSp>
          <p:nvGrpSpPr>
            <p:cNvPr id="219" name="Group 14"/>
            <p:cNvGrpSpPr>
              <a:grpSpLocks noChangeAspect="1"/>
            </p:cNvGrpSpPr>
            <p:nvPr/>
          </p:nvGrpSpPr>
          <p:grpSpPr bwMode="auto">
            <a:xfrm>
              <a:off x="2341322" y="3616521"/>
              <a:ext cx="343379" cy="294667"/>
              <a:chOff x="3116" y="1790"/>
              <a:chExt cx="430" cy="369"/>
            </a:xfrm>
          </p:grpSpPr>
          <p:sp>
            <p:nvSpPr>
              <p:cNvPr id="220" name="Freeform 15"/>
              <p:cNvSpPr>
                <a:spLocks/>
              </p:cNvSpPr>
              <p:nvPr/>
            </p:nvSpPr>
            <p:spPr bwMode="auto">
              <a:xfrm>
                <a:off x="3129" y="1803"/>
                <a:ext cx="403" cy="346"/>
              </a:xfrm>
              <a:custGeom>
                <a:avLst/>
                <a:gdLst>
                  <a:gd name="T0" fmla="*/ 64 w 403"/>
                  <a:gd name="T1" fmla="*/ 112 h 346"/>
                  <a:gd name="T2" fmla="*/ 46 w 403"/>
                  <a:gd name="T3" fmla="*/ 52 h 346"/>
                  <a:gd name="T4" fmla="*/ 90 w 403"/>
                  <a:gd name="T5" fmla="*/ 3 h 346"/>
                  <a:gd name="T6" fmla="*/ 142 w 403"/>
                  <a:gd name="T7" fmla="*/ 2 h 346"/>
                  <a:gd name="T8" fmla="*/ 204 w 403"/>
                  <a:gd name="T9" fmla="*/ 10 h 346"/>
                  <a:gd name="T10" fmla="*/ 286 w 403"/>
                  <a:gd name="T11" fmla="*/ 0 h 346"/>
                  <a:gd name="T12" fmla="*/ 340 w 403"/>
                  <a:gd name="T13" fmla="*/ 14 h 346"/>
                  <a:gd name="T14" fmla="*/ 361 w 403"/>
                  <a:gd name="T15" fmla="*/ 72 h 346"/>
                  <a:gd name="T16" fmla="*/ 339 w 403"/>
                  <a:gd name="T17" fmla="*/ 118 h 346"/>
                  <a:gd name="T18" fmla="*/ 387 w 403"/>
                  <a:gd name="T19" fmla="*/ 167 h 346"/>
                  <a:gd name="T20" fmla="*/ 403 w 403"/>
                  <a:gd name="T21" fmla="*/ 255 h 346"/>
                  <a:gd name="T22" fmla="*/ 336 w 403"/>
                  <a:gd name="T23" fmla="*/ 280 h 346"/>
                  <a:gd name="T24" fmla="*/ 335 w 403"/>
                  <a:gd name="T25" fmla="*/ 312 h 346"/>
                  <a:gd name="T26" fmla="*/ 203 w 403"/>
                  <a:gd name="T27" fmla="*/ 346 h 346"/>
                  <a:gd name="T28" fmla="*/ 65 w 403"/>
                  <a:gd name="T29" fmla="*/ 305 h 346"/>
                  <a:gd name="T30" fmla="*/ 61 w 403"/>
                  <a:gd name="T31" fmla="*/ 283 h 346"/>
                  <a:gd name="T32" fmla="*/ 0 w 403"/>
                  <a:gd name="T33" fmla="*/ 261 h 346"/>
                  <a:gd name="T34" fmla="*/ 13 w 403"/>
                  <a:gd name="T35" fmla="*/ 172 h 346"/>
                  <a:gd name="T36" fmla="*/ 64 w 403"/>
                  <a:gd name="T37" fmla="*/ 11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3" h="346">
                    <a:moveTo>
                      <a:pt x="64" y="112"/>
                    </a:moveTo>
                    <a:lnTo>
                      <a:pt x="46" y="52"/>
                    </a:lnTo>
                    <a:lnTo>
                      <a:pt x="90" y="3"/>
                    </a:lnTo>
                    <a:lnTo>
                      <a:pt x="142" y="2"/>
                    </a:lnTo>
                    <a:lnTo>
                      <a:pt x="204" y="10"/>
                    </a:lnTo>
                    <a:lnTo>
                      <a:pt x="286" y="0"/>
                    </a:lnTo>
                    <a:lnTo>
                      <a:pt x="340" y="14"/>
                    </a:lnTo>
                    <a:lnTo>
                      <a:pt x="361" y="72"/>
                    </a:lnTo>
                    <a:lnTo>
                      <a:pt x="339" y="118"/>
                    </a:lnTo>
                    <a:lnTo>
                      <a:pt x="387" y="167"/>
                    </a:lnTo>
                    <a:lnTo>
                      <a:pt x="403" y="255"/>
                    </a:lnTo>
                    <a:lnTo>
                      <a:pt x="336" y="280"/>
                    </a:lnTo>
                    <a:lnTo>
                      <a:pt x="335" y="312"/>
                    </a:lnTo>
                    <a:lnTo>
                      <a:pt x="203" y="346"/>
                    </a:lnTo>
                    <a:lnTo>
                      <a:pt x="65" y="305"/>
                    </a:lnTo>
                    <a:lnTo>
                      <a:pt x="61" y="283"/>
                    </a:lnTo>
                    <a:lnTo>
                      <a:pt x="0" y="261"/>
                    </a:lnTo>
                    <a:lnTo>
                      <a:pt x="13" y="172"/>
                    </a:lnTo>
                    <a:lnTo>
                      <a:pt x="6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sp>
            <p:nvSpPr>
              <p:cNvPr id="221" name="Freeform 16"/>
              <p:cNvSpPr>
                <a:spLocks noEditPoints="1"/>
              </p:cNvSpPr>
              <p:nvPr/>
            </p:nvSpPr>
            <p:spPr bwMode="auto">
              <a:xfrm>
                <a:off x="3116" y="1790"/>
                <a:ext cx="430" cy="369"/>
              </a:xfrm>
              <a:custGeom>
                <a:avLst/>
                <a:gdLst>
                  <a:gd name="T0" fmla="*/ 354 w 418"/>
                  <a:gd name="T1" fmla="*/ 125 h 359"/>
                  <a:gd name="T2" fmla="*/ 294 w 418"/>
                  <a:gd name="T3" fmla="*/ 0 h 359"/>
                  <a:gd name="T4" fmla="*/ 210 w 418"/>
                  <a:gd name="T5" fmla="*/ 6 h 359"/>
                  <a:gd name="T6" fmla="*/ 124 w 418"/>
                  <a:gd name="T7" fmla="*/ 0 h 359"/>
                  <a:gd name="T8" fmla="*/ 64 w 418"/>
                  <a:gd name="T9" fmla="*/ 125 h 359"/>
                  <a:gd name="T10" fmla="*/ 67 w 418"/>
                  <a:gd name="T11" fmla="*/ 301 h 359"/>
                  <a:gd name="T12" fmla="*/ 210 w 418"/>
                  <a:gd name="T13" fmla="*/ 359 h 359"/>
                  <a:gd name="T14" fmla="*/ 352 w 418"/>
                  <a:gd name="T15" fmla="*/ 301 h 359"/>
                  <a:gd name="T16" fmla="*/ 294 w 418"/>
                  <a:gd name="T17" fmla="*/ 24 h 359"/>
                  <a:gd name="T18" fmla="*/ 325 w 418"/>
                  <a:gd name="T19" fmla="*/ 120 h 359"/>
                  <a:gd name="T20" fmla="*/ 294 w 418"/>
                  <a:gd name="T21" fmla="*/ 130 h 359"/>
                  <a:gd name="T22" fmla="*/ 281 w 418"/>
                  <a:gd name="T23" fmla="*/ 128 h 359"/>
                  <a:gd name="T24" fmla="*/ 286 w 418"/>
                  <a:gd name="T25" fmla="*/ 115 h 359"/>
                  <a:gd name="T26" fmla="*/ 269 w 418"/>
                  <a:gd name="T27" fmla="*/ 40 h 359"/>
                  <a:gd name="T28" fmla="*/ 294 w 418"/>
                  <a:gd name="T29" fmla="*/ 24 h 359"/>
                  <a:gd name="T30" fmla="*/ 173 w 418"/>
                  <a:gd name="T31" fmla="*/ 41 h 359"/>
                  <a:gd name="T32" fmla="*/ 210 w 418"/>
                  <a:gd name="T33" fmla="*/ 30 h 359"/>
                  <a:gd name="T34" fmla="*/ 246 w 418"/>
                  <a:gd name="T35" fmla="*/ 41 h 359"/>
                  <a:gd name="T36" fmla="*/ 257 w 418"/>
                  <a:gd name="T37" fmla="*/ 51 h 359"/>
                  <a:gd name="T38" fmla="*/ 268 w 418"/>
                  <a:gd name="T39" fmla="*/ 119 h 359"/>
                  <a:gd name="T40" fmla="*/ 262 w 418"/>
                  <a:gd name="T41" fmla="*/ 129 h 359"/>
                  <a:gd name="T42" fmla="*/ 257 w 418"/>
                  <a:gd name="T43" fmla="*/ 135 h 359"/>
                  <a:gd name="T44" fmla="*/ 237 w 418"/>
                  <a:gd name="T45" fmla="*/ 150 h 359"/>
                  <a:gd name="T46" fmla="*/ 221 w 418"/>
                  <a:gd name="T47" fmla="*/ 156 h 359"/>
                  <a:gd name="T48" fmla="*/ 210 w 418"/>
                  <a:gd name="T49" fmla="*/ 157 h 359"/>
                  <a:gd name="T50" fmla="*/ 198 w 418"/>
                  <a:gd name="T51" fmla="*/ 156 h 359"/>
                  <a:gd name="T52" fmla="*/ 183 w 418"/>
                  <a:gd name="T53" fmla="*/ 150 h 359"/>
                  <a:gd name="T54" fmla="*/ 162 w 418"/>
                  <a:gd name="T55" fmla="*/ 135 h 359"/>
                  <a:gd name="T56" fmla="*/ 157 w 418"/>
                  <a:gd name="T57" fmla="*/ 128 h 359"/>
                  <a:gd name="T58" fmla="*/ 152 w 418"/>
                  <a:gd name="T59" fmla="*/ 119 h 359"/>
                  <a:gd name="T60" fmla="*/ 162 w 418"/>
                  <a:gd name="T61" fmla="*/ 51 h 359"/>
                  <a:gd name="T62" fmla="*/ 124 w 418"/>
                  <a:gd name="T63" fmla="*/ 24 h 359"/>
                  <a:gd name="T64" fmla="*/ 150 w 418"/>
                  <a:gd name="T65" fmla="*/ 41 h 359"/>
                  <a:gd name="T66" fmla="*/ 133 w 418"/>
                  <a:gd name="T67" fmla="*/ 115 h 359"/>
                  <a:gd name="T68" fmla="*/ 138 w 418"/>
                  <a:gd name="T69" fmla="*/ 128 h 359"/>
                  <a:gd name="T70" fmla="*/ 124 w 418"/>
                  <a:gd name="T71" fmla="*/ 130 h 359"/>
                  <a:gd name="T72" fmla="*/ 93 w 418"/>
                  <a:gd name="T73" fmla="*/ 120 h 359"/>
                  <a:gd name="T74" fmla="*/ 124 w 418"/>
                  <a:gd name="T75" fmla="*/ 24 h 359"/>
                  <a:gd name="T76" fmla="*/ 24 w 418"/>
                  <a:gd name="T77" fmla="*/ 257 h 359"/>
                  <a:gd name="T78" fmla="*/ 102 w 418"/>
                  <a:gd name="T79" fmla="*/ 142 h 359"/>
                  <a:gd name="T80" fmla="*/ 147 w 418"/>
                  <a:gd name="T81" fmla="*/ 142 h 359"/>
                  <a:gd name="T82" fmla="*/ 78 w 418"/>
                  <a:gd name="T83" fmla="*/ 270 h 359"/>
                  <a:gd name="T84" fmla="*/ 210 w 418"/>
                  <a:gd name="T85" fmla="*/ 335 h 359"/>
                  <a:gd name="T86" fmla="*/ 91 w 418"/>
                  <a:gd name="T87" fmla="*/ 296 h 359"/>
                  <a:gd name="T88" fmla="*/ 92 w 418"/>
                  <a:gd name="T89" fmla="*/ 280 h 359"/>
                  <a:gd name="T90" fmla="*/ 171 w 418"/>
                  <a:gd name="T91" fmla="*/ 163 h 359"/>
                  <a:gd name="T92" fmla="*/ 202 w 418"/>
                  <a:gd name="T93" fmla="*/ 172 h 359"/>
                  <a:gd name="T94" fmla="*/ 210 w 418"/>
                  <a:gd name="T95" fmla="*/ 173 h 359"/>
                  <a:gd name="T96" fmla="*/ 217 w 418"/>
                  <a:gd name="T97" fmla="*/ 172 h 359"/>
                  <a:gd name="T98" fmla="*/ 248 w 418"/>
                  <a:gd name="T99" fmla="*/ 163 h 359"/>
                  <a:gd name="T100" fmla="*/ 327 w 418"/>
                  <a:gd name="T101" fmla="*/ 280 h 359"/>
                  <a:gd name="T102" fmla="*/ 328 w 418"/>
                  <a:gd name="T103" fmla="*/ 296 h 359"/>
                  <a:gd name="T104" fmla="*/ 210 w 418"/>
                  <a:gd name="T105" fmla="*/ 335 h 359"/>
                  <a:gd name="T106" fmla="*/ 342 w 418"/>
                  <a:gd name="T107" fmla="*/ 270 h 359"/>
                  <a:gd name="T108" fmla="*/ 272 w 418"/>
                  <a:gd name="T109" fmla="*/ 142 h 359"/>
                  <a:gd name="T110" fmla="*/ 317 w 418"/>
                  <a:gd name="T111" fmla="*/ 142 h 359"/>
                  <a:gd name="T112" fmla="*/ 394 w 418"/>
                  <a:gd name="T113" fmla="*/ 25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59">
                    <a:moveTo>
                      <a:pt x="418" y="257"/>
                    </a:moveTo>
                    <a:cubicBezTo>
                      <a:pt x="418" y="201"/>
                      <a:pt x="393" y="151"/>
                      <a:pt x="354" y="125"/>
                    </a:cubicBezTo>
                    <a:cubicBezTo>
                      <a:pt x="365" y="112"/>
                      <a:pt x="371" y="95"/>
                      <a:pt x="371" y="77"/>
                    </a:cubicBezTo>
                    <a:cubicBezTo>
                      <a:pt x="371" y="35"/>
                      <a:pt x="337" y="0"/>
                      <a:pt x="294" y="0"/>
                    </a:cubicBezTo>
                    <a:cubicBezTo>
                      <a:pt x="278" y="0"/>
                      <a:pt x="262" y="5"/>
                      <a:pt x="249" y="15"/>
                    </a:cubicBezTo>
                    <a:cubicBezTo>
                      <a:pt x="237" y="9"/>
                      <a:pt x="224" y="6"/>
                      <a:pt x="210" y="6"/>
                    </a:cubicBezTo>
                    <a:cubicBezTo>
                      <a:pt x="196" y="6"/>
                      <a:pt x="182" y="9"/>
                      <a:pt x="170" y="15"/>
                    </a:cubicBezTo>
                    <a:cubicBezTo>
                      <a:pt x="157" y="6"/>
                      <a:pt x="141" y="0"/>
                      <a:pt x="124" y="0"/>
                    </a:cubicBezTo>
                    <a:cubicBezTo>
                      <a:pt x="82" y="0"/>
                      <a:pt x="47" y="35"/>
                      <a:pt x="47" y="77"/>
                    </a:cubicBezTo>
                    <a:cubicBezTo>
                      <a:pt x="47" y="95"/>
                      <a:pt x="54" y="112"/>
                      <a:pt x="64" y="125"/>
                    </a:cubicBezTo>
                    <a:cubicBezTo>
                      <a:pt x="25" y="151"/>
                      <a:pt x="0" y="201"/>
                      <a:pt x="0" y="257"/>
                    </a:cubicBezTo>
                    <a:cubicBezTo>
                      <a:pt x="0" y="284"/>
                      <a:pt x="37" y="296"/>
                      <a:pt x="67" y="301"/>
                    </a:cubicBezTo>
                    <a:cubicBezTo>
                      <a:pt x="67" y="302"/>
                      <a:pt x="67" y="304"/>
                      <a:pt x="67" y="305"/>
                    </a:cubicBezTo>
                    <a:cubicBezTo>
                      <a:pt x="67" y="348"/>
                      <a:pt x="157" y="359"/>
                      <a:pt x="210" y="359"/>
                    </a:cubicBezTo>
                    <a:cubicBezTo>
                      <a:pt x="263" y="359"/>
                      <a:pt x="353" y="348"/>
                      <a:pt x="353" y="305"/>
                    </a:cubicBezTo>
                    <a:cubicBezTo>
                      <a:pt x="353" y="304"/>
                      <a:pt x="353" y="302"/>
                      <a:pt x="352" y="301"/>
                    </a:cubicBezTo>
                    <a:cubicBezTo>
                      <a:pt x="382" y="295"/>
                      <a:pt x="418" y="284"/>
                      <a:pt x="418" y="257"/>
                    </a:cubicBezTo>
                    <a:close/>
                    <a:moveTo>
                      <a:pt x="294" y="24"/>
                    </a:moveTo>
                    <a:cubicBezTo>
                      <a:pt x="324" y="24"/>
                      <a:pt x="347" y="48"/>
                      <a:pt x="347" y="77"/>
                    </a:cubicBezTo>
                    <a:cubicBezTo>
                      <a:pt x="347" y="95"/>
                      <a:pt x="339" y="110"/>
                      <a:pt x="325" y="120"/>
                    </a:cubicBezTo>
                    <a:cubicBezTo>
                      <a:pt x="322" y="122"/>
                      <a:pt x="319" y="124"/>
                      <a:pt x="316" y="125"/>
                    </a:cubicBezTo>
                    <a:cubicBezTo>
                      <a:pt x="309" y="128"/>
                      <a:pt x="302" y="130"/>
                      <a:pt x="294" y="130"/>
                    </a:cubicBezTo>
                    <a:cubicBezTo>
                      <a:pt x="294" y="130"/>
                      <a:pt x="294" y="130"/>
                      <a:pt x="294" y="130"/>
                    </a:cubicBezTo>
                    <a:cubicBezTo>
                      <a:pt x="290" y="130"/>
                      <a:pt x="285" y="129"/>
                      <a:pt x="281" y="128"/>
                    </a:cubicBezTo>
                    <a:cubicBezTo>
                      <a:pt x="282" y="127"/>
                      <a:pt x="283" y="125"/>
                      <a:pt x="283" y="123"/>
                    </a:cubicBezTo>
                    <a:cubicBezTo>
                      <a:pt x="284" y="121"/>
                      <a:pt x="285" y="118"/>
                      <a:pt x="286" y="115"/>
                    </a:cubicBezTo>
                    <a:cubicBezTo>
                      <a:pt x="288" y="108"/>
                      <a:pt x="289" y="101"/>
                      <a:pt x="289" y="93"/>
                    </a:cubicBezTo>
                    <a:cubicBezTo>
                      <a:pt x="289" y="73"/>
                      <a:pt x="282" y="54"/>
                      <a:pt x="269" y="40"/>
                    </a:cubicBezTo>
                    <a:cubicBezTo>
                      <a:pt x="267" y="38"/>
                      <a:pt x="265" y="36"/>
                      <a:pt x="263" y="35"/>
                    </a:cubicBezTo>
                    <a:cubicBezTo>
                      <a:pt x="272" y="28"/>
                      <a:pt x="283" y="24"/>
                      <a:pt x="294" y="24"/>
                    </a:cubicBezTo>
                    <a:close/>
                    <a:moveTo>
                      <a:pt x="167" y="46"/>
                    </a:moveTo>
                    <a:cubicBezTo>
                      <a:pt x="169" y="44"/>
                      <a:pt x="171" y="43"/>
                      <a:pt x="173" y="41"/>
                    </a:cubicBezTo>
                    <a:cubicBezTo>
                      <a:pt x="175" y="40"/>
                      <a:pt x="178" y="38"/>
                      <a:pt x="180" y="37"/>
                    </a:cubicBezTo>
                    <a:cubicBezTo>
                      <a:pt x="189" y="32"/>
                      <a:pt x="199" y="30"/>
                      <a:pt x="210" y="30"/>
                    </a:cubicBezTo>
                    <a:cubicBezTo>
                      <a:pt x="220" y="30"/>
                      <a:pt x="230" y="32"/>
                      <a:pt x="239" y="37"/>
                    </a:cubicBezTo>
                    <a:cubicBezTo>
                      <a:pt x="241" y="38"/>
                      <a:pt x="244" y="39"/>
                      <a:pt x="246" y="41"/>
                    </a:cubicBezTo>
                    <a:cubicBezTo>
                      <a:pt x="248" y="42"/>
                      <a:pt x="250" y="44"/>
                      <a:pt x="252" y="46"/>
                    </a:cubicBezTo>
                    <a:cubicBezTo>
                      <a:pt x="254" y="47"/>
                      <a:pt x="256" y="49"/>
                      <a:pt x="257" y="51"/>
                    </a:cubicBezTo>
                    <a:cubicBezTo>
                      <a:pt x="267" y="62"/>
                      <a:pt x="273" y="77"/>
                      <a:pt x="273" y="93"/>
                    </a:cubicBezTo>
                    <a:cubicBezTo>
                      <a:pt x="273" y="102"/>
                      <a:pt x="271" y="111"/>
                      <a:pt x="268" y="119"/>
                    </a:cubicBezTo>
                    <a:cubicBezTo>
                      <a:pt x="267" y="120"/>
                      <a:pt x="267" y="121"/>
                      <a:pt x="266" y="122"/>
                    </a:cubicBezTo>
                    <a:cubicBezTo>
                      <a:pt x="265" y="124"/>
                      <a:pt x="264" y="126"/>
                      <a:pt x="262" y="129"/>
                    </a:cubicBezTo>
                    <a:cubicBezTo>
                      <a:pt x="262" y="129"/>
                      <a:pt x="262" y="129"/>
                      <a:pt x="262" y="129"/>
                    </a:cubicBezTo>
                    <a:cubicBezTo>
                      <a:pt x="261" y="131"/>
                      <a:pt x="259" y="133"/>
                      <a:pt x="257" y="135"/>
                    </a:cubicBezTo>
                    <a:cubicBezTo>
                      <a:pt x="254" y="139"/>
                      <a:pt x="250" y="142"/>
                      <a:pt x="246" y="145"/>
                    </a:cubicBezTo>
                    <a:cubicBezTo>
                      <a:pt x="243" y="147"/>
                      <a:pt x="240" y="149"/>
                      <a:pt x="237" y="150"/>
                    </a:cubicBezTo>
                    <a:cubicBezTo>
                      <a:pt x="233" y="152"/>
                      <a:pt x="229" y="154"/>
                      <a:pt x="225" y="155"/>
                    </a:cubicBezTo>
                    <a:cubicBezTo>
                      <a:pt x="224" y="155"/>
                      <a:pt x="223" y="155"/>
                      <a:pt x="221" y="156"/>
                    </a:cubicBezTo>
                    <a:cubicBezTo>
                      <a:pt x="219" y="156"/>
                      <a:pt x="216" y="156"/>
                      <a:pt x="213" y="157"/>
                    </a:cubicBezTo>
                    <a:cubicBezTo>
                      <a:pt x="212" y="157"/>
                      <a:pt x="211" y="157"/>
                      <a:pt x="210" y="157"/>
                    </a:cubicBezTo>
                    <a:cubicBezTo>
                      <a:pt x="208" y="157"/>
                      <a:pt x="207" y="157"/>
                      <a:pt x="206" y="156"/>
                    </a:cubicBezTo>
                    <a:cubicBezTo>
                      <a:pt x="203" y="156"/>
                      <a:pt x="201" y="156"/>
                      <a:pt x="198" y="156"/>
                    </a:cubicBezTo>
                    <a:cubicBezTo>
                      <a:pt x="197" y="155"/>
                      <a:pt x="195" y="155"/>
                      <a:pt x="194" y="155"/>
                    </a:cubicBezTo>
                    <a:cubicBezTo>
                      <a:pt x="190" y="154"/>
                      <a:pt x="186" y="152"/>
                      <a:pt x="183" y="150"/>
                    </a:cubicBezTo>
                    <a:cubicBezTo>
                      <a:pt x="179" y="149"/>
                      <a:pt x="176" y="147"/>
                      <a:pt x="173" y="145"/>
                    </a:cubicBezTo>
                    <a:cubicBezTo>
                      <a:pt x="169" y="142"/>
                      <a:pt x="165" y="139"/>
                      <a:pt x="162" y="135"/>
                    </a:cubicBezTo>
                    <a:cubicBezTo>
                      <a:pt x="160" y="133"/>
                      <a:pt x="159" y="131"/>
                      <a:pt x="158" y="129"/>
                    </a:cubicBezTo>
                    <a:cubicBezTo>
                      <a:pt x="157" y="129"/>
                      <a:pt x="157" y="129"/>
                      <a:pt x="157" y="128"/>
                    </a:cubicBezTo>
                    <a:cubicBezTo>
                      <a:pt x="155" y="126"/>
                      <a:pt x="154" y="124"/>
                      <a:pt x="153" y="121"/>
                    </a:cubicBezTo>
                    <a:cubicBezTo>
                      <a:pt x="152" y="121"/>
                      <a:pt x="152" y="120"/>
                      <a:pt x="152" y="119"/>
                    </a:cubicBezTo>
                    <a:cubicBezTo>
                      <a:pt x="148" y="111"/>
                      <a:pt x="146" y="102"/>
                      <a:pt x="146" y="93"/>
                    </a:cubicBezTo>
                    <a:cubicBezTo>
                      <a:pt x="146" y="77"/>
                      <a:pt x="152" y="63"/>
                      <a:pt x="162" y="51"/>
                    </a:cubicBezTo>
                    <a:cubicBezTo>
                      <a:pt x="163" y="50"/>
                      <a:pt x="165" y="48"/>
                      <a:pt x="167" y="46"/>
                    </a:cubicBezTo>
                    <a:close/>
                    <a:moveTo>
                      <a:pt x="124" y="24"/>
                    </a:moveTo>
                    <a:cubicBezTo>
                      <a:pt x="136" y="24"/>
                      <a:pt x="147" y="28"/>
                      <a:pt x="156" y="35"/>
                    </a:cubicBezTo>
                    <a:cubicBezTo>
                      <a:pt x="154" y="37"/>
                      <a:pt x="152" y="39"/>
                      <a:pt x="150" y="41"/>
                    </a:cubicBezTo>
                    <a:cubicBezTo>
                      <a:pt x="138" y="55"/>
                      <a:pt x="130" y="73"/>
                      <a:pt x="130" y="93"/>
                    </a:cubicBezTo>
                    <a:cubicBezTo>
                      <a:pt x="130" y="101"/>
                      <a:pt x="131" y="108"/>
                      <a:pt x="133" y="115"/>
                    </a:cubicBezTo>
                    <a:cubicBezTo>
                      <a:pt x="134" y="118"/>
                      <a:pt x="135" y="121"/>
                      <a:pt x="136" y="124"/>
                    </a:cubicBezTo>
                    <a:cubicBezTo>
                      <a:pt x="137" y="125"/>
                      <a:pt x="138" y="127"/>
                      <a:pt x="138" y="128"/>
                    </a:cubicBezTo>
                    <a:cubicBezTo>
                      <a:pt x="134" y="129"/>
                      <a:pt x="129" y="130"/>
                      <a:pt x="124" y="130"/>
                    </a:cubicBezTo>
                    <a:cubicBezTo>
                      <a:pt x="124" y="130"/>
                      <a:pt x="124" y="130"/>
                      <a:pt x="124" y="130"/>
                    </a:cubicBezTo>
                    <a:cubicBezTo>
                      <a:pt x="117" y="130"/>
                      <a:pt x="109" y="128"/>
                      <a:pt x="103" y="125"/>
                    </a:cubicBezTo>
                    <a:cubicBezTo>
                      <a:pt x="100" y="124"/>
                      <a:pt x="96" y="122"/>
                      <a:pt x="93" y="120"/>
                    </a:cubicBezTo>
                    <a:cubicBezTo>
                      <a:pt x="80" y="110"/>
                      <a:pt x="71" y="95"/>
                      <a:pt x="71" y="77"/>
                    </a:cubicBezTo>
                    <a:cubicBezTo>
                      <a:pt x="71" y="48"/>
                      <a:pt x="95" y="24"/>
                      <a:pt x="124" y="24"/>
                    </a:cubicBezTo>
                    <a:close/>
                    <a:moveTo>
                      <a:pt x="77" y="278"/>
                    </a:moveTo>
                    <a:cubicBezTo>
                      <a:pt x="44" y="273"/>
                      <a:pt x="24" y="263"/>
                      <a:pt x="24" y="257"/>
                    </a:cubicBezTo>
                    <a:cubicBezTo>
                      <a:pt x="24" y="202"/>
                      <a:pt x="53" y="155"/>
                      <a:pt x="92" y="138"/>
                    </a:cubicBezTo>
                    <a:cubicBezTo>
                      <a:pt x="95" y="139"/>
                      <a:pt x="98" y="141"/>
                      <a:pt x="102" y="142"/>
                    </a:cubicBezTo>
                    <a:cubicBezTo>
                      <a:pt x="109" y="145"/>
                      <a:pt x="116" y="146"/>
                      <a:pt x="124" y="146"/>
                    </a:cubicBezTo>
                    <a:cubicBezTo>
                      <a:pt x="132" y="146"/>
                      <a:pt x="140" y="145"/>
                      <a:pt x="147" y="142"/>
                    </a:cubicBezTo>
                    <a:cubicBezTo>
                      <a:pt x="150" y="146"/>
                      <a:pt x="153" y="149"/>
                      <a:pt x="157" y="152"/>
                    </a:cubicBezTo>
                    <a:cubicBezTo>
                      <a:pt x="117" y="173"/>
                      <a:pt x="87" y="217"/>
                      <a:pt x="78" y="270"/>
                    </a:cubicBezTo>
                    <a:cubicBezTo>
                      <a:pt x="77" y="273"/>
                      <a:pt x="77" y="275"/>
                      <a:pt x="77" y="278"/>
                    </a:cubicBezTo>
                    <a:close/>
                    <a:moveTo>
                      <a:pt x="210" y="335"/>
                    </a:moveTo>
                    <a:cubicBezTo>
                      <a:pt x="138" y="335"/>
                      <a:pt x="91" y="317"/>
                      <a:pt x="91" y="305"/>
                    </a:cubicBezTo>
                    <a:cubicBezTo>
                      <a:pt x="91" y="302"/>
                      <a:pt x="91" y="299"/>
                      <a:pt x="91" y="296"/>
                    </a:cubicBezTo>
                    <a:cubicBezTo>
                      <a:pt x="91" y="293"/>
                      <a:pt x="91" y="291"/>
                      <a:pt x="92" y="288"/>
                    </a:cubicBezTo>
                    <a:cubicBezTo>
                      <a:pt x="92" y="285"/>
                      <a:pt x="92" y="283"/>
                      <a:pt x="92" y="280"/>
                    </a:cubicBezTo>
                    <a:cubicBezTo>
                      <a:pt x="93" y="277"/>
                      <a:pt x="93" y="275"/>
                      <a:pt x="94" y="272"/>
                    </a:cubicBezTo>
                    <a:cubicBezTo>
                      <a:pt x="103" y="221"/>
                      <a:pt x="133" y="180"/>
                      <a:pt x="171" y="163"/>
                    </a:cubicBezTo>
                    <a:cubicBezTo>
                      <a:pt x="179" y="167"/>
                      <a:pt x="188" y="170"/>
                      <a:pt x="198" y="172"/>
                    </a:cubicBezTo>
                    <a:cubicBezTo>
                      <a:pt x="199" y="172"/>
                      <a:pt x="200" y="172"/>
                      <a:pt x="202" y="172"/>
                    </a:cubicBezTo>
                    <a:cubicBezTo>
                      <a:pt x="204" y="172"/>
                      <a:pt x="206" y="173"/>
                      <a:pt x="208" y="173"/>
                    </a:cubicBezTo>
                    <a:cubicBezTo>
                      <a:pt x="209" y="173"/>
                      <a:pt x="209" y="173"/>
                      <a:pt x="210" y="173"/>
                    </a:cubicBezTo>
                    <a:cubicBezTo>
                      <a:pt x="210" y="173"/>
                      <a:pt x="210" y="173"/>
                      <a:pt x="211" y="173"/>
                    </a:cubicBezTo>
                    <a:cubicBezTo>
                      <a:pt x="213" y="173"/>
                      <a:pt x="215" y="172"/>
                      <a:pt x="217" y="172"/>
                    </a:cubicBezTo>
                    <a:cubicBezTo>
                      <a:pt x="218" y="172"/>
                      <a:pt x="220" y="172"/>
                      <a:pt x="221" y="172"/>
                    </a:cubicBezTo>
                    <a:cubicBezTo>
                      <a:pt x="231" y="170"/>
                      <a:pt x="240" y="167"/>
                      <a:pt x="248" y="163"/>
                    </a:cubicBezTo>
                    <a:cubicBezTo>
                      <a:pt x="287" y="180"/>
                      <a:pt x="317" y="221"/>
                      <a:pt x="326" y="272"/>
                    </a:cubicBezTo>
                    <a:cubicBezTo>
                      <a:pt x="326" y="275"/>
                      <a:pt x="327" y="277"/>
                      <a:pt x="327" y="280"/>
                    </a:cubicBezTo>
                    <a:cubicBezTo>
                      <a:pt x="327" y="283"/>
                      <a:pt x="328" y="285"/>
                      <a:pt x="328" y="288"/>
                    </a:cubicBezTo>
                    <a:cubicBezTo>
                      <a:pt x="328" y="291"/>
                      <a:pt x="328" y="293"/>
                      <a:pt x="328" y="296"/>
                    </a:cubicBezTo>
                    <a:cubicBezTo>
                      <a:pt x="328" y="299"/>
                      <a:pt x="329" y="302"/>
                      <a:pt x="329" y="305"/>
                    </a:cubicBezTo>
                    <a:cubicBezTo>
                      <a:pt x="329" y="317"/>
                      <a:pt x="281" y="335"/>
                      <a:pt x="210" y="335"/>
                    </a:cubicBezTo>
                    <a:close/>
                    <a:moveTo>
                      <a:pt x="343" y="278"/>
                    </a:moveTo>
                    <a:cubicBezTo>
                      <a:pt x="342" y="275"/>
                      <a:pt x="342" y="273"/>
                      <a:pt x="342" y="270"/>
                    </a:cubicBezTo>
                    <a:cubicBezTo>
                      <a:pt x="332" y="217"/>
                      <a:pt x="302" y="173"/>
                      <a:pt x="263" y="152"/>
                    </a:cubicBezTo>
                    <a:cubicBezTo>
                      <a:pt x="266" y="149"/>
                      <a:pt x="269" y="146"/>
                      <a:pt x="272" y="142"/>
                    </a:cubicBezTo>
                    <a:cubicBezTo>
                      <a:pt x="279" y="145"/>
                      <a:pt x="287" y="146"/>
                      <a:pt x="294" y="146"/>
                    </a:cubicBezTo>
                    <a:cubicBezTo>
                      <a:pt x="302" y="146"/>
                      <a:pt x="310" y="145"/>
                      <a:pt x="317" y="142"/>
                    </a:cubicBezTo>
                    <a:cubicBezTo>
                      <a:pt x="320" y="141"/>
                      <a:pt x="324" y="139"/>
                      <a:pt x="327" y="138"/>
                    </a:cubicBezTo>
                    <a:cubicBezTo>
                      <a:pt x="366" y="155"/>
                      <a:pt x="394" y="202"/>
                      <a:pt x="394" y="257"/>
                    </a:cubicBezTo>
                    <a:cubicBezTo>
                      <a:pt x="394" y="263"/>
                      <a:pt x="375" y="273"/>
                      <a:pt x="343" y="278"/>
                    </a:cubicBez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grpSp>
      </p:grpSp>
      <p:grpSp>
        <p:nvGrpSpPr>
          <p:cNvPr id="209" name="Group 208"/>
          <p:cNvGrpSpPr/>
          <p:nvPr/>
        </p:nvGrpSpPr>
        <p:grpSpPr>
          <a:xfrm>
            <a:off x="985345" y="3521238"/>
            <a:ext cx="437783" cy="437783"/>
            <a:chOff x="2263538" y="3514381"/>
            <a:chExt cx="498948" cy="498948"/>
          </a:xfrm>
        </p:grpSpPr>
        <p:sp>
          <p:nvSpPr>
            <p:cNvPr id="210" name="Oval 209"/>
            <p:cNvSpPr/>
            <p:nvPr/>
          </p:nvSpPr>
          <p:spPr bwMode="gray">
            <a:xfrm>
              <a:off x="2263538" y="3514381"/>
              <a:ext cx="498948" cy="498948"/>
            </a:xfrm>
            <a:prstGeom prst="ellipse">
              <a:avLst/>
            </a:prstGeom>
            <a:solidFill>
              <a:schemeClr val="tx1"/>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grpSp>
          <p:nvGrpSpPr>
            <p:cNvPr id="211" name="Group 14"/>
            <p:cNvGrpSpPr>
              <a:grpSpLocks noChangeAspect="1"/>
            </p:cNvGrpSpPr>
            <p:nvPr/>
          </p:nvGrpSpPr>
          <p:grpSpPr bwMode="auto">
            <a:xfrm>
              <a:off x="2341322" y="3616521"/>
              <a:ext cx="343379" cy="294667"/>
              <a:chOff x="3116" y="1790"/>
              <a:chExt cx="430" cy="369"/>
            </a:xfrm>
          </p:grpSpPr>
          <p:sp>
            <p:nvSpPr>
              <p:cNvPr id="213" name="Freeform 15"/>
              <p:cNvSpPr>
                <a:spLocks/>
              </p:cNvSpPr>
              <p:nvPr/>
            </p:nvSpPr>
            <p:spPr bwMode="auto">
              <a:xfrm>
                <a:off x="3129" y="1803"/>
                <a:ext cx="403" cy="346"/>
              </a:xfrm>
              <a:custGeom>
                <a:avLst/>
                <a:gdLst>
                  <a:gd name="T0" fmla="*/ 64 w 403"/>
                  <a:gd name="T1" fmla="*/ 112 h 346"/>
                  <a:gd name="T2" fmla="*/ 46 w 403"/>
                  <a:gd name="T3" fmla="*/ 52 h 346"/>
                  <a:gd name="T4" fmla="*/ 90 w 403"/>
                  <a:gd name="T5" fmla="*/ 3 h 346"/>
                  <a:gd name="T6" fmla="*/ 142 w 403"/>
                  <a:gd name="T7" fmla="*/ 2 h 346"/>
                  <a:gd name="T8" fmla="*/ 204 w 403"/>
                  <a:gd name="T9" fmla="*/ 10 h 346"/>
                  <a:gd name="T10" fmla="*/ 286 w 403"/>
                  <a:gd name="T11" fmla="*/ 0 h 346"/>
                  <a:gd name="T12" fmla="*/ 340 w 403"/>
                  <a:gd name="T13" fmla="*/ 14 h 346"/>
                  <a:gd name="T14" fmla="*/ 361 w 403"/>
                  <a:gd name="T15" fmla="*/ 72 h 346"/>
                  <a:gd name="T16" fmla="*/ 339 w 403"/>
                  <a:gd name="T17" fmla="*/ 118 h 346"/>
                  <a:gd name="T18" fmla="*/ 387 w 403"/>
                  <a:gd name="T19" fmla="*/ 167 h 346"/>
                  <a:gd name="T20" fmla="*/ 403 w 403"/>
                  <a:gd name="T21" fmla="*/ 255 h 346"/>
                  <a:gd name="T22" fmla="*/ 336 w 403"/>
                  <a:gd name="T23" fmla="*/ 280 h 346"/>
                  <a:gd name="T24" fmla="*/ 335 w 403"/>
                  <a:gd name="T25" fmla="*/ 312 h 346"/>
                  <a:gd name="T26" fmla="*/ 203 w 403"/>
                  <a:gd name="T27" fmla="*/ 346 h 346"/>
                  <a:gd name="T28" fmla="*/ 65 w 403"/>
                  <a:gd name="T29" fmla="*/ 305 h 346"/>
                  <a:gd name="T30" fmla="*/ 61 w 403"/>
                  <a:gd name="T31" fmla="*/ 283 h 346"/>
                  <a:gd name="T32" fmla="*/ 0 w 403"/>
                  <a:gd name="T33" fmla="*/ 261 h 346"/>
                  <a:gd name="T34" fmla="*/ 13 w 403"/>
                  <a:gd name="T35" fmla="*/ 172 h 346"/>
                  <a:gd name="T36" fmla="*/ 64 w 403"/>
                  <a:gd name="T37" fmla="*/ 11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3" h="346">
                    <a:moveTo>
                      <a:pt x="64" y="112"/>
                    </a:moveTo>
                    <a:lnTo>
                      <a:pt x="46" y="52"/>
                    </a:lnTo>
                    <a:lnTo>
                      <a:pt x="90" y="3"/>
                    </a:lnTo>
                    <a:lnTo>
                      <a:pt x="142" y="2"/>
                    </a:lnTo>
                    <a:lnTo>
                      <a:pt x="204" y="10"/>
                    </a:lnTo>
                    <a:lnTo>
                      <a:pt x="286" y="0"/>
                    </a:lnTo>
                    <a:lnTo>
                      <a:pt x="340" y="14"/>
                    </a:lnTo>
                    <a:lnTo>
                      <a:pt x="361" y="72"/>
                    </a:lnTo>
                    <a:lnTo>
                      <a:pt x="339" y="118"/>
                    </a:lnTo>
                    <a:lnTo>
                      <a:pt x="387" y="167"/>
                    </a:lnTo>
                    <a:lnTo>
                      <a:pt x="403" y="255"/>
                    </a:lnTo>
                    <a:lnTo>
                      <a:pt x="336" y="280"/>
                    </a:lnTo>
                    <a:lnTo>
                      <a:pt x="335" y="312"/>
                    </a:lnTo>
                    <a:lnTo>
                      <a:pt x="203" y="346"/>
                    </a:lnTo>
                    <a:lnTo>
                      <a:pt x="65" y="305"/>
                    </a:lnTo>
                    <a:lnTo>
                      <a:pt x="61" y="283"/>
                    </a:lnTo>
                    <a:lnTo>
                      <a:pt x="0" y="261"/>
                    </a:lnTo>
                    <a:lnTo>
                      <a:pt x="13" y="172"/>
                    </a:lnTo>
                    <a:lnTo>
                      <a:pt x="6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sp>
            <p:nvSpPr>
              <p:cNvPr id="216" name="Freeform 16"/>
              <p:cNvSpPr>
                <a:spLocks noEditPoints="1"/>
              </p:cNvSpPr>
              <p:nvPr/>
            </p:nvSpPr>
            <p:spPr bwMode="auto">
              <a:xfrm>
                <a:off x="3116" y="1790"/>
                <a:ext cx="430" cy="369"/>
              </a:xfrm>
              <a:custGeom>
                <a:avLst/>
                <a:gdLst>
                  <a:gd name="T0" fmla="*/ 354 w 418"/>
                  <a:gd name="T1" fmla="*/ 125 h 359"/>
                  <a:gd name="T2" fmla="*/ 294 w 418"/>
                  <a:gd name="T3" fmla="*/ 0 h 359"/>
                  <a:gd name="T4" fmla="*/ 210 w 418"/>
                  <a:gd name="T5" fmla="*/ 6 h 359"/>
                  <a:gd name="T6" fmla="*/ 124 w 418"/>
                  <a:gd name="T7" fmla="*/ 0 h 359"/>
                  <a:gd name="T8" fmla="*/ 64 w 418"/>
                  <a:gd name="T9" fmla="*/ 125 h 359"/>
                  <a:gd name="T10" fmla="*/ 67 w 418"/>
                  <a:gd name="T11" fmla="*/ 301 h 359"/>
                  <a:gd name="T12" fmla="*/ 210 w 418"/>
                  <a:gd name="T13" fmla="*/ 359 h 359"/>
                  <a:gd name="T14" fmla="*/ 352 w 418"/>
                  <a:gd name="T15" fmla="*/ 301 h 359"/>
                  <a:gd name="T16" fmla="*/ 294 w 418"/>
                  <a:gd name="T17" fmla="*/ 24 h 359"/>
                  <a:gd name="T18" fmla="*/ 325 w 418"/>
                  <a:gd name="T19" fmla="*/ 120 h 359"/>
                  <a:gd name="T20" fmla="*/ 294 w 418"/>
                  <a:gd name="T21" fmla="*/ 130 h 359"/>
                  <a:gd name="T22" fmla="*/ 281 w 418"/>
                  <a:gd name="T23" fmla="*/ 128 h 359"/>
                  <a:gd name="T24" fmla="*/ 286 w 418"/>
                  <a:gd name="T25" fmla="*/ 115 h 359"/>
                  <a:gd name="T26" fmla="*/ 269 w 418"/>
                  <a:gd name="T27" fmla="*/ 40 h 359"/>
                  <a:gd name="T28" fmla="*/ 294 w 418"/>
                  <a:gd name="T29" fmla="*/ 24 h 359"/>
                  <a:gd name="T30" fmla="*/ 173 w 418"/>
                  <a:gd name="T31" fmla="*/ 41 h 359"/>
                  <a:gd name="T32" fmla="*/ 210 w 418"/>
                  <a:gd name="T33" fmla="*/ 30 h 359"/>
                  <a:gd name="T34" fmla="*/ 246 w 418"/>
                  <a:gd name="T35" fmla="*/ 41 h 359"/>
                  <a:gd name="T36" fmla="*/ 257 w 418"/>
                  <a:gd name="T37" fmla="*/ 51 h 359"/>
                  <a:gd name="T38" fmla="*/ 268 w 418"/>
                  <a:gd name="T39" fmla="*/ 119 h 359"/>
                  <a:gd name="T40" fmla="*/ 262 w 418"/>
                  <a:gd name="T41" fmla="*/ 129 h 359"/>
                  <a:gd name="T42" fmla="*/ 257 w 418"/>
                  <a:gd name="T43" fmla="*/ 135 h 359"/>
                  <a:gd name="T44" fmla="*/ 237 w 418"/>
                  <a:gd name="T45" fmla="*/ 150 h 359"/>
                  <a:gd name="T46" fmla="*/ 221 w 418"/>
                  <a:gd name="T47" fmla="*/ 156 h 359"/>
                  <a:gd name="T48" fmla="*/ 210 w 418"/>
                  <a:gd name="T49" fmla="*/ 157 h 359"/>
                  <a:gd name="T50" fmla="*/ 198 w 418"/>
                  <a:gd name="T51" fmla="*/ 156 h 359"/>
                  <a:gd name="T52" fmla="*/ 183 w 418"/>
                  <a:gd name="T53" fmla="*/ 150 h 359"/>
                  <a:gd name="T54" fmla="*/ 162 w 418"/>
                  <a:gd name="T55" fmla="*/ 135 h 359"/>
                  <a:gd name="T56" fmla="*/ 157 w 418"/>
                  <a:gd name="T57" fmla="*/ 128 h 359"/>
                  <a:gd name="T58" fmla="*/ 152 w 418"/>
                  <a:gd name="T59" fmla="*/ 119 h 359"/>
                  <a:gd name="T60" fmla="*/ 162 w 418"/>
                  <a:gd name="T61" fmla="*/ 51 h 359"/>
                  <a:gd name="T62" fmla="*/ 124 w 418"/>
                  <a:gd name="T63" fmla="*/ 24 h 359"/>
                  <a:gd name="T64" fmla="*/ 150 w 418"/>
                  <a:gd name="T65" fmla="*/ 41 h 359"/>
                  <a:gd name="T66" fmla="*/ 133 w 418"/>
                  <a:gd name="T67" fmla="*/ 115 h 359"/>
                  <a:gd name="T68" fmla="*/ 138 w 418"/>
                  <a:gd name="T69" fmla="*/ 128 h 359"/>
                  <a:gd name="T70" fmla="*/ 124 w 418"/>
                  <a:gd name="T71" fmla="*/ 130 h 359"/>
                  <a:gd name="T72" fmla="*/ 93 w 418"/>
                  <a:gd name="T73" fmla="*/ 120 h 359"/>
                  <a:gd name="T74" fmla="*/ 124 w 418"/>
                  <a:gd name="T75" fmla="*/ 24 h 359"/>
                  <a:gd name="T76" fmla="*/ 24 w 418"/>
                  <a:gd name="T77" fmla="*/ 257 h 359"/>
                  <a:gd name="T78" fmla="*/ 102 w 418"/>
                  <a:gd name="T79" fmla="*/ 142 h 359"/>
                  <a:gd name="T80" fmla="*/ 147 w 418"/>
                  <a:gd name="T81" fmla="*/ 142 h 359"/>
                  <a:gd name="T82" fmla="*/ 78 w 418"/>
                  <a:gd name="T83" fmla="*/ 270 h 359"/>
                  <a:gd name="T84" fmla="*/ 210 w 418"/>
                  <a:gd name="T85" fmla="*/ 335 h 359"/>
                  <a:gd name="T86" fmla="*/ 91 w 418"/>
                  <a:gd name="T87" fmla="*/ 296 h 359"/>
                  <a:gd name="T88" fmla="*/ 92 w 418"/>
                  <a:gd name="T89" fmla="*/ 280 h 359"/>
                  <a:gd name="T90" fmla="*/ 171 w 418"/>
                  <a:gd name="T91" fmla="*/ 163 h 359"/>
                  <a:gd name="T92" fmla="*/ 202 w 418"/>
                  <a:gd name="T93" fmla="*/ 172 h 359"/>
                  <a:gd name="T94" fmla="*/ 210 w 418"/>
                  <a:gd name="T95" fmla="*/ 173 h 359"/>
                  <a:gd name="T96" fmla="*/ 217 w 418"/>
                  <a:gd name="T97" fmla="*/ 172 h 359"/>
                  <a:gd name="T98" fmla="*/ 248 w 418"/>
                  <a:gd name="T99" fmla="*/ 163 h 359"/>
                  <a:gd name="T100" fmla="*/ 327 w 418"/>
                  <a:gd name="T101" fmla="*/ 280 h 359"/>
                  <a:gd name="T102" fmla="*/ 328 w 418"/>
                  <a:gd name="T103" fmla="*/ 296 h 359"/>
                  <a:gd name="T104" fmla="*/ 210 w 418"/>
                  <a:gd name="T105" fmla="*/ 335 h 359"/>
                  <a:gd name="T106" fmla="*/ 342 w 418"/>
                  <a:gd name="T107" fmla="*/ 270 h 359"/>
                  <a:gd name="T108" fmla="*/ 272 w 418"/>
                  <a:gd name="T109" fmla="*/ 142 h 359"/>
                  <a:gd name="T110" fmla="*/ 317 w 418"/>
                  <a:gd name="T111" fmla="*/ 142 h 359"/>
                  <a:gd name="T112" fmla="*/ 394 w 418"/>
                  <a:gd name="T113" fmla="*/ 25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59">
                    <a:moveTo>
                      <a:pt x="418" y="257"/>
                    </a:moveTo>
                    <a:cubicBezTo>
                      <a:pt x="418" y="201"/>
                      <a:pt x="393" y="151"/>
                      <a:pt x="354" y="125"/>
                    </a:cubicBezTo>
                    <a:cubicBezTo>
                      <a:pt x="365" y="112"/>
                      <a:pt x="371" y="95"/>
                      <a:pt x="371" y="77"/>
                    </a:cubicBezTo>
                    <a:cubicBezTo>
                      <a:pt x="371" y="35"/>
                      <a:pt x="337" y="0"/>
                      <a:pt x="294" y="0"/>
                    </a:cubicBezTo>
                    <a:cubicBezTo>
                      <a:pt x="278" y="0"/>
                      <a:pt x="262" y="5"/>
                      <a:pt x="249" y="15"/>
                    </a:cubicBezTo>
                    <a:cubicBezTo>
                      <a:pt x="237" y="9"/>
                      <a:pt x="224" y="6"/>
                      <a:pt x="210" y="6"/>
                    </a:cubicBezTo>
                    <a:cubicBezTo>
                      <a:pt x="196" y="6"/>
                      <a:pt x="182" y="9"/>
                      <a:pt x="170" y="15"/>
                    </a:cubicBezTo>
                    <a:cubicBezTo>
                      <a:pt x="157" y="6"/>
                      <a:pt x="141" y="0"/>
                      <a:pt x="124" y="0"/>
                    </a:cubicBezTo>
                    <a:cubicBezTo>
                      <a:pt x="82" y="0"/>
                      <a:pt x="47" y="35"/>
                      <a:pt x="47" y="77"/>
                    </a:cubicBezTo>
                    <a:cubicBezTo>
                      <a:pt x="47" y="95"/>
                      <a:pt x="54" y="112"/>
                      <a:pt x="64" y="125"/>
                    </a:cubicBezTo>
                    <a:cubicBezTo>
                      <a:pt x="25" y="151"/>
                      <a:pt x="0" y="201"/>
                      <a:pt x="0" y="257"/>
                    </a:cubicBezTo>
                    <a:cubicBezTo>
                      <a:pt x="0" y="284"/>
                      <a:pt x="37" y="296"/>
                      <a:pt x="67" y="301"/>
                    </a:cubicBezTo>
                    <a:cubicBezTo>
                      <a:pt x="67" y="302"/>
                      <a:pt x="67" y="304"/>
                      <a:pt x="67" y="305"/>
                    </a:cubicBezTo>
                    <a:cubicBezTo>
                      <a:pt x="67" y="348"/>
                      <a:pt x="157" y="359"/>
                      <a:pt x="210" y="359"/>
                    </a:cubicBezTo>
                    <a:cubicBezTo>
                      <a:pt x="263" y="359"/>
                      <a:pt x="353" y="348"/>
                      <a:pt x="353" y="305"/>
                    </a:cubicBezTo>
                    <a:cubicBezTo>
                      <a:pt x="353" y="304"/>
                      <a:pt x="353" y="302"/>
                      <a:pt x="352" y="301"/>
                    </a:cubicBezTo>
                    <a:cubicBezTo>
                      <a:pt x="382" y="295"/>
                      <a:pt x="418" y="284"/>
                      <a:pt x="418" y="257"/>
                    </a:cubicBezTo>
                    <a:close/>
                    <a:moveTo>
                      <a:pt x="294" y="24"/>
                    </a:moveTo>
                    <a:cubicBezTo>
                      <a:pt x="324" y="24"/>
                      <a:pt x="347" y="48"/>
                      <a:pt x="347" y="77"/>
                    </a:cubicBezTo>
                    <a:cubicBezTo>
                      <a:pt x="347" y="95"/>
                      <a:pt x="339" y="110"/>
                      <a:pt x="325" y="120"/>
                    </a:cubicBezTo>
                    <a:cubicBezTo>
                      <a:pt x="322" y="122"/>
                      <a:pt x="319" y="124"/>
                      <a:pt x="316" y="125"/>
                    </a:cubicBezTo>
                    <a:cubicBezTo>
                      <a:pt x="309" y="128"/>
                      <a:pt x="302" y="130"/>
                      <a:pt x="294" y="130"/>
                    </a:cubicBezTo>
                    <a:cubicBezTo>
                      <a:pt x="294" y="130"/>
                      <a:pt x="294" y="130"/>
                      <a:pt x="294" y="130"/>
                    </a:cubicBezTo>
                    <a:cubicBezTo>
                      <a:pt x="290" y="130"/>
                      <a:pt x="285" y="129"/>
                      <a:pt x="281" y="128"/>
                    </a:cubicBezTo>
                    <a:cubicBezTo>
                      <a:pt x="282" y="127"/>
                      <a:pt x="283" y="125"/>
                      <a:pt x="283" y="123"/>
                    </a:cubicBezTo>
                    <a:cubicBezTo>
                      <a:pt x="284" y="121"/>
                      <a:pt x="285" y="118"/>
                      <a:pt x="286" y="115"/>
                    </a:cubicBezTo>
                    <a:cubicBezTo>
                      <a:pt x="288" y="108"/>
                      <a:pt x="289" y="101"/>
                      <a:pt x="289" y="93"/>
                    </a:cubicBezTo>
                    <a:cubicBezTo>
                      <a:pt x="289" y="73"/>
                      <a:pt x="282" y="54"/>
                      <a:pt x="269" y="40"/>
                    </a:cubicBezTo>
                    <a:cubicBezTo>
                      <a:pt x="267" y="38"/>
                      <a:pt x="265" y="36"/>
                      <a:pt x="263" y="35"/>
                    </a:cubicBezTo>
                    <a:cubicBezTo>
                      <a:pt x="272" y="28"/>
                      <a:pt x="283" y="24"/>
                      <a:pt x="294" y="24"/>
                    </a:cubicBezTo>
                    <a:close/>
                    <a:moveTo>
                      <a:pt x="167" y="46"/>
                    </a:moveTo>
                    <a:cubicBezTo>
                      <a:pt x="169" y="44"/>
                      <a:pt x="171" y="43"/>
                      <a:pt x="173" y="41"/>
                    </a:cubicBezTo>
                    <a:cubicBezTo>
                      <a:pt x="175" y="40"/>
                      <a:pt x="178" y="38"/>
                      <a:pt x="180" y="37"/>
                    </a:cubicBezTo>
                    <a:cubicBezTo>
                      <a:pt x="189" y="32"/>
                      <a:pt x="199" y="30"/>
                      <a:pt x="210" y="30"/>
                    </a:cubicBezTo>
                    <a:cubicBezTo>
                      <a:pt x="220" y="30"/>
                      <a:pt x="230" y="32"/>
                      <a:pt x="239" y="37"/>
                    </a:cubicBezTo>
                    <a:cubicBezTo>
                      <a:pt x="241" y="38"/>
                      <a:pt x="244" y="39"/>
                      <a:pt x="246" y="41"/>
                    </a:cubicBezTo>
                    <a:cubicBezTo>
                      <a:pt x="248" y="42"/>
                      <a:pt x="250" y="44"/>
                      <a:pt x="252" y="46"/>
                    </a:cubicBezTo>
                    <a:cubicBezTo>
                      <a:pt x="254" y="47"/>
                      <a:pt x="256" y="49"/>
                      <a:pt x="257" y="51"/>
                    </a:cubicBezTo>
                    <a:cubicBezTo>
                      <a:pt x="267" y="62"/>
                      <a:pt x="273" y="77"/>
                      <a:pt x="273" y="93"/>
                    </a:cubicBezTo>
                    <a:cubicBezTo>
                      <a:pt x="273" y="102"/>
                      <a:pt x="271" y="111"/>
                      <a:pt x="268" y="119"/>
                    </a:cubicBezTo>
                    <a:cubicBezTo>
                      <a:pt x="267" y="120"/>
                      <a:pt x="267" y="121"/>
                      <a:pt x="266" y="122"/>
                    </a:cubicBezTo>
                    <a:cubicBezTo>
                      <a:pt x="265" y="124"/>
                      <a:pt x="264" y="126"/>
                      <a:pt x="262" y="129"/>
                    </a:cubicBezTo>
                    <a:cubicBezTo>
                      <a:pt x="262" y="129"/>
                      <a:pt x="262" y="129"/>
                      <a:pt x="262" y="129"/>
                    </a:cubicBezTo>
                    <a:cubicBezTo>
                      <a:pt x="261" y="131"/>
                      <a:pt x="259" y="133"/>
                      <a:pt x="257" y="135"/>
                    </a:cubicBezTo>
                    <a:cubicBezTo>
                      <a:pt x="254" y="139"/>
                      <a:pt x="250" y="142"/>
                      <a:pt x="246" y="145"/>
                    </a:cubicBezTo>
                    <a:cubicBezTo>
                      <a:pt x="243" y="147"/>
                      <a:pt x="240" y="149"/>
                      <a:pt x="237" y="150"/>
                    </a:cubicBezTo>
                    <a:cubicBezTo>
                      <a:pt x="233" y="152"/>
                      <a:pt x="229" y="154"/>
                      <a:pt x="225" y="155"/>
                    </a:cubicBezTo>
                    <a:cubicBezTo>
                      <a:pt x="224" y="155"/>
                      <a:pt x="223" y="155"/>
                      <a:pt x="221" y="156"/>
                    </a:cubicBezTo>
                    <a:cubicBezTo>
                      <a:pt x="219" y="156"/>
                      <a:pt x="216" y="156"/>
                      <a:pt x="213" y="157"/>
                    </a:cubicBezTo>
                    <a:cubicBezTo>
                      <a:pt x="212" y="157"/>
                      <a:pt x="211" y="157"/>
                      <a:pt x="210" y="157"/>
                    </a:cubicBezTo>
                    <a:cubicBezTo>
                      <a:pt x="208" y="157"/>
                      <a:pt x="207" y="157"/>
                      <a:pt x="206" y="156"/>
                    </a:cubicBezTo>
                    <a:cubicBezTo>
                      <a:pt x="203" y="156"/>
                      <a:pt x="201" y="156"/>
                      <a:pt x="198" y="156"/>
                    </a:cubicBezTo>
                    <a:cubicBezTo>
                      <a:pt x="197" y="155"/>
                      <a:pt x="195" y="155"/>
                      <a:pt x="194" y="155"/>
                    </a:cubicBezTo>
                    <a:cubicBezTo>
                      <a:pt x="190" y="154"/>
                      <a:pt x="186" y="152"/>
                      <a:pt x="183" y="150"/>
                    </a:cubicBezTo>
                    <a:cubicBezTo>
                      <a:pt x="179" y="149"/>
                      <a:pt x="176" y="147"/>
                      <a:pt x="173" y="145"/>
                    </a:cubicBezTo>
                    <a:cubicBezTo>
                      <a:pt x="169" y="142"/>
                      <a:pt x="165" y="139"/>
                      <a:pt x="162" y="135"/>
                    </a:cubicBezTo>
                    <a:cubicBezTo>
                      <a:pt x="160" y="133"/>
                      <a:pt x="159" y="131"/>
                      <a:pt x="158" y="129"/>
                    </a:cubicBezTo>
                    <a:cubicBezTo>
                      <a:pt x="157" y="129"/>
                      <a:pt x="157" y="129"/>
                      <a:pt x="157" y="128"/>
                    </a:cubicBezTo>
                    <a:cubicBezTo>
                      <a:pt x="155" y="126"/>
                      <a:pt x="154" y="124"/>
                      <a:pt x="153" y="121"/>
                    </a:cubicBezTo>
                    <a:cubicBezTo>
                      <a:pt x="152" y="121"/>
                      <a:pt x="152" y="120"/>
                      <a:pt x="152" y="119"/>
                    </a:cubicBezTo>
                    <a:cubicBezTo>
                      <a:pt x="148" y="111"/>
                      <a:pt x="146" y="102"/>
                      <a:pt x="146" y="93"/>
                    </a:cubicBezTo>
                    <a:cubicBezTo>
                      <a:pt x="146" y="77"/>
                      <a:pt x="152" y="63"/>
                      <a:pt x="162" y="51"/>
                    </a:cubicBezTo>
                    <a:cubicBezTo>
                      <a:pt x="163" y="50"/>
                      <a:pt x="165" y="48"/>
                      <a:pt x="167" y="46"/>
                    </a:cubicBezTo>
                    <a:close/>
                    <a:moveTo>
                      <a:pt x="124" y="24"/>
                    </a:moveTo>
                    <a:cubicBezTo>
                      <a:pt x="136" y="24"/>
                      <a:pt x="147" y="28"/>
                      <a:pt x="156" y="35"/>
                    </a:cubicBezTo>
                    <a:cubicBezTo>
                      <a:pt x="154" y="37"/>
                      <a:pt x="152" y="39"/>
                      <a:pt x="150" y="41"/>
                    </a:cubicBezTo>
                    <a:cubicBezTo>
                      <a:pt x="138" y="55"/>
                      <a:pt x="130" y="73"/>
                      <a:pt x="130" y="93"/>
                    </a:cubicBezTo>
                    <a:cubicBezTo>
                      <a:pt x="130" y="101"/>
                      <a:pt x="131" y="108"/>
                      <a:pt x="133" y="115"/>
                    </a:cubicBezTo>
                    <a:cubicBezTo>
                      <a:pt x="134" y="118"/>
                      <a:pt x="135" y="121"/>
                      <a:pt x="136" y="124"/>
                    </a:cubicBezTo>
                    <a:cubicBezTo>
                      <a:pt x="137" y="125"/>
                      <a:pt x="138" y="127"/>
                      <a:pt x="138" y="128"/>
                    </a:cubicBezTo>
                    <a:cubicBezTo>
                      <a:pt x="134" y="129"/>
                      <a:pt x="129" y="130"/>
                      <a:pt x="124" y="130"/>
                    </a:cubicBezTo>
                    <a:cubicBezTo>
                      <a:pt x="124" y="130"/>
                      <a:pt x="124" y="130"/>
                      <a:pt x="124" y="130"/>
                    </a:cubicBezTo>
                    <a:cubicBezTo>
                      <a:pt x="117" y="130"/>
                      <a:pt x="109" y="128"/>
                      <a:pt x="103" y="125"/>
                    </a:cubicBezTo>
                    <a:cubicBezTo>
                      <a:pt x="100" y="124"/>
                      <a:pt x="96" y="122"/>
                      <a:pt x="93" y="120"/>
                    </a:cubicBezTo>
                    <a:cubicBezTo>
                      <a:pt x="80" y="110"/>
                      <a:pt x="71" y="95"/>
                      <a:pt x="71" y="77"/>
                    </a:cubicBezTo>
                    <a:cubicBezTo>
                      <a:pt x="71" y="48"/>
                      <a:pt x="95" y="24"/>
                      <a:pt x="124" y="24"/>
                    </a:cubicBezTo>
                    <a:close/>
                    <a:moveTo>
                      <a:pt x="77" y="278"/>
                    </a:moveTo>
                    <a:cubicBezTo>
                      <a:pt x="44" y="273"/>
                      <a:pt x="24" y="263"/>
                      <a:pt x="24" y="257"/>
                    </a:cubicBezTo>
                    <a:cubicBezTo>
                      <a:pt x="24" y="202"/>
                      <a:pt x="53" y="155"/>
                      <a:pt x="92" y="138"/>
                    </a:cubicBezTo>
                    <a:cubicBezTo>
                      <a:pt x="95" y="139"/>
                      <a:pt x="98" y="141"/>
                      <a:pt x="102" y="142"/>
                    </a:cubicBezTo>
                    <a:cubicBezTo>
                      <a:pt x="109" y="145"/>
                      <a:pt x="116" y="146"/>
                      <a:pt x="124" y="146"/>
                    </a:cubicBezTo>
                    <a:cubicBezTo>
                      <a:pt x="132" y="146"/>
                      <a:pt x="140" y="145"/>
                      <a:pt x="147" y="142"/>
                    </a:cubicBezTo>
                    <a:cubicBezTo>
                      <a:pt x="150" y="146"/>
                      <a:pt x="153" y="149"/>
                      <a:pt x="157" y="152"/>
                    </a:cubicBezTo>
                    <a:cubicBezTo>
                      <a:pt x="117" y="173"/>
                      <a:pt x="87" y="217"/>
                      <a:pt x="78" y="270"/>
                    </a:cubicBezTo>
                    <a:cubicBezTo>
                      <a:pt x="77" y="273"/>
                      <a:pt x="77" y="275"/>
                      <a:pt x="77" y="278"/>
                    </a:cubicBezTo>
                    <a:close/>
                    <a:moveTo>
                      <a:pt x="210" y="335"/>
                    </a:moveTo>
                    <a:cubicBezTo>
                      <a:pt x="138" y="335"/>
                      <a:pt x="91" y="317"/>
                      <a:pt x="91" y="305"/>
                    </a:cubicBezTo>
                    <a:cubicBezTo>
                      <a:pt x="91" y="302"/>
                      <a:pt x="91" y="299"/>
                      <a:pt x="91" y="296"/>
                    </a:cubicBezTo>
                    <a:cubicBezTo>
                      <a:pt x="91" y="293"/>
                      <a:pt x="91" y="291"/>
                      <a:pt x="92" y="288"/>
                    </a:cubicBezTo>
                    <a:cubicBezTo>
                      <a:pt x="92" y="285"/>
                      <a:pt x="92" y="283"/>
                      <a:pt x="92" y="280"/>
                    </a:cubicBezTo>
                    <a:cubicBezTo>
                      <a:pt x="93" y="277"/>
                      <a:pt x="93" y="275"/>
                      <a:pt x="94" y="272"/>
                    </a:cubicBezTo>
                    <a:cubicBezTo>
                      <a:pt x="103" y="221"/>
                      <a:pt x="133" y="180"/>
                      <a:pt x="171" y="163"/>
                    </a:cubicBezTo>
                    <a:cubicBezTo>
                      <a:pt x="179" y="167"/>
                      <a:pt x="188" y="170"/>
                      <a:pt x="198" y="172"/>
                    </a:cubicBezTo>
                    <a:cubicBezTo>
                      <a:pt x="199" y="172"/>
                      <a:pt x="200" y="172"/>
                      <a:pt x="202" y="172"/>
                    </a:cubicBezTo>
                    <a:cubicBezTo>
                      <a:pt x="204" y="172"/>
                      <a:pt x="206" y="173"/>
                      <a:pt x="208" y="173"/>
                    </a:cubicBezTo>
                    <a:cubicBezTo>
                      <a:pt x="209" y="173"/>
                      <a:pt x="209" y="173"/>
                      <a:pt x="210" y="173"/>
                    </a:cubicBezTo>
                    <a:cubicBezTo>
                      <a:pt x="210" y="173"/>
                      <a:pt x="210" y="173"/>
                      <a:pt x="211" y="173"/>
                    </a:cubicBezTo>
                    <a:cubicBezTo>
                      <a:pt x="213" y="173"/>
                      <a:pt x="215" y="172"/>
                      <a:pt x="217" y="172"/>
                    </a:cubicBezTo>
                    <a:cubicBezTo>
                      <a:pt x="218" y="172"/>
                      <a:pt x="220" y="172"/>
                      <a:pt x="221" y="172"/>
                    </a:cubicBezTo>
                    <a:cubicBezTo>
                      <a:pt x="231" y="170"/>
                      <a:pt x="240" y="167"/>
                      <a:pt x="248" y="163"/>
                    </a:cubicBezTo>
                    <a:cubicBezTo>
                      <a:pt x="287" y="180"/>
                      <a:pt x="317" y="221"/>
                      <a:pt x="326" y="272"/>
                    </a:cubicBezTo>
                    <a:cubicBezTo>
                      <a:pt x="326" y="275"/>
                      <a:pt x="327" y="277"/>
                      <a:pt x="327" y="280"/>
                    </a:cubicBezTo>
                    <a:cubicBezTo>
                      <a:pt x="327" y="283"/>
                      <a:pt x="328" y="285"/>
                      <a:pt x="328" y="288"/>
                    </a:cubicBezTo>
                    <a:cubicBezTo>
                      <a:pt x="328" y="291"/>
                      <a:pt x="328" y="293"/>
                      <a:pt x="328" y="296"/>
                    </a:cubicBezTo>
                    <a:cubicBezTo>
                      <a:pt x="328" y="299"/>
                      <a:pt x="329" y="302"/>
                      <a:pt x="329" y="305"/>
                    </a:cubicBezTo>
                    <a:cubicBezTo>
                      <a:pt x="329" y="317"/>
                      <a:pt x="281" y="335"/>
                      <a:pt x="210" y="335"/>
                    </a:cubicBezTo>
                    <a:close/>
                    <a:moveTo>
                      <a:pt x="343" y="278"/>
                    </a:moveTo>
                    <a:cubicBezTo>
                      <a:pt x="342" y="275"/>
                      <a:pt x="342" y="273"/>
                      <a:pt x="342" y="270"/>
                    </a:cubicBezTo>
                    <a:cubicBezTo>
                      <a:pt x="332" y="217"/>
                      <a:pt x="302" y="173"/>
                      <a:pt x="263" y="152"/>
                    </a:cubicBezTo>
                    <a:cubicBezTo>
                      <a:pt x="266" y="149"/>
                      <a:pt x="269" y="146"/>
                      <a:pt x="272" y="142"/>
                    </a:cubicBezTo>
                    <a:cubicBezTo>
                      <a:pt x="279" y="145"/>
                      <a:pt x="287" y="146"/>
                      <a:pt x="294" y="146"/>
                    </a:cubicBezTo>
                    <a:cubicBezTo>
                      <a:pt x="302" y="146"/>
                      <a:pt x="310" y="145"/>
                      <a:pt x="317" y="142"/>
                    </a:cubicBezTo>
                    <a:cubicBezTo>
                      <a:pt x="320" y="141"/>
                      <a:pt x="324" y="139"/>
                      <a:pt x="327" y="138"/>
                    </a:cubicBezTo>
                    <a:cubicBezTo>
                      <a:pt x="366" y="155"/>
                      <a:pt x="394" y="202"/>
                      <a:pt x="394" y="257"/>
                    </a:cubicBezTo>
                    <a:cubicBezTo>
                      <a:pt x="394" y="263"/>
                      <a:pt x="375" y="273"/>
                      <a:pt x="343" y="278"/>
                    </a:cubicBez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grpSp>
      </p:grpSp>
      <p:sp>
        <p:nvSpPr>
          <p:cNvPr id="152" name="Freeform 136"/>
          <p:cNvSpPr>
            <a:spLocks/>
          </p:cNvSpPr>
          <p:nvPr/>
        </p:nvSpPr>
        <p:spPr bwMode="auto">
          <a:xfrm>
            <a:off x="8254918" y="1155701"/>
            <a:ext cx="2909382" cy="1625753"/>
          </a:xfrm>
          <a:custGeom>
            <a:avLst/>
            <a:gdLst>
              <a:gd name="T0" fmla="*/ 2421 w 2797"/>
              <a:gd name="T1" fmla="*/ 681 h 1561"/>
              <a:gd name="T2" fmla="*/ 2422 w 2797"/>
              <a:gd name="T3" fmla="*/ 646 h 1561"/>
              <a:gd name="T4" fmla="*/ 1775 w 2797"/>
              <a:gd name="T5" fmla="*/ 0 h 1561"/>
              <a:gd name="T6" fmla="*/ 1208 w 2797"/>
              <a:gd name="T7" fmla="*/ 336 h 1561"/>
              <a:gd name="T8" fmla="*/ 915 w 2797"/>
              <a:gd name="T9" fmla="*/ 224 h 1561"/>
              <a:gd name="T10" fmla="*/ 474 w 2797"/>
              <a:gd name="T11" fmla="*/ 664 h 1561"/>
              <a:gd name="T12" fmla="*/ 475 w 2797"/>
              <a:gd name="T13" fmla="*/ 677 h 1561"/>
              <a:gd name="T14" fmla="*/ 441 w 2797"/>
              <a:gd name="T15" fmla="*/ 676 h 1561"/>
              <a:gd name="T16" fmla="*/ 0 w 2797"/>
              <a:gd name="T17" fmla="*/ 1117 h 1561"/>
              <a:gd name="T18" fmla="*/ 415 w 2797"/>
              <a:gd name="T19" fmla="*/ 1556 h 1561"/>
              <a:gd name="T20" fmla="*/ 415 w 2797"/>
              <a:gd name="T21" fmla="*/ 1561 h 1561"/>
              <a:gd name="T22" fmla="*/ 2332 w 2797"/>
              <a:gd name="T23" fmla="*/ 1561 h 1561"/>
              <a:gd name="T24" fmla="*/ 2332 w 2797"/>
              <a:gd name="T25" fmla="*/ 1556 h 1561"/>
              <a:gd name="T26" fmla="*/ 2357 w 2797"/>
              <a:gd name="T27" fmla="*/ 1557 h 1561"/>
              <a:gd name="T28" fmla="*/ 2797 w 2797"/>
              <a:gd name="T29" fmla="*/ 1117 h 1561"/>
              <a:gd name="T30" fmla="*/ 2421 w 2797"/>
              <a:gd name="T31" fmla="*/ 681 h 1561"/>
              <a:gd name="connsiteX0" fmla="*/ 8656 w 10000"/>
              <a:gd name="connsiteY0" fmla="*/ 4363 h 10000"/>
              <a:gd name="connsiteX1" fmla="*/ 8659 w 10000"/>
              <a:gd name="connsiteY1" fmla="*/ 4138 h 10000"/>
              <a:gd name="connsiteX2" fmla="*/ 6346 w 10000"/>
              <a:gd name="connsiteY2" fmla="*/ 0 h 10000"/>
              <a:gd name="connsiteX3" fmla="*/ 4319 w 10000"/>
              <a:gd name="connsiteY3" fmla="*/ 2152 h 10000"/>
              <a:gd name="connsiteX4" fmla="*/ 3271 w 10000"/>
              <a:gd name="connsiteY4" fmla="*/ 1435 h 10000"/>
              <a:gd name="connsiteX5" fmla="*/ 1695 w 10000"/>
              <a:gd name="connsiteY5" fmla="*/ 4254 h 10000"/>
              <a:gd name="connsiteX6" fmla="*/ 1698 w 10000"/>
              <a:gd name="connsiteY6" fmla="*/ 4337 h 10000"/>
              <a:gd name="connsiteX7" fmla="*/ 1577 w 10000"/>
              <a:gd name="connsiteY7" fmla="*/ 4331 h 10000"/>
              <a:gd name="connsiteX8" fmla="*/ 0 w 10000"/>
              <a:gd name="connsiteY8" fmla="*/ 7156 h 10000"/>
              <a:gd name="connsiteX9" fmla="*/ 1484 w 10000"/>
              <a:gd name="connsiteY9" fmla="*/ 9968 h 10000"/>
              <a:gd name="connsiteX10" fmla="*/ 1484 w 10000"/>
              <a:gd name="connsiteY10" fmla="*/ 10000 h 10000"/>
              <a:gd name="connsiteX11" fmla="*/ 8338 w 10000"/>
              <a:gd name="connsiteY11" fmla="*/ 10000 h 10000"/>
              <a:gd name="connsiteX12" fmla="*/ 8427 w 10000"/>
              <a:gd name="connsiteY12" fmla="*/ 9974 h 10000"/>
              <a:gd name="connsiteX13" fmla="*/ 10000 w 10000"/>
              <a:gd name="connsiteY13" fmla="*/ 7156 h 10000"/>
              <a:gd name="connsiteX14" fmla="*/ 8656 w 10000"/>
              <a:gd name="connsiteY14" fmla="*/ 4363 h 10000"/>
              <a:gd name="connsiteX0" fmla="*/ 8656 w 10000"/>
              <a:gd name="connsiteY0" fmla="*/ 4363 h 10000"/>
              <a:gd name="connsiteX1" fmla="*/ 8659 w 10000"/>
              <a:gd name="connsiteY1" fmla="*/ 4138 h 10000"/>
              <a:gd name="connsiteX2" fmla="*/ 6346 w 10000"/>
              <a:gd name="connsiteY2" fmla="*/ 0 h 10000"/>
              <a:gd name="connsiteX3" fmla="*/ 4319 w 10000"/>
              <a:gd name="connsiteY3" fmla="*/ 2152 h 10000"/>
              <a:gd name="connsiteX4" fmla="*/ 3271 w 10000"/>
              <a:gd name="connsiteY4" fmla="*/ 1435 h 10000"/>
              <a:gd name="connsiteX5" fmla="*/ 1695 w 10000"/>
              <a:gd name="connsiteY5" fmla="*/ 4254 h 10000"/>
              <a:gd name="connsiteX6" fmla="*/ 1698 w 10000"/>
              <a:gd name="connsiteY6" fmla="*/ 4337 h 10000"/>
              <a:gd name="connsiteX7" fmla="*/ 1577 w 10000"/>
              <a:gd name="connsiteY7" fmla="*/ 4331 h 10000"/>
              <a:gd name="connsiteX8" fmla="*/ 0 w 10000"/>
              <a:gd name="connsiteY8" fmla="*/ 7156 h 10000"/>
              <a:gd name="connsiteX9" fmla="*/ 1484 w 10000"/>
              <a:gd name="connsiteY9" fmla="*/ 9968 h 10000"/>
              <a:gd name="connsiteX10" fmla="*/ 1484 w 10000"/>
              <a:gd name="connsiteY10" fmla="*/ 10000 h 10000"/>
              <a:gd name="connsiteX11" fmla="*/ 8427 w 10000"/>
              <a:gd name="connsiteY11" fmla="*/ 9974 h 10000"/>
              <a:gd name="connsiteX12" fmla="*/ 10000 w 10000"/>
              <a:gd name="connsiteY12" fmla="*/ 7156 h 10000"/>
              <a:gd name="connsiteX13" fmla="*/ 8656 w 10000"/>
              <a:gd name="connsiteY13" fmla="*/ 4363 h 10000"/>
              <a:gd name="connsiteX0" fmla="*/ 8656 w 10000"/>
              <a:gd name="connsiteY0" fmla="*/ 4363 h 9974"/>
              <a:gd name="connsiteX1" fmla="*/ 8659 w 10000"/>
              <a:gd name="connsiteY1" fmla="*/ 4138 h 9974"/>
              <a:gd name="connsiteX2" fmla="*/ 6346 w 10000"/>
              <a:gd name="connsiteY2" fmla="*/ 0 h 9974"/>
              <a:gd name="connsiteX3" fmla="*/ 4319 w 10000"/>
              <a:gd name="connsiteY3" fmla="*/ 2152 h 9974"/>
              <a:gd name="connsiteX4" fmla="*/ 3271 w 10000"/>
              <a:gd name="connsiteY4" fmla="*/ 1435 h 9974"/>
              <a:gd name="connsiteX5" fmla="*/ 1695 w 10000"/>
              <a:gd name="connsiteY5" fmla="*/ 4254 h 9974"/>
              <a:gd name="connsiteX6" fmla="*/ 1698 w 10000"/>
              <a:gd name="connsiteY6" fmla="*/ 4337 h 9974"/>
              <a:gd name="connsiteX7" fmla="*/ 1577 w 10000"/>
              <a:gd name="connsiteY7" fmla="*/ 4331 h 9974"/>
              <a:gd name="connsiteX8" fmla="*/ 0 w 10000"/>
              <a:gd name="connsiteY8" fmla="*/ 7156 h 9974"/>
              <a:gd name="connsiteX9" fmla="*/ 1484 w 10000"/>
              <a:gd name="connsiteY9" fmla="*/ 9968 h 9974"/>
              <a:gd name="connsiteX10" fmla="*/ 8427 w 10000"/>
              <a:gd name="connsiteY10" fmla="*/ 9974 h 9974"/>
              <a:gd name="connsiteX11" fmla="*/ 10000 w 10000"/>
              <a:gd name="connsiteY11" fmla="*/ 7156 h 9974"/>
              <a:gd name="connsiteX12" fmla="*/ 8656 w 10000"/>
              <a:gd name="connsiteY12" fmla="*/ 4363 h 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9974">
                <a:moveTo>
                  <a:pt x="8656" y="4363"/>
                </a:moveTo>
                <a:cubicBezTo>
                  <a:pt x="8656" y="4286"/>
                  <a:pt x="8659" y="4209"/>
                  <a:pt x="8659" y="4138"/>
                </a:cubicBezTo>
                <a:cubicBezTo>
                  <a:pt x="8659" y="1851"/>
                  <a:pt x="7622" y="0"/>
                  <a:pt x="6346" y="0"/>
                </a:cubicBezTo>
                <a:cubicBezTo>
                  <a:pt x="5474" y="0"/>
                  <a:pt x="4712" y="865"/>
                  <a:pt x="4319" y="2152"/>
                </a:cubicBezTo>
                <a:cubicBezTo>
                  <a:pt x="4040" y="1704"/>
                  <a:pt x="3675" y="1435"/>
                  <a:pt x="3271" y="1435"/>
                </a:cubicBezTo>
                <a:cubicBezTo>
                  <a:pt x="2403" y="1435"/>
                  <a:pt x="1695" y="2697"/>
                  <a:pt x="1695" y="4254"/>
                </a:cubicBezTo>
                <a:cubicBezTo>
                  <a:pt x="1695" y="4286"/>
                  <a:pt x="1698" y="4311"/>
                  <a:pt x="1698" y="4337"/>
                </a:cubicBezTo>
                <a:cubicBezTo>
                  <a:pt x="1655" y="4337"/>
                  <a:pt x="1616" y="4331"/>
                  <a:pt x="1577" y="4331"/>
                </a:cubicBezTo>
                <a:cubicBezTo>
                  <a:pt x="704" y="4331"/>
                  <a:pt x="0" y="5593"/>
                  <a:pt x="0" y="7156"/>
                </a:cubicBezTo>
                <a:cubicBezTo>
                  <a:pt x="0" y="8661"/>
                  <a:pt x="658" y="9885"/>
                  <a:pt x="1484" y="9968"/>
                </a:cubicBezTo>
                <a:lnTo>
                  <a:pt x="8427" y="9974"/>
                </a:lnTo>
                <a:cubicBezTo>
                  <a:pt x="9296" y="9974"/>
                  <a:pt x="10000" y="8712"/>
                  <a:pt x="10000" y="7156"/>
                </a:cubicBezTo>
                <a:cubicBezTo>
                  <a:pt x="10000" y="5734"/>
                  <a:pt x="9417" y="4561"/>
                  <a:pt x="8656" y="4363"/>
                </a:cubicBezTo>
                <a:close/>
              </a:path>
            </a:pathLst>
          </a:custGeom>
          <a:solidFill>
            <a:schemeClr val="bg2"/>
          </a:solidFill>
          <a:ln w="38100">
            <a:solidFill>
              <a:schemeClr val="bg1">
                <a:lumMod val="85000"/>
              </a:schemeClr>
            </a:solid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35" name="Rectangle 334"/>
          <p:cNvSpPr/>
          <p:nvPr/>
        </p:nvSpPr>
        <p:spPr>
          <a:xfrm flipH="1">
            <a:off x="4982858" y="1747133"/>
            <a:ext cx="1238174" cy="276999"/>
          </a:xfrm>
          <a:prstGeom prst="rect">
            <a:avLst/>
          </a:prstGeom>
        </p:spPr>
        <p:txBody>
          <a:bodyPr wrap="square" anchor="ctr">
            <a:spAutoFit/>
          </a:bodyPr>
          <a:lstStyle/>
          <a:p>
            <a:pPr algn="ctr" defTabSz="914126">
              <a:buClrTx/>
            </a:pPr>
            <a:r>
              <a:rPr lang="en-US" sz="1200" dirty="0">
                <a:solidFill>
                  <a:srgbClr val="404040"/>
                </a:solidFill>
                <a:latin typeface="Calibri"/>
                <a:ea typeface="+mn-ea"/>
                <a:cs typeface="+mn-cs"/>
              </a:rPr>
              <a:t>Security Stack</a:t>
            </a:r>
          </a:p>
        </p:txBody>
      </p:sp>
      <p:grpSp>
        <p:nvGrpSpPr>
          <p:cNvPr id="336" name="Group 4"/>
          <p:cNvGrpSpPr>
            <a:grpSpLocks noChangeAspect="1"/>
          </p:cNvGrpSpPr>
          <p:nvPr/>
        </p:nvGrpSpPr>
        <p:grpSpPr bwMode="auto">
          <a:xfrm>
            <a:off x="2830787" y="1904284"/>
            <a:ext cx="331446" cy="655929"/>
            <a:chOff x="3303" y="2136"/>
            <a:chExt cx="238" cy="471"/>
          </a:xfrm>
        </p:grpSpPr>
        <p:sp>
          <p:nvSpPr>
            <p:cNvPr id="337" name="Rectangle 5"/>
            <p:cNvSpPr>
              <a:spLocks noChangeArrowheads="1"/>
            </p:cNvSpPr>
            <p:nvPr/>
          </p:nvSpPr>
          <p:spPr bwMode="auto">
            <a:xfrm>
              <a:off x="3315" y="2168"/>
              <a:ext cx="217" cy="4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sp>
          <p:nvSpPr>
            <p:cNvPr id="338" name="Freeform 6"/>
            <p:cNvSpPr>
              <a:spLocks noEditPoints="1"/>
            </p:cNvSpPr>
            <p:nvPr/>
          </p:nvSpPr>
          <p:spPr bwMode="auto">
            <a:xfrm>
              <a:off x="3303" y="2136"/>
              <a:ext cx="238" cy="471"/>
            </a:xfrm>
            <a:custGeom>
              <a:avLst/>
              <a:gdLst>
                <a:gd name="T0" fmla="*/ 257 w 273"/>
                <a:gd name="T1" fmla="*/ 0 h 543"/>
                <a:gd name="T2" fmla="*/ 16 w 273"/>
                <a:gd name="T3" fmla="*/ 0 h 543"/>
                <a:gd name="T4" fmla="*/ 0 w 273"/>
                <a:gd name="T5" fmla="*/ 16 h 543"/>
                <a:gd name="T6" fmla="*/ 0 w 273"/>
                <a:gd name="T7" fmla="*/ 527 h 543"/>
                <a:gd name="T8" fmla="*/ 16 w 273"/>
                <a:gd name="T9" fmla="*/ 543 h 543"/>
                <a:gd name="T10" fmla="*/ 257 w 273"/>
                <a:gd name="T11" fmla="*/ 543 h 543"/>
                <a:gd name="T12" fmla="*/ 273 w 273"/>
                <a:gd name="T13" fmla="*/ 527 h 543"/>
                <a:gd name="T14" fmla="*/ 273 w 273"/>
                <a:gd name="T15" fmla="*/ 16 h 543"/>
                <a:gd name="T16" fmla="*/ 257 w 273"/>
                <a:gd name="T17" fmla="*/ 0 h 543"/>
                <a:gd name="T18" fmla="*/ 146 w 273"/>
                <a:gd name="T19" fmla="*/ 521 h 543"/>
                <a:gd name="T20" fmla="*/ 126 w 273"/>
                <a:gd name="T21" fmla="*/ 521 h 543"/>
                <a:gd name="T22" fmla="*/ 126 w 273"/>
                <a:gd name="T23" fmla="*/ 473 h 543"/>
                <a:gd name="T24" fmla="*/ 146 w 273"/>
                <a:gd name="T25" fmla="*/ 473 h 543"/>
                <a:gd name="T26" fmla="*/ 146 w 273"/>
                <a:gd name="T27" fmla="*/ 521 h 543"/>
                <a:gd name="T28" fmla="*/ 249 w 273"/>
                <a:gd name="T29" fmla="*/ 442 h 543"/>
                <a:gd name="T30" fmla="*/ 24 w 273"/>
                <a:gd name="T31" fmla="*/ 442 h 543"/>
                <a:gd name="T32" fmla="*/ 24 w 273"/>
                <a:gd name="T33" fmla="*/ 397 h 543"/>
                <a:gd name="T34" fmla="*/ 249 w 273"/>
                <a:gd name="T35" fmla="*/ 397 h 543"/>
                <a:gd name="T36" fmla="*/ 249 w 273"/>
                <a:gd name="T37" fmla="*/ 442 h 543"/>
                <a:gd name="T38" fmla="*/ 249 w 273"/>
                <a:gd name="T39" fmla="*/ 374 h 543"/>
                <a:gd name="T40" fmla="*/ 24 w 273"/>
                <a:gd name="T41" fmla="*/ 374 h 543"/>
                <a:gd name="T42" fmla="*/ 24 w 273"/>
                <a:gd name="T43" fmla="*/ 329 h 543"/>
                <a:gd name="T44" fmla="*/ 249 w 273"/>
                <a:gd name="T45" fmla="*/ 329 h 543"/>
                <a:gd name="T46" fmla="*/ 249 w 273"/>
                <a:gd name="T47" fmla="*/ 374 h 543"/>
                <a:gd name="T48" fmla="*/ 249 w 273"/>
                <a:gd name="T49" fmla="*/ 306 h 543"/>
                <a:gd name="T50" fmla="*/ 24 w 273"/>
                <a:gd name="T51" fmla="*/ 306 h 543"/>
                <a:gd name="T52" fmla="*/ 24 w 273"/>
                <a:gd name="T53" fmla="*/ 261 h 543"/>
                <a:gd name="T54" fmla="*/ 249 w 273"/>
                <a:gd name="T55" fmla="*/ 261 h 543"/>
                <a:gd name="T56" fmla="*/ 249 w 273"/>
                <a:gd name="T57" fmla="*/ 306 h 543"/>
                <a:gd name="T58" fmla="*/ 249 w 273"/>
                <a:gd name="T59" fmla="*/ 236 h 543"/>
                <a:gd name="T60" fmla="*/ 24 w 273"/>
                <a:gd name="T61" fmla="*/ 236 h 543"/>
                <a:gd name="T62" fmla="*/ 24 w 273"/>
                <a:gd name="T63" fmla="*/ 191 h 543"/>
                <a:gd name="T64" fmla="*/ 249 w 273"/>
                <a:gd name="T65" fmla="*/ 191 h 543"/>
                <a:gd name="T66" fmla="*/ 249 w 273"/>
                <a:gd name="T67" fmla="*/ 236 h 543"/>
                <a:gd name="T68" fmla="*/ 249 w 273"/>
                <a:gd name="T69" fmla="*/ 168 h 543"/>
                <a:gd name="T70" fmla="*/ 24 w 273"/>
                <a:gd name="T71" fmla="*/ 168 h 543"/>
                <a:gd name="T72" fmla="*/ 24 w 273"/>
                <a:gd name="T73" fmla="*/ 123 h 543"/>
                <a:gd name="T74" fmla="*/ 249 w 273"/>
                <a:gd name="T75" fmla="*/ 123 h 543"/>
                <a:gd name="T76" fmla="*/ 249 w 273"/>
                <a:gd name="T77" fmla="*/ 168 h 543"/>
                <a:gd name="T78" fmla="*/ 249 w 273"/>
                <a:gd name="T79" fmla="*/ 100 h 543"/>
                <a:gd name="T80" fmla="*/ 24 w 273"/>
                <a:gd name="T81" fmla="*/ 100 h 543"/>
                <a:gd name="T82" fmla="*/ 24 w 273"/>
                <a:gd name="T83" fmla="*/ 55 h 543"/>
                <a:gd name="T84" fmla="*/ 249 w 273"/>
                <a:gd name="T85" fmla="*/ 55 h 543"/>
                <a:gd name="T86" fmla="*/ 249 w 273"/>
                <a:gd name="T87" fmla="*/ 10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543">
                  <a:moveTo>
                    <a:pt x="257" y="0"/>
                  </a:moveTo>
                  <a:cubicBezTo>
                    <a:pt x="16" y="0"/>
                    <a:pt x="16" y="0"/>
                    <a:pt x="16" y="0"/>
                  </a:cubicBezTo>
                  <a:cubicBezTo>
                    <a:pt x="7" y="0"/>
                    <a:pt x="0" y="7"/>
                    <a:pt x="0" y="16"/>
                  </a:cubicBezTo>
                  <a:cubicBezTo>
                    <a:pt x="0" y="527"/>
                    <a:pt x="0" y="527"/>
                    <a:pt x="0" y="527"/>
                  </a:cubicBezTo>
                  <a:cubicBezTo>
                    <a:pt x="0" y="536"/>
                    <a:pt x="7" y="543"/>
                    <a:pt x="16" y="543"/>
                  </a:cubicBezTo>
                  <a:cubicBezTo>
                    <a:pt x="257" y="543"/>
                    <a:pt x="257" y="543"/>
                    <a:pt x="257" y="543"/>
                  </a:cubicBezTo>
                  <a:cubicBezTo>
                    <a:pt x="265" y="543"/>
                    <a:pt x="273" y="536"/>
                    <a:pt x="273" y="527"/>
                  </a:cubicBezTo>
                  <a:cubicBezTo>
                    <a:pt x="273" y="16"/>
                    <a:pt x="273" y="16"/>
                    <a:pt x="273" y="16"/>
                  </a:cubicBezTo>
                  <a:cubicBezTo>
                    <a:pt x="273" y="7"/>
                    <a:pt x="265" y="0"/>
                    <a:pt x="257" y="0"/>
                  </a:cubicBezTo>
                  <a:close/>
                  <a:moveTo>
                    <a:pt x="146" y="521"/>
                  </a:moveTo>
                  <a:cubicBezTo>
                    <a:pt x="126" y="521"/>
                    <a:pt x="126" y="521"/>
                    <a:pt x="126" y="521"/>
                  </a:cubicBezTo>
                  <a:cubicBezTo>
                    <a:pt x="126" y="473"/>
                    <a:pt x="126" y="473"/>
                    <a:pt x="126" y="473"/>
                  </a:cubicBezTo>
                  <a:cubicBezTo>
                    <a:pt x="146" y="473"/>
                    <a:pt x="146" y="473"/>
                    <a:pt x="146" y="473"/>
                  </a:cubicBezTo>
                  <a:lnTo>
                    <a:pt x="146" y="521"/>
                  </a:lnTo>
                  <a:close/>
                  <a:moveTo>
                    <a:pt x="249" y="442"/>
                  </a:moveTo>
                  <a:cubicBezTo>
                    <a:pt x="24" y="442"/>
                    <a:pt x="24" y="442"/>
                    <a:pt x="24" y="442"/>
                  </a:cubicBezTo>
                  <a:cubicBezTo>
                    <a:pt x="24" y="397"/>
                    <a:pt x="24" y="397"/>
                    <a:pt x="24" y="397"/>
                  </a:cubicBezTo>
                  <a:cubicBezTo>
                    <a:pt x="249" y="397"/>
                    <a:pt x="249" y="397"/>
                    <a:pt x="249" y="397"/>
                  </a:cubicBezTo>
                  <a:lnTo>
                    <a:pt x="249" y="442"/>
                  </a:lnTo>
                  <a:close/>
                  <a:moveTo>
                    <a:pt x="249" y="374"/>
                  </a:moveTo>
                  <a:cubicBezTo>
                    <a:pt x="24" y="374"/>
                    <a:pt x="24" y="374"/>
                    <a:pt x="24" y="374"/>
                  </a:cubicBezTo>
                  <a:cubicBezTo>
                    <a:pt x="24" y="329"/>
                    <a:pt x="24" y="329"/>
                    <a:pt x="24" y="329"/>
                  </a:cubicBezTo>
                  <a:cubicBezTo>
                    <a:pt x="249" y="329"/>
                    <a:pt x="249" y="329"/>
                    <a:pt x="249" y="329"/>
                  </a:cubicBezTo>
                  <a:lnTo>
                    <a:pt x="249" y="374"/>
                  </a:lnTo>
                  <a:close/>
                  <a:moveTo>
                    <a:pt x="249" y="306"/>
                  </a:moveTo>
                  <a:cubicBezTo>
                    <a:pt x="24" y="306"/>
                    <a:pt x="24" y="306"/>
                    <a:pt x="24" y="306"/>
                  </a:cubicBezTo>
                  <a:cubicBezTo>
                    <a:pt x="24" y="261"/>
                    <a:pt x="24" y="261"/>
                    <a:pt x="24" y="261"/>
                  </a:cubicBezTo>
                  <a:cubicBezTo>
                    <a:pt x="249" y="261"/>
                    <a:pt x="249" y="261"/>
                    <a:pt x="249" y="261"/>
                  </a:cubicBezTo>
                  <a:lnTo>
                    <a:pt x="249" y="306"/>
                  </a:lnTo>
                  <a:close/>
                  <a:moveTo>
                    <a:pt x="249" y="236"/>
                  </a:moveTo>
                  <a:cubicBezTo>
                    <a:pt x="24" y="236"/>
                    <a:pt x="24" y="236"/>
                    <a:pt x="24" y="236"/>
                  </a:cubicBezTo>
                  <a:cubicBezTo>
                    <a:pt x="24" y="191"/>
                    <a:pt x="24" y="191"/>
                    <a:pt x="24" y="191"/>
                  </a:cubicBezTo>
                  <a:cubicBezTo>
                    <a:pt x="249" y="191"/>
                    <a:pt x="249" y="191"/>
                    <a:pt x="249" y="191"/>
                  </a:cubicBezTo>
                  <a:lnTo>
                    <a:pt x="249" y="236"/>
                  </a:lnTo>
                  <a:close/>
                  <a:moveTo>
                    <a:pt x="249" y="168"/>
                  </a:moveTo>
                  <a:cubicBezTo>
                    <a:pt x="24" y="168"/>
                    <a:pt x="24" y="168"/>
                    <a:pt x="24" y="168"/>
                  </a:cubicBezTo>
                  <a:cubicBezTo>
                    <a:pt x="24" y="123"/>
                    <a:pt x="24" y="123"/>
                    <a:pt x="24" y="123"/>
                  </a:cubicBezTo>
                  <a:cubicBezTo>
                    <a:pt x="249" y="123"/>
                    <a:pt x="249" y="123"/>
                    <a:pt x="249" y="123"/>
                  </a:cubicBezTo>
                  <a:lnTo>
                    <a:pt x="249" y="168"/>
                  </a:lnTo>
                  <a:close/>
                  <a:moveTo>
                    <a:pt x="249" y="100"/>
                  </a:moveTo>
                  <a:cubicBezTo>
                    <a:pt x="24" y="100"/>
                    <a:pt x="24" y="100"/>
                    <a:pt x="24" y="100"/>
                  </a:cubicBezTo>
                  <a:cubicBezTo>
                    <a:pt x="24" y="55"/>
                    <a:pt x="24" y="55"/>
                    <a:pt x="24" y="55"/>
                  </a:cubicBezTo>
                  <a:cubicBezTo>
                    <a:pt x="249" y="55"/>
                    <a:pt x="249" y="55"/>
                    <a:pt x="249" y="55"/>
                  </a:cubicBezTo>
                  <a:lnTo>
                    <a:pt x="249" y="100"/>
                  </a:ln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grpSp>
      <p:grpSp>
        <p:nvGrpSpPr>
          <p:cNvPr id="339" name="Group 338"/>
          <p:cNvGrpSpPr/>
          <p:nvPr/>
        </p:nvGrpSpPr>
        <p:grpSpPr>
          <a:xfrm>
            <a:off x="3192795" y="2050211"/>
            <a:ext cx="324575" cy="390733"/>
            <a:chOff x="3013418" y="1975878"/>
            <a:chExt cx="324660" cy="390835"/>
          </a:xfrm>
        </p:grpSpPr>
        <p:sp>
          <p:nvSpPr>
            <p:cNvPr id="340" name="Oval 339"/>
            <p:cNvSpPr/>
            <p:nvPr/>
          </p:nvSpPr>
          <p:spPr>
            <a:xfrm>
              <a:off x="3013418" y="1990440"/>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341" name="Oval 340"/>
            <p:cNvSpPr/>
            <p:nvPr/>
          </p:nvSpPr>
          <p:spPr>
            <a:xfrm>
              <a:off x="3013418" y="2229261"/>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342" name="Rectangle 341"/>
            <p:cNvSpPr/>
            <p:nvPr/>
          </p:nvSpPr>
          <p:spPr>
            <a:xfrm>
              <a:off x="3013418" y="2059166"/>
              <a:ext cx="324660" cy="217948"/>
            </a:xfrm>
            <a:prstGeom prst="rect">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343" name="Freeform 17"/>
            <p:cNvSpPr>
              <a:spLocks noEditPoints="1"/>
            </p:cNvSpPr>
            <p:nvPr/>
          </p:nvSpPr>
          <p:spPr bwMode="auto">
            <a:xfrm>
              <a:off x="3013418" y="1975878"/>
              <a:ext cx="324660" cy="390835"/>
            </a:xfrm>
            <a:custGeom>
              <a:avLst/>
              <a:gdLst>
                <a:gd name="T0" fmla="*/ 307 w 308"/>
                <a:gd name="T1" fmla="*/ 55 h 371"/>
                <a:gd name="T2" fmla="*/ 154 w 308"/>
                <a:gd name="T3" fmla="*/ 0 h 371"/>
                <a:gd name="T4" fmla="*/ 1 w 308"/>
                <a:gd name="T5" fmla="*/ 55 h 371"/>
                <a:gd name="T6" fmla="*/ 0 w 308"/>
                <a:gd name="T7" fmla="*/ 59 h 371"/>
                <a:gd name="T8" fmla="*/ 0 w 308"/>
                <a:gd name="T9" fmla="*/ 315 h 371"/>
                <a:gd name="T10" fmla="*/ 3 w 308"/>
                <a:gd name="T11" fmla="*/ 321 h 371"/>
                <a:gd name="T12" fmla="*/ 154 w 308"/>
                <a:gd name="T13" fmla="*/ 371 h 371"/>
                <a:gd name="T14" fmla="*/ 305 w 308"/>
                <a:gd name="T15" fmla="*/ 321 h 371"/>
                <a:gd name="T16" fmla="*/ 308 w 308"/>
                <a:gd name="T17" fmla="*/ 315 h 371"/>
                <a:gd name="T18" fmla="*/ 308 w 308"/>
                <a:gd name="T19" fmla="*/ 309 h 371"/>
                <a:gd name="T20" fmla="*/ 308 w 308"/>
                <a:gd name="T21" fmla="*/ 309 h 371"/>
                <a:gd name="T22" fmla="*/ 308 w 308"/>
                <a:gd name="T23" fmla="*/ 309 h 371"/>
                <a:gd name="T24" fmla="*/ 308 w 308"/>
                <a:gd name="T25" fmla="*/ 226 h 371"/>
                <a:gd name="T26" fmla="*/ 308 w 308"/>
                <a:gd name="T27" fmla="*/ 226 h 371"/>
                <a:gd name="T28" fmla="*/ 308 w 308"/>
                <a:gd name="T29" fmla="*/ 225 h 371"/>
                <a:gd name="T30" fmla="*/ 308 w 308"/>
                <a:gd name="T31" fmla="*/ 144 h 371"/>
                <a:gd name="T32" fmla="*/ 308 w 308"/>
                <a:gd name="T33" fmla="*/ 144 h 371"/>
                <a:gd name="T34" fmla="*/ 308 w 308"/>
                <a:gd name="T35" fmla="*/ 144 h 371"/>
                <a:gd name="T36" fmla="*/ 308 w 308"/>
                <a:gd name="T37" fmla="*/ 62 h 371"/>
                <a:gd name="T38" fmla="*/ 308 w 308"/>
                <a:gd name="T39" fmla="*/ 62 h 371"/>
                <a:gd name="T40" fmla="*/ 308 w 308"/>
                <a:gd name="T41" fmla="*/ 62 h 371"/>
                <a:gd name="T42" fmla="*/ 308 w 308"/>
                <a:gd name="T43" fmla="*/ 59 h 371"/>
                <a:gd name="T44" fmla="*/ 307 w 308"/>
                <a:gd name="T45" fmla="*/ 55 h 371"/>
                <a:gd name="T46" fmla="*/ 292 w 308"/>
                <a:gd name="T47" fmla="*/ 226 h 371"/>
                <a:gd name="T48" fmla="*/ 154 w 308"/>
                <a:gd name="T49" fmla="*/ 272 h 371"/>
                <a:gd name="T50" fmla="*/ 16 w 308"/>
                <a:gd name="T51" fmla="*/ 226 h 371"/>
                <a:gd name="T52" fmla="*/ 16 w 308"/>
                <a:gd name="T53" fmla="*/ 225 h 371"/>
                <a:gd name="T54" fmla="*/ 16 w 308"/>
                <a:gd name="T55" fmla="*/ 172 h 371"/>
                <a:gd name="T56" fmla="*/ 154 w 308"/>
                <a:gd name="T57" fmla="*/ 206 h 371"/>
                <a:gd name="T58" fmla="*/ 292 w 308"/>
                <a:gd name="T59" fmla="*/ 172 h 371"/>
                <a:gd name="T60" fmla="*/ 292 w 308"/>
                <a:gd name="T61" fmla="*/ 226 h 371"/>
                <a:gd name="T62" fmla="*/ 292 w 308"/>
                <a:gd name="T63" fmla="*/ 144 h 371"/>
                <a:gd name="T64" fmla="*/ 154 w 308"/>
                <a:gd name="T65" fmla="*/ 190 h 371"/>
                <a:gd name="T66" fmla="*/ 16 w 308"/>
                <a:gd name="T67" fmla="*/ 144 h 371"/>
                <a:gd name="T68" fmla="*/ 16 w 308"/>
                <a:gd name="T69" fmla="*/ 144 h 371"/>
                <a:gd name="T70" fmla="*/ 16 w 308"/>
                <a:gd name="T71" fmla="*/ 90 h 371"/>
                <a:gd name="T72" fmla="*/ 154 w 308"/>
                <a:gd name="T73" fmla="*/ 124 h 371"/>
                <a:gd name="T74" fmla="*/ 292 w 308"/>
                <a:gd name="T75" fmla="*/ 90 h 371"/>
                <a:gd name="T76" fmla="*/ 292 w 308"/>
                <a:gd name="T77" fmla="*/ 144 h 371"/>
                <a:gd name="T78" fmla="*/ 154 w 308"/>
                <a:gd name="T79" fmla="*/ 16 h 371"/>
                <a:gd name="T80" fmla="*/ 292 w 308"/>
                <a:gd name="T81" fmla="*/ 62 h 371"/>
                <a:gd name="T82" fmla="*/ 292 w 308"/>
                <a:gd name="T83" fmla="*/ 62 h 371"/>
                <a:gd name="T84" fmla="*/ 154 w 308"/>
                <a:gd name="T85" fmla="*/ 108 h 371"/>
                <a:gd name="T86" fmla="*/ 16 w 308"/>
                <a:gd name="T87" fmla="*/ 62 h 371"/>
                <a:gd name="T88" fmla="*/ 154 w 308"/>
                <a:gd name="T89" fmla="*/ 16 h 371"/>
                <a:gd name="T90" fmla="*/ 154 w 308"/>
                <a:gd name="T91" fmla="*/ 355 h 371"/>
                <a:gd name="T92" fmla="*/ 16 w 308"/>
                <a:gd name="T93" fmla="*/ 309 h 371"/>
                <a:gd name="T94" fmla="*/ 16 w 308"/>
                <a:gd name="T95" fmla="*/ 309 h 371"/>
                <a:gd name="T96" fmla="*/ 16 w 308"/>
                <a:gd name="T97" fmla="*/ 254 h 371"/>
                <a:gd name="T98" fmla="*/ 154 w 308"/>
                <a:gd name="T99" fmla="*/ 288 h 371"/>
                <a:gd name="T100" fmla="*/ 292 w 308"/>
                <a:gd name="T101" fmla="*/ 254 h 371"/>
                <a:gd name="T102" fmla="*/ 292 w 308"/>
                <a:gd name="T103" fmla="*/ 309 h 371"/>
                <a:gd name="T104" fmla="*/ 154 w 308"/>
                <a:gd name="T105" fmla="*/ 35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 h="371">
                  <a:moveTo>
                    <a:pt x="307" y="55"/>
                  </a:moveTo>
                  <a:cubicBezTo>
                    <a:pt x="300" y="27"/>
                    <a:pt x="247" y="0"/>
                    <a:pt x="154" y="0"/>
                  </a:cubicBezTo>
                  <a:cubicBezTo>
                    <a:pt x="61" y="0"/>
                    <a:pt x="8" y="27"/>
                    <a:pt x="1" y="55"/>
                  </a:cubicBezTo>
                  <a:cubicBezTo>
                    <a:pt x="0" y="56"/>
                    <a:pt x="0" y="58"/>
                    <a:pt x="0" y="59"/>
                  </a:cubicBezTo>
                  <a:cubicBezTo>
                    <a:pt x="0" y="315"/>
                    <a:pt x="0" y="315"/>
                    <a:pt x="0" y="315"/>
                  </a:cubicBezTo>
                  <a:cubicBezTo>
                    <a:pt x="0" y="317"/>
                    <a:pt x="1" y="320"/>
                    <a:pt x="3" y="321"/>
                  </a:cubicBezTo>
                  <a:cubicBezTo>
                    <a:pt x="15" y="347"/>
                    <a:pt x="67" y="371"/>
                    <a:pt x="154" y="371"/>
                  </a:cubicBezTo>
                  <a:cubicBezTo>
                    <a:pt x="241" y="371"/>
                    <a:pt x="293" y="347"/>
                    <a:pt x="305" y="321"/>
                  </a:cubicBezTo>
                  <a:cubicBezTo>
                    <a:pt x="307" y="320"/>
                    <a:pt x="308" y="317"/>
                    <a:pt x="308" y="315"/>
                  </a:cubicBezTo>
                  <a:cubicBezTo>
                    <a:pt x="308" y="309"/>
                    <a:pt x="308" y="309"/>
                    <a:pt x="308" y="309"/>
                  </a:cubicBezTo>
                  <a:cubicBezTo>
                    <a:pt x="308" y="309"/>
                    <a:pt x="308" y="309"/>
                    <a:pt x="308" y="309"/>
                  </a:cubicBezTo>
                  <a:cubicBezTo>
                    <a:pt x="308" y="309"/>
                    <a:pt x="308" y="309"/>
                    <a:pt x="308" y="309"/>
                  </a:cubicBezTo>
                  <a:cubicBezTo>
                    <a:pt x="308" y="226"/>
                    <a:pt x="308" y="226"/>
                    <a:pt x="308" y="226"/>
                  </a:cubicBezTo>
                  <a:cubicBezTo>
                    <a:pt x="308" y="226"/>
                    <a:pt x="308" y="226"/>
                    <a:pt x="308" y="226"/>
                  </a:cubicBezTo>
                  <a:cubicBezTo>
                    <a:pt x="308" y="226"/>
                    <a:pt x="308" y="226"/>
                    <a:pt x="308" y="225"/>
                  </a:cubicBezTo>
                  <a:cubicBezTo>
                    <a:pt x="308" y="144"/>
                    <a:pt x="308" y="144"/>
                    <a:pt x="308" y="144"/>
                  </a:cubicBezTo>
                  <a:cubicBezTo>
                    <a:pt x="308" y="144"/>
                    <a:pt x="308" y="144"/>
                    <a:pt x="308" y="144"/>
                  </a:cubicBezTo>
                  <a:cubicBezTo>
                    <a:pt x="308" y="144"/>
                    <a:pt x="308" y="144"/>
                    <a:pt x="308" y="144"/>
                  </a:cubicBezTo>
                  <a:cubicBezTo>
                    <a:pt x="308" y="62"/>
                    <a:pt x="308" y="62"/>
                    <a:pt x="308" y="62"/>
                  </a:cubicBezTo>
                  <a:cubicBezTo>
                    <a:pt x="308" y="62"/>
                    <a:pt x="308" y="62"/>
                    <a:pt x="308" y="62"/>
                  </a:cubicBezTo>
                  <a:cubicBezTo>
                    <a:pt x="308" y="62"/>
                    <a:pt x="308" y="62"/>
                    <a:pt x="308" y="62"/>
                  </a:cubicBezTo>
                  <a:cubicBezTo>
                    <a:pt x="308" y="59"/>
                    <a:pt x="308" y="59"/>
                    <a:pt x="308" y="59"/>
                  </a:cubicBezTo>
                  <a:cubicBezTo>
                    <a:pt x="308" y="58"/>
                    <a:pt x="308" y="57"/>
                    <a:pt x="307" y="55"/>
                  </a:cubicBezTo>
                  <a:close/>
                  <a:moveTo>
                    <a:pt x="292" y="226"/>
                  </a:moveTo>
                  <a:cubicBezTo>
                    <a:pt x="292" y="248"/>
                    <a:pt x="235" y="272"/>
                    <a:pt x="154" y="272"/>
                  </a:cubicBezTo>
                  <a:cubicBezTo>
                    <a:pt x="73" y="272"/>
                    <a:pt x="16" y="248"/>
                    <a:pt x="16" y="226"/>
                  </a:cubicBezTo>
                  <a:cubicBezTo>
                    <a:pt x="16" y="226"/>
                    <a:pt x="16" y="226"/>
                    <a:pt x="16" y="225"/>
                  </a:cubicBezTo>
                  <a:cubicBezTo>
                    <a:pt x="16" y="172"/>
                    <a:pt x="16" y="172"/>
                    <a:pt x="16" y="172"/>
                  </a:cubicBezTo>
                  <a:cubicBezTo>
                    <a:pt x="39" y="191"/>
                    <a:pt x="86" y="206"/>
                    <a:pt x="154" y="206"/>
                  </a:cubicBezTo>
                  <a:cubicBezTo>
                    <a:pt x="222" y="206"/>
                    <a:pt x="269" y="191"/>
                    <a:pt x="292" y="172"/>
                  </a:cubicBezTo>
                  <a:lnTo>
                    <a:pt x="292" y="226"/>
                  </a:lnTo>
                  <a:close/>
                  <a:moveTo>
                    <a:pt x="292" y="144"/>
                  </a:moveTo>
                  <a:cubicBezTo>
                    <a:pt x="292" y="166"/>
                    <a:pt x="235" y="190"/>
                    <a:pt x="154" y="190"/>
                  </a:cubicBezTo>
                  <a:cubicBezTo>
                    <a:pt x="73" y="190"/>
                    <a:pt x="16" y="166"/>
                    <a:pt x="16" y="144"/>
                  </a:cubicBezTo>
                  <a:cubicBezTo>
                    <a:pt x="16" y="144"/>
                    <a:pt x="16" y="144"/>
                    <a:pt x="16" y="144"/>
                  </a:cubicBezTo>
                  <a:cubicBezTo>
                    <a:pt x="16" y="90"/>
                    <a:pt x="16" y="90"/>
                    <a:pt x="16" y="90"/>
                  </a:cubicBezTo>
                  <a:cubicBezTo>
                    <a:pt x="39" y="109"/>
                    <a:pt x="86" y="124"/>
                    <a:pt x="154" y="124"/>
                  </a:cubicBezTo>
                  <a:cubicBezTo>
                    <a:pt x="222" y="124"/>
                    <a:pt x="269" y="109"/>
                    <a:pt x="292" y="90"/>
                  </a:cubicBezTo>
                  <a:lnTo>
                    <a:pt x="292" y="144"/>
                  </a:lnTo>
                  <a:close/>
                  <a:moveTo>
                    <a:pt x="154" y="16"/>
                  </a:moveTo>
                  <a:cubicBezTo>
                    <a:pt x="235" y="16"/>
                    <a:pt x="292" y="40"/>
                    <a:pt x="292" y="62"/>
                  </a:cubicBezTo>
                  <a:cubicBezTo>
                    <a:pt x="292" y="62"/>
                    <a:pt x="292" y="62"/>
                    <a:pt x="292" y="62"/>
                  </a:cubicBezTo>
                  <a:cubicBezTo>
                    <a:pt x="292" y="84"/>
                    <a:pt x="235" y="108"/>
                    <a:pt x="154" y="108"/>
                  </a:cubicBezTo>
                  <a:cubicBezTo>
                    <a:pt x="73" y="108"/>
                    <a:pt x="16" y="84"/>
                    <a:pt x="16" y="62"/>
                  </a:cubicBezTo>
                  <a:cubicBezTo>
                    <a:pt x="16" y="40"/>
                    <a:pt x="73" y="16"/>
                    <a:pt x="154" y="16"/>
                  </a:cubicBezTo>
                  <a:close/>
                  <a:moveTo>
                    <a:pt x="154" y="355"/>
                  </a:moveTo>
                  <a:cubicBezTo>
                    <a:pt x="73" y="355"/>
                    <a:pt x="16" y="331"/>
                    <a:pt x="16" y="309"/>
                  </a:cubicBezTo>
                  <a:cubicBezTo>
                    <a:pt x="16" y="309"/>
                    <a:pt x="16" y="309"/>
                    <a:pt x="16" y="309"/>
                  </a:cubicBezTo>
                  <a:cubicBezTo>
                    <a:pt x="16" y="254"/>
                    <a:pt x="16" y="254"/>
                    <a:pt x="16" y="254"/>
                  </a:cubicBezTo>
                  <a:cubicBezTo>
                    <a:pt x="39" y="273"/>
                    <a:pt x="86" y="288"/>
                    <a:pt x="154" y="288"/>
                  </a:cubicBezTo>
                  <a:cubicBezTo>
                    <a:pt x="222" y="288"/>
                    <a:pt x="269" y="273"/>
                    <a:pt x="292" y="254"/>
                  </a:cubicBezTo>
                  <a:cubicBezTo>
                    <a:pt x="292" y="309"/>
                    <a:pt x="292" y="309"/>
                    <a:pt x="292" y="309"/>
                  </a:cubicBezTo>
                  <a:cubicBezTo>
                    <a:pt x="292" y="331"/>
                    <a:pt x="235" y="355"/>
                    <a:pt x="154" y="355"/>
                  </a:cubicBezTo>
                  <a:close/>
                </a:path>
              </a:pathLst>
            </a:custGeom>
            <a:solidFill>
              <a:srgbClr val="707072"/>
            </a:solidFill>
            <a:ln>
              <a:noFill/>
            </a:ln>
          </p:spPr>
          <p:txBody>
            <a:bodyPr vert="horz" wrap="square" lIns="91416" tIns="45708" rIns="91416" bIns="45708" numCol="1" anchor="t" anchorCtr="0" compatLnSpc="1">
              <a:prstTxWarp prst="textNoShape">
                <a:avLst/>
              </a:prstTxWarp>
            </a:bodyPr>
            <a:lstStyle/>
            <a:p>
              <a:pPr defTabSz="914126">
                <a:buClrTx/>
                <a:defRPr/>
              </a:pPr>
              <a:endParaRPr lang="en-US" sz="1799" dirty="0">
                <a:solidFill>
                  <a:sysClr val="windowText" lastClr="000000"/>
                </a:solidFill>
                <a:ea typeface="+mn-ea"/>
                <a:cs typeface="+mn-cs"/>
              </a:endParaRPr>
            </a:p>
          </p:txBody>
        </p:sp>
      </p:grpSp>
      <p:grpSp>
        <p:nvGrpSpPr>
          <p:cNvPr id="344" name="Group 343"/>
          <p:cNvGrpSpPr/>
          <p:nvPr/>
        </p:nvGrpSpPr>
        <p:grpSpPr>
          <a:xfrm flipV="1">
            <a:off x="5057744" y="2064768"/>
            <a:ext cx="1159442" cy="346314"/>
            <a:chOff x="5173541" y="1992208"/>
            <a:chExt cx="1366378" cy="408124"/>
          </a:xfrm>
        </p:grpSpPr>
        <p:sp>
          <p:nvSpPr>
            <p:cNvPr id="345" name="Rectangle 344"/>
            <p:cNvSpPr/>
            <p:nvPr/>
          </p:nvSpPr>
          <p:spPr>
            <a:xfrm>
              <a:off x="5229225" y="2024568"/>
              <a:ext cx="1257300" cy="322842"/>
            </a:xfrm>
            <a:prstGeom prst="rect">
              <a:avLst/>
            </a:prstGeom>
            <a:solidFill>
              <a:schemeClr val="bg2">
                <a:lumMod val="20000"/>
                <a:lumOff val="80000"/>
              </a:schemeClr>
            </a:solidFill>
            <a:ln w="9525">
              <a:noFill/>
              <a:miter lim="800000"/>
              <a:headEnd/>
              <a:tailEnd/>
            </a:ln>
          </p:spPr>
          <p:txBody>
            <a:bodyPr wrap="square" rtlCol="0" anchor="ctr"/>
            <a:lstStyle/>
            <a:p>
              <a:pPr algn="ctr" defTabSz="914126">
                <a:buClrTx/>
              </a:pPr>
              <a:endParaRPr lang="en-US" sz="1799" dirty="0">
                <a:solidFill>
                  <a:srgbClr val="404040"/>
                </a:solidFill>
                <a:ea typeface="+mn-ea"/>
                <a:cs typeface="+mn-cs"/>
              </a:endParaRPr>
            </a:p>
          </p:txBody>
        </p:sp>
        <p:sp>
          <p:nvSpPr>
            <p:cNvPr id="346" name="Freeform 13"/>
            <p:cNvSpPr>
              <a:spLocks noEditPoints="1"/>
            </p:cNvSpPr>
            <p:nvPr/>
          </p:nvSpPr>
          <p:spPr bwMode="auto">
            <a:xfrm>
              <a:off x="5173541" y="1992208"/>
              <a:ext cx="1366378" cy="408124"/>
            </a:xfrm>
            <a:custGeom>
              <a:avLst/>
              <a:gdLst>
                <a:gd name="T0" fmla="*/ 230 w 241"/>
                <a:gd name="T1" fmla="*/ 0 h 70"/>
                <a:gd name="T2" fmla="*/ 11 w 241"/>
                <a:gd name="T3" fmla="*/ 0 h 70"/>
                <a:gd name="T4" fmla="*/ 0 w 241"/>
                <a:gd name="T5" fmla="*/ 11 h 70"/>
                <a:gd name="T6" fmla="*/ 0 w 241"/>
                <a:gd name="T7" fmla="*/ 58 h 70"/>
                <a:gd name="T8" fmla="*/ 11 w 241"/>
                <a:gd name="T9" fmla="*/ 70 h 70"/>
                <a:gd name="T10" fmla="*/ 230 w 241"/>
                <a:gd name="T11" fmla="*/ 70 h 70"/>
                <a:gd name="T12" fmla="*/ 241 w 241"/>
                <a:gd name="T13" fmla="*/ 58 h 70"/>
                <a:gd name="T14" fmla="*/ 241 w 241"/>
                <a:gd name="T15" fmla="*/ 11 h 70"/>
                <a:gd name="T16" fmla="*/ 230 w 241"/>
                <a:gd name="T17" fmla="*/ 0 h 70"/>
                <a:gd name="T18" fmla="*/ 163 w 241"/>
                <a:gd name="T19" fmla="*/ 45 h 70"/>
                <a:gd name="T20" fmla="*/ 25 w 241"/>
                <a:gd name="T21" fmla="*/ 45 h 70"/>
                <a:gd name="T22" fmla="*/ 25 w 241"/>
                <a:gd name="T23" fmla="*/ 24 h 70"/>
                <a:gd name="T24" fmla="*/ 163 w 241"/>
                <a:gd name="T25" fmla="*/ 24 h 70"/>
                <a:gd name="T26" fmla="*/ 163 w 241"/>
                <a:gd name="T27" fmla="*/ 45 h 70"/>
                <a:gd name="T28" fmla="*/ 212 w 241"/>
                <a:gd name="T29" fmla="*/ 44 h 70"/>
                <a:gd name="T30" fmla="*/ 202 w 241"/>
                <a:gd name="T31" fmla="*/ 35 h 70"/>
                <a:gd name="T32" fmla="*/ 212 w 241"/>
                <a:gd name="T33" fmla="*/ 25 h 70"/>
                <a:gd name="T34" fmla="*/ 222 w 241"/>
                <a:gd name="T35" fmla="*/ 35 h 70"/>
                <a:gd name="T36" fmla="*/ 212 w 241"/>
                <a:gd name="T3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70">
                  <a:moveTo>
                    <a:pt x="230" y="0"/>
                  </a:moveTo>
                  <a:cubicBezTo>
                    <a:pt x="11" y="0"/>
                    <a:pt x="11" y="0"/>
                    <a:pt x="11" y="0"/>
                  </a:cubicBezTo>
                  <a:cubicBezTo>
                    <a:pt x="5" y="0"/>
                    <a:pt x="0" y="5"/>
                    <a:pt x="0" y="11"/>
                  </a:cubicBezTo>
                  <a:cubicBezTo>
                    <a:pt x="0" y="58"/>
                    <a:pt x="0" y="58"/>
                    <a:pt x="0" y="58"/>
                  </a:cubicBezTo>
                  <a:cubicBezTo>
                    <a:pt x="0" y="65"/>
                    <a:pt x="5" y="70"/>
                    <a:pt x="11" y="70"/>
                  </a:cubicBezTo>
                  <a:cubicBezTo>
                    <a:pt x="230" y="70"/>
                    <a:pt x="230" y="70"/>
                    <a:pt x="230" y="70"/>
                  </a:cubicBezTo>
                  <a:cubicBezTo>
                    <a:pt x="236" y="70"/>
                    <a:pt x="241" y="65"/>
                    <a:pt x="241" y="58"/>
                  </a:cubicBezTo>
                  <a:cubicBezTo>
                    <a:pt x="241" y="11"/>
                    <a:pt x="241" y="11"/>
                    <a:pt x="241" y="11"/>
                  </a:cubicBezTo>
                  <a:cubicBezTo>
                    <a:pt x="241" y="5"/>
                    <a:pt x="236" y="0"/>
                    <a:pt x="230" y="0"/>
                  </a:cubicBezTo>
                  <a:close/>
                  <a:moveTo>
                    <a:pt x="163" y="45"/>
                  </a:moveTo>
                  <a:cubicBezTo>
                    <a:pt x="25" y="45"/>
                    <a:pt x="25" y="45"/>
                    <a:pt x="25" y="45"/>
                  </a:cubicBezTo>
                  <a:cubicBezTo>
                    <a:pt x="25" y="24"/>
                    <a:pt x="25" y="24"/>
                    <a:pt x="25" y="24"/>
                  </a:cubicBezTo>
                  <a:cubicBezTo>
                    <a:pt x="163" y="24"/>
                    <a:pt x="163" y="24"/>
                    <a:pt x="163" y="24"/>
                  </a:cubicBezTo>
                  <a:lnTo>
                    <a:pt x="163" y="45"/>
                  </a:lnTo>
                  <a:close/>
                  <a:moveTo>
                    <a:pt x="212" y="44"/>
                  </a:moveTo>
                  <a:cubicBezTo>
                    <a:pt x="207" y="44"/>
                    <a:pt x="202" y="40"/>
                    <a:pt x="202" y="35"/>
                  </a:cubicBezTo>
                  <a:cubicBezTo>
                    <a:pt x="202" y="29"/>
                    <a:pt x="207" y="25"/>
                    <a:pt x="212" y="25"/>
                  </a:cubicBezTo>
                  <a:cubicBezTo>
                    <a:pt x="218" y="25"/>
                    <a:pt x="222" y="29"/>
                    <a:pt x="222" y="35"/>
                  </a:cubicBezTo>
                  <a:cubicBezTo>
                    <a:pt x="222" y="40"/>
                    <a:pt x="218" y="44"/>
                    <a:pt x="212" y="44"/>
                  </a:cubicBezTo>
                  <a:close/>
                </a:path>
              </a:pathLst>
            </a:custGeom>
            <a:solidFill>
              <a:srgbClr val="707072"/>
            </a:solidFill>
            <a:ln w="12700">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grpSp>
      <p:sp>
        <p:nvSpPr>
          <p:cNvPr id="3" name="TextBox 2"/>
          <p:cNvSpPr txBox="1"/>
          <p:nvPr/>
        </p:nvSpPr>
        <p:spPr>
          <a:xfrm>
            <a:off x="5057743" y="2547679"/>
            <a:ext cx="2133631" cy="954107"/>
          </a:xfrm>
          <a:prstGeom prst="rect">
            <a:avLst/>
          </a:prstGeom>
          <a:noFill/>
        </p:spPr>
        <p:txBody>
          <a:bodyPr wrap="square" lIns="91440" tIns="45720" rIns="91440" bIns="45720" rtlCol="0">
            <a:spAutoFit/>
          </a:bodyPr>
          <a:lstStyle/>
          <a:p>
            <a:r>
              <a:rPr lang="en-GB" dirty="0"/>
              <a:t>Firewall</a:t>
            </a:r>
          </a:p>
          <a:p>
            <a:r>
              <a:rPr lang="en-GB" dirty="0"/>
              <a:t>Secure Web Gateway</a:t>
            </a:r>
          </a:p>
          <a:p>
            <a:r>
              <a:rPr lang="en-GB" dirty="0"/>
              <a:t>Anti-malware</a:t>
            </a:r>
          </a:p>
          <a:p>
            <a:r>
              <a:rPr lang="en-GB" dirty="0"/>
              <a:t>Sandbox</a:t>
            </a:r>
          </a:p>
        </p:txBody>
      </p:sp>
    </p:spTree>
    <p:extLst>
      <p:ext uri="{BB962C8B-B14F-4D97-AF65-F5344CB8AC3E}">
        <p14:creationId xmlns:p14="http://schemas.microsoft.com/office/powerpoint/2010/main" val="16389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217"/>
                                        </p:tgtEl>
                                        <p:attrNameLst>
                                          <p:attrName>style.visibility</p:attrName>
                                        </p:attrNameLst>
                                      </p:cBhvr>
                                      <p:to>
                                        <p:strVal val="visible"/>
                                      </p:to>
                                    </p:set>
                                    <p:animEffect transition="in" filter="fade">
                                      <p:cBhvr>
                                        <p:cTn id="10"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1" name="Straight Connector 220"/>
          <p:cNvCxnSpPr/>
          <p:nvPr/>
        </p:nvCxnSpPr>
        <p:spPr>
          <a:xfrm>
            <a:off x="871430" y="2249119"/>
            <a:ext cx="7645508" cy="0"/>
          </a:xfrm>
          <a:prstGeom prst="line">
            <a:avLst/>
          </a:prstGeom>
          <a:noFill/>
          <a:ln w="219075">
            <a:solidFill>
              <a:schemeClr val="bg2">
                <a:lumMod val="85000"/>
                <a:lumOff val="15000"/>
              </a:schemeClr>
            </a:solidFill>
            <a:miter lim="800000"/>
            <a:headEnd/>
            <a:tailEnd/>
          </a:ln>
        </p:spPr>
      </p:cxnSp>
      <p:cxnSp>
        <p:nvCxnSpPr>
          <p:cNvPr id="222" name="Straight Connector 221"/>
          <p:cNvCxnSpPr/>
          <p:nvPr/>
        </p:nvCxnSpPr>
        <p:spPr>
          <a:xfrm>
            <a:off x="871432" y="2249119"/>
            <a:ext cx="7264507" cy="0"/>
          </a:xfrm>
          <a:prstGeom prst="line">
            <a:avLst/>
          </a:pr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a:xfrm>
            <a:off x="629786" y="2197101"/>
            <a:ext cx="225366" cy="1657351"/>
            <a:chOff x="605973" y="596911"/>
            <a:chExt cx="225366" cy="3359762"/>
          </a:xfrm>
        </p:grpSpPr>
        <p:sp>
          <p:nvSpPr>
            <p:cNvPr id="202" name="Rectangle 201"/>
            <p:cNvSpPr/>
            <p:nvPr/>
          </p:nvSpPr>
          <p:spPr>
            <a:xfrm rot="5400000">
              <a:off x="-961225" y="2164109"/>
              <a:ext cx="3359762" cy="225366"/>
            </a:xfrm>
            <a:prstGeom prst="rect">
              <a:avLst/>
            </a:prstGeom>
            <a:solidFill>
              <a:schemeClr val="bg2">
                <a:lumMod val="85000"/>
                <a:lumOff val="15000"/>
              </a:schemeClr>
            </a:solidFill>
            <a:ln w="9525">
              <a:noFill/>
              <a:miter lim="800000"/>
              <a:headEnd/>
              <a:tailEnd/>
            </a:ln>
          </p:spPr>
          <p:txBody>
            <a:bodyPr wrap="square" rtlCol="0" anchor="ctr"/>
            <a:lstStyle/>
            <a:p>
              <a:pPr algn="ctr" defTabSz="914126">
                <a:buClrTx/>
              </a:pPr>
              <a:endParaRPr lang="en-US" sz="1799" dirty="0">
                <a:solidFill>
                  <a:srgbClr val="404040"/>
                </a:solidFill>
                <a:latin typeface="Calibri"/>
                <a:ea typeface="+mn-ea"/>
                <a:cs typeface="+mn-cs"/>
              </a:endParaRPr>
            </a:p>
          </p:txBody>
        </p:sp>
        <p:cxnSp>
          <p:nvCxnSpPr>
            <p:cNvPr id="203" name="Straight Arrow Connector 202"/>
            <p:cNvCxnSpPr/>
            <p:nvPr/>
          </p:nvCxnSpPr>
          <p:spPr>
            <a:xfrm flipV="1">
              <a:off x="718655" y="2470171"/>
              <a:ext cx="0" cy="1478307"/>
            </a:xfrm>
            <a:prstGeom prst="straightConnector1">
              <a:avLst/>
            </a:pr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51" name="Rectangle 450"/>
          <p:cNvSpPr/>
          <p:nvPr/>
        </p:nvSpPr>
        <p:spPr>
          <a:xfrm rot="5400000">
            <a:off x="8460030" y="4000778"/>
            <a:ext cx="2776728" cy="225366"/>
          </a:xfrm>
          <a:prstGeom prst="rect">
            <a:avLst/>
          </a:prstGeom>
          <a:solidFill>
            <a:srgbClr val="CDCDCD"/>
          </a:solidFill>
          <a:ln>
            <a:noFill/>
          </a:ln>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cxnSp>
        <p:nvCxnSpPr>
          <p:cNvPr id="452" name="Straight Connector 451"/>
          <p:cNvCxnSpPr/>
          <p:nvPr/>
        </p:nvCxnSpPr>
        <p:spPr>
          <a:xfrm flipH="1" flipV="1">
            <a:off x="9847433" y="2879002"/>
            <a:ext cx="1" cy="2608532"/>
          </a:xfrm>
          <a:prstGeom prst="line">
            <a:avLst/>
          </a:pr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1" name="Rounded Rectangle 251"/>
          <p:cNvSpPr/>
          <p:nvPr/>
        </p:nvSpPr>
        <p:spPr>
          <a:xfrm>
            <a:off x="8951913" y="5480050"/>
            <a:ext cx="2178050" cy="762000"/>
          </a:xfrm>
          <a:prstGeom prst="roundRect">
            <a:avLst>
              <a:gd name="adj" fmla="val 0"/>
            </a:avLst>
          </a:prstGeom>
          <a:solidFill>
            <a:schemeClr val="bg2"/>
          </a:solidFill>
          <a:ln w="25400">
            <a:solidFill>
              <a:srgbClr val="5D5D5F"/>
            </a:solidFill>
            <a:miter lim="800000"/>
            <a:headEnd/>
            <a:tailEnd/>
          </a:ln>
        </p:spPr>
        <p:txBody>
          <a:bodyPr wrap="square" rtlCol="0" anchor="ctr"/>
          <a:lstStyle/>
          <a:p>
            <a:pPr algn="ctr">
              <a:buClrTx/>
              <a:defRPr/>
            </a:pPr>
            <a:endParaRPr lang="en-US" sz="1799" dirty="0">
              <a:solidFill>
                <a:prstClr val="white"/>
              </a:solidFill>
              <a:ea typeface="+mn-ea"/>
              <a:cs typeface="+mn-cs"/>
            </a:endParaRPr>
          </a:p>
        </p:txBody>
      </p:sp>
      <p:grpSp>
        <p:nvGrpSpPr>
          <p:cNvPr id="521" name="Group 520"/>
          <p:cNvGrpSpPr/>
          <p:nvPr/>
        </p:nvGrpSpPr>
        <p:grpSpPr>
          <a:xfrm>
            <a:off x="8764605" y="5632232"/>
            <a:ext cx="463768" cy="463768"/>
            <a:chOff x="2263538" y="3514381"/>
            <a:chExt cx="498948" cy="498948"/>
          </a:xfrm>
        </p:grpSpPr>
        <p:sp>
          <p:nvSpPr>
            <p:cNvPr id="522" name="Oval 521"/>
            <p:cNvSpPr/>
            <p:nvPr/>
          </p:nvSpPr>
          <p:spPr bwMode="gray">
            <a:xfrm>
              <a:off x="2263538" y="3514381"/>
              <a:ext cx="498948" cy="498948"/>
            </a:xfrm>
            <a:prstGeom prst="ellipse">
              <a:avLst/>
            </a:prstGeom>
            <a:solidFill>
              <a:schemeClr val="tx1"/>
            </a:solidFill>
            <a:ln w="25400">
              <a:solidFill>
                <a:schemeClr val="bg2"/>
              </a:solidFill>
              <a:miter lim="800000"/>
              <a:headEnd/>
              <a:tailEnd/>
            </a:ln>
          </p:spPr>
          <p:txBody>
            <a:bodyPr wrap="square" rtlCol="0" anchor="ctr"/>
            <a:lstStyle/>
            <a:p>
              <a:pPr algn="ctr">
                <a:buClrTx/>
              </a:pPr>
              <a:endParaRPr lang="en-US" sz="1799" dirty="0">
                <a:solidFill>
                  <a:prstClr val="white"/>
                </a:solidFill>
                <a:ea typeface="+mn-ea"/>
                <a:cs typeface="+mn-cs"/>
              </a:endParaRPr>
            </a:p>
          </p:txBody>
        </p:sp>
        <p:grpSp>
          <p:nvGrpSpPr>
            <p:cNvPr id="523" name="Group 14"/>
            <p:cNvGrpSpPr>
              <a:grpSpLocks noChangeAspect="1"/>
            </p:cNvGrpSpPr>
            <p:nvPr/>
          </p:nvGrpSpPr>
          <p:grpSpPr bwMode="auto">
            <a:xfrm>
              <a:off x="2341322" y="3616521"/>
              <a:ext cx="343379" cy="294667"/>
              <a:chOff x="3116" y="1790"/>
              <a:chExt cx="430" cy="369"/>
            </a:xfrm>
          </p:grpSpPr>
          <p:sp>
            <p:nvSpPr>
              <p:cNvPr id="524" name="Freeform 15"/>
              <p:cNvSpPr>
                <a:spLocks/>
              </p:cNvSpPr>
              <p:nvPr/>
            </p:nvSpPr>
            <p:spPr bwMode="auto">
              <a:xfrm>
                <a:off x="3129" y="1803"/>
                <a:ext cx="403" cy="346"/>
              </a:xfrm>
              <a:custGeom>
                <a:avLst/>
                <a:gdLst>
                  <a:gd name="T0" fmla="*/ 64 w 403"/>
                  <a:gd name="T1" fmla="*/ 112 h 346"/>
                  <a:gd name="T2" fmla="*/ 46 w 403"/>
                  <a:gd name="T3" fmla="*/ 52 h 346"/>
                  <a:gd name="T4" fmla="*/ 90 w 403"/>
                  <a:gd name="T5" fmla="*/ 3 h 346"/>
                  <a:gd name="T6" fmla="*/ 142 w 403"/>
                  <a:gd name="T7" fmla="*/ 2 h 346"/>
                  <a:gd name="T8" fmla="*/ 204 w 403"/>
                  <a:gd name="T9" fmla="*/ 10 h 346"/>
                  <a:gd name="T10" fmla="*/ 286 w 403"/>
                  <a:gd name="T11" fmla="*/ 0 h 346"/>
                  <a:gd name="T12" fmla="*/ 340 w 403"/>
                  <a:gd name="T13" fmla="*/ 14 h 346"/>
                  <a:gd name="T14" fmla="*/ 361 w 403"/>
                  <a:gd name="T15" fmla="*/ 72 h 346"/>
                  <a:gd name="T16" fmla="*/ 339 w 403"/>
                  <a:gd name="T17" fmla="*/ 118 h 346"/>
                  <a:gd name="T18" fmla="*/ 387 w 403"/>
                  <a:gd name="T19" fmla="*/ 167 h 346"/>
                  <a:gd name="T20" fmla="*/ 403 w 403"/>
                  <a:gd name="T21" fmla="*/ 255 h 346"/>
                  <a:gd name="T22" fmla="*/ 336 w 403"/>
                  <a:gd name="T23" fmla="*/ 280 h 346"/>
                  <a:gd name="T24" fmla="*/ 335 w 403"/>
                  <a:gd name="T25" fmla="*/ 312 h 346"/>
                  <a:gd name="T26" fmla="*/ 203 w 403"/>
                  <a:gd name="T27" fmla="*/ 346 h 346"/>
                  <a:gd name="T28" fmla="*/ 65 w 403"/>
                  <a:gd name="T29" fmla="*/ 305 h 346"/>
                  <a:gd name="T30" fmla="*/ 61 w 403"/>
                  <a:gd name="T31" fmla="*/ 283 h 346"/>
                  <a:gd name="T32" fmla="*/ 0 w 403"/>
                  <a:gd name="T33" fmla="*/ 261 h 346"/>
                  <a:gd name="T34" fmla="*/ 13 w 403"/>
                  <a:gd name="T35" fmla="*/ 172 h 346"/>
                  <a:gd name="T36" fmla="*/ 64 w 403"/>
                  <a:gd name="T37" fmla="*/ 11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3" h="346">
                    <a:moveTo>
                      <a:pt x="64" y="112"/>
                    </a:moveTo>
                    <a:lnTo>
                      <a:pt x="46" y="52"/>
                    </a:lnTo>
                    <a:lnTo>
                      <a:pt x="90" y="3"/>
                    </a:lnTo>
                    <a:lnTo>
                      <a:pt x="142" y="2"/>
                    </a:lnTo>
                    <a:lnTo>
                      <a:pt x="204" y="10"/>
                    </a:lnTo>
                    <a:lnTo>
                      <a:pt x="286" y="0"/>
                    </a:lnTo>
                    <a:lnTo>
                      <a:pt x="340" y="14"/>
                    </a:lnTo>
                    <a:lnTo>
                      <a:pt x="361" y="72"/>
                    </a:lnTo>
                    <a:lnTo>
                      <a:pt x="339" y="118"/>
                    </a:lnTo>
                    <a:lnTo>
                      <a:pt x="387" y="167"/>
                    </a:lnTo>
                    <a:lnTo>
                      <a:pt x="403" y="255"/>
                    </a:lnTo>
                    <a:lnTo>
                      <a:pt x="336" y="280"/>
                    </a:lnTo>
                    <a:lnTo>
                      <a:pt x="335" y="312"/>
                    </a:lnTo>
                    <a:lnTo>
                      <a:pt x="203" y="346"/>
                    </a:lnTo>
                    <a:lnTo>
                      <a:pt x="65" y="305"/>
                    </a:lnTo>
                    <a:lnTo>
                      <a:pt x="61" y="283"/>
                    </a:lnTo>
                    <a:lnTo>
                      <a:pt x="0" y="261"/>
                    </a:lnTo>
                    <a:lnTo>
                      <a:pt x="13" y="172"/>
                    </a:lnTo>
                    <a:lnTo>
                      <a:pt x="6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sp>
            <p:nvSpPr>
              <p:cNvPr id="525" name="Freeform 16"/>
              <p:cNvSpPr>
                <a:spLocks noEditPoints="1"/>
              </p:cNvSpPr>
              <p:nvPr/>
            </p:nvSpPr>
            <p:spPr bwMode="auto">
              <a:xfrm>
                <a:off x="3116" y="1790"/>
                <a:ext cx="430" cy="369"/>
              </a:xfrm>
              <a:custGeom>
                <a:avLst/>
                <a:gdLst>
                  <a:gd name="T0" fmla="*/ 354 w 418"/>
                  <a:gd name="T1" fmla="*/ 125 h 359"/>
                  <a:gd name="T2" fmla="*/ 294 w 418"/>
                  <a:gd name="T3" fmla="*/ 0 h 359"/>
                  <a:gd name="T4" fmla="*/ 210 w 418"/>
                  <a:gd name="T5" fmla="*/ 6 h 359"/>
                  <a:gd name="T6" fmla="*/ 124 w 418"/>
                  <a:gd name="T7" fmla="*/ 0 h 359"/>
                  <a:gd name="T8" fmla="*/ 64 w 418"/>
                  <a:gd name="T9" fmla="*/ 125 h 359"/>
                  <a:gd name="T10" fmla="*/ 67 w 418"/>
                  <a:gd name="T11" fmla="*/ 301 h 359"/>
                  <a:gd name="T12" fmla="*/ 210 w 418"/>
                  <a:gd name="T13" fmla="*/ 359 h 359"/>
                  <a:gd name="T14" fmla="*/ 352 w 418"/>
                  <a:gd name="T15" fmla="*/ 301 h 359"/>
                  <a:gd name="T16" fmla="*/ 294 w 418"/>
                  <a:gd name="T17" fmla="*/ 24 h 359"/>
                  <a:gd name="T18" fmla="*/ 325 w 418"/>
                  <a:gd name="T19" fmla="*/ 120 h 359"/>
                  <a:gd name="T20" fmla="*/ 294 w 418"/>
                  <a:gd name="T21" fmla="*/ 130 h 359"/>
                  <a:gd name="T22" fmla="*/ 281 w 418"/>
                  <a:gd name="T23" fmla="*/ 128 h 359"/>
                  <a:gd name="T24" fmla="*/ 286 w 418"/>
                  <a:gd name="T25" fmla="*/ 115 h 359"/>
                  <a:gd name="T26" fmla="*/ 269 w 418"/>
                  <a:gd name="T27" fmla="*/ 40 h 359"/>
                  <a:gd name="T28" fmla="*/ 294 w 418"/>
                  <a:gd name="T29" fmla="*/ 24 h 359"/>
                  <a:gd name="T30" fmla="*/ 173 w 418"/>
                  <a:gd name="T31" fmla="*/ 41 h 359"/>
                  <a:gd name="T32" fmla="*/ 210 w 418"/>
                  <a:gd name="T33" fmla="*/ 30 h 359"/>
                  <a:gd name="T34" fmla="*/ 246 w 418"/>
                  <a:gd name="T35" fmla="*/ 41 h 359"/>
                  <a:gd name="T36" fmla="*/ 257 w 418"/>
                  <a:gd name="T37" fmla="*/ 51 h 359"/>
                  <a:gd name="T38" fmla="*/ 268 w 418"/>
                  <a:gd name="T39" fmla="*/ 119 h 359"/>
                  <a:gd name="T40" fmla="*/ 262 w 418"/>
                  <a:gd name="T41" fmla="*/ 129 h 359"/>
                  <a:gd name="T42" fmla="*/ 257 w 418"/>
                  <a:gd name="T43" fmla="*/ 135 h 359"/>
                  <a:gd name="T44" fmla="*/ 237 w 418"/>
                  <a:gd name="T45" fmla="*/ 150 h 359"/>
                  <a:gd name="T46" fmla="*/ 221 w 418"/>
                  <a:gd name="T47" fmla="*/ 156 h 359"/>
                  <a:gd name="T48" fmla="*/ 210 w 418"/>
                  <a:gd name="T49" fmla="*/ 157 h 359"/>
                  <a:gd name="T50" fmla="*/ 198 w 418"/>
                  <a:gd name="T51" fmla="*/ 156 h 359"/>
                  <a:gd name="T52" fmla="*/ 183 w 418"/>
                  <a:gd name="T53" fmla="*/ 150 h 359"/>
                  <a:gd name="T54" fmla="*/ 162 w 418"/>
                  <a:gd name="T55" fmla="*/ 135 h 359"/>
                  <a:gd name="T56" fmla="*/ 157 w 418"/>
                  <a:gd name="T57" fmla="*/ 128 h 359"/>
                  <a:gd name="T58" fmla="*/ 152 w 418"/>
                  <a:gd name="T59" fmla="*/ 119 h 359"/>
                  <a:gd name="T60" fmla="*/ 162 w 418"/>
                  <a:gd name="T61" fmla="*/ 51 h 359"/>
                  <a:gd name="T62" fmla="*/ 124 w 418"/>
                  <a:gd name="T63" fmla="*/ 24 h 359"/>
                  <a:gd name="T64" fmla="*/ 150 w 418"/>
                  <a:gd name="T65" fmla="*/ 41 h 359"/>
                  <a:gd name="T66" fmla="*/ 133 w 418"/>
                  <a:gd name="T67" fmla="*/ 115 h 359"/>
                  <a:gd name="T68" fmla="*/ 138 w 418"/>
                  <a:gd name="T69" fmla="*/ 128 h 359"/>
                  <a:gd name="T70" fmla="*/ 124 w 418"/>
                  <a:gd name="T71" fmla="*/ 130 h 359"/>
                  <a:gd name="T72" fmla="*/ 93 w 418"/>
                  <a:gd name="T73" fmla="*/ 120 h 359"/>
                  <a:gd name="T74" fmla="*/ 124 w 418"/>
                  <a:gd name="T75" fmla="*/ 24 h 359"/>
                  <a:gd name="T76" fmla="*/ 24 w 418"/>
                  <a:gd name="T77" fmla="*/ 257 h 359"/>
                  <a:gd name="T78" fmla="*/ 102 w 418"/>
                  <a:gd name="T79" fmla="*/ 142 h 359"/>
                  <a:gd name="T80" fmla="*/ 147 w 418"/>
                  <a:gd name="T81" fmla="*/ 142 h 359"/>
                  <a:gd name="T82" fmla="*/ 78 w 418"/>
                  <a:gd name="T83" fmla="*/ 270 h 359"/>
                  <a:gd name="T84" fmla="*/ 210 w 418"/>
                  <a:gd name="T85" fmla="*/ 335 h 359"/>
                  <a:gd name="T86" fmla="*/ 91 w 418"/>
                  <a:gd name="T87" fmla="*/ 296 h 359"/>
                  <a:gd name="T88" fmla="*/ 92 w 418"/>
                  <a:gd name="T89" fmla="*/ 280 h 359"/>
                  <a:gd name="T90" fmla="*/ 171 w 418"/>
                  <a:gd name="T91" fmla="*/ 163 h 359"/>
                  <a:gd name="T92" fmla="*/ 202 w 418"/>
                  <a:gd name="T93" fmla="*/ 172 h 359"/>
                  <a:gd name="T94" fmla="*/ 210 w 418"/>
                  <a:gd name="T95" fmla="*/ 173 h 359"/>
                  <a:gd name="T96" fmla="*/ 217 w 418"/>
                  <a:gd name="T97" fmla="*/ 172 h 359"/>
                  <a:gd name="T98" fmla="*/ 248 w 418"/>
                  <a:gd name="T99" fmla="*/ 163 h 359"/>
                  <a:gd name="T100" fmla="*/ 327 w 418"/>
                  <a:gd name="T101" fmla="*/ 280 h 359"/>
                  <a:gd name="T102" fmla="*/ 328 w 418"/>
                  <a:gd name="T103" fmla="*/ 296 h 359"/>
                  <a:gd name="T104" fmla="*/ 210 w 418"/>
                  <a:gd name="T105" fmla="*/ 335 h 359"/>
                  <a:gd name="T106" fmla="*/ 342 w 418"/>
                  <a:gd name="T107" fmla="*/ 270 h 359"/>
                  <a:gd name="T108" fmla="*/ 272 w 418"/>
                  <a:gd name="T109" fmla="*/ 142 h 359"/>
                  <a:gd name="T110" fmla="*/ 317 w 418"/>
                  <a:gd name="T111" fmla="*/ 142 h 359"/>
                  <a:gd name="T112" fmla="*/ 394 w 418"/>
                  <a:gd name="T113" fmla="*/ 25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59">
                    <a:moveTo>
                      <a:pt x="418" y="257"/>
                    </a:moveTo>
                    <a:cubicBezTo>
                      <a:pt x="418" y="201"/>
                      <a:pt x="393" y="151"/>
                      <a:pt x="354" y="125"/>
                    </a:cubicBezTo>
                    <a:cubicBezTo>
                      <a:pt x="365" y="112"/>
                      <a:pt x="371" y="95"/>
                      <a:pt x="371" y="77"/>
                    </a:cubicBezTo>
                    <a:cubicBezTo>
                      <a:pt x="371" y="35"/>
                      <a:pt x="337" y="0"/>
                      <a:pt x="294" y="0"/>
                    </a:cubicBezTo>
                    <a:cubicBezTo>
                      <a:pt x="278" y="0"/>
                      <a:pt x="262" y="5"/>
                      <a:pt x="249" y="15"/>
                    </a:cubicBezTo>
                    <a:cubicBezTo>
                      <a:pt x="237" y="9"/>
                      <a:pt x="224" y="6"/>
                      <a:pt x="210" y="6"/>
                    </a:cubicBezTo>
                    <a:cubicBezTo>
                      <a:pt x="196" y="6"/>
                      <a:pt x="182" y="9"/>
                      <a:pt x="170" y="15"/>
                    </a:cubicBezTo>
                    <a:cubicBezTo>
                      <a:pt x="157" y="6"/>
                      <a:pt x="141" y="0"/>
                      <a:pt x="124" y="0"/>
                    </a:cubicBezTo>
                    <a:cubicBezTo>
                      <a:pt x="82" y="0"/>
                      <a:pt x="47" y="35"/>
                      <a:pt x="47" y="77"/>
                    </a:cubicBezTo>
                    <a:cubicBezTo>
                      <a:pt x="47" y="95"/>
                      <a:pt x="54" y="112"/>
                      <a:pt x="64" y="125"/>
                    </a:cubicBezTo>
                    <a:cubicBezTo>
                      <a:pt x="25" y="151"/>
                      <a:pt x="0" y="201"/>
                      <a:pt x="0" y="257"/>
                    </a:cubicBezTo>
                    <a:cubicBezTo>
                      <a:pt x="0" y="284"/>
                      <a:pt x="37" y="296"/>
                      <a:pt x="67" y="301"/>
                    </a:cubicBezTo>
                    <a:cubicBezTo>
                      <a:pt x="67" y="302"/>
                      <a:pt x="67" y="304"/>
                      <a:pt x="67" y="305"/>
                    </a:cubicBezTo>
                    <a:cubicBezTo>
                      <a:pt x="67" y="348"/>
                      <a:pt x="157" y="359"/>
                      <a:pt x="210" y="359"/>
                    </a:cubicBezTo>
                    <a:cubicBezTo>
                      <a:pt x="263" y="359"/>
                      <a:pt x="353" y="348"/>
                      <a:pt x="353" y="305"/>
                    </a:cubicBezTo>
                    <a:cubicBezTo>
                      <a:pt x="353" y="304"/>
                      <a:pt x="353" y="302"/>
                      <a:pt x="352" y="301"/>
                    </a:cubicBezTo>
                    <a:cubicBezTo>
                      <a:pt x="382" y="295"/>
                      <a:pt x="418" y="284"/>
                      <a:pt x="418" y="257"/>
                    </a:cubicBezTo>
                    <a:close/>
                    <a:moveTo>
                      <a:pt x="294" y="24"/>
                    </a:moveTo>
                    <a:cubicBezTo>
                      <a:pt x="324" y="24"/>
                      <a:pt x="347" y="48"/>
                      <a:pt x="347" y="77"/>
                    </a:cubicBezTo>
                    <a:cubicBezTo>
                      <a:pt x="347" y="95"/>
                      <a:pt x="339" y="110"/>
                      <a:pt x="325" y="120"/>
                    </a:cubicBezTo>
                    <a:cubicBezTo>
                      <a:pt x="322" y="122"/>
                      <a:pt x="319" y="124"/>
                      <a:pt x="316" y="125"/>
                    </a:cubicBezTo>
                    <a:cubicBezTo>
                      <a:pt x="309" y="128"/>
                      <a:pt x="302" y="130"/>
                      <a:pt x="294" y="130"/>
                    </a:cubicBezTo>
                    <a:cubicBezTo>
                      <a:pt x="294" y="130"/>
                      <a:pt x="294" y="130"/>
                      <a:pt x="294" y="130"/>
                    </a:cubicBezTo>
                    <a:cubicBezTo>
                      <a:pt x="290" y="130"/>
                      <a:pt x="285" y="129"/>
                      <a:pt x="281" y="128"/>
                    </a:cubicBezTo>
                    <a:cubicBezTo>
                      <a:pt x="282" y="127"/>
                      <a:pt x="283" y="125"/>
                      <a:pt x="283" y="123"/>
                    </a:cubicBezTo>
                    <a:cubicBezTo>
                      <a:pt x="284" y="121"/>
                      <a:pt x="285" y="118"/>
                      <a:pt x="286" y="115"/>
                    </a:cubicBezTo>
                    <a:cubicBezTo>
                      <a:pt x="288" y="108"/>
                      <a:pt x="289" y="101"/>
                      <a:pt x="289" y="93"/>
                    </a:cubicBezTo>
                    <a:cubicBezTo>
                      <a:pt x="289" y="73"/>
                      <a:pt x="282" y="54"/>
                      <a:pt x="269" y="40"/>
                    </a:cubicBezTo>
                    <a:cubicBezTo>
                      <a:pt x="267" y="38"/>
                      <a:pt x="265" y="36"/>
                      <a:pt x="263" y="35"/>
                    </a:cubicBezTo>
                    <a:cubicBezTo>
                      <a:pt x="272" y="28"/>
                      <a:pt x="283" y="24"/>
                      <a:pt x="294" y="24"/>
                    </a:cubicBezTo>
                    <a:close/>
                    <a:moveTo>
                      <a:pt x="167" y="46"/>
                    </a:moveTo>
                    <a:cubicBezTo>
                      <a:pt x="169" y="44"/>
                      <a:pt x="171" y="43"/>
                      <a:pt x="173" y="41"/>
                    </a:cubicBezTo>
                    <a:cubicBezTo>
                      <a:pt x="175" y="40"/>
                      <a:pt x="178" y="38"/>
                      <a:pt x="180" y="37"/>
                    </a:cubicBezTo>
                    <a:cubicBezTo>
                      <a:pt x="189" y="32"/>
                      <a:pt x="199" y="30"/>
                      <a:pt x="210" y="30"/>
                    </a:cubicBezTo>
                    <a:cubicBezTo>
                      <a:pt x="220" y="30"/>
                      <a:pt x="230" y="32"/>
                      <a:pt x="239" y="37"/>
                    </a:cubicBezTo>
                    <a:cubicBezTo>
                      <a:pt x="241" y="38"/>
                      <a:pt x="244" y="39"/>
                      <a:pt x="246" y="41"/>
                    </a:cubicBezTo>
                    <a:cubicBezTo>
                      <a:pt x="248" y="42"/>
                      <a:pt x="250" y="44"/>
                      <a:pt x="252" y="46"/>
                    </a:cubicBezTo>
                    <a:cubicBezTo>
                      <a:pt x="254" y="47"/>
                      <a:pt x="256" y="49"/>
                      <a:pt x="257" y="51"/>
                    </a:cubicBezTo>
                    <a:cubicBezTo>
                      <a:pt x="267" y="62"/>
                      <a:pt x="273" y="77"/>
                      <a:pt x="273" y="93"/>
                    </a:cubicBezTo>
                    <a:cubicBezTo>
                      <a:pt x="273" y="102"/>
                      <a:pt x="271" y="111"/>
                      <a:pt x="268" y="119"/>
                    </a:cubicBezTo>
                    <a:cubicBezTo>
                      <a:pt x="267" y="120"/>
                      <a:pt x="267" y="121"/>
                      <a:pt x="266" y="122"/>
                    </a:cubicBezTo>
                    <a:cubicBezTo>
                      <a:pt x="265" y="124"/>
                      <a:pt x="264" y="126"/>
                      <a:pt x="262" y="129"/>
                    </a:cubicBezTo>
                    <a:cubicBezTo>
                      <a:pt x="262" y="129"/>
                      <a:pt x="262" y="129"/>
                      <a:pt x="262" y="129"/>
                    </a:cubicBezTo>
                    <a:cubicBezTo>
                      <a:pt x="261" y="131"/>
                      <a:pt x="259" y="133"/>
                      <a:pt x="257" y="135"/>
                    </a:cubicBezTo>
                    <a:cubicBezTo>
                      <a:pt x="254" y="139"/>
                      <a:pt x="250" y="142"/>
                      <a:pt x="246" y="145"/>
                    </a:cubicBezTo>
                    <a:cubicBezTo>
                      <a:pt x="243" y="147"/>
                      <a:pt x="240" y="149"/>
                      <a:pt x="237" y="150"/>
                    </a:cubicBezTo>
                    <a:cubicBezTo>
                      <a:pt x="233" y="152"/>
                      <a:pt x="229" y="154"/>
                      <a:pt x="225" y="155"/>
                    </a:cubicBezTo>
                    <a:cubicBezTo>
                      <a:pt x="224" y="155"/>
                      <a:pt x="223" y="155"/>
                      <a:pt x="221" y="156"/>
                    </a:cubicBezTo>
                    <a:cubicBezTo>
                      <a:pt x="219" y="156"/>
                      <a:pt x="216" y="156"/>
                      <a:pt x="213" y="157"/>
                    </a:cubicBezTo>
                    <a:cubicBezTo>
                      <a:pt x="212" y="157"/>
                      <a:pt x="211" y="157"/>
                      <a:pt x="210" y="157"/>
                    </a:cubicBezTo>
                    <a:cubicBezTo>
                      <a:pt x="208" y="157"/>
                      <a:pt x="207" y="157"/>
                      <a:pt x="206" y="156"/>
                    </a:cubicBezTo>
                    <a:cubicBezTo>
                      <a:pt x="203" y="156"/>
                      <a:pt x="201" y="156"/>
                      <a:pt x="198" y="156"/>
                    </a:cubicBezTo>
                    <a:cubicBezTo>
                      <a:pt x="197" y="155"/>
                      <a:pt x="195" y="155"/>
                      <a:pt x="194" y="155"/>
                    </a:cubicBezTo>
                    <a:cubicBezTo>
                      <a:pt x="190" y="154"/>
                      <a:pt x="186" y="152"/>
                      <a:pt x="183" y="150"/>
                    </a:cubicBezTo>
                    <a:cubicBezTo>
                      <a:pt x="179" y="149"/>
                      <a:pt x="176" y="147"/>
                      <a:pt x="173" y="145"/>
                    </a:cubicBezTo>
                    <a:cubicBezTo>
                      <a:pt x="169" y="142"/>
                      <a:pt x="165" y="139"/>
                      <a:pt x="162" y="135"/>
                    </a:cubicBezTo>
                    <a:cubicBezTo>
                      <a:pt x="160" y="133"/>
                      <a:pt x="159" y="131"/>
                      <a:pt x="158" y="129"/>
                    </a:cubicBezTo>
                    <a:cubicBezTo>
                      <a:pt x="157" y="129"/>
                      <a:pt x="157" y="129"/>
                      <a:pt x="157" y="128"/>
                    </a:cubicBezTo>
                    <a:cubicBezTo>
                      <a:pt x="155" y="126"/>
                      <a:pt x="154" y="124"/>
                      <a:pt x="153" y="121"/>
                    </a:cubicBezTo>
                    <a:cubicBezTo>
                      <a:pt x="152" y="121"/>
                      <a:pt x="152" y="120"/>
                      <a:pt x="152" y="119"/>
                    </a:cubicBezTo>
                    <a:cubicBezTo>
                      <a:pt x="148" y="111"/>
                      <a:pt x="146" y="102"/>
                      <a:pt x="146" y="93"/>
                    </a:cubicBezTo>
                    <a:cubicBezTo>
                      <a:pt x="146" y="77"/>
                      <a:pt x="152" y="63"/>
                      <a:pt x="162" y="51"/>
                    </a:cubicBezTo>
                    <a:cubicBezTo>
                      <a:pt x="163" y="50"/>
                      <a:pt x="165" y="48"/>
                      <a:pt x="167" y="46"/>
                    </a:cubicBezTo>
                    <a:close/>
                    <a:moveTo>
                      <a:pt x="124" y="24"/>
                    </a:moveTo>
                    <a:cubicBezTo>
                      <a:pt x="136" y="24"/>
                      <a:pt x="147" y="28"/>
                      <a:pt x="156" y="35"/>
                    </a:cubicBezTo>
                    <a:cubicBezTo>
                      <a:pt x="154" y="37"/>
                      <a:pt x="152" y="39"/>
                      <a:pt x="150" y="41"/>
                    </a:cubicBezTo>
                    <a:cubicBezTo>
                      <a:pt x="138" y="55"/>
                      <a:pt x="130" y="73"/>
                      <a:pt x="130" y="93"/>
                    </a:cubicBezTo>
                    <a:cubicBezTo>
                      <a:pt x="130" y="101"/>
                      <a:pt x="131" y="108"/>
                      <a:pt x="133" y="115"/>
                    </a:cubicBezTo>
                    <a:cubicBezTo>
                      <a:pt x="134" y="118"/>
                      <a:pt x="135" y="121"/>
                      <a:pt x="136" y="124"/>
                    </a:cubicBezTo>
                    <a:cubicBezTo>
                      <a:pt x="137" y="125"/>
                      <a:pt x="138" y="127"/>
                      <a:pt x="138" y="128"/>
                    </a:cubicBezTo>
                    <a:cubicBezTo>
                      <a:pt x="134" y="129"/>
                      <a:pt x="129" y="130"/>
                      <a:pt x="124" y="130"/>
                    </a:cubicBezTo>
                    <a:cubicBezTo>
                      <a:pt x="124" y="130"/>
                      <a:pt x="124" y="130"/>
                      <a:pt x="124" y="130"/>
                    </a:cubicBezTo>
                    <a:cubicBezTo>
                      <a:pt x="117" y="130"/>
                      <a:pt x="109" y="128"/>
                      <a:pt x="103" y="125"/>
                    </a:cubicBezTo>
                    <a:cubicBezTo>
                      <a:pt x="100" y="124"/>
                      <a:pt x="96" y="122"/>
                      <a:pt x="93" y="120"/>
                    </a:cubicBezTo>
                    <a:cubicBezTo>
                      <a:pt x="80" y="110"/>
                      <a:pt x="71" y="95"/>
                      <a:pt x="71" y="77"/>
                    </a:cubicBezTo>
                    <a:cubicBezTo>
                      <a:pt x="71" y="48"/>
                      <a:pt x="95" y="24"/>
                      <a:pt x="124" y="24"/>
                    </a:cubicBezTo>
                    <a:close/>
                    <a:moveTo>
                      <a:pt x="77" y="278"/>
                    </a:moveTo>
                    <a:cubicBezTo>
                      <a:pt x="44" y="273"/>
                      <a:pt x="24" y="263"/>
                      <a:pt x="24" y="257"/>
                    </a:cubicBezTo>
                    <a:cubicBezTo>
                      <a:pt x="24" y="202"/>
                      <a:pt x="53" y="155"/>
                      <a:pt x="92" y="138"/>
                    </a:cubicBezTo>
                    <a:cubicBezTo>
                      <a:pt x="95" y="139"/>
                      <a:pt x="98" y="141"/>
                      <a:pt x="102" y="142"/>
                    </a:cubicBezTo>
                    <a:cubicBezTo>
                      <a:pt x="109" y="145"/>
                      <a:pt x="116" y="146"/>
                      <a:pt x="124" y="146"/>
                    </a:cubicBezTo>
                    <a:cubicBezTo>
                      <a:pt x="132" y="146"/>
                      <a:pt x="140" y="145"/>
                      <a:pt x="147" y="142"/>
                    </a:cubicBezTo>
                    <a:cubicBezTo>
                      <a:pt x="150" y="146"/>
                      <a:pt x="153" y="149"/>
                      <a:pt x="157" y="152"/>
                    </a:cubicBezTo>
                    <a:cubicBezTo>
                      <a:pt x="117" y="173"/>
                      <a:pt x="87" y="217"/>
                      <a:pt x="78" y="270"/>
                    </a:cubicBezTo>
                    <a:cubicBezTo>
                      <a:pt x="77" y="273"/>
                      <a:pt x="77" y="275"/>
                      <a:pt x="77" y="278"/>
                    </a:cubicBezTo>
                    <a:close/>
                    <a:moveTo>
                      <a:pt x="210" y="335"/>
                    </a:moveTo>
                    <a:cubicBezTo>
                      <a:pt x="138" y="335"/>
                      <a:pt x="91" y="317"/>
                      <a:pt x="91" y="305"/>
                    </a:cubicBezTo>
                    <a:cubicBezTo>
                      <a:pt x="91" y="302"/>
                      <a:pt x="91" y="299"/>
                      <a:pt x="91" y="296"/>
                    </a:cubicBezTo>
                    <a:cubicBezTo>
                      <a:pt x="91" y="293"/>
                      <a:pt x="91" y="291"/>
                      <a:pt x="92" y="288"/>
                    </a:cubicBezTo>
                    <a:cubicBezTo>
                      <a:pt x="92" y="285"/>
                      <a:pt x="92" y="283"/>
                      <a:pt x="92" y="280"/>
                    </a:cubicBezTo>
                    <a:cubicBezTo>
                      <a:pt x="93" y="277"/>
                      <a:pt x="93" y="275"/>
                      <a:pt x="94" y="272"/>
                    </a:cubicBezTo>
                    <a:cubicBezTo>
                      <a:pt x="103" y="221"/>
                      <a:pt x="133" y="180"/>
                      <a:pt x="171" y="163"/>
                    </a:cubicBezTo>
                    <a:cubicBezTo>
                      <a:pt x="179" y="167"/>
                      <a:pt x="188" y="170"/>
                      <a:pt x="198" y="172"/>
                    </a:cubicBezTo>
                    <a:cubicBezTo>
                      <a:pt x="199" y="172"/>
                      <a:pt x="200" y="172"/>
                      <a:pt x="202" y="172"/>
                    </a:cubicBezTo>
                    <a:cubicBezTo>
                      <a:pt x="204" y="172"/>
                      <a:pt x="206" y="173"/>
                      <a:pt x="208" y="173"/>
                    </a:cubicBezTo>
                    <a:cubicBezTo>
                      <a:pt x="209" y="173"/>
                      <a:pt x="209" y="173"/>
                      <a:pt x="210" y="173"/>
                    </a:cubicBezTo>
                    <a:cubicBezTo>
                      <a:pt x="210" y="173"/>
                      <a:pt x="210" y="173"/>
                      <a:pt x="211" y="173"/>
                    </a:cubicBezTo>
                    <a:cubicBezTo>
                      <a:pt x="213" y="173"/>
                      <a:pt x="215" y="172"/>
                      <a:pt x="217" y="172"/>
                    </a:cubicBezTo>
                    <a:cubicBezTo>
                      <a:pt x="218" y="172"/>
                      <a:pt x="220" y="172"/>
                      <a:pt x="221" y="172"/>
                    </a:cubicBezTo>
                    <a:cubicBezTo>
                      <a:pt x="231" y="170"/>
                      <a:pt x="240" y="167"/>
                      <a:pt x="248" y="163"/>
                    </a:cubicBezTo>
                    <a:cubicBezTo>
                      <a:pt x="287" y="180"/>
                      <a:pt x="317" y="221"/>
                      <a:pt x="326" y="272"/>
                    </a:cubicBezTo>
                    <a:cubicBezTo>
                      <a:pt x="326" y="275"/>
                      <a:pt x="327" y="277"/>
                      <a:pt x="327" y="280"/>
                    </a:cubicBezTo>
                    <a:cubicBezTo>
                      <a:pt x="327" y="283"/>
                      <a:pt x="328" y="285"/>
                      <a:pt x="328" y="288"/>
                    </a:cubicBezTo>
                    <a:cubicBezTo>
                      <a:pt x="328" y="291"/>
                      <a:pt x="328" y="293"/>
                      <a:pt x="328" y="296"/>
                    </a:cubicBezTo>
                    <a:cubicBezTo>
                      <a:pt x="328" y="299"/>
                      <a:pt x="329" y="302"/>
                      <a:pt x="329" y="305"/>
                    </a:cubicBezTo>
                    <a:cubicBezTo>
                      <a:pt x="329" y="317"/>
                      <a:pt x="281" y="335"/>
                      <a:pt x="210" y="335"/>
                    </a:cubicBezTo>
                    <a:close/>
                    <a:moveTo>
                      <a:pt x="343" y="278"/>
                    </a:moveTo>
                    <a:cubicBezTo>
                      <a:pt x="342" y="275"/>
                      <a:pt x="342" y="273"/>
                      <a:pt x="342" y="270"/>
                    </a:cubicBezTo>
                    <a:cubicBezTo>
                      <a:pt x="332" y="217"/>
                      <a:pt x="302" y="173"/>
                      <a:pt x="263" y="152"/>
                    </a:cubicBezTo>
                    <a:cubicBezTo>
                      <a:pt x="266" y="149"/>
                      <a:pt x="269" y="146"/>
                      <a:pt x="272" y="142"/>
                    </a:cubicBezTo>
                    <a:cubicBezTo>
                      <a:pt x="279" y="145"/>
                      <a:pt x="287" y="146"/>
                      <a:pt x="294" y="146"/>
                    </a:cubicBezTo>
                    <a:cubicBezTo>
                      <a:pt x="302" y="146"/>
                      <a:pt x="310" y="145"/>
                      <a:pt x="317" y="142"/>
                    </a:cubicBezTo>
                    <a:cubicBezTo>
                      <a:pt x="320" y="141"/>
                      <a:pt x="324" y="139"/>
                      <a:pt x="327" y="138"/>
                    </a:cubicBezTo>
                    <a:cubicBezTo>
                      <a:pt x="366" y="155"/>
                      <a:pt x="394" y="202"/>
                      <a:pt x="394" y="257"/>
                    </a:cubicBezTo>
                    <a:cubicBezTo>
                      <a:pt x="394" y="263"/>
                      <a:pt x="375" y="273"/>
                      <a:pt x="343" y="278"/>
                    </a:cubicBez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grpSp>
      </p:grpSp>
      <p:sp>
        <p:nvSpPr>
          <p:cNvPr id="454" name="Freeform 11"/>
          <p:cNvSpPr>
            <a:spLocks noEditPoints="1"/>
          </p:cNvSpPr>
          <p:nvPr/>
        </p:nvSpPr>
        <p:spPr bwMode="auto">
          <a:xfrm rot="208682">
            <a:off x="894032" y="2360172"/>
            <a:ext cx="8047175" cy="3400615"/>
          </a:xfrm>
          <a:custGeom>
            <a:avLst/>
            <a:gdLst>
              <a:gd name="T0" fmla="*/ 0 w 3660"/>
              <a:gd name="T1" fmla="*/ 1465 h 1465"/>
              <a:gd name="T2" fmla="*/ 1313 w 3660"/>
              <a:gd name="T3" fmla="*/ 1220 h 1465"/>
              <a:gd name="T4" fmla="*/ 3660 w 3660"/>
              <a:gd name="T5" fmla="*/ 0 h 1465"/>
              <a:gd name="T6" fmla="*/ 0 w 3660"/>
              <a:gd name="T7" fmla="*/ 1465 h 1465"/>
              <a:gd name="T8" fmla="*/ 0 w 3660"/>
              <a:gd name="T9" fmla="*/ 1465 h 1465"/>
            </a:gdLst>
            <a:ahLst/>
            <a:cxnLst>
              <a:cxn ang="0">
                <a:pos x="T0" y="T1"/>
              </a:cxn>
              <a:cxn ang="0">
                <a:pos x="T2" y="T3"/>
              </a:cxn>
              <a:cxn ang="0">
                <a:pos x="T4" y="T5"/>
              </a:cxn>
              <a:cxn ang="0">
                <a:pos x="T6" y="T7"/>
              </a:cxn>
              <a:cxn ang="0">
                <a:pos x="T8" y="T9"/>
              </a:cxn>
            </a:cxnLst>
            <a:rect l="0" t="0" r="r" b="b"/>
            <a:pathLst>
              <a:path w="3660" h="1465">
                <a:moveTo>
                  <a:pt x="0" y="1465"/>
                </a:moveTo>
                <a:cubicBezTo>
                  <a:pt x="6" y="1465"/>
                  <a:pt x="578" y="1422"/>
                  <a:pt x="1313" y="1220"/>
                </a:cubicBezTo>
                <a:cubicBezTo>
                  <a:pt x="1989" y="1034"/>
                  <a:pt x="2944" y="672"/>
                  <a:pt x="3660" y="0"/>
                </a:cubicBezTo>
                <a:moveTo>
                  <a:pt x="0" y="1465"/>
                </a:moveTo>
                <a:cubicBezTo>
                  <a:pt x="0" y="1465"/>
                  <a:pt x="0" y="1465"/>
                  <a:pt x="0" y="1465"/>
                </a:cubicBezTo>
              </a:path>
            </a:pathLst>
          </a:custGeom>
          <a:noFill/>
          <a:ln w="241300">
            <a:solidFill>
              <a:schemeClr val="bg2">
                <a:lumMod val="85000"/>
                <a:lumOff val="1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16" tIns="45708" rIns="91416" bIns="45708" numCol="1" anchor="t" anchorCtr="0" compatLnSpc="1">
            <a:prstTxWarp prst="textNoShape">
              <a:avLst/>
            </a:prstTxWarp>
          </a:bodyPr>
          <a:lstStyle/>
          <a:p>
            <a:pPr>
              <a:buClrTx/>
            </a:pPr>
            <a:endParaRPr lang="en-US" sz="1799" kern="1200" dirty="0">
              <a:solidFill>
                <a:srgbClr val="000000"/>
              </a:solidFill>
              <a:latin typeface="Calibri"/>
            </a:endParaRPr>
          </a:p>
        </p:txBody>
      </p:sp>
      <p:grpSp>
        <p:nvGrpSpPr>
          <p:cNvPr id="291" name="Group 290"/>
          <p:cNvGrpSpPr/>
          <p:nvPr/>
        </p:nvGrpSpPr>
        <p:grpSpPr>
          <a:xfrm>
            <a:off x="8254918" y="1155701"/>
            <a:ext cx="2909382" cy="1625753"/>
            <a:chOff x="8253330" y="1155700"/>
            <a:chExt cx="2909382" cy="1625753"/>
          </a:xfrm>
        </p:grpSpPr>
        <p:sp>
          <p:nvSpPr>
            <p:cNvPr id="292" name="Freeform 136"/>
            <p:cNvSpPr>
              <a:spLocks/>
            </p:cNvSpPr>
            <p:nvPr/>
          </p:nvSpPr>
          <p:spPr bwMode="auto">
            <a:xfrm>
              <a:off x="8253330" y="1155700"/>
              <a:ext cx="2909382" cy="1625753"/>
            </a:xfrm>
            <a:custGeom>
              <a:avLst/>
              <a:gdLst>
                <a:gd name="T0" fmla="*/ 2421 w 2797"/>
                <a:gd name="T1" fmla="*/ 681 h 1561"/>
                <a:gd name="T2" fmla="*/ 2422 w 2797"/>
                <a:gd name="T3" fmla="*/ 646 h 1561"/>
                <a:gd name="T4" fmla="*/ 1775 w 2797"/>
                <a:gd name="T5" fmla="*/ 0 h 1561"/>
                <a:gd name="T6" fmla="*/ 1208 w 2797"/>
                <a:gd name="T7" fmla="*/ 336 h 1561"/>
                <a:gd name="T8" fmla="*/ 915 w 2797"/>
                <a:gd name="T9" fmla="*/ 224 h 1561"/>
                <a:gd name="T10" fmla="*/ 474 w 2797"/>
                <a:gd name="T11" fmla="*/ 664 h 1561"/>
                <a:gd name="T12" fmla="*/ 475 w 2797"/>
                <a:gd name="T13" fmla="*/ 677 h 1561"/>
                <a:gd name="T14" fmla="*/ 441 w 2797"/>
                <a:gd name="T15" fmla="*/ 676 h 1561"/>
                <a:gd name="T16" fmla="*/ 0 w 2797"/>
                <a:gd name="T17" fmla="*/ 1117 h 1561"/>
                <a:gd name="T18" fmla="*/ 415 w 2797"/>
                <a:gd name="T19" fmla="*/ 1556 h 1561"/>
                <a:gd name="T20" fmla="*/ 415 w 2797"/>
                <a:gd name="T21" fmla="*/ 1561 h 1561"/>
                <a:gd name="T22" fmla="*/ 2332 w 2797"/>
                <a:gd name="T23" fmla="*/ 1561 h 1561"/>
                <a:gd name="T24" fmla="*/ 2332 w 2797"/>
                <a:gd name="T25" fmla="*/ 1556 h 1561"/>
                <a:gd name="T26" fmla="*/ 2357 w 2797"/>
                <a:gd name="T27" fmla="*/ 1557 h 1561"/>
                <a:gd name="T28" fmla="*/ 2797 w 2797"/>
                <a:gd name="T29" fmla="*/ 1117 h 1561"/>
                <a:gd name="T30" fmla="*/ 2421 w 2797"/>
                <a:gd name="T31" fmla="*/ 681 h 1561"/>
                <a:gd name="connsiteX0" fmla="*/ 8656 w 10000"/>
                <a:gd name="connsiteY0" fmla="*/ 4363 h 10000"/>
                <a:gd name="connsiteX1" fmla="*/ 8659 w 10000"/>
                <a:gd name="connsiteY1" fmla="*/ 4138 h 10000"/>
                <a:gd name="connsiteX2" fmla="*/ 6346 w 10000"/>
                <a:gd name="connsiteY2" fmla="*/ 0 h 10000"/>
                <a:gd name="connsiteX3" fmla="*/ 4319 w 10000"/>
                <a:gd name="connsiteY3" fmla="*/ 2152 h 10000"/>
                <a:gd name="connsiteX4" fmla="*/ 3271 w 10000"/>
                <a:gd name="connsiteY4" fmla="*/ 1435 h 10000"/>
                <a:gd name="connsiteX5" fmla="*/ 1695 w 10000"/>
                <a:gd name="connsiteY5" fmla="*/ 4254 h 10000"/>
                <a:gd name="connsiteX6" fmla="*/ 1698 w 10000"/>
                <a:gd name="connsiteY6" fmla="*/ 4337 h 10000"/>
                <a:gd name="connsiteX7" fmla="*/ 1577 w 10000"/>
                <a:gd name="connsiteY7" fmla="*/ 4331 h 10000"/>
                <a:gd name="connsiteX8" fmla="*/ 0 w 10000"/>
                <a:gd name="connsiteY8" fmla="*/ 7156 h 10000"/>
                <a:gd name="connsiteX9" fmla="*/ 1484 w 10000"/>
                <a:gd name="connsiteY9" fmla="*/ 9968 h 10000"/>
                <a:gd name="connsiteX10" fmla="*/ 1484 w 10000"/>
                <a:gd name="connsiteY10" fmla="*/ 10000 h 10000"/>
                <a:gd name="connsiteX11" fmla="*/ 8338 w 10000"/>
                <a:gd name="connsiteY11" fmla="*/ 10000 h 10000"/>
                <a:gd name="connsiteX12" fmla="*/ 8427 w 10000"/>
                <a:gd name="connsiteY12" fmla="*/ 9974 h 10000"/>
                <a:gd name="connsiteX13" fmla="*/ 10000 w 10000"/>
                <a:gd name="connsiteY13" fmla="*/ 7156 h 10000"/>
                <a:gd name="connsiteX14" fmla="*/ 8656 w 10000"/>
                <a:gd name="connsiteY14" fmla="*/ 4363 h 10000"/>
                <a:gd name="connsiteX0" fmla="*/ 8656 w 10000"/>
                <a:gd name="connsiteY0" fmla="*/ 4363 h 10000"/>
                <a:gd name="connsiteX1" fmla="*/ 8659 w 10000"/>
                <a:gd name="connsiteY1" fmla="*/ 4138 h 10000"/>
                <a:gd name="connsiteX2" fmla="*/ 6346 w 10000"/>
                <a:gd name="connsiteY2" fmla="*/ 0 h 10000"/>
                <a:gd name="connsiteX3" fmla="*/ 4319 w 10000"/>
                <a:gd name="connsiteY3" fmla="*/ 2152 h 10000"/>
                <a:gd name="connsiteX4" fmla="*/ 3271 w 10000"/>
                <a:gd name="connsiteY4" fmla="*/ 1435 h 10000"/>
                <a:gd name="connsiteX5" fmla="*/ 1695 w 10000"/>
                <a:gd name="connsiteY5" fmla="*/ 4254 h 10000"/>
                <a:gd name="connsiteX6" fmla="*/ 1698 w 10000"/>
                <a:gd name="connsiteY6" fmla="*/ 4337 h 10000"/>
                <a:gd name="connsiteX7" fmla="*/ 1577 w 10000"/>
                <a:gd name="connsiteY7" fmla="*/ 4331 h 10000"/>
                <a:gd name="connsiteX8" fmla="*/ 0 w 10000"/>
                <a:gd name="connsiteY8" fmla="*/ 7156 h 10000"/>
                <a:gd name="connsiteX9" fmla="*/ 1484 w 10000"/>
                <a:gd name="connsiteY9" fmla="*/ 9968 h 10000"/>
                <a:gd name="connsiteX10" fmla="*/ 1484 w 10000"/>
                <a:gd name="connsiteY10" fmla="*/ 10000 h 10000"/>
                <a:gd name="connsiteX11" fmla="*/ 8427 w 10000"/>
                <a:gd name="connsiteY11" fmla="*/ 9974 h 10000"/>
                <a:gd name="connsiteX12" fmla="*/ 10000 w 10000"/>
                <a:gd name="connsiteY12" fmla="*/ 7156 h 10000"/>
                <a:gd name="connsiteX13" fmla="*/ 8656 w 10000"/>
                <a:gd name="connsiteY13" fmla="*/ 4363 h 10000"/>
                <a:gd name="connsiteX0" fmla="*/ 8656 w 10000"/>
                <a:gd name="connsiteY0" fmla="*/ 4363 h 9974"/>
                <a:gd name="connsiteX1" fmla="*/ 8659 w 10000"/>
                <a:gd name="connsiteY1" fmla="*/ 4138 h 9974"/>
                <a:gd name="connsiteX2" fmla="*/ 6346 w 10000"/>
                <a:gd name="connsiteY2" fmla="*/ 0 h 9974"/>
                <a:gd name="connsiteX3" fmla="*/ 4319 w 10000"/>
                <a:gd name="connsiteY3" fmla="*/ 2152 h 9974"/>
                <a:gd name="connsiteX4" fmla="*/ 3271 w 10000"/>
                <a:gd name="connsiteY4" fmla="*/ 1435 h 9974"/>
                <a:gd name="connsiteX5" fmla="*/ 1695 w 10000"/>
                <a:gd name="connsiteY5" fmla="*/ 4254 h 9974"/>
                <a:gd name="connsiteX6" fmla="*/ 1698 w 10000"/>
                <a:gd name="connsiteY6" fmla="*/ 4337 h 9974"/>
                <a:gd name="connsiteX7" fmla="*/ 1577 w 10000"/>
                <a:gd name="connsiteY7" fmla="*/ 4331 h 9974"/>
                <a:gd name="connsiteX8" fmla="*/ 0 w 10000"/>
                <a:gd name="connsiteY8" fmla="*/ 7156 h 9974"/>
                <a:gd name="connsiteX9" fmla="*/ 1484 w 10000"/>
                <a:gd name="connsiteY9" fmla="*/ 9968 h 9974"/>
                <a:gd name="connsiteX10" fmla="*/ 8427 w 10000"/>
                <a:gd name="connsiteY10" fmla="*/ 9974 h 9974"/>
                <a:gd name="connsiteX11" fmla="*/ 10000 w 10000"/>
                <a:gd name="connsiteY11" fmla="*/ 7156 h 9974"/>
                <a:gd name="connsiteX12" fmla="*/ 8656 w 10000"/>
                <a:gd name="connsiteY12" fmla="*/ 4363 h 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9974">
                  <a:moveTo>
                    <a:pt x="8656" y="4363"/>
                  </a:moveTo>
                  <a:cubicBezTo>
                    <a:pt x="8656" y="4286"/>
                    <a:pt x="8659" y="4209"/>
                    <a:pt x="8659" y="4138"/>
                  </a:cubicBezTo>
                  <a:cubicBezTo>
                    <a:pt x="8659" y="1851"/>
                    <a:pt x="7622" y="0"/>
                    <a:pt x="6346" y="0"/>
                  </a:cubicBezTo>
                  <a:cubicBezTo>
                    <a:pt x="5474" y="0"/>
                    <a:pt x="4712" y="865"/>
                    <a:pt x="4319" y="2152"/>
                  </a:cubicBezTo>
                  <a:cubicBezTo>
                    <a:pt x="4040" y="1704"/>
                    <a:pt x="3675" y="1435"/>
                    <a:pt x="3271" y="1435"/>
                  </a:cubicBezTo>
                  <a:cubicBezTo>
                    <a:pt x="2403" y="1435"/>
                    <a:pt x="1695" y="2697"/>
                    <a:pt x="1695" y="4254"/>
                  </a:cubicBezTo>
                  <a:cubicBezTo>
                    <a:pt x="1695" y="4286"/>
                    <a:pt x="1698" y="4311"/>
                    <a:pt x="1698" y="4337"/>
                  </a:cubicBezTo>
                  <a:cubicBezTo>
                    <a:pt x="1655" y="4337"/>
                    <a:pt x="1616" y="4331"/>
                    <a:pt x="1577" y="4331"/>
                  </a:cubicBezTo>
                  <a:cubicBezTo>
                    <a:pt x="704" y="4331"/>
                    <a:pt x="0" y="5593"/>
                    <a:pt x="0" y="7156"/>
                  </a:cubicBezTo>
                  <a:cubicBezTo>
                    <a:pt x="0" y="8661"/>
                    <a:pt x="658" y="9885"/>
                    <a:pt x="1484" y="9968"/>
                  </a:cubicBezTo>
                  <a:lnTo>
                    <a:pt x="8427" y="9974"/>
                  </a:lnTo>
                  <a:cubicBezTo>
                    <a:pt x="9296" y="9974"/>
                    <a:pt x="10000" y="8712"/>
                    <a:pt x="10000" y="7156"/>
                  </a:cubicBezTo>
                  <a:cubicBezTo>
                    <a:pt x="10000" y="5734"/>
                    <a:pt x="9417" y="4561"/>
                    <a:pt x="8656" y="4363"/>
                  </a:cubicBezTo>
                  <a:close/>
                </a:path>
              </a:pathLst>
            </a:custGeom>
            <a:solidFill>
              <a:schemeClr val="bg2"/>
            </a:solidFill>
            <a:ln w="38100">
              <a:solidFill>
                <a:schemeClr val="bg1">
                  <a:lumMod val="85000"/>
                </a:schemeClr>
              </a:solid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grpSp>
          <p:nvGrpSpPr>
            <p:cNvPr id="293" name="Group 292"/>
            <p:cNvGrpSpPr>
              <a:grpSpLocks noChangeAspect="1"/>
            </p:cNvGrpSpPr>
            <p:nvPr/>
          </p:nvGrpSpPr>
          <p:grpSpPr bwMode="auto">
            <a:xfrm>
              <a:off x="9816120" y="1384300"/>
              <a:ext cx="670370" cy="152405"/>
              <a:chOff x="2624" y="1797"/>
              <a:chExt cx="3189" cy="725"/>
            </a:xfrm>
          </p:grpSpPr>
          <p:sp>
            <p:nvSpPr>
              <p:cNvPr id="323" name="Freeform 140"/>
              <p:cNvSpPr>
                <a:spLocks/>
              </p:cNvSpPr>
              <p:nvPr/>
            </p:nvSpPr>
            <p:spPr bwMode="auto">
              <a:xfrm>
                <a:off x="2624" y="1955"/>
                <a:ext cx="296" cy="401"/>
              </a:xfrm>
              <a:custGeom>
                <a:avLst/>
                <a:gdLst>
                  <a:gd name="T0" fmla="*/ 1 w 125"/>
                  <a:gd name="T1" fmla="*/ 146 h 168"/>
                  <a:gd name="T2" fmla="*/ 2 w 125"/>
                  <a:gd name="T3" fmla="*/ 150 h 168"/>
                  <a:gd name="T4" fmla="*/ 12 w 125"/>
                  <a:gd name="T5" fmla="*/ 156 h 168"/>
                  <a:gd name="T6" fmla="*/ 66 w 125"/>
                  <a:gd name="T7" fmla="*/ 168 h 168"/>
                  <a:gd name="T8" fmla="*/ 125 w 125"/>
                  <a:gd name="T9" fmla="*/ 118 h 168"/>
                  <a:gd name="T10" fmla="*/ 125 w 125"/>
                  <a:gd name="T11" fmla="*/ 117 h 168"/>
                  <a:gd name="T12" fmla="*/ 75 w 125"/>
                  <a:gd name="T13" fmla="*/ 70 h 168"/>
                  <a:gd name="T14" fmla="*/ 72 w 125"/>
                  <a:gd name="T15" fmla="*/ 69 h 168"/>
                  <a:gd name="T16" fmla="*/ 38 w 125"/>
                  <a:gd name="T17" fmla="*/ 46 h 168"/>
                  <a:gd name="T18" fmla="*/ 38 w 125"/>
                  <a:gd name="T19" fmla="*/ 45 h 168"/>
                  <a:gd name="T20" fmla="*/ 62 w 125"/>
                  <a:gd name="T21" fmla="*/ 28 h 168"/>
                  <a:gd name="T22" fmla="*/ 108 w 125"/>
                  <a:gd name="T23" fmla="*/ 39 h 168"/>
                  <a:gd name="T24" fmla="*/ 113 w 125"/>
                  <a:gd name="T25" fmla="*/ 38 h 168"/>
                  <a:gd name="T26" fmla="*/ 120 w 125"/>
                  <a:gd name="T27" fmla="*/ 18 h 168"/>
                  <a:gd name="T28" fmla="*/ 119 w 125"/>
                  <a:gd name="T29" fmla="*/ 14 h 168"/>
                  <a:gd name="T30" fmla="*/ 66 w 125"/>
                  <a:gd name="T31" fmla="*/ 0 h 168"/>
                  <a:gd name="T32" fmla="*/ 63 w 125"/>
                  <a:gd name="T33" fmla="*/ 0 h 168"/>
                  <a:gd name="T34" fmla="*/ 6 w 125"/>
                  <a:gd name="T35" fmla="*/ 49 h 168"/>
                  <a:gd name="T36" fmla="*/ 6 w 125"/>
                  <a:gd name="T37" fmla="*/ 50 h 168"/>
                  <a:gd name="T38" fmla="*/ 56 w 125"/>
                  <a:gd name="T39" fmla="*/ 97 h 168"/>
                  <a:gd name="T40" fmla="*/ 60 w 125"/>
                  <a:gd name="T41" fmla="*/ 99 h 168"/>
                  <a:gd name="T42" fmla="*/ 92 w 125"/>
                  <a:gd name="T43" fmla="*/ 121 h 168"/>
                  <a:gd name="T44" fmla="*/ 92 w 125"/>
                  <a:gd name="T45" fmla="*/ 122 h 168"/>
                  <a:gd name="T46" fmla="*/ 67 w 125"/>
                  <a:gd name="T47" fmla="*/ 141 h 168"/>
                  <a:gd name="T48" fmla="*/ 19 w 125"/>
                  <a:gd name="T49" fmla="*/ 128 h 168"/>
                  <a:gd name="T50" fmla="*/ 13 w 125"/>
                  <a:gd name="T51" fmla="*/ 124 h 168"/>
                  <a:gd name="T52" fmla="*/ 9 w 125"/>
                  <a:gd name="T53" fmla="*/ 126 h 168"/>
                  <a:gd name="T54" fmla="*/ 1 w 125"/>
                  <a:gd name="T55" fmla="*/ 14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68">
                    <a:moveTo>
                      <a:pt x="1" y="146"/>
                    </a:moveTo>
                    <a:cubicBezTo>
                      <a:pt x="0" y="149"/>
                      <a:pt x="2" y="149"/>
                      <a:pt x="2" y="150"/>
                    </a:cubicBezTo>
                    <a:cubicBezTo>
                      <a:pt x="6" y="152"/>
                      <a:pt x="9" y="154"/>
                      <a:pt x="12" y="156"/>
                    </a:cubicBezTo>
                    <a:cubicBezTo>
                      <a:pt x="31" y="166"/>
                      <a:pt x="48" y="168"/>
                      <a:pt x="66" y="168"/>
                    </a:cubicBezTo>
                    <a:cubicBezTo>
                      <a:pt x="102" y="168"/>
                      <a:pt x="125" y="149"/>
                      <a:pt x="125" y="118"/>
                    </a:cubicBezTo>
                    <a:cubicBezTo>
                      <a:pt x="125" y="117"/>
                      <a:pt x="125" y="117"/>
                      <a:pt x="125" y="117"/>
                    </a:cubicBezTo>
                    <a:cubicBezTo>
                      <a:pt x="125" y="88"/>
                      <a:pt x="99" y="77"/>
                      <a:pt x="75" y="70"/>
                    </a:cubicBezTo>
                    <a:cubicBezTo>
                      <a:pt x="72" y="69"/>
                      <a:pt x="72" y="69"/>
                      <a:pt x="72" y="69"/>
                    </a:cubicBezTo>
                    <a:cubicBezTo>
                      <a:pt x="54" y="63"/>
                      <a:pt x="38" y="58"/>
                      <a:pt x="38" y="46"/>
                    </a:cubicBezTo>
                    <a:cubicBezTo>
                      <a:pt x="38" y="45"/>
                      <a:pt x="38" y="45"/>
                      <a:pt x="38" y="45"/>
                    </a:cubicBezTo>
                    <a:cubicBezTo>
                      <a:pt x="38" y="35"/>
                      <a:pt x="48" y="28"/>
                      <a:pt x="62" y="28"/>
                    </a:cubicBezTo>
                    <a:cubicBezTo>
                      <a:pt x="77" y="28"/>
                      <a:pt x="96" y="33"/>
                      <a:pt x="108" y="39"/>
                    </a:cubicBezTo>
                    <a:cubicBezTo>
                      <a:pt x="108" y="39"/>
                      <a:pt x="112" y="42"/>
                      <a:pt x="113" y="38"/>
                    </a:cubicBezTo>
                    <a:cubicBezTo>
                      <a:pt x="114" y="36"/>
                      <a:pt x="120" y="20"/>
                      <a:pt x="120" y="18"/>
                    </a:cubicBezTo>
                    <a:cubicBezTo>
                      <a:pt x="121" y="16"/>
                      <a:pt x="120" y="15"/>
                      <a:pt x="119" y="14"/>
                    </a:cubicBezTo>
                    <a:cubicBezTo>
                      <a:pt x="105" y="6"/>
                      <a:pt x="86" y="0"/>
                      <a:pt x="66" y="0"/>
                    </a:cubicBezTo>
                    <a:cubicBezTo>
                      <a:pt x="63" y="0"/>
                      <a:pt x="63" y="0"/>
                      <a:pt x="63" y="0"/>
                    </a:cubicBezTo>
                    <a:cubicBezTo>
                      <a:pt x="29" y="0"/>
                      <a:pt x="6" y="20"/>
                      <a:pt x="6" y="49"/>
                    </a:cubicBezTo>
                    <a:cubicBezTo>
                      <a:pt x="6" y="50"/>
                      <a:pt x="6" y="50"/>
                      <a:pt x="6" y="50"/>
                    </a:cubicBezTo>
                    <a:cubicBezTo>
                      <a:pt x="6" y="80"/>
                      <a:pt x="32" y="90"/>
                      <a:pt x="56" y="97"/>
                    </a:cubicBezTo>
                    <a:cubicBezTo>
                      <a:pt x="60" y="99"/>
                      <a:pt x="60" y="99"/>
                      <a:pt x="60" y="99"/>
                    </a:cubicBezTo>
                    <a:cubicBezTo>
                      <a:pt x="77" y="104"/>
                      <a:pt x="92" y="109"/>
                      <a:pt x="92" y="121"/>
                    </a:cubicBezTo>
                    <a:cubicBezTo>
                      <a:pt x="92" y="122"/>
                      <a:pt x="92" y="122"/>
                      <a:pt x="92" y="122"/>
                    </a:cubicBezTo>
                    <a:cubicBezTo>
                      <a:pt x="92" y="133"/>
                      <a:pt x="83" y="141"/>
                      <a:pt x="67" y="141"/>
                    </a:cubicBezTo>
                    <a:cubicBezTo>
                      <a:pt x="60" y="141"/>
                      <a:pt x="41" y="141"/>
                      <a:pt x="19" y="128"/>
                    </a:cubicBezTo>
                    <a:cubicBezTo>
                      <a:pt x="17" y="126"/>
                      <a:pt x="15" y="125"/>
                      <a:pt x="13" y="124"/>
                    </a:cubicBezTo>
                    <a:cubicBezTo>
                      <a:pt x="12" y="123"/>
                      <a:pt x="10" y="122"/>
                      <a:pt x="9" y="126"/>
                    </a:cubicBezTo>
                    <a:lnTo>
                      <a:pt x="1" y="146"/>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4" name="Freeform 141"/>
              <p:cNvSpPr>
                <a:spLocks/>
              </p:cNvSpPr>
              <p:nvPr/>
            </p:nvSpPr>
            <p:spPr bwMode="auto">
              <a:xfrm>
                <a:off x="3893" y="1955"/>
                <a:ext cx="296" cy="401"/>
              </a:xfrm>
              <a:custGeom>
                <a:avLst/>
                <a:gdLst>
                  <a:gd name="T0" fmla="*/ 1 w 125"/>
                  <a:gd name="T1" fmla="*/ 146 h 168"/>
                  <a:gd name="T2" fmla="*/ 2 w 125"/>
                  <a:gd name="T3" fmla="*/ 150 h 168"/>
                  <a:gd name="T4" fmla="*/ 12 w 125"/>
                  <a:gd name="T5" fmla="*/ 156 h 168"/>
                  <a:gd name="T6" fmla="*/ 65 w 125"/>
                  <a:gd name="T7" fmla="*/ 168 h 168"/>
                  <a:gd name="T8" fmla="*/ 125 w 125"/>
                  <a:gd name="T9" fmla="*/ 118 h 168"/>
                  <a:gd name="T10" fmla="*/ 125 w 125"/>
                  <a:gd name="T11" fmla="*/ 117 h 168"/>
                  <a:gd name="T12" fmla="*/ 75 w 125"/>
                  <a:gd name="T13" fmla="*/ 70 h 168"/>
                  <a:gd name="T14" fmla="*/ 72 w 125"/>
                  <a:gd name="T15" fmla="*/ 69 h 168"/>
                  <a:gd name="T16" fmla="*/ 38 w 125"/>
                  <a:gd name="T17" fmla="*/ 46 h 168"/>
                  <a:gd name="T18" fmla="*/ 38 w 125"/>
                  <a:gd name="T19" fmla="*/ 45 h 168"/>
                  <a:gd name="T20" fmla="*/ 61 w 125"/>
                  <a:gd name="T21" fmla="*/ 28 h 168"/>
                  <a:gd name="T22" fmla="*/ 108 w 125"/>
                  <a:gd name="T23" fmla="*/ 39 h 168"/>
                  <a:gd name="T24" fmla="*/ 113 w 125"/>
                  <a:gd name="T25" fmla="*/ 38 h 168"/>
                  <a:gd name="T26" fmla="*/ 120 w 125"/>
                  <a:gd name="T27" fmla="*/ 18 h 168"/>
                  <a:gd name="T28" fmla="*/ 118 w 125"/>
                  <a:gd name="T29" fmla="*/ 14 h 168"/>
                  <a:gd name="T30" fmla="*/ 66 w 125"/>
                  <a:gd name="T31" fmla="*/ 0 h 168"/>
                  <a:gd name="T32" fmla="*/ 62 w 125"/>
                  <a:gd name="T33" fmla="*/ 0 h 168"/>
                  <a:gd name="T34" fmla="*/ 5 w 125"/>
                  <a:gd name="T35" fmla="*/ 49 h 168"/>
                  <a:gd name="T36" fmla="*/ 5 w 125"/>
                  <a:gd name="T37" fmla="*/ 50 h 168"/>
                  <a:gd name="T38" fmla="*/ 55 w 125"/>
                  <a:gd name="T39" fmla="*/ 97 h 168"/>
                  <a:gd name="T40" fmla="*/ 59 w 125"/>
                  <a:gd name="T41" fmla="*/ 99 h 168"/>
                  <a:gd name="T42" fmla="*/ 92 w 125"/>
                  <a:gd name="T43" fmla="*/ 121 h 168"/>
                  <a:gd name="T44" fmla="*/ 92 w 125"/>
                  <a:gd name="T45" fmla="*/ 122 h 168"/>
                  <a:gd name="T46" fmla="*/ 66 w 125"/>
                  <a:gd name="T47" fmla="*/ 141 h 168"/>
                  <a:gd name="T48" fmla="*/ 19 w 125"/>
                  <a:gd name="T49" fmla="*/ 128 h 168"/>
                  <a:gd name="T50" fmla="*/ 13 w 125"/>
                  <a:gd name="T51" fmla="*/ 124 h 168"/>
                  <a:gd name="T52" fmla="*/ 8 w 125"/>
                  <a:gd name="T53" fmla="*/ 126 h 168"/>
                  <a:gd name="T54" fmla="*/ 1 w 125"/>
                  <a:gd name="T55" fmla="*/ 14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68">
                    <a:moveTo>
                      <a:pt x="1" y="146"/>
                    </a:moveTo>
                    <a:cubicBezTo>
                      <a:pt x="0" y="149"/>
                      <a:pt x="1" y="149"/>
                      <a:pt x="2" y="150"/>
                    </a:cubicBezTo>
                    <a:cubicBezTo>
                      <a:pt x="5" y="152"/>
                      <a:pt x="9" y="154"/>
                      <a:pt x="12" y="156"/>
                    </a:cubicBezTo>
                    <a:cubicBezTo>
                      <a:pt x="30" y="166"/>
                      <a:pt x="47" y="168"/>
                      <a:pt x="65" y="168"/>
                    </a:cubicBezTo>
                    <a:cubicBezTo>
                      <a:pt x="102" y="168"/>
                      <a:pt x="125" y="149"/>
                      <a:pt x="125" y="118"/>
                    </a:cubicBezTo>
                    <a:cubicBezTo>
                      <a:pt x="125" y="117"/>
                      <a:pt x="125" y="117"/>
                      <a:pt x="125" y="117"/>
                    </a:cubicBezTo>
                    <a:cubicBezTo>
                      <a:pt x="125" y="88"/>
                      <a:pt x="99" y="77"/>
                      <a:pt x="75" y="70"/>
                    </a:cubicBezTo>
                    <a:cubicBezTo>
                      <a:pt x="72" y="69"/>
                      <a:pt x="72" y="69"/>
                      <a:pt x="72" y="69"/>
                    </a:cubicBezTo>
                    <a:cubicBezTo>
                      <a:pt x="54" y="63"/>
                      <a:pt x="38" y="58"/>
                      <a:pt x="38" y="46"/>
                    </a:cubicBezTo>
                    <a:cubicBezTo>
                      <a:pt x="38" y="45"/>
                      <a:pt x="38" y="45"/>
                      <a:pt x="38" y="45"/>
                    </a:cubicBezTo>
                    <a:cubicBezTo>
                      <a:pt x="38" y="35"/>
                      <a:pt x="47" y="28"/>
                      <a:pt x="61" y="28"/>
                    </a:cubicBezTo>
                    <a:cubicBezTo>
                      <a:pt x="77" y="28"/>
                      <a:pt x="96" y="33"/>
                      <a:pt x="108" y="39"/>
                    </a:cubicBezTo>
                    <a:cubicBezTo>
                      <a:pt x="108" y="39"/>
                      <a:pt x="111" y="42"/>
                      <a:pt x="113" y="38"/>
                    </a:cubicBezTo>
                    <a:cubicBezTo>
                      <a:pt x="113" y="36"/>
                      <a:pt x="119" y="20"/>
                      <a:pt x="120" y="18"/>
                    </a:cubicBezTo>
                    <a:cubicBezTo>
                      <a:pt x="121" y="16"/>
                      <a:pt x="120" y="15"/>
                      <a:pt x="118" y="14"/>
                    </a:cubicBezTo>
                    <a:cubicBezTo>
                      <a:pt x="105" y="6"/>
                      <a:pt x="86" y="0"/>
                      <a:pt x="66" y="0"/>
                    </a:cubicBezTo>
                    <a:cubicBezTo>
                      <a:pt x="62" y="0"/>
                      <a:pt x="62" y="0"/>
                      <a:pt x="62" y="0"/>
                    </a:cubicBezTo>
                    <a:cubicBezTo>
                      <a:pt x="29" y="0"/>
                      <a:pt x="5" y="20"/>
                      <a:pt x="5" y="49"/>
                    </a:cubicBezTo>
                    <a:cubicBezTo>
                      <a:pt x="5" y="50"/>
                      <a:pt x="5" y="50"/>
                      <a:pt x="5" y="50"/>
                    </a:cubicBezTo>
                    <a:cubicBezTo>
                      <a:pt x="5" y="80"/>
                      <a:pt x="31" y="90"/>
                      <a:pt x="55" y="97"/>
                    </a:cubicBezTo>
                    <a:cubicBezTo>
                      <a:pt x="59" y="99"/>
                      <a:pt x="59" y="99"/>
                      <a:pt x="59" y="99"/>
                    </a:cubicBezTo>
                    <a:cubicBezTo>
                      <a:pt x="77" y="104"/>
                      <a:pt x="92" y="109"/>
                      <a:pt x="92" y="121"/>
                    </a:cubicBezTo>
                    <a:cubicBezTo>
                      <a:pt x="92" y="122"/>
                      <a:pt x="92" y="122"/>
                      <a:pt x="92" y="122"/>
                    </a:cubicBezTo>
                    <a:cubicBezTo>
                      <a:pt x="92" y="133"/>
                      <a:pt x="82" y="141"/>
                      <a:pt x="66" y="141"/>
                    </a:cubicBezTo>
                    <a:cubicBezTo>
                      <a:pt x="60" y="141"/>
                      <a:pt x="40" y="141"/>
                      <a:pt x="19" y="128"/>
                    </a:cubicBezTo>
                    <a:cubicBezTo>
                      <a:pt x="17" y="126"/>
                      <a:pt x="15" y="125"/>
                      <a:pt x="13" y="124"/>
                    </a:cubicBezTo>
                    <a:cubicBezTo>
                      <a:pt x="12" y="124"/>
                      <a:pt x="9" y="122"/>
                      <a:pt x="8" y="126"/>
                    </a:cubicBezTo>
                    <a:lnTo>
                      <a:pt x="1" y="146"/>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5" name="Freeform 142"/>
              <p:cNvSpPr>
                <a:spLocks noEditPoints="1"/>
              </p:cNvSpPr>
              <p:nvPr/>
            </p:nvSpPr>
            <p:spPr bwMode="auto">
              <a:xfrm>
                <a:off x="4492" y="1957"/>
                <a:ext cx="352" cy="399"/>
              </a:xfrm>
              <a:custGeom>
                <a:avLst/>
                <a:gdLst>
                  <a:gd name="T0" fmla="*/ 144 w 149"/>
                  <a:gd name="T1" fmla="*/ 50 h 167"/>
                  <a:gd name="T2" fmla="*/ 130 w 149"/>
                  <a:gd name="T3" fmla="*/ 24 h 167"/>
                  <a:gd name="T4" fmla="*/ 107 w 149"/>
                  <a:gd name="T5" fmla="*/ 6 h 167"/>
                  <a:gd name="T6" fmla="*/ 74 w 149"/>
                  <a:gd name="T7" fmla="*/ 0 h 167"/>
                  <a:gd name="T8" fmla="*/ 41 w 149"/>
                  <a:gd name="T9" fmla="*/ 6 h 167"/>
                  <a:gd name="T10" fmla="*/ 18 w 149"/>
                  <a:gd name="T11" fmla="*/ 24 h 167"/>
                  <a:gd name="T12" fmla="*/ 4 w 149"/>
                  <a:gd name="T13" fmla="*/ 50 h 167"/>
                  <a:gd name="T14" fmla="*/ 0 w 149"/>
                  <a:gd name="T15" fmla="*/ 83 h 167"/>
                  <a:gd name="T16" fmla="*/ 4 w 149"/>
                  <a:gd name="T17" fmla="*/ 116 h 167"/>
                  <a:gd name="T18" fmla="*/ 18 w 149"/>
                  <a:gd name="T19" fmla="*/ 143 h 167"/>
                  <a:gd name="T20" fmla="*/ 41 w 149"/>
                  <a:gd name="T21" fmla="*/ 160 h 167"/>
                  <a:gd name="T22" fmla="*/ 74 w 149"/>
                  <a:gd name="T23" fmla="*/ 167 h 167"/>
                  <a:gd name="T24" fmla="*/ 107 w 149"/>
                  <a:gd name="T25" fmla="*/ 160 h 167"/>
                  <a:gd name="T26" fmla="*/ 130 w 149"/>
                  <a:gd name="T27" fmla="*/ 143 h 167"/>
                  <a:gd name="T28" fmla="*/ 144 w 149"/>
                  <a:gd name="T29" fmla="*/ 116 h 167"/>
                  <a:gd name="T30" fmla="*/ 149 w 149"/>
                  <a:gd name="T31" fmla="*/ 83 h 167"/>
                  <a:gd name="T32" fmla="*/ 144 w 149"/>
                  <a:gd name="T33" fmla="*/ 50 h 167"/>
                  <a:gd name="T34" fmla="*/ 114 w 149"/>
                  <a:gd name="T35" fmla="*/ 83 h 167"/>
                  <a:gd name="T36" fmla="*/ 104 w 149"/>
                  <a:gd name="T37" fmla="*/ 125 h 167"/>
                  <a:gd name="T38" fmla="*/ 74 w 149"/>
                  <a:gd name="T39" fmla="*/ 139 h 167"/>
                  <a:gd name="T40" fmla="*/ 45 w 149"/>
                  <a:gd name="T41" fmla="*/ 125 h 167"/>
                  <a:gd name="T42" fmla="*/ 35 w 149"/>
                  <a:gd name="T43" fmla="*/ 83 h 167"/>
                  <a:gd name="T44" fmla="*/ 45 w 149"/>
                  <a:gd name="T45" fmla="*/ 42 h 167"/>
                  <a:gd name="T46" fmla="*/ 74 w 149"/>
                  <a:gd name="T47" fmla="*/ 28 h 167"/>
                  <a:gd name="T48" fmla="*/ 104 w 149"/>
                  <a:gd name="T49" fmla="*/ 42 h 167"/>
                  <a:gd name="T50" fmla="*/ 114 w 149"/>
                  <a:gd name="T51"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9" h="167">
                    <a:moveTo>
                      <a:pt x="144" y="50"/>
                    </a:moveTo>
                    <a:cubicBezTo>
                      <a:pt x="141" y="40"/>
                      <a:pt x="137" y="31"/>
                      <a:pt x="130" y="24"/>
                    </a:cubicBezTo>
                    <a:cubicBezTo>
                      <a:pt x="124" y="16"/>
                      <a:pt x="116" y="10"/>
                      <a:pt x="107" y="6"/>
                    </a:cubicBezTo>
                    <a:cubicBezTo>
                      <a:pt x="98" y="2"/>
                      <a:pt x="87" y="0"/>
                      <a:pt x="74" y="0"/>
                    </a:cubicBezTo>
                    <a:cubicBezTo>
                      <a:pt x="62" y="0"/>
                      <a:pt x="51" y="2"/>
                      <a:pt x="41" y="6"/>
                    </a:cubicBezTo>
                    <a:cubicBezTo>
                      <a:pt x="32" y="10"/>
                      <a:pt x="24" y="16"/>
                      <a:pt x="18" y="24"/>
                    </a:cubicBezTo>
                    <a:cubicBezTo>
                      <a:pt x="12" y="31"/>
                      <a:pt x="7" y="40"/>
                      <a:pt x="4" y="50"/>
                    </a:cubicBezTo>
                    <a:cubicBezTo>
                      <a:pt x="1" y="61"/>
                      <a:pt x="0" y="72"/>
                      <a:pt x="0" y="83"/>
                    </a:cubicBezTo>
                    <a:cubicBezTo>
                      <a:pt x="0" y="95"/>
                      <a:pt x="1" y="106"/>
                      <a:pt x="4" y="116"/>
                    </a:cubicBezTo>
                    <a:cubicBezTo>
                      <a:pt x="7" y="126"/>
                      <a:pt x="12" y="135"/>
                      <a:pt x="18" y="143"/>
                    </a:cubicBezTo>
                    <a:cubicBezTo>
                      <a:pt x="24" y="150"/>
                      <a:pt x="32" y="156"/>
                      <a:pt x="41" y="160"/>
                    </a:cubicBezTo>
                    <a:cubicBezTo>
                      <a:pt x="51" y="165"/>
                      <a:pt x="62" y="167"/>
                      <a:pt x="74" y="167"/>
                    </a:cubicBezTo>
                    <a:cubicBezTo>
                      <a:pt x="87" y="167"/>
                      <a:pt x="98" y="165"/>
                      <a:pt x="107" y="160"/>
                    </a:cubicBezTo>
                    <a:cubicBezTo>
                      <a:pt x="116" y="156"/>
                      <a:pt x="124" y="150"/>
                      <a:pt x="130" y="143"/>
                    </a:cubicBezTo>
                    <a:cubicBezTo>
                      <a:pt x="137" y="135"/>
                      <a:pt x="141" y="126"/>
                      <a:pt x="144" y="116"/>
                    </a:cubicBezTo>
                    <a:cubicBezTo>
                      <a:pt x="147" y="106"/>
                      <a:pt x="149" y="95"/>
                      <a:pt x="149" y="83"/>
                    </a:cubicBezTo>
                    <a:cubicBezTo>
                      <a:pt x="149" y="72"/>
                      <a:pt x="147" y="61"/>
                      <a:pt x="144" y="50"/>
                    </a:cubicBezTo>
                    <a:moveTo>
                      <a:pt x="114" y="83"/>
                    </a:moveTo>
                    <a:cubicBezTo>
                      <a:pt x="114" y="101"/>
                      <a:pt x="110" y="115"/>
                      <a:pt x="104" y="125"/>
                    </a:cubicBezTo>
                    <a:cubicBezTo>
                      <a:pt x="97" y="135"/>
                      <a:pt x="88" y="139"/>
                      <a:pt x="74" y="139"/>
                    </a:cubicBezTo>
                    <a:cubicBezTo>
                      <a:pt x="61" y="139"/>
                      <a:pt x="51" y="135"/>
                      <a:pt x="45" y="125"/>
                    </a:cubicBezTo>
                    <a:cubicBezTo>
                      <a:pt x="38" y="115"/>
                      <a:pt x="35" y="101"/>
                      <a:pt x="35" y="83"/>
                    </a:cubicBezTo>
                    <a:cubicBezTo>
                      <a:pt x="35" y="66"/>
                      <a:pt x="38" y="52"/>
                      <a:pt x="45" y="42"/>
                    </a:cubicBezTo>
                    <a:cubicBezTo>
                      <a:pt x="51" y="32"/>
                      <a:pt x="61" y="28"/>
                      <a:pt x="74" y="28"/>
                    </a:cubicBezTo>
                    <a:cubicBezTo>
                      <a:pt x="88" y="28"/>
                      <a:pt x="97" y="32"/>
                      <a:pt x="104" y="42"/>
                    </a:cubicBezTo>
                    <a:cubicBezTo>
                      <a:pt x="110" y="52"/>
                      <a:pt x="114" y="66"/>
                      <a:pt x="114" y="83"/>
                    </a:cubicBezTo>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6" name="Freeform 143"/>
              <p:cNvSpPr>
                <a:spLocks/>
              </p:cNvSpPr>
              <p:nvPr/>
            </p:nvSpPr>
            <p:spPr bwMode="auto">
              <a:xfrm>
                <a:off x="5147" y="1955"/>
                <a:ext cx="301" cy="401"/>
              </a:xfrm>
              <a:custGeom>
                <a:avLst/>
                <a:gdLst>
                  <a:gd name="T0" fmla="*/ 118 w 127"/>
                  <a:gd name="T1" fmla="*/ 136 h 168"/>
                  <a:gd name="T2" fmla="*/ 114 w 127"/>
                  <a:gd name="T3" fmla="*/ 134 h 168"/>
                  <a:gd name="T4" fmla="*/ 100 w 127"/>
                  <a:gd name="T5" fmla="*/ 138 h 168"/>
                  <a:gd name="T6" fmla="*/ 83 w 127"/>
                  <a:gd name="T7" fmla="*/ 139 h 168"/>
                  <a:gd name="T8" fmla="*/ 48 w 127"/>
                  <a:gd name="T9" fmla="*/ 126 h 168"/>
                  <a:gd name="T10" fmla="*/ 35 w 127"/>
                  <a:gd name="T11" fmla="*/ 84 h 168"/>
                  <a:gd name="T12" fmla="*/ 47 w 127"/>
                  <a:gd name="T13" fmla="*/ 44 h 168"/>
                  <a:gd name="T14" fmla="*/ 81 w 127"/>
                  <a:gd name="T15" fmla="*/ 29 h 168"/>
                  <a:gd name="T16" fmla="*/ 113 w 127"/>
                  <a:gd name="T17" fmla="*/ 34 h 168"/>
                  <a:gd name="T18" fmla="*/ 117 w 127"/>
                  <a:gd name="T19" fmla="*/ 32 h 168"/>
                  <a:gd name="T20" fmla="*/ 124 w 127"/>
                  <a:gd name="T21" fmla="*/ 11 h 168"/>
                  <a:gd name="T22" fmla="*/ 122 w 127"/>
                  <a:gd name="T23" fmla="*/ 7 h 168"/>
                  <a:gd name="T24" fmla="*/ 102 w 127"/>
                  <a:gd name="T25" fmla="*/ 2 h 168"/>
                  <a:gd name="T26" fmla="*/ 79 w 127"/>
                  <a:gd name="T27" fmla="*/ 0 h 168"/>
                  <a:gd name="T28" fmla="*/ 45 w 127"/>
                  <a:gd name="T29" fmla="*/ 7 h 168"/>
                  <a:gd name="T30" fmla="*/ 20 w 127"/>
                  <a:gd name="T31" fmla="*/ 25 h 168"/>
                  <a:gd name="T32" fmla="*/ 5 w 127"/>
                  <a:gd name="T33" fmla="*/ 51 h 168"/>
                  <a:gd name="T34" fmla="*/ 0 w 127"/>
                  <a:gd name="T35" fmla="*/ 84 h 168"/>
                  <a:gd name="T36" fmla="*/ 21 w 127"/>
                  <a:gd name="T37" fmla="*/ 145 h 168"/>
                  <a:gd name="T38" fmla="*/ 81 w 127"/>
                  <a:gd name="T39" fmla="*/ 168 h 168"/>
                  <a:gd name="T40" fmla="*/ 124 w 127"/>
                  <a:gd name="T41" fmla="*/ 160 h 168"/>
                  <a:gd name="T42" fmla="*/ 126 w 127"/>
                  <a:gd name="T43" fmla="*/ 156 h 168"/>
                  <a:gd name="T44" fmla="*/ 118 w 127"/>
                  <a:gd name="T45" fmla="*/ 13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68">
                    <a:moveTo>
                      <a:pt x="118" y="136"/>
                    </a:moveTo>
                    <a:cubicBezTo>
                      <a:pt x="117" y="133"/>
                      <a:pt x="114" y="134"/>
                      <a:pt x="114" y="134"/>
                    </a:cubicBezTo>
                    <a:cubicBezTo>
                      <a:pt x="110" y="135"/>
                      <a:pt x="105" y="137"/>
                      <a:pt x="100" y="138"/>
                    </a:cubicBezTo>
                    <a:cubicBezTo>
                      <a:pt x="95" y="139"/>
                      <a:pt x="89" y="139"/>
                      <a:pt x="83" y="139"/>
                    </a:cubicBezTo>
                    <a:cubicBezTo>
                      <a:pt x="68" y="139"/>
                      <a:pt x="57" y="135"/>
                      <a:pt x="48" y="126"/>
                    </a:cubicBezTo>
                    <a:cubicBezTo>
                      <a:pt x="40" y="117"/>
                      <a:pt x="35" y="103"/>
                      <a:pt x="35" y="84"/>
                    </a:cubicBezTo>
                    <a:cubicBezTo>
                      <a:pt x="35" y="67"/>
                      <a:pt x="39" y="54"/>
                      <a:pt x="47" y="44"/>
                    </a:cubicBezTo>
                    <a:cubicBezTo>
                      <a:pt x="54" y="34"/>
                      <a:pt x="66" y="29"/>
                      <a:pt x="81" y="29"/>
                    </a:cubicBezTo>
                    <a:cubicBezTo>
                      <a:pt x="93" y="29"/>
                      <a:pt x="103" y="31"/>
                      <a:pt x="113" y="34"/>
                    </a:cubicBezTo>
                    <a:cubicBezTo>
                      <a:pt x="113" y="34"/>
                      <a:pt x="115" y="35"/>
                      <a:pt x="117" y="32"/>
                    </a:cubicBezTo>
                    <a:cubicBezTo>
                      <a:pt x="119" y="24"/>
                      <a:pt x="121" y="19"/>
                      <a:pt x="124" y="11"/>
                    </a:cubicBezTo>
                    <a:cubicBezTo>
                      <a:pt x="125" y="8"/>
                      <a:pt x="123" y="7"/>
                      <a:pt x="122" y="7"/>
                    </a:cubicBezTo>
                    <a:cubicBezTo>
                      <a:pt x="118" y="6"/>
                      <a:pt x="109" y="3"/>
                      <a:pt x="102" y="2"/>
                    </a:cubicBezTo>
                    <a:cubicBezTo>
                      <a:pt x="95" y="1"/>
                      <a:pt x="88" y="0"/>
                      <a:pt x="79" y="0"/>
                    </a:cubicBezTo>
                    <a:cubicBezTo>
                      <a:pt x="66" y="0"/>
                      <a:pt x="55" y="3"/>
                      <a:pt x="45" y="7"/>
                    </a:cubicBezTo>
                    <a:cubicBezTo>
                      <a:pt x="35" y="11"/>
                      <a:pt x="27" y="17"/>
                      <a:pt x="20" y="25"/>
                    </a:cubicBezTo>
                    <a:cubicBezTo>
                      <a:pt x="14" y="32"/>
                      <a:pt x="9" y="41"/>
                      <a:pt x="5" y="51"/>
                    </a:cubicBezTo>
                    <a:cubicBezTo>
                      <a:pt x="2" y="61"/>
                      <a:pt x="0" y="72"/>
                      <a:pt x="0" y="84"/>
                    </a:cubicBezTo>
                    <a:cubicBezTo>
                      <a:pt x="0" y="110"/>
                      <a:pt x="7" y="130"/>
                      <a:pt x="21" y="145"/>
                    </a:cubicBezTo>
                    <a:cubicBezTo>
                      <a:pt x="34" y="160"/>
                      <a:pt x="55" y="168"/>
                      <a:pt x="81" y="168"/>
                    </a:cubicBezTo>
                    <a:cubicBezTo>
                      <a:pt x="97" y="168"/>
                      <a:pt x="113" y="164"/>
                      <a:pt x="124" y="160"/>
                    </a:cubicBezTo>
                    <a:cubicBezTo>
                      <a:pt x="124" y="160"/>
                      <a:pt x="127" y="159"/>
                      <a:pt x="126" y="156"/>
                    </a:cubicBezTo>
                    <a:lnTo>
                      <a:pt x="118" y="136"/>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7" name="Freeform 144"/>
              <p:cNvSpPr>
                <a:spLocks noEditPoints="1"/>
              </p:cNvSpPr>
              <p:nvPr/>
            </p:nvSpPr>
            <p:spPr bwMode="auto">
              <a:xfrm>
                <a:off x="5467" y="1957"/>
                <a:ext cx="346" cy="399"/>
              </a:xfrm>
              <a:custGeom>
                <a:avLst/>
                <a:gdLst>
                  <a:gd name="T0" fmla="*/ 139 w 146"/>
                  <a:gd name="T1" fmla="*/ 45 h 167"/>
                  <a:gd name="T2" fmla="*/ 126 w 146"/>
                  <a:gd name="T3" fmla="*/ 21 h 167"/>
                  <a:gd name="T4" fmla="*/ 106 w 146"/>
                  <a:gd name="T5" fmla="*/ 6 h 167"/>
                  <a:gd name="T6" fmla="*/ 77 w 146"/>
                  <a:gd name="T7" fmla="*/ 0 h 167"/>
                  <a:gd name="T8" fmla="*/ 43 w 146"/>
                  <a:gd name="T9" fmla="*/ 6 h 167"/>
                  <a:gd name="T10" fmla="*/ 19 w 146"/>
                  <a:gd name="T11" fmla="*/ 24 h 167"/>
                  <a:gd name="T12" fmla="*/ 5 w 146"/>
                  <a:gd name="T13" fmla="*/ 51 h 167"/>
                  <a:gd name="T14" fmla="*/ 0 w 146"/>
                  <a:gd name="T15" fmla="*/ 84 h 167"/>
                  <a:gd name="T16" fmla="*/ 5 w 146"/>
                  <a:gd name="T17" fmla="*/ 117 h 167"/>
                  <a:gd name="T18" fmla="*/ 20 w 146"/>
                  <a:gd name="T19" fmla="*/ 143 h 167"/>
                  <a:gd name="T20" fmla="*/ 46 w 146"/>
                  <a:gd name="T21" fmla="*/ 161 h 167"/>
                  <a:gd name="T22" fmla="*/ 84 w 146"/>
                  <a:gd name="T23" fmla="*/ 167 h 167"/>
                  <a:gd name="T24" fmla="*/ 136 w 146"/>
                  <a:gd name="T25" fmla="*/ 156 h 167"/>
                  <a:gd name="T26" fmla="*/ 137 w 146"/>
                  <a:gd name="T27" fmla="*/ 151 h 167"/>
                  <a:gd name="T28" fmla="*/ 130 w 146"/>
                  <a:gd name="T29" fmla="*/ 133 h 167"/>
                  <a:gd name="T30" fmla="*/ 126 w 146"/>
                  <a:gd name="T31" fmla="*/ 131 h 167"/>
                  <a:gd name="T32" fmla="*/ 83 w 146"/>
                  <a:gd name="T33" fmla="*/ 138 h 167"/>
                  <a:gd name="T34" fmla="*/ 48 w 146"/>
                  <a:gd name="T35" fmla="*/ 126 h 167"/>
                  <a:gd name="T36" fmla="*/ 36 w 146"/>
                  <a:gd name="T37" fmla="*/ 92 h 167"/>
                  <a:gd name="T38" fmla="*/ 139 w 146"/>
                  <a:gd name="T39" fmla="*/ 92 h 167"/>
                  <a:gd name="T40" fmla="*/ 142 w 146"/>
                  <a:gd name="T41" fmla="*/ 89 h 167"/>
                  <a:gd name="T42" fmla="*/ 139 w 146"/>
                  <a:gd name="T43" fmla="*/ 45 h 167"/>
                  <a:gd name="T44" fmla="*/ 37 w 146"/>
                  <a:gd name="T45" fmla="*/ 66 h 167"/>
                  <a:gd name="T46" fmla="*/ 45 w 146"/>
                  <a:gd name="T47" fmla="*/ 42 h 167"/>
                  <a:gd name="T48" fmla="*/ 74 w 146"/>
                  <a:gd name="T49" fmla="*/ 27 h 167"/>
                  <a:gd name="T50" fmla="*/ 103 w 146"/>
                  <a:gd name="T51" fmla="*/ 42 h 167"/>
                  <a:gd name="T52" fmla="*/ 110 w 146"/>
                  <a:gd name="T53" fmla="*/ 66 h 167"/>
                  <a:gd name="T54" fmla="*/ 37 w 146"/>
                  <a:gd name="T55" fmla="*/ 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 h="167">
                    <a:moveTo>
                      <a:pt x="139" y="45"/>
                    </a:moveTo>
                    <a:cubicBezTo>
                      <a:pt x="137" y="35"/>
                      <a:pt x="130" y="25"/>
                      <a:pt x="126" y="21"/>
                    </a:cubicBezTo>
                    <a:cubicBezTo>
                      <a:pt x="119" y="13"/>
                      <a:pt x="113" y="8"/>
                      <a:pt x="106" y="6"/>
                    </a:cubicBezTo>
                    <a:cubicBezTo>
                      <a:pt x="98" y="2"/>
                      <a:pt x="88" y="0"/>
                      <a:pt x="77" y="0"/>
                    </a:cubicBezTo>
                    <a:cubicBezTo>
                      <a:pt x="64" y="0"/>
                      <a:pt x="52" y="2"/>
                      <a:pt x="43" y="6"/>
                    </a:cubicBezTo>
                    <a:cubicBezTo>
                      <a:pt x="33" y="11"/>
                      <a:pt x="25" y="17"/>
                      <a:pt x="19" y="24"/>
                    </a:cubicBezTo>
                    <a:cubicBezTo>
                      <a:pt x="13" y="32"/>
                      <a:pt x="8" y="41"/>
                      <a:pt x="5" y="51"/>
                    </a:cubicBezTo>
                    <a:cubicBezTo>
                      <a:pt x="2" y="61"/>
                      <a:pt x="0" y="72"/>
                      <a:pt x="0" y="84"/>
                    </a:cubicBezTo>
                    <a:cubicBezTo>
                      <a:pt x="0" y="96"/>
                      <a:pt x="2" y="107"/>
                      <a:pt x="5" y="117"/>
                    </a:cubicBezTo>
                    <a:cubicBezTo>
                      <a:pt x="8" y="127"/>
                      <a:pt x="13" y="136"/>
                      <a:pt x="20" y="143"/>
                    </a:cubicBezTo>
                    <a:cubicBezTo>
                      <a:pt x="27" y="151"/>
                      <a:pt x="36" y="157"/>
                      <a:pt x="46" y="161"/>
                    </a:cubicBezTo>
                    <a:cubicBezTo>
                      <a:pt x="56" y="165"/>
                      <a:pt x="69" y="167"/>
                      <a:pt x="84" y="167"/>
                    </a:cubicBezTo>
                    <a:cubicBezTo>
                      <a:pt x="113" y="167"/>
                      <a:pt x="129" y="160"/>
                      <a:pt x="136" y="156"/>
                    </a:cubicBezTo>
                    <a:cubicBezTo>
                      <a:pt x="137" y="156"/>
                      <a:pt x="138" y="155"/>
                      <a:pt x="137" y="151"/>
                    </a:cubicBezTo>
                    <a:cubicBezTo>
                      <a:pt x="130" y="133"/>
                      <a:pt x="130" y="133"/>
                      <a:pt x="130" y="133"/>
                    </a:cubicBezTo>
                    <a:cubicBezTo>
                      <a:pt x="129" y="130"/>
                      <a:pt x="126" y="131"/>
                      <a:pt x="126" y="131"/>
                    </a:cubicBezTo>
                    <a:cubicBezTo>
                      <a:pt x="118" y="134"/>
                      <a:pt x="108" y="138"/>
                      <a:pt x="83" y="138"/>
                    </a:cubicBezTo>
                    <a:cubicBezTo>
                      <a:pt x="67" y="138"/>
                      <a:pt x="56" y="134"/>
                      <a:pt x="48" y="126"/>
                    </a:cubicBezTo>
                    <a:cubicBezTo>
                      <a:pt x="40" y="119"/>
                      <a:pt x="37" y="108"/>
                      <a:pt x="36" y="92"/>
                    </a:cubicBezTo>
                    <a:cubicBezTo>
                      <a:pt x="139" y="92"/>
                      <a:pt x="139" y="92"/>
                      <a:pt x="139" y="92"/>
                    </a:cubicBezTo>
                    <a:cubicBezTo>
                      <a:pt x="139" y="92"/>
                      <a:pt x="142" y="92"/>
                      <a:pt x="142" y="89"/>
                    </a:cubicBezTo>
                    <a:cubicBezTo>
                      <a:pt x="143" y="88"/>
                      <a:pt x="146" y="68"/>
                      <a:pt x="139" y="45"/>
                    </a:cubicBezTo>
                    <a:moveTo>
                      <a:pt x="37" y="66"/>
                    </a:moveTo>
                    <a:cubicBezTo>
                      <a:pt x="38" y="57"/>
                      <a:pt x="41" y="48"/>
                      <a:pt x="45" y="42"/>
                    </a:cubicBezTo>
                    <a:cubicBezTo>
                      <a:pt x="51" y="32"/>
                      <a:pt x="61" y="27"/>
                      <a:pt x="74" y="27"/>
                    </a:cubicBezTo>
                    <a:cubicBezTo>
                      <a:pt x="88" y="27"/>
                      <a:pt x="97" y="32"/>
                      <a:pt x="103" y="42"/>
                    </a:cubicBezTo>
                    <a:cubicBezTo>
                      <a:pt x="108" y="48"/>
                      <a:pt x="110" y="57"/>
                      <a:pt x="110" y="66"/>
                    </a:cubicBezTo>
                    <a:lnTo>
                      <a:pt x="37" y="66"/>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8" name="Freeform 145"/>
              <p:cNvSpPr>
                <a:spLocks noEditPoints="1"/>
              </p:cNvSpPr>
              <p:nvPr/>
            </p:nvSpPr>
            <p:spPr bwMode="auto">
              <a:xfrm>
                <a:off x="3507" y="1957"/>
                <a:ext cx="345" cy="399"/>
              </a:xfrm>
              <a:custGeom>
                <a:avLst/>
                <a:gdLst>
                  <a:gd name="T0" fmla="*/ 139 w 146"/>
                  <a:gd name="T1" fmla="*/ 45 h 167"/>
                  <a:gd name="T2" fmla="*/ 126 w 146"/>
                  <a:gd name="T3" fmla="*/ 21 h 167"/>
                  <a:gd name="T4" fmla="*/ 106 w 146"/>
                  <a:gd name="T5" fmla="*/ 6 h 167"/>
                  <a:gd name="T6" fmla="*/ 77 w 146"/>
                  <a:gd name="T7" fmla="*/ 0 h 167"/>
                  <a:gd name="T8" fmla="*/ 43 w 146"/>
                  <a:gd name="T9" fmla="*/ 6 h 167"/>
                  <a:gd name="T10" fmla="*/ 19 w 146"/>
                  <a:gd name="T11" fmla="*/ 24 h 167"/>
                  <a:gd name="T12" fmla="*/ 5 w 146"/>
                  <a:gd name="T13" fmla="*/ 51 h 167"/>
                  <a:gd name="T14" fmla="*/ 0 w 146"/>
                  <a:gd name="T15" fmla="*/ 84 h 167"/>
                  <a:gd name="T16" fmla="*/ 5 w 146"/>
                  <a:gd name="T17" fmla="*/ 117 h 167"/>
                  <a:gd name="T18" fmla="*/ 20 w 146"/>
                  <a:gd name="T19" fmla="*/ 143 h 167"/>
                  <a:gd name="T20" fmla="*/ 46 w 146"/>
                  <a:gd name="T21" fmla="*/ 161 h 167"/>
                  <a:gd name="T22" fmla="*/ 84 w 146"/>
                  <a:gd name="T23" fmla="*/ 167 h 167"/>
                  <a:gd name="T24" fmla="*/ 136 w 146"/>
                  <a:gd name="T25" fmla="*/ 156 h 167"/>
                  <a:gd name="T26" fmla="*/ 137 w 146"/>
                  <a:gd name="T27" fmla="*/ 151 h 167"/>
                  <a:gd name="T28" fmla="*/ 130 w 146"/>
                  <a:gd name="T29" fmla="*/ 133 h 167"/>
                  <a:gd name="T30" fmla="*/ 126 w 146"/>
                  <a:gd name="T31" fmla="*/ 131 h 167"/>
                  <a:gd name="T32" fmla="*/ 83 w 146"/>
                  <a:gd name="T33" fmla="*/ 138 h 167"/>
                  <a:gd name="T34" fmla="*/ 48 w 146"/>
                  <a:gd name="T35" fmla="*/ 126 h 167"/>
                  <a:gd name="T36" fmla="*/ 36 w 146"/>
                  <a:gd name="T37" fmla="*/ 92 h 167"/>
                  <a:gd name="T38" fmla="*/ 139 w 146"/>
                  <a:gd name="T39" fmla="*/ 92 h 167"/>
                  <a:gd name="T40" fmla="*/ 142 w 146"/>
                  <a:gd name="T41" fmla="*/ 89 h 167"/>
                  <a:gd name="T42" fmla="*/ 139 w 146"/>
                  <a:gd name="T43" fmla="*/ 45 h 167"/>
                  <a:gd name="T44" fmla="*/ 37 w 146"/>
                  <a:gd name="T45" fmla="*/ 66 h 167"/>
                  <a:gd name="T46" fmla="*/ 45 w 146"/>
                  <a:gd name="T47" fmla="*/ 42 h 167"/>
                  <a:gd name="T48" fmla="*/ 74 w 146"/>
                  <a:gd name="T49" fmla="*/ 27 h 167"/>
                  <a:gd name="T50" fmla="*/ 103 w 146"/>
                  <a:gd name="T51" fmla="*/ 42 h 167"/>
                  <a:gd name="T52" fmla="*/ 110 w 146"/>
                  <a:gd name="T53" fmla="*/ 66 h 167"/>
                  <a:gd name="T54" fmla="*/ 37 w 146"/>
                  <a:gd name="T55" fmla="*/ 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 h="167">
                    <a:moveTo>
                      <a:pt x="139" y="45"/>
                    </a:moveTo>
                    <a:cubicBezTo>
                      <a:pt x="137" y="35"/>
                      <a:pt x="130" y="25"/>
                      <a:pt x="126" y="21"/>
                    </a:cubicBezTo>
                    <a:cubicBezTo>
                      <a:pt x="119" y="13"/>
                      <a:pt x="113" y="8"/>
                      <a:pt x="106" y="6"/>
                    </a:cubicBezTo>
                    <a:cubicBezTo>
                      <a:pt x="98" y="2"/>
                      <a:pt x="88" y="0"/>
                      <a:pt x="77" y="0"/>
                    </a:cubicBezTo>
                    <a:cubicBezTo>
                      <a:pt x="64" y="0"/>
                      <a:pt x="52" y="2"/>
                      <a:pt x="43" y="6"/>
                    </a:cubicBezTo>
                    <a:cubicBezTo>
                      <a:pt x="33" y="11"/>
                      <a:pt x="25" y="17"/>
                      <a:pt x="19" y="24"/>
                    </a:cubicBezTo>
                    <a:cubicBezTo>
                      <a:pt x="13" y="32"/>
                      <a:pt x="8" y="41"/>
                      <a:pt x="5" y="51"/>
                    </a:cubicBezTo>
                    <a:cubicBezTo>
                      <a:pt x="2" y="61"/>
                      <a:pt x="0" y="72"/>
                      <a:pt x="0" y="84"/>
                    </a:cubicBezTo>
                    <a:cubicBezTo>
                      <a:pt x="0" y="96"/>
                      <a:pt x="2" y="107"/>
                      <a:pt x="5" y="117"/>
                    </a:cubicBezTo>
                    <a:cubicBezTo>
                      <a:pt x="8" y="127"/>
                      <a:pt x="13" y="136"/>
                      <a:pt x="20" y="143"/>
                    </a:cubicBezTo>
                    <a:cubicBezTo>
                      <a:pt x="27" y="151"/>
                      <a:pt x="36" y="157"/>
                      <a:pt x="46" y="161"/>
                    </a:cubicBezTo>
                    <a:cubicBezTo>
                      <a:pt x="56" y="165"/>
                      <a:pt x="69" y="167"/>
                      <a:pt x="84" y="167"/>
                    </a:cubicBezTo>
                    <a:cubicBezTo>
                      <a:pt x="113" y="167"/>
                      <a:pt x="129" y="160"/>
                      <a:pt x="136" y="156"/>
                    </a:cubicBezTo>
                    <a:cubicBezTo>
                      <a:pt x="137" y="156"/>
                      <a:pt x="138" y="155"/>
                      <a:pt x="137" y="151"/>
                    </a:cubicBezTo>
                    <a:cubicBezTo>
                      <a:pt x="130" y="133"/>
                      <a:pt x="130" y="133"/>
                      <a:pt x="130" y="133"/>
                    </a:cubicBezTo>
                    <a:cubicBezTo>
                      <a:pt x="129" y="130"/>
                      <a:pt x="126" y="131"/>
                      <a:pt x="126" y="131"/>
                    </a:cubicBezTo>
                    <a:cubicBezTo>
                      <a:pt x="118" y="134"/>
                      <a:pt x="108" y="138"/>
                      <a:pt x="83" y="138"/>
                    </a:cubicBezTo>
                    <a:cubicBezTo>
                      <a:pt x="67" y="138"/>
                      <a:pt x="56" y="134"/>
                      <a:pt x="48" y="126"/>
                    </a:cubicBezTo>
                    <a:cubicBezTo>
                      <a:pt x="40" y="119"/>
                      <a:pt x="37" y="108"/>
                      <a:pt x="36" y="92"/>
                    </a:cubicBezTo>
                    <a:cubicBezTo>
                      <a:pt x="139" y="92"/>
                      <a:pt x="139" y="92"/>
                      <a:pt x="139" y="92"/>
                    </a:cubicBezTo>
                    <a:cubicBezTo>
                      <a:pt x="139" y="92"/>
                      <a:pt x="142" y="92"/>
                      <a:pt x="142" y="89"/>
                    </a:cubicBezTo>
                    <a:cubicBezTo>
                      <a:pt x="143" y="88"/>
                      <a:pt x="146" y="68"/>
                      <a:pt x="139" y="45"/>
                    </a:cubicBezTo>
                    <a:moveTo>
                      <a:pt x="37" y="66"/>
                    </a:moveTo>
                    <a:cubicBezTo>
                      <a:pt x="38" y="57"/>
                      <a:pt x="41" y="48"/>
                      <a:pt x="45" y="42"/>
                    </a:cubicBezTo>
                    <a:cubicBezTo>
                      <a:pt x="51" y="32"/>
                      <a:pt x="61" y="27"/>
                      <a:pt x="74" y="27"/>
                    </a:cubicBezTo>
                    <a:cubicBezTo>
                      <a:pt x="88" y="27"/>
                      <a:pt x="97" y="32"/>
                      <a:pt x="103" y="42"/>
                    </a:cubicBezTo>
                    <a:cubicBezTo>
                      <a:pt x="108" y="48"/>
                      <a:pt x="110" y="57"/>
                      <a:pt x="110" y="66"/>
                    </a:cubicBezTo>
                    <a:lnTo>
                      <a:pt x="37" y="66"/>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9" name="Freeform 146"/>
              <p:cNvSpPr>
                <a:spLocks noEditPoints="1"/>
              </p:cNvSpPr>
              <p:nvPr/>
            </p:nvSpPr>
            <p:spPr bwMode="auto">
              <a:xfrm>
                <a:off x="2962" y="1955"/>
                <a:ext cx="317" cy="401"/>
              </a:xfrm>
              <a:custGeom>
                <a:avLst/>
                <a:gdLst>
                  <a:gd name="T0" fmla="*/ 84 w 134"/>
                  <a:gd name="T1" fmla="*/ 62 h 168"/>
                  <a:gd name="T2" fmla="*/ 68 w 134"/>
                  <a:gd name="T3" fmla="*/ 62 h 168"/>
                  <a:gd name="T4" fmla="*/ 43 w 134"/>
                  <a:gd name="T5" fmla="*/ 65 h 168"/>
                  <a:gd name="T6" fmla="*/ 21 w 134"/>
                  <a:gd name="T7" fmla="*/ 75 h 168"/>
                  <a:gd name="T8" fmla="*/ 6 w 134"/>
                  <a:gd name="T9" fmla="*/ 92 h 168"/>
                  <a:gd name="T10" fmla="*/ 0 w 134"/>
                  <a:gd name="T11" fmla="*/ 116 h 168"/>
                  <a:gd name="T12" fmla="*/ 5 w 134"/>
                  <a:gd name="T13" fmla="*/ 140 h 168"/>
                  <a:gd name="T14" fmla="*/ 19 w 134"/>
                  <a:gd name="T15" fmla="*/ 156 h 168"/>
                  <a:gd name="T16" fmla="*/ 40 w 134"/>
                  <a:gd name="T17" fmla="*/ 165 h 168"/>
                  <a:gd name="T18" fmla="*/ 67 w 134"/>
                  <a:gd name="T19" fmla="*/ 168 h 168"/>
                  <a:gd name="T20" fmla="*/ 99 w 134"/>
                  <a:gd name="T21" fmla="*/ 165 h 168"/>
                  <a:gd name="T22" fmla="*/ 125 w 134"/>
                  <a:gd name="T23" fmla="*/ 160 h 168"/>
                  <a:gd name="T24" fmla="*/ 132 w 134"/>
                  <a:gd name="T25" fmla="*/ 158 h 168"/>
                  <a:gd name="T26" fmla="*/ 134 w 134"/>
                  <a:gd name="T27" fmla="*/ 155 h 168"/>
                  <a:gd name="T28" fmla="*/ 134 w 134"/>
                  <a:gd name="T29" fmla="*/ 60 h 168"/>
                  <a:gd name="T30" fmla="*/ 118 w 134"/>
                  <a:gd name="T31" fmla="*/ 15 h 168"/>
                  <a:gd name="T32" fmla="*/ 70 w 134"/>
                  <a:gd name="T33" fmla="*/ 0 h 168"/>
                  <a:gd name="T34" fmla="*/ 43 w 134"/>
                  <a:gd name="T35" fmla="*/ 3 h 168"/>
                  <a:gd name="T36" fmla="*/ 11 w 134"/>
                  <a:gd name="T37" fmla="*/ 15 h 168"/>
                  <a:gd name="T38" fmla="*/ 10 w 134"/>
                  <a:gd name="T39" fmla="*/ 19 h 168"/>
                  <a:gd name="T40" fmla="*/ 17 w 134"/>
                  <a:gd name="T41" fmla="*/ 38 h 168"/>
                  <a:gd name="T42" fmla="*/ 20 w 134"/>
                  <a:gd name="T43" fmla="*/ 40 h 168"/>
                  <a:gd name="T44" fmla="*/ 22 w 134"/>
                  <a:gd name="T45" fmla="*/ 39 h 168"/>
                  <a:gd name="T46" fmla="*/ 67 w 134"/>
                  <a:gd name="T47" fmla="*/ 29 h 168"/>
                  <a:gd name="T48" fmla="*/ 93 w 134"/>
                  <a:gd name="T49" fmla="*/ 35 h 168"/>
                  <a:gd name="T50" fmla="*/ 101 w 134"/>
                  <a:gd name="T51" fmla="*/ 60 h 168"/>
                  <a:gd name="T52" fmla="*/ 101 w 134"/>
                  <a:gd name="T53" fmla="*/ 64 h 168"/>
                  <a:gd name="T54" fmla="*/ 84 w 134"/>
                  <a:gd name="T55" fmla="*/ 62 h 168"/>
                  <a:gd name="T56" fmla="*/ 43 w 134"/>
                  <a:gd name="T57" fmla="*/ 135 h 168"/>
                  <a:gd name="T58" fmla="*/ 37 w 134"/>
                  <a:gd name="T59" fmla="*/ 129 h 168"/>
                  <a:gd name="T60" fmla="*/ 34 w 134"/>
                  <a:gd name="T61" fmla="*/ 115 h 168"/>
                  <a:gd name="T62" fmla="*/ 43 w 134"/>
                  <a:gd name="T63" fmla="*/ 95 h 168"/>
                  <a:gd name="T64" fmla="*/ 73 w 134"/>
                  <a:gd name="T65" fmla="*/ 88 h 168"/>
                  <a:gd name="T66" fmla="*/ 101 w 134"/>
                  <a:gd name="T67" fmla="*/ 90 h 168"/>
                  <a:gd name="T68" fmla="*/ 101 w 134"/>
                  <a:gd name="T69" fmla="*/ 137 h 168"/>
                  <a:gd name="T70" fmla="*/ 73 w 134"/>
                  <a:gd name="T71" fmla="*/ 141 h 168"/>
                  <a:gd name="T72" fmla="*/ 43 w 134"/>
                  <a:gd name="T73" fmla="*/ 13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 h="168">
                    <a:moveTo>
                      <a:pt x="84" y="62"/>
                    </a:moveTo>
                    <a:cubicBezTo>
                      <a:pt x="80" y="62"/>
                      <a:pt x="75" y="62"/>
                      <a:pt x="68" y="62"/>
                    </a:cubicBezTo>
                    <a:cubicBezTo>
                      <a:pt x="59" y="62"/>
                      <a:pt x="51" y="63"/>
                      <a:pt x="43" y="65"/>
                    </a:cubicBezTo>
                    <a:cubicBezTo>
                      <a:pt x="35" y="67"/>
                      <a:pt x="27" y="71"/>
                      <a:pt x="21" y="75"/>
                    </a:cubicBezTo>
                    <a:cubicBezTo>
                      <a:pt x="15" y="80"/>
                      <a:pt x="10" y="85"/>
                      <a:pt x="6" y="92"/>
                    </a:cubicBezTo>
                    <a:cubicBezTo>
                      <a:pt x="2" y="99"/>
                      <a:pt x="0" y="107"/>
                      <a:pt x="0" y="116"/>
                    </a:cubicBezTo>
                    <a:cubicBezTo>
                      <a:pt x="0" y="125"/>
                      <a:pt x="2" y="133"/>
                      <a:pt x="5" y="140"/>
                    </a:cubicBezTo>
                    <a:cubicBezTo>
                      <a:pt x="8" y="146"/>
                      <a:pt x="13" y="152"/>
                      <a:pt x="19" y="156"/>
                    </a:cubicBezTo>
                    <a:cubicBezTo>
                      <a:pt x="24" y="160"/>
                      <a:pt x="32" y="163"/>
                      <a:pt x="40" y="165"/>
                    </a:cubicBezTo>
                    <a:cubicBezTo>
                      <a:pt x="48" y="167"/>
                      <a:pt x="57" y="168"/>
                      <a:pt x="67" y="168"/>
                    </a:cubicBezTo>
                    <a:cubicBezTo>
                      <a:pt x="78" y="168"/>
                      <a:pt x="88" y="167"/>
                      <a:pt x="99" y="165"/>
                    </a:cubicBezTo>
                    <a:cubicBezTo>
                      <a:pt x="109" y="163"/>
                      <a:pt x="121" y="161"/>
                      <a:pt x="125" y="160"/>
                    </a:cubicBezTo>
                    <a:cubicBezTo>
                      <a:pt x="128" y="159"/>
                      <a:pt x="132" y="158"/>
                      <a:pt x="132" y="158"/>
                    </a:cubicBezTo>
                    <a:cubicBezTo>
                      <a:pt x="134" y="158"/>
                      <a:pt x="134" y="155"/>
                      <a:pt x="134" y="155"/>
                    </a:cubicBezTo>
                    <a:cubicBezTo>
                      <a:pt x="134" y="60"/>
                      <a:pt x="134" y="60"/>
                      <a:pt x="134" y="60"/>
                    </a:cubicBezTo>
                    <a:cubicBezTo>
                      <a:pt x="134" y="40"/>
                      <a:pt x="129" y="24"/>
                      <a:pt x="118" y="15"/>
                    </a:cubicBezTo>
                    <a:cubicBezTo>
                      <a:pt x="107" y="5"/>
                      <a:pt x="91" y="0"/>
                      <a:pt x="70" y="0"/>
                    </a:cubicBezTo>
                    <a:cubicBezTo>
                      <a:pt x="62" y="0"/>
                      <a:pt x="50" y="1"/>
                      <a:pt x="43" y="3"/>
                    </a:cubicBezTo>
                    <a:cubicBezTo>
                      <a:pt x="43" y="3"/>
                      <a:pt x="20" y="7"/>
                      <a:pt x="11" y="15"/>
                    </a:cubicBezTo>
                    <a:cubicBezTo>
                      <a:pt x="11" y="15"/>
                      <a:pt x="9" y="16"/>
                      <a:pt x="10" y="19"/>
                    </a:cubicBezTo>
                    <a:cubicBezTo>
                      <a:pt x="17" y="38"/>
                      <a:pt x="17" y="38"/>
                      <a:pt x="17" y="38"/>
                    </a:cubicBezTo>
                    <a:cubicBezTo>
                      <a:pt x="18" y="41"/>
                      <a:pt x="20" y="40"/>
                      <a:pt x="20" y="40"/>
                    </a:cubicBezTo>
                    <a:cubicBezTo>
                      <a:pt x="20" y="40"/>
                      <a:pt x="21" y="40"/>
                      <a:pt x="22" y="39"/>
                    </a:cubicBezTo>
                    <a:cubicBezTo>
                      <a:pt x="42" y="28"/>
                      <a:pt x="67" y="29"/>
                      <a:pt x="67" y="29"/>
                    </a:cubicBezTo>
                    <a:cubicBezTo>
                      <a:pt x="78" y="29"/>
                      <a:pt x="87" y="31"/>
                      <a:pt x="93" y="35"/>
                    </a:cubicBezTo>
                    <a:cubicBezTo>
                      <a:pt x="98" y="40"/>
                      <a:pt x="101" y="46"/>
                      <a:pt x="101" y="60"/>
                    </a:cubicBezTo>
                    <a:cubicBezTo>
                      <a:pt x="101" y="64"/>
                      <a:pt x="101" y="64"/>
                      <a:pt x="101" y="64"/>
                    </a:cubicBezTo>
                    <a:cubicBezTo>
                      <a:pt x="92" y="63"/>
                      <a:pt x="84" y="62"/>
                      <a:pt x="84" y="62"/>
                    </a:cubicBezTo>
                    <a:moveTo>
                      <a:pt x="43" y="135"/>
                    </a:moveTo>
                    <a:cubicBezTo>
                      <a:pt x="39" y="132"/>
                      <a:pt x="38" y="131"/>
                      <a:pt x="37" y="129"/>
                    </a:cubicBezTo>
                    <a:cubicBezTo>
                      <a:pt x="35" y="126"/>
                      <a:pt x="34" y="121"/>
                      <a:pt x="34" y="115"/>
                    </a:cubicBezTo>
                    <a:cubicBezTo>
                      <a:pt x="34" y="106"/>
                      <a:pt x="37" y="100"/>
                      <a:pt x="43" y="95"/>
                    </a:cubicBezTo>
                    <a:cubicBezTo>
                      <a:pt x="43" y="95"/>
                      <a:pt x="52" y="88"/>
                      <a:pt x="73" y="88"/>
                    </a:cubicBezTo>
                    <a:cubicBezTo>
                      <a:pt x="88" y="88"/>
                      <a:pt x="101" y="90"/>
                      <a:pt x="101" y="90"/>
                    </a:cubicBezTo>
                    <a:cubicBezTo>
                      <a:pt x="101" y="137"/>
                      <a:pt x="101" y="137"/>
                      <a:pt x="101" y="137"/>
                    </a:cubicBezTo>
                    <a:cubicBezTo>
                      <a:pt x="101" y="137"/>
                      <a:pt x="88" y="140"/>
                      <a:pt x="73" y="141"/>
                    </a:cubicBezTo>
                    <a:cubicBezTo>
                      <a:pt x="52" y="142"/>
                      <a:pt x="43" y="135"/>
                      <a:pt x="43" y="135"/>
                    </a:cubicBezTo>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30" name="Freeform 147"/>
              <p:cNvSpPr>
                <a:spLocks/>
              </p:cNvSpPr>
              <p:nvPr/>
            </p:nvSpPr>
            <p:spPr bwMode="auto">
              <a:xfrm>
                <a:off x="4911" y="1960"/>
                <a:ext cx="227" cy="386"/>
              </a:xfrm>
              <a:custGeom>
                <a:avLst/>
                <a:gdLst>
                  <a:gd name="T0" fmla="*/ 95 w 96"/>
                  <a:gd name="T1" fmla="*/ 7 h 162"/>
                  <a:gd name="T2" fmla="*/ 94 w 96"/>
                  <a:gd name="T3" fmla="*/ 3 h 162"/>
                  <a:gd name="T4" fmla="*/ 76 w 96"/>
                  <a:gd name="T5" fmla="*/ 0 h 162"/>
                  <a:gd name="T6" fmla="*/ 50 w 96"/>
                  <a:gd name="T7" fmla="*/ 5 h 162"/>
                  <a:gd name="T8" fmla="*/ 32 w 96"/>
                  <a:gd name="T9" fmla="*/ 18 h 162"/>
                  <a:gd name="T10" fmla="*/ 32 w 96"/>
                  <a:gd name="T11" fmla="*/ 5 h 162"/>
                  <a:gd name="T12" fmla="*/ 29 w 96"/>
                  <a:gd name="T13" fmla="*/ 2 h 162"/>
                  <a:gd name="T14" fmla="*/ 3 w 96"/>
                  <a:gd name="T15" fmla="*/ 2 h 162"/>
                  <a:gd name="T16" fmla="*/ 0 w 96"/>
                  <a:gd name="T17" fmla="*/ 5 h 162"/>
                  <a:gd name="T18" fmla="*/ 0 w 96"/>
                  <a:gd name="T19" fmla="*/ 159 h 162"/>
                  <a:gd name="T20" fmla="*/ 3 w 96"/>
                  <a:gd name="T21" fmla="*/ 162 h 162"/>
                  <a:gd name="T22" fmla="*/ 30 w 96"/>
                  <a:gd name="T23" fmla="*/ 162 h 162"/>
                  <a:gd name="T24" fmla="*/ 33 w 96"/>
                  <a:gd name="T25" fmla="*/ 159 h 162"/>
                  <a:gd name="T26" fmla="*/ 33 w 96"/>
                  <a:gd name="T27" fmla="*/ 82 h 162"/>
                  <a:gd name="T28" fmla="*/ 36 w 96"/>
                  <a:gd name="T29" fmla="*/ 55 h 162"/>
                  <a:gd name="T30" fmla="*/ 46 w 96"/>
                  <a:gd name="T31" fmla="*/ 40 h 162"/>
                  <a:gd name="T32" fmla="*/ 58 w 96"/>
                  <a:gd name="T33" fmla="*/ 32 h 162"/>
                  <a:gd name="T34" fmla="*/ 72 w 96"/>
                  <a:gd name="T35" fmla="*/ 30 h 162"/>
                  <a:gd name="T36" fmla="*/ 83 w 96"/>
                  <a:gd name="T37" fmla="*/ 32 h 162"/>
                  <a:gd name="T38" fmla="*/ 87 w 96"/>
                  <a:gd name="T39" fmla="*/ 29 h 162"/>
                  <a:gd name="T40" fmla="*/ 95 w 96"/>
                  <a:gd name="T41" fmla="*/ 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62">
                    <a:moveTo>
                      <a:pt x="95" y="7"/>
                    </a:moveTo>
                    <a:cubicBezTo>
                      <a:pt x="96" y="5"/>
                      <a:pt x="94" y="4"/>
                      <a:pt x="94" y="3"/>
                    </a:cubicBezTo>
                    <a:cubicBezTo>
                      <a:pt x="92" y="3"/>
                      <a:pt x="83" y="1"/>
                      <a:pt x="76" y="0"/>
                    </a:cubicBezTo>
                    <a:cubicBezTo>
                      <a:pt x="63" y="0"/>
                      <a:pt x="56" y="2"/>
                      <a:pt x="50" y="5"/>
                    </a:cubicBezTo>
                    <a:cubicBezTo>
                      <a:pt x="43" y="8"/>
                      <a:pt x="36" y="12"/>
                      <a:pt x="32" y="18"/>
                    </a:cubicBezTo>
                    <a:cubicBezTo>
                      <a:pt x="32" y="5"/>
                      <a:pt x="32" y="5"/>
                      <a:pt x="32" y="5"/>
                    </a:cubicBezTo>
                    <a:cubicBezTo>
                      <a:pt x="32" y="3"/>
                      <a:pt x="31" y="2"/>
                      <a:pt x="29" y="2"/>
                    </a:cubicBezTo>
                    <a:cubicBezTo>
                      <a:pt x="3" y="2"/>
                      <a:pt x="3" y="2"/>
                      <a:pt x="3" y="2"/>
                    </a:cubicBezTo>
                    <a:cubicBezTo>
                      <a:pt x="1" y="2"/>
                      <a:pt x="0" y="3"/>
                      <a:pt x="0" y="5"/>
                    </a:cubicBezTo>
                    <a:cubicBezTo>
                      <a:pt x="0" y="159"/>
                      <a:pt x="0" y="159"/>
                      <a:pt x="0" y="159"/>
                    </a:cubicBezTo>
                    <a:cubicBezTo>
                      <a:pt x="0" y="161"/>
                      <a:pt x="1" y="162"/>
                      <a:pt x="3" y="162"/>
                    </a:cubicBezTo>
                    <a:cubicBezTo>
                      <a:pt x="30" y="162"/>
                      <a:pt x="30" y="162"/>
                      <a:pt x="30" y="162"/>
                    </a:cubicBezTo>
                    <a:cubicBezTo>
                      <a:pt x="32" y="162"/>
                      <a:pt x="33" y="161"/>
                      <a:pt x="33" y="159"/>
                    </a:cubicBezTo>
                    <a:cubicBezTo>
                      <a:pt x="33" y="82"/>
                      <a:pt x="33" y="82"/>
                      <a:pt x="33" y="82"/>
                    </a:cubicBezTo>
                    <a:cubicBezTo>
                      <a:pt x="33" y="72"/>
                      <a:pt x="34" y="62"/>
                      <a:pt x="36" y="55"/>
                    </a:cubicBezTo>
                    <a:cubicBezTo>
                      <a:pt x="39" y="49"/>
                      <a:pt x="42" y="44"/>
                      <a:pt x="46" y="40"/>
                    </a:cubicBezTo>
                    <a:cubicBezTo>
                      <a:pt x="49" y="36"/>
                      <a:pt x="54" y="34"/>
                      <a:pt x="58" y="32"/>
                    </a:cubicBezTo>
                    <a:cubicBezTo>
                      <a:pt x="63" y="31"/>
                      <a:pt x="68" y="30"/>
                      <a:pt x="72" y="30"/>
                    </a:cubicBezTo>
                    <a:cubicBezTo>
                      <a:pt x="78" y="30"/>
                      <a:pt x="83" y="32"/>
                      <a:pt x="83" y="32"/>
                    </a:cubicBezTo>
                    <a:cubicBezTo>
                      <a:pt x="86" y="32"/>
                      <a:pt x="87" y="31"/>
                      <a:pt x="87" y="29"/>
                    </a:cubicBezTo>
                    <a:cubicBezTo>
                      <a:pt x="89" y="24"/>
                      <a:pt x="94" y="10"/>
                      <a:pt x="95" y="7"/>
                    </a:cubicBezTo>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31" name="Freeform 148"/>
              <p:cNvSpPr>
                <a:spLocks/>
              </p:cNvSpPr>
              <p:nvPr/>
            </p:nvSpPr>
            <p:spPr bwMode="auto">
              <a:xfrm>
                <a:off x="4108" y="1797"/>
                <a:ext cx="431" cy="725"/>
              </a:xfrm>
              <a:custGeom>
                <a:avLst/>
                <a:gdLst>
                  <a:gd name="T0" fmla="*/ 179 w 182"/>
                  <a:gd name="T1" fmla="*/ 4 h 304"/>
                  <a:gd name="T2" fmla="*/ 169 w 182"/>
                  <a:gd name="T3" fmla="*/ 1 h 304"/>
                  <a:gd name="T4" fmla="*/ 155 w 182"/>
                  <a:gd name="T5" fmla="*/ 0 h 304"/>
                  <a:gd name="T6" fmla="*/ 111 w 182"/>
                  <a:gd name="T7" fmla="*/ 16 h 304"/>
                  <a:gd name="T8" fmla="*/ 90 w 182"/>
                  <a:gd name="T9" fmla="*/ 63 h 304"/>
                  <a:gd name="T10" fmla="*/ 89 w 182"/>
                  <a:gd name="T11" fmla="*/ 70 h 304"/>
                  <a:gd name="T12" fmla="*/ 66 w 182"/>
                  <a:gd name="T13" fmla="*/ 70 h 304"/>
                  <a:gd name="T14" fmla="*/ 62 w 182"/>
                  <a:gd name="T15" fmla="*/ 73 h 304"/>
                  <a:gd name="T16" fmla="*/ 58 w 182"/>
                  <a:gd name="T17" fmla="*/ 94 h 304"/>
                  <a:gd name="T18" fmla="*/ 62 w 182"/>
                  <a:gd name="T19" fmla="*/ 98 h 304"/>
                  <a:gd name="T20" fmla="*/ 84 w 182"/>
                  <a:gd name="T21" fmla="*/ 98 h 304"/>
                  <a:gd name="T22" fmla="*/ 61 w 182"/>
                  <a:gd name="T23" fmla="*/ 227 h 304"/>
                  <a:gd name="T24" fmla="*/ 55 w 182"/>
                  <a:gd name="T25" fmla="*/ 252 h 304"/>
                  <a:gd name="T26" fmla="*/ 48 w 182"/>
                  <a:gd name="T27" fmla="*/ 267 h 304"/>
                  <a:gd name="T28" fmla="*/ 38 w 182"/>
                  <a:gd name="T29" fmla="*/ 274 h 304"/>
                  <a:gd name="T30" fmla="*/ 26 w 182"/>
                  <a:gd name="T31" fmla="*/ 276 h 304"/>
                  <a:gd name="T32" fmla="*/ 18 w 182"/>
                  <a:gd name="T33" fmla="*/ 275 h 304"/>
                  <a:gd name="T34" fmla="*/ 12 w 182"/>
                  <a:gd name="T35" fmla="*/ 274 h 304"/>
                  <a:gd name="T36" fmla="*/ 9 w 182"/>
                  <a:gd name="T37" fmla="*/ 275 h 304"/>
                  <a:gd name="T38" fmla="*/ 1 w 182"/>
                  <a:gd name="T39" fmla="*/ 296 h 304"/>
                  <a:gd name="T40" fmla="*/ 3 w 182"/>
                  <a:gd name="T41" fmla="*/ 300 h 304"/>
                  <a:gd name="T42" fmla="*/ 12 w 182"/>
                  <a:gd name="T43" fmla="*/ 303 h 304"/>
                  <a:gd name="T44" fmla="*/ 27 w 182"/>
                  <a:gd name="T45" fmla="*/ 304 h 304"/>
                  <a:gd name="T46" fmla="*/ 53 w 182"/>
                  <a:gd name="T47" fmla="*/ 301 h 304"/>
                  <a:gd name="T48" fmla="*/ 72 w 182"/>
                  <a:gd name="T49" fmla="*/ 287 h 304"/>
                  <a:gd name="T50" fmla="*/ 85 w 182"/>
                  <a:gd name="T51" fmla="*/ 264 h 304"/>
                  <a:gd name="T52" fmla="*/ 94 w 182"/>
                  <a:gd name="T53" fmla="*/ 229 h 304"/>
                  <a:gd name="T54" fmla="*/ 117 w 182"/>
                  <a:gd name="T55" fmla="*/ 98 h 304"/>
                  <a:gd name="T56" fmla="*/ 151 w 182"/>
                  <a:gd name="T57" fmla="*/ 98 h 304"/>
                  <a:gd name="T58" fmla="*/ 155 w 182"/>
                  <a:gd name="T59" fmla="*/ 95 h 304"/>
                  <a:gd name="T60" fmla="*/ 159 w 182"/>
                  <a:gd name="T61" fmla="*/ 73 h 304"/>
                  <a:gd name="T62" fmla="*/ 155 w 182"/>
                  <a:gd name="T63" fmla="*/ 70 h 304"/>
                  <a:gd name="T64" fmla="*/ 122 w 182"/>
                  <a:gd name="T65" fmla="*/ 70 h 304"/>
                  <a:gd name="T66" fmla="*/ 128 w 182"/>
                  <a:gd name="T67" fmla="*/ 46 h 304"/>
                  <a:gd name="T68" fmla="*/ 135 w 182"/>
                  <a:gd name="T69" fmla="*/ 35 h 304"/>
                  <a:gd name="T70" fmla="*/ 144 w 182"/>
                  <a:gd name="T71" fmla="*/ 30 h 304"/>
                  <a:gd name="T72" fmla="*/ 155 w 182"/>
                  <a:gd name="T73" fmla="*/ 28 h 304"/>
                  <a:gd name="T74" fmla="*/ 163 w 182"/>
                  <a:gd name="T75" fmla="*/ 29 h 304"/>
                  <a:gd name="T76" fmla="*/ 169 w 182"/>
                  <a:gd name="T77" fmla="*/ 31 h 304"/>
                  <a:gd name="T78" fmla="*/ 173 w 182"/>
                  <a:gd name="T79" fmla="*/ 29 h 304"/>
                  <a:gd name="T80" fmla="*/ 181 w 182"/>
                  <a:gd name="T81" fmla="*/ 7 h 304"/>
                  <a:gd name="T82" fmla="*/ 179 w 182"/>
                  <a:gd name="T83"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304">
                    <a:moveTo>
                      <a:pt x="179" y="4"/>
                    </a:moveTo>
                    <a:cubicBezTo>
                      <a:pt x="176" y="3"/>
                      <a:pt x="173" y="2"/>
                      <a:pt x="169" y="1"/>
                    </a:cubicBezTo>
                    <a:cubicBezTo>
                      <a:pt x="165" y="1"/>
                      <a:pt x="160" y="0"/>
                      <a:pt x="155" y="0"/>
                    </a:cubicBezTo>
                    <a:cubicBezTo>
                      <a:pt x="136" y="0"/>
                      <a:pt x="121" y="5"/>
                      <a:pt x="111" y="16"/>
                    </a:cubicBezTo>
                    <a:cubicBezTo>
                      <a:pt x="101" y="26"/>
                      <a:pt x="94" y="42"/>
                      <a:pt x="90" y="63"/>
                    </a:cubicBezTo>
                    <a:cubicBezTo>
                      <a:pt x="89" y="70"/>
                      <a:pt x="89" y="70"/>
                      <a:pt x="89" y="70"/>
                    </a:cubicBezTo>
                    <a:cubicBezTo>
                      <a:pt x="66" y="70"/>
                      <a:pt x="66" y="70"/>
                      <a:pt x="66" y="70"/>
                    </a:cubicBezTo>
                    <a:cubicBezTo>
                      <a:pt x="66" y="70"/>
                      <a:pt x="63" y="70"/>
                      <a:pt x="62" y="73"/>
                    </a:cubicBezTo>
                    <a:cubicBezTo>
                      <a:pt x="58" y="94"/>
                      <a:pt x="58" y="94"/>
                      <a:pt x="58" y="94"/>
                    </a:cubicBezTo>
                    <a:cubicBezTo>
                      <a:pt x="58" y="96"/>
                      <a:pt x="59" y="98"/>
                      <a:pt x="62" y="98"/>
                    </a:cubicBezTo>
                    <a:cubicBezTo>
                      <a:pt x="84" y="98"/>
                      <a:pt x="84" y="98"/>
                      <a:pt x="84" y="98"/>
                    </a:cubicBezTo>
                    <a:cubicBezTo>
                      <a:pt x="61" y="227"/>
                      <a:pt x="61" y="227"/>
                      <a:pt x="61" y="227"/>
                    </a:cubicBezTo>
                    <a:cubicBezTo>
                      <a:pt x="59" y="237"/>
                      <a:pt x="57" y="246"/>
                      <a:pt x="55" y="252"/>
                    </a:cubicBezTo>
                    <a:cubicBezTo>
                      <a:pt x="53" y="259"/>
                      <a:pt x="51" y="264"/>
                      <a:pt x="48" y="267"/>
                    </a:cubicBezTo>
                    <a:cubicBezTo>
                      <a:pt x="45" y="271"/>
                      <a:pt x="43" y="273"/>
                      <a:pt x="38" y="274"/>
                    </a:cubicBezTo>
                    <a:cubicBezTo>
                      <a:pt x="35" y="276"/>
                      <a:pt x="31" y="276"/>
                      <a:pt x="26" y="276"/>
                    </a:cubicBezTo>
                    <a:cubicBezTo>
                      <a:pt x="24" y="276"/>
                      <a:pt x="20" y="276"/>
                      <a:pt x="18" y="275"/>
                    </a:cubicBezTo>
                    <a:cubicBezTo>
                      <a:pt x="15" y="275"/>
                      <a:pt x="14" y="274"/>
                      <a:pt x="12" y="274"/>
                    </a:cubicBezTo>
                    <a:cubicBezTo>
                      <a:pt x="12" y="274"/>
                      <a:pt x="10" y="272"/>
                      <a:pt x="9" y="275"/>
                    </a:cubicBezTo>
                    <a:cubicBezTo>
                      <a:pt x="8" y="277"/>
                      <a:pt x="2" y="294"/>
                      <a:pt x="1" y="296"/>
                    </a:cubicBezTo>
                    <a:cubicBezTo>
                      <a:pt x="0" y="298"/>
                      <a:pt x="1" y="300"/>
                      <a:pt x="3" y="300"/>
                    </a:cubicBezTo>
                    <a:cubicBezTo>
                      <a:pt x="6" y="301"/>
                      <a:pt x="8" y="302"/>
                      <a:pt x="12" y="303"/>
                    </a:cubicBezTo>
                    <a:cubicBezTo>
                      <a:pt x="18" y="304"/>
                      <a:pt x="23" y="304"/>
                      <a:pt x="27" y="304"/>
                    </a:cubicBezTo>
                    <a:cubicBezTo>
                      <a:pt x="37" y="304"/>
                      <a:pt x="45" y="303"/>
                      <a:pt x="53" y="301"/>
                    </a:cubicBezTo>
                    <a:cubicBezTo>
                      <a:pt x="60" y="298"/>
                      <a:pt x="66" y="293"/>
                      <a:pt x="72" y="287"/>
                    </a:cubicBezTo>
                    <a:cubicBezTo>
                      <a:pt x="78" y="281"/>
                      <a:pt x="81" y="274"/>
                      <a:pt x="85" y="264"/>
                    </a:cubicBezTo>
                    <a:cubicBezTo>
                      <a:pt x="89" y="255"/>
                      <a:pt x="92" y="243"/>
                      <a:pt x="94" y="229"/>
                    </a:cubicBezTo>
                    <a:cubicBezTo>
                      <a:pt x="117" y="98"/>
                      <a:pt x="117" y="98"/>
                      <a:pt x="117" y="98"/>
                    </a:cubicBezTo>
                    <a:cubicBezTo>
                      <a:pt x="151" y="98"/>
                      <a:pt x="151" y="98"/>
                      <a:pt x="151" y="98"/>
                    </a:cubicBezTo>
                    <a:cubicBezTo>
                      <a:pt x="151" y="98"/>
                      <a:pt x="154" y="98"/>
                      <a:pt x="155" y="95"/>
                    </a:cubicBezTo>
                    <a:cubicBezTo>
                      <a:pt x="159" y="73"/>
                      <a:pt x="159" y="73"/>
                      <a:pt x="159" y="73"/>
                    </a:cubicBezTo>
                    <a:cubicBezTo>
                      <a:pt x="159" y="71"/>
                      <a:pt x="158" y="70"/>
                      <a:pt x="155" y="70"/>
                    </a:cubicBezTo>
                    <a:cubicBezTo>
                      <a:pt x="122" y="70"/>
                      <a:pt x="122" y="70"/>
                      <a:pt x="122" y="70"/>
                    </a:cubicBezTo>
                    <a:cubicBezTo>
                      <a:pt x="123" y="69"/>
                      <a:pt x="124" y="57"/>
                      <a:pt x="128" y="46"/>
                    </a:cubicBezTo>
                    <a:cubicBezTo>
                      <a:pt x="129" y="42"/>
                      <a:pt x="132" y="38"/>
                      <a:pt x="135" y="35"/>
                    </a:cubicBezTo>
                    <a:cubicBezTo>
                      <a:pt x="138" y="33"/>
                      <a:pt x="141" y="31"/>
                      <a:pt x="144" y="30"/>
                    </a:cubicBezTo>
                    <a:cubicBezTo>
                      <a:pt x="147" y="29"/>
                      <a:pt x="151" y="28"/>
                      <a:pt x="155" y="28"/>
                    </a:cubicBezTo>
                    <a:cubicBezTo>
                      <a:pt x="158" y="28"/>
                      <a:pt x="161" y="29"/>
                      <a:pt x="163" y="29"/>
                    </a:cubicBezTo>
                    <a:cubicBezTo>
                      <a:pt x="167" y="30"/>
                      <a:pt x="168" y="30"/>
                      <a:pt x="169" y="31"/>
                    </a:cubicBezTo>
                    <a:cubicBezTo>
                      <a:pt x="172" y="32"/>
                      <a:pt x="172" y="31"/>
                      <a:pt x="173" y="29"/>
                    </a:cubicBezTo>
                    <a:cubicBezTo>
                      <a:pt x="181" y="7"/>
                      <a:pt x="181" y="7"/>
                      <a:pt x="181" y="7"/>
                    </a:cubicBezTo>
                    <a:cubicBezTo>
                      <a:pt x="182" y="5"/>
                      <a:pt x="180" y="4"/>
                      <a:pt x="179" y="4"/>
                    </a:cubicBezTo>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32" name="Freeform 149"/>
              <p:cNvSpPr>
                <a:spLocks/>
              </p:cNvSpPr>
              <p:nvPr/>
            </p:nvSpPr>
            <p:spPr bwMode="auto">
              <a:xfrm>
                <a:off x="3360" y="1805"/>
                <a:ext cx="78" cy="541"/>
              </a:xfrm>
              <a:custGeom>
                <a:avLst/>
                <a:gdLst>
                  <a:gd name="T0" fmla="*/ 33 w 33"/>
                  <a:gd name="T1" fmla="*/ 224 h 227"/>
                  <a:gd name="T2" fmla="*/ 30 w 33"/>
                  <a:gd name="T3" fmla="*/ 227 h 227"/>
                  <a:gd name="T4" fmla="*/ 3 w 33"/>
                  <a:gd name="T5" fmla="*/ 227 h 227"/>
                  <a:gd name="T6" fmla="*/ 0 w 33"/>
                  <a:gd name="T7" fmla="*/ 224 h 227"/>
                  <a:gd name="T8" fmla="*/ 0 w 33"/>
                  <a:gd name="T9" fmla="*/ 4 h 227"/>
                  <a:gd name="T10" fmla="*/ 3 w 33"/>
                  <a:gd name="T11" fmla="*/ 0 h 227"/>
                  <a:gd name="T12" fmla="*/ 30 w 33"/>
                  <a:gd name="T13" fmla="*/ 0 h 227"/>
                  <a:gd name="T14" fmla="*/ 33 w 33"/>
                  <a:gd name="T15" fmla="*/ 4 h 227"/>
                  <a:gd name="T16" fmla="*/ 33 w 33"/>
                  <a:gd name="T17" fmla="*/ 22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27">
                    <a:moveTo>
                      <a:pt x="33" y="224"/>
                    </a:moveTo>
                    <a:cubicBezTo>
                      <a:pt x="33" y="226"/>
                      <a:pt x="32" y="227"/>
                      <a:pt x="30" y="227"/>
                    </a:cubicBezTo>
                    <a:cubicBezTo>
                      <a:pt x="3" y="227"/>
                      <a:pt x="3" y="227"/>
                      <a:pt x="3" y="227"/>
                    </a:cubicBezTo>
                    <a:cubicBezTo>
                      <a:pt x="1" y="227"/>
                      <a:pt x="0" y="226"/>
                      <a:pt x="0" y="224"/>
                    </a:cubicBezTo>
                    <a:cubicBezTo>
                      <a:pt x="0" y="4"/>
                      <a:pt x="0" y="4"/>
                      <a:pt x="0" y="4"/>
                    </a:cubicBezTo>
                    <a:cubicBezTo>
                      <a:pt x="0" y="2"/>
                      <a:pt x="1" y="0"/>
                      <a:pt x="3" y="0"/>
                    </a:cubicBezTo>
                    <a:cubicBezTo>
                      <a:pt x="30" y="0"/>
                      <a:pt x="30" y="0"/>
                      <a:pt x="30" y="0"/>
                    </a:cubicBezTo>
                    <a:cubicBezTo>
                      <a:pt x="32" y="0"/>
                      <a:pt x="33" y="2"/>
                      <a:pt x="33" y="4"/>
                    </a:cubicBezTo>
                    <a:lnTo>
                      <a:pt x="33" y="224"/>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grpSp>
        <p:grpSp>
          <p:nvGrpSpPr>
            <p:cNvPr id="294" name="Group 293"/>
            <p:cNvGrpSpPr/>
            <p:nvPr/>
          </p:nvGrpSpPr>
          <p:grpSpPr>
            <a:xfrm>
              <a:off x="8950652" y="1639282"/>
              <a:ext cx="742388" cy="164117"/>
              <a:chOff x="1549400" y="4437063"/>
              <a:chExt cx="8394700" cy="1855787"/>
            </a:xfrm>
          </p:grpSpPr>
          <p:sp>
            <p:nvSpPr>
              <p:cNvPr id="311" name="Freeform 9"/>
              <p:cNvSpPr>
                <a:spLocks noEditPoints="1"/>
              </p:cNvSpPr>
              <p:nvPr/>
            </p:nvSpPr>
            <p:spPr bwMode="auto">
              <a:xfrm>
                <a:off x="3649663" y="4789488"/>
                <a:ext cx="1046163" cy="1149350"/>
              </a:xfrm>
              <a:custGeom>
                <a:avLst/>
                <a:gdLst>
                  <a:gd name="T0" fmla="*/ 280 w 280"/>
                  <a:gd name="T1" fmla="*/ 149 h 306"/>
                  <a:gd name="T2" fmla="*/ 263 w 280"/>
                  <a:gd name="T3" fmla="*/ 232 h 306"/>
                  <a:gd name="T4" fmla="*/ 213 w 280"/>
                  <a:gd name="T5" fmla="*/ 287 h 306"/>
                  <a:gd name="T6" fmla="*/ 139 w 280"/>
                  <a:gd name="T7" fmla="*/ 306 h 306"/>
                  <a:gd name="T8" fmla="*/ 67 w 280"/>
                  <a:gd name="T9" fmla="*/ 288 h 306"/>
                  <a:gd name="T10" fmla="*/ 17 w 280"/>
                  <a:gd name="T11" fmla="*/ 235 h 306"/>
                  <a:gd name="T12" fmla="*/ 0 w 280"/>
                  <a:gd name="T13" fmla="*/ 157 h 306"/>
                  <a:gd name="T14" fmla="*/ 18 w 280"/>
                  <a:gd name="T15" fmla="*/ 74 h 306"/>
                  <a:gd name="T16" fmla="*/ 68 w 280"/>
                  <a:gd name="T17" fmla="*/ 19 h 306"/>
                  <a:gd name="T18" fmla="*/ 144 w 280"/>
                  <a:gd name="T19" fmla="*/ 0 h 306"/>
                  <a:gd name="T20" fmla="*/ 215 w 280"/>
                  <a:gd name="T21" fmla="*/ 19 h 306"/>
                  <a:gd name="T22" fmla="*/ 263 w 280"/>
                  <a:gd name="T23" fmla="*/ 72 h 306"/>
                  <a:gd name="T24" fmla="*/ 280 w 280"/>
                  <a:gd name="T25" fmla="*/ 149 h 306"/>
                  <a:gd name="T26" fmla="*/ 244 w 280"/>
                  <a:gd name="T27" fmla="*/ 154 h 306"/>
                  <a:gd name="T28" fmla="*/ 217 w 280"/>
                  <a:gd name="T29" fmla="*/ 64 h 306"/>
                  <a:gd name="T30" fmla="*/ 141 w 280"/>
                  <a:gd name="T31" fmla="*/ 31 h 306"/>
                  <a:gd name="T32" fmla="*/ 87 w 280"/>
                  <a:gd name="T33" fmla="*/ 47 h 306"/>
                  <a:gd name="T34" fmla="*/ 50 w 280"/>
                  <a:gd name="T35" fmla="*/ 90 h 306"/>
                  <a:gd name="T36" fmla="*/ 36 w 280"/>
                  <a:gd name="T37" fmla="*/ 153 h 306"/>
                  <a:gd name="T38" fmla="*/ 49 w 280"/>
                  <a:gd name="T39" fmla="*/ 217 h 306"/>
                  <a:gd name="T40" fmla="*/ 85 w 280"/>
                  <a:gd name="T41" fmla="*/ 260 h 306"/>
                  <a:gd name="T42" fmla="*/ 139 w 280"/>
                  <a:gd name="T43" fmla="*/ 275 h 306"/>
                  <a:gd name="T44" fmla="*/ 216 w 280"/>
                  <a:gd name="T45" fmla="*/ 243 h 306"/>
                  <a:gd name="T46" fmla="*/ 244 w 280"/>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306">
                    <a:moveTo>
                      <a:pt x="280" y="149"/>
                    </a:moveTo>
                    <a:cubicBezTo>
                      <a:pt x="280" y="181"/>
                      <a:pt x="275" y="209"/>
                      <a:pt x="263" y="232"/>
                    </a:cubicBezTo>
                    <a:cubicBezTo>
                      <a:pt x="252" y="256"/>
                      <a:pt x="235" y="274"/>
                      <a:pt x="213" y="287"/>
                    </a:cubicBezTo>
                    <a:cubicBezTo>
                      <a:pt x="192" y="300"/>
                      <a:pt x="167" y="306"/>
                      <a:pt x="139" y="306"/>
                    </a:cubicBezTo>
                    <a:cubicBezTo>
                      <a:pt x="112" y="306"/>
                      <a:pt x="88" y="300"/>
                      <a:pt x="67" y="288"/>
                    </a:cubicBezTo>
                    <a:cubicBezTo>
                      <a:pt x="45" y="275"/>
                      <a:pt x="29" y="258"/>
                      <a:pt x="17" y="235"/>
                    </a:cubicBezTo>
                    <a:cubicBezTo>
                      <a:pt x="6" y="212"/>
                      <a:pt x="0" y="186"/>
                      <a:pt x="0" y="157"/>
                    </a:cubicBezTo>
                    <a:cubicBezTo>
                      <a:pt x="0" y="125"/>
                      <a:pt x="6" y="98"/>
                      <a:pt x="18" y="74"/>
                    </a:cubicBezTo>
                    <a:cubicBezTo>
                      <a:pt x="29" y="50"/>
                      <a:pt x="46" y="32"/>
                      <a:pt x="68" y="19"/>
                    </a:cubicBezTo>
                    <a:cubicBezTo>
                      <a:pt x="90" y="6"/>
                      <a:pt x="115" y="0"/>
                      <a:pt x="144" y="0"/>
                    </a:cubicBezTo>
                    <a:cubicBezTo>
                      <a:pt x="170" y="0"/>
                      <a:pt x="194" y="6"/>
                      <a:pt x="215" y="19"/>
                    </a:cubicBezTo>
                    <a:cubicBezTo>
                      <a:pt x="236" y="31"/>
                      <a:pt x="252" y="49"/>
                      <a:pt x="263" y="72"/>
                    </a:cubicBezTo>
                    <a:cubicBezTo>
                      <a:pt x="275" y="94"/>
                      <a:pt x="280" y="120"/>
                      <a:pt x="280" y="149"/>
                    </a:cubicBezTo>
                    <a:moveTo>
                      <a:pt x="244" y="154"/>
                    </a:moveTo>
                    <a:cubicBezTo>
                      <a:pt x="244" y="115"/>
                      <a:pt x="235" y="85"/>
                      <a:pt x="217" y="64"/>
                    </a:cubicBezTo>
                    <a:cubicBezTo>
                      <a:pt x="199" y="42"/>
                      <a:pt x="174" y="31"/>
                      <a:pt x="141" y="31"/>
                    </a:cubicBezTo>
                    <a:cubicBezTo>
                      <a:pt x="121" y="31"/>
                      <a:pt x="103" y="36"/>
                      <a:pt x="87" y="47"/>
                    </a:cubicBezTo>
                    <a:cubicBezTo>
                      <a:pt x="71" y="57"/>
                      <a:pt x="59" y="71"/>
                      <a:pt x="50" y="90"/>
                    </a:cubicBezTo>
                    <a:cubicBezTo>
                      <a:pt x="41" y="109"/>
                      <a:pt x="36" y="130"/>
                      <a:pt x="36" y="153"/>
                    </a:cubicBezTo>
                    <a:cubicBezTo>
                      <a:pt x="36" y="177"/>
                      <a:pt x="41" y="198"/>
                      <a:pt x="49" y="217"/>
                    </a:cubicBezTo>
                    <a:cubicBezTo>
                      <a:pt x="58" y="235"/>
                      <a:pt x="70" y="250"/>
                      <a:pt x="85" y="260"/>
                    </a:cubicBezTo>
                    <a:cubicBezTo>
                      <a:pt x="101" y="270"/>
                      <a:pt x="119" y="275"/>
                      <a:pt x="139" y="275"/>
                    </a:cubicBezTo>
                    <a:cubicBezTo>
                      <a:pt x="172" y="275"/>
                      <a:pt x="197" y="264"/>
                      <a:pt x="216" y="243"/>
                    </a:cubicBezTo>
                    <a:cubicBezTo>
                      <a:pt x="235" y="221"/>
                      <a:pt x="244" y="192"/>
                      <a:pt x="244" y="154"/>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2" name="Freeform 10"/>
              <p:cNvSpPr>
                <a:spLocks/>
              </p:cNvSpPr>
              <p:nvPr/>
            </p:nvSpPr>
            <p:spPr bwMode="auto">
              <a:xfrm>
                <a:off x="4773613" y="4725988"/>
                <a:ext cx="477838" cy="1193800"/>
              </a:xfrm>
              <a:custGeom>
                <a:avLst/>
                <a:gdLst>
                  <a:gd name="T0" fmla="*/ 128 w 128"/>
                  <a:gd name="T1" fmla="*/ 35 h 318"/>
                  <a:gd name="T2" fmla="*/ 106 w 128"/>
                  <a:gd name="T3" fmla="*/ 29 h 318"/>
                  <a:gd name="T4" fmla="*/ 70 w 128"/>
                  <a:gd name="T5" fmla="*/ 74 h 318"/>
                  <a:gd name="T6" fmla="*/ 70 w 128"/>
                  <a:gd name="T7" fmla="*/ 107 h 318"/>
                  <a:gd name="T8" fmla="*/ 120 w 128"/>
                  <a:gd name="T9" fmla="*/ 107 h 318"/>
                  <a:gd name="T10" fmla="*/ 120 w 128"/>
                  <a:gd name="T11" fmla="*/ 135 h 318"/>
                  <a:gd name="T12" fmla="*/ 70 w 128"/>
                  <a:gd name="T13" fmla="*/ 135 h 318"/>
                  <a:gd name="T14" fmla="*/ 70 w 128"/>
                  <a:gd name="T15" fmla="*/ 318 h 318"/>
                  <a:gd name="T16" fmla="*/ 36 w 128"/>
                  <a:gd name="T17" fmla="*/ 318 h 318"/>
                  <a:gd name="T18" fmla="*/ 36 w 128"/>
                  <a:gd name="T19" fmla="*/ 135 h 318"/>
                  <a:gd name="T20" fmla="*/ 0 w 128"/>
                  <a:gd name="T21" fmla="*/ 135 h 318"/>
                  <a:gd name="T22" fmla="*/ 0 w 128"/>
                  <a:gd name="T23" fmla="*/ 107 h 318"/>
                  <a:gd name="T24" fmla="*/ 36 w 128"/>
                  <a:gd name="T25" fmla="*/ 107 h 318"/>
                  <a:gd name="T26" fmla="*/ 36 w 128"/>
                  <a:gd name="T27" fmla="*/ 72 h 318"/>
                  <a:gd name="T28" fmla="*/ 55 w 128"/>
                  <a:gd name="T29" fmla="*/ 20 h 318"/>
                  <a:gd name="T30" fmla="*/ 104 w 128"/>
                  <a:gd name="T31" fmla="*/ 0 h 318"/>
                  <a:gd name="T32" fmla="*/ 128 w 128"/>
                  <a:gd name="T33" fmla="*/ 4 h 318"/>
                  <a:gd name="T34" fmla="*/ 128 w 128"/>
                  <a:gd name="T35" fmla="*/ 3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318">
                    <a:moveTo>
                      <a:pt x="128" y="35"/>
                    </a:moveTo>
                    <a:cubicBezTo>
                      <a:pt x="122" y="31"/>
                      <a:pt x="114" y="29"/>
                      <a:pt x="106" y="29"/>
                    </a:cubicBezTo>
                    <a:cubicBezTo>
                      <a:pt x="82" y="29"/>
                      <a:pt x="70" y="44"/>
                      <a:pt x="70" y="74"/>
                    </a:cubicBezTo>
                    <a:cubicBezTo>
                      <a:pt x="70" y="107"/>
                      <a:pt x="70" y="107"/>
                      <a:pt x="70" y="107"/>
                    </a:cubicBezTo>
                    <a:cubicBezTo>
                      <a:pt x="120" y="107"/>
                      <a:pt x="120" y="107"/>
                      <a:pt x="120" y="107"/>
                    </a:cubicBezTo>
                    <a:cubicBezTo>
                      <a:pt x="120" y="135"/>
                      <a:pt x="120" y="135"/>
                      <a:pt x="120" y="135"/>
                    </a:cubicBezTo>
                    <a:cubicBezTo>
                      <a:pt x="70" y="135"/>
                      <a:pt x="70" y="135"/>
                      <a:pt x="70" y="135"/>
                    </a:cubicBezTo>
                    <a:cubicBezTo>
                      <a:pt x="70" y="318"/>
                      <a:pt x="70" y="318"/>
                      <a:pt x="70" y="318"/>
                    </a:cubicBezTo>
                    <a:cubicBezTo>
                      <a:pt x="36" y="318"/>
                      <a:pt x="36" y="318"/>
                      <a:pt x="36" y="318"/>
                    </a:cubicBezTo>
                    <a:cubicBezTo>
                      <a:pt x="36" y="135"/>
                      <a:pt x="36" y="135"/>
                      <a:pt x="36" y="135"/>
                    </a:cubicBezTo>
                    <a:cubicBezTo>
                      <a:pt x="0" y="135"/>
                      <a:pt x="0" y="135"/>
                      <a:pt x="0" y="135"/>
                    </a:cubicBezTo>
                    <a:cubicBezTo>
                      <a:pt x="0" y="107"/>
                      <a:pt x="0" y="107"/>
                      <a:pt x="0" y="107"/>
                    </a:cubicBezTo>
                    <a:cubicBezTo>
                      <a:pt x="36" y="107"/>
                      <a:pt x="36" y="107"/>
                      <a:pt x="36" y="107"/>
                    </a:cubicBezTo>
                    <a:cubicBezTo>
                      <a:pt x="36" y="72"/>
                      <a:pt x="36" y="72"/>
                      <a:pt x="36" y="72"/>
                    </a:cubicBezTo>
                    <a:cubicBezTo>
                      <a:pt x="36" y="51"/>
                      <a:pt x="43" y="33"/>
                      <a:pt x="55" y="20"/>
                    </a:cubicBezTo>
                    <a:cubicBezTo>
                      <a:pt x="68" y="7"/>
                      <a:pt x="84" y="0"/>
                      <a:pt x="104" y="0"/>
                    </a:cubicBezTo>
                    <a:cubicBezTo>
                      <a:pt x="114" y="0"/>
                      <a:pt x="122" y="2"/>
                      <a:pt x="128" y="4"/>
                    </a:cubicBezTo>
                    <a:lnTo>
                      <a:pt x="128" y="35"/>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3" name="Freeform 11"/>
              <p:cNvSpPr>
                <a:spLocks/>
              </p:cNvSpPr>
              <p:nvPr/>
            </p:nvSpPr>
            <p:spPr bwMode="auto">
              <a:xfrm>
                <a:off x="5211763" y="4725988"/>
                <a:ext cx="477838" cy="1193800"/>
              </a:xfrm>
              <a:custGeom>
                <a:avLst/>
                <a:gdLst>
                  <a:gd name="T0" fmla="*/ 128 w 128"/>
                  <a:gd name="T1" fmla="*/ 35 h 318"/>
                  <a:gd name="T2" fmla="*/ 106 w 128"/>
                  <a:gd name="T3" fmla="*/ 29 h 318"/>
                  <a:gd name="T4" fmla="*/ 70 w 128"/>
                  <a:gd name="T5" fmla="*/ 74 h 318"/>
                  <a:gd name="T6" fmla="*/ 70 w 128"/>
                  <a:gd name="T7" fmla="*/ 107 h 318"/>
                  <a:gd name="T8" fmla="*/ 120 w 128"/>
                  <a:gd name="T9" fmla="*/ 107 h 318"/>
                  <a:gd name="T10" fmla="*/ 120 w 128"/>
                  <a:gd name="T11" fmla="*/ 135 h 318"/>
                  <a:gd name="T12" fmla="*/ 70 w 128"/>
                  <a:gd name="T13" fmla="*/ 135 h 318"/>
                  <a:gd name="T14" fmla="*/ 70 w 128"/>
                  <a:gd name="T15" fmla="*/ 318 h 318"/>
                  <a:gd name="T16" fmla="*/ 36 w 128"/>
                  <a:gd name="T17" fmla="*/ 318 h 318"/>
                  <a:gd name="T18" fmla="*/ 36 w 128"/>
                  <a:gd name="T19" fmla="*/ 135 h 318"/>
                  <a:gd name="T20" fmla="*/ 0 w 128"/>
                  <a:gd name="T21" fmla="*/ 135 h 318"/>
                  <a:gd name="T22" fmla="*/ 0 w 128"/>
                  <a:gd name="T23" fmla="*/ 107 h 318"/>
                  <a:gd name="T24" fmla="*/ 36 w 128"/>
                  <a:gd name="T25" fmla="*/ 107 h 318"/>
                  <a:gd name="T26" fmla="*/ 36 w 128"/>
                  <a:gd name="T27" fmla="*/ 72 h 318"/>
                  <a:gd name="T28" fmla="*/ 55 w 128"/>
                  <a:gd name="T29" fmla="*/ 20 h 318"/>
                  <a:gd name="T30" fmla="*/ 104 w 128"/>
                  <a:gd name="T31" fmla="*/ 0 h 318"/>
                  <a:gd name="T32" fmla="*/ 128 w 128"/>
                  <a:gd name="T33" fmla="*/ 4 h 318"/>
                  <a:gd name="T34" fmla="*/ 128 w 128"/>
                  <a:gd name="T35" fmla="*/ 3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318">
                    <a:moveTo>
                      <a:pt x="128" y="35"/>
                    </a:moveTo>
                    <a:cubicBezTo>
                      <a:pt x="122" y="31"/>
                      <a:pt x="114" y="29"/>
                      <a:pt x="106" y="29"/>
                    </a:cubicBezTo>
                    <a:cubicBezTo>
                      <a:pt x="82" y="29"/>
                      <a:pt x="70" y="44"/>
                      <a:pt x="70" y="74"/>
                    </a:cubicBezTo>
                    <a:cubicBezTo>
                      <a:pt x="70" y="107"/>
                      <a:pt x="70" y="107"/>
                      <a:pt x="70" y="107"/>
                    </a:cubicBezTo>
                    <a:cubicBezTo>
                      <a:pt x="120" y="107"/>
                      <a:pt x="120" y="107"/>
                      <a:pt x="120" y="107"/>
                    </a:cubicBezTo>
                    <a:cubicBezTo>
                      <a:pt x="120" y="135"/>
                      <a:pt x="120" y="135"/>
                      <a:pt x="120" y="135"/>
                    </a:cubicBezTo>
                    <a:cubicBezTo>
                      <a:pt x="70" y="135"/>
                      <a:pt x="70" y="135"/>
                      <a:pt x="70" y="135"/>
                    </a:cubicBezTo>
                    <a:cubicBezTo>
                      <a:pt x="70" y="318"/>
                      <a:pt x="70" y="318"/>
                      <a:pt x="70" y="318"/>
                    </a:cubicBezTo>
                    <a:cubicBezTo>
                      <a:pt x="36" y="318"/>
                      <a:pt x="36" y="318"/>
                      <a:pt x="36" y="318"/>
                    </a:cubicBezTo>
                    <a:cubicBezTo>
                      <a:pt x="36" y="135"/>
                      <a:pt x="36" y="135"/>
                      <a:pt x="36" y="135"/>
                    </a:cubicBezTo>
                    <a:cubicBezTo>
                      <a:pt x="0" y="135"/>
                      <a:pt x="0" y="135"/>
                      <a:pt x="0" y="135"/>
                    </a:cubicBezTo>
                    <a:cubicBezTo>
                      <a:pt x="0" y="107"/>
                      <a:pt x="0" y="107"/>
                      <a:pt x="0" y="107"/>
                    </a:cubicBezTo>
                    <a:cubicBezTo>
                      <a:pt x="36" y="107"/>
                      <a:pt x="36" y="107"/>
                      <a:pt x="36" y="107"/>
                    </a:cubicBezTo>
                    <a:cubicBezTo>
                      <a:pt x="36" y="72"/>
                      <a:pt x="36" y="72"/>
                      <a:pt x="36" y="72"/>
                    </a:cubicBezTo>
                    <a:cubicBezTo>
                      <a:pt x="36" y="51"/>
                      <a:pt x="43" y="33"/>
                      <a:pt x="55" y="20"/>
                    </a:cubicBezTo>
                    <a:cubicBezTo>
                      <a:pt x="68" y="7"/>
                      <a:pt x="84" y="0"/>
                      <a:pt x="104" y="0"/>
                    </a:cubicBezTo>
                    <a:cubicBezTo>
                      <a:pt x="114" y="0"/>
                      <a:pt x="122" y="2"/>
                      <a:pt x="128" y="4"/>
                    </a:cubicBezTo>
                    <a:lnTo>
                      <a:pt x="128" y="35"/>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5" name="Freeform 12"/>
              <p:cNvSpPr>
                <a:spLocks noEditPoints="1"/>
              </p:cNvSpPr>
              <p:nvPr/>
            </p:nvSpPr>
            <p:spPr bwMode="auto">
              <a:xfrm>
                <a:off x="5756275" y="4759325"/>
                <a:ext cx="168275" cy="1160462"/>
              </a:xfrm>
              <a:custGeom>
                <a:avLst/>
                <a:gdLst>
                  <a:gd name="T0" fmla="*/ 45 w 45"/>
                  <a:gd name="T1" fmla="*/ 22 h 309"/>
                  <a:gd name="T2" fmla="*/ 38 w 45"/>
                  <a:gd name="T3" fmla="*/ 38 h 309"/>
                  <a:gd name="T4" fmla="*/ 22 w 45"/>
                  <a:gd name="T5" fmla="*/ 44 h 309"/>
                  <a:gd name="T6" fmla="*/ 7 w 45"/>
                  <a:gd name="T7" fmla="*/ 38 h 309"/>
                  <a:gd name="T8" fmla="*/ 0 w 45"/>
                  <a:gd name="T9" fmla="*/ 22 h 309"/>
                  <a:gd name="T10" fmla="*/ 7 w 45"/>
                  <a:gd name="T11" fmla="*/ 6 h 309"/>
                  <a:gd name="T12" fmla="*/ 22 w 45"/>
                  <a:gd name="T13" fmla="*/ 0 h 309"/>
                  <a:gd name="T14" fmla="*/ 38 w 45"/>
                  <a:gd name="T15" fmla="*/ 6 h 309"/>
                  <a:gd name="T16" fmla="*/ 45 w 45"/>
                  <a:gd name="T17" fmla="*/ 22 h 309"/>
                  <a:gd name="T18" fmla="*/ 39 w 45"/>
                  <a:gd name="T19" fmla="*/ 309 h 309"/>
                  <a:gd name="T20" fmla="*/ 5 w 45"/>
                  <a:gd name="T21" fmla="*/ 309 h 309"/>
                  <a:gd name="T22" fmla="*/ 5 w 45"/>
                  <a:gd name="T23" fmla="*/ 98 h 309"/>
                  <a:gd name="T24" fmla="*/ 39 w 45"/>
                  <a:gd name="T25" fmla="*/ 98 h 309"/>
                  <a:gd name="T26" fmla="*/ 39 w 45"/>
                  <a:gd name="T27"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309">
                    <a:moveTo>
                      <a:pt x="45" y="22"/>
                    </a:moveTo>
                    <a:cubicBezTo>
                      <a:pt x="45" y="28"/>
                      <a:pt x="42" y="33"/>
                      <a:pt x="38" y="38"/>
                    </a:cubicBezTo>
                    <a:cubicBezTo>
                      <a:pt x="34" y="42"/>
                      <a:pt x="28" y="44"/>
                      <a:pt x="22" y="44"/>
                    </a:cubicBezTo>
                    <a:cubicBezTo>
                      <a:pt x="16" y="44"/>
                      <a:pt x="11" y="42"/>
                      <a:pt x="7" y="38"/>
                    </a:cubicBezTo>
                    <a:cubicBezTo>
                      <a:pt x="2" y="34"/>
                      <a:pt x="0" y="28"/>
                      <a:pt x="0" y="22"/>
                    </a:cubicBezTo>
                    <a:cubicBezTo>
                      <a:pt x="0" y="16"/>
                      <a:pt x="2" y="11"/>
                      <a:pt x="7" y="6"/>
                    </a:cubicBezTo>
                    <a:cubicBezTo>
                      <a:pt x="11" y="2"/>
                      <a:pt x="16" y="0"/>
                      <a:pt x="22" y="0"/>
                    </a:cubicBezTo>
                    <a:cubicBezTo>
                      <a:pt x="29" y="0"/>
                      <a:pt x="34" y="2"/>
                      <a:pt x="38" y="6"/>
                    </a:cubicBezTo>
                    <a:cubicBezTo>
                      <a:pt x="43" y="11"/>
                      <a:pt x="45" y="16"/>
                      <a:pt x="45" y="22"/>
                    </a:cubicBezTo>
                    <a:moveTo>
                      <a:pt x="39" y="309"/>
                    </a:moveTo>
                    <a:cubicBezTo>
                      <a:pt x="5" y="309"/>
                      <a:pt x="5" y="309"/>
                      <a:pt x="5" y="309"/>
                    </a:cubicBezTo>
                    <a:cubicBezTo>
                      <a:pt x="5" y="98"/>
                      <a:pt x="5" y="98"/>
                      <a:pt x="5" y="98"/>
                    </a:cubicBezTo>
                    <a:cubicBezTo>
                      <a:pt x="39" y="98"/>
                      <a:pt x="39" y="98"/>
                      <a:pt x="39" y="98"/>
                    </a:cubicBezTo>
                    <a:lnTo>
                      <a:pt x="39" y="309"/>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6" name="Freeform 13"/>
              <p:cNvSpPr>
                <a:spLocks/>
              </p:cNvSpPr>
              <p:nvPr/>
            </p:nvSpPr>
            <p:spPr bwMode="auto">
              <a:xfrm>
                <a:off x="6032500" y="5105400"/>
                <a:ext cx="593725" cy="833437"/>
              </a:xfrm>
              <a:custGeom>
                <a:avLst/>
                <a:gdLst>
                  <a:gd name="T0" fmla="*/ 158 w 159"/>
                  <a:gd name="T1" fmla="*/ 208 h 222"/>
                  <a:gd name="T2" fmla="*/ 100 w 159"/>
                  <a:gd name="T3" fmla="*/ 222 h 222"/>
                  <a:gd name="T4" fmla="*/ 48 w 159"/>
                  <a:gd name="T5" fmla="*/ 209 h 222"/>
                  <a:gd name="T6" fmla="*/ 12 w 159"/>
                  <a:gd name="T7" fmla="*/ 171 h 222"/>
                  <a:gd name="T8" fmla="*/ 0 w 159"/>
                  <a:gd name="T9" fmla="*/ 117 h 222"/>
                  <a:gd name="T10" fmla="*/ 30 w 159"/>
                  <a:gd name="T11" fmla="*/ 32 h 222"/>
                  <a:gd name="T12" fmla="*/ 110 w 159"/>
                  <a:gd name="T13" fmla="*/ 0 h 222"/>
                  <a:gd name="T14" fmla="*/ 159 w 159"/>
                  <a:gd name="T15" fmla="*/ 11 h 222"/>
                  <a:gd name="T16" fmla="*/ 159 w 159"/>
                  <a:gd name="T17" fmla="*/ 46 h 222"/>
                  <a:gd name="T18" fmla="*/ 108 w 159"/>
                  <a:gd name="T19" fmla="*/ 29 h 222"/>
                  <a:gd name="T20" fmla="*/ 55 w 159"/>
                  <a:gd name="T21" fmla="*/ 53 h 222"/>
                  <a:gd name="T22" fmla="*/ 34 w 159"/>
                  <a:gd name="T23" fmla="*/ 114 h 222"/>
                  <a:gd name="T24" fmla="*/ 54 w 159"/>
                  <a:gd name="T25" fmla="*/ 172 h 222"/>
                  <a:gd name="T26" fmla="*/ 106 w 159"/>
                  <a:gd name="T27" fmla="*/ 193 h 222"/>
                  <a:gd name="T28" fmla="*/ 158 w 159"/>
                  <a:gd name="T29" fmla="*/ 175 h 222"/>
                  <a:gd name="T30" fmla="*/ 158 w 159"/>
                  <a:gd name="T31" fmla="*/ 20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222">
                    <a:moveTo>
                      <a:pt x="158" y="208"/>
                    </a:moveTo>
                    <a:cubicBezTo>
                      <a:pt x="142" y="217"/>
                      <a:pt x="123" y="222"/>
                      <a:pt x="100" y="222"/>
                    </a:cubicBezTo>
                    <a:cubicBezTo>
                      <a:pt x="81" y="222"/>
                      <a:pt x="64" y="218"/>
                      <a:pt x="48" y="209"/>
                    </a:cubicBezTo>
                    <a:cubicBezTo>
                      <a:pt x="33" y="200"/>
                      <a:pt x="21" y="188"/>
                      <a:pt x="12" y="171"/>
                    </a:cubicBezTo>
                    <a:cubicBezTo>
                      <a:pt x="4" y="155"/>
                      <a:pt x="0" y="137"/>
                      <a:pt x="0" y="117"/>
                    </a:cubicBezTo>
                    <a:cubicBezTo>
                      <a:pt x="0" y="82"/>
                      <a:pt x="10" y="54"/>
                      <a:pt x="30" y="32"/>
                    </a:cubicBezTo>
                    <a:cubicBezTo>
                      <a:pt x="50" y="11"/>
                      <a:pt x="76" y="0"/>
                      <a:pt x="110" y="0"/>
                    </a:cubicBezTo>
                    <a:cubicBezTo>
                      <a:pt x="128" y="0"/>
                      <a:pt x="145" y="4"/>
                      <a:pt x="159" y="11"/>
                    </a:cubicBezTo>
                    <a:cubicBezTo>
                      <a:pt x="159" y="46"/>
                      <a:pt x="159" y="46"/>
                      <a:pt x="159" y="46"/>
                    </a:cubicBezTo>
                    <a:cubicBezTo>
                      <a:pt x="143" y="35"/>
                      <a:pt x="126" y="29"/>
                      <a:pt x="108" y="29"/>
                    </a:cubicBezTo>
                    <a:cubicBezTo>
                      <a:pt x="86" y="29"/>
                      <a:pt x="69" y="37"/>
                      <a:pt x="55" y="53"/>
                    </a:cubicBezTo>
                    <a:cubicBezTo>
                      <a:pt x="41" y="69"/>
                      <a:pt x="34" y="89"/>
                      <a:pt x="34" y="114"/>
                    </a:cubicBezTo>
                    <a:cubicBezTo>
                      <a:pt x="34" y="138"/>
                      <a:pt x="41" y="158"/>
                      <a:pt x="54" y="172"/>
                    </a:cubicBezTo>
                    <a:cubicBezTo>
                      <a:pt x="67" y="186"/>
                      <a:pt x="84" y="193"/>
                      <a:pt x="106" y="193"/>
                    </a:cubicBezTo>
                    <a:cubicBezTo>
                      <a:pt x="125" y="193"/>
                      <a:pt x="142" y="187"/>
                      <a:pt x="158" y="175"/>
                    </a:cubicBezTo>
                    <a:lnTo>
                      <a:pt x="158" y="208"/>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7" name="Freeform 14"/>
              <p:cNvSpPr>
                <a:spLocks noEditPoints="1"/>
              </p:cNvSpPr>
              <p:nvPr/>
            </p:nvSpPr>
            <p:spPr bwMode="auto">
              <a:xfrm>
                <a:off x="6713538" y="5105400"/>
                <a:ext cx="690563" cy="833437"/>
              </a:xfrm>
              <a:custGeom>
                <a:avLst/>
                <a:gdLst>
                  <a:gd name="T0" fmla="*/ 185 w 185"/>
                  <a:gd name="T1" fmla="*/ 120 h 222"/>
                  <a:gd name="T2" fmla="*/ 35 w 185"/>
                  <a:gd name="T3" fmla="*/ 120 h 222"/>
                  <a:gd name="T4" fmla="*/ 54 w 185"/>
                  <a:gd name="T5" fmla="*/ 175 h 222"/>
                  <a:gd name="T6" fmla="*/ 104 w 185"/>
                  <a:gd name="T7" fmla="*/ 193 h 222"/>
                  <a:gd name="T8" fmla="*/ 170 w 185"/>
                  <a:gd name="T9" fmla="*/ 170 h 222"/>
                  <a:gd name="T10" fmla="*/ 170 w 185"/>
                  <a:gd name="T11" fmla="*/ 202 h 222"/>
                  <a:gd name="T12" fmla="*/ 96 w 185"/>
                  <a:gd name="T13" fmla="*/ 222 h 222"/>
                  <a:gd name="T14" fmla="*/ 25 w 185"/>
                  <a:gd name="T15" fmla="*/ 193 h 222"/>
                  <a:gd name="T16" fmla="*/ 0 w 185"/>
                  <a:gd name="T17" fmla="*/ 112 h 222"/>
                  <a:gd name="T18" fmla="*/ 13 w 185"/>
                  <a:gd name="T19" fmla="*/ 55 h 222"/>
                  <a:gd name="T20" fmla="*/ 48 w 185"/>
                  <a:gd name="T21" fmla="*/ 15 h 222"/>
                  <a:gd name="T22" fmla="*/ 97 w 185"/>
                  <a:gd name="T23" fmla="*/ 0 h 222"/>
                  <a:gd name="T24" fmla="*/ 162 w 185"/>
                  <a:gd name="T25" fmla="*/ 27 h 222"/>
                  <a:gd name="T26" fmla="*/ 185 w 185"/>
                  <a:gd name="T27" fmla="*/ 102 h 222"/>
                  <a:gd name="T28" fmla="*/ 185 w 185"/>
                  <a:gd name="T29" fmla="*/ 120 h 222"/>
                  <a:gd name="T30" fmla="*/ 150 w 185"/>
                  <a:gd name="T31" fmla="*/ 91 h 222"/>
                  <a:gd name="T32" fmla="*/ 136 w 185"/>
                  <a:gd name="T33" fmla="*/ 46 h 222"/>
                  <a:gd name="T34" fmla="*/ 97 w 185"/>
                  <a:gd name="T35" fmla="*/ 29 h 222"/>
                  <a:gd name="T36" fmla="*/ 57 w 185"/>
                  <a:gd name="T37" fmla="*/ 46 h 222"/>
                  <a:gd name="T38" fmla="*/ 36 w 185"/>
                  <a:gd name="T39" fmla="*/ 91 h 222"/>
                  <a:gd name="T40" fmla="*/ 150 w 185"/>
                  <a:gd name="T41" fmla="*/ 9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222">
                    <a:moveTo>
                      <a:pt x="185" y="120"/>
                    </a:moveTo>
                    <a:cubicBezTo>
                      <a:pt x="35" y="120"/>
                      <a:pt x="35" y="120"/>
                      <a:pt x="35" y="120"/>
                    </a:cubicBezTo>
                    <a:cubicBezTo>
                      <a:pt x="36" y="144"/>
                      <a:pt x="42" y="162"/>
                      <a:pt x="54" y="175"/>
                    </a:cubicBezTo>
                    <a:cubicBezTo>
                      <a:pt x="66" y="187"/>
                      <a:pt x="83" y="193"/>
                      <a:pt x="104" y="193"/>
                    </a:cubicBezTo>
                    <a:cubicBezTo>
                      <a:pt x="128" y="193"/>
                      <a:pt x="150" y="186"/>
                      <a:pt x="170" y="170"/>
                    </a:cubicBezTo>
                    <a:cubicBezTo>
                      <a:pt x="170" y="202"/>
                      <a:pt x="170" y="202"/>
                      <a:pt x="170" y="202"/>
                    </a:cubicBezTo>
                    <a:cubicBezTo>
                      <a:pt x="151" y="216"/>
                      <a:pt x="127" y="222"/>
                      <a:pt x="96" y="222"/>
                    </a:cubicBezTo>
                    <a:cubicBezTo>
                      <a:pt x="66" y="222"/>
                      <a:pt x="42" y="213"/>
                      <a:pt x="25" y="193"/>
                    </a:cubicBezTo>
                    <a:cubicBezTo>
                      <a:pt x="9" y="174"/>
                      <a:pt x="0" y="147"/>
                      <a:pt x="0" y="112"/>
                    </a:cubicBezTo>
                    <a:cubicBezTo>
                      <a:pt x="0" y="91"/>
                      <a:pt x="4" y="72"/>
                      <a:pt x="13" y="55"/>
                    </a:cubicBezTo>
                    <a:cubicBezTo>
                      <a:pt x="21" y="38"/>
                      <a:pt x="33" y="24"/>
                      <a:pt x="48" y="15"/>
                    </a:cubicBezTo>
                    <a:cubicBezTo>
                      <a:pt x="63" y="5"/>
                      <a:pt x="79" y="0"/>
                      <a:pt x="97" y="0"/>
                    </a:cubicBezTo>
                    <a:cubicBezTo>
                      <a:pt x="125" y="0"/>
                      <a:pt x="146" y="9"/>
                      <a:pt x="162" y="27"/>
                    </a:cubicBezTo>
                    <a:cubicBezTo>
                      <a:pt x="177" y="45"/>
                      <a:pt x="185" y="70"/>
                      <a:pt x="185" y="102"/>
                    </a:cubicBezTo>
                    <a:lnTo>
                      <a:pt x="185" y="120"/>
                    </a:lnTo>
                    <a:close/>
                    <a:moveTo>
                      <a:pt x="150" y="91"/>
                    </a:moveTo>
                    <a:cubicBezTo>
                      <a:pt x="150" y="72"/>
                      <a:pt x="145" y="56"/>
                      <a:pt x="136" y="46"/>
                    </a:cubicBezTo>
                    <a:cubicBezTo>
                      <a:pt x="127" y="35"/>
                      <a:pt x="114" y="29"/>
                      <a:pt x="97" y="29"/>
                    </a:cubicBezTo>
                    <a:cubicBezTo>
                      <a:pt x="81" y="29"/>
                      <a:pt x="68" y="35"/>
                      <a:pt x="57" y="46"/>
                    </a:cubicBezTo>
                    <a:cubicBezTo>
                      <a:pt x="46" y="58"/>
                      <a:pt x="38" y="73"/>
                      <a:pt x="36" y="91"/>
                    </a:cubicBezTo>
                    <a:lnTo>
                      <a:pt x="150" y="91"/>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8" name="Freeform 15"/>
              <p:cNvSpPr>
                <a:spLocks/>
              </p:cNvSpPr>
              <p:nvPr/>
            </p:nvSpPr>
            <p:spPr bwMode="auto">
              <a:xfrm>
                <a:off x="7724775" y="4789488"/>
                <a:ext cx="642938" cy="1149350"/>
              </a:xfrm>
              <a:custGeom>
                <a:avLst/>
                <a:gdLst>
                  <a:gd name="T0" fmla="*/ 172 w 172"/>
                  <a:gd name="T1" fmla="*/ 217 h 306"/>
                  <a:gd name="T2" fmla="*/ 143 w 172"/>
                  <a:gd name="T3" fmla="*/ 282 h 306"/>
                  <a:gd name="T4" fmla="*/ 67 w 172"/>
                  <a:gd name="T5" fmla="*/ 306 h 306"/>
                  <a:gd name="T6" fmla="*/ 0 w 172"/>
                  <a:gd name="T7" fmla="*/ 290 h 306"/>
                  <a:gd name="T8" fmla="*/ 0 w 172"/>
                  <a:gd name="T9" fmla="*/ 254 h 306"/>
                  <a:gd name="T10" fmla="*/ 69 w 172"/>
                  <a:gd name="T11" fmla="*/ 277 h 306"/>
                  <a:gd name="T12" fmla="*/ 118 w 172"/>
                  <a:gd name="T13" fmla="*/ 262 h 306"/>
                  <a:gd name="T14" fmla="*/ 137 w 172"/>
                  <a:gd name="T15" fmla="*/ 220 h 306"/>
                  <a:gd name="T16" fmla="*/ 54 w 172"/>
                  <a:gd name="T17" fmla="*/ 162 h 306"/>
                  <a:gd name="T18" fmla="*/ 30 w 172"/>
                  <a:gd name="T19" fmla="*/ 162 h 306"/>
                  <a:gd name="T20" fmla="*/ 30 w 172"/>
                  <a:gd name="T21" fmla="*/ 134 h 306"/>
                  <a:gd name="T22" fmla="*/ 53 w 172"/>
                  <a:gd name="T23" fmla="*/ 134 h 306"/>
                  <a:gd name="T24" fmla="*/ 126 w 172"/>
                  <a:gd name="T25" fmla="*/ 79 h 306"/>
                  <a:gd name="T26" fmla="*/ 70 w 172"/>
                  <a:gd name="T27" fmla="*/ 29 h 306"/>
                  <a:gd name="T28" fmla="*/ 11 w 172"/>
                  <a:gd name="T29" fmla="*/ 50 h 306"/>
                  <a:gd name="T30" fmla="*/ 11 w 172"/>
                  <a:gd name="T31" fmla="*/ 17 h 306"/>
                  <a:gd name="T32" fmla="*/ 79 w 172"/>
                  <a:gd name="T33" fmla="*/ 0 h 306"/>
                  <a:gd name="T34" fmla="*/ 138 w 172"/>
                  <a:gd name="T35" fmla="*/ 19 h 306"/>
                  <a:gd name="T36" fmla="*/ 161 w 172"/>
                  <a:gd name="T37" fmla="*/ 71 h 306"/>
                  <a:gd name="T38" fmla="*/ 102 w 172"/>
                  <a:gd name="T39" fmla="*/ 146 h 306"/>
                  <a:gd name="T40" fmla="*/ 102 w 172"/>
                  <a:gd name="T41" fmla="*/ 147 h 306"/>
                  <a:gd name="T42" fmla="*/ 152 w 172"/>
                  <a:gd name="T43" fmla="*/ 169 h 306"/>
                  <a:gd name="T44" fmla="*/ 172 w 172"/>
                  <a:gd name="T45" fmla="*/ 2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306">
                    <a:moveTo>
                      <a:pt x="172" y="217"/>
                    </a:moveTo>
                    <a:cubicBezTo>
                      <a:pt x="172" y="244"/>
                      <a:pt x="162" y="266"/>
                      <a:pt x="143" y="282"/>
                    </a:cubicBezTo>
                    <a:cubicBezTo>
                      <a:pt x="124" y="298"/>
                      <a:pt x="98" y="306"/>
                      <a:pt x="67" y="306"/>
                    </a:cubicBezTo>
                    <a:cubicBezTo>
                      <a:pt x="39" y="306"/>
                      <a:pt x="17" y="301"/>
                      <a:pt x="0" y="290"/>
                    </a:cubicBezTo>
                    <a:cubicBezTo>
                      <a:pt x="0" y="254"/>
                      <a:pt x="0" y="254"/>
                      <a:pt x="0" y="254"/>
                    </a:cubicBezTo>
                    <a:cubicBezTo>
                      <a:pt x="20" y="270"/>
                      <a:pt x="43" y="277"/>
                      <a:pt x="69" y="277"/>
                    </a:cubicBezTo>
                    <a:cubicBezTo>
                      <a:pt x="89" y="277"/>
                      <a:pt x="106" y="272"/>
                      <a:pt x="118" y="262"/>
                    </a:cubicBezTo>
                    <a:cubicBezTo>
                      <a:pt x="131" y="252"/>
                      <a:pt x="137" y="238"/>
                      <a:pt x="137" y="220"/>
                    </a:cubicBezTo>
                    <a:cubicBezTo>
                      <a:pt x="137" y="182"/>
                      <a:pt x="109" y="162"/>
                      <a:pt x="54" y="162"/>
                    </a:cubicBezTo>
                    <a:cubicBezTo>
                      <a:pt x="30" y="162"/>
                      <a:pt x="30" y="162"/>
                      <a:pt x="30" y="162"/>
                    </a:cubicBezTo>
                    <a:cubicBezTo>
                      <a:pt x="30" y="134"/>
                      <a:pt x="30" y="134"/>
                      <a:pt x="30" y="134"/>
                    </a:cubicBezTo>
                    <a:cubicBezTo>
                      <a:pt x="53" y="134"/>
                      <a:pt x="53" y="134"/>
                      <a:pt x="53" y="134"/>
                    </a:cubicBezTo>
                    <a:cubicBezTo>
                      <a:pt x="102" y="134"/>
                      <a:pt x="126" y="115"/>
                      <a:pt x="126" y="79"/>
                    </a:cubicBezTo>
                    <a:cubicBezTo>
                      <a:pt x="126" y="45"/>
                      <a:pt x="107" y="29"/>
                      <a:pt x="70" y="29"/>
                    </a:cubicBezTo>
                    <a:cubicBezTo>
                      <a:pt x="49" y="29"/>
                      <a:pt x="30" y="36"/>
                      <a:pt x="11" y="50"/>
                    </a:cubicBezTo>
                    <a:cubicBezTo>
                      <a:pt x="11" y="17"/>
                      <a:pt x="11" y="17"/>
                      <a:pt x="11" y="17"/>
                    </a:cubicBezTo>
                    <a:cubicBezTo>
                      <a:pt x="30" y="6"/>
                      <a:pt x="53" y="0"/>
                      <a:pt x="79" y="0"/>
                    </a:cubicBezTo>
                    <a:cubicBezTo>
                      <a:pt x="103" y="0"/>
                      <a:pt x="123" y="6"/>
                      <a:pt x="138" y="19"/>
                    </a:cubicBezTo>
                    <a:cubicBezTo>
                      <a:pt x="153" y="32"/>
                      <a:pt x="161" y="50"/>
                      <a:pt x="161" y="71"/>
                    </a:cubicBezTo>
                    <a:cubicBezTo>
                      <a:pt x="161" y="110"/>
                      <a:pt x="141" y="135"/>
                      <a:pt x="102" y="146"/>
                    </a:cubicBezTo>
                    <a:cubicBezTo>
                      <a:pt x="102" y="147"/>
                      <a:pt x="102" y="147"/>
                      <a:pt x="102" y="147"/>
                    </a:cubicBezTo>
                    <a:cubicBezTo>
                      <a:pt x="123" y="149"/>
                      <a:pt x="139" y="157"/>
                      <a:pt x="152" y="169"/>
                    </a:cubicBezTo>
                    <a:cubicBezTo>
                      <a:pt x="165" y="182"/>
                      <a:pt x="172" y="198"/>
                      <a:pt x="172" y="217"/>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20" name="Freeform 16"/>
              <p:cNvSpPr>
                <a:spLocks noEditPoints="1"/>
              </p:cNvSpPr>
              <p:nvPr/>
            </p:nvSpPr>
            <p:spPr bwMode="auto">
              <a:xfrm>
                <a:off x="8494713" y="4789488"/>
                <a:ext cx="703263" cy="1149350"/>
              </a:xfrm>
              <a:custGeom>
                <a:avLst/>
                <a:gdLst>
                  <a:gd name="T0" fmla="*/ 188 w 188"/>
                  <a:gd name="T1" fmla="*/ 207 h 306"/>
                  <a:gd name="T2" fmla="*/ 176 w 188"/>
                  <a:gd name="T3" fmla="*/ 258 h 306"/>
                  <a:gd name="T4" fmla="*/ 143 w 188"/>
                  <a:gd name="T5" fmla="*/ 294 h 306"/>
                  <a:gd name="T6" fmla="*/ 95 w 188"/>
                  <a:gd name="T7" fmla="*/ 306 h 306"/>
                  <a:gd name="T8" fmla="*/ 26 w 188"/>
                  <a:gd name="T9" fmla="*/ 271 h 306"/>
                  <a:gd name="T10" fmla="*/ 0 w 188"/>
                  <a:gd name="T11" fmla="*/ 171 h 306"/>
                  <a:gd name="T12" fmla="*/ 15 w 188"/>
                  <a:gd name="T13" fmla="*/ 81 h 306"/>
                  <a:gd name="T14" fmla="*/ 58 w 188"/>
                  <a:gd name="T15" fmla="*/ 21 h 306"/>
                  <a:gd name="T16" fmla="*/ 121 w 188"/>
                  <a:gd name="T17" fmla="*/ 0 h 306"/>
                  <a:gd name="T18" fmla="*/ 170 w 188"/>
                  <a:gd name="T19" fmla="*/ 8 h 306"/>
                  <a:gd name="T20" fmla="*/ 170 w 188"/>
                  <a:gd name="T21" fmla="*/ 40 h 306"/>
                  <a:gd name="T22" fmla="*/ 122 w 188"/>
                  <a:gd name="T23" fmla="*/ 29 h 306"/>
                  <a:gd name="T24" fmla="*/ 59 w 188"/>
                  <a:gd name="T25" fmla="*/ 64 h 306"/>
                  <a:gd name="T26" fmla="*/ 35 w 188"/>
                  <a:gd name="T27" fmla="*/ 158 h 306"/>
                  <a:gd name="T28" fmla="*/ 36 w 188"/>
                  <a:gd name="T29" fmla="*/ 158 h 306"/>
                  <a:gd name="T30" fmla="*/ 104 w 188"/>
                  <a:gd name="T31" fmla="*/ 116 h 306"/>
                  <a:gd name="T32" fmla="*/ 165 w 188"/>
                  <a:gd name="T33" fmla="*/ 141 h 306"/>
                  <a:gd name="T34" fmla="*/ 188 w 188"/>
                  <a:gd name="T35" fmla="*/ 207 h 306"/>
                  <a:gd name="T36" fmla="*/ 154 w 188"/>
                  <a:gd name="T37" fmla="*/ 212 h 306"/>
                  <a:gd name="T38" fmla="*/ 139 w 188"/>
                  <a:gd name="T39" fmla="*/ 163 h 306"/>
                  <a:gd name="T40" fmla="*/ 96 w 188"/>
                  <a:gd name="T41" fmla="*/ 145 h 306"/>
                  <a:gd name="T42" fmla="*/ 54 w 188"/>
                  <a:gd name="T43" fmla="*/ 162 h 306"/>
                  <a:gd name="T44" fmla="*/ 37 w 188"/>
                  <a:gd name="T45" fmla="*/ 204 h 306"/>
                  <a:gd name="T46" fmla="*/ 54 w 188"/>
                  <a:gd name="T47" fmla="*/ 257 h 306"/>
                  <a:gd name="T48" fmla="*/ 97 w 188"/>
                  <a:gd name="T49" fmla="*/ 277 h 306"/>
                  <a:gd name="T50" fmla="*/ 138 w 188"/>
                  <a:gd name="T51" fmla="*/ 259 h 306"/>
                  <a:gd name="T52" fmla="*/ 154 w 188"/>
                  <a:gd name="T53" fmla="*/ 21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 h="306">
                    <a:moveTo>
                      <a:pt x="188" y="207"/>
                    </a:moveTo>
                    <a:cubicBezTo>
                      <a:pt x="188" y="226"/>
                      <a:pt x="184" y="243"/>
                      <a:pt x="176" y="258"/>
                    </a:cubicBezTo>
                    <a:cubicBezTo>
                      <a:pt x="168" y="274"/>
                      <a:pt x="157" y="285"/>
                      <a:pt x="143" y="294"/>
                    </a:cubicBezTo>
                    <a:cubicBezTo>
                      <a:pt x="129" y="302"/>
                      <a:pt x="113" y="306"/>
                      <a:pt x="95" y="306"/>
                    </a:cubicBezTo>
                    <a:cubicBezTo>
                      <a:pt x="66" y="306"/>
                      <a:pt x="42" y="295"/>
                      <a:pt x="26" y="271"/>
                    </a:cubicBezTo>
                    <a:cubicBezTo>
                      <a:pt x="9" y="247"/>
                      <a:pt x="0" y="214"/>
                      <a:pt x="0" y="171"/>
                    </a:cubicBezTo>
                    <a:cubicBezTo>
                      <a:pt x="0" y="137"/>
                      <a:pt x="5" y="107"/>
                      <a:pt x="15" y="81"/>
                    </a:cubicBezTo>
                    <a:cubicBezTo>
                      <a:pt x="25" y="55"/>
                      <a:pt x="39" y="35"/>
                      <a:pt x="58" y="21"/>
                    </a:cubicBezTo>
                    <a:cubicBezTo>
                      <a:pt x="76" y="7"/>
                      <a:pt x="97" y="0"/>
                      <a:pt x="121" y="0"/>
                    </a:cubicBezTo>
                    <a:cubicBezTo>
                      <a:pt x="142" y="0"/>
                      <a:pt x="158" y="3"/>
                      <a:pt x="170" y="8"/>
                    </a:cubicBezTo>
                    <a:cubicBezTo>
                      <a:pt x="170" y="40"/>
                      <a:pt x="170" y="40"/>
                      <a:pt x="170" y="40"/>
                    </a:cubicBezTo>
                    <a:cubicBezTo>
                      <a:pt x="155" y="33"/>
                      <a:pt x="139" y="29"/>
                      <a:pt x="122" y="29"/>
                    </a:cubicBezTo>
                    <a:cubicBezTo>
                      <a:pt x="96" y="29"/>
                      <a:pt x="75" y="40"/>
                      <a:pt x="59" y="64"/>
                    </a:cubicBezTo>
                    <a:cubicBezTo>
                      <a:pt x="43" y="87"/>
                      <a:pt x="35" y="119"/>
                      <a:pt x="35" y="158"/>
                    </a:cubicBezTo>
                    <a:cubicBezTo>
                      <a:pt x="36" y="158"/>
                      <a:pt x="36" y="158"/>
                      <a:pt x="36" y="158"/>
                    </a:cubicBezTo>
                    <a:cubicBezTo>
                      <a:pt x="50" y="130"/>
                      <a:pt x="72" y="116"/>
                      <a:pt x="104" y="116"/>
                    </a:cubicBezTo>
                    <a:cubicBezTo>
                      <a:pt x="129" y="116"/>
                      <a:pt x="150" y="124"/>
                      <a:pt x="165" y="141"/>
                    </a:cubicBezTo>
                    <a:cubicBezTo>
                      <a:pt x="181" y="158"/>
                      <a:pt x="188" y="180"/>
                      <a:pt x="188" y="207"/>
                    </a:cubicBezTo>
                    <a:moveTo>
                      <a:pt x="154" y="212"/>
                    </a:moveTo>
                    <a:cubicBezTo>
                      <a:pt x="154" y="191"/>
                      <a:pt x="149" y="175"/>
                      <a:pt x="139" y="163"/>
                    </a:cubicBezTo>
                    <a:cubicBezTo>
                      <a:pt x="128" y="151"/>
                      <a:pt x="114" y="145"/>
                      <a:pt x="96" y="145"/>
                    </a:cubicBezTo>
                    <a:cubicBezTo>
                      <a:pt x="80" y="145"/>
                      <a:pt x="66" y="150"/>
                      <a:pt x="54" y="162"/>
                    </a:cubicBezTo>
                    <a:cubicBezTo>
                      <a:pt x="43" y="174"/>
                      <a:pt x="37" y="188"/>
                      <a:pt x="37" y="204"/>
                    </a:cubicBezTo>
                    <a:cubicBezTo>
                      <a:pt x="37" y="225"/>
                      <a:pt x="43" y="243"/>
                      <a:pt x="54" y="257"/>
                    </a:cubicBezTo>
                    <a:cubicBezTo>
                      <a:pt x="65" y="271"/>
                      <a:pt x="80" y="277"/>
                      <a:pt x="97" y="277"/>
                    </a:cubicBezTo>
                    <a:cubicBezTo>
                      <a:pt x="114" y="277"/>
                      <a:pt x="127" y="271"/>
                      <a:pt x="138" y="259"/>
                    </a:cubicBezTo>
                    <a:cubicBezTo>
                      <a:pt x="149" y="247"/>
                      <a:pt x="154" y="231"/>
                      <a:pt x="154" y="212"/>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21" name="Freeform 17"/>
              <p:cNvSpPr>
                <a:spLocks/>
              </p:cNvSpPr>
              <p:nvPr/>
            </p:nvSpPr>
            <p:spPr bwMode="auto">
              <a:xfrm>
                <a:off x="9324975" y="4808538"/>
                <a:ext cx="619125" cy="1130300"/>
              </a:xfrm>
              <a:custGeom>
                <a:avLst/>
                <a:gdLst>
                  <a:gd name="T0" fmla="*/ 166 w 166"/>
                  <a:gd name="T1" fmla="*/ 206 h 301"/>
                  <a:gd name="T2" fmla="*/ 137 w 166"/>
                  <a:gd name="T3" fmla="*/ 275 h 301"/>
                  <a:gd name="T4" fmla="*/ 61 w 166"/>
                  <a:gd name="T5" fmla="*/ 301 h 301"/>
                  <a:gd name="T6" fmla="*/ 0 w 166"/>
                  <a:gd name="T7" fmla="*/ 289 h 301"/>
                  <a:gd name="T8" fmla="*/ 0 w 166"/>
                  <a:gd name="T9" fmla="*/ 253 h 301"/>
                  <a:gd name="T10" fmla="*/ 61 w 166"/>
                  <a:gd name="T11" fmla="*/ 273 h 301"/>
                  <a:gd name="T12" fmla="*/ 112 w 166"/>
                  <a:gd name="T13" fmla="*/ 255 h 301"/>
                  <a:gd name="T14" fmla="*/ 131 w 166"/>
                  <a:gd name="T15" fmla="*/ 208 h 301"/>
                  <a:gd name="T16" fmla="*/ 112 w 166"/>
                  <a:gd name="T17" fmla="*/ 162 h 301"/>
                  <a:gd name="T18" fmla="*/ 55 w 166"/>
                  <a:gd name="T19" fmla="*/ 146 h 301"/>
                  <a:gd name="T20" fmla="*/ 5 w 166"/>
                  <a:gd name="T21" fmla="*/ 148 h 301"/>
                  <a:gd name="T22" fmla="*/ 15 w 166"/>
                  <a:gd name="T23" fmla="*/ 0 h 301"/>
                  <a:gd name="T24" fmla="*/ 152 w 166"/>
                  <a:gd name="T25" fmla="*/ 0 h 301"/>
                  <a:gd name="T26" fmla="*/ 152 w 166"/>
                  <a:gd name="T27" fmla="*/ 30 h 301"/>
                  <a:gd name="T28" fmla="*/ 45 w 166"/>
                  <a:gd name="T29" fmla="*/ 30 h 301"/>
                  <a:gd name="T30" fmla="*/ 39 w 166"/>
                  <a:gd name="T31" fmla="*/ 117 h 301"/>
                  <a:gd name="T32" fmla="*/ 66 w 166"/>
                  <a:gd name="T33" fmla="*/ 116 h 301"/>
                  <a:gd name="T34" fmla="*/ 139 w 166"/>
                  <a:gd name="T35" fmla="*/ 140 h 301"/>
                  <a:gd name="T36" fmla="*/ 166 w 166"/>
                  <a:gd name="T37" fmla="*/ 20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1">
                    <a:moveTo>
                      <a:pt x="166" y="206"/>
                    </a:moveTo>
                    <a:cubicBezTo>
                      <a:pt x="166" y="235"/>
                      <a:pt x="156" y="258"/>
                      <a:pt x="137" y="275"/>
                    </a:cubicBezTo>
                    <a:cubicBezTo>
                      <a:pt x="118" y="293"/>
                      <a:pt x="93" y="301"/>
                      <a:pt x="61" y="301"/>
                    </a:cubicBezTo>
                    <a:cubicBezTo>
                      <a:pt x="33" y="301"/>
                      <a:pt x="13" y="297"/>
                      <a:pt x="0" y="289"/>
                    </a:cubicBezTo>
                    <a:cubicBezTo>
                      <a:pt x="0" y="253"/>
                      <a:pt x="0" y="253"/>
                      <a:pt x="0" y="253"/>
                    </a:cubicBezTo>
                    <a:cubicBezTo>
                      <a:pt x="20" y="266"/>
                      <a:pt x="40" y="273"/>
                      <a:pt x="61" y="273"/>
                    </a:cubicBezTo>
                    <a:cubicBezTo>
                      <a:pt x="82" y="273"/>
                      <a:pt x="99" y="267"/>
                      <a:pt x="112" y="255"/>
                    </a:cubicBezTo>
                    <a:cubicBezTo>
                      <a:pt x="125" y="243"/>
                      <a:pt x="131" y="228"/>
                      <a:pt x="131" y="208"/>
                    </a:cubicBezTo>
                    <a:cubicBezTo>
                      <a:pt x="131" y="189"/>
                      <a:pt x="125" y="173"/>
                      <a:pt x="112" y="162"/>
                    </a:cubicBezTo>
                    <a:cubicBezTo>
                      <a:pt x="99" y="151"/>
                      <a:pt x="80" y="146"/>
                      <a:pt x="55" y="146"/>
                    </a:cubicBezTo>
                    <a:cubicBezTo>
                      <a:pt x="36" y="146"/>
                      <a:pt x="19" y="147"/>
                      <a:pt x="5" y="148"/>
                    </a:cubicBezTo>
                    <a:cubicBezTo>
                      <a:pt x="15" y="0"/>
                      <a:pt x="15" y="0"/>
                      <a:pt x="15" y="0"/>
                    </a:cubicBezTo>
                    <a:cubicBezTo>
                      <a:pt x="152" y="0"/>
                      <a:pt x="152" y="0"/>
                      <a:pt x="152" y="0"/>
                    </a:cubicBezTo>
                    <a:cubicBezTo>
                      <a:pt x="152" y="30"/>
                      <a:pt x="152" y="30"/>
                      <a:pt x="152" y="30"/>
                    </a:cubicBezTo>
                    <a:cubicBezTo>
                      <a:pt x="45" y="30"/>
                      <a:pt x="45" y="30"/>
                      <a:pt x="45" y="30"/>
                    </a:cubicBezTo>
                    <a:cubicBezTo>
                      <a:pt x="39" y="117"/>
                      <a:pt x="39" y="117"/>
                      <a:pt x="39" y="117"/>
                    </a:cubicBezTo>
                    <a:cubicBezTo>
                      <a:pt x="66" y="116"/>
                      <a:pt x="66" y="116"/>
                      <a:pt x="66" y="116"/>
                    </a:cubicBezTo>
                    <a:cubicBezTo>
                      <a:pt x="97" y="116"/>
                      <a:pt x="121" y="124"/>
                      <a:pt x="139" y="140"/>
                    </a:cubicBezTo>
                    <a:cubicBezTo>
                      <a:pt x="157" y="155"/>
                      <a:pt x="166" y="177"/>
                      <a:pt x="166" y="206"/>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22" name="Freeform 18"/>
              <p:cNvSpPr>
                <a:spLocks/>
              </p:cNvSpPr>
              <p:nvPr/>
            </p:nvSpPr>
            <p:spPr bwMode="auto">
              <a:xfrm>
                <a:off x="1549400" y="4437063"/>
                <a:ext cx="1543050" cy="1855787"/>
              </a:xfrm>
              <a:custGeom>
                <a:avLst/>
                <a:gdLst>
                  <a:gd name="T0" fmla="*/ 972 w 972"/>
                  <a:gd name="T1" fmla="*/ 1072 h 1169"/>
                  <a:gd name="T2" fmla="*/ 972 w 972"/>
                  <a:gd name="T3" fmla="*/ 1072 h 1169"/>
                  <a:gd name="T4" fmla="*/ 972 w 972"/>
                  <a:gd name="T5" fmla="*/ 99 h 1169"/>
                  <a:gd name="T6" fmla="*/ 624 w 972"/>
                  <a:gd name="T7" fmla="*/ 0 h 1169"/>
                  <a:gd name="T8" fmla="*/ 3 w 972"/>
                  <a:gd name="T9" fmla="*/ 234 h 1169"/>
                  <a:gd name="T10" fmla="*/ 0 w 972"/>
                  <a:gd name="T11" fmla="*/ 234 h 1169"/>
                  <a:gd name="T12" fmla="*/ 0 w 972"/>
                  <a:gd name="T13" fmla="*/ 937 h 1169"/>
                  <a:gd name="T14" fmla="*/ 212 w 972"/>
                  <a:gd name="T15" fmla="*/ 854 h 1169"/>
                  <a:gd name="T16" fmla="*/ 212 w 972"/>
                  <a:gd name="T17" fmla="*/ 282 h 1169"/>
                  <a:gd name="T18" fmla="*/ 624 w 972"/>
                  <a:gd name="T19" fmla="*/ 182 h 1169"/>
                  <a:gd name="T20" fmla="*/ 624 w 972"/>
                  <a:gd name="T21" fmla="*/ 1022 h 1169"/>
                  <a:gd name="T22" fmla="*/ 0 w 972"/>
                  <a:gd name="T23" fmla="*/ 937 h 1169"/>
                  <a:gd name="T24" fmla="*/ 624 w 972"/>
                  <a:gd name="T25" fmla="*/ 1169 h 1169"/>
                  <a:gd name="T26" fmla="*/ 624 w 972"/>
                  <a:gd name="T27" fmla="*/ 1169 h 1169"/>
                  <a:gd name="T28" fmla="*/ 972 w 972"/>
                  <a:gd name="T29" fmla="*/ 1072 h 1169"/>
                  <a:gd name="T30" fmla="*/ 972 w 972"/>
                  <a:gd name="T31" fmla="*/ 1072 h 1169"/>
                  <a:gd name="T32" fmla="*/ 972 w 972"/>
                  <a:gd name="T33" fmla="*/ 1072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2" h="1169">
                    <a:moveTo>
                      <a:pt x="972" y="1072"/>
                    </a:moveTo>
                    <a:lnTo>
                      <a:pt x="972" y="1072"/>
                    </a:lnTo>
                    <a:lnTo>
                      <a:pt x="972" y="99"/>
                    </a:lnTo>
                    <a:lnTo>
                      <a:pt x="624" y="0"/>
                    </a:lnTo>
                    <a:lnTo>
                      <a:pt x="3" y="234"/>
                    </a:lnTo>
                    <a:lnTo>
                      <a:pt x="0" y="234"/>
                    </a:lnTo>
                    <a:lnTo>
                      <a:pt x="0" y="937"/>
                    </a:lnTo>
                    <a:lnTo>
                      <a:pt x="212" y="854"/>
                    </a:lnTo>
                    <a:lnTo>
                      <a:pt x="212" y="282"/>
                    </a:lnTo>
                    <a:lnTo>
                      <a:pt x="624" y="182"/>
                    </a:lnTo>
                    <a:lnTo>
                      <a:pt x="624" y="1022"/>
                    </a:lnTo>
                    <a:lnTo>
                      <a:pt x="0" y="937"/>
                    </a:lnTo>
                    <a:lnTo>
                      <a:pt x="624" y="1169"/>
                    </a:lnTo>
                    <a:lnTo>
                      <a:pt x="624" y="1169"/>
                    </a:lnTo>
                    <a:lnTo>
                      <a:pt x="972" y="1072"/>
                    </a:lnTo>
                    <a:lnTo>
                      <a:pt x="972" y="1072"/>
                    </a:lnTo>
                    <a:lnTo>
                      <a:pt x="972" y="1072"/>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grpSp>
        <p:pic>
          <p:nvPicPr>
            <p:cNvPr id="295" name="Picture 294"/>
            <p:cNvPicPr>
              <a:picLocks noChangeAspect="1"/>
            </p:cNvPicPr>
            <p:nvPr/>
          </p:nvPicPr>
          <p:blipFill>
            <a:blip r:embed="rId5"/>
            <a:stretch>
              <a:fillRect/>
            </a:stretch>
          </p:blipFill>
          <p:spPr>
            <a:xfrm>
              <a:off x="9859963" y="1687416"/>
              <a:ext cx="698888" cy="88554"/>
            </a:xfrm>
            <a:prstGeom prst="rect">
              <a:avLst/>
            </a:prstGeom>
          </p:spPr>
        </p:pic>
        <p:pic>
          <p:nvPicPr>
            <p:cNvPr id="296" name="Picture 295"/>
            <p:cNvPicPr>
              <a:picLocks noChangeAspect="1"/>
            </p:cNvPicPr>
            <p:nvPr/>
          </p:nvPicPr>
          <p:blipFill>
            <a:blip r:embed="rId6"/>
            <a:stretch>
              <a:fillRect/>
            </a:stretch>
          </p:blipFill>
          <p:spPr>
            <a:xfrm>
              <a:off x="8492667" y="2116583"/>
              <a:ext cx="619338" cy="254348"/>
            </a:xfrm>
            <a:prstGeom prst="rect">
              <a:avLst/>
            </a:prstGeom>
          </p:spPr>
        </p:pic>
        <p:pic>
          <p:nvPicPr>
            <p:cNvPr id="297" name="Picture 296"/>
            <p:cNvPicPr>
              <a:picLocks noChangeAspect="1"/>
            </p:cNvPicPr>
            <p:nvPr/>
          </p:nvPicPr>
          <p:blipFill>
            <a:blip r:embed="rId7"/>
            <a:stretch>
              <a:fillRect/>
            </a:stretch>
          </p:blipFill>
          <p:spPr>
            <a:xfrm>
              <a:off x="9970381" y="2516744"/>
              <a:ext cx="769090" cy="87549"/>
            </a:xfrm>
            <a:prstGeom prst="rect">
              <a:avLst/>
            </a:prstGeom>
          </p:spPr>
        </p:pic>
        <p:pic>
          <p:nvPicPr>
            <p:cNvPr id="298" name="Picture 297"/>
            <p:cNvPicPr>
              <a:picLocks noChangeAspect="1"/>
            </p:cNvPicPr>
            <p:nvPr/>
          </p:nvPicPr>
          <p:blipFill>
            <a:blip r:embed="rId8"/>
            <a:stretch>
              <a:fillRect/>
            </a:stretch>
          </p:blipFill>
          <p:spPr>
            <a:xfrm>
              <a:off x="8970355" y="2478255"/>
              <a:ext cx="747684" cy="204619"/>
            </a:xfrm>
            <a:prstGeom prst="rect">
              <a:avLst/>
            </a:prstGeom>
          </p:spPr>
        </p:pic>
        <p:pic>
          <p:nvPicPr>
            <p:cNvPr id="299" name="Picture 298"/>
            <p:cNvPicPr>
              <a:picLocks noChangeAspect="1"/>
            </p:cNvPicPr>
            <p:nvPr/>
          </p:nvPicPr>
          <p:blipFill>
            <a:blip r:embed="rId9"/>
            <a:stretch>
              <a:fillRect/>
            </a:stretch>
          </p:blipFill>
          <p:spPr>
            <a:xfrm>
              <a:off x="9289006" y="1915319"/>
              <a:ext cx="1171382" cy="127879"/>
            </a:xfrm>
            <a:prstGeom prst="rect">
              <a:avLst/>
            </a:prstGeom>
          </p:spPr>
        </p:pic>
        <p:pic>
          <p:nvPicPr>
            <p:cNvPr id="300" name="Picture 2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80098" y="2151857"/>
              <a:ext cx="610833" cy="275150"/>
            </a:xfrm>
            <a:prstGeom prst="rect">
              <a:avLst/>
            </a:prstGeom>
          </p:spPr>
        </p:pic>
        <p:grpSp>
          <p:nvGrpSpPr>
            <p:cNvPr id="301" name="Group 4"/>
            <p:cNvGrpSpPr>
              <a:grpSpLocks noChangeAspect="1"/>
            </p:cNvGrpSpPr>
            <p:nvPr/>
          </p:nvGrpSpPr>
          <p:grpSpPr bwMode="auto">
            <a:xfrm>
              <a:off x="10284513" y="2194082"/>
              <a:ext cx="662165" cy="175547"/>
              <a:chOff x="1287" y="2378"/>
              <a:chExt cx="3772" cy="1000"/>
            </a:xfrm>
          </p:grpSpPr>
          <p:sp>
            <p:nvSpPr>
              <p:cNvPr id="302" name="Freeform 5"/>
              <p:cNvSpPr>
                <a:spLocks/>
              </p:cNvSpPr>
              <p:nvPr/>
            </p:nvSpPr>
            <p:spPr bwMode="auto">
              <a:xfrm>
                <a:off x="4067" y="2378"/>
                <a:ext cx="992" cy="1000"/>
              </a:xfrm>
              <a:custGeom>
                <a:avLst/>
                <a:gdLst>
                  <a:gd name="T0" fmla="*/ 0 w 606"/>
                  <a:gd name="T1" fmla="*/ 43 h 610"/>
                  <a:gd name="T2" fmla="*/ 44 w 606"/>
                  <a:gd name="T3" fmla="*/ 0 h 610"/>
                  <a:gd name="T4" fmla="*/ 561 w 606"/>
                  <a:gd name="T5" fmla="*/ 0 h 610"/>
                  <a:gd name="T6" fmla="*/ 606 w 606"/>
                  <a:gd name="T7" fmla="*/ 43 h 610"/>
                  <a:gd name="T8" fmla="*/ 606 w 606"/>
                  <a:gd name="T9" fmla="*/ 566 h 610"/>
                  <a:gd name="T10" fmla="*/ 561 w 606"/>
                  <a:gd name="T11" fmla="*/ 610 h 610"/>
                  <a:gd name="T12" fmla="*/ 44 w 606"/>
                  <a:gd name="T13" fmla="*/ 610 h 610"/>
                  <a:gd name="T14" fmla="*/ 0 w 606"/>
                  <a:gd name="T15" fmla="*/ 566 h 610"/>
                  <a:gd name="T16" fmla="*/ 0 w 606"/>
                  <a:gd name="T17" fmla="*/ 4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6" h="610">
                    <a:moveTo>
                      <a:pt x="0" y="43"/>
                    </a:moveTo>
                    <a:cubicBezTo>
                      <a:pt x="0" y="19"/>
                      <a:pt x="20" y="0"/>
                      <a:pt x="44" y="0"/>
                    </a:cubicBezTo>
                    <a:cubicBezTo>
                      <a:pt x="561" y="0"/>
                      <a:pt x="561" y="0"/>
                      <a:pt x="561" y="0"/>
                    </a:cubicBezTo>
                    <a:cubicBezTo>
                      <a:pt x="586" y="0"/>
                      <a:pt x="606" y="19"/>
                      <a:pt x="606" y="43"/>
                    </a:cubicBezTo>
                    <a:cubicBezTo>
                      <a:pt x="606" y="566"/>
                      <a:pt x="606" y="566"/>
                      <a:pt x="606" y="566"/>
                    </a:cubicBezTo>
                    <a:cubicBezTo>
                      <a:pt x="606" y="590"/>
                      <a:pt x="586" y="610"/>
                      <a:pt x="561" y="610"/>
                    </a:cubicBezTo>
                    <a:cubicBezTo>
                      <a:pt x="44" y="610"/>
                      <a:pt x="44" y="610"/>
                      <a:pt x="44" y="610"/>
                    </a:cubicBezTo>
                    <a:cubicBezTo>
                      <a:pt x="20" y="610"/>
                      <a:pt x="0" y="590"/>
                      <a:pt x="0" y="566"/>
                    </a:cubicBezTo>
                    <a:cubicBezTo>
                      <a:pt x="0" y="43"/>
                      <a:pt x="0" y="43"/>
                      <a:pt x="0" y="43"/>
                    </a:cubicBezTo>
                    <a:close/>
                  </a:path>
                </a:pathLst>
              </a:custGeom>
              <a:solidFill>
                <a:srgbClr val="016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3" name="Freeform 6"/>
              <p:cNvSpPr>
                <a:spLocks/>
              </p:cNvSpPr>
              <p:nvPr/>
            </p:nvSpPr>
            <p:spPr bwMode="auto">
              <a:xfrm>
                <a:off x="1287" y="2560"/>
                <a:ext cx="415" cy="656"/>
              </a:xfrm>
              <a:custGeom>
                <a:avLst/>
                <a:gdLst>
                  <a:gd name="T0" fmla="*/ 0 w 415"/>
                  <a:gd name="T1" fmla="*/ 656 h 656"/>
                  <a:gd name="T2" fmla="*/ 415 w 415"/>
                  <a:gd name="T3" fmla="*/ 656 h 656"/>
                  <a:gd name="T4" fmla="*/ 415 w 415"/>
                  <a:gd name="T5" fmla="*/ 520 h 656"/>
                  <a:gd name="T6" fmla="*/ 151 w 415"/>
                  <a:gd name="T7" fmla="*/ 520 h 656"/>
                  <a:gd name="T8" fmla="*/ 151 w 415"/>
                  <a:gd name="T9" fmla="*/ 0 h 656"/>
                  <a:gd name="T10" fmla="*/ 0 w 415"/>
                  <a:gd name="T11" fmla="*/ 0 h 656"/>
                  <a:gd name="T12" fmla="*/ 0 w 415"/>
                  <a:gd name="T13" fmla="*/ 656 h 656"/>
                  <a:gd name="T14" fmla="*/ 0 w 41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656">
                    <a:moveTo>
                      <a:pt x="0" y="656"/>
                    </a:moveTo>
                    <a:lnTo>
                      <a:pt x="415" y="656"/>
                    </a:lnTo>
                    <a:lnTo>
                      <a:pt x="415" y="520"/>
                    </a:lnTo>
                    <a:lnTo>
                      <a:pt x="151" y="520"/>
                    </a:lnTo>
                    <a:lnTo>
                      <a:pt x="151" y="0"/>
                    </a:lnTo>
                    <a:lnTo>
                      <a:pt x="0" y="0"/>
                    </a:lnTo>
                    <a:lnTo>
                      <a:pt x="0" y="656"/>
                    </a:lnTo>
                    <a:lnTo>
                      <a:pt x="0" y="6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4" name="Freeform 7"/>
              <p:cNvSpPr>
                <a:spLocks noEditPoints="1"/>
              </p:cNvSpPr>
              <p:nvPr/>
            </p:nvSpPr>
            <p:spPr bwMode="auto">
              <a:xfrm>
                <a:off x="1752" y="2546"/>
                <a:ext cx="169" cy="670"/>
              </a:xfrm>
              <a:custGeom>
                <a:avLst/>
                <a:gdLst>
                  <a:gd name="T0" fmla="*/ 97 w 103"/>
                  <a:gd name="T1" fmla="*/ 409 h 409"/>
                  <a:gd name="T2" fmla="*/ 97 w 103"/>
                  <a:gd name="T3" fmla="*/ 133 h 409"/>
                  <a:gd name="T4" fmla="*/ 6 w 103"/>
                  <a:gd name="T5" fmla="*/ 133 h 409"/>
                  <a:gd name="T6" fmla="*/ 6 w 103"/>
                  <a:gd name="T7" fmla="*/ 409 h 409"/>
                  <a:gd name="T8" fmla="*/ 97 w 103"/>
                  <a:gd name="T9" fmla="*/ 409 h 409"/>
                  <a:gd name="T10" fmla="*/ 52 w 103"/>
                  <a:gd name="T11" fmla="*/ 96 h 409"/>
                  <a:gd name="T12" fmla="*/ 103 w 103"/>
                  <a:gd name="T13" fmla="*/ 48 h 409"/>
                  <a:gd name="T14" fmla="*/ 52 w 103"/>
                  <a:gd name="T15" fmla="*/ 0 h 409"/>
                  <a:gd name="T16" fmla="*/ 0 w 103"/>
                  <a:gd name="T17" fmla="*/ 48 h 409"/>
                  <a:gd name="T18" fmla="*/ 51 w 103"/>
                  <a:gd name="T19" fmla="*/ 96 h 409"/>
                  <a:gd name="T20" fmla="*/ 52 w 103"/>
                  <a:gd name="T21" fmla="*/ 9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409">
                    <a:moveTo>
                      <a:pt x="97" y="409"/>
                    </a:moveTo>
                    <a:cubicBezTo>
                      <a:pt x="97" y="133"/>
                      <a:pt x="97" y="133"/>
                      <a:pt x="97" y="133"/>
                    </a:cubicBezTo>
                    <a:cubicBezTo>
                      <a:pt x="6" y="133"/>
                      <a:pt x="6" y="133"/>
                      <a:pt x="6" y="133"/>
                    </a:cubicBezTo>
                    <a:cubicBezTo>
                      <a:pt x="6" y="409"/>
                      <a:pt x="6" y="409"/>
                      <a:pt x="6" y="409"/>
                    </a:cubicBezTo>
                    <a:lnTo>
                      <a:pt x="97" y="409"/>
                    </a:lnTo>
                    <a:close/>
                    <a:moveTo>
                      <a:pt x="52" y="96"/>
                    </a:moveTo>
                    <a:cubicBezTo>
                      <a:pt x="83" y="96"/>
                      <a:pt x="103" y="74"/>
                      <a:pt x="103" y="48"/>
                    </a:cubicBezTo>
                    <a:cubicBezTo>
                      <a:pt x="103" y="21"/>
                      <a:pt x="83" y="0"/>
                      <a:pt x="52" y="0"/>
                    </a:cubicBezTo>
                    <a:cubicBezTo>
                      <a:pt x="21" y="0"/>
                      <a:pt x="0" y="21"/>
                      <a:pt x="0" y="48"/>
                    </a:cubicBezTo>
                    <a:cubicBezTo>
                      <a:pt x="0" y="74"/>
                      <a:pt x="20" y="96"/>
                      <a:pt x="51" y="96"/>
                    </a:cubicBezTo>
                    <a:cubicBezTo>
                      <a:pt x="52" y="96"/>
                      <a:pt x="52" y="96"/>
                      <a:pt x="52"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5" name="Freeform 8"/>
              <p:cNvSpPr>
                <a:spLocks/>
              </p:cNvSpPr>
              <p:nvPr/>
            </p:nvSpPr>
            <p:spPr bwMode="auto">
              <a:xfrm>
                <a:off x="1982" y="2754"/>
                <a:ext cx="456" cy="462"/>
              </a:xfrm>
              <a:custGeom>
                <a:avLst/>
                <a:gdLst>
                  <a:gd name="T0" fmla="*/ 0 w 279"/>
                  <a:gd name="T1" fmla="*/ 282 h 282"/>
                  <a:gd name="T2" fmla="*/ 91 w 279"/>
                  <a:gd name="T3" fmla="*/ 282 h 282"/>
                  <a:gd name="T4" fmla="*/ 91 w 279"/>
                  <a:gd name="T5" fmla="*/ 128 h 282"/>
                  <a:gd name="T6" fmla="*/ 94 w 279"/>
                  <a:gd name="T7" fmla="*/ 105 h 282"/>
                  <a:gd name="T8" fmla="*/ 141 w 279"/>
                  <a:gd name="T9" fmla="*/ 72 h 282"/>
                  <a:gd name="T10" fmla="*/ 188 w 279"/>
                  <a:gd name="T11" fmla="*/ 134 h 282"/>
                  <a:gd name="T12" fmla="*/ 188 w 279"/>
                  <a:gd name="T13" fmla="*/ 282 h 282"/>
                  <a:gd name="T14" fmla="*/ 279 w 279"/>
                  <a:gd name="T15" fmla="*/ 282 h 282"/>
                  <a:gd name="T16" fmla="*/ 279 w 279"/>
                  <a:gd name="T17" fmla="*/ 124 h 282"/>
                  <a:gd name="T18" fmla="*/ 174 w 279"/>
                  <a:gd name="T19" fmla="*/ 0 h 282"/>
                  <a:gd name="T20" fmla="*/ 91 w 279"/>
                  <a:gd name="T21" fmla="*/ 46 h 282"/>
                  <a:gd name="T22" fmla="*/ 91 w 279"/>
                  <a:gd name="T23" fmla="*/ 46 h 282"/>
                  <a:gd name="T24" fmla="*/ 91 w 279"/>
                  <a:gd name="T25" fmla="*/ 6 h 282"/>
                  <a:gd name="T26" fmla="*/ 0 w 279"/>
                  <a:gd name="T27" fmla="*/ 6 h 282"/>
                  <a:gd name="T28" fmla="*/ 0 w 279"/>
                  <a:gd name="T2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 h="282">
                    <a:moveTo>
                      <a:pt x="0" y="282"/>
                    </a:moveTo>
                    <a:cubicBezTo>
                      <a:pt x="91" y="282"/>
                      <a:pt x="91" y="282"/>
                      <a:pt x="91" y="282"/>
                    </a:cubicBezTo>
                    <a:cubicBezTo>
                      <a:pt x="91" y="128"/>
                      <a:pt x="91" y="128"/>
                      <a:pt x="91" y="128"/>
                    </a:cubicBezTo>
                    <a:cubicBezTo>
                      <a:pt x="91" y="120"/>
                      <a:pt x="92" y="111"/>
                      <a:pt x="94" y="105"/>
                    </a:cubicBezTo>
                    <a:cubicBezTo>
                      <a:pt x="101" y="89"/>
                      <a:pt x="116" y="72"/>
                      <a:pt x="141" y="72"/>
                    </a:cubicBezTo>
                    <a:cubicBezTo>
                      <a:pt x="175" y="72"/>
                      <a:pt x="188" y="97"/>
                      <a:pt x="188" y="134"/>
                    </a:cubicBezTo>
                    <a:cubicBezTo>
                      <a:pt x="188" y="282"/>
                      <a:pt x="188" y="282"/>
                      <a:pt x="188" y="282"/>
                    </a:cubicBezTo>
                    <a:cubicBezTo>
                      <a:pt x="279" y="282"/>
                      <a:pt x="279" y="282"/>
                      <a:pt x="279" y="282"/>
                    </a:cubicBezTo>
                    <a:cubicBezTo>
                      <a:pt x="279" y="124"/>
                      <a:pt x="279" y="124"/>
                      <a:pt x="279" y="124"/>
                    </a:cubicBezTo>
                    <a:cubicBezTo>
                      <a:pt x="279" y="39"/>
                      <a:pt x="234" y="0"/>
                      <a:pt x="174" y="0"/>
                    </a:cubicBezTo>
                    <a:cubicBezTo>
                      <a:pt x="125" y="0"/>
                      <a:pt x="103" y="27"/>
                      <a:pt x="91" y="46"/>
                    </a:cubicBezTo>
                    <a:cubicBezTo>
                      <a:pt x="91" y="46"/>
                      <a:pt x="91" y="46"/>
                      <a:pt x="91" y="46"/>
                    </a:cubicBezTo>
                    <a:cubicBezTo>
                      <a:pt x="91" y="6"/>
                      <a:pt x="91" y="6"/>
                      <a:pt x="91" y="6"/>
                    </a:cubicBezTo>
                    <a:cubicBezTo>
                      <a:pt x="0" y="6"/>
                      <a:pt x="0" y="6"/>
                      <a:pt x="0" y="6"/>
                    </a:cubicBezTo>
                    <a:cubicBezTo>
                      <a:pt x="1" y="32"/>
                      <a:pt x="0" y="282"/>
                      <a:pt x="0" y="2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6" name="Freeform 9"/>
              <p:cNvSpPr>
                <a:spLocks/>
              </p:cNvSpPr>
              <p:nvPr/>
            </p:nvSpPr>
            <p:spPr bwMode="auto">
              <a:xfrm>
                <a:off x="2501" y="2560"/>
                <a:ext cx="489" cy="656"/>
              </a:xfrm>
              <a:custGeom>
                <a:avLst/>
                <a:gdLst>
                  <a:gd name="T0" fmla="*/ 92 w 299"/>
                  <a:gd name="T1" fmla="*/ 0 h 400"/>
                  <a:gd name="T2" fmla="*/ 0 w 299"/>
                  <a:gd name="T3" fmla="*/ 0 h 400"/>
                  <a:gd name="T4" fmla="*/ 0 w 299"/>
                  <a:gd name="T5" fmla="*/ 400 h 400"/>
                  <a:gd name="T6" fmla="*/ 92 w 299"/>
                  <a:gd name="T7" fmla="*/ 400 h 400"/>
                  <a:gd name="T8" fmla="*/ 92 w 299"/>
                  <a:gd name="T9" fmla="*/ 310 h 400"/>
                  <a:gd name="T10" fmla="*/ 115 w 299"/>
                  <a:gd name="T11" fmla="*/ 282 h 400"/>
                  <a:gd name="T12" fmla="*/ 186 w 299"/>
                  <a:gd name="T13" fmla="*/ 400 h 400"/>
                  <a:gd name="T14" fmla="*/ 299 w 299"/>
                  <a:gd name="T15" fmla="*/ 400 h 400"/>
                  <a:gd name="T16" fmla="*/ 178 w 299"/>
                  <a:gd name="T17" fmla="*/ 229 h 400"/>
                  <a:gd name="T18" fmla="*/ 284 w 299"/>
                  <a:gd name="T19" fmla="*/ 112 h 400"/>
                  <a:gd name="T20" fmla="*/ 174 w 299"/>
                  <a:gd name="T21" fmla="*/ 112 h 400"/>
                  <a:gd name="T22" fmla="*/ 92 w 299"/>
                  <a:gd name="T23" fmla="*/ 229 h 400"/>
                  <a:gd name="T24" fmla="*/ 92 w 299"/>
                  <a:gd name="T2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400">
                    <a:moveTo>
                      <a:pt x="92" y="0"/>
                    </a:moveTo>
                    <a:cubicBezTo>
                      <a:pt x="0" y="0"/>
                      <a:pt x="0" y="0"/>
                      <a:pt x="0" y="0"/>
                    </a:cubicBezTo>
                    <a:cubicBezTo>
                      <a:pt x="0" y="400"/>
                      <a:pt x="0" y="400"/>
                      <a:pt x="0" y="400"/>
                    </a:cubicBezTo>
                    <a:cubicBezTo>
                      <a:pt x="92" y="400"/>
                      <a:pt x="92" y="400"/>
                      <a:pt x="92" y="400"/>
                    </a:cubicBezTo>
                    <a:cubicBezTo>
                      <a:pt x="92" y="310"/>
                      <a:pt x="92" y="310"/>
                      <a:pt x="92" y="310"/>
                    </a:cubicBezTo>
                    <a:cubicBezTo>
                      <a:pt x="115" y="282"/>
                      <a:pt x="115" y="282"/>
                      <a:pt x="115" y="282"/>
                    </a:cubicBezTo>
                    <a:cubicBezTo>
                      <a:pt x="186" y="400"/>
                      <a:pt x="186" y="400"/>
                      <a:pt x="186" y="400"/>
                    </a:cubicBezTo>
                    <a:cubicBezTo>
                      <a:pt x="299" y="400"/>
                      <a:pt x="299" y="400"/>
                      <a:pt x="299" y="400"/>
                    </a:cubicBezTo>
                    <a:cubicBezTo>
                      <a:pt x="178" y="229"/>
                      <a:pt x="178" y="229"/>
                      <a:pt x="178" y="229"/>
                    </a:cubicBezTo>
                    <a:cubicBezTo>
                      <a:pt x="284" y="112"/>
                      <a:pt x="284" y="112"/>
                      <a:pt x="284" y="112"/>
                    </a:cubicBezTo>
                    <a:cubicBezTo>
                      <a:pt x="174" y="112"/>
                      <a:pt x="174" y="112"/>
                      <a:pt x="174" y="112"/>
                    </a:cubicBezTo>
                    <a:cubicBezTo>
                      <a:pt x="174" y="112"/>
                      <a:pt x="98" y="216"/>
                      <a:pt x="92" y="229"/>
                    </a:cubicBez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7" name="Freeform 10"/>
              <p:cNvSpPr>
                <a:spLocks noEditPoints="1"/>
              </p:cNvSpPr>
              <p:nvPr/>
            </p:nvSpPr>
            <p:spPr bwMode="auto">
              <a:xfrm>
                <a:off x="2938" y="2732"/>
                <a:ext cx="458" cy="494"/>
              </a:xfrm>
              <a:custGeom>
                <a:avLst/>
                <a:gdLst>
                  <a:gd name="T0" fmla="*/ 277 w 280"/>
                  <a:gd name="T1" fmla="*/ 180 h 301"/>
                  <a:gd name="T2" fmla="*/ 280 w 280"/>
                  <a:gd name="T3" fmla="*/ 144 h 301"/>
                  <a:gd name="T4" fmla="*/ 149 w 280"/>
                  <a:gd name="T5" fmla="*/ 0 h 301"/>
                  <a:gd name="T6" fmla="*/ 0 w 280"/>
                  <a:gd name="T7" fmla="*/ 154 h 301"/>
                  <a:gd name="T8" fmla="*/ 157 w 280"/>
                  <a:gd name="T9" fmla="*/ 301 h 301"/>
                  <a:gd name="T10" fmla="*/ 264 w 280"/>
                  <a:gd name="T11" fmla="*/ 282 h 301"/>
                  <a:gd name="T12" fmla="*/ 252 w 280"/>
                  <a:gd name="T13" fmla="*/ 222 h 301"/>
                  <a:gd name="T14" fmla="*/ 170 w 280"/>
                  <a:gd name="T15" fmla="*/ 234 h 301"/>
                  <a:gd name="T16" fmla="*/ 87 w 280"/>
                  <a:gd name="T17" fmla="*/ 179 h 301"/>
                  <a:gd name="T18" fmla="*/ 277 w 280"/>
                  <a:gd name="T19" fmla="*/ 180 h 301"/>
                  <a:gd name="T20" fmla="*/ 277 w 280"/>
                  <a:gd name="T21" fmla="*/ 180 h 301"/>
                  <a:gd name="T22" fmla="*/ 86 w 280"/>
                  <a:gd name="T23" fmla="*/ 118 h 301"/>
                  <a:gd name="T24" fmla="*/ 144 w 280"/>
                  <a:gd name="T25" fmla="*/ 60 h 301"/>
                  <a:gd name="T26" fmla="*/ 195 w 280"/>
                  <a:gd name="T27" fmla="*/ 118 h 301"/>
                  <a:gd name="T28" fmla="*/ 86 w 280"/>
                  <a:gd name="T29" fmla="*/ 11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301">
                    <a:moveTo>
                      <a:pt x="277" y="180"/>
                    </a:moveTo>
                    <a:cubicBezTo>
                      <a:pt x="278" y="173"/>
                      <a:pt x="280" y="159"/>
                      <a:pt x="280" y="144"/>
                    </a:cubicBezTo>
                    <a:cubicBezTo>
                      <a:pt x="280" y="73"/>
                      <a:pt x="244" y="0"/>
                      <a:pt x="149" y="0"/>
                    </a:cubicBezTo>
                    <a:cubicBezTo>
                      <a:pt x="47" y="0"/>
                      <a:pt x="0" y="81"/>
                      <a:pt x="0" y="154"/>
                    </a:cubicBezTo>
                    <a:cubicBezTo>
                      <a:pt x="0" y="244"/>
                      <a:pt x="57" y="301"/>
                      <a:pt x="157" y="301"/>
                    </a:cubicBezTo>
                    <a:cubicBezTo>
                      <a:pt x="197" y="301"/>
                      <a:pt x="233" y="295"/>
                      <a:pt x="264" y="282"/>
                    </a:cubicBezTo>
                    <a:cubicBezTo>
                      <a:pt x="252" y="222"/>
                      <a:pt x="252" y="222"/>
                      <a:pt x="252" y="222"/>
                    </a:cubicBezTo>
                    <a:cubicBezTo>
                      <a:pt x="227" y="230"/>
                      <a:pt x="202" y="234"/>
                      <a:pt x="170" y="234"/>
                    </a:cubicBezTo>
                    <a:cubicBezTo>
                      <a:pt x="127" y="234"/>
                      <a:pt x="90" y="217"/>
                      <a:pt x="87" y="179"/>
                    </a:cubicBezTo>
                    <a:cubicBezTo>
                      <a:pt x="277" y="180"/>
                      <a:pt x="277" y="180"/>
                      <a:pt x="277" y="180"/>
                    </a:cubicBezTo>
                    <a:cubicBezTo>
                      <a:pt x="277" y="180"/>
                      <a:pt x="277" y="180"/>
                      <a:pt x="277" y="180"/>
                    </a:cubicBezTo>
                    <a:close/>
                    <a:moveTo>
                      <a:pt x="86" y="118"/>
                    </a:moveTo>
                    <a:cubicBezTo>
                      <a:pt x="89" y="94"/>
                      <a:pt x="105" y="60"/>
                      <a:pt x="144" y="60"/>
                    </a:cubicBezTo>
                    <a:cubicBezTo>
                      <a:pt x="185" y="60"/>
                      <a:pt x="195" y="97"/>
                      <a:pt x="195" y="118"/>
                    </a:cubicBezTo>
                    <a:lnTo>
                      <a:pt x="8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8" name="Freeform 11"/>
              <p:cNvSpPr>
                <a:spLocks noEditPoints="1"/>
              </p:cNvSpPr>
              <p:nvPr/>
            </p:nvSpPr>
            <p:spPr bwMode="auto">
              <a:xfrm>
                <a:off x="3419" y="2560"/>
                <a:ext cx="501" cy="666"/>
              </a:xfrm>
              <a:custGeom>
                <a:avLst/>
                <a:gdLst>
                  <a:gd name="T0" fmla="*/ 212 w 306"/>
                  <a:gd name="T1" fmla="*/ 0 h 406"/>
                  <a:gd name="T2" fmla="*/ 212 w 306"/>
                  <a:gd name="T3" fmla="*/ 138 h 406"/>
                  <a:gd name="T4" fmla="*/ 211 w 306"/>
                  <a:gd name="T5" fmla="*/ 138 h 406"/>
                  <a:gd name="T6" fmla="*/ 133 w 306"/>
                  <a:gd name="T7" fmla="*/ 106 h 406"/>
                  <a:gd name="T8" fmla="*/ 1 w 306"/>
                  <a:gd name="T9" fmla="*/ 259 h 406"/>
                  <a:gd name="T10" fmla="*/ 127 w 306"/>
                  <a:gd name="T11" fmla="*/ 406 h 406"/>
                  <a:gd name="T12" fmla="*/ 219 w 306"/>
                  <a:gd name="T13" fmla="*/ 358 h 406"/>
                  <a:gd name="T14" fmla="*/ 221 w 306"/>
                  <a:gd name="T15" fmla="*/ 358 h 406"/>
                  <a:gd name="T16" fmla="*/ 225 w 306"/>
                  <a:gd name="T17" fmla="*/ 400 h 406"/>
                  <a:gd name="T18" fmla="*/ 306 w 306"/>
                  <a:gd name="T19" fmla="*/ 400 h 406"/>
                  <a:gd name="T20" fmla="*/ 304 w 306"/>
                  <a:gd name="T21" fmla="*/ 314 h 406"/>
                  <a:gd name="T22" fmla="*/ 304 w 306"/>
                  <a:gd name="T23" fmla="*/ 0 h 406"/>
                  <a:gd name="T24" fmla="*/ 212 w 306"/>
                  <a:gd name="T25" fmla="*/ 0 h 406"/>
                  <a:gd name="T26" fmla="*/ 212 w 306"/>
                  <a:gd name="T27" fmla="*/ 272 h 406"/>
                  <a:gd name="T28" fmla="*/ 210 w 306"/>
                  <a:gd name="T29" fmla="*/ 292 h 406"/>
                  <a:gd name="T30" fmla="*/ 157 w 306"/>
                  <a:gd name="T31" fmla="*/ 335 h 406"/>
                  <a:gd name="T32" fmla="*/ 94 w 306"/>
                  <a:gd name="T33" fmla="*/ 256 h 406"/>
                  <a:gd name="T34" fmla="*/ 157 w 306"/>
                  <a:gd name="T35" fmla="*/ 175 h 406"/>
                  <a:gd name="T36" fmla="*/ 211 w 306"/>
                  <a:gd name="T37" fmla="*/ 218 h 406"/>
                  <a:gd name="T38" fmla="*/ 212 w 306"/>
                  <a:gd name="T39" fmla="*/ 235 h 406"/>
                  <a:gd name="T40" fmla="*/ 212 w 306"/>
                  <a:gd name="T41" fmla="*/ 27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6" h="406">
                    <a:moveTo>
                      <a:pt x="212" y="0"/>
                    </a:moveTo>
                    <a:cubicBezTo>
                      <a:pt x="212" y="138"/>
                      <a:pt x="212" y="138"/>
                      <a:pt x="212" y="138"/>
                    </a:cubicBezTo>
                    <a:cubicBezTo>
                      <a:pt x="211" y="138"/>
                      <a:pt x="211" y="138"/>
                      <a:pt x="211" y="138"/>
                    </a:cubicBezTo>
                    <a:cubicBezTo>
                      <a:pt x="197" y="119"/>
                      <a:pt x="170" y="106"/>
                      <a:pt x="133" y="106"/>
                    </a:cubicBezTo>
                    <a:cubicBezTo>
                      <a:pt x="63" y="106"/>
                      <a:pt x="0" y="162"/>
                      <a:pt x="1" y="259"/>
                    </a:cubicBezTo>
                    <a:cubicBezTo>
                      <a:pt x="1" y="348"/>
                      <a:pt x="57" y="406"/>
                      <a:pt x="127" y="406"/>
                    </a:cubicBezTo>
                    <a:cubicBezTo>
                      <a:pt x="165" y="406"/>
                      <a:pt x="201" y="390"/>
                      <a:pt x="219" y="358"/>
                    </a:cubicBezTo>
                    <a:cubicBezTo>
                      <a:pt x="221" y="358"/>
                      <a:pt x="221" y="358"/>
                      <a:pt x="221" y="358"/>
                    </a:cubicBezTo>
                    <a:cubicBezTo>
                      <a:pt x="225" y="400"/>
                      <a:pt x="225" y="400"/>
                      <a:pt x="225" y="400"/>
                    </a:cubicBezTo>
                    <a:cubicBezTo>
                      <a:pt x="306" y="400"/>
                      <a:pt x="306" y="400"/>
                      <a:pt x="306" y="400"/>
                    </a:cubicBezTo>
                    <a:cubicBezTo>
                      <a:pt x="305" y="380"/>
                      <a:pt x="304" y="347"/>
                      <a:pt x="304" y="314"/>
                    </a:cubicBezTo>
                    <a:cubicBezTo>
                      <a:pt x="304" y="0"/>
                      <a:pt x="304" y="0"/>
                      <a:pt x="304" y="0"/>
                    </a:cubicBezTo>
                    <a:cubicBezTo>
                      <a:pt x="212" y="0"/>
                      <a:pt x="212" y="0"/>
                      <a:pt x="212" y="0"/>
                    </a:cubicBezTo>
                    <a:close/>
                    <a:moveTo>
                      <a:pt x="212" y="272"/>
                    </a:moveTo>
                    <a:cubicBezTo>
                      <a:pt x="212" y="279"/>
                      <a:pt x="211" y="286"/>
                      <a:pt x="210" y="292"/>
                    </a:cubicBezTo>
                    <a:cubicBezTo>
                      <a:pt x="205" y="317"/>
                      <a:pt x="183" y="335"/>
                      <a:pt x="157" y="335"/>
                    </a:cubicBezTo>
                    <a:cubicBezTo>
                      <a:pt x="119" y="335"/>
                      <a:pt x="94" y="304"/>
                      <a:pt x="94" y="256"/>
                    </a:cubicBezTo>
                    <a:cubicBezTo>
                      <a:pt x="94" y="211"/>
                      <a:pt x="115" y="175"/>
                      <a:pt x="157" y="175"/>
                    </a:cubicBezTo>
                    <a:cubicBezTo>
                      <a:pt x="185" y="175"/>
                      <a:pt x="205" y="194"/>
                      <a:pt x="211" y="218"/>
                    </a:cubicBezTo>
                    <a:cubicBezTo>
                      <a:pt x="212" y="223"/>
                      <a:pt x="212" y="229"/>
                      <a:pt x="212" y="235"/>
                    </a:cubicBezTo>
                    <a:cubicBezTo>
                      <a:pt x="212" y="272"/>
                      <a:pt x="212" y="272"/>
                      <a:pt x="212" y="2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9" name="Freeform 12"/>
              <p:cNvSpPr>
                <a:spLocks noEditPoints="1"/>
              </p:cNvSpPr>
              <p:nvPr/>
            </p:nvSpPr>
            <p:spPr bwMode="auto">
              <a:xfrm>
                <a:off x="4208" y="2546"/>
                <a:ext cx="170" cy="668"/>
              </a:xfrm>
              <a:custGeom>
                <a:avLst/>
                <a:gdLst>
                  <a:gd name="T0" fmla="*/ 98 w 104"/>
                  <a:gd name="T1" fmla="*/ 408 h 408"/>
                  <a:gd name="T2" fmla="*/ 98 w 104"/>
                  <a:gd name="T3" fmla="*/ 133 h 408"/>
                  <a:gd name="T4" fmla="*/ 6 w 104"/>
                  <a:gd name="T5" fmla="*/ 133 h 408"/>
                  <a:gd name="T6" fmla="*/ 6 w 104"/>
                  <a:gd name="T7" fmla="*/ 408 h 408"/>
                  <a:gd name="T8" fmla="*/ 98 w 104"/>
                  <a:gd name="T9" fmla="*/ 408 h 408"/>
                  <a:gd name="T10" fmla="*/ 52 w 104"/>
                  <a:gd name="T11" fmla="*/ 95 h 408"/>
                  <a:gd name="T12" fmla="*/ 104 w 104"/>
                  <a:gd name="T13" fmla="*/ 48 h 408"/>
                  <a:gd name="T14" fmla="*/ 52 w 104"/>
                  <a:gd name="T15" fmla="*/ 0 h 408"/>
                  <a:gd name="T16" fmla="*/ 0 w 104"/>
                  <a:gd name="T17" fmla="*/ 48 h 408"/>
                  <a:gd name="T18" fmla="*/ 51 w 104"/>
                  <a:gd name="T19" fmla="*/ 95 h 408"/>
                  <a:gd name="T20" fmla="*/ 52 w 104"/>
                  <a:gd name="T21" fmla="*/ 9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08">
                    <a:moveTo>
                      <a:pt x="98" y="408"/>
                    </a:moveTo>
                    <a:cubicBezTo>
                      <a:pt x="98" y="133"/>
                      <a:pt x="98" y="133"/>
                      <a:pt x="98" y="133"/>
                    </a:cubicBezTo>
                    <a:cubicBezTo>
                      <a:pt x="6" y="133"/>
                      <a:pt x="6" y="133"/>
                      <a:pt x="6" y="133"/>
                    </a:cubicBezTo>
                    <a:cubicBezTo>
                      <a:pt x="6" y="408"/>
                      <a:pt x="6" y="408"/>
                      <a:pt x="6" y="408"/>
                    </a:cubicBezTo>
                    <a:lnTo>
                      <a:pt x="98" y="408"/>
                    </a:lnTo>
                    <a:close/>
                    <a:moveTo>
                      <a:pt x="52" y="95"/>
                    </a:moveTo>
                    <a:cubicBezTo>
                      <a:pt x="84" y="95"/>
                      <a:pt x="104" y="74"/>
                      <a:pt x="104" y="48"/>
                    </a:cubicBezTo>
                    <a:cubicBezTo>
                      <a:pt x="103" y="21"/>
                      <a:pt x="84" y="0"/>
                      <a:pt x="52" y="0"/>
                    </a:cubicBezTo>
                    <a:cubicBezTo>
                      <a:pt x="21" y="0"/>
                      <a:pt x="0" y="21"/>
                      <a:pt x="0" y="48"/>
                    </a:cubicBezTo>
                    <a:cubicBezTo>
                      <a:pt x="0" y="74"/>
                      <a:pt x="20" y="95"/>
                      <a:pt x="51" y="95"/>
                    </a:cubicBezTo>
                    <a:cubicBezTo>
                      <a:pt x="52" y="95"/>
                      <a:pt x="52" y="95"/>
                      <a:pt x="52"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10" name="Freeform 13"/>
              <p:cNvSpPr>
                <a:spLocks/>
              </p:cNvSpPr>
              <p:nvPr/>
            </p:nvSpPr>
            <p:spPr bwMode="auto">
              <a:xfrm>
                <a:off x="4450" y="2752"/>
                <a:ext cx="459" cy="462"/>
              </a:xfrm>
              <a:custGeom>
                <a:avLst/>
                <a:gdLst>
                  <a:gd name="T0" fmla="*/ 0 w 280"/>
                  <a:gd name="T1" fmla="*/ 282 h 282"/>
                  <a:gd name="T2" fmla="*/ 92 w 280"/>
                  <a:gd name="T3" fmla="*/ 282 h 282"/>
                  <a:gd name="T4" fmla="*/ 92 w 280"/>
                  <a:gd name="T5" fmla="*/ 128 h 282"/>
                  <a:gd name="T6" fmla="*/ 95 w 280"/>
                  <a:gd name="T7" fmla="*/ 106 h 282"/>
                  <a:gd name="T8" fmla="*/ 142 w 280"/>
                  <a:gd name="T9" fmla="*/ 73 h 282"/>
                  <a:gd name="T10" fmla="*/ 188 w 280"/>
                  <a:gd name="T11" fmla="*/ 135 h 282"/>
                  <a:gd name="T12" fmla="*/ 188 w 280"/>
                  <a:gd name="T13" fmla="*/ 282 h 282"/>
                  <a:gd name="T14" fmla="*/ 280 w 280"/>
                  <a:gd name="T15" fmla="*/ 282 h 282"/>
                  <a:gd name="T16" fmla="*/ 280 w 280"/>
                  <a:gd name="T17" fmla="*/ 124 h 282"/>
                  <a:gd name="T18" fmla="*/ 174 w 280"/>
                  <a:gd name="T19" fmla="*/ 0 h 282"/>
                  <a:gd name="T20" fmla="*/ 91 w 280"/>
                  <a:gd name="T21" fmla="*/ 47 h 282"/>
                  <a:gd name="T22" fmla="*/ 92 w 280"/>
                  <a:gd name="T23" fmla="*/ 47 h 282"/>
                  <a:gd name="T24" fmla="*/ 92 w 280"/>
                  <a:gd name="T25" fmla="*/ 7 h 282"/>
                  <a:gd name="T26" fmla="*/ 0 w 280"/>
                  <a:gd name="T27" fmla="*/ 7 h 282"/>
                  <a:gd name="T28" fmla="*/ 0 w 280"/>
                  <a:gd name="T2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82">
                    <a:moveTo>
                      <a:pt x="0" y="282"/>
                    </a:moveTo>
                    <a:cubicBezTo>
                      <a:pt x="92" y="282"/>
                      <a:pt x="92" y="282"/>
                      <a:pt x="92" y="282"/>
                    </a:cubicBezTo>
                    <a:cubicBezTo>
                      <a:pt x="92" y="128"/>
                      <a:pt x="92" y="128"/>
                      <a:pt x="92" y="128"/>
                    </a:cubicBezTo>
                    <a:cubicBezTo>
                      <a:pt x="92" y="120"/>
                      <a:pt x="92" y="112"/>
                      <a:pt x="95" y="106"/>
                    </a:cubicBezTo>
                    <a:cubicBezTo>
                      <a:pt x="101" y="90"/>
                      <a:pt x="116" y="73"/>
                      <a:pt x="142" y="73"/>
                    </a:cubicBezTo>
                    <a:cubicBezTo>
                      <a:pt x="175" y="73"/>
                      <a:pt x="188" y="98"/>
                      <a:pt x="188" y="135"/>
                    </a:cubicBezTo>
                    <a:cubicBezTo>
                      <a:pt x="188" y="282"/>
                      <a:pt x="188" y="282"/>
                      <a:pt x="188" y="282"/>
                    </a:cubicBezTo>
                    <a:cubicBezTo>
                      <a:pt x="280" y="282"/>
                      <a:pt x="280" y="282"/>
                      <a:pt x="280" y="282"/>
                    </a:cubicBezTo>
                    <a:cubicBezTo>
                      <a:pt x="280" y="124"/>
                      <a:pt x="280" y="124"/>
                      <a:pt x="280" y="124"/>
                    </a:cubicBezTo>
                    <a:cubicBezTo>
                      <a:pt x="280" y="40"/>
                      <a:pt x="235" y="0"/>
                      <a:pt x="174" y="0"/>
                    </a:cubicBezTo>
                    <a:cubicBezTo>
                      <a:pt x="125" y="0"/>
                      <a:pt x="103" y="28"/>
                      <a:pt x="91" y="47"/>
                    </a:cubicBezTo>
                    <a:cubicBezTo>
                      <a:pt x="92" y="47"/>
                      <a:pt x="92" y="47"/>
                      <a:pt x="92" y="47"/>
                    </a:cubicBezTo>
                    <a:cubicBezTo>
                      <a:pt x="92" y="7"/>
                      <a:pt x="92" y="7"/>
                      <a:pt x="92" y="7"/>
                    </a:cubicBezTo>
                    <a:cubicBezTo>
                      <a:pt x="0" y="7"/>
                      <a:pt x="0" y="7"/>
                      <a:pt x="0" y="7"/>
                    </a:cubicBezTo>
                    <a:cubicBezTo>
                      <a:pt x="1" y="33"/>
                      <a:pt x="0" y="282"/>
                      <a:pt x="0" y="2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grpSp>
      </p:grpSp>
      <p:grpSp>
        <p:nvGrpSpPr>
          <p:cNvPr id="408" name="Group 407"/>
          <p:cNvGrpSpPr/>
          <p:nvPr/>
        </p:nvGrpSpPr>
        <p:grpSpPr>
          <a:xfrm>
            <a:off x="9003492" y="1154450"/>
            <a:ext cx="437783" cy="437783"/>
            <a:chOff x="2263538" y="3514381"/>
            <a:chExt cx="498948" cy="498948"/>
          </a:xfrm>
        </p:grpSpPr>
        <p:sp>
          <p:nvSpPr>
            <p:cNvPr id="409" name="Oval 408"/>
            <p:cNvSpPr/>
            <p:nvPr/>
          </p:nvSpPr>
          <p:spPr bwMode="gray">
            <a:xfrm>
              <a:off x="2263538" y="3514381"/>
              <a:ext cx="498948" cy="498948"/>
            </a:xfrm>
            <a:prstGeom prst="ellipse">
              <a:avLst/>
            </a:prstGeom>
            <a:solidFill>
              <a:schemeClr val="tx1"/>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grpSp>
          <p:nvGrpSpPr>
            <p:cNvPr id="410" name="Group 14"/>
            <p:cNvGrpSpPr>
              <a:grpSpLocks noChangeAspect="1"/>
            </p:cNvGrpSpPr>
            <p:nvPr/>
          </p:nvGrpSpPr>
          <p:grpSpPr bwMode="auto">
            <a:xfrm>
              <a:off x="2341322" y="3616521"/>
              <a:ext cx="343379" cy="294667"/>
              <a:chOff x="3116" y="1790"/>
              <a:chExt cx="430" cy="369"/>
            </a:xfrm>
          </p:grpSpPr>
          <p:sp>
            <p:nvSpPr>
              <p:cNvPr id="411" name="Freeform 15"/>
              <p:cNvSpPr>
                <a:spLocks/>
              </p:cNvSpPr>
              <p:nvPr/>
            </p:nvSpPr>
            <p:spPr bwMode="auto">
              <a:xfrm>
                <a:off x="3129" y="1803"/>
                <a:ext cx="403" cy="346"/>
              </a:xfrm>
              <a:custGeom>
                <a:avLst/>
                <a:gdLst>
                  <a:gd name="T0" fmla="*/ 64 w 403"/>
                  <a:gd name="T1" fmla="*/ 112 h 346"/>
                  <a:gd name="T2" fmla="*/ 46 w 403"/>
                  <a:gd name="T3" fmla="*/ 52 h 346"/>
                  <a:gd name="T4" fmla="*/ 90 w 403"/>
                  <a:gd name="T5" fmla="*/ 3 h 346"/>
                  <a:gd name="T6" fmla="*/ 142 w 403"/>
                  <a:gd name="T7" fmla="*/ 2 h 346"/>
                  <a:gd name="T8" fmla="*/ 204 w 403"/>
                  <a:gd name="T9" fmla="*/ 10 h 346"/>
                  <a:gd name="T10" fmla="*/ 286 w 403"/>
                  <a:gd name="T11" fmla="*/ 0 h 346"/>
                  <a:gd name="T12" fmla="*/ 340 w 403"/>
                  <a:gd name="T13" fmla="*/ 14 h 346"/>
                  <a:gd name="T14" fmla="*/ 361 w 403"/>
                  <a:gd name="T15" fmla="*/ 72 h 346"/>
                  <a:gd name="T16" fmla="*/ 339 w 403"/>
                  <a:gd name="T17" fmla="*/ 118 h 346"/>
                  <a:gd name="T18" fmla="*/ 387 w 403"/>
                  <a:gd name="T19" fmla="*/ 167 h 346"/>
                  <a:gd name="T20" fmla="*/ 403 w 403"/>
                  <a:gd name="T21" fmla="*/ 255 h 346"/>
                  <a:gd name="T22" fmla="*/ 336 w 403"/>
                  <a:gd name="T23" fmla="*/ 280 h 346"/>
                  <a:gd name="T24" fmla="*/ 335 w 403"/>
                  <a:gd name="T25" fmla="*/ 312 h 346"/>
                  <a:gd name="T26" fmla="*/ 203 w 403"/>
                  <a:gd name="T27" fmla="*/ 346 h 346"/>
                  <a:gd name="T28" fmla="*/ 65 w 403"/>
                  <a:gd name="T29" fmla="*/ 305 h 346"/>
                  <a:gd name="T30" fmla="*/ 61 w 403"/>
                  <a:gd name="T31" fmla="*/ 283 h 346"/>
                  <a:gd name="T32" fmla="*/ 0 w 403"/>
                  <a:gd name="T33" fmla="*/ 261 h 346"/>
                  <a:gd name="T34" fmla="*/ 13 w 403"/>
                  <a:gd name="T35" fmla="*/ 172 h 346"/>
                  <a:gd name="T36" fmla="*/ 64 w 403"/>
                  <a:gd name="T37" fmla="*/ 11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3" h="346">
                    <a:moveTo>
                      <a:pt x="64" y="112"/>
                    </a:moveTo>
                    <a:lnTo>
                      <a:pt x="46" y="52"/>
                    </a:lnTo>
                    <a:lnTo>
                      <a:pt x="90" y="3"/>
                    </a:lnTo>
                    <a:lnTo>
                      <a:pt x="142" y="2"/>
                    </a:lnTo>
                    <a:lnTo>
                      <a:pt x="204" y="10"/>
                    </a:lnTo>
                    <a:lnTo>
                      <a:pt x="286" y="0"/>
                    </a:lnTo>
                    <a:lnTo>
                      <a:pt x="340" y="14"/>
                    </a:lnTo>
                    <a:lnTo>
                      <a:pt x="361" y="72"/>
                    </a:lnTo>
                    <a:lnTo>
                      <a:pt x="339" y="118"/>
                    </a:lnTo>
                    <a:lnTo>
                      <a:pt x="387" y="167"/>
                    </a:lnTo>
                    <a:lnTo>
                      <a:pt x="403" y="255"/>
                    </a:lnTo>
                    <a:lnTo>
                      <a:pt x="336" y="280"/>
                    </a:lnTo>
                    <a:lnTo>
                      <a:pt x="335" y="312"/>
                    </a:lnTo>
                    <a:lnTo>
                      <a:pt x="203" y="346"/>
                    </a:lnTo>
                    <a:lnTo>
                      <a:pt x="65" y="305"/>
                    </a:lnTo>
                    <a:lnTo>
                      <a:pt x="61" y="283"/>
                    </a:lnTo>
                    <a:lnTo>
                      <a:pt x="0" y="261"/>
                    </a:lnTo>
                    <a:lnTo>
                      <a:pt x="13" y="172"/>
                    </a:lnTo>
                    <a:lnTo>
                      <a:pt x="6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sp>
            <p:nvSpPr>
              <p:cNvPr id="412" name="Freeform 16"/>
              <p:cNvSpPr>
                <a:spLocks noEditPoints="1"/>
              </p:cNvSpPr>
              <p:nvPr/>
            </p:nvSpPr>
            <p:spPr bwMode="auto">
              <a:xfrm>
                <a:off x="3116" y="1790"/>
                <a:ext cx="430" cy="369"/>
              </a:xfrm>
              <a:custGeom>
                <a:avLst/>
                <a:gdLst>
                  <a:gd name="T0" fmla="*/ 354 w 418"/>
                  <a:gd name="T1" fmla="*/ 125 h 359"/>
                  <a:gd name="T2" fmla="*/ 294 w 418"/>
                  <a:gd name="T3" fmla="*/ 0 h 359"/>
                  <a:gd name="T4" fmla="*/ 210 w 418"/>
                  <a:gd name="T5" fmla="*/ 6 h 359"/>
                  <a:gd name="T6" fmla="*/ 124 w 418"/>
                  <a:gd name="T7" fmla="*/ 0 h 359"/>
                  <a:gd name="T8" fmla="*/ 64 w 418"/>
                  <a:gd name="T9" fmla="*/ 125 h 359"/>
                  <a:gd name="T10" fmla="*/ 67 w 418"/>
                  <a:gd name="T11" fmla="*/ 301 h 359"/>
                  <a:gd name="T12" fmla="*/ 210 w 418"/>
                  <a:gd name="T13" fmla="*/ 359 h 359"/>
                  <a:gd name="T14" fmla="*/ 352 w 418"/>
                  <a:gd name="T15" fmla="*/ 301 h 359"/>
                  <a:gd name="T16" fmla="*/ 294 w 418"/>
                  <a:gd name="T17" fmla="*/ 24 h 359"/>
                  <a:gd name="T18" fmla="*/ 325 w 418"/>
                  <a:gd name="T19" fmla="*/ 120 h 359"/>
                  <a:gd name="T20" fmla="*/ 294 w 418"/>
                  <a:gd name="T21" fmla="*/ 130 h 359"/>
                  <a:gd name="T22" fmla="*/ 281 w 418"/>
                  <a:gd name="T23" fmla="*/ 128 h 359"/>
                  <a:gd name="T24" fmla="*/ 286 w 418"/>
                  <a:gd name="T25" fmla="*/ 115 h 359"/>
                  <a:gd name="T26" fmla="*/ 269 w 418"/>
                  <a:gd name="T27" fmla="*/ 40 h 359"/>
                  <a:gd name="T28" fmla="*/ 294 w 418"/>
                  <a:gd name="T29" fmla="*/ 24 h 359"/>
                  <a:gd name="T30" fmla="*/ 173 w 418"/>
                  <a:gd name="T31" fmla="*/ 41 h 359"/>
                  <a:gd name="T32" fmla="*/ 210 w 418"/>
                  <a:gd name="T33" fmla="*/ 30 h 359"/>
                  <a:gd name="T34" fmla="*/ 246 w 418"/>
                  <a:gd name="T35" fmla="*/ 41 h 359"/>
                  <a:gd name="T36" fmla="*/ 257 w 418"/>
                  <a:gd name="T37" fmla="*/ 51 h 359"/>
                  <a:gd name="T38" fmla="*/ 268 w 418"/>
                  <a:gd name="T39" fmla="*/ 119 h 359"/>
                  <a:gd name="T40" fmla="*/ 262 w 418"/>
                  <a:gd name="T41" fmla="*/ 129 h 359"/>
                  <a:gd name="T42" fmla="*/ 257 w 418"/>
                  <a:gd name="T43" fmla="*/ 135 h 359"/>
                  <a:gd name="T44" fmla="*/ 237 w 418"/>
                  <a:gd name="T45" fmla="*/ 150 h 359"/>
                  <a:gd name="T46" fmla="*/ 221 w 418"/>
                  <a:gd name="T47" fmla="*/ 156 h 359"/>
                  <a:gd name="T48" fmla="*/ 210 w 418"/>
                  <a:gd name="T49" fmla="*/ 157 h 359"/>
                  <a:gd name="T50" fmla="*/ 198 w 418"/>
                  <a:gd name="T51" fmla="*/ 156 h 359"/>
                  <a:gd name="T52" fmla="*/ 183 w 418"/>
                  <a:gd name="T53" fmla="*/ 150 h 359"/>
                  <a:gd name="T54" fmla="*/ 162 w 418"/>
                  <a:gd name="T55" fmla="*/ 135 h 359"/>
                  <a:gd name="T56" fmla="*/ 157 w 418"/>
                  <a:gd name="T57" fmla="*/ 128 h 359"/>
                  <a:gd name="T58" fmla="*/ 152 w 418"/>
                  <a:gd name="T59" fmla="*/ 119 h 359"/>
                  <a:gd name="T60" fmla="*/ 162 w 418"/>
                  <a:gd name="T61" fmla="*/ 51 h 359"/>
                  <a:gd name="T62" fmla="*/ 124 w 418"/>
                  <a:gd name="T63" fmla="*/ 24 h 359"/>
                  <a:gd name="T64" fmla="*/ 150 w 418"/>
                  <a:gd name="T65" fmla="*/ 41 h 359"/>
                  <a:gd name="T66" fmla="*/ 133 w 418"/>
                  <a:gd name="T67" fmla="*/ 115 h 359"/>
                  <a:gd name="T68" fmla="*/ 138 w 418"/>
                  <a:gd name="T69" fmla="*/ 128 h 359"/>
                  <a:gd name="T70" fmla="*/ 124 w 418"/>
                  <a:gd name="T71" fmla="*/ 130 h 359"/>
                  <a:gd name="T72" fmla="*/ 93 w 418"/>
                  <a:gd name="T73" fmla="*/ 120 h 359"/>
                  <a:gd name="T74" fmla="*/ 124 w 418"/>
                  <a:gd name="T75" fmla="*/ 24 h 359"/>
                  <a:gd name="T76" fmla="*/ 24 w 418"/>
                  <a:gd name="T77" fmla="*/ 257 h 359"/>
                  <a:gd name="T78" fmla="*/ 102 w 418"/>
                  <a:gd name="T79" fmla="*/ 142 h 359"/>
                  <a:gd name="T80" fmla="*/ 147 w 418"/>
                  <a:gd name="T81" fmla="*/ 142 h 359"/>
                  <a:gd name="T82" fmla="*/ 78 w 418"/>
                  <a:gd name="T83" fmla="*/ 270 h 359"/>
                  <a:gd name="T84" fmla="*/ 210 w 418"/>
                  <a:gd name="T85" fmla="*/ 335 h 359"/>
                  <a:gd name="T86" fmla="*/ 91 w 418"/>
                  <a:gd name="T87" fmla="*/ 296 h 359"/>
                  <a:gd name="T88" fmla="*/ 92 w 418"/>
                  <a:gd name="T89" fmla="*/ 280 h 359"/>
                  <a:gd name="T90" fmla="*/ 171 w 418"/>
                  <a:gd name="T91" fmla="*/ 163 h 359"/>
                  <a:gd name="T92" fmla="*/ 202 w 418"/>
                  <a:gd name="T93" fmla="*/ 172 h 359"/>
                  <a:gd name="T94" fmla="*/ 210 w 418"/>
                  <a:gd name="T95" fmla="*/ 173 h 359"/>
                  <a:gd name="T96" fmla="*/ 217 w 418"/>
                  <a:gd name="T97" fmla="*/ 172 h 359"/>
                  <a:gd name="T98" fmla="*/ 248 w 418"/>
                  <a:gd name="T99" fmla="*/ 163 h 359"/>
                  <a:gd name="T100" fmla="*/ 327 w 418"/>
                  <a:gd name="T101" fmla="*/ 280 h 359"/>
                  <a:gd name="T102" fmla="*/ 328 w 418"/>
                  <a:gd name="T103" fmla="*/ 296 h 359"/>
                  <a:gd name="T104" fmla="*/ 210 w 418"/>
                  <a:gd name="T105" fmla="*/ 335 h 359"/>
                  <a:gd name="T106" fmla="*/ 342 w 418"/>
                  <a:gd name="T107" fmla="*/ 270 h 359"/>
                  <a:gd name="T108" fmla="*/ 272 w 418"/>
                  <a:gd name="T109" fmla="*/ 142 h 359"/>
                  <a:gd name="T110" fmla="*/ 317 w 418"/>
                  <a:gd name="T111" fmla="*/ 142 h 359"/>
                  <a:gd name="T112" fmla="*/ 394 w 418"/>
                  <a:gd name="T113" fmla="*/ 25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59">
                    <a:moveTo>
                      <a:pt x="418" y="257"/>
                    </a:moveTo>
                    <a:cubicBezTo>
                      <a:pt x="418" y="201"/>
                      <a:pt x="393" y="151"/>
                      <a:pt x="354" y="125"/>
                    </a:cubicBezTo>
                    <a:cubicBezTo>
                      <a:pt x="365" y="112"/>
                      <a:pt x="371" y="95"/>
                      <a:pt x="371" y="77"/>
                    </a:cubicBezTo>
                    <a:cubicBezTo>
                      <a:pt x="371" y="35"/>
                      <a:pt x="337" y="0"/>
                      <a:pt x="294" y="0"/>
                    </a:cubicBezTo>
                    <a:cubicBezTo>
                      <a:pt x="278" y="0"/>
                      <a:pt x="262" y="5"/>
                      <a:pt x="249" y="15"/>
                    </a:cubicBezTo>
                    <a:cubicBezTo>
                      <a:pt x="237" y="9"/>
                      <a:pt x="224" y="6"/>
                      <a:pt x="210" y="6"/>
                    </a:cubicBezTo>
                    <a:cubicBezTo>
                      <a:pt x="196" y="6"/>
                      <a:pt x="182" y="9"/>
                      <a:pt x="170" y="15"/>
                    </a:cubicBezTo>
                    <a:cubicBezTo>
                      <a:pt x="157" y="6"/>
                      <a:pt x="141" y="0"/>
                      <a:pt x="124" y="0"/>
                    </a:cubicBezTo>
                    <a:cubicBezTo>
                      <a:pt x="82" y="0"/>
                      <a:pt x="47" y="35"/>
                      <a:pt x="47" y="77"/>
                    </a:cubicBezTo>
                    <a:cubicBezTo>
                      <a:pt x="47" y="95"/>
                      <a:pt x="54" y="112"/>
                      <a:pt x="64" y="125"/>
                    </a:cubicBezTo>
                    <a:cubicBezTo>
                      <a:pt x="25" y="151"/>
                      <a:pt x="0" y="201"/>
                      <a:pt x="0" y="257"/>
                    </a:cubicBezTo>
                    <a:cubicBezTo>
                      <a:pt x="0" y="284"/>
                      <a:pt x="37" y="296"/>
                      <a:pt x="67" y="301"/>
                    </a:cubicBezTo>
                    <a:cubicBezTo>
                      <a:pt x="67" y="302"/>
                      <a:pt x="67" y="304"/>
                      <a:pt x="67" y="305"/>
                    </a:cubicBezTo>
                    <a:cubicBezTo>
                      <a:pt x="67" y="348"/>
                      <a:pt x="157" y="359"/>
                      <a:pt x="210" y="359"/>
                    </a:cubicBezTo>
                    <a:cubicBezTo>
                      <a:pt x="263" y="359"/>
                      <a:pt x="353" y="348"/>
                      <a:pt x="353" y="305"/>
                    </a:cubicBezTo>
                    <a:cubicBezTo>
                      <a:pt x="353" y="304"/>
                      <a:pt x="353" y="302"/>
                      <a:pt x="352" y="301"/>
                    </a:cubicBezTo>
                    <a:cubicBezTo>
                      <a:pt x="382" y="295"/>
                      <a:pt x="418" y="284"/>
                      <a:pt x="418" y="257"/>
                    </a:cubicBezTo>
                    <a:close/>
                    <a:moveTo>
                      <a:pt x="294" y="24"/>
                    </a:moveTo>
                    <a:cubicBezTo>
                      <a:pt x="324" y="24"/>
                      <a:pt x="347" y="48"/>
                      <a:pt x="347" y="77"/>
                    </a:cubicBezTo>
                    <a:cubicBezTo>
                      <a:pt x="347" y="95"/>
                      <a:pt x="339" y="110"/>
                      <a:pt x="325" y="120"/>
                    </a:cubicBezTo>
                    <a:cubicBezTo>
                      <a:pt x="322" y="122"/>
                      <a:pt x="319" y="124"/>
                      <a:pt x="316" y="125"/>
                    </a:cubicBezTo>
                    <a:cubicBezTo>
                      <a:pt x="309" y="128"/>
                      <a:pt x="302" y="130"/>
                      <a:pt x="294" y="130"/>
                    </a:cubicBezTo>
                    <a:cubicBezTo>
                      <a:pt x="294" y="130"/>
                      <a:pt x="294" y="130"/>
                      <a:pt x="294" y="130"/>
                    </a:cubicBezTo>
                    <a:cubicBezTo>
                      <a:pt x="290" y="130"/>
                      <a:pt x="285" y="129"/>
                      <a:pt x="281" y="128"/>
                    </a:cubicBezTo>
                    <a:cubicBezTo>
                      <a:pt x="282" y="127"/>
                      <a:pt x="283" y="125"/>
                      <a:pt x="283" y="123"/>
                    </a:cubicBezTo>
                    <a:cubicBezTo>
                      <a:pt x="284" y="121"/>
                      <a:pt x="285" y="118"/>
                      <a:pt x="286" y="115"/>
                    </a:cubicBezTo>
                    <a:cubicBezTo>
                      <a:pt x="288" y="108"/>
                      <a:pt x="289" y="101"/>
                      <a:pt x="289" y="93"/>
                    </a:cubicBezTo>
                    <a:cubicBezTo>
                      <a:pt x="289" y="73"/>
                      <a:pt x="282" y="54"/>
                      <a:pt x="269" y="40"/>
                    </a:cubicBezTo>
                    <a:cubicBezTo>
                      <a:pt x="267" y="38"/>
                      <a:pt x="265" y="36"/>
                      <a:pt x="263" y="35"/>
                    </a:cubicBezTo>
                    <a:cubicBezTo>
                      <a:pt x="272" y="28"/>
                      <a:pt x="283" y="24"/>
                      <a:pt x="294" y="24"/>
                    </a:cubicBezTo>
                    <a:close/>
                    <a:moveTo>
                      <a:pt x="167" y="46"/>
                    </a:moveTo>
                    <a:cubicBezTo>
                      <a:pt x="169" y="44"/>
                      <a:pt x="171" y="43"/>
                      <a:pt x="173" y="41"/>
                    </a:cubicBezTo>
                    <a:cubicBezTo>
                      <a:pt x="175" y="40"/>
                      <a:pt x="178" y="38"/>
                      <a:pt x="180" y="37"/>
                    </a:cubicBezTo>
                    <a:cubicBezTo>
                      <a:pt x="189" y="32"/>
                      <a:pt x="199" y="30"/>
                      <a:pt x="210" y="30"/>
                    </a:cubicBezTo>
                    <a:cubicBezTo>
                      <a:pt x="220" y="30"/>
                      <a:pt x="230" y="32"/>
                      <a:pt x="239" y="37"/>
                    </a:cubicBezTo>
                    <a:cubicBezTo>
                      <a:pt x="241" y="38"/>
                      <a:pt x="244" y="39"/>
                      <a:pt x="246" y="41"/>
                    </a:cubicBezTo>
                    <a:cubicBezTo>
                      <a:pt x="248" y="42"/>
                      <a:pt x="250" y="44"/>
                      <a:pt x="252" y="46"/>
                    </a:cubicBezTo>
                    <a:cubicBezTo>
                      <a:pt x="254" y="47"/>
                      <a:pt x="256" y="49"/>
                      <a:pt x="257" y="51"/>
                    </a:cubicBezTo>
                    <a:cubicBezTo>
                      <a:pt x="267" y="62"/>
                      <a:pt x="273" y="77"/>
                      <a:pt x="273" y="93"/>
                    </a:cubicBezTo>
                    <a:cubicBezTo>
                      <a:pt x="273" y="102"/>
                      <a:pt x="271" y="111"/>
                      <a:pt x="268" y="119"/>
                    </a:cubicBezTo>
                    <a:cubicBezTo>
                      <a:pt x="267" y="120"/>
                      <a:pt x="267" y="121"/>
                      <a:pt x="266" y="122"/>
                    </a:cubicBezTo>
                    <a:cubicBezTo>
                      <a:pt x="265" y="124"/>
                      <a:pt x="264" y="126"/>
                      <a:pt x="262" y="129"/>
                    </a:cubicBezTo>
                    <a:cubicBezTo>
                      <a:pt x="262" y="129"/>
                      <a:pt x="262" y="129"/>
                      <a:pt x="262" y="129"/>
                    </a:cubicBezTo>
                    <a:cubicBezTo>
                      <a:pt x="261" y="131"/>
                      <a:pt x="259" y="133"/>
                      <a:pt x="257" y="135"/>
                    </a:cubicBezTo>
                    <a:cubicBezTo>
                      <a:pt x="254" y="139"/>
                      <a:pt x="250" y="142"/>
                      <a:pt x="246" y="145"/>
                    </a:cubicBezTo>
                    <a:cubicBezTo>
                      <a:pt x="243" y="147"/>
                      <a:pt x="240" y="149"/>
                      <a:pt x="237" y="150"/>
                    </a:cubicBezTo>
                    <a:cubicBezTo>
                      <a:pt x="233" y="152"/>
                      <a:pt x="229" y="154"/>
                      <a:pt x="225" y="155"/>
                    </a:cubicBezTo>
                    <a:cubicBezTo>
                      <a:pt x="224" y="155"/>
                      <a:pt x="223" y="155"/>
                      <a:pt x="221" y="156"/>
                    </a:cubicBezTo>
                    <a:cubicBezTo>
                      <a:pt x="219" y="156"/>
                      <a:pt x="216" y="156"/>
                      <a:pt x="213" y="157"/>
                    </a:cubicBezTo>
                    <a:cubicBezTo>
                      <a:pt x="212" y="157"/>
                      <a:pt x="211" y="157"/>
                      <a:pt x="210" y="157"/>
                    </a:cubicBezTo>
                    <a:cubicBezTo>
                      <a:pt x="208" y="157"/>
                      <a:pt x="207" y="157"/>
                      <a:pt x="206" y="156"/>
                    </a:cubicBezTo>
                    <a:cubicBezTo>
                      <a:pt x="203" y="156"/>
                      <a:pt x="201" y="156"/>
                      <a:pt x="198" y="156"/>
                    </a:cubicBezTo>
                    <a:cubicBezTo>
                      <a:pt x="197" y="155"/>
                      <a:pt x="195" y="155"/>
                      <a:pt x="194" y="155"/>
                    </a:cubicBezTo>
                    <a:cubicBezTo>
                      <a:pt x="190" y="154"/>
                      <a:pt x="186" y="152"/>
                      <a:pt x="183" y="150"/>
                    </a:cubicBezTo>
                    <a:cubicBezTo>
                      <a:pt x="179" y="149"/>
                      <a:pt x="176" y="147"/>
                      <a:pt x="173" y="145"/>
                    </a:cubicBezTo>
                    <a:cubicBezTo>
                      <a:pt x="169" y="142"/>
                      <a:pt x="165" y="139"/>
                      <a:pt x="162" y="135"/>
                    </a:cubicBezTo>
                    <a:cubicBezTo>
                      <a:pt x="160" y="133"/>
                      <a:pt x="159" y="131"/>
                      <a:pt x="158" y="129"/>
                    </a:cubicBezTo>
                    <a:cubicBezTo>
                      <a:pt x="157" y="129"/>
                      <a:pt x="157" y="129"/>
                      <a:pt x="157" y="128"/>
                    </a:cubicBezTo>
                    <a:cubicBezTo>
                      <a:pt x="155" y="126"/>
                      <a:pt x="154" y="124"/>
                      <a:pt x="153" y="121"/>
                    </a:cubicBezTo>
                    <a:cubicBezTo>
                      <a:pt x="152" y="121"/>
                      <a:pt x="152" y="120"/>
                      <a:pt x="152" y="119"/>
                    </a:cubicBezTo>
                    <a:cubicBezTo>
                      <a:pt x="148" y="111"/>
                      <a:pt x="146" y="102"/>
                      <a:pt x="146" y="93"/>
                    </a:cubicBezTo>
                    <a:cubicBezTo>
                      <a:pt x="146" y="77"/>
                      <a:pt x="152" y="63"/>
                      <a:pt x="162" y="51"/>
                    </a:cubicBezTo>
                    <a:cubicBezTo>
                      <a:pt x="163" y="50"/>
                      <a:pt x="165" y="48"/>
                      <a:pt x="167" y="46"/>
                    </a:cubicBezTo>
                    <a:close/>
                    <a:moveTo>
                      <a:pt x="124" y="24"/>
                    </a:moveTo>
                    <a:cubicBezTo>
                      <a:pt x="136" y="24"/>
                      <a:pt x="147" y="28"/>
                      <a:pt x="156" y="35"/>
                    </a:cubicBezTo>
                    <a:cubicBezTo>
                      <a:pt x="154" y="37"/>
                      <a:pt x="152" y="39"/>
                      <a:pt x="150" y="41"/>
                    </a:cubicBezTo>
                    <a:cubicBezTo>
                      <a:pt x="138" y="55"/>
                      <a:pt x="130" y="73"/>
                      <a:pt x="130" y="93"/>
                    </a:cubicBezTo>
                    <a:cubicBezTo>
                      <a:pt x="130" y="101"/>
                      <a:pt x="131" y="108"/>
                      <a:pt x="133" y="115"/>
                    </a:cubicBezTo>
                    <a:cubicBezTo>
                      <a:pt x="134" y="118"/>
                      <a:pt x="135" y="121"/>
                      <a:pt x="136" y="124"/>
                    </a:cubicBezTo>
                    <a:cubicBezTo>
                      <a:pt x="137" y="125"/>
                      <a:pt x="138" y="127"/>
                      <a:pt x="138" y="128"/>
                    </a:cubicBezTo>
                    <a:cubicBezTo>
                      <a:pt x="134" y="129"/>
                      <a:pt x="129" y="130"/>
                      <a:pt x="124" y="130"/>
                    </a:cubicBezTo>
                    <a:cubicBezTo>
                      <a:pt x="124" y="130"/>
                      <a:pt x="124" y="130"/>
                      <a:pt x="124" y="130"/>
                    </a:cubicBezTo>
                    <a:cubicBezTo>
                      <a:pt x="117" y="130"/>
                      <a:pt x="109" y="128"/>
                      <a:pt x="103" y="125"/>
                    </a:cubicBezTo>
                    <a:cubicBezTo>
                      <a:pt x="100" y="124"/>
                      <a:pt x="96" y="122"/>
                      <a:pt x="93" y="120"/>
                    </a:cubicBezTo>
                    <a:cubicBezTo>
                      <a:pt x="80" y="110"/>
                      <a:pt x="71" y="95"/>
                      <a:pt x="71" y="77"/>
                    </a:cubicBezTo>
                    <a:cubicBezTo>
                      <a:pt x="71" y="48"/>
                      <a:pt x="95" y="24"/>
                      <a:pt x="124" y="24"/>
                    </a:cubicBezTo>
                    <a:close/>
                    <a:moveTo>
                      <a:pt x="77" y="278"/>
                    </a:moveTo>
                    <a:cubicBezTo>
                      <a:pt x="44" y="273"/>
                      <a:pt x="24" y="263"/>
                      <a:pt x="24" y="257"/>
                    </a:cubicBezTo>
                    <a:cubicBezTo>
                      <a:pt x="24" y="202"/>
                      <a:pt x="53" y="155"/>
                      <a:pt x="92" y="138"/>
                    </a:cubicBezTo>
                    <a:cubicBezTo>
                      <a:pt x="95" y="139"/>
                      <a:pt x="98" y="141"/>
                      <a:pt x="102" y="142"/>
                    </a:cubicBezTo>
                    <a:cubicBezTo>
                      <a:pt x="109" y="145"/>
                      <a:pt x="116" y="146"/>
                      <a:pt x="124" y="146"/>
                    </a:cubicBezTo>
                    <a:cubicBezTo>
                      <a:pt x="132" y="146"/>
                      <a:pt x="140" y="145"/>
                      <a:pt x="147" y="142"/>
                    </a:cubicBezTo>
                    <a:cubicBezTo>
                      <a:pt x="150" y="146"/>
                      <a:pt x="153" y="149"/>
                      <a:pt x="157" y="152"/>
                    </a:cubicBezTo>
                    <a:cubicBezTo>
                      <a:pt x="117" y="173"/>
                      <a:pt x="87" y="217"/>
                      <a:pt x="78" y="270"/>
                    </a:cubicBezTo>
                    <a:cubicBezTo>
                      <a:pt x="77" y="273"/>
                      <a:pt x="77" y="275"/>
                      <a:pt x="77" y="278"/>
                    </a:cubicBezTo>
                    <a:close/>
                    <a:moveTo>
                      <a:pt x="210" y="335"/>
                    </a:moveTo>
                    <a:cubicBezTo>
                      <a:pt x="138" y="335"/>
                      <a:pt x="91" y="317"/>
                      <a:pt x="91" y="305"/>
                    </a:cubicBezTo>
                    <a:cubicBezTo>
                      <a:pt x="91" y="302"/>
                      <a:pt x="91" y="299"/>
                      <a:pt x="91" y="296"/>
                    </a:cubicBezTo>
                    <a:cubicBezTo>
                      <a:pt x="91" y="293"/>
                      <a:pt x="91" y="291"/>
                      <a:pt x="92" y="288"/>
                    </a:cubicBezTo>
                    <a:cubicBezTo>
                      <a:pt x="92" y="285"/>
                      <a:pt x="92" y="283"/>
                      <a:pt x="92" y="280"/>
                    </a:cubicBezTo>
                    <a:cubicBezTo>
                      <a:pt x="93" y="277"/>
                      <a:pt x="93" y="275"/>
                      <a:pt x="94" y="272"/>
                    </a:cubicBezTo>
                    <a:cubicBezTo>
                      <a:pt x="103" y="221"/>
                      <a:pt x="133" y="180"/>
                      <a:pt x="171" y="163"/>
                    </a:cubicBezTo>
                    <a:cubicBezTo>
                      <a:pt x="179" y="167"/>
                      <a:pt x="188" y="170"/>
                      <a:pt x="198" y="172"/>
                    </a:cubicBezTo>
                    <a:cubicBezTo>
                      <a:pt x="199" y="172"/>
                      <a:pt x="200" y="172"/>
                      <a:pt x="202" y="172"/>
                    </a:cubicBezTo>
                    <a:cubicBezTo>
                      <a:pt x="204" y="172"/>
                      <a:pt x="206" y="173"/>
                      <a:pt x="208" y="173"/>
                    </a:cubicBezTo>
                    <a:cubicBezTo>
                      <a:pt x="209" y="173"/>
                      <a:pt x="209" y="173"/>
                      <a:pt x="210" y="173"/>
                    </a:cubicBezTo>
                    <a:cubicBezTo>
                      <a:pt x="210" y="173"/>
                      <a:pt x="210" y="173"/>
                      <a:pt x="211" y="173"/>
                    </a:cubicBezTo>
                    <a:cubicBezTo>
                      <a:pt x="213" y="173"/>
                      <a:pt x="215" y="172"/>
                      <a:pt x="217" y="172"/>
                    </a:cubicBezTo>
                    <a:cubicBezTo>
                      <a:pt x="218" y="172"/>
                      <a:pt x="220" y="172"/>
                      <a:pt x="221" y="172"/>
                    </a:cubicBezTo>
                    <a:cubicBezTo>
                      <a:pt x="231" y="170"/>
                      <a:pt x="240" y="167"/>
                      <a:pt x="248" y="163"/>
                    </a:cubicBezTo>
                    <a:cubicBezTo>
                      <a:pt x="287" y="180"/>
                      <a:pt x="317" y="221"/>
                      <a:pt x="326" y="272"/>
                    </a:cubicBezTo>
                    <a:cubicBezTo>
                      <a:pt x="326" y="275"/>
                      <a:pt x="327" y="277"/>
                      <a:pt x="327" y="280"/>
                    </a:cubicBezTo>
                    <a:cubicBezTo>
                      <a:pt x="327" y="283"/>
                      <a:pt x="328" y="285"/>
                      <a:pt x="328" y="288"/>
                    </a:cubicBezTo>
                    <a:cubicBezTo>
                      <a:pt x="328" y="291"/>
                      <a:pt x="328" y="293"/>
                      <a:pt x="328" y="296"/>
                    </a:cubicBezTo>
                    <a:cubicBezTo>
                      <a:pt x="328" y="299"/>
                      <a:pt x="329" y="302"/>
                      <a:pt x="329" y="305"/>
                    </a:cubicBezTo>
                    <a:cubicBezTo>
                      <a:pt x="329" y="317"/>
                      <a:pt x="281" y="335"/>
                      <a:pt x="210" y="335"/>
                    </a:cubicBezTo>
                    <a:close/>
                    <a:moveTo>
                      <a:pt x="343" y="278"/>
                    </a:moveTo>
                    <a:cubicBezTo>
                      <a:pt x="342" y="275"/>
                      <a:pt x="342" y="273"/>
                      <a:pt x="342" y="270"/>
                    </a:cubicBezTo>
                    <a:cubicBezTo>
                      <a:pt x="332" y="217"/>
                      <a:pt x="302" y="173"/>
                      <a:pt x="263" y="152"/>
                    </a:cubicBezTo>
                    <a:cubicBezTo>
                      <a:pt x="266" y="149"/>
                      <a:pt x="269" y="146"/>
                      <a:pt x="272" y="142"/>
                    </a:cubicBezTo>
                    <a:cubicBezTo>
                      <a:pt x="279" y="145"/>
                      <a:pt x="287" y="146"/>
                      <a:pt x="294" y="146"/>
                    </a:cubicBezTo>
                    <a:cubicBezTo>
                      <a:pt x="302" y="146"/>
                      <a:pt x="310" y="145"/>
                      <a:pt x="317" y="142"/>
                    </a:cubicBezTo>
                    <a:cubicBezTo>
                      <a:pt x="320" y="141"/>
                      <a:pt x="324" y="139"/>
                      <a:pt x="327" y="138"/>
                    </a:cubicBezTo>
                    <a:cubicBezTo>
                      <a:pt x="366" y="155"/>
                      <a:pt x="394" y="202"/>
                      <a:pt x="394" y="257"/>
                    </a:cubicBezTo>
                    <a:cubicBezTo>
                      <a:pt x="394" y="263"/>
                      <a:pt x="375" y="273"/>
                      <a:pt x="343" y="278"/>
                    </a:cubicBez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grpSp>
      </p:grpSp>
      <p:sp>
        <p:nvSpPr>
          <p:cNvPr id="455" name="Freeform 11"/>
          <p:cNvSpPr>
            <a:spLocks noEditPoints="1"/>
          </p:cNvSpPr>
          <p:nvPr/>
        </p:nvSpPr>
        <p:spPr bwMode="auto">
          <a:xfrm rot="208682">
            <a:off x="950769" y="2652997"/>
            <a:ext cx="7656103" cy="3069088"/>
          </a:xfrm>
          <a:custGeom>
            <a:avLst/>
            <a:gdLst>
              <a:gd name="T0" fmla="*/ 0 w 3660"/>
              <a:gd name="T1" fmla="*/ 1465 h 1465"/>
              <a:gd name="T2" fmla="*/ 1313 w 3660"/>
              <a:gd name="T3" fmla="*/ 1220 h 1465"/>
              <a:gd name="T4" fmla="*/ 3660 w 3660"/>
              <a:gd name="T5" fmla="*/ 0 h 1465"/>
              <a:gd name="T6" fmla="*/ 0 w 3660"/>
              <a:gd name="T7" fmla="*/ 1465 h 1465"/>
              <a:gd name="T8" fmla="*/ 0 w 3660"/>
              <a:gd name="T9" fmla="*/ 1465 h 1465"/>
            </a:gdLst>
            <a:ahLst/>
            <a:cxnLst>
              <a:cxn ang="0">
                <a:pos x="T0" y="T1"/>
              </a:cxn>
              <a:cxn ang="0">
                <a:pos x="T2" y="T3"/>
              </a:cxn>
              <a:cxn ang="0">
                <a:pos x="T4" y="T5"/>
              </a:cxn>
              <a:cxn ang="0">
                <a:pos x="T6" y="T7"/>
              </a:cxn>
              <a:cxn ang="0">
                <a:pos x="T8" y="T9"/>
              </a:cxn>
            </a:cxnLst>
            <a:rect l="0" t="0" r="r" b="b"/>
            <a:pathLst>
              <a:path w="3660" h="1465">
                <a:moveTo>
                  <a:pt x="0" y="1465"/>
                </a:moveTo>
                <a:cubicBezTo>
                  <a:pt x="6" y="1465"/>
                  <a:pt x="578" y="1422"/>
                  <a:pt x="1313" y="1220"/>
                </a:cubicBezTo>
                <a:cubicBezTo>
                  <a:pt x="1989" y="1034"/>
                  <a:pt x="2944" y="672"/>
                  <a:pt x="3660" y="0"/>
                </a:cubicBezTo>
                <a:moveTo>
                  <a:pt x="0" y="1465"/>
                </a:moveTo>
                <a:cubicBezTo>
                  <a:pt x="0" y="1465"/>
                  <a:pt x="0" y="1465"/>
                  <a:pt x="0" y="1465"/>
                </a:cubicBezTo>
              </a:path>
            </a:pathLst>
          </a:cu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square" rtlCol="0" anchor="ctr"/>
          <a:lstStyle/>
          <a:p>
            <a:pPr algn="ctr" defTabSz="914126">
              <a:buClrTx/>
            </a:pPr>
            <a:endParaRPr lang="en-US" sz="1799" dirty="0">
              <a:solidFill>
                <a:srgbClr val="404040"/>
              </a:solidFill>
              <a:latin typeface="Calibri"/>
            </a:endParaRPr>
          </a:p>
        </p:txBody>
      </p:sp>
      <p:sp>
        <p:nvSpPr>
          <p:cNvPr id="200" name="Arc 98"/>
          <p:cNvSpPr/>
          <p:nvPr/>
        </p:nvSpPr>
        <p:spPr>
          <a:xfrm>
            <a:off x="868362" y="2408027"/>
            <a:ext cx="1836883" cy="2997413"/>
          </a:xfrm>
          <a:custGeom>
            <a:avLst/>
            <a:gdLst>
              <a:gd name="connsiteX0" fmla="*/ 313840 w 2200275"/>
              <a:gd name="connsiteY0" fmla="*/ 293475 h 1952625"/>
              <a:gd name="connsiteX1" fmla="*/ 1446358 w 2200275"/>
              <a:gd name="connsiteY1" fmla="*/ 49607 h 1952625"/>
              <a:gd name="connsiteX2" fmla="*/ 2200275 w 2200275"/>
              <a:gd name="connsiteY2" fmla="*/ 976313 h 1952625"/>
              <a:gd name="connsiteX3" fmla="*/ 1100138 w 2200275"/>
              <a:gd name="connsiteY3" fmla="*/ 976313 h 1952625"/>
              <a:gd name="connsiteX4" fmla="*/ 313840 w 2200275"/>
              <a:gd name="connsiteY4" fmla="*/ 293475 h 1952625"/>
              <a:gd name="connsiteX0" fmla="*/ 313840 w 2200275"/>
              <a:gd name="connsiteY0" fmla="*/ 293475 h 1952625"/>
              <a:gd name="connsiteX1" fmla="*/ 1446358 w 2200275"/>
              <a:gd name="connsiteY1" fmla="*/ 49607 h 1952625"/>
              <a:gd name="connsiteX2" fmla="*/ 2200275 w 2200275"/>
              <a:gd name="connsiteY2" fmla="*/ 976313 h 1952625"/>
              <a:gd name="connsiteX0" fmla="*/ 332890 w 2219325"/>
              <a:gd name="connsiteY0" fmla="*/ 293503 h 2814666"/>
              <a:gd name="connsiteX1" fmla="*/ 1465408 w 2219325"/>
              <a:gd name="connsiteY1" fmla="*/ 49635 h 2814666"/>
              <a:gd name="connsiteX2" fmla="*/ 2219325 w 2219325"/>
              <a:gd name="connsiteY2" fmla="*/ 976341 h 2814666"/>
              <a:gd name="connsiteX3" fmla="*/ 1119188 w 2219325"/>
              <a:gd name="connsiteY3" fmla="*/ 976341 h 2814666"/>
              <a:gd name="connsiteX4" fmla="*/ 332890 w 2219325"/>
              <a:gd name="connsiteY4" fmla="*/ 293503 h 2814666"/>
              <a:gd name="connsiteX0" fmla="*/ 332890 w 2219325"/>
              <a:gd name="connsiteY0" fmla="*/ 293503 h 2814666"/>
              <a:gd name="connsiteX1" fmla="*/ 1465408 w 2219325"/>
              <a:gd name="connsiteY1" fmla="*/ 49635 h 2814666"/>
              <a:gd name="connsiteX2" fmla="*/ 0 w 2219325"/>
              <a:gd name="connsiteY2" fmla="*/ 2814666 h 2814666"/>
              <a:gd name="connsiteX0" fmla="*/ 332890 w 2219325"/>
              <a:gd name="connsiteY0" fmla="*/ 356565 h 2877728"/>
              <a:gd name="connsiteX1" fmla="*/ 1465408 w 2219325"/>
              <a:gd name="connsiteY1" fmla="*/ 112697 h 2877728"/>
              <a:gd name="connsiteX2" fmla="*/ 2219325 w 2219325"/>
              <a:gd name="connsiteY2" fmla="*/ 1039403 h 2877728"/>
              <a:gd name="connsiteX3" fmla="*/ 1119188 w 2219325"/>
              <a:gd name="connsiteY3" fmla="*/ 1039403 h 2877728"/>
              <a:gd name="connsiteX4" fmla="*/ 332890 w 2219325"/>
              <a:gd name="connsiteY4" fmla="*/ 356565 h 2877728"/>
              <a:gd name="connsiteX0" fmla="*/ 104290 w 2219325"/>
              <a:gd name="connsiteY0" fmla="*/ 175590 h 2877728"/>
              <a:gd name="connsiteX1" fmla="*/ 1465408 w 2219325"/>
              <a:gd name="connsiteY1" fmla="*/ 112697 h 2877728"/>
              <a:gd name="connsiteX2" fmla="*/ 0 w 2219325"/>
              <a:gd name="connsiteY2" fmla="*/ 2877728 h 2877728"/>
              <a:gd name="connsiteX0" fmla="*/ 332890 w 2219325"/>
              <a:gd name="connsiteY0" fmla="*/ 293504 h 2814667"/>
              <a:gd name="connsiteX1" fmla="*/ 1465408 w 2219325"/>
              <a:gd name="connsiteY1" fmla="*/ 49636 h 2814667"/>
              <a:gd name="connsiteX2" fmla="*/ 2219325 w 2219325"/>
              <a:gd name="connsiteY2" fmla="*/ 976342 h 2814667"/>
              <a:gd name="connsiteX3" fmla="*/ 1119188 w 2219325"/>
              <a:gd name="connsiteY3" fmla="*/ 976342 h 2814667"/>
              <a:gd name="connsiteX4" fmla="*/ 332890 w 2219325"/>
              <a:gd name="connsiteY4" fmla="*/ 293504 h 2814667"/>
              <a:gd name="connsiteX0" fmla="*/ 104290 w 2219325"/>
              <a:gd name="connsiteY0" fmla="*/ 112529 h 2814667"/>
              <a:gd name="connsiteX1" fmla="*/ 693883 w 2219325"/>
              <a:gd name="connsiteY1" fmla="*/ 1040236 h 2814667"/>
              <a:gd name="connsiteX2" fmla="*/ 0 w 2219325"/>
              <a:gd name="connsiteY2" fmla="*/ 2814667 h 2814667"/>
              <a:gd name="connsiteX0" fmla="*/ 332890 w 2219325"/>
              <a:gd name="connsiteY0" fmla="*/ 293504 h 2814667"/>
              <a:gd name="connsiteX1" fmla="*/ 1465408 w 2219325"/>
              <a:gd name="connsiteY1" fmla="*/ 49636 h 2814667"/>
              <a:gd name="connsiteX2" fmla="*/ 2219325 w 2219325"/>
              <a:gd name="connsiteY2" fmla="*/ 976342 h 2814667"/>
              <a:gd name="connsiteX3" fmla="*/ 332890 w 2219325"/>
              <a:gd name="connsiteY3" fmla="*/ 293504 h 2814667"/>
              <a:gd name="connsiteX0" fmla="*/ 104290 w 2219325"/>
              <a:gd name="connsiteY0" fmla="*/ 112529 h 2814667"/>
              <a:gd name="connsiteX1" fmla="*/ 693883 w 2219325"/>
              <a:gd name="connsiteY1" fmla="*/ 1040236 h 2814667"/>
              <a:gd name="connsiteX2" fmla="*/ 0 w 2219325"/>
              <a:gd name="connsiteY2" fmla="*/ 2814667 h 2814667"/>
              <a:gd name="connsiteX0" fmla="*/ 2219325 w 2219325"/>
              <a:gd name="connsiteY0" fmla="*/ 926706 h 2765031"/>
              <a:gd name="connsiteX1" fmla="*/ 1465408 w 2219325"/>
              <a:gd name="connsiteY1" fmla="*/ 0 h 2765031"/>
              <a:gd name="connsiteX2" fmla="*/ 2219325 w 2219325"/>
              <a:gd name="connsiteY2" fmla="*/ 926706 h 2765031"/>
              <a:gd name="connsiteX0" fmla="*/ 104290 w 2219325"/>
              <a:gd name="connsiteY0" fmla="*/ 62893 h 2765031"/>
              <a:gd name="connsiteX1" fmla="*/ 693883 w 2219325"/>
              <a:gd name="connsiteY1" fmla="*/ 990600 h 2765031"/>
              <a:gd name="connsiteX2" fmla="*/ 0 w 2219325"/>
              <a:gd name="connsiteY2" fmla="*/ 2765031 h 2765031"/>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93883 w 1465408"/>
              <a:gd name="connsiteY1" fmla="*/ 990600 h 2765031"/>
              <a:gd name="connsiteX2" fmla="*/ 0 w 1465408"/>
              <a:gd name="connsiteY2" fmla="*/ 2765031 h 2765031"/>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74833 w 1465408"/>
              <a:gd name="connsiteY1" fmla="*/ 838200 h 2765031"/>
              <a:gd name="connsiteX2" fmla="*/ 0 w 1465408"/>
              <a:gd name="connsiteY2" fmla="*/ 2765031 h 2765031"/>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74833 w 1465408"/>
              <a:gd name="connsiteY1" fmla="*/ 838200 h 2765031"/>
              <a:gd name="connsiteX2" fmla="*/ 0 w 1465408"/>
              <a:gd name="connsiteY2" fmla="*/ 2765031 h 2765031"/>
              <a:gd name="connsiteX0" fmla="*/ 1295400 w 1465408"/>
              <a:gd name="connsiteY0" fmla="*/ 1376252 h 2776427"/>
              <a:gd name="connsiteX1" fmla="*/ 1465408 w 1465408"/>
              <a:gd name="connsiteY1" fmla="*/ 11396 h 2776427"/>
              <a:gd name="connsiteX2" fmla="*/ 1295400 w 1465408"/>
              <a:gd name="connsiteY2" fmla="*/ 1376252 h 2776427"/>
              <a:gd name="connsiteX0" fmla="*/ 104290 w 1465408"/>
              <a:gd name="connsiteY0" fmla="*/ 74289 h 2776427"/>
              <a:gd name="connsiteX1" fmla="*/ 674833 w 1465408"/>
              <a:gd name="connsiteY1" fmla="*/ 849596 h 2776427"/>
              <a:gd name="connsiteX2" fmla="*/ 0 w 1465408"/>
              <a:gd name="connsiteY2" fmla="*/ 2776427 h 2776427"/>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74833 w 1465408"/>
              <a:gd name="connsiteY1" fmla="*/ 838200 h 2765031"/>
              <a:gd name="connsiteX2" fmla="*/ 0 w 1465408"/>
              <a:gd name="connsiteY2" fmla="*/ 2765031 h 2765031"/>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17683 w 1465408"/>
              <a:gd name="connsiteY1" fmla="*/ 1619250 h 2765031"/>
              <a:gd name="connsiteX2" fmla="*/ 0 w 1465408"/>
              <a:gd name="connsiteY2" fmla="*/ 2765031 h 2765031"/>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17683 w 1465408"/>
              <a:gd name="connsiteY1" fmla="*/ 1619250 h 2765031"/>
              <a:gd name="connsiteX2" fmla="*/ 0 w 1465408"/>
              <a:gd name="connsiteY2" fmla="*/ 2765031 h 27650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89158 w 1836883"/>
              <a:gd name="connsiteY1" fmla="*/ 1619250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89158 w 1836883"/>
              <a:gd name="connsiteY1" fmla="*/ 1619250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12958 w 1836883"/>
              <a:gd name="connsiteY1" fmla="*/ 1247775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12958 w 1836883"/>
              <a:gd name="connsiteY1" fmla="*/ 1247775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12958 w 1836883"/>
              <a:gd name="connsiteY1" fmla="*/ 1247775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12958 w 1836883"/>
              <a:gd name="connsiteY1" fmla="*/ 1247775 h 2955531"/>
              <a:gd name="connsiteX2" fmla="*/ 0 w 1836883"/>
              <a:gd name="connsiteY2" fmla="*/ 2955531 h 2955531"/>
              <a:gd name="connsiteX0" fmla="*/ 1666875 w 1836883"/>
              <a:gd name="connsiteY0" fmla="*/ 1406738 h 2997413"/>
              <a:gd name="connsiteX1" fmla="*/ 1836883 w 1836883"/>
              <a:gd name="connsiteY1" fmla="*/ 41882 h 2997413"/>
              <a:gd name="connsiteX2" fmla="*/ 1666875 w 1836883"/>
              <a:gd name="connsiteY2" fmla="*/ 1406738 h 2997413"/>
              <a:gd name="connsiteX0" fmla="*/ 123340 w 1836883"/>
              <a:gd name="connsiteY0" fmla="*/ 0 h 2997413"/>
              <a:gd name="connsiteX1" fmla="*/ 912958 w 1836883"/>
              <a:gd name="connsiteY1" fmla="*/ 1289657 h 2997413"/>
              <a:gd name="connsiteX2" fmla="*/ 0 w 1836883"/>
              <a:gd name="connsiteY2" fmla="*/ 2997413 h 2997413"/>
              <a:gd name="connsiteX0" fmla="*/ 1666875 w 1836883"/>
              <a:gd name="connsiteY0" fmla="*/ 1406738 h 2997413"/>
              <a:gd name="connsiteX1" fmla="*/ 1836883 w 1836883"/>
              <a:gd name="connsiteY1" fmla="*/ 41882 h 2997413"/>
              <a:gd name="connsiteX2" fmla="*/ 1666875 w 1836883"/>
              <a:gd name="connsiteY2" fmla="*/ 1406738 h 2997413"/>
              <a:gd name="connsiteX0" fmla="*/ 123340 w 1836883"/>
              <a:gd name="connsiteY0" fmla="*/ 0 h 2997413"/>
              <a:gd name="connsiteX1" fmla="*/ 912958 w 1836883"/>
              <a:gd name="connsiteY1" fmla="*/ 1289657 h 2997413"/>
              <a:gd name="connsiteX2" fmla="*/ 0 w 1836883"/>
              <a:gd name="connsiteY2" fmla="*/ 2997413 h 2997413"/>
              <a:gd name="connsiteX0" fmla="*/ 1666875 w 1836883"/>
              <a:gd name="connsiteY0" fmla="*/ 1406738 h 2997413"/>
              <a:gd name="connsiteX1" fmla="*/ 1836883 w 1836883"/>
              <a:gd name="connsiteY1" fmla="*/ 41882 h 2997413"/>
              <a:gd name="connsiteX2" fmla="*/ 1666875 w 1836883"/>
              <a:gd name="connsiteY2" fmla="*/ 1406738 h 2997413"/>
              <a:gd name="connsiteX0" fmla="*/ 123340 w 1836883"/>
              <a:gd name="connsiteY0" fmla="*/ 0 h 2997413"/>
              <a:gd name="connsiteX1" fmla="*/ 912958 w 1836883"/>
              <a:gd name="connsiteY1" fmla="*/ 1289657 h 2997413"/>
              <a:gd name="connsiteX2" fmla="*/ 0 w 1836883"/>
              <a:gd name="connsiteY2" fmla="*/ 2997413 h 2997413"/>
              <a:gd name="connsiteX0" fmla="*/ 1666875 w 1836883"/>
              <a:gd name="connsiteY0" fmla="*/ 1406738 h 2997413"/>
              <a:gd name="connsiteX1" fmla="*/ 1836883 w 1836883"/>
              <a:gd name="connsiteY1" fmla="*/ 41882 h 2997413"/>
              <a:gd name="connsiteX2" fmla="*/ 1666875 w 1836883"/>
              <a:gd name="connsiteY2" fmla="*/ 1406738 h 2997413"/>
              <a:gd name="connsiteX0" fmla="*/ 123340 w 1836883"/>
              <a:gd name="connsiteY0" fmla="*/ 0 h 2997413"/>
              <a:gd name="connsiteX1" fmla="*/ 912958 w 1836883"/>
              <a:gd name="connsiteY1" fmla="*/ 1289657 h 2997413"/>
              <a:gd name="connsiteX2" fmla="*/ 0 w 1836883"/>
              <a:gd name="connsiteY2" fmla="*/ 2997413 h 2997413"/>
            </a:gdLst>
            <a:ahLst/>
            <a:cxnLst>
              <a:cxn ang="0">
                <a:pos x="connsiteX0" y="connsiteY0"/>
              </a:cxn>
              <a:cxn ang="0">
                <a:pos x="connsiteX1" y="connsiteY1"/>
              </a:cxn>
              <a:cxn ang="0">
                <a:pos x="connsiteX2" y="connsiteY2"/>
              </a:cxn>
            </a:cxnLst>
            <a:rect l="l" t="t" r="r" b="b"/>
            <a:pathLst>
              <a:path w="1836883" h="2997413" stroke="0" extrusionOk="0">
                <a:moveTo>
                  <a:pt x="1666875" y="1406738"/>
                </a:moveTo>
                <a:lnTo>
                  <a:pt x="1836883" y="41882"/>
                </a:lnTo>
                <a:cubicBezTo>
                  <a:pt x="1836883" y="41882"/>
                  <a:pt x="1666875" y="985927"/>
                  <a:pt x="1666875" y="1406738"/>
                </a:cubicBezTo>
                <a:close/>
              </a:path>
              <a:path w="1836883" h="2997413" fill="none">
                <a:moveTo>
                  <a:pt x="123340" y="0"/>
                </a:moveTo>
                <a:cubicBezTo>
                  <a:pt x="893593" y="323922"/>
                  <a:pt x="923530" y="1124631"/>
                  <a:pt x="912958" y="1289657"/>
                </a:cubicBezTo>
                <a:cubicBezTo>
                  <a:pt x="943946" y="1574489"/>
                  <a:pt x="523875" y="2805202"/>
                  <a:pt x="0" y="2997413"/>
                </a:cubicBezTo>
              </a:path>
            </a:pathLst>
          </a:custGeom>
          <a:noFill/>
          <a:ln w="219075">
            <a:solidFill>
              <a:schemeClr val="bg2">
                <a:lumMod val="85000"/>
                <a:lumOff val="15000"/>
              </a:schemeClr>
            </a:solidFill>
            <a:miter lim="800000"/>
            <a:headEnd/>
            <a:tailEnd/>
          </a:ln>
        </p:spPr>
        <p:txBody>
          <a:bodyPr wrap="square" rtlCol="0" anchor="ctr"/>
          <a:lstStyle/>
          <a:p>
            <a:pPr algn="ctr" defTabSz="914126">
              <a:buClrTx/>
            </a:pPr>
            <a:endParaRPr lang="en-US" sz="1799" dirty="0">
              <a:solidFill>
                <a:srgbClr val="404040"/>
              </a:solidFill>
              <a:latin typeface="Calibri"/>
              <a:ea typeface="+mn-ea"/>
              <a:cs typeface="+mn-cs"/>
            </a:endParaRPr>
          </a:p>
        </p:txBody>
      </p:sp>
      <p:sp>
        <p:nvSpPr>
          <p:cNvPr id="284" name="Arc 98"/>
          <p:cNvSpPr/>
          <p:nvPr/>
        </p:nvSpPr>
        <p:spPr>
          <a:xfrm>
            <a:off x="858837" y="2421334"/>
            <a:ext cx="1836883" cy="2955531"/>
          </a:xfrm>
          <a:custGeom>
            <a:avLst/>
            <a:gdLst>
              <a:gd name="connsiteX0" fmla="*/ 313840 w 2200275"/>
              <a:gd name="connsiteY0" fmla="*/ 293475 h 1952625"/>
              <a:gd name="connsiteX1" fmla="*/ 1446358 w 2200275"/>
              <a:gd name="connsiteY1" fmla="*/ 49607 h 1952625"/>
              <a:gd name="connsiteX2" fmla="*/ 2200275 w 2200275"/>
              <a:gd name="connsiteY2" fmla="*/ 976313 h 1952625"/>
              <a:gd name="connsiteX3" fmla="*/ 1100138 w 2200275"/>
              <a:gd name="connsiteY3" fmla="*/ 976313 h 1952625"/>
              <a:gd name="connsiteX4" fmla="*/ 313840 w 2200275"/>
              <a:gd name="connsiteY4" fmla="*/ 293475 h 1952625"/>
              <a:gd name="connsiteX0" fmla="*/ 313840 w 2200275"/>
              <a:gd name="connsiteY0" fmla="*/ 293475 h 1952625"/>
              <a:gd name="connsiteX1" fmla="*/ 1446358 w 2200275"/>
              <a:gd name="connsiteY1" fmla="*/ 49607 h 1952625"/>
              <a:gd name="connsiteX2" fmla="*/ 2200275 w 2200275"/>
              <a:gd name="connsiteY2" fmla="*/ 976313 h 1952625"/>
              <a:gd name="connsiteX0" fmla="*/ 332890 w 2219325"/>
              <a:gd name="connsiteY0" fmla="*/ 293503 h 2814666"/>
              <a:gd name="connsiteX1" fmla="*/ 1465408 w 2219325"/>
              <a:gd name="connsiteY1" fmla="*/ 49635 h 2814666"/>
              <a:gd name="connsiteX2" fmla="*/ 2219325 w 2219325"/>
              <a:gd name="connsiteY2" fmla="*/ 976341 h 2814666"/>
              <a:gd name="connsiteX3" fmla="*/ 1119188 w 2219325"/>
              <a:gd name="connsiteY3" fmla="*/ 976341 h 2814666"/>
              <a:gd name="connsiteX4" fmla="*/ 332890 w 2219325"/>
              <a:gd name="connsiteY4" fmla="*/ 293503 h 2814666"/>
              <a:gd name="connsiteX0" fmla="*/ 332890 w 2219325"/>
              <a:gd name="connsiteY0" fmla="*/ 293503 h 2814666"/>
              <a:gd name="connsiteX1" fmla="*/ 1465408 w 2219325"/>
              <a:gd name="connsiteY1" fmla="*/ 49635 h 2814666"/>
              <a:gd name="connsiteX2" fmla="*/ 0 w 2219325"/>
              <a:gd name="connsiteY2" fmla="*/ 2814666 h 2814666"/>
              <a:gd name="connsiteX0" fmla="*/ 332890 w 2219325"/>
              <a:gd name="connsiteY0" fmla="*/ 356565 h 2877728"/>
              <a:gd name="connsiteX1" fmla="*/ 1465408 w 2219325"/>
              <a:gd name="connsiteY1" fmla="*/ 112697 h 2877728"/>
              <a:gd name="connsiteX2" fmla="*/ 2219325 w 2219325"/>
              <a:gd name="connsiteY2" fmla="*/ 1039403 h 2877728"/>
              <a:gd name="connsiteX3" fmla="*/ 1119188 w 2219325"/>
              <a:gd name="connsiteY3" fmla="*/ 1039403 h 2877728"/>
              <a:gd name="connsiteX4" fmla="*/ 332890 w 2219325"/>
              <a:gd name="connsiteY4" fmla="*/ 356565 h 2877728"/>
              <a:gd name="connsiteX0" fmla="*/ 104290 w 2219325"/>
              <a:gd name="connsiteY0" fmla="*/ 175590 h 2877728"/>
              <a:gd name="connsiteX1" fmla="*/ 1465408 w 2219325"/>
              <a:gd name="connsiteY1" fmla="*/ 112697 h 2877728"/>
              <a:gd name="connsiteX2" fmla="*/ 0 w 2219325"/>
              <a:gd name="connsiteY2" fmla="*/ 2877728 h 2877728"/>
              <a:gd name="connsiteX0" fmla="*/ 332890 w 2219325"/>
              <a:gd name="connsiteY0" fmla="*/ 293504 h 2814667"/>
              <a:gd name="connsiteX1" fmla="*/ 1465408 w 2219325"/>
              <a:gd name="connsiteY1" fmla="*/ 49636 h 2814667"/>
              <a:gd name="connsiteX2" fmla="*/ 2219325 w 2219325"/>
              <a:gd name="connsiteY2" fmla="*/ 976342 h 2814667"/>
              <a:gd name="connsiteX3" fmla="*/ 1119188 w 2219325"/>
              <a:gd name="connsiteY3" fmla="*/ 976342 h 2814667"/>
              <a:gd name="connsiteX4" fmla="*/ 332890 w 2219325"/>
              <a:gd name="connsiteY4" fmla="*/ 293504 h 2814667"/>
              <a:gd name="connsiteX0" fmla="*/ 104290 w 2219325"/>
              <a:gd name="connsiteY0" fmla="*/ 112529 h 2814667"/>
              <a:gd name="connsiteX1" fmla="*/ 693883 w 2219325"/>
              <a:gd name="connsiteY1" fmla="*/ 1040236 h 2814667"/>
              <a:gd name="connsiteX2" fmla="*/ 0 w 2219325"/>
              <a:gd name="connsiteY2" fmla="*/ 2814667 h 2814667"/>
              <a:gd name="connsiteX0" fmla="*/ 332890 w 2219325"/>
              <a:gd name="connsiteY0" fmla="*/ 293504 h 2814667"/>
              <a:gd name="connsiteX1" fmla="*/ 1465408 w 2219325"/>
              <a:gd name="connsiteY1" fmla="*/ 49636 h 2814667"/>
              <a:gd name="connsiteX2" fmla="*/ 2219325 w 2219325"/>
              <a:gd name="connsiteY2" fmla="*/ 976342 h 2814667"/>
              <a:gd name="connsiteX3" fmla="*/ 332890 w 2219325"/>
              <a:gd name="connsiteY3" fmla="*/ 293504 h 2814667"/>
              <a:gd name="connsiteX0" fmla="*/ 104290 w 2219325"/>
              <a:gd name="connsiteY0" fmla="*/ 112529 h 2814667"/>
              <a:gd name="connsiteX1" fmla="*/ 693883 w 2219325"/>
              <a:gd name="connsiteY1" fmla="*/ 1040236 h 2814667"/>
              <a:gd name="connsiteX2" fmla="*/ 0 w 2219325"/>
              <a:gd name="connsiteY2" fmla="*/ 2814667 h 2814667"/>
              <a:gd name="connsiteX0" fmla="*/ 2219325 w 2219325"/>
              <a:gd name="connsiteY0" fmla="*/ 926706 h 2765031"/>
              <a:gd name="connsiteX1" fmla="*/ 1465408 w 2219325"/>
              <a:gd name="connsiteY1" fmla="*/ 0 h 2765031"/>
              <a:gd name="connsiteX2" fmla="*/ 2219325 w 2219325"/>
              <a:gd name="connsiteY2" fmla="*/ 926706 h 2765031"/>
              <a:gd name="connsiteX0" fmla="*/ 104290 w 2219325"/>
              <a:gd name="connsiteY0" fmla="*/ 62893 h 2765031"/>
              <a:gd name="connsiteX1" fmla="*/ 693883 w 2219325"/>
              <a:gd name="connsiteY1" fmla="*/ 990600 h 2765031"/>
              <a:gd name="connsiteX2" fmla="*/ 0 w 2219325"/>
              <a:gd name="connsiteY2" fmla="*/ 2765031 h 2765031"/>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93883 w 1465408"/>
              <a:gd name="connsiteY1" fmla="*/ 990600 h 2765031"/>
              <a:gd name="connsiteX2" fmla="*/ 0 w 1465408"/>
              <a:gd name="connsiteY2" fmla="*/ 2765031 h 2765031"/>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74833 w 1465408"/>
              <a:gd name="connsiteY1" fmla="*/ 838200 h 2765031"/>
              <a:gd name="connsiteX2" fmla="*/ 0 w 1465408"/>
              <a:gd name="connsiteY2" fmla="*/ 2765031 h 2765031"/>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74833 w 1465408"/>
              <a:gd name="connsiteY1" fmla="*/ 838200 h 2765031"/>
              <a:gd name="connsiteX2" fmla="*/ 0 w 1465408"/>
              <a:gd name="connsiteY2" fmla="*/ 2765031 h 2765031"/>
              <a:gd name="connsiteX0" fmla="*/ 1295400 w 1465408"/>
              <a:gd name="connsiteY0" fmla="*/ 1376252 h 2776427"/>
              <a:gd name="connsiteX1" fmla="*/ 1465408 w 1465408"/>
              <a:gd name="connsiteY1" fmla="*/ 11396 h 2776427"/>
              <a:gd name="connsiteX2" fmla="*/ 1295400 w 1465408"/>
              <a:gd name="connsiteY2" fmla="*/ 1376252 h 2776427"/>
              <a:gd name="connsiteX0" fmla="*/ 104290 w 1465408"/>
              <a:gd name="connsiteY0" fmla="*/ 74289 h 2776427"/>
              <a:gd name="connsiteX1" fmla="*/ 674833 w 1465408"/>
              <a:gd name="connsiteY1" fmla="*/ 849596 h 2776427"/>
              <a:gd name="connsiteX2" fmla="*/ 0 w 1465408"/>
              <a:gd name="connsiteY2" fmla="*/ 2776427 h 2776427"/>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74833 w 1465408"/>
              <a:gd name="connsiteY1" fmla="*/ 838200 h 2765031"/>
              <a:gd name="connsiteX2" fmla="*/ 0 w 1465408"/>
              <a:gd name="connsiteY2" fmla="*/ 2765031 h 2765031"/>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17683 w 1465408"/>
              <a:gd name="connsiteY1" fmla="*/ 1619250 h 2765031"/>
              <a:gd name="connsiteX2" fmla="*/ 0 w 1465408"/>
              <a:gd name="connsiteY2" fmla="*/ 2765031 h 2765031"/>
              <a:gd name="connsiteX0" fmla="*/ 1295400 w 1465408"/>
              <a:gd name="connsiteY0" fmla="*/ 1364856 h 2765031"/>
              <a:gd name="connsiteX1" fmla="*/ 1465408 w 1465408"/>
              <a:gd name="connsiteY1" fmla="*/ 0 h 2765031"/>
              <a:gd name="connsiteX2" fmla="*/ 1295400 w 1465408"/>
              <a:gd name="connsiteY2" fmla="*/ 1364856 h 2765031"/>
              <a:gd name="connsiteX0" fmla="*/ 104290 w 1465408"/>
              <a:gd name="connsiteY0" fmla="*/ 62893 h 2765031"/>
              <a:gd name="connsiteX1" fmla="*/ 617683 w 1465408"/>
              <a:gd name="connsiteY1" fmla="*/ 1619250 h 2765031"/>
              <a:gd name="connsiteX2" fmla="*/ 0 w 1465408"/>
              <a:gd name="connsiteY2" fmla="*/ 2765031 h 27650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89158 w 1836883"/>
              <a:gd name="connsiteY1" fmla="*/ 1619250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89158 w 1836883"/>
              <a:gd name="connsiteY1" fmla="*/ 1619250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12958 w 1836883"/>
              <a:gd name="connsiteY1" fmla="*/ 1247775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12958 w 1836883"/>
              <a:gd name="connsiteY1" fmla="*/ 1247775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12958 w 1836883"/>
              <a:gd name="connsiteY1" fmla="*/ 1247775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475765 w 1836883"/>
              <a:gd name="connsiteY0" fmla="*/ 62893 h 2955531"/>
              <a:gd name="connsiteX1" fmla="*/ 912958 w 1836883"/>
              <a:gd name="connsiteY1" fmla="*/ 1247775 h 2955531"/>
              <a:gd name="connsiteX2" fmla="*/ 0 w 1836883"/>
              <a:gd name="connsiteY2" fmla="*/ 2955531 h 2955531"/>
              <a:gd name="connsiteX0" fmla="*/ 1666875 w 1836883"/>
              <a:gd name="connsiteY0" fmla="*/ 1406738 h 2997413"/>
              <a:gd name="connsiteX1" fmla="*/ 1836883 w 1836883"/>
              <a:gd name="connsiteY1" fmla="*/ 41882 h 2997413"/>
              <a:gd name="connsiteX2" fmla="*/ 1666875 w 1836883"/>
              <a:gd name="connsiteY2" fmla="*/ 1406738 h 2997413"/>
              <a:gd name="connsiteX0" fmla="*/ 123340 w 1836883"/>
              <a:gd name="connsiteY0" fmla="*/ 0 h 2997413"/>
              <a:gd name="connsiteX1" fmla="*/ 912958 w 1836883"/>
              <a:gd name="connsiteY1" fmla="*/ 1289657 h 2997413"/>
              <a:gd name="connsiteX2" fmla="*/ 0 w 1836883"/>
              <a:gd name="connsiteY2" fmla="*/ 2997413 h 2997413"/>
              <a:gd name="connsiteX0" fmla="*/ 1666875 w 1836883"/>
              <a:gd name="connsiteY0" fmla="*/ 1406738 h 2997413"/>
              <a:gd name="connsiteX1" fmla="*/ 1836883 w 1836883"/>
              <a:gd name="connsiteY1" fmla="*/ 41882 h 2997413"/>
              <a:gd name="connsiteX2" fmla="*/ 1666875 w 1836883"/>
              <a:gd name="connsiteY2" fmla="*/ 1406738 h 2997413"/>
              <a:gd name="connsiteX0" fmla="*/ 123340 w 1836883"/>
              <a:gd name="connsiteY0" fmla="*/ 0 h 2997413"/>
              <a:gd name="connsiteX1" fmla="*/ 912958 w 1836883"/>
              <a:gd name="connsiteY1" fmla="*/ 1289657 h 2997413"/>
              <a:gd name="connsiteX2" fmla="*/ 0 w 1836883"/>
              <a:gd name="connsiteY2" fmla="*/ 2997413 h 2997413"/>
              <a:gd name="connsiteX0" fmla="*/ 1666875 w 1836883"/>
              <a:gd name="connsiteY0" fmla="*/ 1406738 h 2997413"/>
              <a:gd name="connsiteX1" fmla="*/ 1836883 w 1836883"/>
              <a:gd name="connsiteY1" fmla="*/ 41882 h 2997413"/>
              <a:gd name="connsiteX2" fmla="*/ 1666875 w 1836883"/>
              <a:gd name="connsiteY2" fmla="*/ 1406738 h 2997413"/>
              <a:gd name="connsiteX0" fmla="*/ 123340 w 1836883"/>
              <a:gd name="connsiteY0" fmla="*/ 0 h 2997413"/>
              <a:gd name="connsiteX1" fmla="*/ 912958 w 1836883"/>
              <a:gd name="connsiteY1" fmla="*/ 1289657 h 2997413"/>
              <a:gd name="connsiteX2" fmla="*/ 0 w 1836883"/>
              <a:gd name="connsiteY2" fmla="*/ 2997413 h 2997413"/>
              <a:gd name="connsiteX0" fmla="*/ 1666875 w 1836883"/>
              <a:gd name="connsiteY0" fmla="*/ 1406738 h 2997413"/>
              <a:gd name="connsiteX1" fmla="*/ 1836883 w 1836883"/>
              <a:gd name="connsiteY1" fmla="*/ 41882 h 2997413"/>
              <a:gd name="connsiteX2" fmla="*/ 1666875 w 1836883"/>
              <a:gd name="connsiteY2" fmla="*/ 1406738 h 2997413"/>
              <a:gd name="connsiteX0" fmla="*/ 123340 w 1836883"/>
              <a:gd name="connsiteY0" fmla="*/ 0 h 2997413"/>
              <a:gd name="connsiteX1" fmla="*/ 912958 w 1836883"/>
              <a:gd name="connsiteY1" fmla="*/ 1289657 h 2997413"/>
              <a:gd name="connsiteX2" fmla="*/ 0 w 1836883"/>
              <a:gd name="connsiteY2" fmla="*/ 2997413 h 2997413"/>
              <a:gd name="connsiteX0" fmla="*/ 1666875 w 1836883"/>
              <a:gd name="connsiteY0" fmla="*/ 1364856 h 2955531"/>
              <a:gd name="connsiteX1" fmla="*/ 1836883 w 1836883"/>
              <a:gd name="connsiteY1" fmla="*/ 0 h 2955531"/>
              <a:gd name="connsiteX2" fmla="*/ 1666875 w 1836883"/>
              <a:gd name="connsiteY2" fmla="*/ 1364856 h 2955531"/>
              <a:gd name="connsiteX0" fmla="*/ 342415 w 1836883"/>
              <a:gd name="connsiteY0" fmla="*/ 139093 h 2955531"/>
              <a:gd name="connsiteX1" fmla="*/ 912958 w 1836883"/>
              <a:gd name="connsiteY1" fmla="*/ 1247775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342415 w 1836883"/>
              <a:gd name="connsiteY0" fmla="*/ 139093 h 2955531"/>
              <a:gd name="connsiteX1" fmla="*/ 912958 w 1836883"/>
              <a:gd name="connsiteY1" fmla="*/ 1247775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342415 w 1836883"/>
              <a:gd name="connsiteY0" fmla="*/ 91468 h 2955531"/>
              <a:gd name="connsiteX1" fmla="*/ 912958 w 1836883"/>
              <a:gd name="connsiteY1" fmla="*/ 1247775 h 2955531"/>
              <a:gd name="connsiteX2" fmla="*/ 0 w 1836883"/>
              <a:gd name="connsiteY2" fmla="*/ 2955531 h 2955531"/>
              <a:gd name="connsiteX0" fmla="*/ 1666875 w 1836883"/>
              <a:gd name="connsiteY0" fmla="*/ 1364856 h 2955531"/>
              <a:gd name="connsiteX1" fmla="*/ 1836883 w 1836883"/>
              <a:gd name="connsiteY1" fmla="*/ 0 h 2955531"/>
              <a:gd name="connsiteX2" fmla="*/ 1666875 w 1836883"/>
              <a:gd name="connsiteY2" fmla="*/ 1364856 h 2955531"/>
              <a:gd name="connsiteX0" fmla="*/ 342415 w 1836883"/>
              <a:gd name="connsiteY0" fmla="*/ 91468 h 2955531"/>
              <a:gd name="connsiteX1" fmla="*/ 912958 w 1836883"/>
              <a:gd name="connsiteY1" fmla="*/ 1247775 h 2955531"/>
              <a:gd name="connsiteX2" fmla="*/ 0 w 1836883"/>
              <a:gd name="connsiteY2" fmla="*/ 2955531 h 2955531"/>
            </a:gdLst>
            <a:ahLst/>
            <a:cxnLst>
              <a:cxn ang="0">
                <a:pos x="connsiteX0" y="connsiteY0"/>
              </a:cxn>
              <a:cxn ang="0">
                <a:pos x="connsiteX1" y="connsiteY1"/>
              </a:cxn>
              <a:cxn ang="0">
                <a:pos x="connsiteX2" y="connsiteY2"/>
              </a:cxn>
            </a:cxnLst>
            <a:rect l="l" t="t" r="r" b="b"/>
            <a:pathLst>
              <a:path w="1836883" h="2955531" stroke="0" extrusionOk="0">
                <a:moveTo>
                  <a:pt x="1666875" y="1364856"/>
                </a:moveTo>
                <a:lnTo>
                  <a:pt x="1836883" y="0"/>
                </a:lnTo>
                <a:cubicBezTo>
                  <a:pt x="1836883" y="0"/>
                  <a:pt x="1666875" y="944045"/>
                  <a:pt x="1666875" y="1364856"/>
                </a:cubicBezTo>
                <a:close/>
              </a:path>
              <a:path w="1836883" h="2955531" fill="none">
                <a:moveTo>
                  <a:pt x="342415" y="91468"/>
                </a:moveTo>
                <a:cubicBezTo>
                  <a:pt x="950743" y="520165"/>
                  <a:pt x="923530" y="1082749"/>
                  <a:pt x="912958" y="1247775"/>
                </a:cubicBezTo>
                <a:cubicBezTo>
                  <a:pt x="943946" y="1532607"/>
                  <a:pt x="523875" y="2763320"/>
                  <a:pt x="0" y="2955531"/>
                </a:cubicBezTo>
              </a:path>
            </a:pathLst>
          </a:custGeom>
          <a:ln w="28575" cap="rnd">
            <a:solidFill>
              <a:schemeClr val="tx2">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square" rtlCol="0" anchor="ctr"/>
          <a:lstStyle/>
          <a:p>
            <a:pPr algn="ctr" defTabSz="914126">
              <a:buClrTx/>
            </a:pPr>
            <a:endParaRPr lang="en-US" sz="1799" dirty="0">
              <a:solidFill>
                <a:srgbClr val="404040"/>
              </a:solidFill>
              <a:latin typeface="Calibri"/>
            </a:endParaRPr>
          </a:p>
        </p:txBody>
      </p:sp>
      <p:sp>
        <p:nvSpPr>
          <p:cNvPr id="2" name="Title 1"/>
          <p:cNvSpPr>
            <a:spLocks noGrp="1"/>
          </p:cNvSpPr>
          <p:nvPr>
            <p:ph type="title"/>
          </p:nvPr>
        </p:nvSpPr>
        <p:spPr/>
        <p:txBody>
          <a:bodyPr/>
          <a:lstStyle/>
          <a:p>
            <a:r>
              <a:rPr lang="en-US" dirty="0"/>
              <a:t>Evolving Data Attack Surface</a:t>
            </a:r>
          </a:p>
        </p:txBody>
      </p:sp>
      <p:sp>
        <p:nvSpPr>
          <p:cNvPr id="107" name="TextBox 106"/>
          <p:cNvSpPr txBox="1"/>
          <p:nvPr/>
        </p:nvSpPr>
        <p:spPr>
          <a:xfrm>
            <a:off x="333550" y="4199549"/>
            <a:ext cx="843500" cy="461665"/>
          </a:xfrm>
          <a:prstGeom prst="rect">
            <a:avLst/>
          </a:prstGeom>
          <a:noFill/>
        </p:spPr>
        <p:txBody>
          <a:bodyPr wrap="square" rtlCol="0">
            <a:spAutoFit/>
          </a:bodyPr>
          <a:lstStyle/>
          <a:p>
            <a:pPr algn="ctr" defTabSz="914126">
              <a:buClrTx/>
            </a:pPr>
            <a:r>
              <a:rPr lang="en-US" sz="1200" dirty="0">
                <a:solidFill>
                  <a:srgbClr val="404040"/>
                </a:solidFill>
                <a:latin typeface="Calibri"/>
                <a:ea typeface="+mn-ea"/>
                <a:cs typeface="+mn-cs"/>
              </a:rPr>
              <a:t>Regional</a:t>
            </a:r>
            <a:br>
              <a:rPr lang="en-US" sz="1200" dirty="0">
                <a:solidFill>
                  <a:srgbClr val="404040"/>
                </a:solidFill>
                <a:latin typeface="Calibri"/>
                <a:ea typeface="+mn-ea"/>
                <a:cs typeface="+mn-cs"/>
              </a:rPr>
            </a:br>
            <a:r>
              <a:rPr lang="en-US" sz="1200" dirty="0">
                <a:solidFill>
                  <a:srgbClr val="404040"/>
                </a:solidFill>
                <a:latin typeface="Calibri"/>
                <a:ea typeface="+mn-ea"/>
                <a:cs typeface="+mn-cs"/>
              </a:rPr>
              <a:t>Office</a:t>
            </a:r>
          </a:p>
        </p:txBody>
      </p:sp>
      <p:sp>
        <p:nvSpPr>
          <p:cNvPr id="110" name="TextBox 109"/>
          <p:cNvSpPr txBox="1"/>
          <p:nvPr/>
        </p:nvSpPr>
        <p:spPr>
          <a:xfrm>
            <a:off x="228852" y="2592756"/>
            <a:ext cx="1052896" cy="461665"/>
          </a:xfrm>
          <a:prstGeom prst="rect">
            <a:avLst/>
          </a:prstGeom>
          <a:noFill/>
        </p:spPr>
        <p:txBody>
          <a:bodyPr wrap="square" rtlCol="0">
            <a:spAutoFit/>
          </a:bodyPr>
          <a:lstStyle/>
          <a:p>
            <a:pPr algn="ctr" defTabSz="914126">
              <a:buClrTx/>
            </a:pPr>
            <a:r>
              <a:rPr lang="en-US" sz="1200" dirty="0">
                <a:solidFill>
                  <a:srgbClr val="404040"/>
                </a:solidFill>
                <a:latin typeface="Calibri"/>
                <a:ea typeface="+mn-ea"/>
                <a:cs typeface="+mn-cs"/>
              </a:rPr>
              <a:t>Headquarters Data Center</a:t>
            </a:r>
          </a:p>
        </p:txBody>
      </p:sp>
      <p:grpSp>
        <p:nvGrpSpPr>
          <p:cNvPr id="111" name="Group 110"/>
          <p:cNvGrpSpPr/>
          <p:nvPr/>
        </p:nvGrpSpPr>
        <p:grpSpPr>
          <a:xfrm>
            <a:off x="390512" y="3628314"/>
            <a:ext cx="737542" cy="574422"/>
            <a:chOff x="529577" y="4937045"/>
            <a:chExt cx="476392" cy="371030"/>
          </a:xfrm>
          <a:effectLst>
            <a:outerShdw blurRad="88900" sx="102000" sy="102000" algn="ctr" rotWithShape="0">
              <a:prstClr val="black">
                <a:alpha val="67000"/>
              </a:prstClr>
            </a:outerShdw>
          </a:effectLst>
        </p:grpSpPr>
        <p:sp>
          <p:nvSpPr>
            <p:cNvPr id="112" name="Rectangle 111"/>
            <p:cNvSpPr/>
            <p:nvPr/>
          </p:nvSpPr>
          <p:spPr>
            <a:xfrm>
              <a:off x="834121" y="5031076"/>
              <a:ext cx="156995" cy="156995"/>
            </a:xfrm>
            <a:prstGeom prst="rect">
              <a:avLst/>
            </a:prstGeom>
            <a:solidFill>
              <a:sysClr val="window" lastClr="FFFFFF"/>
            </a:solidFill>
            <a:ln w="9525">
              <a:noFill/>
              <a:miter lim="800000"/>
              <a:headEnd/>
              <a:tailEnd/>
            </a:ln>
          </p:spPr>
          <p:txBody>
            <a:bodyPr wrap="none" rtlCol="0" anchor="ctr"/>
            <a:lstStyle/>
            <a:p>
              <a:pPr algn="ctr">
                <a:buClrTx/>
                <a:defRPr/>
              </a:pPr>
              <a:endParaRPr lang="en-US" sz="1800" dirty="0">
                <a:solidFill>
                  <a:srgbClr val="09ADFF"/>
                </a:solidFill>
                <a:ea typeface="+mn-ea"/>
                <a:cs typeface="+mn-cs"/>
              </a:endParaRPr>
            </a:p>
          </p:txBody>
        </p:sp>
        <p:sp>
          <p:nvSpPr>
            <p:cNvPr id="113" name="Rectangle 112"/>
            <p:cNvSpPr/>
            <p:nvPr/>
          </p:nvSpPr>
          <p:spPr>
            <a:xfrm>
              <a:off x="541658" y="5031076"/>
              <a:ext cx="239392" cy="156995"/>
            </a:xfrm>
            <a:prstGeom prst="rect">
              <a:avLst/>
            </a:prstGeom>
            <a:solidFill>
              <a:sysClr val="window" lastClr="FFFFFF"/>
            </a:solidFill>
            <a:ln w="9525">
              <a:noFill/>
              <a:miter lim="800000"/>
              <a:headEnd/>
              <a:tailEnd/>
            </a:ln>
          </p:spPr>
          <p:txBody>
            <a:bodyPr wrap="none" rtlCol="0" anchor="ctr"/>
            <a:lstStyle/>
            <a:p>
              <a:pPr algn="ctr">
                <a:buClrTx/>
                <a:defRPr/>
              </a:pPr>
              <a:endParaRPr lang="en-US" sz="1800" dirty="0">
                <a:solidFill>
                  <a:srgbClr val="09ADFF"/>
                </a:solidFill>
                <a:ea typeface="+mn-ea"/>
                <a:cs typeface="+mn-cs"/>
              </a:endParaRPr>
            </a:p>
          </p:txBody>
        </p:sp>
        <p:grpSp>
          <p:nvGrpSpPr>
            <p:cNvPr id="114" name="Group 113"/>
            <p:cNvGrpSpPr/>
            <p:nvPr/>
          </p:nvGrpSpPr>
          <p:grpSpPr>
            <a:xfrm>
              <a:off x="529577" y="4937045"/>
              <a:ext cx="476392" cy="371030"/>
              <a:chOff x="5987864" y="2180986"/>
              <a:chExt cx="2670175" cy="2079626"/>
            </a:xfrm>
          </p:grpSpPr>
          <p:sp>
            <p:nvSpPr>
              <p:cNvPr id="115" name="Freeform 5"/>
              <p:cNvSpPr>
                <a:spLocks noEditPoints="1"/>
              </p:cNvSpPr>
              <p:nvPr/>
            </p:nvSpPr>
            <p:spPr bwMode="auto">
              <a:xfrm>
                <a:off x="5987864" y="2585799"/>
                <a:ext cx="2670175" cy="1674813"/>
              </a:xfrm>
              <a:custGeom>
                <a:avLst/>
                <a:gdLst>
                  <a:gd name="T0" fmla="*/ 0 w 1682"/>
                  <a:gd name="T1" fmla="*/ 0 h 1055"/>
                  <a:gd name="T2" fmla="*/ 0 w 1682"/>
                  <a:gd name="T3" fmla="*/ 1055 h 1055"/>
                  <a:gd name="T4" fmla="*/ 610 w 1682"/>
                  <a:gd name="T5" fmla="*/ 1055 h 1055"/>
                  <a:gd name="T6" fmla="*/ 610 w 1682"/>
                  <a:gd name="T7" fmla="*/ 670 h 1055"/>
                  <a:gd name="T8" fmla="*/ 994 w 1682"/>
                  <a:gd name="T9" fmla="*/ 670 h 1055"/>
                  <a:gd name="T10" fmla="*/ 994 w 1682"/>
                  <a:gd name="T11" fmla="*/ 1055 h 1055"/>
                  <a:gd name="T12" fmla="*/ 1682 w 1682"/>
                  <a:gd name="T13" fmla="*/ 1055 h 1055"/>
                  <a:gd name="T14" fmla="*/ 1682 w 1682"/>
                  <a:gd name="T15" fmla="*/ 0 h 1055"/>
                  <a:gd name="T16" fmla="*/ 0 w 1682"/>
                  <a:gd name="T17" fmla="*/ 0 h 1055"/>
                  <a:gd name="T18" fmla="*/ 303 w 1682"/>
                  <a:gd name="T19" fmla="*/ 572 h 1055"/>
                  <a:gd name="T20" fmla="*/ 90 w 1682"/>
                  <a:gd name="T21" fmla="*/ 572 h 1055"/>
                  <a:gd name="T22" fmla="*/ 90 w 1682"/>
                  <a:gd name="T23" fmla="*/ 361 h 1055"/>
                  <a:gd name="T24" fmla="*/ 303 w 1682"/>
                  <a:gd name="T25" fmla="*/ 361 h 1055"/>
                  <a:gd name="T26" fmla="*/ 303 w 1682"/>
                  <a:gd name="T27" fmla="*/ 572 h 1055"/>
                  <a:gd name="T28" fmla="*/ 303 w 1682"/>
                  <a:gd name="T29" fmla="*/ 313 h 1055"/>
                  <a:gd name="T30" fmla="*/ 90 w 1682"/>
                  <a:gd name="T31" fmla="*/ 313 h 1055"/>
                  <a:gd name="T32" fmla="*/ 90 w 1682"/>
                  <a:gd name="T33" fmla="*/ 100 h 1055"/>
                  <a:gd name="T34" fmla="*/ 303 w 1682"/>
                  <a:gd name="T35" fmla="*/ 100 h 1055"/>
                  <a:gd name="T36" fmla="*/ 303 w 1682"/>
                  <a:gd name="T37" fmla="*/ 313 h 1055"/>
                  <a:gd name="T38" fmla="*/ 553 w 1682"/>
                  <a:gd name="T39" fmla="*/ 572 h 1055"/>
                  <a:gd name="T40" fmla="*/ 341 w 1682"/>
                  <a:gd name="T41" fmla="*/ 572 h 1055"/>
                  <a:gd name="T42" fmla="*/ 341 w 1682"/>
                  <a:gd name="T43" fmla="*/ 361 h 1055"/>
                  <a:gd name="T44" fmla="*/ 553 w 1682"/>
                  <a:gd name="T45" fmla="*/ 361 h 1055"/>
                  <a:gd name="T46" fmla="*/ 553 w 1682"/>
                  <a:gd name="T47" fmla="*/ 572 h 1055"/>
                  <a:gd name="T48" fmla="*/ 553 w 1682"/>
                  <a:gd name="T49" fmla="*/ 313 h 1055"/>
                  <a:gd name="T50" fmla="*/ 341 w 1682"/>
                  <a:gd name="T51" fmla="*/ 313 h 1055"/>
                  <a:gd name="T52" fmla="*/ 341 w 1682"/>
                  <a:gd name="T53" fmla="*/ 100 h 1055"/>
                  <a:gd name="T54" fmla="*/ 553 w 1682"/>
                  <a:gd name="T55" fmla="*/ 100 h 1055"/>
                  <a:gd name="T56" fmla="*/ 553 w 1682"/>
                  <a:gd name="T57" fmla="*/ 313 h 1055"/>
                  <a:gd name="T58" fmla="*/ 802 w 1682"/>
                  <a:gd name="T59" fmla="*/ 572 h 1055"/>
                  <a:gd name="T60" fmla="*/ 591 w 1682"/>
                  <a:gd name="T61" fmla="*/ 572 h 1055"/>
                  <a:gd name="T62" fmla="*/ 591 w 1682"/>
                  <a:gd name="T63" fmla="*/ 361 h 1055"/>
                  <a:gd name="T64" fmla="*/ 802 w 1682"/>
                  <a:gd name="T65" fmla="*/ 361 h 1055"/>
                  <a:gd name="T66" fmla="*/ 802 w 1682"/>
                  <a:gd name="T67" fmla="*/ 572 h 1055"/>
                  <a:gd name="T68" fmla="*/ 802 w 1682"/>
                  <a:gd name="T69" fmla="*/ 313 h 1055"/>
                  <a:gd name="T70" fmla="*/ 591 w 1682"/>
                  <a:gd name="T71" fmla="*/ 313 h 1055"/>
                  <a:gd name="T72" fmla="*/ 591 w 1682"/>
                  <a:gd name="T73" fmla="*/ 100 h 1055"/>
                  <a:gd name="T74" fmla="*/ 802 w 1682"/>
                  <a:gd name="T75" fmla="*/ 100 h 1055"/>
                  <a:gd name="T76" fmla="*/ 802 w 1682"/>
                  <a:gd name="T77" fmla="*/ 313 h 1055"/>
                  <a:gd name="T78" fmla="*/ 1338 w 1682"/>
                  <a:gd name="T79" fmla="*/ 572 h 1055"/>
                  <a:gd name="T80" fmla="*/ 1127 w 1682"/>
                  <a:gd name="T81" fmla="*/ 572 h 1055"/>
                  <a:gd name="T82" fmla="*/ 1127 w 1682"/>
                  <a:gd name="T83" fmla="*/ 361 h 1055"/>
                  <a:gd name="T84" fmla="*/ 1338 w 1682"/>
                  <a:gd name="T85" fmla="*/ 361 h 1055"/>
                  <a:gd name="T86" fmla="*/ 1338 w 1682"/>
                  <a:gd name="T87" fmla="*/ 572 h 1055"/>
                  <a:gd name="T88" fmla="*/ 1338 w 1682"/>
                  <a:gd name="T89" fmla="*/ 313 h 1055"/>
                  <a:gd name="T90" fmla="*/ 1127 w 1682"/>
                  <a:gd name="T91" fmla="*/ 313 h 1055"/>
                  <a:gd name="T92" fmla="*/ 1127 w 1682"/>
                  <a:gd name="T93" fmla="*/ 100 h 1055"/>
                  <a:gd name="T94" fmla="*/ 1338 w 1682"/>
                  <a:gd name="T95" fmla="*/ 100 h 1055"/>
                  <a:gd name="T96" fmla="*/ 1338 w 1682"/>
                  <a:gd name="T97" fmla="*/ 313 h 1055"/>
                  <a:gd name="T98" fmla="*/ 1590 w 1682"/>
                  <a:gd name="T99" fmla="*/ 572 h 1055"/>
                  <a:gd name="T100" fmla="*/ 1376 w 1682"/>
                  <a:gd name="T101" fmla="*/ 572 h 1055"/>
                  <a:gd name="T102" fmla="*/ 1376 w 1682"/>
                  <a:gd name="T103" fmla="*/ 361 h 1055"/>
                  <a:gd name="T104" fmla="*/ 1590 w 1682"/>
                  <a:gd name="T105" fmla="*/ 361 h 1055"/>
                  <a:gd name="T106" fmla="*/ 1590 w 1682"/>
                  <a:gd name="T107" fmla="*/ 572 h 1055"/>
                  <a:gd name="T108" fmla="*/ 1590 w 1682"/>
                  <a:gd name="T109" fmla="*/ 313 h 1055"/>
                  <a:gd name="T110" fmla="*/ 1376 w 1682"/>
                  <a:gd name="T111" fmla="*/ 313 h 1055"/>
                  <a:gd name="T112" fmla="*/ 1376 w 1682"/>
                  <a:gd name="T113" fmla="*/ 100 h 1055"/>
                  <a:gd name="T114" fmla="*/ 1590 w 1682"/>
                  <a:gd name="T115" fmla="*/ 100 h 1055"/>
                  <a:gd name="T116" fmla="*/ 1590 w 1682"/>
                  <a:gd name="T117" fmla="*/ 313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2" h="1055">
                    <a:moveTo>
                      <a:pt x="0" y="0"/>
                    </a:moveTo>
                    <a:lnTo>
                      <a:pt x="0" y="1055"/>
                    </a:lnTo>
                    <a:lnTo>
                      <a:pt x="610" y="1055"/>
                    </a:lnTo>
                    <a:lnTo>
                      <a:pt x="610" y="670"/>
                    </a:lnTo>
                    <a:lnTo>
                      <a:pt x="994" y="670"/>
                    </a:lnTo>
                    <a:lnTo>
                      <a:pt x="994" y="1055"/>
                    </a:lnTo>
                    <a:lnTo>
                      <a:pt x="1682" y="1055"/>
                    </a:lnTo>
                    <a:lnTo>
                      <a:pt x="1682" y="0"/>
                    </a:lnTo>
                    <a:lnTo>
                      <a:pt x="0" y="0"/>
                    </a:lnTo>
                    <a:close/>
                    <a:moveTo>
                      <a:pt x="303" y="572"/>
                    </a:moveTo>
                    <a:lnTo>
                      <a:pt x="90" y="572"/>
                    </a:lnTo>
                    <a:lnTo>
                      <a:pt x="90" y="361"/>
                    </a:lnTo>
                    <a:lnTo>
                      <a:pt x="303" y="361"/>
                    </a:lnTo>
                    <a:lnTo>
                      <a:pt x="303" y="572"/>
                    </a:lnTo>
                    <a:close/>
                    <a:moveTo>
                      <a:pt x="303" y="313"/>
                    </a:moveTo>
                    <a:lnTo>
                      <a:pt x="90" y="313"/>
                    </a:lnTo>
                    <a:lnTo>
                      <a:pt x="90" y="100"/>
                    </a:lnTo>
                    <a:lnTo>
                      <a:pt x="303" y="100"/>
                    </a:lnTo>
                    <a:lnTo>
                      <a:pt x="303" y="313"/>
                    </a:lnTo>
                    <a:close/>
                    <a:moveTo>
                      <a:pt x="553" y="572"/>
                    </a:moveTo>
                    <a:lnTo>
                      <a:pt x="341" y="572"/>
                    </a:lnTo>
                    <a:lnTo>
                      <a:pt x="341" y="361"/>
                    </a:lnTo>
                    <a:lnTo>
                      <a:pt x="553" y="361"/>
                    </a:lnTo>
                    <a:lnTo>
                      <a:pt x="553" y="572"/>
                    </a:lnTo>
                    <a:close/>
                    <a:moveTo>
                      <a:pt x="553" y="313"/>
                    </a:moveTo>
                    <a:lnTo>
                      <a:pt x="341" y="313"/>
                    </a:lnTo>
                    <a:lnTo>
                      <a:pt x="341" y="100"/>
                    </a:lnTo>
                    <a:lnTo>
                      <a:pt x="553" y="100"/>
                    </a:lnTo>
                    <a:lnTo>
                      <a:pt x="553" y="313"/>
                    </a:lnTo>
                    <a:close/>
                    <a:moveTo>
                      <a:pt x="802" y="572"/>
                    </a:moveTo>
                    <a:lnTo>
                      <a:pt x="591" y="572"/>
                    </a:lnTo>
                    <a:lnTo>
                      <a:pt x="591" y="361"/>
                    </a:lnTo>
                    <a:lnTo>
                      <a:pt x="802" y="361"/>
                    </a:lnTo>
                    <a:lnTo>
                      <a:pt x="802" y="572"/>
                    </a:lnTo>
                    <a:close/>
                    <a:moveTo>
                      <a:pt x="802" y="313"/>
                    </a:moveTo>
                    <a:lnTo>
                      <a:pt x="591" y="313"/>
                    </a:lnTo>
                    <a:lnTo>
                      <a:pt x="591" y="100"/>
                    </a:lnTo>
                    <a:lnTo>
                      <a:pt x="802" y="100"/>
                    </a:lnTo>
                    <a:lnTo>
                      <a:pt x="802" y="313"/>
                    </a:lnTo>
                    <a:close/>
                    <a:moveTo>
                      <a:pt x="1338" y="572"/>
                    </a:moveTo>
                    <a:lnTo>
                      <a:pt x="1127" y="572"/>
                    </a:lnTo>
                    <a:lnTo>
                      <a:pt x="1127" y="361"/>
                    </a:lnTo>
                    <a:lnTo>
                      <a:pt x="1338" y="361"/>
                    </a:lnTo>
                    <a:lnTo>
                      <a:pt x="1338" y="572"/>
                    </a:lnTo>
                    <a:close/>
                    <a:moveTo>
                      <a:pt x="1338" y="313"/>
                    </a:moveTo>
                    <a:lnTo>
                      <a:pt x="1127" y="313"/>
                    </a:lnTo>
                    <a:lnTo>
                      <a:pt x="1127" y="100"/>
                    </a:lnTo>
                    <a:lnTo>
                      <a:pt x="1338" y="100"/>
                    </a:lnTo>
                    <a:lnTo>
                      <a:pt x="1338" y="313"/>
                    </a:lnTo>
                    <a:close/>
                    <a:moveTo>
                      <a:pt x="1590" y="572"/>
                    </a:moveTo>
                    <a:lnTo>
                      <a:pt x="1376" y="572"/>
                    </a:lnTo>
                    <a:lnTo>
                      <a:pt x="1376" y="361"/>
                    </a:lnTo>
                    <a:lnTo>
                      <a:pt x="1590" y="361"/>
                    </a:lnTo>
                    <a:lnTo>
                      <a:pt x="1590" y="572"/>
                    </a:lnTo>
                    <a:close/>
                    <a:moveTo>
                      <a:pt x="1590" y="313"/>
                    </a:moveTo>
                    <a:lnTo>
                      <a:pt x="1376" y="313"/>
                    </a:lnTo>
                    <a:lnTo>
                      <a:pt x="1376" y="100"/>
                    </a:lnTo>
                    <a:lnTo>
                      <a:pt x="1590" y="100"/>
                    </a:lnTo>
                    <a:lnTo>
                      <a:pt x="1590" y="313"/>
                    </a:lnTo>
                    <a:close/>
                  </a:path>
                </a:pathLst>
              </a:custGeom>
              <a:solidFill>
                <a:srgbClr val="5A6771"/>
              </a:solidFill>
              <a:ln>
                <a:noFill/>
              </a:ln>
            </p:spPr>
            <p:txBody>
              <a:bodyPr vert="horz" wrap="square" lIns="91440" tIns="45720" rIns="91440" bIns="45720" numCol="1" anchor="t" anchorCtr="0" compatLnSpc="1">
                <a:prstTxWarp prst="textNoShape">
                  <a:avLst/>
                </a:prstTxWarp>
              </a:bodyPr>
              <a:lstStyle/>
              <a:p>
                <a:pPr>
                  <a:buClrTx/>
                  <a:defRPr/>
                </a:pPr>
                <a:endParaRPr lang="en-US" sz="1800" dirty="0">
                  <a:ea typeface="+mn-ea"/>
                  <a:cs typeface="+mn-cs"/>
                </a:endParaRPr>
              </a:p>
            </p:txBody>
          </p:sp>
          <p:sp>
            <p:nvSpPr>
              <p:cNvPr id="116" name="Freeform 6"/>
              <p:cNvSpPr>
                <a:spLocks/>
              </p:cNvSpPr>
              <p:nvPr/>
            </p:nvSpPr>
            <p:spPr bwMode="auto">
              <a:xfrm>
                <a:off x="7261039" y="2180986"/>
                <a:ext cx="1393825" cy="404813"/>
              </a:xfrm>
              <a:custGeom>
                <a:avLst/>
                <a:gdLst>
                  <a:gd name="T0" fmla="*/ 0 w 878"/>
                  <a:gd name="T1" fmla="*/ 0 h 255"/>
                  <a:gd name="T2" fmla="*/ 878 w 878"/>
                  <a:gd name="T3" fmla="*/ 255 h 255"/>
                  <a:gd name="T4" fmla="*/ 0 w 878"/>
                  <a:gd name="T5" fmla="*/ 255 h 255"/>
                  <a:gd name="T6" fmla="*/ 0 w 878"/>
                  <a:gd name="T7" fmla="*/ 0 h 255"/>
                </a:gdLst>
                <a:ahLst/>
                <a:cxnLst>
                  <a:cxn ang="0">
                    <a:pos x="T0" y="T1"/>
                  </a:cxn>
                  <a:cxn ang="0">
                    <a:pos x="T2" y="T3"/>
                  </a:cxn>
                  <a:cxn ang="0">
                    <a:pos x="T4" y="T5"/>
                  </a:cxn>
                  <a:cxn ang="0">
                    <a:pos x="T6" y="T7"/>
                  </a:cxn>
                </a:cxnLst>
                <a:rect l="0" t="0" r="r" b="b"/>
                <a:pathLst>
                  <a:path w="878" h="255">
                    <a:moveTo>
                      <a:pt x="0" y="0"/>
                    </a:moveTo>
                    <a:lnTo>
                      <a:pt x="878" y="255"/>
                    </a:lnTo>
                    <a:lnTo>
                      <a:pt x="0" y="255"/>
                    </a:lnTo>
                    <a:lnTo>
                      <a:pt x="0" y="0"/>
                    </a:lnTo>
                    <a:close/>
                  </a:path>
                </a:pathLst>
              </a:custGeom>
              <a:solidFill>
                <a:srgbClr val="5A6771"/>
              </a:solidFill>
              <a:ln>
                <a:noFill/>
              </a:ln>
            </p:spPr>
            <p:txBody>
              <a:bodyPr vert="horz" wrap="square" lIns="91440" tIns="45720" rIns="91440" bIns="45720" numCol="1" anchor="t" anchorCtr="0" compatLnSpc="1">
                <a:prstTxWarp prst="textNoShape">
                  <a:avLst/>
                </a:prstTxWarp>
              </a:bodyPr>
              <a:lstStyle/>
              <a:p>
                <a:pPr>
                  <a:buClrTx/>
                  <a:defRPr/>
                </a:pPr>
                <a:endParaRPr lang="en-US" sz="1800" dirty="0">
                  <a:ea typeface="+mn-ea"/>
                  <a:cs typeface="+mn-cs"/>
                </a:endParaRPr>
              </a:p>
            </p:txBody>
          </p:sp>
        </p:grpSp>
      </p:grpSp>
      <p:sp>
        <p:nvSpPr>
          <p:cNvPr id="118" name="TextBox 117"/>
          <p:cNvSpPr txBox="1"/>
          <p:nvPr/>
        </p:nvSpPr>
        <p:spPr>
          <a:xfrm>
            <a:off x="388052" y="5659333"/>
            <a:ext cx="734496" cy="461665"/>
          </a:xfrm>
          <a:prstGeom prst="rect">
            <a:avLst/>
          </a:prstGeom>
          <a:noFill/>
        </p:spPr>
        <p:txBody>
          <a:bodyPr wrap="square" rtlCol="0">
            <a:spAutoFit/>
          </a:bodyPr>
          <a:lstStyle>
            <a:defPPr>
              <a:defRPr lang="en-US"/>
            </a:defPPr>
            <a:lvl1pPr algn="ctr" defTabSz="914126">
              <a:defRPr sz="1200" kern="0">
                <a:solidFill>
                  <a:srgbClr val="FFFFFF"/>
                </a:solidFill>
              </a:defRPr>
            </a:lvl1pPr>
          </a:lstStyle>
          <a:p>
            <a:pPr>
              <a:buClrTx/>
            </a:pPr>
            <a:r>
              <a:rPr lang="en-US" dirty="0">
                <a:solidFill>
                  <a:srgbClr val="404040"/>
                </a:solidFill>
                <a:latin typeface="Calibri"/>
                <a:ea typeface="+mn-ea"/>
                <a:cs typeface="+mn-cs"/>
              </a:rPr>
              <a:t>Roaming</a:t>
            </a:r>
            <a:br>
              <a:rPr lang="en-US" dirty="0">
                <a:solidFill>
                  <a:srgbClr val="404040"/>
                </a:solidFill>
                <a:latin typeface="Calibri"/>
                <a:ea typeface="+mn-ea"/>
                <a:cs typeface="+mn-cs"/>
              </a:rPr>
            </a:br>
            <a:r>
              <a:rPr lang="en-US" dirty="0">
                <a:solidFill>
                  <a:srgbClr val="404040"/>
                </a:solidFill>
                <a:latin typeface="Calibri"/>
                <a:ea typeface="+mn-ea"/>
                <a:cs typeface="+mn-cs"/>
              </a:rPr>
              <a:t>Users</a:t>
            </a:r>
          </a:p>
        </p:txBody>
      </p:sp>
      <p:pic>
        <p:nvPicPr>
          <p:cNvPr id="109" name="Picture 10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1856" y="1746532"/>
            <a:ext cx="720367" cy="849759"/>
          </a:xfrm>
          <a:prstGeom prst="rect">
            <a:avLst/>
          </a:prstGeom>
        </p:spPr>
      </p:pic>
      <p:grpSp>
        <p:nvGrpSpPr>
          <p:cNvPr id="188" name="Group 187"/>
          <p:cNvGrpSpPr/>
          <p:nvPr/>
        </p:nvGrpSpPr>
        <p:grpSpPr>
          <a:xfrm>
            <a:off x="985345" y="3521238"/>
            <a:ext cx="437783" cy="437783"/>
            <a:chOff x="2263538" y="3514381"/>
            <a:chExt cx="498948" cy="498948"/>
          </a:xfrm>
        </p:grpSpPr>
        <p:sp>
          <p:nvSpPr>
            <p:cNvPr id="189" name="Oval 188"/>
            <p:cNvSpPr/>
            <p:nvPr/>
          </p:nvSpPr>
          <p:spPr bwMode="gray">
            <a:xfrm>
              <a:off x="2263538" y="3514381"/>
              <a:ext cx="498948" cy="498948"/>
            </a:xfrm>
            <a:prstGeom prst="ellipse">
              <a:avLst/>
            </a:prstGeom>
            <a:solidFill>
              <a:schemeClr val="tx1"/>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grpSp>
          <p:nvGrpSpPr>
            <p:cNvPr id="190" name="Group 14"/>
            <p:cNvGrpSpPr>
              <a:grpSpLocks noChangeAspect="1"/>
            </p:cNvGrpSpPr>
            <p:nvPr/>
          </p:nvGrpSpPr>
          <p:grpSpPr bwMode="auto">
            <a:xfrm>
              <a:off x="2341322" y="3616521"/>
              <a:ext cx="343379" cy="294667"/>
              <a:chOff x="3116" y="1790"/>
              <a:chExt cx="430" cy="369"/>
            </a:xfrm>
          </p:grpSpPr>
          <p:sp>
            <p:nvSpPr>
              <p:cNvPr id="192" name="Freeform 15"/>
              <p:cNvSpPr>
                <a:spLocks/>
              </p:cNvSpPr>
              <p:nvPr/>
            </p:nvSpPr>
            <p:spPr bwMode="auto">
              <a:xfrm>
                <a:off x="3129" y="1803"/>
                <a:ext cx="403" cy="346"/>
              </a:xfrm>
              <a:custGeom>
                <a:avLst/>
                <a:gdLst>
                  <a:gd name="T0" fmla="*/ 64 w 403"/>
                  <a:gd name="T1" fmla="*/ 112 h 346"/>
                  <a:gd name="T2" fmla="*/ 46 w 403"/>
                  <a:gd name="T3" fmla="*/ 52 h 346"/>
                  <a:gd name="T4" fmla="*/ 90 w 403"/>
                  <a:gd name="T5" fmla="*/ 3 h 346"/>
                  <a:gd name="T6" fmla="*/ 142 w 403"/>
                  <a:gd name="T7" fmla="*/ 2 h 346"/>
                  <a:gd name="T8" fmla="*/ 204 w 403"/>
                  <a:gd name="T9" fmla="*/ 10 h 346"/>
                  <a:gd name="T10" fmla="*/ 286 w 403"/>
                  <a:gd name="T11" fmla="*/ 0 h 346"/>
                  <a:gd name="T12" fmla="*/ 340 w 403"/>
                  <a:gd name="T13" fmla="*/ 14 h 346"/>
                  <a:gd name="T14" fmla="*/ 361 w 403"/>
                  <a:gd name="T15" fmla="*/ 72 h 346"/>
                  <a:gd name="T16" fmla="*/ 339 w 403"/>
                  <a:gd name="T17" fmla="*/ 118 h 346"/>
                  <a:gd name="T18" fmla="*/ 387 w 403"/>
                  <a:gd name="T19" fmla="*/ 167 h 346"/>
                  <a:gd name="T20" fmla="*/ 403 w 403"/>
                  <a:gd name="T21" fmla="*/ 255 h 346"/>
                  <a:gd name="T22" fmla="*/ 336 w 403"/>
                  <a:gd name="T23" fmla="*/ 280 h 346"/>
                  <a:gd name="T24" fmla="*/ 335 w 403"/>
                  <a:gd name="T25" fmla="*/ 312 h 346"/>
                  <a:gd name="T26" fmla="*/ 203 w 403"/>
                  <a:gd name="T27" fmla="*/ 346 h 346"/>
                  <a:gd name="T28" fmla="*/ 65 w 403"/>
                  <a:gd name="T29" fmla="*/ 305 h 346"/>
                  <a:gd name="T30" fmla="*/ 61 w 403"/>
                  <a:gd name="T31" fmla="*/ 283 h 346"/>
                  <a:gd name="T32" fmla="*/ 0 w 403"/>
                  <a:gd name="T33" fmla="*/ 261 h 346"/>
                  <a:gd name="T34" fmla="*/ 13 w 403"/>
                  <a:gd name="T35" fmla="*/ 172 h 346"/>
                  <a:gd name="T36" fmla="*/ 64 w 403"/>
                  <a:gd name="T37" fmla="*/ 11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3" h="346">
                    <a:moveTo>
                      <a:pt x="64" y="112"/>
                    </a:moveTo>
                    <a:lnTo>
                      <a:pt x="46" y="52"/>
                    </a:lnTo>
                    <a:lnTo>
                      <a:pt x="90" y="3"/>
                    </a:lnTo>
                    <a:lnTo>
                      <a:pt x="142" y="2"/>
                    </a:lnTo>
                    <a:lnTo>
                      <a:pt x="204" y="10"/>
                    </a:lnTo>
                    <a:lnTo>
                      <a:pt x="286" y="0"/>
                    </a:lnTo>
                    <a:lnTo>
                      <a:pt x="340" y="14"/>
                    </a:lnTo>
                    <a:lnTo>
                      <a:pt x="361" y="72"/>
                    </a:lnTo>
                    <a:lnTo>
                      <a:pt x="339" y="118"/>
                    </a:lnTo>
                    <a:lnTo>
                      <a:pt x="387" y="167"/>
                    </a:lnTo>
                    <a:lnTo>
                      <a:pt x="403" y="255"/>
                    </a:lnTo>
                    <a:lnTo>
                      <a:pt x="336" y="280"/>
                    </a:lnTo>
                    <a:lnTo>
                      <a:pt x="335" y="312"/>
                    </a:lnTo>
                    <a:lnTo>
                      <a:pt x="203" y="346"/>
                    </a:lnTo>
                    <a:lnTo>
                      <a:pt x="65" y="305"/>
                    </a:lnTo>
                    <a:lnTo>
                      <a:pt x="61" y="283"/>
                    </a:lnTo>
                    <a:lnTo>
                      <a:pt x="0" y="261"/>
                    </a:lnTo>
                    <a:lnTo>
                      <a:pt x="13" y="172"/>
                    </a:lnTo>
                    <a:lnTo>
                      <a:pt x="6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sp>
            <p:nvSpPr>
              <p:cNvPr id="193" name="Freeform 16"/>
              <p:cNvSpPr>
                <a:spLocks noEditPoints="1"/>
              </p:cNvSpPr>
              <p:nvPr/>
            </p:nvSpPr>
            <p:spPr bwMode="auto">
              <a:xfrm>
                <a:off x="3116" y="1790"/>
                <a:ext cx="430" cy="369"/>
              </a:xfrm>
              <a:custGeom>
                <a:avLst/>
                <a:gdLst>
                  <a:gd name="T0" fmla="*/ 354 w 418"/>
                  <a:gd name="T1" fmla="*/ 125 h 359"/>
                  <a:gd name="T2" fmla="*/ 294 w 418"/>
                  <a:gd name="T3" fmla="*/ 0 h 359"/>
                  <a:gd name="T4" fmla="*/ 210 w 418"/>
                  <a:gd name="T5" fmla="*/ 6 h 359"/>
                  <a:gd name="T6" fmla="*/ 124 w 418"/>
                  <a:gd name="T7" fmla="*/ 0 h 359"/>
                  <a:gd name="T8" fmla="*/ 64 w 418"/>
                  <a:gd name="T9" fmla="*/ 125 h 359"/>
                  <a:gd name="T10" fmla="*/ 67 w 418"/>
                  <a:gd name="T11" fmla="*/ 301 h 359"/>
                  <a:gd name="T12" fmla="*/ 210 w 418"/>
                  <a:gd name="T13" fmla="*/ 359 h 359"/>
                  <a:gd name="T14" fmla="*/ 352 w 418"/>
                  <a:gd name="T15" fmla="*/ 301 h 359"/>
                  <a:gd name="T16" fmla="*/ 294 w 418"/>
                  <a:gd name="T17" fmla="*/ 24 h 359"/>
                  <a:gd name="T18" fmla="*/ 325 w 418"/>
                  <a:gd name="T19" fmla="*/ 120 h 359"/>
                  <a:gd name="T20" fmla="*/ 294 w 418"/>
                  <a:gd name="T21" fmla="*/ 130 h 359"/>
                  <a:gd name="T22" fmla="*/ 281 w 418"/>
                  <a:gd name="T23" fmla="*/ 128 h 359"/>
                  <a:gd name="T24" fmla="*/ 286 w 418"/>
                  <a:gd name="T25" fmla="*/ 115 h 359"/>
                  <a:gd name="T26" fmla="*/ 269 w 418"/>
                  <a:gd name="T27" fmla="*/ 40 h 359"/>
                  <a:gd name="T28" fmla="*/ 294 w 418"/>
                  <a:gd name="T29" fmla="*/ 24 h 359"/>
                  <a:gd name="T30" fmla="*/ 173 w 418"/>
                  <a:gd name="T31" fmla="*/ 41 h 359"/>
                  <a:gd name="T32" fmla="*/ 210 w 418"/>
                  <a:gd name="T33" fmla="*/ 30 h 359"/>
                  <a:gd name="T34" fmla="*/ 246 w 418"/>
                  <a:gd name="T35" fmla="*/ 41 h 359"/>
                  <a:gd name="T36" fmla="*/ 257 w 418"/>
                  <a:gd name="T37" fmla="*/ 51 h 359"/>
                  <a:gd name="T38" fmla="*/ 268 w 418"/>
                  <a:gd name="T39" fmla="*/ 119 h 359"/>
                  <a:gd name="T40" fmla="*/ 262 w 418"/>
                  <a:gd name="T41" fmla="*/ 129 h 359"/>
                  <a:gd name="T42" fmla="*/ 257 w 418"/>
                  <a:gd name="T43" fmla="*/ 135 h 359"/>
                  <a:gd name="T44" fmla="*/ 237 w 418"/>
                  <a:gd name="T45" fmla="*/ 150 h 359"/>
                  <a:gd name="T46" fmla="*/ 221 w 418"/>
                  <a:gd name="T47" fmla="*/ 156 h 359"/>
                  <a:gd name="T48" fmla="*/ 210 w 418"/>
                  <a:gd name="T49" fmla="*/ 157 h 359"/>
                  <a:gd name="T50" fmla="*/ 198 w 418"/>
                  <a:gd name="T51" fmla="*/ 156 h 359"/>
                  <a:gd name="T52" fmla="*/ 183 w 418"/>
                  <a:gd name="T53" fmla="*/ 150 h 359"/>
                  <a:gd name="T54" fmla="*/ 162 w 418"/>
                  <a:gd name="T55" fmla="*/ 135 h 359"/>
                  <a:gd name="T56" fmla="*/ 157 w 418"/>
                  <a:gd name="T57" fmla="*/ 128 h 359"/>
                  <a:gd name="T58" fmla="*/ 152 w 418"/>
                  <a:gd name="T59" fmla="*/ 119 h 359"/>
                  <a:gd name="T60" fmla="*/ 162 w 418"/>
                  <a:gd name="T61" fmla="*/ 51 h 359"/>
                  <a:gd name="T62" fmla="*/ 124 w 418"/>
                  <a:gd name="T63" fmla="*/ 24 h 359"/>
                  <a:gd name="T64" fmla="*/ 150 w 418"/>
                  <a:gd name="T65" fmla="*/ 41 h 359"/>
                  <a:gd name="T66" fmla="*/ 133 w 418"/>
                  <a:gd name="T67" fmla="*/ 115 h 359"/>
                  <a:gd name="T68" fmla="*/ 138 w 418"/>
                  <a:gd name="T69" fmla="*/ 128 h 359"/>
                  <a:gd name="T70" fmla="*/ 124 w 418"/>
                  <a:gd name="T71" fmla="*/ 130 h 359"/>
                  <a:gd name="T72" fmla="*/ 93 w 418"/>
                  <a:gd name="T73" fmla="*/ 120 h 359"/>
                  <a:gd name="T74" fmla="*/ 124 w 418"/>
                  <a:gd name="T75" fmla="*/ 24 h 359"/>
                  <a:gd name="T76" fmla="*/ 24 w 418"/>
                  <a:gd name="T77" fmla="*/ 257 h 359"/>
                  <a:gd name="T78" fmla="*/ 102 w 418"/>
                  <a:gd name="T79" fmla="*/ 142 h 359"/>
                  <a:gd name="T80" fmla="*/ 147 w 418"/>
                  <a:gd name="T81" fmla="*/ 142 h 359"/>
                  <a:gd name="T82" fmla="*/ 78 w 418"/>
                  <a:gd name="T83" fmla="*/ 270 h 359"/>
                  <a:gd name="T84" fmla="*/ 210 w 418"/>
                  <a:gd name="T85" fmla="*/ 335 h 359"/>
                  <a:gd name="T86" fmla="*/ 91 w 418"/>
                  <a:gd name="T87" fmla="*/ 296 h 359"/>
                  <a:gd name="T88" fmla="*/ 92 w 418"/>
                  <a:gd name="T89" fmla="*/ 280 h 359"/>
                  <a:gd name="T90" fmla="*/ 171 w 418"/>
                  <a:gd name="T91" fmla="*/ 163 h 359"/>
                  <a:gd name="T92" fmla="*/ 202 w 418"/>
                  <a:gd name="T93" fmla="*/ 172 h 359"/>
                  <a:gd name="T94" fmla="*/ 210 w 418"/>
                  <a:gd name="T95" fmla="*/ 173 h 359"/>
                  <a:gd name="T96" fmla="*/ 217 w 418"/>
                  <a:gd name="T97" fmla="*/ 172 h 359"/>
                  <a:gd name="T98" fmla="*/ 248 w 418"/>
                  <a:gd name="T99" fmla="*/ 163 h 359"/>
                  <a:gd name="T100" fmla="*/ 327 w 418"/>
                  <a:gd name="T101" fmla="*/ 280 h 359"/>
                  <a:gd name="T102" fmla="*/ 328 w 418"/>
                  <a:gd name="T103" fmla="*/ 296 h 359"/>
                  <a:gd name="T104" fmla="*/ 210 w 418"/>
                  <a:gd name="T105" fmla="*/ 335 h 359"/>
                  <a:gd name="T106" fmla="*/ 342 w 418"/>
                  <a:gd name="T107" fmla="*/ 270 h 359"/>
                  <a:gd name="T108" fmla="*/ 272 w 418"/>
                  <a:gd name="T109" fmla="*/ 142 h 359"/>
                  <a:gd name="T110" fmla="*/ 317 w 418"/>
                  <a:gd name="T111" fmla="*/ 142 h 359"/>
                  <a:gd name="T112" fmla="*/ 394 w 418"/>
                  <a:gd name="T113" fmla="*/ 25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59">
                    <a:moveTo>
                      <a:pt x="418" y="257"/>
                    </a:moveTo>
                    <a:cubicBezTo>
                      <a:pt x="418" y="201"/>
                      <a:pt x="393" y="151"/>
                      <a:pt x="354" y="125"/>
                    </a:cubicBezTo>
                    <a:cubicBezTo>
                      <a:pt x="365" y="112"/>
                      <a:pt x="371" y="95"/>
                      <a:pt x="371" y="77"/>
                    </a:cubicBezTo>
                    <a:cubicBezTo>
                      <a:pt x="371" y="35"/>
                      <a:pt x="337" y="0"/>
                      <a:pt x="294" y="0"/>
                    </a:cubicBezTo>
                    <a:cubicBezTo>
                      <a:pt x="278" y="0"/>
                      <a:pt x="262" y="5"/>
                      <a:pt x="249" y="15"/>
                    </a:cubicBezTo>
                    <a:cubicBezTo>
                      <a:pt x="237" y="9"/>
                      <a:pt x="224" y="6"/>
                      <a:pt x="210" y="6"/>
                    </a:cubicBezTo>
                    <a:cubicBezTo>
                      <a:pt x="196" y="6"/>
                      <a:pt x="182" y="9"/>
                      <a:pt x="170" y="15"/>
                    </a:cubicBezTo>
                    <a:cubicBezTo>
                      <a:pt x="157" y="6"/>
                      <a:pt x="141" y="0"/>
                      <a:pt x="124" y="0"/>
                    </a:cubicBezTo>
                    <a:cubicBezTo>
                      <a:pt x="82" y="0"/>
                      <a:pt x="47" y="35"/>
                      <a:pt x="47" y="77"/>
                    </a:cubicBezTo>
                    <a:cubicBezTo>
                      <a:pt x="47" y="95"/>
                      <a:pt x="54" y="112"/>
                      <a:pt x="64" y="125"/>
                    </a:cubicBezTo>
                    <a:cubicBezTo>
                      <a:pt x="25" y="151"/>
                      <a:pt x="0" y="201"/>
                      <a:pt x="0" y="257"/>
                    </a:cubicBezTo>
                    <a:cubicBezTo>
                      <a:pt x="0" y="284"/>
                      <a:pt x="37" y="296"/>
                      <a:pt x="67" y="301"/>
                    </a:cubicBezTo>
                    <a:cubicBezTo>
                      <a:pt x="67" y="302"/>
                      <a:pt x="67" y="304"/>
                      <a:pt x="67" y="305"/>
                    </a:cubicBezTo>
                    <a:cubicBezTo>
                      <a:pt x="67" y="348"/>
                      <a:pt x="157" y="359"/>
                      <a:pt x="210" y="359"/>
                    </a:cubicBezTo>
                    <a:cubicBezTo>
                      <a:pt x="263" y="359"/>
                      <a:pt x="353" y="348"/>
                      <a:pt x="353" y="305"/>
                    </a:cubicBezTo>
                    <a:cubicBezTo>
                      <a:pt x="353" y="304"/>
                      <a:pt x="353" y="302"/>
                      <a:pt x="352" y="301"/>
                    </a:cubicBezTo>
                    <a:cubicBezTo>
                      <a:pt x="382" y="295"/>
                      <a:pt x="418" y="284"/>
                      <a:pt x="418" y="257"/>
                    </a:cubicBezTo>
                    <a:close/>
                    <a:moveTo>
                      <a:pt x="294" y="24"/>
                    </a:moveTo>
                    <a:cubicBezTo>
                      <a:pt x="324" y="24"/>
                      <a:pt x="347" y="48"/>
                      <a:pt x="347" y="77"/>
                    </a:cubicBezTo>
                    <a:cubicBezTo>
                      <a:pt x="347" y="95"/>
                      <a:pt x="339" y="110"/>
                      <a:pt x="325" y="120"/>
                    </a:cubicBezTo>
                    <a:cubicBezTo>
                      <a:pt x="322" y="122"/>
                      <a:pt x="319" y="124"/>
                      <a:pt x="316" y="125"/>
                    </a:cubicBezTo>
                    <a:cubicBezTo>
                      <a:pt x="309" y="128"/>
                      <a:pt x="302" y="130"/>
                      <a:pt x="294" y="130"/>
                    </a:cubicBezTo>
                    <a:cubicBezTo>
                      <a:pt x="294" y="130"/>
                      <a:pt x="294" y="130"/>
                      <a:pt x="294" y="130"/>
                    </a:cubicBezTo>
                    <a:cubicBezTo>
                      <a:pt x="290" y="130"/>
                      <a:pt x="285" y="129"/>
                      <a:pt x="281" y="128"/>
                    </a:cubicBezTo>
                    <a:cubicBezTo>
                      <a:pt x="282" y="127"/>
                      <a:pt x="283" y="125"/>
                      <a:pt x="283" y="123"/>
                    </a:cubicBezTo>
                    <a:cubicBezTo>
                      <a:pt x="284" y="121"/>
                      <a:pt x="285" y="118"/>
                      <a:pt x="286" y="115"/>
                    </a:cubicBezTo>
                    <a:cubicBezTo>
                      <a:pt x="288" y="108"/>
                      <a:pt x="289" y="101"/>
                      <a:pt x="289" y="93"/>
                    </a:cubicBezTo>
                    <a:cubicBezTo>
                      <a:pt x="289" y="73"/>
                      <a:pt x="282" y="54"/>
                      <a:pt x="269" y="40"/>
                    </a:cubicBezTo>
                    <a:cubicBezTo>
                      <a:pt x="267" y="38"/>
                      <a:pt x="265" y="36"/>
                      <a:pt x="263" y="35"/>
                    </a:cubicBezTo>
                    <a:cubicBezTo>
                      <a:pt x="272" y="28"/>
                      <a:pt x="283" y="24"/>
                      <a:pt x="294" y="24"/>
                    </a:cubicBezTo>
                    <a:close/>
                    <a:moveTo>
                      <a:pt x="167" y="46"/>
                    </a:moveTo>
                    <a:cubicBezTo>
                      <a:pt x="169" y="44"/>
                      <a:pt x="171" y="43"/>
                      <a:pt x="173" y="41"/>
                    </a:cubicBezTo>
                    <a:cubicBezTo>
                      <a:pt x="175" y="40"/>
                      <a:pt x="178" y="38"/>
                      <a:pt x="180" y="37"/>
                    </a:cubicBezTo>
                    <a:cubicBezTo>
                      <a:pt x="189" y="32"/>
                      <a:pt x="199" y="30"/>
                      <a:pt x="210" y="30"/>
                    </a:cubicBezTo>
                    <a:cubicBezTo>
                      <a:pt x="220" y="30"/>
                      <a:pt x="230" y="32"/>
                      <a:pt x="239" y="37"/>
                    </a:cubicBezTo>
                    <a:cubicBezTo>
                      <a:pt x="241" y="38"/>
                      <a:pt x="244" y="39"/>
                      <a:pt x="246" y="41"/>
                    </a:cubicBezTo>
                    <a:cubicBezTo>
                      <a:pt x="248" y="42"/>
                      <a:pt x="250" y="44"/>
                      <a:pt x="252" y="46"/>
                    </a:cubicBezTo>
                    <a:cubicBezTo>
                      <a:pt x="254" y="47"/>
                      <a:pt x="256" y="49"/>
                      <a:pt x="257" y="51"/>
                    </a:cubicBezTo>
                    <a:cubicBezTo>
                      <a:pt x="267" y="62"/>
                      <a:pt x="273" y="77"/>
                      <a:pt x="273" y="93"/>
                    </a:cubicBezTo>
                    <a:cubicBezTo>
                      <a:pt x="273" y="102"/>
                      <a:pt x="271" y="111"/>
                      <a:pt x="268" y="119"/>
                    </a:cubicBezTo>
                    <a:cubicBezTo>
                      <a:pt x="267" y="120"/>
                      <a:pt x="267" y="121"/>
                      <a:pt x="266" y="122"/>
                    </a:cubicBezTo>
                    <a:cubicBezTo>
                      <a:pt x="265" y="124"/>
                      <a:pt x="264" y="126"/>
                      <a:pt x="262" y="129"/>
                    </a:cubicBezTo>
                    <a:cubicBezTo>
                      <a:pt x="262" y="129"/>
                      <a:pt x="262" y="129"/>
                      <a:pt x="262" y="129"/>
                    </a:cubicBezTo>
                    <a:cubicBezTo>
                      <a:pt x="261" y="131"/>
                      <a:pt x="259" y="133"/>
                      <a:pt x="257" y="135"/>
                    </a:cubicBezTo>
                    <a:cubicBezTo>
                      <a:pt x="254" y="139"/>
                      <a:pt x="250" y="142"/>
                      <a:pt x="246" y="145"/>
                    </a:cubicBezTo>
                    <a:cubicBezTo>
                      <a:pt x="243" y="147"/>
                      <a:pt x="240" y="149"/>
                      <a:pt x="237" y="150"/>
                    </a:cubicBezTo>
                    <a:cubicBezTo>
                      <a:pt x="233" y="152"/>
                      <a:pt x="229" y="154"/>
                      <a:pt x="225" y="155"/>
                    </a:cubicBezTo>
                    <a:cubicBezTo>
                      <a:pt x="224" y="155"/>
                      <a:pt x="223" y="155"/>
                      <a:pt x="221" y="156"/>
                    </a:cubicBezTo>
                    <a:cubicBezTo>
                      <a:pt x="219" y="156"/>
                      <a:pt x="216" y="156"/>
                      <a:pt x="213" y="157"/>
                    </a:cubicBezTo>
                    <a:cubicBezTo>
                      <a:pt x="212" y="157"/>
                      <a:pt x="211" y="157"/>
                      <a:pt x="210" y="157"/>
                    </a:cubicBezTo>
                    <a:cubicBezTo>
                      <a:pt x="208" y="157"/>
                      <a:pt x="207" y="157"/>
                      <a:pt x="206" y="156"/>
                    </a:cubicBezTo>
                    <a:cubicBezTo>
                      <a:pt x="203" y="156"/>
                      <a:pt x="201" y="156"/>
                      <a:pt x="198" y="156"/>
                    </a:cubicBezTo>
                    <a:cubicBezTo>
                      <a:pt x="197" y="155"/>
                      <a:pt x="195" y="155"/>
                      <a:pt x="194" y="155"/>
                    </a:cubicBezTo>
                    <a:cubicBezTo>
                      <a:pt x="190" y="154"/>
                      <a:pt x="186" y="152"/>
                      <a:pt x="183" y="150"/>
                    </a:cubicBezTo>
                    <a:cubicBezTo>
                      <a:pt x="179" y="149"/>
                      <a:pt x="176" y="147"/>
                      <a:pt x="173" y="145"/>
                    </a:cubicBezTo>
                    <a:cubicBezTo>
                      <a:pt x="169" y="142"/>
                      <a:pt x="165" y="139"/>
                      <a:pt x="162" y="135"/>
                    </a:cubicBezTo>
                    <a:cubicBezTo>
                      <a:pt x="160" y="133"/>
                      <a:pt x="159" y="131"/>
                      <a:pt x="158" y="129"/>
                    </a:cubicBezTo>
                    <a:cubicBezTo>
                      <a:pt x="157" y="129"/>
                      <a:pt x="157" y="129"/>
                      <a:pt x="157" y="128"/>
                    </a:cubicBezTo>
                    <a:cubicBezTo>
                      <a:pt x="155" y="126"/>
                      <a:pt x="154" y="124"/>
                      <a:pt x="153" y="121"/>
                    </a:cubicBezTo>
                    <a:cubicBezTo>
                      <a:pt x="152" y="121"/>
                      <a:pt x="152" y="120"/>
                      <a:pt x="152" y="119"/>
                    </a:cubicBezTo>
                    <a:cubicBezTo>
                      <a:pt x="148" y="111"/>
                      <a:pt x="146" y="102"/>
                      <a:pt x="146" y="93"/>
                    </a:cubicBezTo>
                    <a:cubicBezTo>
                      <a:pt x="146" y="77"/>
                      <a:pt x="152" y="63"/>
                      <a:pt x="162" y="51"/>
                    </a:cubicBezTo>
                    <a:cubicBezTo>
                      <a:pt x="163" y="50"/>
                      <a:pt x="165" y="48"/>
                      <a:pt x="167" y="46"/>
                    </a:cubicBezTo>
                    <a:close/>
                    <a:moveTo>
                      <a:pt x="124" y="24"/>
                    </a:moveTo>
                    <a:cubicBezTo>
                      <a:pt x="136" y="24"/>
                      <a:pt x="147" y="28"/>
                      <a:pt x="156" y="35"/>
                    </a:cubicBezTo>
                    <a:cubicBezTo>
                      <a:pt x="154" y="37"/>
                      <a:pt x="152" y="39"/>
                      <a:pt x="150" y="41"/>
                    </a:cubicBezTo>
                    <a:cubicBezTo>
                      <a:pt x="138" y="55"/>
                      <a:pt x="130" y="73"/>
                      <a:pt x="130" y="93"/>
                    </a:cubicBezTo>
                    <a:cubicBezTo>
                      <a:pt x="130" y="101"/>
                      <a:pt x="131" y="108"/>
                      <a:pt x="133" y="115"/>
                    </a:cubicBezTo>
                    <a:cubicBezTo>
                      <a:pt x="134" y="118"/>
                      <a:pt x="135" y="121"/>
                      <a:pt x="136" y="124"/>
                    </a:cubicBezTo>
                    <a:cubicBezTo>
                      <a:pt x="137" y="125"/>
                      <a:pt x="138" y="127"/>
                      <a:pt x="138" y="128"/>
                    </a:cubicBezTo>
                    <a:cubicBezTo>
                      <a:pt x="134" y="129"/>
                      <a:pt x="129" y="130"/>
                      <a:pt x="124" y="130"/>
                    </a:cubicBezTo>
                    <a:cubicBezTo>
                      <a:pt x="124" y="130"/>
                      <a:pt x="124" y="130"/>
                      <a:pt x="124" y="130"/>
                    </a:cubicBezTo>
                    <a:cubicBezTo>
                      <a:pt x="117" y="130"/>
                      <a:pt x="109" y="128"/>
                      <a:pt x="103" y="125"/>
                    </a:cubicBezTo>
                    <a:cubicBezTo>
                      <a:pt x="100" y="124"/>
                      <a:pt x="96" y="122"/>
                      <a:pt x="93" y="120"/>
                    </a:cubicBezTo>
                    <a:cubicBezTo>
                      <a:pt x="80" y="110"/>
                      <a:pt x="71" y="95"/>
                      <a:pt x="71" y="77"/>
                    </a:cubicBezTo>
                    <a:cubicBezTo>
                      <a:pt x="71" y="48"/>
                      <a:pt x="95" y="24"/>
                      <a:pt x="124" y="24"/>
                    </a:cubicBezTo>
                    <a:close/>
                    <a:moveTo>
                      <a:pt x="77" y="278"/>
                    </a:moveTo>
                    <a:cubicBezTo>
                      <a:pt x="44" y="273"/>
                      <a:pt x="24" y="263"/>
                      <a:pt x="24" y="257"/>
                    </a:cubicBezTo>
                    <a:cubicBezTo>
                      <a:pt x="24" y="202"/>
                      <a:pt x="53" y="155"/>
                      <a:pt x="92" y="138"/>
                    </a:cubicBezTo>
                    <a:cubicBezTo>
                      <a:pt x="95" y="139"/>
                      <a:pt x="98" y="141"/>
                      <a:pt x="102" y="142"/>
                    </a:cubicBezTo>
                    <a:cubicBezTo>
                      <a:pt x="109" y="145"/>
                      <a:pt x="116" y="146"/>
                      <a:pt x="124" y="146"/>
                    </a:cubicBezTo>
                    <a:cubicBezTo>
                      <a:pt x="132" y="146"/>
                      <a:pt x="140" y="145"/>
                      <a:pt x="147" y="142"/>
                    </a:cubicBezTo>
                    <a:cubicBezTo>
                      <a:pt x="150" y="146"/>
                      <a:pt x="153" y="149"/>
                      <a:pt x="157" y="152"/>
                    </a:cubicBezTo>
                    <a:cubicBezTo>
                      <a:pt x="117" y="173"/>
                      <a:pt x="87" y="217"/>
                      <a:pt x="78" y="270"/>
                    </a:cubicBezTo>
                    <a:cubicBezTo>
                      <a:pt x="77" y="273"/>
                      <a:pt x="77" y="275"/>
                      <a:pt x="77" y="278"/>
                    </a:cubicBezTo>
                    <a:close/>
                    <a:moveTo>
                      <a:pt x="210" y="335"/>
                    </a:moveTo>
                    <a:cubicBezTo>
                      <a:pt x="138" y="335"/>
                      <a:pt x="91" y="317"/>
                      <a:pt x="91" y="305"/>
                    </a:cubicBezTo>
                    <a:cubicBezTo>
                      <a:pt x="91" y="302"/>
                      <a:pt x="91" y="299"/>
                      <a:pt x="91" y="296"/>
                    </a:cubicBezTo>
                    <a:cubicBezTo>
                      <a:pt x="91" y="293"/>
                      <a:pt x="91" y="291"/>
                      <a:pt x="92" y="288"/>
                    </a:cubicBezTo>
                    <a:cubicBezTo>
                      <a:pt x="92" y="285"/>
                      <a:pt x="92" y="283"/>
                      <a:pt x="92" y="280"/>
                    </a:cubicBezTo>
                    <a:cubicBezTo>
                      <a:pt x="93" y="277"/>
                      <a:pt x="93" y="275"/>
                      <a:pt x="94" y="272"/>
                    </a:cubicBezTo>
                    <a:cubicBezTo>
                      <a:pt x="103" y="221"/>
                      <a:pt x="133" y="180"/>
                      <a:pt x="171" y="163"/>
                    </a:cubicBezTo>
                    <a:cubicBezTo>
                      <a:pt x="179" y="167"/>
                      <a:pt x="188" y="170"/>
                      <a:pt x="198" y="172"/>
                    </a:cubicBezTo>
                    <a:cubicBezTo>
                      <a:pt x="199" y="172"/>
                      <a:pt x="200" y="172"/>
                      <a:pt x="202" y="172"/>
                    </a:cubicBezTo>
                    <a:cubicBezTo>
                      <a:pt x="204" y="172"/>
                      <a:pt x="206" y="173"/>
                      <a:pt x="208" y="173"/>
                    </a:cubicBezTo>
                    <a:cubicBezTo>
                      <a:pt x="209" y="173"/>
                      <a:pt x="209" y="173"/>
                      <a:pt x="210" y="173"/>
                    </a:cubicBezTo>
                    <a:cubicBezTo>
                      <a:pt x="210" y="173"/>
                      <a:pt x="210" y="173"/>
                      <a:pt x="211" y="173"/>
                    </a:cubicBezTo>
                    <a:cubicBezTo>
                      <a:pt x="213" y="173"/>
                      <a:pt x="215" y="172"/>
                      <a:pt x="217" y="172"/>
                    </a:cubicBezTo>
                    <a:cubicBezTo>
                      <a:pt x="218" y="172"/>
                      <a:pt x="220" y="172"/>
                      <a:pt x="221" y="172"/>
                    </a:cubicBezTo>
                    <a:cubicBezTo>
                      <a:pt x="231" y="170"/>
                      <a:pt x="240" y="167"/>
                      <a:pt x="248" y="163"/>
                    </a:cubicBezTo>
                    <a:cubicBezTo>
                      <a:pt x="287" y="180"/>
                      <a:pt x="317" y="221"/>
                      <a:pt x="326" y="272"/>
                    </a:cubicBezTo>
                    <a:cubicBezTo>
                      <a:pt x="326" y="275"/>
                      <a:pt x="327" y="277"/>
                      <a:pt x="327" y="280"/>
                    </a:cubicBezTo>
                    <a:cubicBezTo>
                      <a:pt x="327" y="283"/>
                      <a:pt x="328" y="285"/>
                      <a:pt x="328" y="288"/>
                    </a:cubicBezTo>
                    <a:cubicBezTo>
                      <a:pt x="328" y="291"/>
                      <a:pt x="328" y="293"/>
                      <a:pt x="328" y="296"/>
                    </a:cubicBezTo>
                    <a:cubicBezTo>
                      <a:pt x="328" y="299"/>
                      <a:pt x="329" y="302"/>
                      <a:pt x="329" y="305"/>
                    </a:cubicBezTo>
                    <a:cubicBezTo>
                      <a:pt x="329" y="317"/>
                      <a:pt x="281" y="335"/>
                      <a:pt x="210" y="335"/>
                    </a:cubicBezTo>
                    <a:close/>
                    <a:moveTo>
                      <a:pt x="343" y="278"/>
                    </a:moveTo>
                    <a:cubicBezTo>
                      <a:pt x="342" y="275"/>
                      <a:pt x="342" y="273"/>
                      <a:pt x="342" y="270"/>
                    </a:cubicBezTo>
                    <a:cubicBezTo>
                      <a:pt x="332" y="217"/>
                      <a:pt x="302" y="173"/>
                      <a:pt x="263" y="152"/>
                    </a:cubicBezTo>
                    <a:cubicBezTo>
                      <a:pt x="266" y="149"/>
                      <a:pt x="269" y="146"/>
                      <a:pt x="272" y="142"/>
                    </a:cubicBezTo>
                    <a:cubicBezTo>
                      <a:pt x="279" y="145"/>
                      <a:pt x="287" y="146"/>
                      <a:pt x="294" y="146"/>
                    </a:cubicBezTo>
                    <a:cubicBezTo>
                      <a:pt x="302" y="146"/>
                      <a:pt x="310" y="145"/>
                      <a:pt x="317" y="142"/>
                    </a:cubicBezTo>
                    <a:cubicBezTo>
                      <a:pt x="320" y="141"/>
                      <a:pt x="324" y="139"/>
                      <a:pt x="327" y="138"/>
                    </a:cubicBezTo>
                    <a:cubicBezTo>
                      <a:pt x="366" y="155"/>
                      <a:pt x="394" y="202"/>
                      <a:pt x="394" y="257"/>
                    </a:cubicBezTo>
                    <a:cubicBezTo>
                      <a:pt x="394" y="263"/>
                      <a:pt x="375" y="273"/>
                      <a:pt x="343" y="278"/>
                    </a:cubicBez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grpSp>
      </p:grpSp>
      <p:grpSp>
        <p:nvGrpSpPr>
          <p:cNvPr id="194" name="Group 193"/>
          <p:cNvGrpSpPr/>
          <p:nvPr/>
        </p:nvGrpSpPr>
        <p:grpSpPr>
          <a:xfrm>
            <a:off x="985345" y="1658496"/>
            <a:ext cx="437783" cy="437783"/>
            <a:chOff x="2263538" y="3514381"/>
            <a:chExt cx="498948" cy="498948"/>
          </a:xfrm>
        </p:grpSpPr>
        <p:sp>
          <p:nvSpPr>
            <p:cNvPr id="199" name="Oval 198"/>
            <p:cNvSpPr/>
            <p:nvPr/>
          </p:nvSpPr>
          <p:spPr bwMode="gray">
            <a:xfrm>
              <a:off x="2263538" y="3514381"/>
              <a:ext cx="498948" cy="498948"/>
            </a:xfrm>
            <a:prstGeom prst="ellipse">
              <a:avLst/>
            </a:prstGeom>
            <a:solidFill>
              <a:schemeClr val="tx1"/>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grpSp>
          <p:nvGrpSpPr>
            <p:cNvPr id="205" name="Group 14"/>
            <p:cNvGrpSpPr>
              <a:grpSpLocks noChangeAspect="1"/>
            </p:cNvGrpSpPr>
            <p:nvPr/>
          </p:nvGrpSpPr>
          <p:grpSpPr bwMode="auto">
            <a:xfrm>
              <a:off x="2341322" y="3616521"/>
              <a:ext cx="343379" cy="294667"/>
              <a:chOff x="3116" y="1790"/>
              <a:chExt cx="430" cy="369"/>
            </a:xfrm>
          </p:grpSpPr>
          <p:sp>
            <p:nvSpPr>
              <p:cNvPr id="206" name="Freeform 15"/>
              <p:cNvSpPr>
                <a:spLocks/>
              </p:cNvSpPr>
              <p:nvPr/>
            </p:nvSpPr>
            <p:spPr bwMode="auto">
              <a:xfrm>
                <a:off x="3129" y="1803"/>
                <a:ext cx="403" cy="346"/>
              </a:xfrm>
              <a:custGeom>
                <a:avLst/>
                <a:gdLst>
                  <a:gd name="T0" fmla="*/ 64 w 403"/>
                  <a:gd name="T1" fmla="*/ 112 h 346"/>
                  <a:gd name="T2" fmla="*/ 46 w 403"/>
                  <a:gd name="T3" fmla="*/ 52 h 346"/>
                  <a:gd name="T4" fmla="*/ 90 w 403"/>
                  <a:gd name="T5" fmla="*/ 3 h 346"/>
                  <a:gd name="T6" fmla="*/ 142 w 403"/>
                  <a:gd name="T7" fmla="*/ 2 h 346"/>
                  <a:gd name="T8" fmla="*/ 204 w 403"/>
                  <a:gd name="T9" fmla="*/ 10 h 346"/>
                  <a:gd name="T10" fmla="*/ 286 w 403"/>
                  <a:gd name="T11" fmla="*/ 0 h 346"/>
                  <a:gd name="T12" fmla="*/ 340 w 403"/>
                  <a:gd name="T13" fmla="*/ 14 h 346"/>
                  <a:gd name="T14" fmla="*/ 361 w 403"/>
                  <a:gd name="T15" fmla="*/ 72 h 346"/>
                  <a:gd name="T16" fmla="*/ 339 w 403"/>
                  <a:gd name="T17" fmla="*/ 118 h 346"/>
                  <a:gd name="T18" fmla="*/ 387 w 403"/>
                  <a:gd name="T19" fmla="*/ 167 h 346"/>
                  <a:gd name="T20" fmla="*/ 403 w 403"/>
                  <a:gd name="T21" fmla="*/ 255 h 346"/>
                  <a:gd name="T22" fmla="*/ 336 w 403"/>
                  <a:gd name="T23" fmla="*/ 280 h 346"/>
                  <a:gd name="T24" fmla="*/ 335 w 403"/>
                  <a:gd name="T25" fmla="*/ 312 h 346"/>
                  <a:gd name="T26" fmla="*/ 203 w 403"/>
                  <a:gd name="T27" fmla="*/ 346 h 346"/>
                  <a:gd name="T28" fmla="*/ 65 w 403"/>
                  <a:gd name="T29" fmla="*/ 305 h 346"/>
                  <a:gd name="T30" fmla="*/ 61 w 403"/>
                  <a:gd name="T31" fmla="*/ 283 h 346"/>
                  <a:gd name="T32" fmla="*/ 0 w 403"/>
                  <a:gd name="T33" fmla="*/ 261 h 346"/>
                  <a:gd name="T34" fmla="*/ 13 w 403"/>
                  <a:gd name="T35" fmla="*/ 172 h 346"/>
                  <a:gd name="T36" fmla="*/ 64 w 403"/>
                  <a:gd name="T37" fmla="*/ 11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3" h="346">
                    <a:moveTo>
                      <a:pt x="64" y="112"/>
                    </a:moveTo>
                    <a:lnTo>
                      <a:pt x="46" y="52"/>
                    </a:lnTo>
                    <a:lnTo>
                      <a:pt x="90" y="3"/>
                    </a:lnTo>
                    <a:lnTo>
                      <a:pt x="142" y="2"/>
                    </a:lnTo>
                    <a:lnTo>
                      <a:pt x="204" y="10"/>
                    </a:lnTo>
                    <a:lnTo>
                      <a:pt x="286" y="0"/>
                    </a:lnTo>
                    <a:lnTo>
                      <a:pt x="340" y="14"/>
                    </a:lnTo>
                    <a:lnTo>
                      <a:pt x="361" y="72"/>
                    </a:lnTo>
                    <a:lnTo>
                      <a:pt x="339" y="118"/>
                    </a:lnTo>
                    <a:lnTo>
                      <a:pt x="387" y="167"/>
                    </a:lnTo>
                    <a:lnTo>
                      <a:pt x="403" y="255"/>
                    </a:lnTo>
                    <a:lnTo>
                      <a:pt x="336" y="280"/>
                    </a:lnTo>
                    <a:lnTo>
                      <a:pt x="335" y="312"/>
                    </a:lnTo>
                    <a:lnTo>
                      <a:pt x="203" y="346"/>
                    </a:lnTo>
                    <a:lnTo>
                      <a:pt x="65" y="305"/>
                    </a:lnTo>
                    <a:lnTo>
                      <a:pt x="61" y="283"/>
                    </a:lnTo>
                    <a:lnTo>
                      <a:pt x="0" y="261"/>
                    </a:lnTo>
                    <a:lnTo>
                      <a:pt x="13" y="172"/>
                    </a:lnTo>
                    <a:lnTo>
                      <a:pt x="6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sp>
            <p:nvSpPr>
              <p:cNvPr id="207" name="Freeform 16"/>
              <p:cNvSpPr>
                <a:spLocks noEditPoints="1"/>
              </p:cNvSpPr>
              <p:nvPr/>
            </p:nvSpPr>
            <p:spPr bwMode="auto">
              <a:xfrm>
                <a:off x="3116" y="1790"/>
                <a:ext cx="430" cy="369"/>
              </a:xfrm>
              <a:custGeom>
                <a:avLst/>
                <a:gdLst>
                  <a:gd name="T0" fmla="*/ 354 w 418"/>
                  <a:gd name="T1" fmla="*/ 125 h 359"/>
                  <a:gd name="T2" fmla="*/ 294 w 418"/>
                  <a:gd name="T3" fmla="*/ 0 h 359"/>
                  <a:gd name="T4" fmla="*/ 210 w 418"/>
                  <a:gd name="T5" fmla="*/ 6 h 359"/>
                  <a:gd name="T6" fmla="*/ 124 w 418"/>
                  <a:gd name="T7" fmla="*/ 0 h 359"/>
                  <a:gd name="T8" fmla="*/ 64 w 418"/>
                  <a:gd name="T9" fmla="*/ 125 h 359"/>
                  <a:gd name="T10" fmla="*/ 67 w 418"/>
                  <a:gd name="T11" fmla="*/ 301 h 359"/>
                  <a:gd name="T12" fmla="*/ 210 w 418"/>
                  <a:gd name="T13" fmla="*/ 359 h 359"/>
                  <a:gd name="T14" fmla="*/ 352 w 418"/>
                  <a:gd name="T15" fmla="*/ 301 h 359"/>
                  <a:gd name="T16" fmla="*/ 294 w 418"/>
                  <a:gd name="T17" fmla="*/ 24 h 359"/>
                  <a:gd name="T18" fmla="*/ 325 w 418"/>
                  <a:gd name="T19" fmla="*/ 120 h 359"/>
                  <a:gd name="T20" fmla="*/ 294 w 418"/>
                  <a:gd name="T21" fmla="*/ 130 h 359"/>
                  <a:gd name="T22" fmla="*/ 281 w 418"/>
                  <a:gd name="T23" fmla="*/ 128 h 359"/>
                  <a:gd name="T24" fmla="*/ 286 w 418"/>
                  <a:gd name="T25" fmla="*/ 115 h 359"/>
                  <a:gd name="T26" fmla="*/ 269 w 418"/>
                  <a:gd name="T27" fmla="*/ 40 h 359"/>
                  <a:gd name="T28" fmla="*/ 294 w 418"/>
                  <a:gd name="T29" fmla="*/ 24 h 359"/>
                  <a:gd name="T30" fmla="*/ 173 w 418"/>
                  <a:gd name="T31" fmla="*/ 41 h 359"/>
                  <a:gd name="T32" fmla="*/ 210 w 418"/>
                  <a:gd name="T33" fmla="*/ 30 h 359"/>
                  <a:gd name="T34" fmla="*/ 246 w 418"/>
                  <a:gd name="T35" fmla="*/ 41 h 359"/>
                  <a:gd name="T36" fmla="*/ 257 w 418"/>
                  <a:gd name="T37" fmla="*/ 51 h 359"/>
                  <a:gd name="T38" fmla="*/ 268 w 418"/>
                  <a:gd name="T39" fmla="*/ 119 h 359"/>
                  <a:gd name="T40" fmla="*/ 262 w 418"/>
                  <a:gd name="T41" fmla="*/ 129 h 359"/>
                  <a:gd name="T42" fmla="*/ 257 w 418"/>
                  <a:gd name="T43" fmla="*/ 135 h 359"/>
                  <a:gd name="T44" fmla="*/ 237 w 418"/>
                  <a:gd name="T45" fmla="*/ 150 h 359"/>
                  <a:gd name="T46" fmla="*/ 221 w 418"/>
                  <a:gd name="T47" fmla="*/ 156 h 359"/>
                  <a:gd name="T48" fmla="*/ 210 w 418"/>
                  <a:gd name="T49" fmla="*/ 157 h 359"/>
                  <a:gd name="T50" fmla="*/ 198 w 418"/>
                  <a:gd name="T51" fmla="*/ 156 h 359"/>
                  <a:gd name="T52" fmla="*/ 183 w 418"/>
                  <a:gd name="T53" fmla="*/ 150 h 359"/>
                  <a:gd name="T54" fmla="*/ 162 w 418"/>
                  <a:gd name="T55" fmla="*/ 135 h 359"/>
                  <a:gd name="T56" fmla="*/ 157 w 418"/>
                  <a:gd name="T57" fmla="*/ 128 h 359"/>
                  <a:gd name="T58" fmla="*/ 152 w 418"/>
                  <a:gd name="T59" fmla="*/ 119 h 359"/>
                  <a:gd name="T60" fmla="*/ 162 w 418"/>
                  <a:gd name="T61" fmla="*/ 51 h 359"/>
                  <a:gd name="T62" fmla="*/ 124 w 418"/>
                  <a:gd name="T63" fmla="*/ 24 h 359"/>
                  <a:gd name="T64" fmla="*/ 150 w 418"/>
                  <a:gd name="T65" fmla="*/ 41 h 359"/>
                  <a:gd name="T66" fmla="*/ 133 w 418"/>
                  <a:gd name="T67" fmla="*/ 115 h 359"/>
                  <a:gd name="T68" fmla="*/ 138 w 418"/>
                  <a:gd name="T69" fmla="*/ 128 h 359"/>
                  <a:gd name="T70" fmla="*/ 124 w 418"/>
                  <a:gd name="T71" fmla="*/ 130 h 359"/>
                  <a:gd name="T72" fmla="*/ 93 w 418"/>
                  <a:gd name="T73" fmla="*/ 120 h 359"/>
                  <a:gd name="T74" fmla="*/ 124 w 418"/>
                  <a:gd name="T75" fmla="*/ 24 h 359"/>
                  <a:gd name="T76" fmla="*/ 24 w 418"/>
                  <a:gd name="T77" fmla="*/ 257 h 359"/>
                  <a:gd name="T78" fmla="*/ 102 w 418"/>
                  <a:gd name="T79" fmla="*/ 142 h 359"/>
                  <a:gd name="T80" fmla="*/ 147 w 418"/>
                  <a:gd name="T81" fmla="*/ 142 h 359"/>
                  <a:gd name="T82" fmla="*/ 78 w 418"/>
                  <a:gd name="T83" fmla="*/ 270 h 359"/>
                  <a:gd name="T84" fmla="*/ 210 w 418"/>
                  <a:gd name="T85" fmla="*/ 335 h 359"/>
                  <a:gd name="T86" fmla="*/ 91 w 418"/>
                  <a:gd name="T87" fmla="*/ 296 h 359"/>
                  <a:gd name="T88" fmla="*/ 92 w 418"/>
                  <a:gd name="T89" fmla="*/ 280 h 359"/>
                  <a:gd name="T90" fmla="*/ 171 w 418"/>
                  <a:gd name="T91" fmla="*/ 163 h 359"/>
                  <a:gd name="T92" fmla="*/ 202 w 418"/>
                  <a:gd name="T93" fmla="*/ 172 h 359"/>
                  <a:gd name="T94" fmla="*/ 210 w 418"/>
                  <a:gd name="T95" fmla="*/ 173 h 359"/>
                  <a:gd name="T96" fmla="*/ 217 w 418"/>
                  <a:gd name="T97" fmla="*/ 172 h 359"/>
                  <a:gd name="T98" fmla="*/ 248 w 418"/>
                  <a:gd name="T99" fmla="*/ 163 h 359"/>
                  <a:gd name="T100" fmla="*/ 327 w 418"/>
                  <a:gd name="T101" fmla="*/ 280 h 359"/>
                  <a:gd name="T102" fmla="*/ 328 w 418"/>
                  <a:gd name="T103" fmla="*/ 296 h 359"/>
                  <a:gd name="T104" fmla="*/ 210 w 418"/>
                  <a:gd name="T105" fmla="*/ 335 h 359"/>
                  <a:gd name="T106" fmla="*/ 342 w 418"/>
                  <a:gd name="T107" fmla="*/ 270 h 359"/>
                  <a:gd name="T108" fmla="*/ 272 w 418"/>
                  <a:gd name="T109" fmla="*/ 142 h 359"/>
                  <a:gd name="T110" fmla="*/ 317 w 418"/>
                  <a:gd name="T111" fmla="*/ 142 h 359"/>
                  <a:gd name="T112" fmla="*/ 394 w 418"/>
                  <a:gd name="T113" fmla="*/ 25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59">
                    <a:moveTo>
                      <a:pt x="418" y="257"/>
                    </a:moveTo>
                    <a:cubicBezTo>
                      <a:pt x="418" y="201"/>
                      <a:pt x="393" y="151"/>
                      <a:pt x="354" y="125"/>
                    </a:cubicBezTo>
                    <a:cubicBezTo>
                      <a:pt x="365" y="112"/>
                      <a:pt x="371" y="95"/>
                      <a:pt x="371" y="77"/>
                    </a:cubicBezTo>
                    <a:cubicBezTo>
                      <a:pt x="371" y="35"/>
                      <a:pt x="337" y="0"/>
                      <a:pt x="294" y="0"/>
                    </a:cubicBezTo>
                    <a:cubicBezTo>
                      <a:pt x="278" y="0"/>
                      <a:pt x="262" y="5"/>
                      <a:pt x="249" y="15"/>
                    </a:cubicBezTo>
                    <a:cubicBezTo>
                      <a:pt x="237" y="9"/>
                      <a:pt x="224" y="6"/>
                      <a:pt x="210" y="6"/>
                    </a:cubicBezTo>
                    <a:cubicBezTo>
                      <a:pt x="196" y="6"/>
                      <a:pt x="182" y="9"/>
                      <a:pt x="170" y="15"/>
                    </a:cubicBezTo>
                    <a:cubicBezTo>
                      <a:pt x="157" y="6"/>
                      <a:pt x="141" y="0"/>
                      <a:pt x="124" y="0"/>
                    </a:cubicBezTo>
                    <a:cubicBezTo>
                      <a:pt x="82" y="0"/>
                      <a:pt x="47" y="35"/>
                      <a:pt x="47" y="77"/>
                    </a:cubicBezTo>
                    <a:cubicBezTo>
                      <a:pt x="47" y="95"/>
                      <a:pt x="54" y="112"/>
                      <a:pt x="64" y="125"/>
                    </a:cubicBezTo>
                    <a:cubicBezTo>
                      <a:pt x="25" y="151"/>
                      <a:pt x="0" y="201"/>
                      <a:pt x="0" y="257"/>
                    </a:cubicBezTo>
                    <a:cubicBezTo>
                      <a:pt x="0" y="284"/>
                      <a:pt x="37" y="296"/>
                      <a:pt x="67" y="301"/>
                    </a:cubicBezTo>
                    <a:cubicBezTo>
                      <a:pt x="67" y="302"/>
                      <a:pt x="67" y="304"/>
                      <a:pt x="67" y="305"/>
                    </a:cubicBezTo>
                    <a:cubicBezTo>
                      <a:pt x="67" y="348"/>
                      <a:pt x="157" y="359"/>
                      <a:pt x="210" y="359"/>
                    </a:cubicBezTo>
                    <a:cubicBezTo>
                      <a:pt x="263" y="359"/>
                      <a:pt x="353" y="348"/>
                      <a:pt x="353" y="305"/>
                    </a:cubicBezTo>
                    <a:cubicBezTo>
                      <a:pt x="353" y="304"/>
                      <a:pt x="353" y="302"/>
                      <a:pt x="352" y="301"/>
                    </a:cubicBezTo>
                    <a:cubicBezTo>
                      <a:pt x="382" y="295"/>
                      <a:pt x="418" y="284"/>
                      <a:pt x="418" y="257"/>
                    </a:cubicBezTo>
                    <a:close/>
                    <a:moveTo>
                      <a:pt x="294" y="24"/>
                    </a:moveTo>
                    <a:cubicBezTo>
                      <a:pt x="324" y="24"/>
                      <a:pt x="347" y="48"/>
                      <a:pt x="347" y="77"/>
                    </a:cubicBezTo>
                    <a:cubicBezTo>
                      <a:pt x="347" y="95"/>
                      <a:pt x="339" y="110"/>
                      <a:pt x="325" y="120"/>
                    </a:cubicBezTo>
                    <a:cubicBezTo>
                      <a:pt x="322" y="122"/>
                      <a:pt x="319" y="124"/>
                      <a:pt x="316" y="125"/>
                    </a:cubicBezTo>
                    <a:cubicBezTo>
                      <a:pt x="309" y="128"/>
                      <a:pt x="302" y="130"/>
                      <a:pt x="294" y="130"/>
                    </a:cubicBezTo>
                    <a:cubicBezTo>
                      <a:pt x="294" y="130"/>
                      <a:pt x="294" y="130"/>
                      <a:pt x="294" y="130"/>
                    </a:cubicBezTo>
                    <a:cubicBezTo>
                      <a:pt x="290" y="130"/>
                      <a:pt x="285" y="129"/>
                      <a:pt x="281" y="128"/>
                    </a:cubicBezTo>
                    <a:cubicBezTo>
                      <a:pt x="282" y="127"/>
                      <a:pt x="283" y="125"/>
                      <a:pt x="283" y="123"/>
                    </a:cubicBezTo>
                    <a:cubicBezTo>
                      <a:pt x="284" y="121"/>
                      <a:pt x="285" y="118"/>
                      <a:pt x="286" y="115"/>
                    </a:cubicBezTo>
                    <a:cubicBezTo>
                      <a:pt x="288" y="108"/>
                      <a:pt x="289" y="101"/>
                      <a:pt x="289" y="93"/>
                    </a:cubicBezTo>
                    <a:cubicBezTo>
                      <a:pt x="289" y="73"/>
                      <a:pt x="282" y="54"/>
                      <a:pt x="269" y="40"/>
                    </a:cubicBezTo>
                    <a:cubicBezTo>
                      <a:pt x="267" y="38"/>
                      <a:pt x="265" y="36"/>
                      <a:pt x="263" y="35"/>
                    </a:cubicBezTo>
                    <a:cubicBezTo>
                      <a:pt x="272" y="28"/>
                      <a:pt x="283" y="24"/>
                      <a:pt x="294" y="24"/>
                    </a:cubicBezTo>
                    <a:close/>
                    <a:moveTo>
                      <a:pt x="167" y="46"/>
                    </a:moveTo>
                    <a:cubicBezTo>
                      <a:pt x="169" y="44"/>
                      <a:pt x="171" y="43"/>
                      <a:pt x="173" y="41"/>
                    </a:cubicBezTo>
                    <a:cubicBezTo>
                      <a:pt x="175" y="40"/>
                      <a:pt x="178" y="38"/>
                      <a:pt x="180" y="37"/>
                    </a:cubicBezTo>
                    <a:cubicBezTo>
                      <a:pt x="189" y="32"/>
                      <a:pt x="199" y="30"/>
                      <a:pt x="210" y="30"/>
                    </a:cubicBezTo>
                    <a:cubicBezTo>
                      <a:pt x="220" y="30"/>
                      <a:pt x="230" y="32"/>
                      <a:pt x="239" y="37"/>
                    </a:cubicBezTo>
                    <a:cubicBezTo>
                      <a:pt x="241" y="38"/>
                      <a:pt x="244" y="39"/>
                      <a:pt x="246" y="41"/>
                    </a:cubicBezTo>
                    <a:cubicBezTo>
                      <a:pt x="248" y="42"/>
                      <a:pt x="250" y="44"/>
                      <a:pt x="252" y="46"/>
                    </a:cubicBezTo>
                    <a:cubicBezTo>
                      <a:pt x="254" y="47"/>
                      <a:pt x="256" y="49"/>
                      <a:pt x="257" y="51"/>
                    </a:cubicBezTo>
                    <a:cubicBezTo>
                      <a:pt x="267" y="62"/>
                      <a:pt x="273" y="77"/>
                      <a:pt x="273" y="93"/>
                    </a:cubicBezTo>
                    <a:cubicBezTo>
                      <a:pt x="273" y="102"/>
                      <a:pt x="271" y="111"/>
                      <a:pt x="268" y="119"/>
                    </a:cubicBezTo>
                    <a:cubicBezTo>
                      <a:pt x="267" y="120"/>
                      <a:pt x="267" y="121"/>
                      <a:pt x="266" y="122"/>
                    </a:cubicBezTo>
                    <a:cubicBezTo>
                      <a:pt x="265" y="124"/>
                      <a:pt x="264" y="126"/>
                      <a:pt x="262" y="129"/>
                    </a:cubicBezTo>
                    <a:cubicBezTo>
                      <a:pt x="262" y="129"/>
                      <a:pt x="262" y="129"/>
                      <a:pt x="262" y="129"/>
                    </a:cubicBezTo>
                    <a:cubicBezTo>
                      <a:pt x="261" y="131"/>
                      <a:pt x="259" y="133"/>
                      <a:pt x="257" y="135"/>
                    </a:cubicBezTo>
                    <a:cubicBezTo>
                      <a:pt x="254" y="139"/>
                      <a:pt x="250" y="142"/>
                      <a:pt x="246" y="145"/>
                    </a:cubicBezTo>
                    <a:cubicBezTo>
                      <a:pt x="243" y="147"/>
                      <a:pt x="240" y="149"/>
                      <a:pt x="237" y="150"/>
                    </a:cubicBezTo>
                    <a:cubicBezTo>
                      <a:pt x="233" y="152"/>
                      <a:pt x="229" y="154"/>
                      <a:pt x="225" y="155"/>
                    </a:cubicBezTo>
                    <a:cubicBezTo>
                      <a:pt x="224" y="155"/>
                      <a:pt x="223" y="155"/>
                      <a:pt x="221" y="156"/>
                    </a:cubicBezTo>
                    <a:cubicBezTo>
                      <a:pt x="219" y="156"/>
                      <a:pt x="216" y="156"/>
                      <a:pt x="213" y="157"/>
                    </a:cubicBezTo>
                    <a:cubicBezTo>
                      <a:pt x="212" y="157"/>
                      <a:pt x="211" y="157"/>
                      <a:pt x="210" y="157"/>
                    </a:cubicBezTo>
                    <a:cubicBezTo>
                      <a:pt x="208" y="157"/>
                      <a:pt x="207" y="157"/>
                      <a:pt x="206" y="156"/>
                    </a:cubicBezTo>
                    <a:cubicBezTo>
                      <a:pt x="203" y="156"/>
                      <a:pt x="201" y="156"/>
                      <a:pt x="198" y="156"/>
                    </a:cubicBezTo>
                    <a:cubicBezTo>
                      <a:pt x="197" y="155"/>
                      <a:pt x="195" y="155"/>
                      <a:pt x="194" y="155"/>
                    </a:cubicBezTo>
                    <a:cubicBezTo>
                      <a:pt x="190" y="154"/>
                      <a:pt x="186" y="152"/>
                      <a:pt x="183" y="150"/>
                    </a:cubicBezTo>
                    <a:cubicBezTo>
                      <a:pt x="179" y="149"/>
                      <a:pt x="176" y="147"/>
                      <a:pt x="173" y="145"/>
                    </a:cubicBezTo>
                    <a:cubicBezTo>
                      <a:pt x="169" y="142"/>
                      <a:pt x="165" y="139"/>
                      <a:pt x="162" y="135"/>
                    </a:cubicBezTo>
                    <a:cubicBezTo>
                      <a:pt x="160" y="133"/>
                      <a:pt x="159" y="131"/>
                      <a:pt x="158" y="129"/>
                    </a:cubicBezTo>
                    <a:cubicBezTo>
                      <a:pt x="157" y="129"/>
                      <a:pt x="157" y="129"/>
                      <a:pt x="157" y="128"/>
                    </a:cubicBezTo>
                    <a:cubicBezTo>
                      <a:pt x="155" y="126"/>
                      <a:pt x="154" y="124"/>
                      <a:pt x="153" y="121"/>
                    </a:cubicBezTo>
                    <a:cubicBezTo>
                      <a:pt x="152" y="121"/>
                      <a:pt x="152" y="120"/>
                      <a:pt x="152" y="119"/>
                    </a:cubicBezTo>
                    <a:cubicBezTo>
                      <a:pt x="148" y="111"/>
                      <a:pt x="146" y="102"/>
                      <a:pt x="146" y="93"/>
                    </a:cubicBezTo>
                    <a:cubicBezTo>
                      <a:pt x="146" y="77"/>
                      <a:pt x="152" y="63"/>
                      <a:pt x="162" y="51"/>
                    </a:cubicBezTo>
                    <a:cubicBezTo>
                      <a:pt x="163" y="50"/>
                      <a:pt x="165" y="48"/>
                      <a:pt x="167" y="46"/>
                    </a:cubicBezTo>
                    <a:close/>
                    <a:moveTo>
                      <a:pt x="124" y="24"/>
                    </a:moveTo>
                    <a:cubicBezTo>
                      <a:pt x="136" y="24"/>
                      <a:pt x="147" y="28"/>
                      <a:pt x="156" y="35"/>
                    </a:cubicBezTo>
                    <a:cubicBezTo>
                      <a:pt x="154" y="37"/>
                      <a:pt x="152" y="39"/>
                      <a:pt x="150" y="41"/>
                    </a:cubicBezTo>
                    <a:cubicBezTo>
                      <a:pt x="138" y="55"/>
                      <a:pt x="130" y="73"/>
                      <a:pt x="130" y="93"/>
                    </a:cubicBezTo>
                    <a:cubicBezTo>
                      <a:pt x="130" y="101"/>
                      <a:pt x="131" y="108"/>
                      <a:pt x="133" y="115"/>
                    </a:cubicBezTo>
                    <a:cubicBezTo>
                      <a:pt x="134" y="118"/>
                      <a:pt x="135" y="121"/>
                      <a:pt x="136" y="124"/>
                    </a:cubicBezTo>
                    <a:cubicBezTo>
                      <a:pt x="137" y="125"/>
                      <a:pt x="138" y="127"/>
                      <a:pt x="138" y="128"/>
                    </a:cubicBezTo>
                    <a:cubicBezTo>
                      <a:pt x="134" y="129"/>
                      <a:pt x="129" y="130"/>
                      <a:pt x="124" y="130"/>
                    </a:cubicBezTo>
                    <a:cubicBezTo>
                      <a:pt x="124" y="130"/>
                      <a:pt x="124" y="130"/>
                      <a:pt x="124" y="130"/>
                    </a:cubicBezTo>
                    <a:cubicBezTo>
                      <a:pt x="117" y="130"/>
                      <a:pt x="109" y="128"/>
                      <a:pt x="103" y="125"/>
                    </a:cubicBezTo>
                    <a:cubicBezTo>
                      <a:pt x="100" y="124"/>
                      <a:pt x="96" y="122"/>
                      <a:pt x="93" y="120"/>
                    </a:cubicBezTo>
                    <a:cubicBezTo>
                      <a:pt x="80" y="110"/>
                      <a:pt x="71" y="95"/>
                      <a:pt x="71" y="77"/>
                    </a:cubicBezTo>
                    <a:cubicBezTo>
                      <a:pt x="71" y="48"/>
                      <a:pt x="95" y="24"/>
                      <a:pt x="124" y="24"/>
                    </a:cubicBezTo>
                    <a:close/>
                    <a:moveTo>
                      <a:pt x="77" y="278"/>
                    </a:moveTo>
                    <a:cubicBezTo>
                      <a:pt x="44" y="273"/>
                      <a:pt x="24" y="263"/>
                      <a:pt x="24" y="257"/>
                    </a:cubicBezTo>
                    <a:cubicBezTo>
                      <a:pt x="24" y="202"/>
                      <a:pt x="53" y="155"/>
                      <a:pt x="92" y="138"/>
                    </a:cubicBezTo>
                    <a:cubicBezTo>
                      <a:pt x="95" y="139"/>
                      <a:pt x="98" y="141"/>
                      <a:pt x="102" y="142"/>
                    </a:cubicBezTo>
                    <a:cubicBezTo>
                      <a:pt x="109" y="145"/>
                      <a:pt x="116" y="146"/>
                      <a:pt x="124" y="146"/>
                    </a:cubicBezTo>
                    <a:cubicBezTo>
                      <a:pt x="132" y="146"/>
                      <a:pt x="140" y="145"/>
                      <a:pt x="147" y="142"/>
                    </a:cubicBezTo>
                    <a:cubicBezTo>
                      <a:pt x="150" y="146"/>
                      <a:pt x="153" y="149"/>
                      <a:pt x="157" y="152"/>
                    </a:cubicBezTo>
                    <a:cubicBezTo>
                      <a:pt x="117" y="173"/>
                      <a:pt x="87" y="217"/>
                      <a:pt x="78" y="270"/>
                    </a:cubicBezTo>
                    <a:cubicBezTo>
                      <a:pt x="77" y="273"/>
                      <a:pt x="77" y="275"/>
                      <a:pt x="77" y="278"/>
                    </a:cubicBezTo>
                    <a:close/>
                    <a:moveTo>
                      <a:pt x="210" y="335"/>
                    </a:moveTo>
                    <a:cubicBezTo>
                      <a:pt x="138" y="335"/>
                      <a:pt x="91" y="317"/>
                      <a:pt x="91" y="305"/>
                    </a:cubicBezTo>
                    <a:cubicBezTo>
                      <a:pt x="91" y="302"/>
                      <a:pt x="91" y="299"/>
                      <a:pt x="91" y="296"/>
                    </a:cubicBezTo>
                    <a:cubicBezTo>
                      <a:pt x="91" y="293"/>
                      <a:pt x="91" y="291"/>
                      <a:pt x="92" y="288"/>
                    </a:cubicBezTo>
                    <a:cubicBezTo>
                      <a:pt x="92" y="285"/>
                      <a:pt x="92" y="283"/>
                      <a:pt x="92" y="280"/>
                    </a:cubicBezTo>
                    <a:cubicBezTo>
                      <a:pt x="93" y="277"/>
                      <a:pt x="93" y="275"/>
                      <a:pt x="94" y="272"/>
                    </a:cubicBezTo>
                    <a:cubicBezTo>
                      <a:pt x="103" y="221"/>
                      <a:pt x="133" y="180"/>
                      <a:pt x="171" y="163"/>
                    </a:cubicBezTo>
                    <a:cubicBezTo>
                      <a:pt x="179" y="167"/>
                      <a:pt x="188" y="170"/>
                      <a:pt x="198" y="172"/>
                    </a:cubicBezTo>
                    <a:cubicBezTo>
                      <a:pt x="199" y="172"/>
                      <a:pt x="200" y="172"/>
                      <a:pt x="202" y="172"/>
                    </a:cubicBezTo>
                    <a:cubicBezTo>
                      <a:pt x="204" y="172"/>
                      <a:pt x="206" y="173"/>
                      <a:pt x="208" y="173"/>
                    </a:cubicBezTo>
                    <a:cubicBezTo>
                      <a:pt x="209" y="173"/>
                      <a:pt x="209" y="173"/>
                      <a:pt x="210" y="173"/>
                    </a:cubicBezTo>
                    <a:cubicBezTo>
                      <a:pt x="210" y="173"/>
                      <a:pt x="210" y="173"/>
                      <a:pt x="211" y="173"/>
                    </a:cubicBezTo>
                    <a:cubicBezTo>
                      <a:pt x="213" y="173"/>
                      <a:pt x="215" y="172"/>
                      <a:pt x="217" y="172"/>
                    </a:cubicBezTo>
                    <a:cubicBezTo>
                      <a:pt x="218" y="172"/>
                      <a:pt x="220" y="172"/>
                      <a:pt x="221" y="172"/>
                    </a:cubicBezTo>
                    <a:cubicBezTo>
                      <a:pt x="231" y="170"/>
                      <a:pt x="240" y="167"/>
                      <a:pt x="248" y="163"/>
                    </a:cubicBezTo>
                    <a:cubicBezTo>
                      <a:pt x="287" y="180"/>
                      <a:pt x="317" y="221"/>
                      <a:pt x="326" y="272"/>
                    </a:cubicBezTo>
                    <a:cubicBezTo>
                      <a:pt x="326" y="275"/>
                      <a:pt x="327" y="277"/>
                      <a:pt x="327" y="280"/>
                    </a:cubicBezTo>
                    <a:cubicBezTo>
                      <a:pt x="327" y="283"/>
                      <a:pt x="328" y="285"/>
                      <a:pt x="328" y="288"/>
                    </a:cubicBezTo>
                    <a:cubicBezTo>
                      <a:pt x="328" y="291"/>
                      <a:pt x="328" y="293"/>
                      <a:pt x="328" y="296"/>
                    </a:cubicBezTo>
                    <a:cubicBezTo>
                      <a:pt x="328" y="299"/>
                      <a:pt x="329" y="302"/>
                      <a:pt x="329" y="305"/>
                    </a:cubicBezTo>
                    <a:cubicBezTo>
                      <a:pt x="329" y="317"/>
                      <a:pt x="281" y="335"/>
                      <a:pt x="210" y="335"/>
                    </a:cubicBezTo>
                    <a:close/>
                    <a:moveTo>
                      <a:pt x="343" y="278"/>
                    </a:moveTo>
                    <a:cubicBezTo>
                      <a:pt x="342" y="275"/>
                      <a:pt x="342" y="273"/>
                      <a:pt x="342" y="270"/>
                    </a:cubicBezTo>
                    <a:cubicBezTo>
                      <a:pt x="332" y="217"/>
                      <a:pt x="302" y="173"/>
                      <a:pt x="263" y="152"/>
                    </a:cubicBezTo>
                    <a:cubicBezTo>
                      <a:pt x="266" y="149"/>
                      <a:pt x="269" y="146"/>
                      <a:pt x="272" y="142"/>
                    </a:cubicBezTo>
                    <a:cubicBezTo>
                      <a:pt x="279" y="145"/>
                      <a:pt x="287" y="146"/>
                      <a:pt x="294" y="146"/>
                    </a:cubicBezTo>
                    <a:cubicBezTo>
                      <a:pt x="302" y="146"/>
                      <a:pt x="310" y="145"/>
                      <a:pt x="317" y="142"/>
                    </a:cubicBezTo>
                    <a:cubicBezTo>
                      <a:pt x="320" y="141"/>
                      <a:pt x="324" y="139"/>
                      <a:pt x="327" y="138"/>
                    </a:cubicBezTo>
                    <a:cubicBezTo>
                      <a:pt x="366" y="155"/>
                      <a:pt x="394" y="202"/>
                      <a:pt x="394" y="257"/>
                    </a:cubicBezTo>
                    <a:cubicBezTo>
                      <a:pt x="394" y="263"/>
                      <a:pt x="375" y="273"/>
                      <a:pt x="343" y="278"/>
                    </a:cubicBez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grpSp>
      </p:grpSp>
      <p:sp>
        <p:nvSpPr>
          <p:cNvPr id="482" name="TextBox 481"/>
          <p:cNvSpPr txBox="1"/>
          <p:nvPr/>
        </p:nvSpPr>
        <p:spPr>
          <a:xfrm>
            <a:off x="9475742" y="5916199"/>
            <a:ext cx="1302524" cy="307738"/>
          </a:xfrm>
          <a:prstGeom prst="rect">
            <a:avLst/>
          </a:prstGeom>
          <a:noFill/>
        </p:spPr>
        <p:txBody>
          <a:bodyPr wrap="none" lIns="121882" tIns="60941" rIns="121882" bIns="60941" rtlCol="0">
            <a:spAutoFit/>
          </a:bodyPr>
          <a:lstStyle/>
          <a:p>
            <a:pPr algn="ctr" defTabSz="914126">
              <a:buClrTx/>
              <a:defRPr/>
            </a:pPr>
            <a:r>
              <a:rPr lang="en-US" sz="1200" dirty="0">
                <a:solidFill>
                  <a:srgbClr val="404040"/>
                </a:solidFill>
                <a:latin typeface="Calibri"/>
                <a:ea typeface="+mn-ea"/>
                <a:cs typeface="+mn-cs"/>
              </a:rPr>
              <a:t>Personal Devices</a:t>
            </a:r>
          </a:p>
        </p:txBody>
      </p:sp>
      <p:grpSp>
        <p:nvGrpSpPr>
          <p:cNvPr id="483" name="Group 482"/>
          <p:cNvGrpSpPr/>
          <p:nvPr/>
        </p:nvGrpSpPr>
        <p:grpSpPr>
          <a:xfrm>
            <a:off x="9414434" y="5600700"/>
            <a:ext cx="1544419" cy="319233"/>
            <a:chOff x="4317061" y="5351635"/>
            <a:chExt cx="2595769" cy="536548"/>
          </a:xfrm>
        </p:grpSpPr>
        <p:grpSp>
          <p:nvGrpSpPr>
            <p:cNvPr id="489" name="Group 488"/>
            <p:cNvGrpSpPr/>
            <p:nvPr/>
          </p:nvGrpSpPr>
          <p:grpSpPr>
            <a:xfrm>
              <a:off x="5358628" y="5351635"/>
              <a:ext cx="274528" cy="536548"/>
              <a:chOff x="7713663" y="4589463"/>
              <a:chExt cx="696912" cy="1362075"/>
            </a:xfrm>
            <a:solidFill>
              <a:schemeClr val="tx1"/>
            </a:solidFill>
          </p:grpSpPr>
          <p:sp>
            <p:nvSpPr>
              <p:cNvPr id="518" name="Oval 5"/>
              <p:cNvSpPr>
                <a:spLocks noChangeArrowheads="1"/>
              </p:cNvSpPr>
              <p:nvPr/>
            </p:nvSpPr>
            <p:spPr bwMode="auto">
              <a:xfrm>
                <a:off x="8013700" y="5767388"/>
                <a:ext cx="98425"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buClrTx/>
                  <a:defRPr/>
                </a:pPr>
                <a:endParaRPr lang="en-US" sz="1799" dirty="0">
                  <a:ea typeface="+mn-ea"/>
                  <a:cs typeface="+mn-cs"/>
                </a:endParaRPr>
              </a:p>
            </p:txBody>
          </p:sp>
          <p:sp>
            <p:nvSpPr>
              <p:cNvPr id="519" name="Freeform 6"/>
              <p:cNvSpPr>
                <a:spLocks noEditPoints="1"/>
              </p:cNvSpPr>
              <p:nvPr/>
            </p:nvSpPr>
            <p:spPr bwMode="auto">
              <a:xfrm>
                <a:off x="7713663" y="4589463"/>
                <a:ext cx="696912" cy="1362075"/>
              </a:xfrm>
              <a:custGeom>
                <a:avLst/>
                <a:gdLst>
                  <a:gd name="T0" fmla="*/ 159 w 184"/>
                  <a:gd name="T1" fmla="*/ 0 h 362"/>
                  <a:gd name="T2" fmla="*/ 25 w 184"/>
                  <a:gd name="T3" fmla="*/ 0 h 362"/>
                  <a:gd name="T4" fmla="*/ 0 w 184"/>
                  <a:gd name="T5" fmla="*/ 24 h 362"/>
                  <a:gd name="T6" fmla="*/ 0 w 184"/>
                  <a:gd name="T7" fmla="*/ 338 h 362"/>
                  <a:gd name="T8" fmla="*/ 25 w 184"/>
                  <a:gd name="T9" fmla="*/ 362 h 362"/>
                  <a:gd name="T10" fmla="*/ 159 w 184"/>
                  <a:gd name="T11" fmla="*/ 362 h 362"/>
                  <a:gd name="T12" fmla="*/ 184 w 184"/>
                  <a:gd name="T13" fmla="*/ 338 h 362"/>
                  <a:gd name="T14" fmla="*/ 184 w 184"/>
                  <a:gd name="T15" fmla="*/ 24 h 362"/>
                  <a:gd name="T16" fmla="*/ 159 w 184"/>
                  <a:gd name="T17" fmla="*/ 0 h 362"/>
                  <a:gd name="T18" fmla="*/ 16 w 184"/>
                  <a:gd name="T19" fmla="*/ 306 h 362"/>
                  <a:gd name="T20" fmla="*/ 168 w 184"/>
                  <a:gd name="T21" fmla="*/ 306 h 362"/>
                  <a:gd name="T22" fmla="*/ 168 w 184"/>
                  <a:gd name="T23" fmla="*/ 338 h 362"/>
                  <a:gd name="T24" fmla="*/ 159 w 184"/>
                  <a:gd name="T25" fmla="*/ 347 h 362"/>
                  <a:gd name="T26" fmla="*/ 25 w 184"/>
                  <a:gd name="T27" fmla="*/ 347 h 362"/>
                  <a:gd name="T28" fmla="*/ 16 w 184"/>
                  <a:gd name="T29" fmla="*/ 338 h 362"/>
                  <a:gd name="T30" fmla="*/ 16 w 184"/>
                  <a:gd name="T31" fmla="*/ 306 h 362"/>
                  <a:gd name="T32" fmla="*/ 168 w 184"/>
                  <a:gd name="T33" fmla="*/ 60 h 362"/>
                  <a:gd name="T34" fmla="*/ 168 w 184"/>
                  <a:gd name="T35" fmla="*/ 291 h 362"/>
                  <a:gd name="T36" fmla="*/ 16 w 184"/>
                  <a:gd name="T37" fmla="*/ 291 h 362"/>
                  <a:gd name="T38" fmla="*/ 16 w 184"/>
                  <a:gd name="T39" fmla="*/ 60 h 362"/>
                  <a:gd name="T40" fmla="*/ 168 w 184"/>
                  <a:gd name="T41" fmla="*/ 60 h 362"/>
                  <a:gd name="T42" fmla="*/ 25 w 184"/>
                  <a:gd name="T43" fmla="*/ 15 h 362"/>
                  <a:gd name="T44" fmla="*/ 159 w 184"/>
                  <a:gd name="T45" fmla="*/ 15 h 362"/>
                  <a:gd name="T46" fmla="*/ 168 w 184"/>
                  <a:gd name="T47" fmla="*/ 24 h 362"/>
                  <a:gd name="T48" fmla="*/ 168 w 184"/>
                  <a:gd name="T49" fmla="*/ 45 h 362"/>
                  <a:gd name="T50" fmla="*/ 16 w 184"/>
                  <a:gd name="T51" fmla="*/ 45 h 362"/>
                  <a:gd name="T52" fmla="*/ 16 w 184"/>
                  <a:gd name="T53" fmla="*/ 24 h 362"/>
                  <a:gd name="T54" fmla="*/ 25 w 184"/>
                  <a:gd name="T55" fmla="*/ 1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362">
                    <a:moveTo>
                      <a:pt x="159" y="0"/>
                    </a:moveTo>
                    <a:cubicBezTo>
                      <a:pt x="25" y="0"/>
                      <a:pt x="25" y="0"/>
                      <a:pt x="25" y="0"/>
                    </a:cubicBezTo>
                    <a:cubicBezTo>
                      <a:pt x="11" y="0"/>
                      <a:pt x="0" y="11"/>
                      <a:pt x="0" y="24"/>
                    </a:cubicBezTo>
                    <a:cubicBezTo>
                      <a:pt x="0" y="338"/>
                      <a:pt x="0" y="338"/>
                      <a:pt x="0" y="338"/>
                    </a:cubicBezTo>
                    <a:cubicBezTo>
                      <a:pt x="0" y="351"/>
                      <a:pt x="11" y="362"/>
                      <a:pt x="25" y="362"/>
                    </a:cubicBezTo>
                    <a:cubicBezTo>
                      <a:pt x="159" y="362"/>
                      <a:pt x="159" y="362"/>
                      <a:pt x="159" y="362"/>
                    </a:cubicBezTo>
                    <a:cubicBezTo>
                      <a:pt x="173" y="362"/>
                      <a:pt x="184" y="351"/>
                      <a:pt x="184" y="338"/>
                    </a:cubicBezTo>
                    <a:cubicBezTo>
                      <a:pt x="184" y="24"/>
                      <a:pt x="184" y="24"/>
                      <a:pt x="184" y="24"/>
                    </a:cubicBezTo>
                    <a:cubicBezTo>
                      <a:pt x="184" y="11"/>
                      <a:pt x="173" y="0"/>
                      <a:pt x="159" y="0"/>
                    </a:cubicBezTo>
                    <a:close/>
                    <a:moveTo>
                      <a:pt x="16" y="306"/>
                    </a:moveTo>
                    <a:cubicBezTo>
                      <a:pt x="168" y="306"/>
                      <a:pt x="168" y="306"/>
                      <a:pt x="168" y="306"/>
                    </a:cubicBezTo>
                    <a:cubicBezTo>
                      <a:pt x="168" y="338"/>
                      <a:pt x="168" y="338"/>
                      <a:pt x="168" y="338"/>
                    </a:cubicBezTo>
                    <a:cubicBezTo>
                      <a:pt x="168" y="343"/>
                      <a:pt x="164" y="347"/>
                      <a:pt x="159" y="347"/>
                    </a:cubicBezTo>
                    <a:cubicBezTo>
                      <a:pt x="25" y="347"/>
                      <a:pt x="25" y="347"/>
                      <a:pt x="25" y="347"/>
                    </a:cubicBezTo>
                    <a:cubicBezTo>
                      <a:pt x="20" y="347"/>
                      <a:pt x="16" y="343"/>
                      <a:pt x="16" y="338"/>
                    </a:cubicBezTo>
                    <a:lnTo>
                      <a:pt x="16" y="306"/>
                    </a:lnTo>
                    <a:close/>
                    <a:moveTo>
                      <a:pt x="168" y="60"/>
                    </a:moveTo>
                    <a:cubicBezTo>
                      <a:pt x="168" y="291"/>
                      <a:pt x="168" y="291"/>
                      <a:pt x="168" y="291"/>
                    </a:cubicBezTo>
                    <a:cubicBezTo>
                      <a:pt x="16" y="291"/>
                      <a:pt x="16" y="291"/>
                      <a:pt x="16" y="291"/>
                    </a:cubicBezTo>
                    <a:cubicBezTo>
                      <a:pt x="16" y="60"/>
                      <a:pt x="16" y="60"/>
                      <a:pt x="16" y="60"/>
                    </a:cubicBezTo>
                    <a:lnTo>
                      <a:pt x="168" y="60"/>
                    </a:lnTo>
                    <a:close/>
                    <a:moveTo>
                      <a:pt x="25" y="15"/>
                    </a:moveTo>
                    <a:cubicBezTo>
                      <a:pt x="159" y="15"/>
                      <a:pt x="159" y="15"/>
                      <a:pt x="159" y="15"/>
                    </a:cubicBezTo>
                    <a:cubicBezTo>
                      <a:pt x="164" y="15"/>
                      <a:pt x="168" y="19"/>
                      <a:pt x="168" y="24"/>
                    </a:cubicBezTo>
                    <a:cubicBezTo>
                      <a:pt x="168" y="45"/>
                      <a:pt x="168" y="45"/>
                      <a:pt x="168" y="45"/>
                    </a:cubicBezTo>
                    <a:cubicBezTo>
                      <a:pt x="16" y="45"/>
                      <a:pt x="16" y="45"/>
                      <a:pt x="16" y="45"/>
                    </a:cubicBezTo>
                    <a:cubicBezTo>
                      <a:pt x="16" y="24"/>
                      <a:pt x="16" y="24"/>
                      <a:pt x="16" y="24"/>
                    </a:cubicBezTo>
                    <a:cubicBezTo>
                      <a:pt x="16" y="19"/>
                      <a:pt x="20" y="15"/>
                      <a:pt x="2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buClrTx/>
                  <a:defRPr/>
                </a:pPr>
                <a:endParaRPr lang="en-US" sz="1799" dirty="0">
                  <a:ea typeface="+mn-ea"/>
                  <a:cs typeface="+mn-cs"/>
                </a:endParaRPr>
              </a:p>
            </p:txBody>
          </p:sp>
          <p:sp>
            <p:nvSpPr>
              <p:cNvPr id="520" name="Freeform 7"/>
              <p:cNvSpPr>
                <a:spLocks/>
              </p:cNvSpPr>
              <p:nvPr/>
            </p:nvSpPr>
            <p:spPr bwMode="auto">
              <a:xfrm>
                <a:off x="7970838" y="4672013"/>
                <a:ext cx="182562" cy="55563"/>
              </a:xfrm>
              <a:custGeom>
                <a:avLst/>
                <a:gdLst>
                  <a:gd name="T0" fmla="*/ 7 w 48"/>
                  <a:gd name="T1" fmla="*/ 15 h 15"/>
                  <a:gd name="T2" fmla="*/ 41 w 48"/>
                  <a:gd name="T3" fmla="*/ 15 h 15"/>
                  <a:gd name="T4" fmla="*/ 48 w 48"/>
                  <a:gd name="T5" fmla="*/ 8 h 15"/>
                  <a:gd name="T6" fmla="*/ 41 w 48"/>
                  <a:gd name="T7" fmla="*/ 0 h 15"/>
                  <a:gd name="T8" fmla="*/ 7 w 48"/>
                  <a:gd name="T9" fmla="*/ 0 h 15"/>
                  <a:gd name="T10" fmla="*/ 0 w 48"/>
                  <a:gd name="T11" fmla="*/ 8 h 15"/>
                  <a:gd name="T12" fmla="*/ 7 w 4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8" h="15">
                    <a:moveTo>
                      <a:pt x="7" y="15"/>
                    </a:moveTo>
                    <a:cubicBezTo>
                      <a:pt x="41" y="15"/>
                      <a:pt x="41" y="15"/>
                      <a:pt x="41" y="15"/>
                    </a:cubicBezTo>
                    <a:cubicBezTo>
                      <a:pt x="45" y="15"/>
                      <a:pt x="48" y="12"/>
                      <a:pt x="48" y="8"/>
                    </a:cubicBezTo>
                    <a:cubicBezTo>
                      <a:pt x="48" y="3"/>
                      <a:pt x="45" y="0"/>
                      <a:pt x="41" y="0"/>
                    </a:cubicBezTo>
                    <a:cubicBezTo>
                      <a:pt x="7" y="0"/>
                      <a:pt x="7" y="0"/>
                      <a:pt x="7" y="0"/>
                    </a:cubicBezTo>
                    <a:cubicBezTo>
                      <a:pt x="3" y="0"/>
                      <a:pt x="0" y="3"/>
                      <a:pt x="0" y="8"/>
                    </a:cubicBezTo>
                    <a:cubicBezTo>
                      <a:pt x="0" y="12"/>
                      <a:pt x="3"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buClrTx/>
                  <a:defRPr/>
                </a:pPr>
                <a:endParaRPr lang="en-US" sz="1799" dirty="0">
                  <a:ea typeface="+mn-ea"/>
                  <a:cs typeface="+mn-cs"/>
                </a:endParaRPr>
              </a:p>
            </p:txBody>
          </p:sp>
        </p:grpSp>
        <p:grpSp>
          <p:nvGrpSpPr>
            <p:cNvPr id="490" name="Group 489"/>
            <p:cNvGrpSpPr/>
            <p:nvPr/>
          </p:nvGrpSpPr>
          <p:grpSpPr>
            <a:xfrm>
              <a:off x="4317061" y="5402898"/>
              <a:ext cx="476677" cy="434023"/>
              <a:chOff x="4491654" y="5494730"/>
              <a:chExt cx="476677" cy="434023"/>
            </a:xfrm>
          </p:grpSpPr>
          <p:sp>
            <p:nvSpPr>
              <p:cNvPr id="509" name="Freeform 84"/>
              <p:cNvSpPr>
                <a:spLocks/>
              </p:cNvSpPr>
              <p:nvPr/>
            </p:nvSpPr>
            <p:spPr bwMode="auto">
              <a:xfrm>
                <a:off x="4491654" y="5633543"/>
                <a:ext cx="476677" cy="227862"/>
              </a:xfrm>
              <a:custGeom>
                <a:avLst/>
                <a:gdLst>
                  <a:gd name="T0" fmla="*/ 488 w 520"/>
                  <a:gd name="T1" fmla="*/ 0 h 256"/>
                  <a:gd name="T2" fmla="*/ 34 w 520"/>
                  <a:gd name="T3" fmla="*/ 0 h 256"/>
                  <a:gd name="T4" fmla="*/ 0 w 520"/>
                  <a:gd name="T5" fmla="*/ 35 h 256"/>
                  <a:gd name="T6" fmla="*/ 0 w 520"/>
                  <a:gd name="T7" fmla="*/ 223 h 256"/>
                  <a:gd name="T8" fmla="*/ 34 w 520"/>
                  <a:gd name="T9" fmla="*/ 256 h 256"/>
                  <a:gd name="T10" fmla="*/ 64 w 520"/>
                  <a:gd name="T11" fmla="*/ 256 h 256"/>
                  <a:gd name="T12" fmla="*/ 64 w 520"/>
                  <a:gd name="T13" fmla="*/ 240 h 256"/>
                  <a:gd name="T14" fmla="*/ 34 w 520"/>
                  <a:gd name="T15" fmla="*/ 240 h 256"/>
                  <a:gd name="T16" fmla="*/ 16 w 520"/>
                  <a:gd name="T17" fmla="*/ 223 h 256"/>
                  <a:gd name="T18" fmla="*/ 16 w 520"/>
                  <a:gd name="T19" fmla="*/ 35 h 256"/>
                  <a:gd name="T20" fmla="*/ 34 w 520"/>
                  <a:gd name="T21" fmla="*/ 16 h 256"/>
                  <a:gd name="T22" fmla="*/ 488 w 520"/>
                  <a:gd name="T23" fmla="*/ 16 h 256"/>
                  <a:gd name="T24" fmla="*/ 508 w 520"/>
                  <a:gd name="T25" fmla="*/ 35 h 256"/>
                  <a:gd name="T26" fmla="*/ 508 w 520"/>
                  <a:gd name="T27" fmla="*/ 223 h 256"/>
                  <a:gd name="T28" fmla="*/ 488 w 520"/>
                  <a:gd name="T29" fmla="*/ 240 h 256"/>
                  <a:gd name="T30" fmla="*/ 460 w 520"/>
                  <a:gd name="T31" fmla="*/ 240 h 256"/>
                  <a:gd name="T32" fmla="*/ 460 w 520"/>
                  <a:gd name="T33" fmla="*/ 256 h 256"/>
                  <a:gd name="T34" fmla="*/ 488 w 520"/>
                  <a:gd name="T35" fmla="*/ 256 h 256"/>
                  <a:gd name="T36" fmla="*/ 520 w 520"/>
                  <a:gd name="T37" fmla="*/ 223 h 256"/>
                  <a:gd name="T38" fmla="*/ 520 w 520"/>
                  <a:gd name="T39" fmla="*/ 35 h 256"/>
                  <a:gd name="T40" fmla="*/ 488 w 520"/>
                  <a:gd name="T4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256">
                    <a:moveTo>
                      <a:pt x="488" y="0"/>
                    </a:moveTo>
                    <a:cubicBezTo>
                      <a:pt x="34" y="0"/>
                      <a:pt x="34" y="0"/>
                      <a:pt x="34" y="0"/>
                    </a:cubicBezTo>
                    <a:cubicBezTo>
                      <a:pt x="16" y="0"/>
                      <a:pt x="0" y="16"/>
                      <a:pt x="0" y="35"/>
                    </a:cubicBezTo>
                    <a:cubicBezTo>
                      <a:pt x="0" y="223"/>
                      <a:pt x="0" y="223"/>
                      <a:pt x="0" y="223"/>
                    </a:cubicBezTo>
                    <a:cubicBezTo>
                      <a:pt x="0" y="242"/>
                      <a:pt x="16" y="256"/>
                      <a:pt x="34" y="256"/>
                    </a:cubicBezTo>
                    <a:cubicBezTo>
                      <a:pt x="64" y="256"/>
                      <a:pt x="64" y="256"/>
                      <a:pt x="64" y="256"/>
                    </a:cubicBezTo>
                    <a:cubicBezTo>
                      <a:pt x="64" y="240"/>
                      <a:pt x="64" y="240"/>
                      <a:pt x="64" y="240"/>
                    </a:cubicBezTo>
                    <a:cubicBezTo>
                      <a:pt x="34" y="240"/>
                      <a:pt x="34" y="240"/>
                      <a:pt x="34" y="240"/>
                    </a:cubicBezTo>
                    <a:cubicBezTo>
                      <a:pt x="24" y="240"/>
                      <a:pt x="16" y="233"/>
                      <a:pt x="16" y="223"/>
                    </a:cubicBezTo>
                    <a:cubicBezTo>
                      <a:pt x="16" y="35"/>
                      <a:pt x="16" y="35"/>
                      <a:pt x="16" y="35"/>
                    </a:cubicBezTo>
                    <a:cubicBezTo>
                      <a:pt x="16" y="25"/>
                      <a:pt x="24" y="16"/>
                      <a:pt x="34" y="16"/>
                    </a:cubicBezTo>
                    <a:cubicBezTo>
                      <a:pt x="488" y="16"/>
                      <a:pt x="488" y="16"/>
                      <a:pt x="488" y="16"/>
                    </a:cubicBezTo>
                    <a:cubicBezTo>
                      <a:pt x="498" y="16"/>
                      <a:pt x="508" y="25"/>
                      <a:pt x="508" y="35"/>
                    </a:cubicBezTo>
                    <a:cubicBezTo>
                      <a:pt x="508" y="223"/>
                      <a:pt x="508" y="223"/>
                      <a:pt x="508" y="223"/>
                    </a:cubicBezTo>
                    <a:cubicBezTo>
                      <a:pt x="508" y="233"/>
                      <a:pt x="498" y="240"/>
                      <a:pt x="488" y="240"/>
                    </a:cubicBezTo>
                    <a:cubicBezTo>
                      <a:pt x="460" y="240"/>
                      <a:pt x="460" y="240"/>
                      <a:pt x="460" y="240"/>
                    </a:cubicBezTo>
                    <a:cubicBezTo>
                      <a:pt x="460" y="256"/>
                      <a:pt x="460" y="256"/>
                      <a:pt x="460" y="256"/>
                    </a:cubicBezTo>
                    <a:cubicBezTo>
                      <a:pt x="488" y="256"/>
                      <a:pt x="488" y="256"/>
                      <a:pt x="488" y="256"/>
                    </a:cubicBezTo>
                    <a:cubicBezTo>
                      <a:pt x="506" y="256"/>
                      <a:pt x="520" y="242"/>
                      <a:pt x="520" y="223"/>
                    </a:cubicBezTo>
                    <a:cubicBezTo>
                      <a:pt x="520" y="35"/>
                      <a:pt x="520" y="35"/>
                      <a:pt x="520" y="35"/>
                    </a:cubicBezTo>
                    <a:cubicBezTo>
                      <a:pt x="520" y="16"/>
                      <a:pt x="506" y="0"/>
                      <a:pt x="488" y="0"/>
                    </a:cubicBezTo>
                    <a:close/>
                  </a:path>
                </a:pathLst>
              </a:custGeom>
              <a:solidFill>
                <a:schemeClr val="tx1"/>
              </a:solidFill>
              <a:ln>
                <a:solidFill>
                  <a:schemeClr val="tx1"/>
                </a:solidFill>
              </a:ln>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10" name="Freeform 85"/>
              <p:cNvSpPr>
                <a:spLocks noEditPoints="1"/>
              </p:cNvSpPr>
              <p:nvPr/>
            </p:nvSpPr>
            <p:spPr bwMode="auto">
              <a:xfrm>
                <a:off x="4552268" y="5494730"/>
                <a:ext cx="366675" cy="149289"/>
              </a:xfrm>
              <a:custGeom>
                <a:avLst/>
                <a:gdLst>
                  <a:gd name="T0" fmla="*/ 0 w 980"/>
                  <a:gd name="T1" fmla="*/ 0 h 399"/>
                  <a:gd name="T2" fmla="*/ 0 w 980"/>
                  <a:gd name="T3" fmla="*/ 399 h 399"/>
                  <a:gd name="T4" fmla="*/ 980 w 980"/>
                  <a:gd name="T5" fmla="*/ 399 h 399"/>
                  <a:gd name="T6" fmla="*/ 980 w 980"/>
                  <a:gd name="T7" fmla="*/ 0 h 399"/>
                  <a:gd name="T8" fmla="*/ 0 w 980"/>
                  <a:gd name="T9" fmla="*/ 0 h 399"/>
                  <a:gd name="T10" fmla="*/ 961 w 980"/>
                  <a:gd name="T11" fmla="*/ 380 h 399"/>
                  <a:gd name="T12" fmla="*/ 19 w 980"/>
                  <a:gd name="T13" fmla="*/ 380 h 399"/>
                  <a:gd name="T14" fmla="*/ 19 w 980"/>
                  <a:gd name="T15" fmla="*/ 19 h 399"/>
                  <a:gd name="T16" fmla="*/ 961 w 980"/>
                  <a:gd name="T17" fmla="*/ 19 h 399"/>
                  <a:gd name="T18" fmla="*/ 961 w 980"/>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0" h="399">
                    <a:moveTo>
                      <a:pt x="0" y="0"/>
                    </a:moveTo>
                    <a:lnTo>
                      <a:pt x="0" y="399"/>
                    </a:lnTo>
                    <a:lnTo>
                      <a:pt x="980" y="399"/>
                    </a:lnTo>
                    <a:lnTo>
                      <a:pt x="980" y="0"/>
                    </a:lnTo>
                    <a:lnTo>
                      <a:pt x="0" y="0"/>
                    </a:lnTo>
                    <a:close/>
                    <a:moveTo>
                      <a:pt x="961" y="380"/>
                    </a:moveTo>
                    <a:lnTo>
                      <a:pt x="19" y="380"/>
                    </a:lnTo>
                    <a:lnTo>
                      <a:pt x="19" y="19"/>
                    </a:lnTo>
                    <a:lnTo>
                      <a:pt x="961" y="19"/>
                    </a:lnTo>
                    <a:lnTo>
                      <a:pt x="961" y="380"/>
                    </a:lnTo>
                    <a:close/>
                  </a:path>
                </a:pathLst>
              </a:custGeom>
              <a:solidFill>
                <a:schemeClr val="tx1"/>
              </a:solidFill>
              <a:ln>
                <a:solidFill>
                  <a:schemeClr val="tx1"/>
                </a:solidFill>
              </a:ln>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11" name="Freeform 86"/>
              <p:cNvSpPr>
                <a:spLocks/>
              </p:cNvSpPr>
              <p:nvPr/>
            </p:nvSpPr>
            <p:spPr bwMode="auto">
              <a:xfrm>
                <a:off x="4595320" y="5878990"/>
                <a:ext cx="284360" cy="10851"/>
              </a:xfrm>
              <a:custGeom>
                <a:avLst/>
                <a:gdLst>
                  <a:gd name="T0" fmla="*/ 320 w 320"/>
                  <a:gd name="T1" fmla="*/ 6 h 12"/>
                  <a:gd name="T2" fmla="*/ 314 w 320"/>
                  <a:gd name="T3" fmla="*/ 12 h 12"/>
                  <a:gd name="T4" fmla="*/ 6 w 320"/>
                  <a:gd name="T5" fmla="*/ 12 h 12"/>
                  <a:gd name="T6" fmla="*/ 0 w 320"/>
                  <a:gd name="T7" fmla="*/ 6 h 12"/>
                  <a:gd name="T8" fmla="*/ 6 w 320"/>
                  <a:gd name="T9" fmla="*/ 0 h 12"/>
                  <a:gd name="T10" fmla="*/ 314 w 320"/>
                  <a:gd name="T11" fmla="*/ 0 h 12"/>
                  <a:gd name="T12" fmla="*/ 320 w 32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20" h="12">
                    <a:moveTo>
                      <a:pt x="320" y="6"/>
                    </a:moveTo>
                    <a:cubicBezTo>
                      <a:pt x="320" y="9"/>
                      <a:pt x="317" y="12"/>
                      <a:pt x="314" y="12"/>
                    </a:cubicBezTo>
                    <a:cubicBezTo>
                      <a:pt x="6" y="12"/>
                      <a:pt x="6" y="12"/>
                      <a:pt x="6" y="12"/>
                    </a:cubicBezTo>
                    <a:cubicBezTo>
                      <a:pt x="3" y="12"/>
                      <a:pt x="0" y="9"/>
                      <a:pt x="0" y="6"/>
                    </a:cubicBezTo>
                    <a:cubicBezTo>
                      <a:pt x="0" y="3"/>
                      <a:pt x="3" y="0"/>
                      <a:pt x="6" y="0"/>
                    </a:cubicBezTo>
                    <a:cubicBezTo>
                      <a:pt x="314" y="0"/>
                      <a:pt x="314" y="0"/>
                      <a:pt x="314" y="0"/>
                    </a:cubicBezTo>
                    <a:cubicBezTo>
                      <a:pt x="317" y="0"/>
                      <a:pt x="320" y="3"/>
                      <a:pt x="320"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12" name="Freeform 87"/>
              <p:cNvSpPr>
                <a:spLocks/>
              </p:cNvSpPr>
              <p:nvPr/>
            </p:nvSpPr>
            <p:spPr bwMode="auto">
              <a:xfrm>
                <a:off x="4595320" y="5836336"/>
                <a:ext cx="284360" cy="10851"/>
              </a:xfrm>
              <a:custGeom>
                <a:avLst/>
                <a:gdLst>
                  <a:gd name="T0" fmla="*/ 320 w 320"/>
                  <a:gd name="T1" fmla="*/ 6 h 12"/>
                  <a:gd name="T2" fmla="*/ 314 w 320"/>
                  <a:gd name="T3" fmla="*/ 12 h 12"/>
                  <a:gd name="T4" fmla="*/ 6 w 320"/>
                  <a:gd name="T5" fmla="*/ 12 h 12"/>
                  <a:gd name="T6" fmla="*/ 0 w 320"/>
                  <a:gd name="T7" fmla="*/ 6 h 12"/>
                  <a:gd name="T8" fmla="*/ 6 w 320"/>
                  <a:gd name="T9" fmla="*/ 0 h 12"/>
                  <a:gd name="T10" fmla="*/ 314 w 320"/>
                  <a:gd name="T11" fmla="*/ 0 h 12"/>
                  <a:gd name="T12" fmla="*/ 320 w 32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20" h="12">
                    <a:moveTo>
                      <a:pt x="320" y="6"/>
                    </a:moveTo>
                    <a:cubicBezTo>
                      <a:pt x="320" y="9"/>
                      <a:pt x="317" y="12"/>
                      <a:pt x="314" y="12"/>
                    </a:cubicBezTo>
                    <a:cubicBezTo>
                      <a:pt x="6" y="12"/>
                      <a:pt x="6" y="12"/>
                      <a:pt x="6" y="12"/>
                    </a:cubicBezTo>
                    <a:cubicBezTo>
                      <a:pt x="3" y="12"/>
                      <a:pt x="0" y="9"/>
                      <a:pt x="0" y="6"/>
                    </a:cubicBezTo>
                    <a:cubicBezTo>
                      <a:pt x="0" y="3"/>
                      <a:pt x="3" y="0"/>
                      <a:pt x="6" y="0"/>
                    </a:cubicBezTo>
                    <a:cubicBezTo>
                      <a:pt x="314" y="0"/>
                      <a:pt x="314" y="0"/>
                      <a:pt x="314" y="0"/>
                    </a:cubicBezTo>
                    <a:cubicBezTo>
                      <a:pt x="317" y="0"/>
                      <a:pt x="320" y="3"/>
                      <a:pt x="320"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13" name="Freeform 88"/>
              <p:cNvSpPr>
                <a:spLocks/>
              </p:cNvSpPr>
              <p:nvPr/>
            </p:nvSpPr>
            <p:spPr bwMode="auto">
              <a:xfrm>
                <a:off x="4595320" y="5789940"/>
                <a:ext cx="284360" cy="10851"/>
              </a:xfrm>
              <a:custGeom>
                <a:avLst/>
                <a:gdLst>
                  <a:gd name="T0" fmla="*/ 320 w 320"/>
                  <a:gd name="T1" fmla="*/ 6 h 12"/>
                  <a:gd name="T2" fmla="*/ 314 w 320"/>
                  <a:gd name="T3" fmla="*/ 12 h 12"/>
                  <a:gd name="T4" fmla="*/ 6 w 320"/>
                  <a:gd name="T5" fmla="*/ 12 h 12"/>
                  <a:gd name="T6" fmla="*/ 0 w 320"/>
                  <a:gd name="T7" fmla="*/ 6 h 12"/>
                  <a:gd name="T8" fmla="*/ 6 w 320"/>
                  <a:gd name="T9" fmla="*/ 0 h 12"/>
                  <a:gd name="T10" fmla="*/ 314 w 320"/>
                  <a:gd name="T11" fmla="*/ 0 h 12"/>
                  <a:gd name="T12" fmla="*/ 320 w 32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20" h="12">
                    <a:moveTo>
                      <a:pt x="320" y="6"/>
                    </a:moveTo>
                    <a:cubicBezTo>
                      <a:pt x="320" y="9"/>
                      <a:pt x="317" y="12"/>
                      <a:pt x="314" y="12"/>
                    </a:cubicBezTo>
                    <a:cubicBezTo>
                      <a:pt x="6" y="12"/>
                      <a:pt x="6" y="12"/>
                      <a:pt x="6" y="12"/>
                    </a:cubicBezTo>
                    <a:cubicBezTo>
                      <a:pt x="3" y="12"/>
                      <a:pt x="0" y="9"/>
                      <a:pt x="0" y="6"/>
                    </a:cubicBezTo>
                    <a:cubicBezTo>
                      <a:pt x="0" y="3"/>
                      <a:pt x="3" y="0"/>
                      <a:pt x="6" y="0"/>
                    </a:cubicBezTo>
                    <a:cubicBezTo>
                      <a:pt x="314" y="0"/>
                      <a:pt x="314" y="0"/>
                      <a:pt x="314" y="0"/>
                    </a:cubicBezTo>
                    <a:cubicBezTo>
                      <a:pt x="317" y="0"/>
                      <a:pt x="320" y="3"/>
                      <a:pt x="320"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14" name="Freeform 89"/>
              <p:cNvSpPr>
                <a:spLocks noEditPoints="1"/>
              </p:cNvSpPr>
              <p:nvPr/>
            </p:nvSpPr>
            <p:spPr bwMode="auto">
              <a:xfrm>
                <a:off x="4556009" y="5761504"/>
                <a:ext cx="359191" cy="163881"/>
              </a:xfrm>
              <a:custGeom>
                <a:avLst/>
                <a:gdLst>
                  <a:gd name="T0" fmla="*/ 0 w 960"/>
                  <a:gd name="T1" fmla="*/ 0 h 438"/>
                  <a:gd name="T2" fmla="*/ 0 w 960"/>
                  <a:gd name="T3" fmla="*/ 438 h 438"/>
                  <a:gd name="T4" fmla="*/ 960 w 960"/>
                  <a:gd name="T5" fmla="*/ 438 h 438"/>
                  <a:gd name="T6" fmla="*/ 960 w 960"/>
                  <a:gd name="T7" fmla="*/ 0 h 438"/>
                  <a:gd name="T8" fmla="*/ 0 w 960"/>
                  <a:gd name="T9" fmla="*/ 0 h 438"/>
                  <a:gd name="T10" fmla="*/ 951 w 960"/>
                  <a:gd name="T11" fmla="*/ 428 h 438"/>
                  <a:gd name="T12" fmla="*/ 9 w 960"/>
                  <a:gd name="T13" fmla="*/ 428 h 438"/>
                  <a:gd name="T14" fmla="*/ 9 w 960"/>
                  <a:gd name="T15" fmla="*/ 10 h 438"/>
                  <a:gd name="T16" fmla="*/ 951 w 960"/>
                  <a:gd name="T17" fmla="*/ 10 h 438"/>
                  <a:gd name="T18" fmla="*/ 951 w 960"/>
                  <a:gd name="T19" fmla="*/ 42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0" h="438">
                    <a:moveTo>
                      <a:pt x="0" y="0"/>
                    </a:moveTo>
                    <a:lnTo>
                      <a:pt x="0" y="438"/>
                    </a:lnTo>
                    <a:lnTo>
                      <a:pt x="960" y="438"/>
                    </a:lnTo>
                    <a:lnTo>
                      <a:pt x="960" y="0"/>
                    </a:lnTo>
                    <a:lnTo>
                      <a:pt x="0" y="0"/>
                    </a:lnTo>
                    <a:close/>
                    <a:moveTo>
                      <a:pt x="951" y="428"/>
                    </a:moveTo>
                    <a:lnTo>
                      <a:pt x="9" y="428"/>
                    </a:lnTo>
                    <a:lnTo>
                      <a:pt x="9" y="10"/>
                    </a:lnTo>
                    <a:lnTo>
                      <a:pt x="951" y="10"/>
                    </a:lnTo>
                    <a:lnTo>
                      <a:pt x="951" y="428"/>
                    </a:lnTo>
                    <a:close/>
                  </a:path>
                </a:pathLst>
              </a:custGeom>
              <a:solidFill>
                <a:schemeClr val="tx1"/>
              </a:solidFill>
              <a:ln>
                <a:solidFill>
                  <a:srgbClr val="A6B0B3"/>
                </a:solidFill>
              </a:ln>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15" name="Freeform 90"/>
              <p:cNvSpPr>
                <a:spLocks noEditPoints="1"/>
              </p:cNvSpPr>
              <p:nvPr/>
            </p:nvSpPr>
            <p:spPr bwMode="auto">
              <a:xfrm>
                <a:off x="4552268" y="5758137"/>
                <a:ext cx="366675" cy="170616"/>
              </a:xfrm>
              <a:custGeom>
                <a:avLst/>
                <a:gdLst>
                  <a:gd name="T0" fmla="*/ 0 w 980"/>
                  <a:gd name="T1" fmla="*/ 0 h 456"/>
                  <a:gd name="T2" fmla="*/ 0 w 980"/>
                  <a:gd name="T3" fmla="*/ 456 h 456"/>
                  <a:gd name="T4" fmla="*/ 980 w 980"/>
                  <a:gd name="T5" fmla="*/ 456 h 456"/>
                  <a:gd name="T6" fmla="*/ 980 w 980"/>
                  <a:gd name="T7" fmla="*/ 0 h 456"/>
                  <a:gd name="T8" fmla="*/ 0 w 980"/>
                  <a:gd name="T9" fmla="*/ 0 h 456"/>
                  <a:gd name="T10" fmla="*/ 961 w 980"/>
                  <a:gd name="T11" fmla="*/ 437 h 456"/>
                  <a:gd name="T12" fmla="*/ 19 w 980"/>
                  <a:gd name="T13" fmla="*/ 437 h 456"/>
                  <a:gd name="T14" fmla="*/ 19 w 980"/>
                  <a:gd name="T15" fmla="*/ 19 h 456"/>
                  <a:gd name="T16" fmla="*/ 961 w 980"/>
                  <a:gd name="T17" fmla="*/ 19 h 456"/>
                  <a:gd name="T18" fmla="*/ 961 w 980"/>
                  <a:gd name="T19" fmla="*/ 43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0" h="456">
                    <a:moveTo>
                      <a:pt x="0" y="0"/>
                    </a:moveTo>
                    <a:lnTo>
                      <a:pt x="0" y="456"/>
                    </a:lnTo>
                    <a:lnTo>
                      <a:pt x="980" y="456"/>
                    </a:lnTo>
                    <a:lnTo>
                      <a:pt x="980" y="0"/>
                    </a:lnTo>
                    <a:lnTo>
                      <a:pt x="0" y="0"/>
                    </a:lnTo>
                    <a:close/>
                    <a:moveTo>
                      <a:pt x="961" y="437"/>
                    </a:moveTo>
                    <a:lnTo>
                      <a:pt x="19" y="437"/>
                    </a:lnTo>
                    <a:lnTo>
                      <a:pt x="19" y="19"/>
                    </a:lnTo>
                    <a:lnTo>
                      <a:pt x="961" y="19"/>
                    </a:lnTo>
                    <a:lnTo>
                      <a:pt x="961" y="43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16" name="Oval 94"/>
              <p:cNvSpPr>
                <a:spLocks noChangeArrowheads="1"/>
              </p:cNvSpPr>
              <p:nvPr/>
            </p:nvSpPr>
            <p:spPr bwMode="auto">
              <a:xfrm>
                <a:off x="4873669" y="5684428"/>
                <a:ext cx="29558" cy="2918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17" name="Oval 95"/>
              <p:cNvSpPr>
                <a:spLocks noChangeArrowheads="1"/>
              </p:cNvSpPr>
              <p:nvPr/>
            </p:nvSpPr>
            <p:spPr bwMode="auto">
              <a:xfrm>
                <a:off x="4834757" y="5684428"/>
                <a:ext cx="29184" cy="2918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grpSp>
        <p:grpSp>
          <p:nvGrpSpPr>
            <p:cNvPr id="491" name="Group 27"/>
            <p:cNvGrpSpPr>
              <a:grpSpLocks noChangeAspect="1"/>
            </p:cNvGrpSpPr>
            <p:nvPr/>
          </p:nvGrpSpPr>
          <p:grpSpPr bwMode="auto">
            <a:xfrm>
              <a:off x="4996039" y="5454650"/>
              <a:ext cx="128538" cy="333375"/>
              <a:chOff x="3653" y="1676"/>
              <a:chExt cx="374" cy="970"/>
            </a:xfrm>
            <a:solidFill>
              <a:schemeClr val="tx1"/>
            </a:solidFill>
          </p:grpSpPr>
          <p:sp>
            <p:nvSpPr>
              <p:cNvPr id="507" name="Freeform 28"/>
              <p:cNvSpPr>
                <a:spLocks noEditPoints="1"/>
              </p:cNvSpPr>
              <p:nvPr/>
            </p:nvSpPr>
            <p:spPr bwMode="auto">
              <a:xfrm>
                <a:off x="3653" y="1676"/>
                <a:ext cx="374" cy="970"/>
              </a:xfrm>
              <a:custGeom>
                <a:avLst/>
                <a:gdLst>
                  <a:gd name="T0" fmla="*/ 190 w 226"/>
                  <a:gd name="T1" fmla="*/ 114 h 592"/>
                  <a:gd name="T2" fmla="*/ 177 w 226"/>
                  <a:gd name="T3" fmla="*/ 114 h 592"/>
                  <a:gd name="T4" fmla="*/ 177 w 226"/>
                  <a:gd name="T5" fmla="*/ 0 h 592"/>
                  <a:gd name="T6" fmla="*/ 53 w 226"/>
                  <a:gd name="T7" fmla="*/ 0 h 592"/>
                  <a:gd name="T8" fmla="*/ 53 w 226"/>
                  <a:gd name="T9" fmla="*/ 114 h 592"/>
                  <a:gd name="T10" fmla="*/ 36 w 226"/>
                  <a:gd name="T11" fmla="*/ 114 h 592"/>
                  <a:gd name="T12" fmla="*/ 0 w 226"/>
                  <a:gd name="T13" fmla="*/ 150 h 592"/>
                  <a:gd name="T14" fmla="*/ 0 w 226"/>
                  <a:gd name="T15" fmla="*/ 556 h 592"/>
                  <a:gd name="T16" fmla="*/ 36 w 226"/>
                  <a:gd name="T17" fmla="*/ 592 h 592"/>
                  <a:gd name="T18" fmla="*/ 190 w 226"/>
                  <a:gd name="T19" fmla="*/ 592 h 592"/>
                  <a:gd name="T20" fmla="*/ 226 w 226"/>
                  <a:gd name="T21" fmla="*/ 556 h 592"/>
                  <a:gd name="T22" fmla="*/ 226 w 226"/>
                  <a:gd name="T23" fmla="*/ 150 h 592"/>
                  <a:gd name="T24" fmla="*/ 190 w 226"/>
                  <a:gd name="T25" fmla="*/ 114 h 592"/>
                  <a:gd name="T26" fmla="*/ 67 w 226"/>
                  <a:gd name="T27" fmla="*/ 12 h 592"/>
                  <a:gd name="T28" fmla="*/ 163 w 226"/>
                  <a:gd name="T29" fmla="*/ 12 h 592"/>
                  <a:gd name="T30" fmla="*/ 163 w 226"/>
                  <a:gd name="T31" fmla="*/ 20 h 592"/>
                  <a:gd name="T32" fmla="*/ 67 w 226"/>
                  <a:gd name="T33" fmla="*/ 20 h 592"/>
                  <a:gd name="T34" fmla="*/ 67 w 226"/>
                  <a:gd name="T35" fmla="*/ 12 h 592"/>
                  <a:gd name="T36" fmla="*/ 210 w 226"/>
                  <a:gd name="T37" fmla="*/ 556 h 592"/>
                  <a:gd name="T38" fmla="*/ 190 w 226"/>
                  <a:gd name="T39" fmla="*/ 576 h 592"/>
                  <a:gd name="T40" fmla="*/ 36 w 226"/>
                  <a:gd name="T41" fmla="*/ 576 h 592"/>
                  <a:gd name="T42" fmla="*/ 16 w 226"/>
                  <a:gd name="T43" fmla="*/ 556 h 592"/>
                  <a:gd name="T44" fmla="*/ 16 w 226"/>
                  <a:gd name="T45" fmla="*/ 150 h 592"/>
                  <a:gd name="T46" fmla="*/ 36 w 226"/>
                  <a:gd name="T47" fmla="*/ 130 h 592"/>
                  <a:gd name="T48" fmla="*/ 190 w 226"/>
                  <a:gd name="T49" fmla="*/ 130 h 592"/>
                  <a:gd name="T50" fmla="*/ 210 w 226"/>
                  <a:gd name="T51" fmla="*/ 150 h 592"/>
                  <a:gd name="T52" fmla="*/ 210 w 226"/>
                  <a:gd name="T53" fmla="*/ 55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6" h="592">
                    <a:moveTo>
                      <a:pt x="190" y="114"/>
                    </a:moveTo>
                    <a:cubicBezTo>
                      <a:pt x="177" y="114"/>
                      <a:pt x="177" y="114"/>
                      <a:pt x="177" y="114"/>
                    </a:cubicBezTo>
                    <a:cubicBezTo>
                      <a:pt x="177" y="0"/>
                      <a:pt x="177" y="0"/>
                      <a:pt x="177" y="0"/>
                    </a:cubicBezTo>
                    <a:cubicBezTo>
                      <a:pt x="53" y="0"/>
                      <a:pt x="53" y="0"/>
                      <a:pt x="53" y="0"/>
                    </a:cubicBezTo>
                    <a:cubicBezTo>
                      <a:pt x="53" y="114"/>
                      <a:pt x="53" y="114"/>
                      <a:pt x="53" y="114"/>
                    </a:cubicBezTo>
                    <a:cubicBezTo>
                      <a:pt x="36" y="114"/>
                      <a:pt x="36" y="114"/>
                      <a:pt x="36" y="114"/>
                    </a:cubicBezTo>
                    <a:cubicBezTo>
                      <a:pt x="16" y="114"/>
                      <a:pt x="0" y="130"/>
                      <a:pt x="0" y="150"/>
                    </a:cubicBezTo>
                    <a:cubicBezTo>
                      <a:pt x="0" y="556"/>
                      <a:pt x="0" y="556"/>
                      <a:pt x="0" y="556"/>
                    </a:cubicBezTo>
                    <a:cubicBezTo>
                      <a:pt x="0" y="576"/>
                      <a:pt x="16" y="592"/>
                      <a:pt x="36" y="592"/>
                    </a:cubicBezTo>
                    <a:cubicBezTo>
                      <a:pt x="190" y="592"/>
                      <a:pt x="190" y="592"/>
                      <a:pt x="190" y="592"/>
                    </a:cubicBezTo>
                    <a:cubicBezTo>
                      <a:pt x="210" y="592"/>
                      <a:pt x="226" y="576"/>
                      <a:pt x="226" y="556"/>
                    </a:cubicBezTo>
                    <a:cubicBezTo>
                      <a:pt x="226" y="150"/>
                      <a:pt x="226" y="150"/>
                      <a:pt x="226" y="150"/>
                    </a:cubicBezTo>
                    <a:cubicBezTo>
                      <a:pt x="226" y="130"/>
                      <a:pt x="210" y="114"/>
                      <a:pt x="190" y="114"/>
                    </a:cubicBezTo>
                    <a:close/>
                    <a:moveTo>
                      <a:pt x="67" y="12"/>
                    </a:moveTo>
                    <a:cubicBezTo>
                      <a:pt x="163" y="12"/>
                      <a:pt x="163" y="12"/>
                      <a:pt x="163" y="12"/>
                    </a:cubicBezTo>
                    <a:cubicBezTo>
                      <a:pt x="163" y="20"/>
                      <a:pt x="163" y="20"/>
                      <a:pt x="163" y="20"/>
                    </a:cubicBezTo>
                    <a:cubicBezTo>
                      <a:pt x="67" y="20"/>
                      <a:pt x="67" y="20"/>
                      <a:pt x="67" y="20"/>
                    </a:cubicBezTo>
                    <a:lnTo>
                      <a:pt x="67" y="12"/>
                    </a:lnTo>
                    <a:close/>
                    <a:moveTo>
                      <a:pt x="210" y="556"/>
                    </a:moveTo>
                    <a:cubicBezTo>
                      <a:pt x="210" y="567"/>
                      <a:pt x="201" y="576"/>
                      <a:pt x="190" y="576"/>
                    </a:cubicBezTo>
                    <a:cubicBezTo>
                      <a:pt x="36" y="576"/>
                      <a:pt x="36" y="576"/>
                      <a:pt x="36" y="576"/>
                    </a:cubicBezTo>
                    <a:cubicBezTo>
                      <a:pt x="25" y="576"/>
                      <a:pt x="16" y="567"/>
                      <a:pt x="16" y="556"/>
                    </a:cubicBezTo>
                    <a:cubicBezTo>
                      <a:pt x="16" y="150"/>
                      <a:pt x="16" y="150"/>
                      <a:pt x="16" y="150"/>
                    </a:cubicBezTo>
                    <a:cubicBezTo>
                      <a:pt x="16" y="139"/>
                      <a:pt x="25" y="130"/>
                      <a:pt x="36" y="130"/>
                    </a:cubicBezTo>
                    <a:cubicBezTo>
                      <a:pt x="190" y="130"/>
                      <a:pt x="190" y="130"/>
                      <a:pt x="190" y="130"/>
                    </a:cubicBezTo>
                    <a:cubicBezTo>
                      <a:pt x="201" y="130"/>
                      <a:pt x="210" y="139"/>
                      <a:pt x="210" y="150"/>
                    </a:cubicBezTo>
                    <a:lnTo>
                      <a:pt x="210" y="5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08" name="Freeform 29"/>
              <p:cNvSpPr>
                <a:spLocks/>
              </p:cNvSpPr>
              <p:nvPr/>
            </p:nvSpPr>
            <p:spPr bwMode="auto">
              <a:xfrm>
                <a:off x="3772" y="2531"/>
                <a:ext cx="136" cy="39"/>
              </a:xfrm>
              <a:custGeom>
                <a:avLst/>
                <a:gdLst>
                  <a:gd name="T0" fmla="*/ 70 w 82"/>
                  <a:gd name="T1" fmla="*/ 24 h 24"/>
                  <a:gd name="T2" fmla="*/ 12 w 82"/>
                  <a:gd name="T3" fmla="*/ 24 h 24"/>
                  <a:gd name="T4" fmla="*/ 0 w 82"/>
                  <a:gd name="T5" fmla="*/ 12 h 24"/>
                  <a:gd name="T6" fmla="*/ 0 w 82"/>
                  <a:gd name="T7" fmla="*/ 12 h 24"/>
                  <a:gd name="T8" fmla="*/ 12 w 82"/>
                  <a:gd name="T9" fmla="*/ 0 h 24"/>
                  <a:gd name="T10" fmla="*/ 70 w 82"/>
                  <a:gd name="T11" fmla="*/ 0 h 24"/>
                  <a:gd name="T12" fmla="*/ 82 w 82"/>
                  <a:gd name="T13" fmla="*/ 12 h 24"/>
                  <a:gd name="T14" fmla="*/ 82 w 82"/>
                  <a:gd name="T15" fmla="*/ 12 h 24"/>
                  <a:gd name="T16" fmla="*/ 70 w 8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4">
                    <a:moveTo>
                      <a:pt x="70" y="24"/>
                    </a:moveTo>
                    <a:cubicBezTo>
                      <a:pt x="12" y="24"/>
                      <a:pt x="12" y="24"/>
                      <a:pt x="12" y="24"/>
                    </a:cubicBezTo>
                    <a:cubicBezTo>
                      <a:pt x="5" y="24"/>
                      <a:pt x="0" y="19"/>
                      <a:pt x="0" y="12"/>
                    </a:cubicBezTo>
                    <a:cubicBezTo>
                      <a:pt x="0" y="12"/>
                      <a:pt x="0" y="12"/>
                      <a:pt x="0" y="12"/>
                    </a:cubicBezTo>
                    <a:cubicBezTo>
                      <a:pt x="0" y="5"/>
                      <a:pt x="5" y="0"/>
                      <a:pt x="12" y="0"/>
                    </a:cubicBezTo>
                    <a:cubicBezTo>
                      <a:pt x="70" y="0"/>
                      <a:pt x="70" y="0"/>
                      <a:pt x="70" y="0"/>
                    </a:cubicBezTo>
                    <a:cubicBezTo>
                      <a:pt x="77" y="0"/>
                      <a:pt x="82" y="5"/>
                      <a:pt x="82" y="12"/>
                    </a:cubicBezTo>
                    <a:cubicBezTo>
                      <a:pt x="82" y="12"/>
                      <a:pt x="82" y="12"/>
                      <a:pt x="82" y="12"/>
                    </a:cubicBezTo>
                    <a:cubicBezTo>
                      <a:pt x="82" y="19"/>
                      <a:pt x="77" y="24"/>
                      <a:pt x="7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grpSp>
        <p:grpSp>
          <p:nvGrpSpPr>
            <p:cNvPr id="492" name="Group 49"/>
            <p:cNvGrpSpPr>
              <a:grpSpLocks noChangeAspect="1"/>
            </p:cNvGrpSpPr>
            <p:nvPr/>
          </p:nvGrpSpPr>
          <p:grpSpPr bwMode="auto">
            <a:xfrm>
              <a:off x="6509944" y="5424285"/>
              <a:ext cx="402886" cy="443750"/>
              <a:chOff x="1876" y="0"/>
              <a:chExt cx="3924" cy="4322"/>
            </a:xfrm>
            <a:solidFill>
              <a:schemeClr val="tx1"/>
            </a:solidFill>
          </p:grpSpPr>
          <p:sp>
            <p:nvSpPr>
              <p:cNvPr id="494" name="Freeform 50"/>
              <p:cNvSpPr>
                <a:spLocks noEditPoints="1"/>
              </p:cNvSpPr>
              <p:nvPr/>
            </p:nvSpPr>
            <p:spPr bwMode="auto">
              <a:xfrm>
                <a:off x="3724" y="1726"/>
                <a:ext cx="229" cy="227"/>
              </a:xfrm>
              <a:custGeom>
                <a:avLst/>
                <a:gdLst>
                  <a:gd name="T0" fmla="*/ 0 w 146"/>
                  <a:gd name="T1" fmla="*/ 73 h 146"/>
                  <a:gd name="T2" fmla="*/ 146 w 146"/>
                  <a:gd name="T3" fmla="*/ 73 h 146"/>
                  <a:gd name="T4" fmla="*/ 73 w 146"/>
                  <a:gd name="T5" fmla="*/ 82 h 146"/>
                  <a:gd name="T6" fmla="*/ 73 w 146"/>
                  <a:gd name="T7" fmla="*/ 64 h 146"/>
                  <a:gd name="T8" fmla="*/ 73 w 146"/>
                  <a:gd name="T9" fmla="*/ 82 h 146"/>
                  <a:gd name="T10" fmla="*/ 0 w 146"/>
                  <a:gd name="T11" fmla="*/ 73 h 146"/>
                  <a:gd name="T12" fmla="*/ 146 w 146"/>
                  <a:gd name="T13" fmla="*/ 73 h 146"/>
                  <a:gd name="T14" fmla="*/ 73 w 146"/>
                  <a:gd name="T15" fmla="*/ 82 h 146"/>
                  <a:gd name="T16" fmla="*/ 73 w 146"/>
                  <a:gd name="T17" fmla="*/ 64 h 146"/>
                  <a:gd name="T18" fmla="*/ 73 w 146"/>
                  <a:gd name="T19" fmla="*/ 82 h 146"/>
                  <a:gd name="T20" fmla="*/ 0 w 146"/>
                  <a:gd name="T21" fmla="*/ 73 h 146"/>
                  <a:gd name="T22" fmla="*/ 146 w 146"/>
                  <a:gd name="T23" fmla="*/ 73 h 146"/>
                  <a:gd name="T24" fmla="*/ 73 w 146"/>
                  <a:gd name="T25" fmla="*/ 82 h 146"/>
                  <a:gd name="T26" fmla="*/ 73 w 146"/>
                  <a:gd name="T27" fmla="*/ 64 h 146"/>
                  <a:gd name="T28" fmla="*/ 73 w 146"/>
                  <a:gd name="T29" fmla="*/ 82 h 146"/>
                  <a:gd name="T30" fmla="*/ 0 w 146"/>
                  <a:gd name="T31" fmla="*/ 73 h 146"/>
                  <a:gd name="T32" fmla="*/ 146 w 146"/>
                  <a:gd name="T33" fmla="*/ 73 h 146"/>
                  <a:gd name="T34" fmla="*/ 73 w 146"/>
                  <a:gd name="T35" fmla="*/ 82 h 146"/>
                  <a:gd name="T36" fmla="*/ 73 w 146"/>
                  <a:gd name="T37" fmla="*/ 64 h 146"/>
                  <a:gd name="T38" fmla="*/ 73 w 146"/>
                  <a:gd name="T39" fmla="*/ 82 h 146"/>
                  <a:gd name="T40" fmla="*/ 0 w 146"/>
                  <a:gd name="T41" fmla="*/ 73 h 146"/>
                  <a:gd name="T42" fmla="*/ 146 w 146"/>
                  <a:gd name="T43" fmla="*/ 73 h 146"/>
                  <a:gd name="T44" fmla="*/ 73 w 146"/>
                  <a:gd name="T45" fmla="*/ 82 h 146"/>
                  <a:gd name="T46" fmla="*/ 73 w 146"/>
                  <a:gd name="T47" fmla="*/ 64 h 146"/>
                  <a:gd name="T48" fmla="*/ 73 w 146"/>
                  <a:gd name="T49" fmla="*/ 82 h 146"/>
                  <a:gd name="T50" fmla="*/ 0 w 146"/>
                  <a:gd name="T51" fmla="*/ 73 h 146"/>
                  <a:gd name="T52" fmla="*/ 146 w 146"/>
                  <a:gd name="T53" fmla="*/ 73 h 146"/>
                  <a:gd name="T54" fmla="*/ 73 w 146"/>
                  <a:gd name="T55" fmla="*/ 82 h 146"/>
                  <a:gd name="T56" fmla="*/ 73 w 146"/>
                  <a:gd name="T57" fmla="*/ 64 h 146"/>
                  <a:gd name="T58" fmla="*/ 73 w 146"/>
                  <a:gd name="T59" fmla="*/ 82 h 146"/>
                  <a:gd name="T60" fmla="*/ 0 w 146"/>
                  <a:gd name="T61" fmla="*/ 73 h 146"/>
                  <a:gd name="T62" fmla="*/ 146 w 146"/>
                  <a:gd name="T63" fmla="*/ 73 h 146"/>
                  <a:gd name="T64" fmla="*/ 73 w 146"/>
                  <a:gd name="T65" fmla="*/ 82 h 146"/>
                  <a:gd name="T66" fmla="*/ 73 w 146"/>
                  <a:gd name="T67" fmla="*/ 64 h 146"/>
                  <a:gd name="T68" fmla="*/ 73 w 146"/>
                  <a:gd name="T69" fmla="*/ 8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46">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95" name="Freeform 51"/>
              <p:cNvSpPr>
                <a:spLocks noEditPoints="1"/>
              </p:cNvSpPr>
              <p:nvPr/>
            </p:nvSpPr>
            <p:spPr bwMode="auto">
              <a:xfrm>
                <a:off x="1876" y="0"/>
                <a:ext cx="3924" cy="4322"/>
              </a:xfrm>
              <a:custGeom>
                <a:avLst/>
                <a:gdLst>
                  <a:gd name="T0" fmla="*/ 0 w 3924"/>
                  <a:gd name="T1" fmla="*/ 0 h 4322"/>
                  <a:gd name="T2" fmla="*/ 0 w 3924"/>
                  <a:gd name="T3" fmla="*/ 4322 h 4322"/>
                  <a:gd name="T4" fmla="*/ 3924 w 3924"/>
                  <a:gd name="T5" fmla="*/ 4322 h 4322"/>
                  <a:gd name="T6" fmla="*/ 3924 w 3924"/>
                  <a:gd name="T7" fmla="*/ 0 h 4322"/>
                  <a:gd name="T8" fmla="*/ 0 w 3924"/>
                  <a:gd name="T9" fmla="*/ 0 h 4322"/>
                  <a:gd name="T10" fmla="*/ 3824 w 3924"/>
                  <a:gd name="T11" fmla="*/ 4222 h 4322"/>
                  <a:gd name="T12" fmla="*/ 101 w 3924"/>
                  <a:gd name="T13" fmla="*/ 4222 h 4322"/>
                  <a:gd name="T14" fmla="*/ 101 w 3924"/>
                  <a:gd name="T15" fmla="*/ 100 h 4322"/>
                  <a:gd name="T16" fmla="*/ 3824 w 3924"/>
                  <a:gd name="T17" fmla="*/ 100 h 4322"/>
                  <a:gd name="T18" fmla="*/ 3824 w 3924"/>
                  <a:gd name="T19" fmla="*/ 4222 h 4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4" h="4322">
                    <a:moveTo>
                      <a:pt x="0" y="0"/>
                    </a:moveTo>
                    <a:lnTo>
                      <a:pt x="0" y="4322"/>
                    </a:lnTo>
                    <a:lnTo>
                      <a:pt x="3924" y="4322"/>
                    </a:lnTo>
                    <a:lnTo>
                      <a:pt x="3924" y="0"/>
                    </a:lnTo>
                    <a:lnTo>
                      <a:pt x="0" y="0"/>
                    </a:lnTo>
                    <a:close/>
                    <a:moveTo>
                      <a:pt x="3824" y="4222"/>
                    </a:moveTo>
                    <a:lnTo>
                      <a:pt x="101" y="4222"/>
                    </a:lnTo>
                    <a:lnTo>
                      <a:pt x="101" y="100"/>
                    </a:lnTo>
                    <a:lnTo>
                      <a:pt x="3824" y="100"/>
                    </a:lnTo>
                    <a:lnTo>
                      <a:pt x="3824" y="4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96" name="Freeform 52"/>
              <p:cNvSpPr>
                <a:spLocks noEditPoints="1"/>
              </p:cNvSpPr>
              <p:nvPr/>
            </p:nvSpPr>
            <p:spPr bwMode="auto">
              <a:xfrm>
                <a:off x="2057" y="3832"/>
                <a:ext cx="328" cy="326"/>
              </a:xfrm>
              <a:custGeom>
                <a:avLst/>
                <a:gdLst>
                  <a:gd name="T0" fmla="*/ 105 w 210"/>
                  <a:gd name="T1" fmla="*/ 209 h 209"/>
                  <a:gd name="T2" fmla="*/ 0 w 210"/>
                  <a:gd name="T3" fmla="*/ 104 h 209"/>
                  <a:gd name="T4" fmla="*/ 105 w 210"/>
                  <a:gd name="T5" fmla="*/ 0 h 209"/>
                  <a:gd name="T6" fmla="*/ 210 w 210"/>
                  <a:gd name="T7" fmla="*/ 104 h 209"/>
                  <a:gd name="T8" fmla="*/ 105 w 210"/>
                  <a:gd name="T9" fmla="*/ 209 h 209"/>
                  <a:gd name="T10" fmla="*/ 105 w 210"/>
                  <a:gd name="T11" fmla="*/ 64 h 209"/>
                  <a:gd name="T12" fmla="*/ 64 w 210"/>
                  <a:gd name="T13" fmla="*/ 104 h 209"/>
                  <a:gd name="T14" fmla="*/ 105 w 210"/>
                  <a:gd name="T15" fmla="*/ 145 h 209"/>
                  <a:gd name="T16" fmla="*/ 146 w 210"/>
                  <a:gd name="T17" fmla="*/ 104 h 209"/>
                  <a:gd name="T18" fmla="*/ 105 w 210"/>
                  <a:gd name="T19" fmla="*/ 6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09">
                    <a:moveTo>
                      <a:pt x="105" y="209"/>
                    </a:moveTo>
                    <a:cubicBezTo>
                      <a:pt x="47" y="209"/>
                      <a:pt x="0" y="162"/>
                      <a:pt x="0" y="104"/>
                    </a:cubicBezTo>
                    <a:cubicBezTo>
                      <a:pt x="0" y="47"/>
                      <a:pt x="47" y="0"/>
                      <a:pt x="105" y="0"/>
                    </a:cubicBezTo>
                    <a:cubicBezTo>
                      <a:pt x="163" y="0"/>
                      <a:pt x="210" y="47"/>
                      <a:pt x="210" y="104"/>
                    </a:cubicBezTo>
                    <a:cubicBezTo>
                      <a:pt x="210" y="162"/>
                      <a:pt x="163" y="209"/>
                      <a:pt x="105" y="209"/>
                    </a:cubicBezTo>
                    <a:close/>
                    <a:moveTo>
                      <a:pt x="105" y="64"/>
                    </a:moveTo>
                    <a:cubicBezTo>
                      <a:pt x="83" y="64"/>
                      <a:pt x="64" y="82"/>
                      <a:pt x="64" y="104"/>
                    </a:cubicBezTo>
                    <a:cubicBezTo>
                      <a:pt x="64" y="127"/>
                      <a:pt x="83" y="145"/>
                      <a:pt x="105" y="145"/>
                    </a:cubicBezTo>
                    <a:cubicBezTo>
                      <a:pt x="128" y="145"/>
                      <a:pt x="146" y="127"/>
                      <a:pt x="146" y="104"/>
                    </a:cubicBezTo>
                    <a:cubicBezTo>
                      <a:pt x="146" y="82"/>
                      <a:pt x="128" y="64"/>
                      <a:pt x="10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97" name="Freeform 53"/>
              <p:cNvSpPr>
                <a:spLocks noEditPoints="1"/>
              </p:cNvSpPr>
              <p:nvPr/>
            </p:nvSpPr>
            <p:spPr bwMode="auto">
              <a:xfrm>
                <a:off x="2057" y="161"/>
                <a:ext cx="328" cy="326"/>
              </a:xfrm>
              <a:custGeom>
                <a:avLst/>
                <a:gdLst>
                  <a:gd name="T0" fmla="*/ 105 w 210"/>
                  <a:gd name="T1" fmla="*/ 209 h 209"/>
                  <a:gd name="T2" fmla="*/ 0 w 210"/>
                  <a:gd name="T3" fmla="*/ 104 h 209"/>
                  <a:gd name="T4" fmla="*/ 105 w 210"/>
                  <a:gd name="T5" fmla="*/ 0 h 209"/>
                  <a:gd name="T6" fmla="*/ 210 w 210"/>
                  <a:gd name="T7" fmla="*/ 104 h 209"/>
                  <a:gd name="T8" fmla="*/ 105 w 210"/>
                  <a:gd name="T9" fmla="*/ 209 h 209"/>
                  <a:gd name="T10" fmla="*/ 105 w 210"/>
                  <a:gd name="T11" fmla="*/ 64 h 209"/>
                  <a:gd name="T12" fmla="*/ 64 w 210"/>
                  <a:gd name="T13" fmla="*/ 104 h 209"/>
                  <a:gd name="T14" fmla="*/ 105 w 210"/>
                  <a:gd name="T15" fmla="*/ 145 h 209"/>
                  <a:gd name="T16" fmla="*/ 146 w 210"/>
                  <a:gd name="T17" fmla="*/ 104 h 209"/>
                  <a:gd name="T18" fmla="*/ 105 w 210"/>
                  <a:gd name="T19" fmla="*/ 6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09">
                    <a:moveTo>
                      <a:pt x="105" y="209"/>
                    </a:moveTo>
                    <a:cubicBezTo>
                      <a:pt x="47" y="209"/>
                      <a:pt x="0" y="162"/>
                      <a:pt x="0" y="104"/>
                    </a:cubicBezTo>
                    <a:cubicBezTo>
                      <a:pt x="0" y="47"/>
                      <a:pt x="47" y="0"/>
                      <a:pt x="105" y="0"/>
                    </a:cubicBezTo>
                    <a:cubicBezTo>
                      <a:pt x="163" y="0"/>
                      <a:pt x="210" y="47"/>
                      <a:pt x="210" y="104"/>
                    </a:cubicBezTo>
                    <a:cubicBezTo>
                      <a:pt x="210" y="162"/>
                      <a:pt x="163" y="209"/>
                      <a:pt x="105" y="209"/>
                    </a:cubicBezTo>
                    <a:close/>
                    <a:moveTo>
                      <a:pt x="105" y="64"/>
                    </a:moveTo>
                    <a:cubicBezTo>
                      <a:pt x="83" y="64"/>
                      <a:pt x="64" y="82"/>
                      <a:pt x="64" y="104"/>
                    </a:cubicBezTo>
                    <a:cubicBezTo>
                      <a:pt x="64" y="127"/>
                      <a:pt x="83" y="145"/>
                      <a:pt x="105" y="145"/>
                    </a:cubicBezTo>
                    <a:cubicBezTo>
                      <a:pt x="128" y="145"/>
                      <a:pt x="146" y="127"/>
                      <a:pt x="146" y="104"/>
                    </a:cubicBezTo>
                    <a:cubicBezTo>
                      <a:pt x="146" y="82"/>
                      <a:pt x="128" y="64"/>
                      <a:pt x="10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98" name="Freeform 54"/>
              <p:cNvSpPr>
                <a:spLocks noEditPoints="1"/>
              </p:cNvSpPr>
              <p:nvPr/>
            </p:nvSpPr>
            <p:spPr bwMode="auto">
              <a:xfrm>
                <a:off x="2379" y="385"/>
                <a:ext cx="2918" cy="3425"/>
              </a:xfrm>
              <a:custGeom>
                <a:avLst/>
                <a:gdLst>
                  <a:gd name="T0" fmla="*/ 1591 w 1864"/>
                  <a:gd name="T1" fmla="*/ 273 h 2195"/>
                  <a:gd name="T2" fmla="*/ 932 w 1864"/>
                  <a:gd name="T3" fmla="*/ 0 h 2195"/>
                  <a:gd name="T4" fmla="*/ 273 w 1864"/>
                  <a:gd name="T5" fmla="*/ 273 h 2195"/>
                  <a:gd name="T6" fmla="*/ 0 w 1864"/>
                  <a:gd name="T7" fmla="*/ 932 h 2195"/>
                  <a:gd name="T8" fmla="*/ 147 w 1864"/>
                  <a:gd name="T9" fmla="*/ 1434 h 2195"/>
                  <a:gd name="T10" fmla="*/ 505 w 1864"/>
                  <a:gd name="T11" fmla="*/ 1761 h 2195"/>
                  <a:gd name="T12" fmla="*/ 297 w 1864"/>
                  <a:gd name="T13" fmla="*/ 2029 h 2195"/>
                  <a:gd name="T14" fmla="*/ 340 w 1864"/>
                  <a:gd name="T15" fmla="*/ 2146 h 2195"/>
                  <a:gd name="T16" fmla="*/ 447 w 1864"/>
                  <a:gd name="T17" fmla="*/ 2195 h 2195"/>
                  <a:gd name="T18" fmla="*/ 459 w 1864"/>
                  <a:gd name="T19" fmla="*/ 2194 h 2195"/>
                  <a:gd name="T20" fmla="*/ 850 w 1864"/>
                  <a:gd name="T21" fmla="*/ 1861 h 2195"/>
                  <a:gd name="T22" fmla="*/ 855 w 1864"/>
                  <a:gd name="T23" fmla="*/ 1861 h 2195"/>
                  <a:gd name="T24" fmla="*/ 932 w 1864"/>
                  <a:gd name="T25" fmla="*/ 1864 h 2195"/>
                  <a:gd name="T26" fmla="*/ 1591 w 1864"/>
                  <a:gd name="T27" fmla="*/ 1591 h 2195"/>
                  <a:gd name="T28" fmla="*/ 1864 w 1864"/>
                  <a:gd name="T29" fmla="*/ 932 h 2195"/>
                  <a:gd name="T30" fmla="*/ 1591 w 1864"/>
                  <a:gd name="T31" fmla="*/ 273 h 2195"/>
                  <a:gd name="T32" fmla="*/ 454 w 1864"/>
                  <a:gd name="T33" fmla="*/ 2131 h 2195"/>
                  <a:gd name="T34" fmla="*/ 386 w 1864"/>
                  <a:gd name="T35" fmla="*/ 2102 h 2195"/>
                  <a:gd name="T36" fmla="*/ 361 w 1864"/>
                  <a:gd name="T37" fmla="*/ 2036 h 2195"/>
                  <a:gd name="T38" fmla="*/ 642 w 1864"/>
                  <a:gd name="T39" fmla="*/ 1740 h 2195"/>
                  <a:gd name="T40" fmla="*/ 658 w 1864"/>
                  <a:gd name="T41" fmla="*/ 1730 h 2195"/>
                  <a:gd name="T42" fmla="*/ 978 w 1864"/>
                  <a:gd name="T43" fmla="*/ 1546 h 2195"/>
                  <a:gd name="T44" fmla="*/ 859 w 1864"/>
                  <a:gd name="T45" fmla="*/ 1736 h 2195"/>
                  <a:gd name="T46" fmla="*/ 856 w 1864"/>
                  <a:gd name="T47" fmla="*/ 1740 h 2195"/>
                  <a:gd name="T48" fmla="*/ 850 w 1864"/>
                  <a:gd name="T49" fmla="*/ 1748 h 2195"/>
                  <a:gd name="T50" fmla="*/ 850 w 1864"/>
                  <a:gd name="T51" fmla="*/ 1749 h 2195"/>
                  <a:gd name="T52" fmla="*/ 454 w 1864"/>
                  <a:gd name="T53" fmla="*/ 2131 h 2195"/>
                  <a:gd name="T54" fmla="*/ 932 w 1864"/>
                  <a:gd name="T55" fmla="*/ 1800 h 2195"/>
                  <a:gd name="T56" fmla="*/ 915 w 1864"/>
                  <a:gd name="T57" fmla="*/ 1800 h 2195"/>
                  <a:gd name="T58" fmla="*/ 1067 w 1864"/>
                  <a:gd name="T59" fmla="*/ 1539 h 2195"/>
                  <a:gd name="T60" fmla="*/ 1141 w 1864"/>
                  <a:gd name="T61" fmla="*/ 1393 h 2195"/>
                  <a:gd name="T62" fmla="*/ 992 w 1864"/>
                  <a:gd name="T63" fmla="*/ 1459 h 2195"/>
                  <a:gd name="T64" fmla="*/ 538 w 1864"/>
                  <a:gd name="T65" fmla="*/ 1706 h 2195"/>
                  <a:gd name="T66" fmla="*/ 64 w 1864"/>
                  <a:gd name="T67" fmla="*/ 932 h 2195"/>
                  <a:gd name="T68" fmla="*/ 932 w 1864"/>
                  <a:gd name="T69" fmla="*/ 64 h 2195"/>
                  <a:gd name="T70" fmla="*/ 1800 w 1864"/>
                  <a:gd name="T71" fmla="*/ 932 h 2195"/>
                  <a:gd name="T72" fmla="*/ 932 w 1864"/>
                  <a:gd name="T73" fmla="*/ 1800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4" h="2195">
                    <a:moveTo>
                      <a:pt x="1591" y="273"/>
                    </a:moveTo>
                    <a:cubicBezTo>
                      <a:pt x="1415" y="97"/>
                      <a:pt x="1181" y="0"/>
                      <a:pt x="932" y="0"/>
                    </a:cubicBezTo>
                    <a:cubicBezTo>
                      <a:pt x="683" y="0"/>
                      <a:pt x="449" y="97"/>
                      <a:pt x="273" y="273"/>
                    </a:cubicBezTo>
                    <a:cubicBezTo>
                      <a:pt x="97" y="449"/>
                      <a:pt x="0" y="683"/>
                      <a:pt x="0" y="932"/>
                    </a:cubicBezTo>
                    <a:cubicBezTo>
                      <a:pt x="0" y="1111"/>
                      <a:pt x="51" y="1284"/>
                      <a:pt x="147" y="1434"/>
                    </a:cubicBezTo>
                    <a:cubicBezTo>
                      <a:pt x="235" y="1573"/>
                      <a:pt x="359" y="1685"/>
                      <a:pt x="505" y="1761"/>
                    </a:cubicBezTo>
                    <a:cubicBezTo>
                      <a:pt x="375" y="1862"/>
                      <a:pt x="306" y="1952"/>
                      <a:pt x="297" y="2029"/>
                    </a:cubicBezTo>
                    <a:cubicBezTo>
                      <a:pt x="293" y="2072"/>
                      <a:pt x="307" y="2112"/>
                      <a:pt x="340" y="2146"/>
                    </a:cubicBezTo>
                    <a:cubicBezTo>
                      <a:pt x="371" y="2179"/>
                      <a:pt x="406" y="2195"/>
                      <a:pt x="447" y="2195"/>
                    </a:cubicBezTo>
                    <a:cubicBezTo>
                      <a:pt x="451" y="2195"/>
                      <a:pt x="455" y="2195"/>
                      <a:pt x="459" y="2194"/>
                    </a:cubicBezTo>
                    <a:cubicBezTo>
                      <a:pt x="584" y="2184"/>
                      <a:pt x="733" y="2021"/>
                      <a:pt x="850" y="1861"/>
                    </a:cubicBezTo>
                    <a:cubicBezTo>
                      <a:pt x="855" y="1861"/>
                      <a:pt x="855" y="1861"/>
                      <a:pt x="855" y="1861"/>
                    </a:cubicBezTo>
                    <a:cubicBezTo>
                      <a:pt x="880" y="1863"/>
                      <a:pt x="906" y="1864"/>
                      <a:pt x="932" y="1864"/>
                    </a:cubicBezTo>
                    <a:cubicBezTo>
                      <a:pt x="1181" y="1864"/>
                      <a:pt x="1415" y="1767"/>
                      <a:pt x="1591" y="1591"/>
                    </a:cubicBezTo>
                    <a:cubicBezTo>
                      <a:pt x="1767" y="1415"/>
                      <a:pt x="1864" y="1181"/>
                      <a:pt x="1864" y="932"/>
                    </a:cubicBezTo>
                    <a:cubicBezTo>
                      <a:pt x="1864" y="683"/>
                      <a:pt x="1767" y="449"/>
                      <a:pt x="1591" y="273"/>
                    </a:cubicBezTo>
                    <a:close/>
                    <a:moveTo>
                      <a:pt x="454" y="2131"/>
                    </a:moveTo>
                    <a:cubicBezTo>
                      <a:pt x="428" y="2133"/>
                      <a:pt x="407" y="2124"/>
                      <a:pt x="386" y="2102"/>
                    </a:cubicBezTo>
                    <a:cubicBezTo>
                      <a:pt x="366" y="2081"/>
                      <a:pt x="358" y="2060"/>
                      <a:pt x="361" y="2036"/>
                    </a:cubicBezTo>
                    <a:cubicBezTo>
                      <a:pt x="366" y="1994"/>
                      <a:pt x="408" y="1898"/>
                      <a:pt x="642" y="1740"/>
                    </a:cubicBezTo>
                    <a:cubicBezTo>
                      <a:pt x="648" y="1737"/>
                      <a:pt x="653" y="1733"/>
                      <a:pt x="658" y="1730"/>
                    </a:cubicBezTo>
                    <a:cubicBezTo>
                      <a:pt x="767" y="1658"/>
                      <a:pt x="886" y="1593"/>
                      <a:pt x="978" y="1546"/>
                    </a:cubicBezTo>
                    <a:cubicBezTo>
                      <a:pt x="944" y="1603"/>
                      <a:pt x="904" y="1669"/>
                      <a:pt x="859" y="1736"/>
                    </a:cubicBezTo>
                    <a:cubicBezTo>
                      <a:pt x="856" y="1740"/>
                      <a:pt x="856" y="1740"/>
                      <a:pt x="856" y="1740"/>
                    </a:cubicBezTo>
                    <a:cubicBezTo>
                      <a:pt x="854" y="1743"/>
                      <a:pt x="852" y="1746"/>
                      <a:pt x="850" y="1748"/>
                    </a:cubicBezTo>
                    <a:cubicBezTo>
                      <a:pt x="850" y="1749"/>
                      <a:pt x="850" y="1749"/>
                      <a:pt x="850" y="1749"/>
                    </a:cubicBezTo>
                    <a:cubicBezTo>
                      <a:pt x="690" y="1984"/>
                      <a:pt x="546" y="2123"/>
                      <a:pt x="454" y="2131"/>
                    </a:cubicBezTo>
                    <a:close/>
                    <a:moveTo>
                      <a:pt x="932" y="1800"/>
                    </a:moveTo>
                    <a:cubicBezTo>
                      <a:pt x="926" y="1800"/>
                      <a:pt x="921" y="1800"/>
                      <a:pt x="915" y="1800"/>
                    </a:cubicBezTo>
                    <a:cubicBezTo>
                      <a:pt x="999" y="1669"/>
                      <a:pt x="1059" y="1553"/>
                      <a:pt x="1067" y="1539"/>
                    </a:cubicBezTo>
                    <a:cubicBezTo>
                      <a:pt x="1141" y="1393"/>
                      <a:pt x="1141" y="1393"/>
                      <a:pt x="1141" y="1393"/>
                    </a:cubicBezTo>
                    <a:cubicBezTo>
                      <a:pt x="992" y="1459"/>
                      <a:pt x="992" y="1459"/>
                      <a:pt x="992" y="1459"/>
                    </a:cubicBezTo>
                    <a:cubicBezTo>
                      <a:pt x="990" y="1460"/>
                      <a:pt x="742" y="1569"/>
                      <a:pt x="538" y="1706"/>
                    </a:cubicBezTo>
                    <a:cubicBezTo>
                      <a:pt x="250" y="1559"/>
                      <a:pt x="64" y="1257"/>
                      <a:pt x="64" y="932"/>
                    </a:cubicBezTo>
                    <a:cubicBezTo>
                      <a:pt x="64" y="454"/>
                      <a:pt x="453" y="64"/>
                      <a:pt x="932" y="64"/>
                    </a:cubicBezTo>
                    <a:cubicBezTo>
                      <a:pt x="1411" y="64"/>
                      <a:pt x="1800" y="454"/>
                      <a:pt x="1800" y="932"/>
                    </a:cubicBezTo>
                    <a:cubicBezTo>
                      <a:pt x="1800" y="1411"/>
                      <a:pt x="1411" y="1800"/>
                      <a:pt x="932" y="18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99" name="Freeform 55"/>
              <p:cNvSpPr>
                <a:spLocks noEditPoints="1"/>
              </p:cNvSpPr>
              <p:nvPr/>
            </p:nvSpPr>
            <p:spPr bwMode="auto">
              <a:xfrm>
                <a:off x="3359" y="1364"/>
                <a:ext cx="958" cy="953"/>
              </a:xfrm>
              <a:custGeom>
                <a:avLst/>
                <a:gdLst>
                  <a:gd name="T0" fmla="*/ 306 w 612"/>
                  <a:gd name="T1" fmla="*/ 0 h 611"/>
                  <a:gd name="T2" fmla="*/ 0 w 612"/>
                  <a:gd name="T3" fmla="*/ 305 h 611"/>
                  <a:gd name="T4" fmla="*/ 306 w 612"/>
                  <a:gd name="T5" fmla="*/ 611 h 611"/>
                  <a:gd name="T6" fmla="*/ 612 w 612"/>
                  <a:gd name="T7" fmla="*/ 305 h 611"/>
                  <a:gd name="T8" fmla="*/ 306 w 612"/>
                  <a:gd name="T9" fmla="*/ 0 h 611"/>
                  <a:gd name="T10" fmla="*/ 306 w 612"/>
                  <a:gd name="T11" fmla="*/ 547 h 611"/>
                  <a:gd name="T12" fmla="*/ 64 w 612"/>
                  <a:gd name="T13" fmla="*/ 305 h 611"/>
                  <a:gd name="T14" fmla="*/ 306 w 612"/>
                  <a:gd name="T15" fmla="*/ 64 h 611"/>
                  <a:gd name="T16" fmla="*/ 548 w 612"/>
                  <a:gd name="T17" fmla="*/ 305 h 611"/>
                  <a:gd name="T18" fmla="*/ 306 w 612"/>
                  <a:gd name="T19" fmla="*/ 547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 h="611">
                    <a:moveTo>
                      <a:pt x="306" y="0"/>
                    </a:moveTo>
                    <a:cubicBezTo>
                      <a:pt x="137" y="0"/>
                      <a:pt x="0" y="137"/>
                      <a:pt x="0" y="305"/>
                    </a:cubicBezTo>
                    <a:cubicBezTo>
                      <a:pt x="0" y="474"/>
                      <a:pt x="137" y="611"/>
                      <a:pt x="306" y="611"/>
                    </a:cubicBezTo>
                    <a:cubicBezTo>
                      <a:pt x="475" y="611"/>
                      <a:pt x="612" y="474"/>
                      <a:pt x="612" y="305"/>
                    </a:cubicBezTo>
                    <a:cubicBezTo>
                      <a:pt x="612" y="137"/>
                      <a:pt x="475" y="0"/>
                      <a:pt x="306" y="0"/>
                    </a:cubicBezTo>
                    <a:close/>
                    <a:moveTo>
                      <a:pt x="306" y="547"/>
                    </a:moveTo>
                    <a:cubicBezTo>
                      <a:pt x="173" y="547"/>
                      <a:pt x="64" y="439"/>
                      <a:pt x="64" y="305"/>
                    </a:cubicBezTo>
                    <a:cubicBezTo>
                      <a:pt x="64" y="172"/>
                      <a:pt x="173" y="64"/>
                      <a:pt x="306" y="64"/>
                    </a:cubicBezTo>
                    <a:cubicBezTo>
                      <a:pt x="439" y="64"/>
                      <a:pt x="548" y="172"/>
                      <a:pt x="548" y="305"/>
                    </a:cubicBezTo>
                    <a:cubicBezTo>
                      <a:pt x="548" y="439"/>
                      <a:pt x="439" y="547"/>
                      <a:pt x="306" y="5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00" name="Freeform 56"/>
              <p:cNvSpPr>
                <a:spLocks noEditPoints="1"/>
              </p:cNvSpPr>
              <p:nvPr/>
            </p:nvSpPr>
            <p:spPr bwMode="auto">
              <a:xfrm>
                <a:off x="5365" y="3832"/>
                <a:ext cx="327" cy="326"/>
              </a:xfrm>
              <a:custGeom>
                <a:avLst/>
                <a:gdLst>
                  <a:gd name="T0" fmla="*/ 104 w 209"/>
                  <a:gd name="T1" fmla="*/ 209 h 209"/>
                  <a:gd name="T2" fmla="*/ 0 w 209"/>
                  <a:gd name="T3" fmla="*/ 104 h 209"/>
                  <a:gd name="T4" fmla="*/ 104 w 209"/>
                  <a:gd name="T5" fmla="*/ 0 h 209"/>
                  <a:gd name="T6" fmla="*/ 209 w 209"/>
                  <a:gd name="T7" fmla="*/ 104 h 209"/>
                  <a:gd name="T8" fmla="*/ 104 w 209"/>
                  <a:gd name="T9" fmla="*/ 209 h 209"/>
                  <a:gd name="T10" fmla="*/ 104 w 209"/>
                  <a:gd name="T11" fmla="*/ 64 h 209"/>
                  <a:gd name="T12" fmla="*/ 64 w 209"/>
                  <a:gd name="T13" fmla="*/ 104 h 209"/>
                  <a:gd name="T14" fmla="*/ 104 w 209"/>
                  <a:gd name="T15" fmla="*/ 145 h 209"/>
                  <a:gd name="T16" fmla="*/ 145 w 209"/>
                  <a:gd name="T17" fmla="*/ 104 h 209"/>
                  <a:gd name="T18" fmla="*/ 104 w 209"/>
                  <a:gd name="T19" fmla="*/ 6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9">
                    <a:moveTo>
                      <a:pt x="104" y="209"/>
                    </a:moveTo>
                    <a:cubicBezTo>
                      <a:pt x="47" y="209"/>
                      <a:pt x="0" y="162"/>
                      <a:pt x="0" y="104"/>
                    </a:cubicBezTo>
                    <a:cubicBezTo>
                      <a:pt x="0" y="47"/>
                      <a:pt x="47" y="0"/>
                      <a:pt x="104" y="0"/>
                    </a:cubicBezTo>
                    <a:cubicBezTo>
                      <a:pt x="162" y="0"/>
                      <a:pt x="209" y="47"/>
                      <a:pt x="209" y="104"/>
                    </a:cubicBezTo>
                    <a:cubicBezTo>
                      <a:pt x="209" y="162"/>
                      <a:pt x="162" y="209"/>
                      <a:pt x="104" y="209"/>
                    </a:cubicBezTo>
                    <a:close/>
                    <a:moveTo>
                      <a:pt x="104" y="64"/>
                    </a:moveTo>
                    <a:cubicBezTo>
                      <a:pt x="82" y="64"/>
                      <a:pt x="64" y="82"/>
                      <a:pt x="64" y="104"/>
                    </a:cubicBezTo>
                    <a:cubicBezTo>
                      <a:pt x="64" y="127"/>
                      <a:pt x="82" y="145"/>
                      <a:pt x="104" y="145"/>
                    </a:cubicBezTo>
                    <a:cubicBezTo>
                      <a:pt x="127" y="145"/>
                      <a:pt x="145" y="127"/>
                      <a:pt x="145" y="104"/>
                    </a:cubicBezTo>
                    <a:cubicBezTo>
                      <a:pt x="145" y="82"/>
                      <a:pt x="127" y="64"/>
                      <a:pt x="10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01" name="Freeform 57"/>
              <p:cNvSpPr>
                <a:spLocks noEditPoints="1"/>
              </p:cNvSpPr>
              <p:nvPr/>
            </p:nvSpPr>
            <p:spPr bwMode="auto">
              <a:xfrm>
                <a:off x="5365" y="161"/>
                <a:ext cx="327" cy="327"/>
              </a:xfrm>
              <a:custGeom>
                <a:avLst/>
                <a:gdLst>
                  <a:gd name="T0" fmla="*/ 104 w 209"/>
                  <a:gd name="T1" fmla="*/ 210 h 210"/>
                  <a:gd name="T2" fmla="*/ 0 w 209"/>
                  <a:gd name="T3" fmla="*/ 105 h 210"/>
                  <a:gd name="T4" fmla="*/ 104 w 209"/>
                  <a:gd name="T5" fmla="*/ 0 h 210"/>
                  <a:gd name="T6" fmla="*/ 209 w 209"/>
                  <a:gd name="T7" fmla="*/ 105 h 210"/>
                  <a:gd name="T8" fmla="*/ 104 w 209"/>
                  <a:gd name="T9" fmla="*/ 210 h 210"/>
                  <a:gd name="T10" fmla="*/ 104 w 209"/>
                  <a:gd name="T11" fmla="*/ 64 h 210"/>
                  <a:gd name="T12" fmla="*/ 64 w 209"/>
                  <a:gd name="T13" fmla="*/ 105 h 210"/>
                  <a:gd name="T14" fmla="*/ 104 w 209"/>
                  <a:gd name="T15" fmla="*/ 146 h 210"/>
                  <a:gd name="T16" fmla="*/ 145 w 209"/>
                  <a:gd name="T17" fmla="*/ 105 h 210"/>
                  <a:gd name="T18" fmla="*/ 104 w 209"/>
                  <a:gd name="T19" fmla="*/ 6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10">
                    <a:moveTo>
                      <a:pt x="104" y="210"/>
                    </a:moveTo>
                    <a:cubicBezTo>
                      <a:pt x="47" y="210"/>
                      <a:pt x="0" y="163"/>
                      <a:pt x="0" y="105"/>
                    </a:cubicBezTo>
                    <a:cubicBezTo>
                      <a:pt x="0" y="47"/>
                      <a:pt x="47" y="0"/>
                      <a:pt x="104" y="0"/>
                    </a:cubicBezTo>
                    <a:cubicBezTo>
                      <a:pt x="162" y="0"/>
                      <a:pt x="209" y="47"/>
                      <a:pt x="209" y="105"/>
                    </a:cubicBezTo>
                    <a:cubicBezTo>
                      <a:pt x="209" y="163"/>
                      <a:pt x="162" y="210"/>
                      <a:pt x="104" y="210"/>
                    </a:cubicBezTo>
                    <a:close/>
                    <a:moveTo>
                      <a:pt x="104" y="64"/>
                    </a:moveTo>
                    <a:cubicBezTo>
                      <a:pt x="82" y="64"/>
                      <a:pt x="64" y="83"/>
                      <a:pt x="64" y="105"/>
                    </a:cubicBezTo>
                    <a:cubicBezTo>
                      <a:pt x="64" y="128"/>
                      <a:pt x="82" y="146"/>
                      <a:pt x="104" y="146"/>
                    </a:cubicBezTo>
                    <a:cubicBezTo>
                      <a:pt x="127" y="146"/>
                      <a:pt x="145" y="128"/>
                      <a:pt x="145" y="105"/>
                    </a:cubicBezTo>
                    <a:cubicBezTo>
                      <a:pt x="145" y="83"/>
                      <a:pt x="127" y="64"/>
                      <a:pt x="10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02" name="Freeform 58"/>
              <p:cNvSpPr>
                <a:spLocks noEditPoints="1"/>
              </p:cNvSpPr>
              <p:nvPr/>
            </p:nvSpPr>
            <p:spPr bwMode="auto">
              <a:xfrm>
                <a:off x="3724" y="1726"/>
                <a:ext cx="229" cy="227"/>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73 w 146"/>
                  <a:gd name="T11" fmla="*/ 64 h 146"/>
                  <a:gd name="T12" fmla="*/ 64 w 146"/>
                  <a:gd name="T13" fmla="*/ 73 h 146"/>
                  <a:gd name="T14" fmla="*/ 73 w 146"/>
                  <a:gd name="T15" fmla="*/ 82 h 146"/>
                  <a:gd name="T16" fmla="*/ 82 w 146"/>
                  <a:gd name="T17" fmla="*/ 73 h 146"/>
                  <a:gd name="T18" fmla="*/ 73 w 146"/>
                  <a:gd name="T19"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146"/>
                    </a:moveTo>
                    <a:cubicBezTo>
                      <a:pt x="33" y="146"/>
                      <a:pt x="0" y="114"/>
                      <a:pt x="0" y="73"/>
                    </a:cubicBezTo>
                    <a:cubicBezTo>
                      <a:pt x="0" y="33"/>
                      <a:pt x="33" y="0"/>
                      <a:pt x="73" y="0"/>
                    </a:cubicBezTo>
                    <a:cubicBezTo>
                      <a:pt x="113" y="0"/>
                      <a:pt x="146" y="33"/>
                      <a:pt x="146" y="73"/>
                    </a:cubicBezTo>
                    <a:cubicBezTo>
                      <a:pt x="146" y="114"/>
                      <a:pt x="113" y="146"/>
                      <a:pt x="73" y="146"/>
                    </a:cubicBezTo>
                    <a:close/>
                    <a:moveTo>
                      <a:pt x="73" y="64"/>
                    </a:moveTo>
                    <a:cubicBezTo>
                      <a:pt x="68" y="64"/>
                      <a:pt x="64" y="68"/>
                      <a:pt x="64" y="73"/>
                    </a:cubicBezTo>
                    <a:cubicBezTo>
                      <a:pt x="64" y="78"/>
                      <a:pt x="68" y="82"/>
                      <a:pt x="73" y="82"/>
                    </a:cubicBezTo>
                    <a:cubicBezTo>
                      <a:pt x="78" y="82"/>
                      <a:pt x="82" y="78"/>
                      <a:pt x="82" y="73"/>
                    </a:cubicBezTo>
                    <a:cubicBezTo>
                      <a:pt x="82" y="68"/>
                      <a:pt x="78" y="64"/>
                      <a:pt x="7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03" name="Freeform 59"/>
              <p:cNvSpPr>
                <a:spLocks noEditPoints="1"/>
              </p:cNvSpPr>
              <p:nvPr/>
            </p:nvSpPr>
            <p:spPr bwMode="auto">
              <a:xfrm>
                <a:off x="3724" y="1726"/>
                <a:ext cx="229" cy="227"/>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73 w 146"/>
                  <a:gd name="T11" fmla="*/ 64 h 146"/>
                  <a:gd name="T12" fmla="*/ 64 w 146"/>
                  <a:gd name="T13" fmla="*/ 73 h 146"/>
                  <a:gd name="T14" fmla="*/ 73 w 146"/>
                  <a:gd name="T15" fmla="*/ 82 h 146"/>
                  <a:gd name="T16" fmla="*/ 82 w 146"/>
                  <a:gd name="T17" fmla="*/ 73 h 146"/>
                  <a:gd name="T18" fmla="*/ 73 w 146"/>
                  <a:gd name="T19"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146"/>
                    </a:moveTo>
                    <a:cubicBezTo>
                      <a:pt x="33" y="146"/>
                      <a:pt x="0" y="114"/>
                      <a:pt x="0" y="73"/>
                    </a:cubicBezTo>
                    <a:cubicBezTo>
                      <a:pt x="0" y="33"/>
                      <a:pt x="33" y="0"/>
                      <a:pt x="73" y="0"/>
                    </a:cubicBezTo>
                    <a:cubicBezTo>
                      <a:pt x="113" y="0"/>
                      <a:pt x="146" y="33"/>
                      <a:pt x="146" y="73"/>
                    </a:cubicBezTo>
                    <a:cubicBezTo>
                      <a:pt x="146" y="114"/>
                      <a:pt x="113" y="146"/>
                      <a:pt x="73" y="146"/>
                    </a:cubicBezTo>
                    <a:close/>
                    <a:moveTo>
                      <a:pt x="73" y="64"/>
                    </a:moveTo>
                    <a:cubicBezTo>
                      <a:pt x="68" y="64"/>
                      <a:pt x="64" y="68"/>
                      <a:pt x="64" y="73"/>
                    </a:cubicBezTo>
                    <a:cubicBezTo>
                      <a:pt x="64" y="78"/>
                      <a:pt x="68" y="82"/>
                      <a:pt x="73" y="82"/>
                    </a:cubicBezTo>
                    <a:cubicBezTo>
                      <a:pt x="78" y="82"/>
                      <a:pt x="82" y="78"/>
                      <a:pt x="82" y="73"/>
                    </a:cubicBezTo>
                    <a:cubicBezTo>
                      <a:pt x="82" y="68"/>
                      <a:pt x="78" y="64"/>
                      <a:pt x="7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04" name="Freeform 60"/>
              <p:cNvSpPr>
                <a:spLocks noEditPoints="1"/>
              </p:cNvSpPr>
              <p:nvPr/>
            </p:nvSpPr>
            <p:spPr bwMode="auto">
              <a:xfrm>
                <a:off x="3488" y="1492"/>
                <a:ext cx="701" cy="697"/>
              </a:xfrm>
              <a:custGeom>
                <a:avLst/>
                <a:gdLst>
                  <a:gd name="T0" fmla="*/ 224 w 448"/>
                  <a:gd name="T1" fmla="*/ 0 h 447"/>
                  <a:gd name="T2" fmla="*/ 0 w 448"/>
                  <a:gd name="T3" fmla="*/ 223 h 447"/>
                  <a:gd name="T4" fmla="*/ 224 w 448"/>
                  <a:gd name="T5" fmla="*/ 447 h 447"/>
                  <a:gd name="T6" fmla="*/ 448 w 448"/>
                  <a:gd name="T7" fmla="*/ 223 h 447"/>
                  <a:gd name="T8" fmla="*/ 224 w 448"/>
                  <a:gd name="T9" fmla="*/ 0 h 447"/>
                  <a:gd name="T10" fmla="*/ 224 w 448"/>
                  <a:gd name="T11" fmla="*/ 383 h 447"/>
                  <a:gd name="T12" fmla="*/ 64 w 448"/>
                  <a:gd name="T13" fmla="*/ 223 h 447"/>
                  <a:gd name="T14" fmla="*/ 224 w 448"/>
                  <a:gd name="T15" fmla="*/ 64 h 447"/>
                  <a:gd name="T16" fmla="*/ 384 w 448"/>
                  <a:gd name="T17" fmla="*/ 223 h 447"/>
                  <a:gd name="T18" fmla="*/ 224 w 448"/>
                  <a:gd name="T19" fmla="*/ 38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47">
                    <a:moveTo>
                      <a:pt x="224" y="0"/>
                    </a:moveTo>
                    <a:cubicBezTo>
                      <a:pt x="101" y="0"/>
                      <a:pt x="0" y="100"/>
                      <a:pt x="0" y="223"/>
                    </a:cubicBezTo>
                    <a:cubicBezTo>
                      <a:pt x="0" y="347"/>
                      <a:pt x="101" y="447"/>
                      <a:pt x="224" y="447"/>
                    </a:cubicBezTo>
                    <a:cubicBezTo>
                      <a:pt x="348" y="447"/>
                      <a:pt x="448" y="347"/>
                      <a:pt x="448" y="223"/>
                    </a:cubicBezTo>
                    <a:cubicBezTo>
                      <a:pt x="448" y="100"/>
                      <a:pt x="348" y="0"/>
                      <a:pt x="224" y="0"/>
                    </a:cubicBezTo>
                    <a:close/>
                    <a:moveTo>
                      <a:pt x="224" y="383"/>
                    </a:moveTo>
                    <a:cubicBezTo>
                      <a:pt x="136" y="383"/>
                      <a:pt x="64" y="312"/>
                      <a:pt x="64" y="223"/>
                    </a:cubicBezTo>
                    <a:cubicBezTo>
                      <a:pt x="64" y="135"/>
                      <a:pt x="136" y="64"/>
                      <a:pt x="224" y="64"/>
                    </a:cubicBezTo>
                    <a:cubicBezTo>
                      <a:pt x="312" y="64"/>
                      <a:pt x="384" y="135"/>
                      <a:pt x="384" y="223"/>
                    </a:cubicBezTo>
                    <a:cubicBezTo>
                      <a:pt x="384" y="312"/>
                      <a:pt x="312" y="383"/>
                      <a:pt x="224" y="3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05" name="Freeform 61"/>
              <p:cNvSpPr>
                <a:spLocks noEditPoints="1"/>
              </p:cNvSpPr>
              <p:nvPr/>
            </p:nvSpPr>
            <p:spPr bwMode="auto">
              <a:xfrm>
                <a:off x="3724" y="1726"/>
                <a:ext cx="229" cy="227"/>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73 w 146"/>
                  <a:gd name="T11" fmla="*/ 64 h 146"/>
                  <a:gd name="T12" fmla="*/ 64 w 146"/>
                  <a:gd name="T13" fmla="*/ 73 h 146"/>
                  <a:gd name="T14" fmla="*/ 73 w 146"/>
                  <a:gd name="T15" fmla="*/ 82 h 146"/>
                  <a:gd name="T16" fmla="*/ 82 w 146"/>
                  <a:gd name="T17" fmla="*/ 73 h 146"/>
                  <a:gd name="T18" fmla="*/ 73 w 146"/>
                  <a:gd name="T19"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146"/>
                    </a:moveTo>
                    <a:cubicBezTo>
                      <a:pt x="33" y="146"/>
                      <a:pt x="0" y="114"/>
                      <a:pt x="0" y="73"/>
                    </a:cubicBezTo>
                    <a:cubicBezTo>
                      <a:pt x="0" y="33"/>
                      <a:pt x="33" y="0"/>
                      <a:pt x="73" y="0"/>
                    </a:cubicBezTo>
                    <a:cubicBezTo>
                      <a:pt x="113" y="0"/>
                      <a:pt x="146" y="33"/>
                      <a:pt x="146" y="73"/>
                    </a:cubicBezTo>
                    <a:cubicBezTo>
                      <a:pt x="146" y="114"/>
                      <a:pt x="113" y="146"/>
                      <a:pt x="73" y="146"/>
                    </a:cubicBezTo>
                    <a:close/>
                    <a:moveTo>
                      <a:pt x="73" y="64"/>
                    </a:moveTo>
                    <a:cubicBezTo>
                      <a:pt x="68" y="64"/>
                      <a:pt x="64" y="68"/>
                      <a:pt x="64" y="73"/>
                    </a:cubicBezTo>
                    <a:cubicBezTo>
                      <a:pt x="64" y="78"/>
                      <a:pt x="68" y="82"/>
                      <a:pt x="73" y="82"/>
                    </a:cubicBezTo>
                    <a:cubicBezTo>
                      <a:pt x="78" y="82"/>
                      <a:pt x="82" y="78"/>
                      <a:pt x="82" y="73"/>
                    </a:cubicBezTo>
                    <a:cubicBezTo>
                      <a:pt x="82" y="68"/>
                      <a:pt x="78" y="64"/>
                      <a:pt x="7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506" name="Freeform 62"/>
              <p:cNvSpPr>
                <a:spLocks noEditPoints="1"/>
              </p:cNvSpPr>
              <p:nvPr/>
            </p:nvSpPr>
            <p:spPr bwMode="auto">
              <a:xfrm>
                <a:off x="3724" y="1726"/>
                <a:ext cx="229" cy="227"/>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73 w 146"/>
                  <a:gd name="T11" fmla="*/ 64 h 146"/>
                  <a:gd name="T12" fmla="*/ 64 w 146"/>
                  <a:gd name="T13" fmla="*/ 73 h 146"/>
                  <a:gd name="T14" fmla="*/ 73 w 146"/>
                  <a:gd name="T15" fmla="*/ 82 h 146"/>
                  <a:gd name="T16" fmla="*/ 82 w 146"/>
                  <a:gd name="T17" fmla="*/ 73 h 146"/>
                  <a:gd name="T18" fmla="*/ 73 w 146"/>
                  <a:gd name="T19"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146"/>
                    </a:moveTo>
                    <a:cubicBezTo>
                      <a:pt x="33" y="146"/>
                      <a:pt x="0" y="114"/>
                      <a:pt x="0" y="73"/>
                    </a:cubicBezTo>
                    <a:cubicBezTo>
                      <a:pt x="0" y="33"/>
                      <a:pt x="33" y="0"/>
                      <a:pt x="73" y="0"/>
                    </a:cubicBezTo>
                    <a:cubicBezTo>
                      <a:pt x="113" y="0"/>
                      <a:pt x="146" y="33"/>
                      <a:pt x="146" y="73"/>
                    </a:cubicBezTo>
                    <a:cubicBezTo>
                      <a:pt x="146" y="114"/>
                      <a:pt x="113" y="146"/>
                      <a:pt x="73" y="146"/>
                    </a:cubicBezTo>
                    <a:close/>
                    <a:moveTo>
                      <a:pt x="73" y="64"/>
                    </a:moveTo>
                    <a:cubicBezTo>
                      <a:pt x="68" y="64"/>
                      <a:pt x="64" y="68"/>
                      <a:pt x="64" y="73"/>
                    </a:cubicBezTo>
                    <a:cubicBezTo>
                      <a:pt x="64" y="78"/>
                      <a:pt x="68" y="82"/>
                      <a:pt x="73" y="82"/>
                    </a:cubicBezTo>
                    <a:cubicBezTo>
                      <a:pt x="78" y="82"/>
                      <a:pt x="82" y="78"/>
                      <a:pt x="82" y="73"/>
                    </a:cubicBezTo>
                    <a:cubicBezTo>
                      <a:pt x="82" y="68"/>
                      <a:pt x="78" y="64"/>
                      <a:pt x="7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grpSp>
        <p:sp>
          <p:nvSpPr>
            <p:cNvPr id="493" name="Freeform 66"/>
            <p:cNvSpPr>
              <a:spLocks noEditPoints="1"/>
            </p:cNvSpPr>
            <p:nvPr/>
          </p:nvSpPr>
          <p:spPr bwMode="auto">
            <a:xfrm>
              <a:off x="5851469" y="5449862"/>
              <a:ext cx="485831" cy="391785"/>
            </a:xfrm>
            <a:custGeom>
              <a:avLst/>
              <a:gdLst>
                <a:gd name="T0" fmla="*/ 4015 w 4321"/>
                <a:gd name="T1" fmla="*/ 0 h 3495"/>
                <a:gd name="T2" fmla="*/ 306 w 4321"/>
                <a:gd name="T3" fmla="*/ 0 h 3495"/>
                <a:gd name="T4" fmla="*/ 0 w 4321"/>
                <a:gd name="T5" fmla="*/ 306 h 3495"/>
                <a:gd name="T6" fmla="*/ 0 w 4321"/>
                <a:gd name="T7" fmla="*/ 2586 h 3495"/>
                <a:gd name="T8" fmla="*/ 306 w 4321"/>
                <a:gd name="T9" fmla="*/ 2892 h 3495"/>
                <a:gd name="T10" fmla="*/ 1515 w 4321"/>
                <a:gd name="T11" fmla="*/ 2892 h 3495"/>
                <a:gd name="T12" fmla="*/ 1515 w 4321"/>
                <a:gd name="T13" fmla="*/ 3267 h 3495"/>
                <a:gd name="T14" fmla="*/ 1083 w 4321"/>
                <a:gd name="T15" fmla="*/ 3267 h 3495"/>
                <a:gd name="T16" fmla="*/ 1083 w 4321"/>
                <a:gd name="T17" fmla="*/ 3495 h 3495"/>
                <a:gd name="T18" fmla="*/ 3219 w 4321"/>
                <a:gd name="T19" fmla="*/ 3495 h 3495"/>
                <a:gd name="T20" fmla="*/ 3219 w 4321"/>
                <a:gd name="T21" fmla="*/ 3267 h 3495"/>
                <a:gd name="T22" fmla="*/ 2787 w 4321"/>
                <a:gd name="T23" fmla="*/ 3267 h 3495"/>
                <a:gd name="T24" fmla="*/ 2787 w 4321"/>
                <a:gd name="T25" fmla="*/ 2892 h 3495"/>
                <a:gd name="T26" fmla="*/ 4015 w 4321"/>
                <a:gd name="T27" fmla="*/ 2892 h 3495"/>
                <a:gd name="T28" fmla="*/ 4321 w 4321"/>
                <a:gd name="T29" fmla="*/ 2586 h 3495"/>
                <a:gd name="T30" fmla="*/ 4321 w 4321"/>
                <a:gd name="T31" fmla="*/ 306 h 3495"/>
                <a:gd name="T32" fmla="*/ 4015 w 4321"/>
                <a:gd name="T33" fmla="*/ 0 h 3495"/>
                <a:gd name="T34" fmla="*/ 4052 w 4321"/>
                <a:gd name="T35" fmla="*/ 2589 h 3495"/>
                <a:gd name="T36" fmla="*/ 269 w 4321"/>
                <a:gd name="T37" fmla="*/ 2589 h 3495"/>
                <a:gd name="T38" fmla="*/ 269 w 4321"/>
                <a:gd name="T39" fmla="*/ 304 h 3495"/>
                <a:gd name="T40" fmla="*/ 4052 w 4321"/>
                <a:gd name="T41" fmla="*/ 304 h 3495"/>
                <a:gd name="T42" fmla="*/ 4052 w 4321"/>
                <a:gd name="T43" fmla="*/ 2589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21" h="3495">
                  <a:moveTo>
                    <a:pt x="4015" y="0"/>
                  </a:moveTo>
                  <a:cubicBezTo>
                    <a:pt x="306" y="0"/>
                    <a:pt x="306" y="0"/>
                    <a:pt x="306" y="0"/>
                  </a:cubicBezTo>
                  <a:cubicBezTo>
                    <a:pt x="138" y="0"/>
                    <a:pt x="0" y="138"/>
                    <a:pt x="0" y="306"/>
                  </a:cubicBezTo>
                  <a:cubicBezTo>
                    <a:pt x="0" y="2586"/>
                    <a:pt x="0" y="2586"/>
                    <a:pt x="0" y="2586"/>
                  </a:cubicBezTo>
                  <a:cubicBezTo>
                    <a:pt x="0" y="2755"/>
                    <a:pt x="138" y="2892"/>
                    <a:pt x="306" y="2892"/>
                  </a:cubicBezTo>
                  <a:cubicBezTo>
                    <a:pt x="1515" y="2892"/>
                    <a:pt x="1515" y="2892"/>
                    <a:pt x="1515" y="2892"/>
                  </a:cubicBezTo>
                  <a:cubicBezTo>
                    <a:pt x="1515" y="3267"/>
                    <a:pt x="1515" y="3267"/>
                    <a:pt x="1515" y="3267"/>
                  </a:cubicBezTo>
                  <a:cubicBezTo>
                    <a:pt x="1083" y="3267"/>
                    <a:pt x="1083" y="3267"/>
                    <a:pt x="1083" y="3267"/>
                  </a:cubicBezTo>
                  <a:cubicBezTo>
                    <a:pt x="1083" y="3495"/>
                    <a:pt x="1083" y="3495"/>
                    <a:pt x="1083" y="3495"/>
                  </a:cubicBezTo>
                  <a:cubicBezTo>
                    <a:pt x="3219" y="3495"/>
                    <a:pt x="3219" y="3495"/>
                    <a:pt x="3219" y="3495"/>
                  </a:cubicBezTo>
                  <a:cubicBezTo>
                    <a:pt x="3219" y="3267"/>
                    <a:pt x="3219" y="3267"/>
                    <a:pt x="3219" y="3267"/>
                  </a:cubicBezTo>
                  <a:cubicBezTo>
                    <a:pt x="2787" y="3267"/>
                    <a:pt x="2787" y="3267"/>
                    <a:pt x="2787" y="3267"/>
                  </a:cubicBezTo>
                  <a:cubicBezTo>
                    <a:pt x="2787" y="2892"/>
                    <a:pt x="2787" y="2892"/>
                    <a:pt x="2787" y="2892"/>
                  </a:cubicBezTo>
                  <a:cubicBezTo>
                    <a:pt x="4015" y="2892"/>
                    <a:pt x="4015" y="2892"/>
                    <a:pt x="4015" y="2892"/>
                  </a:cubicBezTo>
                  <a:cubicBezTo>
                    <a:pt x="4183" y="2892"/>
                    <a:pt x="4321" y="2755"/>
                    <a:pt x="4321" y="2586"/>
                  </a:cubicBezTo>
                  <a:cubicBezTo>
                    <a:pt x="4321" y="306"/>
                    <a:pt x="4321" y="306"/>
                    <a:pt x="4321" y="306"/>
                  </a:cubicBezTo>
                  <a:cubicBezTo>
                    <a:pt x="4321" y="138"/>
                    <a:pt x="4183" y="0"/>
                    <a:pt x="4015" y="0"/>
                  </a:cubicBezTo>
                  <a:close/>
                  <a:moveTo>
                    <a:pt x="4052" y="2589"/>
                  </a:moveTo>
                  <a:cubicBezTo>
                    <a:pt x="269" y="2589"/>
                    <a:pt x="269" y="2589"/>
                    <a:pt x="269" y="2589"/>
                  </a:cubicBezTo>
                  <a:cubicBezTo>
                    <a:pt x="269" y="304"/>
                    <a:pt x="269" y="304"/>
                    <a:pt x="269" y="304"/>
                  </a:cubicBezTo>
                  <a:cubicBezTo>
                    <a:pt x="4052" y="304"/>
                    <a:pt x="4052" y="304"/>
                    <a:pt x="4052" y="304"/>
                  </a:cubicBezTo>
                  <a:lnTo>
                    <a:pt x="4052" y="2589"/>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grpSp>
      <p:sp>
        <p:nvSpPr>
          <p:cNvPr id="204" name="Rectangle 203"/>
          <p:cNvSpPr/>
          <p:nvPr/>
        </p:nvSpPr>
        <p:spPr>
          <a:xfrm flipH="1">
            <a:off x="4982858" y="1747133"/>
            <a:ext cx="1238174" cy="276999"/>
          </a:xfrm>
          <a:prstGeom prst="rect">
            <a:avLst/>
          </a:prstGeom>
        </p:spPr>
        <p:txBody>
          <a:bodyPr wrap="square" anchor="ctr">
            <a:spAutoFit/>
          </a:bodyPr>
          <a:lstStyle/>
          <a:p>
            <a:pPr algn="ctr" defTabSz="914126">
              <a:buClrTx/>
            </a:pPr>
            <a:r>
              <a:rPr lang="en-US" sz="1200" dirty="0">
                <a:solidFill>
                  <a:srgbClr val="404040"/>
                </a:solidFill>
                <a:latin typeface="Calibri"/>
                <a:ea typeface="+mn-ea"/>
                <a:cs typeface="+mn-cs"/>
              </a:rPr>
              <a:t>Security Stack</a:t>
            </a:r>
          </a:p>
        </p:txBody>
      </p:sp>
      <p:grpSp>
        <p:nvGrpSpPr>
          <p:cNvPr id="212" name="Group 211"/>
          <p:cNvGrpSpPr/>
          <p:nvPr/>
        </p:nvGrpSpPr>
        <p:grpSpPr>
          <a:xfrm flipV="1">
            <a:off x="5057744" y="2064768"/>
            <a:ext cx="1159442" cy="346314"/>
            <a:chOff x="5173541" y="1992208"/>
            <a:chExt cx="1366378" cy="408124"/>
          </a:xfrm>
        </p:grpSpPr>
        <p:sp>
          <p:nvSpPr>
            <p:cNvPr id="217" name="Rectangle 216"/>
            <p:cNvSpPr/>
            <p:nvPr/>
          </p:nvSpPr>
          <p:spPr>
            <a:xfrm>
              <a:off x="5229225" y="2024568"/>
              <a:ext cx="1257300" cy="322842"/>
            </a:xfrm>
            <a:prstGeom prst="rect">
              <a:avLst/>
            </a:prstGeom>
            <a:solidFill>
              <a:schemeClr val="bg2">
                <a:lumMod val="20000"/>
                <a:lumOff val="80000"/>
              </a:schemeClr>
            </a:solidFill>
            <a:ln w="9525">
              <a:noFill/>
              <a:miter lim="800000"/>
              <a:headEnd/>
              <a:tailEnd/>
            </a:ln>
          </p:spPr>
          <p:txBody>
            <a:bodyPr wrap="square" rtlCol="0" anchor="ctr"/>
            <a:lstStyle/>
            <a:p>
              <a:pPr algn="ctr" defTabSz="914126">
                <a:buClrTx/>
              </a:pPr>
              <a:endParaRPr lang="en-US" sz="1799" dirty="0">
                <a:solidFill>
                  <a:srgbClr val="404040"/>
                </a:solidFill>
                <a:ea typeface="+mn-ea"/>
                <a:cs typeface="+mn-cs"/>
              </a:endParaRPr>
            </a:p>
          </p:txBody>
        </p:sp>
        <p:sp>
          <p:nvSpPr>
            <p:cNvPr id="218" name="Freeform 13"/>
            <p:cNvSpPr>
              <a:spLocks noEditPoints="1"/>
            </p:cNvSpPr>
            <p:nvPr/>
          </p:nvSpPr>
          <p:spPr bwMode="auto">
            <a:xfrm>
              <a:off x="5173541" y="1992208"/>
              <a:ext cx="1366378" cy="408124"/>
            </a:xfrm>
            <a:custGeom>
              <a:avLst/>
              <a:gdLst>
                <a:gd name="T0" fmla="*/ 230 w 241"/>
                <a:gd name="T1" fmla="*/ 0 h 70"/>
                <a:gd name="T2" fmla="*/ 11 w 241"/>
                <a:gd name="T3" fmla="*/ 0 h 70"/>
                <a:gd name="T4" fmla="*/ 0 w 241"/>
                <a:gd name="T5" fmla="*/ 11 h 70"/>
                <a:gd name="T6" fmla="*/ 0 w 241"/>
                <a:gd name="T7" fmla="*/ 58 h 70"/>
                <a:gd name="T8" fmla="*/ 11 w 241"/>
                <a:gd name="T9" fmla="*/ 70 h 70"/>
                <a:gd name="T10" fmla="*/ 230 w 241"/>
                <a:gd name="T11" fmla="*/ 70 h 70"/>
                <a:gd name="T12" fmla="*/ 241 w 241"/>
                <a:gd name="T13" fmla="*/ 58 h 70"/>
                <a:gd name="T14" fmla="*/ 241 w 241"/>
                <a:gd name="T15" fmla="*/ 11 h 70"/>
                <a:gd name="T16" fmla="*/ 230 w 241"/>
                <a:gd name="T17" fmla="*/ 0 h 70"/>
                <a:gd name="T18" fmla="*/ 163 w 241"/>
                <a:gd name="T19" fmla="*/ 45 h 70"/>
                <a:gd name="T20" fmla="*/ 25 w 241"/>
                <a:gd name="T21" fmla="*/ 45 h 70"/>
                <a:gd name="T22" fmla="*/ 25 w 241"/>
                <a:gd name="T23" fmla="*/ 24 h 70"/>
                <a:gd name="T24" fmla="*/ 163 w 241"/>
                <a:gd name="T25" fmla="*/ 24 h 70"/>
                <a:gd name="T26" fmla="*/ 163 w 241"/>
                <a:gd name="T27" fmla="*/ 45 h 70"/>
                <a:gd name="T28" fmla="*/ 212 w 241"/>
                <a:gd name="T29" fmla="*/ 44 h 70"/>
                <a:gd name="T30" fmla="*/ 202 w 241"/>
                <a:gd name="T31" fmla="*/ 35 h 70"/>
                <a:gd name="T32" fmla="*/ 212 w 241"/>
                <a:gd name="T33" fmla="*/ 25 h 70"/>
                <a:gd name="T34" fmla="*/ 222 w 241"/>
                <a:gd name="T35" fmla="*/ 35 h 70"/>
                <a:gd name="T36" fmla="*/ 212 w 241"/>
                <a:gd name="T3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70">
                  <a:moveTo>
                    <a:pt x="230" y="0"/>
                  </a:moveTo>
                  <a:cubicBezTo>
                    <a:pt x="11" y="0"/>
                    <a:pt x="11" y="0"/>
                    <a:pt x="11" y="0"/>
                  </a:cubicBezTo>
                  <a:cubicBezTo>
                    <a:pt x="5" y="0"/>
                    <a:pt x="0" y="5"/>
                    <a:pt x="0" y="11"/>
                  </a:cubicBezTo>
                  <a:cubicBezTo>
                    <a:pt x="0" y="58"/>
                    <a:pt x="0" y="58"/>
                    <a:pt x="0" y="58"/>
                  </a:cubicBezTo>
                  <a:cubicBezTo>
                    <a:pt x="0" y="65"/>
                    <a:pt x="5" y="70"/>
                    <a:pt x="11" y="70"/>
                  </a:cubicBezTo>
                  <a:cubicBezTo>
                    <a:pt x="230" y="70"/>
                    <a:pt x="230" y="70"/>
                    <a:pt x="230" y="70"/>
                  </a:cubicBezTo>
                  <a:cubicBezTo>
                    <a:pt x="236" y="70"/>
                    <a:pt x="241" y="65"/>
                    <a:pt x="241" y="58"/>
                  </a:cubicBezTo>
                  <a:cubicBezTo>
                    <a:pt x="241" y="11"/>
                    <a:pt x="241" y="11"/>
                    <a:pt x="241" y="11"/>
                  </a:cubicBezTo>
                  <a:cubicBezTo>
                    <a:pt x="241" y="5"/>
                    <a:pt x="236" y="0"/>
                    <a:pt x="230" y="0"/>
                  </a:cubicBezTo>
                  <a:close/>
                  <a:moveTo>
                    <a:pt x="163" y="45"/>
                  </a:moveTo>
                  <a:cubicBezTo>
                    <a:pt x="25" y="45"/>
                    <a:pt x="25" y="45"/>
                    <a:pt x="25" y="45"/>
                  </a:cubicBezTo>
                  <a:cubicBezTo>
                    <a:pt x="25" y="24"/>
                    <a:pt x="25" y="24"/>
                    <a:pt x="25" y="24"/>
                  </a:cubicBezTo>
                  <a:cubicBezTo>
                    <a:pt x="163" y="24"/>
                    <a:pt x="163" y="24"/>
                    <a:pt x="163" y="24"/>
                  </a:cubicBezTo>
                  <a:lnTo>
                    <a:pt x="163" y="45"/>
                  </a:lnTo>
                  <a:close/>
                  <a:moveTo>
                    <a:pt x="212" y="44"/>
                  </a:moveTo>
                  <a:cubicBezTo>
                    <a:pt x="207" y="44"/>
                    <a:pt x="202" y="40"/>
                    <a:pt x="202" y="35"/>
                  </a:cubicBezTo>
                  <a:cubicBezTo>
                    <a:pt x="202" y="29"/>
                    <a:pt x="207" y="25"/>
                    <a:pt x="212" y="25"/>
                  </a:cubicBezTo>
                  <a:cubicBezTo>
                    <a:pt x="218" y="25"/>
                    <a:pt x="222" y="29"/>
                    <a:pt x="222" y="35"/>
                  </a:cubicBezTo>
                  <a:cubicBezTo>
                    <a:pt x="222" y="40"/>
                    <a:pt x="218" y="44"/>
                    <a:pt x="212" y="44"/>
                  </a:cubicBezTo>
                  <a:close/>
                </a:path>
              </a:pathLst>
            </a:custGeom>
            <a:solidFill>
              <a:srgbClr val="707072"/>
            </a:solidFill>
            <a:ln w="12700">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grpSp>
      <p:pic>
        <p:nvPicPr>
          <p:cNvPr id="223" name="Picture 2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9051" y="5200369"/>
            <a:ext cx="606262" cy="521246"/>
          </a:xfrm>
          <a:prstGeom prst="rect">
            <a:avLst/>
          </a:prstGeom>
        </p:spPr>
      </p:pic>
      <p:grpSp>
        <p:nvGrpSpPr>
          <p:cNvPr id="9" name="Group 8"/>
          <p:cNvGrpSpPr/>
          <p:nvPr/>
        </p:nvGrpSpPr>
        <p:grpSpPr>
          <a:xfrm>
            <a:off x="3004646" y="2069607"/>
            <a:ext cx="356093" cy="356093"/>
            <a:chOff x="2425207" y="2019300"/>
            <a:chExt cx="438150" cy="438150"/>
          </a:xfrm>
        </p:grpSpPr>
        <p:sp>
          <p:nvSpPr>
            <p:cNvPr id="375" name="Oval 374"/>
            <p:cNvSpPr/>
            <p:nvPr/>
          </p:nvSpPr>
          <p:spPr bwMode="gray">
            <a:xfrm>
              <a:off x="2425207" y="2019300"/>
              <a:ext cx="438150" cy="438150"/>
            </a:xfrm>
            <a:prstGeom prst="ellipse">
              <a:avLst/>
            </a:prstGeom>
            <a:solidFill>
              <a:schemeClr val="bg2"/>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grpSp>
          <p:nvGrpSpPr>
            <p:cNvPr id="186" name="Group 185"/>
            <p:cNvGrpSpPr/>
            <p:nvPr/>
          </p:nvGrpSpPr>
          <p:grpSpPr>
            <a:xfrm>
              <a:off x="2535856" y="2115423"/>
              <a:ext cx="273392" cy="261186"/>
              <a:chOff x="2276749" y="1904283"/>
              <a:chExt cx="686582" cy="655929"/>
            </a:xfrm>
          </p:grpSpPr>
          <p:grpSp>
            <p:nvGrpSpPr>
              <p:cNvPr id="187" name="Group 4"/>
              <p:cNvGrpSpPr>
                <a:grpSpLocks noChangeAspect="1"/>
              </p:cNvGrpSpPr>
              <p:nvPr/>
            </p:nvGrpSpPr>
            <p:grpSpPr bwMode="auto">
              <a:xfrm>
                <a:off x="2276749" y="1904283"/>
                <a:ext cx="331446" cy="655929"/>
                <a:chOff x="3303" y="2136"/>
                <a:chExt cx="238" cy="471"/>
              </a:xfrm>
            </p:grpSpPr>
            <p:sp>
              <p:nvSpPr>
                <p:cNvPr id="214" name="Rectangle 5"/>
                <p:cNvSpPr>
                  <a:spLocks noChangeArrowheads="1"/>
                </p:cNvSpPr>
                <p:nvPr/>
              </p:nvSpPr>
              <p:spPr bwMode="auto">
                <a:xfrm>
                  <a:off x="3315" y="2168"/>
                  <a:ext cx="217" cy="4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sp>
              <p:nvSpPr>
                <p:cNvPr id="216" name="Freeform 6"/>
                <p:cNvSpPr>
                  <a:spLocks noEditPoints="1"/>
                </p:cNvSpPr>
                <p:nvPr/>
              </p:nvSpPr>
              <p:spPr bwMode="auto">
                <a:xfrm>
                  <a:off x="3303" y="2136"/>
                  <a:ext cx="238" cy="471"/>
                </a:xfrm>
                <a:custGeom>
                  <a:avLst/>
                  <a:gdLst>
                    <a:gd name="T0" fmla="*/ 257 w 273"/>
                    <a:gd name="T1" fmla="*/ 0 h 543"/>
                    <a:gd name="T2" fmla="*/ 16 w 273"/>
                    <a:gd name="T3" fmla="*/ 0 h 543"/>
                    <a:gd name="T4" fmla="*/ 0 w 273"/>
                    <a:gd name="T5" fmla="*/ 16 h 543"/>
                    <a:gd name="T6" fmla="*/ 0 w 273"/>
                    <a:gd name="T7" fmla="*/ 527 h 543"/>
                    <a:gd name="T8" fmla="*/ 16 w 273"/>
                    <a:gd name="T9" fmla="*/ 543 h 543"/>
                    <a:gd name="T10" fmla="*/ 257 w 273"/>
                    <a:gd name="T11" fmla="*/ 543 h 543"/>
                    <a:gd name="T12" fmla="*/ 273 w 273"/>
                    <a:gd name="T13" fmla="*/ 527 h 543"/>
                    <a:gd name="T14" fmla="*/ 273 w 273"/>
                    <a:gd name="T15" fmla="*/ 16 h 543"/>
                    <a:gd name="T16" fmla="*/ 257 w 273"/>
                    <a:gd name="T17" fmla="*/ 0 h 543"/>
                    <a:gd name="T18" fmla="*/ 146 w 273"/>
                    <a:gd name="T19" fmla="*/ 521 h 543"/>
                    <a:gd name="T20" fmla="*/ 126 w 273"/>
                    <a:gd name="T21" fmla="*/ 521 h 543"/>
                    <a:gd name="T22" fmla="*/ 126 w 273"/>
                    <a:gd name="T23" fmla="*/ 473 h 543"/>
                    <a:gd name="T24" fmla="*/ 146 w 273"/>
                    <a:gd name="T25" fmla="*/ 473 h 543"/>
                    <a:gd name="T26" fmla="*/ 146 w 273"/>
                    <a:gd name="T27" fmla="*/ 521 h 543"/>
                    <a:gd name="T28" fmla="*/ 249 w 273"/>
                    <a:gd name="T29" fmla="*/ 442 h 543"/>
                    <a:gd name="T30" fmla="*/ 24 w 273"/>
                    <a:gd name="T31" fmla="*/ 442 h 543"/>
                    <a:gd name="T32" fmla="*/ 24 w 273"/>
                    <a:gd name="T33" fmla="*/ 397 h 543"/>
                    <a:gd name="T34" fmla="*/ 249 w 273"/>
                    <a:gd name="T35" fmla="*/ 397 h 543"/>
                    <a:gd name="T36" fmla="*/ 249 w 273"/>
                    <a:gd name="T37" fmla="*/ 442 h 543"/>
                    <a:gd name="T38" fmla="*/ 249 w 273"/>
                    <a:gd name="T39" fmla="*/ 374 h 543"/>
                    <a:gd name="T40" fmla="*/ 24 w 273"/>
                    <a:gd name="T41" fmla="*/ 374 h 543"/>
                    <a:gd name="T42" fmla="*/ 24 w 273"/>
                    <a:gd name="T43" fmla="*/ 329 h 543"/>
                    <a:gd name="T44" fmla="*/ 249 w 273"/>
                    <a:gd name="T45" fmla="*/ 329 h 543"/>
                    <a:gd name="T46" fmla="*/ 249 w 273"/>
                    <a:gd name="T47" fmla="*/ 374 h 543"/>
                    <a:gd name="T48" fmla="*/ 249 w 273"/>
                    <a:gd name="T49" fmla="*/ 306 h 543"/>
                    <a:gd name="T50" fmla="*/ 24 w 273"/>
                    <a:gd name="T51" fmla="*/ 306 h 543"/>
                    <a:gd name="T52" fmla="*/ 24 w 273"/>
                    <a:gd name="T53" fmla="*/ 261 h 543"/>
                    <a:gd name="T54" fmla="*/ 249 w 273"/>
                    <a:gd name="T55" fmla="*/ 261 h 543"/>
                    <a:gd name="T56" fmla="*/ 249 w 273"/>
                    <a:gd name="T57" fmla="*/ 306 h 543"/>
                    <a:gd name="T58" fmla="*/ 249 w 273"/>
                    <a:gd name="T59" fmla="*/ 236 h 543"/>
                    <a:gd name="T60" fmla="*/ 24 w 273"/>
                    <a:gd name="T61" fmla="*/ 236 h 543"/>
                    <a:gd name="T62" fmla="*/ 24 w 273"/>
                    <a:gd name="T63" fmla="*/ 191 h 543"/>
                    <a:gd name="T64" fmla="*/ 249 w 273"/>
                    <a:gd name="T65" fmla="*/ 191 h 543"/>
                    <a:gd name="T66" fmla="*/ 249 w 273"/>
                    <a:gd name="T67" fmla="*/ 236 h 543"/>
                    <a:gd name="T68" fmla="*/ 249 w 273"/>
                    <a:gd name="T69" fmla="*/ 168 h 543"/>
                    <a:gd name="T70" fmla="*/ 24 w 273"/>
                    <a:gd name="T71" fmla="*/ 168 h 543"/>
                    <a:gd name="T72" fmla="*/ 24 w 273"/>
                    <a:gd name="T73" fmla="*/ 123 h 543"/>
                    <a:gd name="T74" fmla="*/ 249 w 273"/>
                    <a:gd name="T75" fmla="*/ 123 h 543"/>
                    <a:gd name="T76" fmla="*/ 249 w 273"/>
                    <a:gd name="T77" fmla="*/ 168 h 543"/>
                    <a:gd name="T78" fmla="*/ 249 w 273"/>
                    <a:gd name="T79" fmla="*/ 100 h 543"/>
                    <a:gd name="T80" fmla="*/ 24 w 273"/>
                    <a:gd name="T81" fmla="*/ 100 h 543"/>
                    <a:gd name="T82" fmla="*/ 24 w 273"/>
                    <a:gd name="T83" fmla="*/ 55 h 543"/>
                    <a:gd name="T84" fmla="*/ 249 w 273"/>
                    <a:gd name="T85" fmla="*/ 55 h 543"/>
                    <a:gd name="T86" fmla="*/ 249 w 273"/>
                    <a:gd name="T87" fmla="*/ 10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543">
                      <a:moveTo>
                        <a:pt x="257" y="0"/>
                      </a:moveTo>
                      <a:cubicBezTo>
                        <a:pt x="16" y="0"/>
                        <a:pt x="16" y="0"/>
                        <a:pt x="16" y="0"/>
                      </a:cubicBezTo>
                      <a:cubicBezTo>
                        <a:pt x="7" y="0"/>
                        <a:pt x="0" y="7"/>
                        <a:pt x="0" y="16"/>
                      </a:cubicBezTo>
                      <a:cubicBezTo>
                        <a:pt x="0" y="527"/>
                        <a:pt x="0" y="527"/>
                        <a:pt x="0" y="527"/>
                      </a:cubicBezTo>
                      <a:cubicBezTo>
                        <a:pt x="0" y="536"/>
                        <a:pt x="7" y="543"/>
                        <a:pt x="16" y="543"/>
                      </a:cubicBezTo>
                      <a:cubicBezTo>
                        <a:pt x="257" y="543"/>
                        <a:pt x="257" y="543"/>
                        <a:pt x="257" y="543"/>
                      </a:cubicBezTo>
                      <a:cubicBezTo>
                        <a:pt x="265" y="543"/>
                        <a:pt x="273" y="536"/>
                        <a:pt x="273" y="527"/>
                      </a:cubicBezTo>
                      <a:cubicBezTo>
                        <a:pt x="273" y="16"/>
                        <a:pt x="273" y="16"/>
                        <a:pt x="273" y="16"/>
                      </a:cubicBezTo>
                      <a:cubicBezTo>
                        <a:pt x="273" y="7"/>
                        <a:pt x="265" y="0"/>
                        <a:pt x="257" y="0"/>
                      </a:cubicBezTo>
                      <a:close/>
                      <a:moveTo>
                        <a:pt x="146" y="521"/>
                      </a:moveTo>
                      <a:cubicBezTo>
                        <a:pt x="126" y="521"/>
                        <a:pt x="126" y="521"/>
                        <a:pt x="126" y="521"/>
                      </a:cubicBezTo>
                      <a:cubicBezTo>
                        <a:pt x="126" y="473"/>
                        <a:pt x="126" y="473"/>
                        <a:pt x="126" y="473"/>
                      </a:cubicBezTo>
                      <a:cubicBezTo>
                        <a:pt x="146" y="473"/>
                        <a:pt x="146" y="473"/>
                        <a:pt x="146" y="473"/>
                      </a:cubicBezTo>
                      <a:lnTo>
                        <a:pt x="146" y="521"/>
                      </a:lnTo>
                      <a:close/>
                      <a:moveTo>
                        <a:pt x="249" y="442"/>
                      </a:moveTo>
                      <a:cubicBezTo>
                        <a:pt x="24" y="442"/>
                        <a:pt x="24" y="442"/>
                        <a:pt x="24" y="442"/>
                      </a:cubicBezTo>
                      <a:cubicBezTo>
                        <a:pt x="24" y="397"/>
                        <a:pt x="24" y="397"/>
                        <a:pt x="24" y="397"/>
                      </a:cubicBezTo>
                      <a:cubicBezTo>
                        <a:pt x="249" y="397"/>
                        <a:pt x="249" y="397"/>
                        <a:pt x="249" y="397"/>
                      </a:cubicBezTo>
                      <a:lnTo>
                        <a:pt x="249" y="442"/>
                      </a:lnTo>
                      <a:close/>
                      <a:moveTo>
                        <a:pt x="249" y="374"/>
                      </a:moveTo>
                      <a:cubicBezTo>
                        <a:pt x="24" y="374"/>
                        <a:pt x="24" y="374"/>
                        <a:pt x="24" y="374"/>
                      </a:cubicBezTo>
                      <a:cubicBezTo>
                        <a:pt x="24" y="329"/>
                        <a:pt x="24" y="329"/>
                        <a:pt x="24" y="329"/>
                      </a:cubicBezTo>
                      <a:cubicBezTo>
                        <a:pt x="249" y="329"/>
                        <a:pt x="249" y="329"/>
                        <a:pt x="249" y="329"/>
                      </a:cubicBezTo>
                      <a:lnTo>
                        <a:pt x="249" y="374"/>
                      </a:lnTo>
                      <a:close/>
                      <a:moveTo>
                        <a:pt x="249" y="306"/>
                      </a:moveTo>
                      <a:cubicBezTo>
                        <a:pt x="24" y="306"/>
                        <a:pt x="24" y="306"/>
                        <a:pt x="24" y="306"/>
                      </a:cubicBezTo>
                      <a:cubicBezTo>
                        <a:pt x="24" y="261"/>
                        <a:pt x="24" y="261"/>
                        <a:pt x="24" y="261"/>
                      </a:cubicBezTo>
                      <a:cubicBezTo>
                        <a:pt x="249" y="261"/>
                        <a:pt x="249" y="261"/>
                        <a:pt x="249" y="261"/>
                      </a:cubicBezTo>
                      <a:lnTo>
                        <a:pt x="249" y="306"/>
                      </a:lnTo>
                      <a:close/>
                      <a:moveTo>
                        <a:pt x="249" y="236"/>
                      </a:moveTo>
                      <a:cubicBezTo>
                        <a:pt x="24" y="236"/>
                        <a:pt x="24" y="236"/>
                        <a:pt x="24" y="236"/>
                      </a:cubicBezTo>
                      <a:cubicBezTo>
                        <a:pt x="24" y="191"/>
                        <a:pt x="24" y="191"/>
                        <a:pt x="24" y="191"/>
                      </a:cubicBezTo>
                      <a:cubicBezTo>
                        <a:pt x="249" y="191"/>
                        <a:pt x="249" y="191"/>
                        <a:pt x="249" y="191"/>
                      </a:cubicBezTo>
                      <a:lnTo>
                        <a:pt x="249" y="236"/>
                      </a:lnTo>
                      <a:close/>
                      <a:moveTo>
                        <a:pt x="249" y="168"/>
                      </a:moveTo>
                      <a:cubicBezTo>
                        <a:pt x="24" y="168"/>
                        <a:pt x="24" y="168"/>
                        <a:pt x="24" y="168"/>
                      </a:cubicBezTo>
                      <a:cubicBezTo>
                        <a:pt x="24" y="123"/>
                        <a:pt x="24" y="123"/>
                        <a:pt x="24" y="123"/>
                      </a:cubicBezTo>
                      <a:cubicBezTo>
                        <a:pt x="249" y="123"/>
                        <a:pt x="249" y="123"/>
                        <a:pt x="249" y="123"/>
                      </a:cubicBezTo>
                      <a:lnTo>
                        <a:pt x="249" y="168"/>
                      </a:lnTo>
                      <a:close/>
                      <a:moveTo>
                        <a:pt x="249" y="100"/>
                      </a:moveTo>
                      <a:cubicBezTo>
                        <a:pt x="24" y="100"/>
                        <a:pt x="24" y="100"/>
                        <a:pt x="24" y="100"/>
                      </a:cubicBezTo>
                      <a:cubicBezTo>
                        <a:pt x="24" y="55"/>
                        <a:pt x="24" y="55"/>
                        <a:pt x="24" y="55"/>
                      </a:cubicBezTo>
                      <a:cubicBezTo>
                        <a:pt x="249" y="55"/>
                        <a:pt x="249" y="55"/>
                        <a:pt x="249" y="55"/>
                      </a:cubicBezTo>
                      <a:lnTo>
                        <a:pt x="249" y="100"/>
                      </a:ln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grpSp>
          <p:grpSp>
            <p:nvGrpSpPr>
              <p:cNvPr id="208" name="Group 207"/>
              <p:cNvGrpSpPr/>
              <p:nvPr/>
            </p:nvGrpSpPr>
            <p:grpSpPr>
              <a:xfrm>
                <a:off x="2638756" y="2050210"/>
                <a:ext cx="324575" cy="390733"/>
                <a:chOff x="3013418" y="1975878"/>
                <a:chExt cx="324660" cy="390835"/>
              </a:xfrm>
            </p:grpSpPr>
            <p:sp>
              <p:nvSpPr>
                <p:cNvPr id="209" name="Oval 208"/>
                <p:cNvSpPr/>
                <p:nvPr/>
              </p:nvSpPr>
              <p:spPr>
                <a:xfrm>
                  <a:off x="3013418" y="1990440"/>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210" name="Oval 209"/>
                <p:cNvSpPr/>
                <p:nvPr/>
              </p:nvSpPr>
              <p:spPr>
                <a:xfrm>
                  <a:off x="3013418" y="2229261"/>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211" name="Rectangle 210"/>
                <p:cNvSpPr/>
                <p:nvPr/>
              </p:nvSpPr>
              <p:spPr>
                <a:xfrm>
                  <a:off x="3013418" y="2059166"/>
                  <a:ext cx="324660" cy="217948"/>
                </a:xfrm>
                <a:prstGeom prst="rect">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213" name="Freeform 17"/>
                <p:cNvSpPr>
                  <a:spLocks noEditPoints="1"/>
                </p:cNvSpPr>
                <p:nvPr/>
              </p:nvSpPr>
              <p:spPr bwMode="auto">
                <a:xfrm>
                  <a:off x="3013418" y="1975878"/>
                  <a:ext cx="324660" cy="390835"/>
                </a:xfrm>
                <a:custGeom>
                  <a:avLst/>
                  <a:gdLst>
                    <a:gd name="T0" fmla="*/ 307 w 308"/>
                    <a:gd name="T1" fmla="*/ 55 h 371"/>
                    <a:gd name="T2" fmla="*/ 154 w 308"/>
                    <a:gd name="T3" fmla="*/ 0 h 371"/>
                    <a:gd name="T4" fmla="*/ 1 w 308"/>
                    <a:gd name="T5" fmla="*/ 55 h 371"/>
                    <a:gd name="T6" fmla="*/ 0 w 308"/>
                    <a:gd name="T7" fmla="*/ 59 h 371"/>
                    <a:gd name="T8" fmla="*/ 0 w 308"/>
                    <a:gd name="T9" fmla="*/ 315 h 371"/>
                    <a:gd name="T10" fmla="*/ 3 w 308"/>
                    <a:gd name="T11" fmla="*/ 321 h 371"/>
                    <a:gd name="T12" fmla="*/ 154 w 308"/>
                    <a:gd name="T13" fmla="*/ 371 h 371"/>
                    <a:gd name="T14" fmla="*/ 305 w 308"/>
                    <a:gd name="T15" fmla="*/ 321 h 371"/>
                    <a:gd name="T16" fmla="*/ 308 w 308"/>
                    <a:gd name="T17" fmla="*/ 315 h 371"/>
                    <a:gd name="T18" fmla="*/ 308 w 308"/>
                    <a:gd name="T19" fmla="*/ 309 h 371"/>
                    <a:gd name="T20" fmla="*/ 308 w 308"/>
                    <a:gd name="T21" fmla="*/ 309 h 371"/>
                    <a:gd name="T22" fmla="*/ 308 w 308"/>
                    <a:gd name="T23" fmla="*/ 309 h 371"/>
                    <a:gd name="T24" fmla="*/ 308 w 308"/>
                    <a:gd name="T25" fmla="*/ 226 h 371"/>
                    <a:gd name="T26" fmla="*/ 308 w 308"/>
                    <a:gd name="T27" fmla="*/ 226 h 371"/>
                    <a:gd name="T28" fmla="*/ 308 w 308"/>
                    <a:gd name="T29" fmla="*/ 225 h 371"/>
                    <a:gd name="T30" fmla="*/ 308 w 308"/>
                    <a:gd name="T31" fmla="*/ 144 h 371"/>
                    <a:gd name="T32" fmla="*/ 308 w 308"/>
                    <a:gd name="T33" fmla="*/ 144 h 371"/>
                    <a:gd name="T34" fmla="*/ 308 w 308"/>
                    <a:gd name="T35" fmla="*/ 144 h 371"/>
                    <a:gd name="T36" fmla="*/ 308 w 308"/>
                    <a:gd name="T37" fmla="*/ 62 h 371"/>
                    <a:gd name="T38" fmla="*/ 308 w 308"/>
                    <a:gd name="T39" fmla="*/ 62 h 371"/>
                    <a:gd name="T40" fmla="*/ 308 w 308"/>
                    <a:gd name="T41" fmla="*/ 62 h 371"/>
                    <a:gd name="T42" fmla="*/ 308 w 308"/>
                    <a:gd name="T43" fmla="*/ 59 h 371"/>
                    <a:gd name="T44" fmla="*/ 307 w 308"/>
                    <a:gd name="T45" fmla="*/ 55 h 371"/>
                    <a:gd name="T46" fmla="*/ 292 w 308"/>
                    <a:gd name="T47" fmla="*/ 226 h 371"/>
                    <a:gd name="T48" fmla="*/ 154 w 308"/>
                    <a:gd name="T49" fmla="*/ 272 h 371"/>
                    <a:gd name="T50" fmla="*/ 16 w 308"/>
                    <a:gd name="T51" fmla="*/ 226 h 371"/>
                    <a:gd name="T52" fmla="*/ 16 w 308"/>
                    <a:gd name="T53" fmla="*/ 225 h 371"/>
                    <a:gd name="T54" fmla="*/ 16 w 308"/>
                    <a:gd name="T55" fmla="*/ 172 h 371"/>
                    <a:gd name="T56" fmla="*/ 154 w 308"/>
                    <a:gd name="T57" fmla="*/ 206 h 371"/>
                    <a:gd name="T58" fmla="*/ 292 w 308"/>
                    <a:gd name="T59" fmla="*/ 172 h 371"/>
                    <a:gd name="T60" fmla="*/ 292 w 308"/>
                    <a:gd name="T61" fmla="*/ 226 h 371"/>
                    <a:gd name="T62" fmla="*/ 292 w 308"/>
                    <a:gd name="T63" fmla="*/ 144 h 371"/>
                    <a:gd name="T64" fmla="*/ 154 w 308"/>
                    <a:gd name="T65" fmla="*/ 190 h 371"/>
                    <a:gd name="T66" fmla="*/ 16 w 308"/>
                    <a:gd name="T67" fmla="*/ 144 h 371"/>
                    <a:gd name="T68" fmla="*/ 16 w 308"/>
                    <a:gd name="T69" fmla="*/ 144 h 371"/>
                    <a:gd name="T70" fmla="*/ 16 w 308"/>
                    <a:gd name="T71" fmla="*/ 90 h 371"/>
                    <a:gd name="T72" fmla="*/ 154 w 308"/>
                    <a:gd name="T73" fmla="*/ 124 h 371"/>
                    <a:gd name="T74" fmla="*/ 292 w 308"/>
                    <a:gd name="T75" fmla="*/ 90 h 371"/>
                    <a:gd name="T76" fmla="*/ 292 w 308"/>
                    <a:gd name="T77" fmla="*/ 144 h 371"/>
                    <a:gd name="T78" fmla="*/ 154 w 308"/>
                    <a:gd name="T79" fmla="*/ 16 h 371"/>
                    <a:gd name="T80" fmla="*/ 292 w 308"/>
                    <a:gd name="T81" fmla="*/ 62 h 371"/>
                    <a:gd name="T82" fmla="*/ 292 w 308"/>
                    <a:gd name="T83" fmla="*/ 62 h 371"/>
                    <a:gd name="T84" fmla="*/ 154 w 308"/>
                    <a:gd name="T85" fmla="*/ 108 h 371"/>
                    <a:gd name="T86" fmla="*/ 16 w 308"/>
                    <a:gd name="T87" fmla="*/ 62 h 371"/>
                    <a:gd name="T88" fmla="*/ 154 w 308"/>
                    <a:gd name="T89" fmla="*/ 16 h 371"/>
                    <a:gd name="T90" fmla="*/ 154 w 308"/>
                    <a:gd name="T91" fmla="*/ 355 h 371"/>
                    <a:gd name="T92" fmla="*/ 16 w 308"/>
                    <a:gd name="T93" fmla="*/ 309 h 371"/>
                    <a:gd name="T94" fmla="*/ 16 w 308"/>
                    <a:gd name="T95" fmla="*/ 309 h 371"/>
                    <a:gd name="T96" fmla="*/ 16 w 308"/>
                    <a:gd name="T97" fmla="*/ 254 h 371"/>
                    <a:gd name="T98" fmla="*/ 154 w 308"/>
                    <a:gd name="T99" fmla="*/ 288 h 371"/>
                    <a:gd name="T100" fmla="*/ 292 w 308"/>
                    <a:gd name="T101" fmla="*/ 254 h 371"/>
                    <a:gd name="T102" fmla="*/ 292 w 308"/>
                    <a:gd name="T103" fmla="*/ 309 h 371"/>
                    <a:gd name="T104" fmla="*/ 154 w 308"/>
                    <a:gd name="T105" fmla="*/ 35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 h="371">
                      <a:moveTo>
                        <a:pt x="307" y="55"/>
                      </a:moveTo>
                      <a:cubicBezTo>
                        <a:pt x="300" y="27"/>
                        <a:pt x="247" y="0"/>
                        <a:pt x="154" y="0"/>
                      </a:cubicBezTo>
                      <a:cubicBezTo>
                        <a:pt x="61" y="0"/>
                        <a:pt x="8" y="27"/>
                        <a:pt x="1" y="55"/>
                      </a:cubicBezTo>
                      <a:cubicBezTo>
                        <a:pt x="0" y="56"/>
                        <a:pt x="0" y="58"/>
                        <a:pt x="0" y="59"/>
                      </a:cubicBezTo>
                      <a:cubicBezTo>
                        <a:pt x="0" y="315"/>
                        <a:pt x="0" y="315"/>
                        <a:pt x="0" y="315"/>
                      </a:cubicBezTo>
                      <a:cubicBezTo>
                        <a:pt x="0" y="317"/>
                        <a:pt x="1" y="320"/>
                        <a:pt x="3" y="321"/>
                      </a:cubicBezTo>
                      <a:cubicBezTo>
                        <a:pt x="15" y="347"/>
                        <a:pt x="67" y="371"/>
                        <a:pt x="154" y="371"/>
                      </a:cubicBezTo>
                      <a:cubicBezTo>
                        <a:pt x="241" y="371"/>
                        <a:pt x="293" y="347"/>
                        <a:pt x="305" y="321"/>
                      </a:cubicBezTo>
                      <a:cubicBezTo>
                        <a:pt x="307" y="320"/>
                        <a:pt x="308" y="317"/>
                        <a:pt x="308" y="315"/>
                      </a:cubicBezTo>
                      <a:cubicBezTo>
                        <a:pt x="308" y="309"/>
                        <a:pt x="308" y="309"/>
                        <a:pt x="308" y="309"/>
                      </a:cubicBezTo>
                      <a:cubicBezTo>
                        <a:pt x="308" y="309"/>
                        <a:pt x="308" y="309"/>
                        <a:pt x="308" y="309"/>
                      </a:cubicBezTo>
                      <a:cubicBezTo>
                        <a:pt x="308" y="309"/>
                        <a:pt x="308" y="309"/>
                        <a:pt x="308" y="309"/>
                      </a:cubicBezTo>
                      <a:cubicBezTo>
                        <a:pt x="308" y="226"/>
                        <a:pt x="308" y="226"/>
                        <a:pt x="308" y="226"/>
                      </a:cubicBezTo>
                      <a:cubicBezTo>
                        <a:pt x="308" y="226"/>
                        <a:pt x="308" y="226"/>
                        <a:pt x="308" y="226"/>
                      </a:cubicBezTo>
                      <a:cubicBezTo>
                        <a:pt x="308" y="226"/>
                        <a:pt x="308" y="226"/>
                        <a:pt x="308" y="225"/>
                      </a:cubicBezTo>
                      <a:cubicBezTo>
                        <a:pt x="308" y="144"/>
                        <a:pt x="308" y="144"/>
                        <a:pt x="308" y="144"/>
                      </a:cubicBezTo>
                      <a:cubicBezTo>
                        <a:pt x="308" y="144"/>
                        <a:pt x="308" y="144"/>
                        <a:pt x="308" y="144"/>
                      </a:cubicBezTo>
                      <a:cubicBezTo>
                        <a:pt x="308" y="144"/>
                        <a:pt x="308" y="144"/>
                        <a:pt x="308" y="144"/>
                      </a:cubicBezTo>
                      <a:cubicBezTo>
                        <a:pt x="308" y="62"/>
                        <a:pt x="308" y="62"/>
                        <a:pt x="308" y="62"/>
                      </a:cubicBezTo>
                      <a:cubicBezTo>
                        <a:pt x="308" y="62"/>
                        <a:pt x="308" y="62"/>
                        <a:pt x="308" y="62"/>
                      </a:cubicBezTo>
                      <a:cubicBezTo>
                        <a:pt x="308" y="62"/>
                        <a:pt x="308" y="62"/>
                        <a:pt x="308" y="62"/>
                      </a:cubicBezTo>
                      <a:cubicBezTo>
                        <a:pt x="308" y="59"/>
                        <a:pt x="308" y="59"/>
                        <a:pt x="308" y="59"/>
                      </a:cubicBezTo>
                      <a:cubicBezTo>
                        <a:pt x="308" y="58"/>
                        <a:pt x="308" y="57"/>
                        <a:pt x="307" y="55"/>
                      </a:cubicBezTo>
                      <a:close/>
                      <a:moveTo>
                        <a:pt x="292" y="226"/>
                      </a:moveTo>
                      <a:cubicBezTo>
                        <a:pt x="292" y="248"/>
                        <a:pt x="235" y="272"/>
                        <a:pt x="154" y="272"/>
                      </a:cubicBezTo>
                      <a:cubicBezTo>
                        <a:pt x="73" y="272"/>
                        <a:pt x="16" y="248"/>
                        <a:pt x="16" y="226"/>
                      </a:cubicBezTo>
                      <a:cubicBezTo>
                        <a:pt x="16" y="226"/>
                        <a:pt x="16" y="226"/>
                        <a:pt x="16" y="225"/>
                      </a:cubicBezTo>
                      <a:cubicBezTo>
                        <a:pt x="16" y="172"/>
                        <a:pt x="16" y="172"/>
                        <a:pt x="16" y="172"/>
                      </a:cubicBezTo>
                      <a:cubicBezTo>
                        <a:pt x="39" y="191"/>
                        <a:pt x="86" y="206"/>
                        <a:pt x="154" y="206"/>
                      </a:cubicBezTo>
                      <a:cubicBezTo>
                        <a:pt x="222" y="206"/>
                        <a:pt x="269" y="191"/>
                        <a:pt x="292" y="172"/>
                      </a:cubicBezTo>
                      <a:lnTo>
                        <a:pt x="292" y="226"/>
                      </a:lnTo>
                      <a:close/>
                      <a:moveTo>
                        <a:pt x="292" y="144"/>
                      </a:moveTo>
                      <a:cubicBezTo>
                        <a:pt x="292" y="166"/>
                        <a:pt x="235" y="190"/>
                        <a:pt x="154" y="190"/>
                      </a:cubicBezTo>
                      <a:cubicBezTo>
                        <a:pt x="73" y="190"/>
                        <a:pt x="16" y="166"/>
                        <a:pt x="16" y="144"/>
                      </a:cubicBezTo>
                      <a:cubicBezTo>
                        <a:pt x="16" y="144"/>
                        <a:pt x="16" y="144"/>
                        <a:pt x="16" y="144"/>
                      </a:cubicBezTo>
                      <a:cubicBezTo>
                        <a:pt x="16" y="90"/>
                        <a:pt x="16" y="90"/>
                        <a:pt x="16" y="90"/>
                      </a:cubicBezTo>
                      <a:cubicBezTo>
                        <a:pt x="39" y="109"/>
                        <a:pt x="86" y="124"/>
                        <a:pt x="154" y="124"/>
                      </a:cubicBezTo>
                      <a:cubicBezTo>
                        <a:pt x="222" y="124"/>
                        <a:pt x="269" y="109"/>
                        <a:pt x="292" y="90"/>
                      </a:cubicBezTo>
                      <a:lnTo>
                        <a:pt x="292" y="144"/>
                      </a:lnTo>
                      <a:close/>
                      <a:moveTo>
                        <a:pt x="154" y="16"/>
                      </a:moveTo>
                      <a:cubicBezTo>
                        <a:pt x="235" y="16"/>
                        <a:pt x="292" y="40"/>
                        <a:pt x="292" y="62"/>
                      </a:cubicBezTo>
                      <a:cubicBezTo>
                        <a:pt x="292" y="62"/>
                        <a:pt x="292" y="62"/>
                        <a:pt x="292" y="62"/>
                      </a:cubicBezTo>
                      <a:cubicBezTo>
                        <a:pt x="292" y="84"/>
                        <a:pt x="235" y="108"/>
                        <a:pt x="154" y="108"/>
                      </a:cubicBezTo>
                      <a:cubicBezTo>
                        <a:pt x="73" y="108"/>
                        <a:pt x="16" y="84"/>
                        <a:pt x="16" y="62"/>
                      </a:cubicBezTo>
                      <a:cubicBezTo>
                        <a:pt x="16" y="40"/>
                        <a:pt x="73" y="16"/>
                        <a:pt x="154" y="16"/>
                      </a:cubicBezTo>
                      <a:close/>
                      <a:moveTo>
                        <a:pt x="154" y="355"/>
                      </a:moveTo>
                      <a:cubicBezTo>
                        <a:pt x="73" y="355"/>
                        <a:pt x="16" y="331"/>
                        <a:pt x="16" y="309"/>
                      </a:cubicBezTo>
                      <a:cubicBezTo>
                        <a:pt x="16" y="309"/>
                        <a:pt x="16" y="309"/>
                        <a:pt x="16" y="309"/>
                      </a:cubicBezTo>
                      <a:cubicBezTo>
                        <a:pt x="16" y="254"/>
                        <a:pt x="16" y="254"/>
                        <a:pt x="16" y="254"/>
                      </a:cubicBezTo>
                      <a:cubicBezTo>
                        <a:pt x="39" y="273"/>
                        <a:pt x="86" y="288"/>
                        <a:pt x="154" y="288"/>
                      </a:cubicBezTo>
                      <a:cubicBezTo>
                        <a:pt x="222" y="288"/>
                        <a:pt x="269" y="273"/>
                        <a:pt x="292" y="254"/>
                      </a:cubicBezTo>
                      <a:cubicBezTo>
                        <a:pt x="292" y="309"/>
                        <a:pt x="292" y="309"/>
                        <a:pt x="292" y="309"/>
                      </a:cubicBezTo>
                      <a:cubicBezTo>
                        <a:pt x="292" y="331"/>
                        <a:pt x="235" y="355"/>
                        <a:pt x="154" y="355"/>
                      </a:cubicBezTo>
                      <a:close/>
                    </a:path>
                  </a:pathLst>
                </a:custGeom>
                <a:solidFill>
                  <a:srgbClr val="707072"/>
                </a:solidFill>
                <a:ln>
                  <a:noFill/>
                </a:ln>
              </p:spPr>
              <p:txBody>
                <a:bodyPr vert="horz" wrap="square" lIns="91416" tIns="45708" rIns="91416" bIns="45708" numCol="1" anchor="t" anchorCtr="0" compatLnSpc="1">
                  <a:prstTxWarp prst="textNoShape">
                    <a:avLst/>
                  </a:prstTxWarp>
                </a:bodyPr>
                <a:lstStyle/>
                <a:p>
                  <a:pPr defTabSz="914126">
                    <a:buClrTx/>
                    <a:defRPr/>
                  </a:pPr>
                  <a:endParaRPr lang="en-US" sz="1799" dirty="0">
                    <a:solidFill>
                      <a:sysClr val="windowText" lastClr="000000"/>
                    </a:solidFill>
                    <a:ea typeface="+mn-ea"/>
                    <a:cs typeface="+mn-cs"/>
                  </a:endParaRPr>
                </a:p>
              </p:txBody>
            </p:sp>
          </p:grpSp>
        </p:grpSp>
      </p:grpSp>
      <p:grpSp>
        <p:nvGrpSpPr>
          <p:cNvPr id="393" name="Group 392"/>
          <p:cNvGrpSpPr/>
          <p:nvPr/>
        </p:nvGrpSpPr>
        <p:grpSpPr>
          <a:xfrm>
            <a:off x="3004646" y="2069607"/>
            <a:ext cx="356093" cy="356093"/>
            <a:chOff x="2425207" y="2019300"/>
            <a:chExt cx="438150" cy="438150"/>
          </a:xfrm>
        </p:grpSpPr>
        <p:sp>
          <p:nvSpPr>
            <p:cNvPr id="394" name="Oval 393"/>
            <p:cNvSpPr/>
            <p:nvPr/>
          </p:nvSpPr>
          <p:spPr bwMode="gray">
            <a:xfrm>
              <a:off x="2425207" y="2019300"/>
              <a:ext cx="438150" cy="438150"/>
            </a:xfrm>
            <a:prstGeom prst="ellipse">
              <a:avLst/>
            </a:prstGeom>
            <a:solidFill>
              <a:schemeClr val="bg2"/>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grpSp>
          <p:nvGrpSpPr>
            <p:cNvPr id="395" name="Group 394"/>
            <p:cNvGrpSpPr/>
            <p:nvPr/>
          </p:nvGrpSpPr>
          <p:grpSpPr>
            <a:xfrm>
              <a:off x="2535856" y="2115423"/>
              <a:ext cx="273392" cy="261186"/>
              <a:chOff x="2276749" y="1904283"/>
              <a:chExt cx="686582" cy="655929"/>
            </a:xfrm>
          </p:grpSpPr>
          <p:grpSp>
            <p:nvGrpSpPr>
              <p:cNvPr id="396" name="Group 4"/>
              <p:cNvGrpSpPr>
                <a:grpSpLocks noChangeAspect="1"/>
              </p:cNvGrpSpPr>
              <p:nvPr/>
            </p:nvGrpSpPr>
            <p:grpSpPr bwMode="auto">
              <a:xfrm>
                <a:off x="2276749" y="1904283"/>
                <a:ext cx="331446" cy="655929"/>
                <a:chOff x="3303" y="2136"/>
                <a:chExt cx="238" cy="471"/>
              </a:xfrm>
            </p:grpSpPr>
            <p:sp>
              <p:nvSpPr>
                <p:cNvPr id="402" name="Rectangle 5"/>
                <p:cNvSpPr>
                  <a:spLocks noChangeArrowheads="1"/>
                </p:cNvSpPr>
                <p:nvPr/>
              </p:nvSpPr>
              <p:spPr bwMode="auto">
                <a:xfrm>
                  <a:off x="3315" y="2168"/>
                  <a:ext cx="217" cy="4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sp>
              <p:nvSpPr>
                <p:cNvPr id="403" name="Freeform 6"/>
                <p:cNvSpPr>
                  <a:spLocks noEditPoints="1"/>
                </p:cNvSpPr>
                <p:nvPr/>
              </p:nvSpPr>
              <p:spPr bwMode="auto">
                <a:xfrm>
                  <a:off x="3303" y="2136"/>
                  <a:ext cx="238" cy="471"/>
                </a:xfrm>
                <a:custGeom>
                  <a:avLst/>
                  <a:gdLst>
                    <a:gd name="T0" fmla="*/ 257 w 273"/>
                    <a:gd name="T1" fmla="*/ 0 h 543"/>
                    <a:gd name="T2" fmla="*/ 16 w 273"/>
                    <a:gd name="T3" fmla="*/ 0 h 543"/>
                    <a:gd name="T4" fmla="*/ 0 w 273"/>
                    <a:gd name="T5" fmla="*/ 16 h 543"/>
                    <a:gd name="T6" fmla="*/ 0 w 273"/>
                    <a:gd name="T7" fmla="*/ 527 h 543"/>
                    <a:gd name="T8" fmla="*/ 16 w 273"/>
                    <a:gd name="T9" fmla="*/ 543 h 543"/>
                    <a:gd name="T10" fmla="*/ 257 w 273"/>
                    <a:gd name="T11" fmla="*/ 543 h 543"/>
                    <a:gd name="T12" fmla="*/ 273 w 273"/>
                    <a:gd name="T13" fmla="*/ 527 h 543"/>
                    <a:gd name="T14" fmla="*/ 273 w 273"/>
                    <a:gd name="T15" fmla="*/ 16 h 543"/>
                    <a:gd name="T16" fmla="*/ 257 w 273"/>
                    <a:gd name="T17" fmla="*/ 0 h 543"/>
                    <a:gd name="T18" fmla="*/ 146 w 273"/>
                    <a:gd name="T19" fmla="*/ 521 h 543"/>
                    <a:gd name="T20" fmla="*/ 126 w 273"/>
                    <a:gd name="T21" fmla="*/ 521 h 543"/>
                    <a:gd name="T22" fmla="*/ 126 w 273"/>
                    <a:gd name="T23" fmla="*/ 473 h 543"/>
                    <a:gd name="T24" fmla="*/ 146 w 273"/>
                    <a:gd name="T25" fmla="*/ 473 h 543"/>
                    <a:gd name="T26" fmla="*/ 146 w 273"/>
                    <a:gd name="T27" fmla="*/ 521 h 543"/>
                    <a:gd name="T28" fmla="*/ 249 w 273"/>
                    <a:gd name="T29" fmla="*/ 442 h 543"/>
                    <a:gd name="T30" fmla="*/ 24 w 273"/>
                    <a:gd name="T31" fmla="*/ 442 h 543"/>
                    <a:gd name="T32" fmla="*/ 24 w 273"/>
                    <a:gd name="T33" fmla="*/ 397 h 543"/>
                    <a:gd name="T34" fmla="*/ 249 w 273"/>
                    <a:gd name="T35" fmla="*/ 397 h 543"/>
                    <a:gd name="T36" fmla="*/ 249 w 273"/>
                    <a:gd name="T37" fmla="*/ 442 h 543"/>
                    <a:gd name="T38" fmla="*/ 249 w 273"/>
                    <a:gd name="T39" fmla="*/ 374 h 543"/>
                    <a:gd name="T40" fmla="*/ 24 w 273"/>
                    <a:gd name="T41" fmla="*/ 374 h 543"/>
                    <a:gd name="T42" fmla="*/ 24 w 273"/>
                    <a:gd name="T43" fmla="*/ 329 h 543"/>
                    <a:gd name="T44" fmla="*/ 249 w 273"/>
                    <a:gd name="T45" fmla="*/ 329 h 543"/>
                    <a:gd name="T46" fmla="*/ 249 w 273"/>
                    <a:gd name="T47" fmla="*/ 374 h 543"/>
                    <a:gd name="T48" fmla="*/ 249 w 273"/>
                    <a:gd name="T49" fmla="*/ 306 h 543"/>
                    <a:gd name="T50" fmla="*/ 24 w 273"/>
                    <a:gd name="T51" fmla="*/ 306 h 543"/>
                    <a:gd name="T52" fmla="*/ 24 w 273"/>
                    <a:gd name="T53" fmla="*/ 261 h 543"/>
                    <a:gd name="T54" fmla="*/ 249 w 273"/>
                    <a:gd name="T55" fmla="*/ 261 h 543"/>
                    <a:gd name="T56" fmla="*/ 249 w 273"/>
                    <a:gd name="T57" fmla="*/ 306 h 543"/>
                    <a:gd name="T58" fmla="*/ 249 w 273"/>
                    <a:gd name="T59" fmla="*/ 236 h 543"/>
                    <a:gd name="T60" fmla="*/ 24 w 273"/>
                    <a:gd name="T61" fmla="*/ 236 h 543"/>
                    <a:gd name="T62" fmla="*/ 24 w 273"/>
                    <a:gd name="T63" fmla="*/ 191 h 543"/>
                    <a:gd name="T64" fmla="*/ 249 w 273"/>
                    <a:gd name="T65" fmla="*/ 191 h 543"/>
                    <a:gd name="T66" fmla="*/ 249 w 273"/>
                    <a:gd name="T67" fmla="*/ 236 h 543"/>
                    <a:gd name="T68" fmla="*/ 249 w 273"/>
                    <a:gd name="T69" fmla="*/ 168 h 543"/>
                    <a:gd name="T70" fmla="*/ 24 w 273"/>
                    <a:gd name="T71" fmla="*/ 168 h 543"/>
                    <a:gd name="T72" fmla="*/ 24 w 273"/>
                    <a:gd name="T73" fmla="*/ 123 h 543"/>
                    <a:gd name="T74" fmla="*/ 249 w 273"/>
                    <a:gd name="T75" fmla="*/ 123 h 543"/>
                    <a:gd name="T76" fmla="*/ 249 w 273"/>
                    <a:gd name="T77" fmla="*/ 168 h 543"/>
                    <a:gd name="T78" fmla="*/ 249 w 273"/>
                    <a:gd name="T79" fmla="*/ 100 h 543"/>
                    <a:gd name="T80" fmla="*/ 24 w 273"/>
                    <a:gd name="T81" fmla="*/ 100 h 543"/>
                    <a:gd name="T82" fmla="*/ 24 w 273"/>
                    <a:gd name="T83" fmla="*/ 55 h 543"/>
                    <a:gd name="T84" fmla="*/ 249 w 273"/>
                    <a:gd name="T85" fmla="*/ 55 h 543"/>
                    <a:gd name="T86" fmla="*/ 249 w 273"/>
                    <a:gd name="T87" fmla="*/ 10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543">
                      <a:moveTo>
                        <a:pt x="257" y="0"/>
                      </a:moveTo>
                      <a:cubicBezTo>
                        <a:pt x="16" y="0"/>
                        <a:pt x="16" y="0"/>
                        <a:pt x="16" y="0"/>
                      </a:cubicBezTo>
                      <a:cubicBezTo>
                        <a:pt x="7" y="0"/>
                        <a:pt x="0" y="7"/>
                        <a:pt x="0" y="16"/>
                      </a:cubicBezTo>
                      <a:cubicBezTo>
                        <a:pt x="0" y="527"/>
                        <a:pt x="0" y="527"/>
                        <a:pt x="0" y="527"/>
                      </a:cubicBezTo>
                      <a:cubicBezTo>
                        <a:pt x="0" y="536"/>
                        <a:pt x="7" y="543"/>
                        <a:pt x="16" y="543"/>
                      </a:cubicBezTo>
                      <a:cubicBezTo>
                        <a:pt x="257" y="543"/>
                        <a:pt x="257" y="543"/>
                        <a:pt x="257" y="543"/>
                      </a:cubicBezTo>
                      <a:cubicBezTo>
                        <a:pt x="265" y="543"/>
                        <a:pt x="273" y="536"/>
                        <a:pt x="273" y="527"/>
                      </a:cubicBezTo>
                      <a:cubicBezTo>
                        <a:pt x="273" y="16"/>
                        <a:pt x="273" y="16"/>
                        <a:pt x="273" y="16"/>
                      </a:cubicBezTo>
                      <a:cubicBezTo>
                        <a:pt x="273" y="7"/>
                        <a:pt x="265" y="0"/>
                        <a:pt x="257" y="0"/>
                      </a:cubicBezTo>
                      <a:close/>
                      <a:moveTo>
                        <a:pt x="146" y="521"/>
                      </a:moveTo>
                      <a:cubicBezTo>
                        <a:pt x="126" y="521"/>
                        <a:pt x="126" y="521"/>
                        <a:pt x="126" y="521"/>
                      </a:cubicBezTo>
                      <a:cubicBezTo>
                        <a:pt x="126" y="473"/>
                        <a:pt x="126" y="473"/>
                        <a:pt x="126" y="473"/>
                      </a:cubicBezTo>
                      <a:cubicBezTo>
                        <a:pt x="146" y="473"/>
                        <a:pt x="146" y="473"/>
                        <a:pt x="146" y="473"/>
                      </a:cubicBezTo>
                      <a:lnTo>
                        <a:pt x="146" y="521"/>
                      </a:lnTo>
                      <a:close/>
                      <a:moveTo>
                        <a:pt x="249" y="442"/>
                      </a:moveTo>
                      <a:cubicBezTo>
                        <a:pt x="24" y="442"/>
                        <a:pt x="24" y="442"/>
                        <a:pt x="24" y="442"/>
                      </a:cubicBezTo>
                      <a:cubicBezTo>
                        <a:pt x="24" y="397"/>
                        <a:pt x="24" y="397"/>
                        <a:pt x="24" y="397"/>
                      </a:cubicBezTo>
                      <a:cubicBezTo>
                        <a:pt x="249" y="397"/>
                        <a:pt x="249" y="397"/>
                        <a:pt x="249" y="397"/>
                      </a:cubicBezTo>
                      <a:lnTo>
                        <a:pt x="249" y="442"/>
                      </a:lnTo>
                      <a:close/>
                      <a:moveTo>
                        <a:pt x="249" y="374"/>
                      </a:moveTo>
                      <a:cubicBezTo>
                        <a:pt x="24" y="374"/>
                        <a:pt x="24" y="374"/>
                        <a:pt x="24" y="374"/>
                      </a:cubicBezTo>
                      <a:cubicBezTo>
                        <a:pt x="24" y="329"/>
                        <a:pt x="24" y="329"/>
                        <a:pt x="24" y="329"/>
                      </a:cubicBezTo>
                      <a:cubicBezTo>
                        <a:pt x="249" y="329"/>
                        <a:pt x="249" y="329"/>
                        <a:pt x="249" y="329"/>
                      </a:cubicBezTo>
                      <a:lnTo>
                        <a:pt x="249" y="374"/>
                      </a:lnTo>
                      <a:close/>
                      <a:moveTo>
                        <a:pt x="249" y="306"/>
                      </a:moveTo>
                      <a:cubicBezTo>
                        <a:pt x="24" y="306"/>
                        <a:pt x="24" y="306"/>
                        <a:pt x="24" y="306"/>
                      </a:cubicBezTo>
                      <a:cubicBezTo>
                        <a:pt x="24" y="261"/>
                        <a:pt x="24" y="261"/>
                        <a:pt x="24" y="261"/>
                      </a:cubicBezTo>
                      <a:cubicBezTo>
                        <a:pt x="249" y="261"/>
                        <a:pt x="249" y="261"/>
                        <a:pt x="249" y="261"/>
                      </a:cubicBezTo>
                      <a:lnTo>
                        <a:pt x="249" y="306"/>
                      </a:lnTo>
                      <a:close/>
                      <a:moveTo>
                        <a:pt x="249" y="236"/>
                      </a:moveTo>
                      <a:cubicBezTo>
                        <a:pt x="24" y="236"/>
                        <a:pt x="24" y="236"/>
                        <a:pt x="24" y="236"/>
                      </a:cubicBezTo>
                      <a:cubicBezTo>
                        <a:pt x="24" y="191"/>
                        <a:pt x="24" y="191"/>
                        <a:pt x="24" y="191"/>
                      </a:cubicBezTo>
                      <a:cubicBezTo>
                        <a:pt x="249" y="191"/>
                        <a:pt x="249" y="191"/>
                        <a:pt x="249" y="191"/>
                      </a:cubicBezTo>
                      <a:lnTo>
                        <a:pt x="249" y="236"/>
                      </a:lnTo>
                      <a:close/>
                      <a:moveTo>
                        <a:pt x="249" y="168"/>
                      </a:moveTo>
                      <a:cubicBezTo>
                        <a:pt x="24" y="168"/>
                        <a:pt x="24" y="168"/>
                        <a:pt x="24" y="168"/>
                      </a:cubicBezTo>
                      <a:cubicBezTo>
                        <a:pt x="24" y="123"/>
                        <a:pt x="24" y="123"/>
                        <a:pt x="24" y="123"/>
                      </a:cubicBezTo>
                      <a:cubicBezTo>
                        <a:pt x="249" y="123"/>
                        <a:pt x="249" y="123"/>
                        <a:pt x="249" y="123"/>
                      </a:cubicBezTo>
                      <a:lnTo>
                        <a:pt x="249" y="168"/>
                      </a:lnTo>
                      <a:close/>
                      <a:moveTo>
                        <a:pt x="249" y="100"/>
                      </a:moveTo>
                      <a:cubicBezTo>
                        <a:pt x="24" y="100"/>
                        <a:pt x="24" y="100"/>
                        <a:pt x="24" y="100"/>
                      </a:cubicBezTo>
                      <a:cubicBezTo>
                        <a:pt x="24" y="55"/>
                        <a:pt x="24" y="55"/>
                        <a:pt x="24" y="55"/>
                      </a:cubicBezTo>
                      <a:cubicBezTo>
                        <a:pt x="249" y="55"/>
                        <a:pt x="249" y="55"/>
                        <a:pt x="249" y="55"/>
                      </a:cubicBezTo>
                      <a:lnTo>
                        <a:pt x="249" y="100"/>
                      </a:ln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grpSp>
          <p:grpSp>
            <p:nvGrpSpPr>
              <p:cNvPr id="397" name="Group 396"/>
              <p:cNvGrpSpPr/>
              <p:nvPr/>
            </p:nvGrpSpPr>
            <p:grpSpPr>
              <a:xfrm>
                <a:off x="2638756" y="2050210"/>
                <a:ext cx="324575" cy="390733"/>
                <a:chOff x="3013418" y="1975878"/>
                <a:chExt cx="324660" cy="390835"/>
              </a:xfrm>
            </p:grpSpPr>
            <p:sp>
              <p:nvSpPr>
                <p:cNvPr id="398" name="Oval 397"/>
                <p:cNvSpPr/>
                <p:nvPr/>
              </p:nvSpPr>
              <p:spPr>
                <a:xfrm>
                  <a:off x="3013418" y="1990440"/>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399" name="Oval 398"/>
                <p:cNvSpPr/>
                <p:nvPr/>
              </p:nvSpPr>
              <p:spPr>
                <a:xfrm>
                  <a:off x="3013418" y="2229261"/>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00" name="Rectangle 399"/>
                <p:cNvSpPr/>
                <p:nvPr/>
              </p:nvSpPr>
              <p:spPr>
                <a:xfrm>
                  <a:off x="3013418" y="2059166"/>
                  <a:ext cx="324660" cy="217948"/>
                </a:xfrm>
                <a:prstGeom prst="rect">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01" name="Freeform 17"/>
                <p:cNvSpPr>
                  <a:spLocks noEditPoints="1"/>
                </p:cNvSpPr>
                <p:nvPr/>
              </p:nvSpPr>
              <p:spPr bwMode="auto">
                <a:xfrm>
                  <a:off x="3013418" y="1975878"/>
                  <a:ext cx="324660" cy="390835"/>
                </a:xfrm>
                <a:custGeom>
                  <a:avLst/>
                  <a:gdLst>
                    <a:gd name="T0" fmla="*/ 307 w 308"/>
                    <a:gd name="T1" fmla="*/ 55 h 371"/>
                    <a:gd name="T2" fmla="*/ 154 w 308"/>
                    <a:gd name="T3" fmla="*/ 0 h 371"/>
                    <a:gd name="T4" fmla="*/ 1 w 308"/>
                    <a:gd name="T5" fmla="*/ 55 h 371"/>
                    <a:gd name="T6" fmla="*/ 0 w 308"/>
                    <a:gd name="T7" fmla="*/ 59 h 371"/>
                    <a:gd name="T8" fmla="*/ 0 w 308"/>
                    <a:gd name="T9" fmla="*/ 315 h 371"/>
                    <a:gd name="T10" fmla="*/ 3 w 308"/>
                    <a:gd name="T11" fmla="*/ 321 h 371"/>
                    <a:gd name="T12" fmla="*/ 154 w 308"/>
                    <a:gd name="T13" fmla="*/ 371 h 371"/>
                    <a:gd name="T14" fmla="*/ 305 w 308"/>
                    <a:gd name="T15" fmla="*/ 321 h 371"/>
                    <a:gd name="T16" fmla="*/ 308 w 308"/>
                    <a:gd name="T17" fmla="*/ 315 h 371"/>
                    <a:gd name="T18" fmla="*/ 308 w 308"/>
                    <a:gd name="T19" fmla="*/ 309 h 371"/>
                    <a:gd name="T20" fmla="*/ 308 w 308"/>
                    <a:gd name="T21" fmla="*/ 309 h 371"/>
                    <a:gd name="T22" fmla="*/ 308 w 308"/>
                    <a:gd name="T23" fmla="*/ 309 h 371"/>
                    <a:gd name="T24" fmla="*/ 308 w 308"/>
                    <a:gd name="T25" fmla="*/ 226 h 371"/>
                    <a:gd name="T26" fmla="*/ 308 w 308"/>
                    <a:gd name="T27" fmla="*/ 226 h 371"/>
                    <a:gd name="T28" fmla="*/ 308 w 308"/>
                    <a:gd name="T29" fmla="*/ 225 h 371"/>
                    <a:gd name="T30" fmla="*/ 308 w 308"/>
                    <a:gd name="T31" fmla="*/ 144 h 371"/>
                    <a:gd name="T32" fmla="*/ 308 w 308"/>
                    <a:gd name="T33" fmla="*/ 144 h 371"/>
                    <a:gd name="T34" fmla="*/ 308 w 308"/>
                    <a:gd name="T35" fmla="*/ 144 h 371"/>
                    <a:gd name="T36" fmla="*/ 308 w 308"/>
                    <a:gd name="T37" fmla="*/ 62 h 371"/>
                    <a:gd name="T38" fmla="*/ 308 w 308"/>
                    <a:gd name="T39" fmla="*/ 62 h 371"/>
                    <a:gd name="T40" fmla="*/ 308 w 308"/>
                    <a:gd name="T41" fmla="*/ 62 h 371"/>
                    <a:gd name="T42" fmla="*/ 308 w 308"/>
                    <a:gd name="T43" fmla="*/ 59 h 371"/>
                    <a:gd name="T44" fmla="*/ 307 w 308"/>
                    <a:gd name="T45" fmla="*/ 55 h 371"/>
                    <a:gd name="T46" fmla="*/ 292 w 308"/>
                    <a:gd name="T47" fmla="*/ 226 h 371"/>
                    <a:gd name="T48" fmla="*/ 154 w 308"/>
                    <a:gd name="T49" fmla="*/ 272 h 371"/>
                    <a:gd name="T50" fmla="*/ 16 w 308"/>
                    <a:gd name="T51" fmla="*/ 226 h 371"/>
                    <a:gd name="T52" fmla="*/ 16 w 308"/>
                    <a:gd name="T53" fmla="*/ 225 h 371"/>
                    <a:gd name="T54" fmla="*/ 16 w 308"/>
                    <a:gd name="T55" fmla="*/ 172 h 371"/>
                    <a:gd name="T56" fmla="*/ 154 w 308"/>
                    <a:gd name="T57" fmla="*/ 206 h 371"/>
                    <a:gd name="T58" fmla="*/ 292 w 308"/>
                    <a:gd name="T59" fmla="*/ 172 h 371"/>
                    <a:gd name="T60" fmla="*/ 292 w 308"/>
                    <a:gd name="T61" fmla="*/ 226 h 371"/>
                    <a:gd name="T62" fmla="*/ 292 w 308"/>
                    <a:gd name="T63" fmla="*/ 144 h 371"/>
                    <a:gd name="T64" fmla="*/ 154 w 308"/>
                    <a:gd name="T65" fmla="*/ 190 h 371"/>
                    <a:gd name="T66" fmla="*/ 16 w 308"/>
                    <a:gd name="T67" fmla="*/ 144 h 371"/>
                    <a:gd name="T68" fmla="*/ 16 w 308"/>
                    <a:gd name="T69" fmla="*/ 144 h 371"/>
                    <a:gd name="T70" fmla="*/ 16 w 308"/>
                    <a:gd name="T71" fmla="*/ 90 h 371"/>
                    <a:gd name="T72" fmla="*/ 154 w 308"/>
                    <a:gd name="T73" fmla="*/ 124 h 371"/>
                    <a:gd name="T74" fmla="*/ 292 w 308"/>
                    <a:gd name="T75" fmla="*/ 90 h 371"/>
                    <a:gd name="T76" fmla="*/ 292 w 308"/>
                    <a:gd name="T77" fmla="*/ 144 h 371"/>
                    <a:gd name="T78" fmla="*/ 154 w 308"/>
                    <a:gd name="T79" fmla="*/ 16 h 371"/>
                    <a:gd name="T80" fmla="*/ 292 w 308"/>
                    <a:gd name="T81" fmla="*/ 62 h 371"/>
                    <a:gd name="T82" fmla="*/ 292 w 308"/>
                    <a:gd name="T83" fmla="*/ 62 h 371"/>
                    <a:gd name="T84" fmla="*/ 154 w 308"/>
                    <a:gd name="T85" fmla="*/ 108 h 371"/>
                    <a:gd name="T86" fmla="*/ 16 w 308"/>
                    <a:gd name="T87" fmla="*/ 62 h 371"/>
                    <a:gd name="T88" fmla="*/ 154 w 308"/>
                    <a:gd name="T89" fmla="*/ 16 h 371"/>
                    <a:gd name="T90" fmla="*/ 154 w 308"/>
                    <a:gd name="T91" fmla="*/ 355 h 371"/>
                    <a:gd name="T92" fmla="*/ 16 w 308"/>
                    <a:gd name="T93" fmla="*/ 309 h 371"/>
                    <a:gd name="T94" fmla="*/ 16 w 308"/>
                    <a:gd name="T95" fmla="*/ 309 h 371"/>
                    <a:gd name="T96" fmla="*/ 16 w 308"/>
                    <a:gd name="T97" fmla="*/ 254 h 371"/>
                    <a:gd name="T98" fmla="*/ 154 w 308"/>
                    <a:gd name="T99" fmla="*/ 288 h 371"/>
                    <a:gd name="T100" fmla="*/ 292 w 308"/>
                    <a:gd name="T101" fmla="*/ 254 h 371"/>
                    <a:gd name="T102" fmla="*/ 292 w 308"/>
                    <a:gd name="T103" fmla="*/ 309 h 371"/>
                    <a:gd name="T104" fmla="*/ 154 w 308"/>
                    <a:gd name="T105" fmla="*/ 35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 h="371">
                      <a:moveTo>
                        <a:pt x="307" y="55"/>
                      </a:moveTo>
                      <a:cubicBezTo>
                        <a:pt x="300" y="27"/>
                        <a:pt x="247" y="0"/>
                        <a:pt x="154" y="0"/>
                      </a:cubicBezTo>
                      <a:cubicBezTo>
                        <a:pt x="61" y="0"/>
                        <a:pt x="8" y="27"/>
                        <a:pt x="1" y="55"/>
                      </a:cubicBezTo>
                      <a:cubicBezTo>
                        <a:pt x="0" y="56"/>
                        <a:pt x="0" y="58"/>
                        <a:pt x="0" y="59"/>
                      </a:cubicBezTo>
                      <a:cubicBezTo>
                        <a:pt x="0" y="315"/>
                        <a:pt x="0" y="315"/>
                        <a:pt x="0" y="315"/>
                      </a:cubicBezTo>
                      <a:cubicBezTo>
                        <a:pt x="0" y="317"/>
                        <a:pt x="1" y="320"/>
                        <a:pt x="3" y="321"/>
                      </a:cubicBezTo>
                      <a:cubicBezTo>
                        <a:pt x="15" y="347"/>
                        <a:pt x="67" y="371"/>
                        <a:pt x="154" y="371"/>
                      </a:cubicBezTo>
                      <a:cubicBezTo>
                        <a:pt x="241" y="371"/>
                        <a:pt x="293" y="347"/>
                        <a:pt x="305" y="321"/>
                      </a:cubicBezTo>
                      <a:cubicBezTo>
                        <a:pt x="307" y="320"/>
                        <a:pt x="308" y="317"/>
                        <a:pt x="308" y="315"/>
                      </a:cubicBezTo>
                      <a:cubicBezTo>
                        <a:pt x="308" y="309"/>
                        <a:pt x="308" y="309"/>
                        <a:pt x="308" y="309"/>
                      </a:cubicBezTo>
                      <a:cubicBezTo>
                        <a:pt x="308" y="309"/>
                        <a:pt x="308" y="309"/>
                        <a:pt x="308" y="309"/>
                      </a:cubicBezTo>
                      <a:cubicBezTo>
                        <a:pt x="308" y="309"/>
                        <a:pt x="308" y="309"/>
                        <a:pt x="308" y="309"/>
                      </a:cubicBezTo>
                      <a:cubicBezTo>
                        <a:pt x="308" y="226"/>
                        <a:pt x="308" y="226"/>
                        <a:pt x="308" y="226"/>
                      </a:cubicBezTo>
                      <a:cubicBezTo>
                        <a:pt x="308" y="226"/>
                        <a:pt x="308" y="226"/>
                        <a:pt x="308" y="226"/>
                      </a:cubicBezTo>
                      <a:cubicBezTo>
                        <a:pt x="308" y="226"/>
                        <a:pt x="308" y="226"/>
                        <a:pt x="308" y="225"/>
                      </a:cubicBezTo>
                      <a:cubicBezTo>
                        <a:pt x="308" y="144"/>
                        <a:pt x="308" y="144"/>
                        <a:pt x="308" y="144"/>
                      </a:cubicBezTo>
                      <a:cubicBezTo>
                        <a:pt x="308" y="144"/>
                        <a:pt x="308" y="144"/>
                        <a:pt x="308" y="144"/>
                      </a:cubicBezTo>
                      <a:cubicBezTo>
                        <a:pt x="308" y="144"/>
                        <a:pt x="308" y="144"/>
                        <a:pt x="308" y="144"/>
                      </a:cubicBezTo>
                      <a:cubicBezTo>
                        <a:pt x="308" y="62"/>
                        <a:pt x="308" y="62"/>
                        <a:pt x="308" y="62"/>
                      </a:cubicBezTo>
                      <a:cubicBezTo>
                        <a:pt x="308" y="62"/>
                        <a:pt x="308" y="62"/>
                        <a:pt x="308" y="62"/>
                      </a:cubicBezTo>
                      <a:cubicBezTo>
                        <a:pt x="308" y="62"/>
                        <a:pt x="308" y="62"/>
                        <a:pt x="308" y="62"/>
                      </a:cubicBezTo>
                      <a:cubicBezTo>
                        <a:pt x="308" y="59"/>
                        <a:pt x="308" y="59"/>
                        <a:pt x="308" y="59"/>
                      </a:cubicBezTo>
                      <a:cubicBezTo>
                        <a:pt x="308" y="58"/>
                        <a:pt x="308" y="57"/>
                        <a:pt x="307" y="55"/>
                      </a:cubicBezTo>
                      <a:close/>
                      <a:moveTo>
                        <a:pt x="292" y="226"/>
                      </a:moveTo>
                      <a:cubicBezTo>
                        <a:pt x="292" y="248"/>
                        <a:pt x="235" y="272"/>
                        <a:pt x="154" y="272"/>
                      </a:cubicBezTo>
                      <a:cubicBezTo>
                        <a:pt x="73" y="272"/>
                        <a:pt x="16" y="248"/>
                        <a:pt x="16" y="226"/>
                      </a:cubicBezTo>
                      <a:cubicBezTo>
                        <a:pt x="16" y="226"/>
                        <a:pt x="16" y="226"/>
                        <a:pt x="16" y="225"/>
                      </a:cubicBezTo>
                      <a:cubicBezTo>
                        <a:pt x="16" y="172"/>
                        <a:pt x="16" y="172"/>
                        <a:pt x="16" y="172"/>
                      </a:cubicBezTo>
                      <a:cubicBezTo>
                        <a:pt x="39" y="191"/>
                        <a:pt x="86" y="206"/>
                        <a:pt x="154" y="206"/>
                      </a:cubicBezTo>
                      <a:cubicBezTo>
                        <a:pt x="222" y="206"/>
                        <a:pt x="269" y="191"/>
                        <a:pt x="292" y="172"/>
                      </a:cubicBezTo>
                      <a:lnTo>
                        <a:pt x="292" y="226"/>
                      </a:lnTo>
                      <a:close/>
                      <a:moveTo>
                        <a:pt x="292" y="144"/>
                      </a:moveTo>
                      <a:cubicBezTo>
                        <a:pt x="292" y="166"/>
                        <a:pt x="235" y="190"/>
                        <a:pt x="154" y="190"/>
                      </a:cubicBezTo>
                      <a:cubicBezTo>
                        <a:pt x="73" y="190"/>
                        <a:pt x="16" y="166"/>
                        <a:pt x="16" y="144"/>
                      </a:cubicBezTo>
                      <a:cubicBezTo>
                        <a:pt x="16" y="144"/>
                        <a:pt x="16" y="144"/>
                        <a:pt x="16" y="144"/>
                      </a:cubicBezTo>
                      <a:cubicBezTo>
                        <a:pt x="16" y="90"/>
                        <a:pt x="16" y="90"/>
                        <a:pt x="16" y="90"/>
                      </a:cubicBezTo>
                      <a:cubicBezTo>
                        <a:pt x="39" y="109"/>
                        <a:pt x="86" y="124"/>
                        <a:pt x="154" y="124"/>
                      </a:cubicBezTo>
                      <a:cubicBezTo>
                        <a:pt x="222" y="124"/>
                        <a:pt x="269" y="109"/>
                        <a:pt x="292" y="90"/>
                      </a:cubicBezTo>
                      <a:lnTo>
                        <a:pt x="292" y="144"/>
                      </a:lnTo>
                      <a:close/>
                      <a:moveTo>
                        <a:pt x="154" y="16"/>
                      </a:moveTo>
                      <a:cubicBezTo>
                        <a:pt x="235" y="16"/>
                        <a:pt x="292" y="40"/>
                        <a:pt x="292" y="62"/>
                      </a:cubicBezTo>
                      <a:cubicBezTo>
                        <a:pt x="292" y="62"/>
                        <a:pt x="292" y="62"/>
                        <a:pt x="292" y="62"/>
                      </a:cubicBezTo>
                      <a:cubicBezTo>
                        <a:pt x="292" y="84"/>
                        <a:pt x="235" y="108"/>
                        <a:pt x="154" y="108"/>
                      </a:cubicBezTo>
                      <a:cubicBezTo>
                        <a:pt x="73" y="108"/>
                        <a:pt x="16" y="84"/>
                        <a:pt x="16" y="62"/>
                      </a:cubicBezTo>
                      <a:cubicBezTo>
                        <a:pt x="16" y="40"/>
                        <a:pt x="73" y="16"/>
                        <a:pt x="154" y="16"/>
                      </a:cubicBezTo>
                      <a:close/>
                      <a:moveTo>
                        <a:pt x="154" y="355"/>
                      </a:moveTo>
                      <a:cubicBezTo>
                        <a:pt x="73" y="355"/>
                        <a:pt x="16" y="331"/>
                        <a:pt x="16" y="309"/>
                      </a:cubicBezTo>
                      <a:cubicBezTo>
                        <a:pt x="16" y="309"/>
                        <a:pt x="16" y="309"/>
                        <a:pt x="16" y="309"/>
                      </a:cubicBezTo>
                      <a:cubicBezTo>
                        <a:pt x="16" y="254"/>
                        <a:pt x="16" y="254"/>
                        <a:pt x="16" y="254"/>
                      </a:cubicBezTo>
                      <a:cubicBezTo>
                        <a:pt x="39" y="273"/>
                        <a:pt x="86" y="288"/>
                        <a:pt x="154" y="288"/>
                      </a:cubicBezTo>
                      <a:cubicBezTo>
                        <a:pt x="222" y="288"/>
                        <a:pt x="269" y="273"/>
                        <a:pt x="292" y="254"/>
                      </a:cubicBezTo>
                      <a:cubicBezTo>
                        <a:pt x="292" y="309"/>
                        <a:pt x="292" y="309"/>
                        <a:pt x="292" y="309"/>
                      </a:cubicBezTo>
                      <a:cubicBezTo>
                        <a:pt x="292" y="331"/>
                        <a:pt x="235" y="355"/>
                        <a:pt x="154" y="355"/>
                      </a:cubicBezTo>
                      <a:close/>
                    </a:path>
                  </a:pathLst>
                </a:custGeom>
                <a:solidFill>
                  <a:srgbClr val="707072"/>
                </a:solidFill>
                <a:ln>
                  <a:noFill/>
                </a:ln>
              </p:spPr>
              <p:txBody>
                <a:bodyPr vert="horz" wrap="square" lIns="91416" tIns="45708" rIns="91416" bIns="45708" numCol="1" anchor="t" anchorCtr="0" compatLnSpc="1">
                  <a:prstTxWarp prst="textNoShape">
                    <a:avLst/>
                  </a:prstTxWarp>
                </a:bodyPr>
                <a:lstStyle/>
                <a:p>
                  <a:pPr defTabSz="914126">
                    <a:buClrTx/>
                    <a:defRPr/>
                  </a:pPr>
                  <a:endParaRPr lang="en-US" sz="1799" dirty="0">
                    <a:solidFill>
                      <a:sysClr val="windowText" lastClr="000000"/>
                    </a:solidFill>
                    <a:ea typeface="+mn-ea"/>
                    <a:cs typeface="+mn-cs"/>
                  </a:endParaRPr>
                </a:p>
              </p:txBody>
            </p:sp>
          </p:grpSp>
        </p:grpSp>
      </p:grpSp>
      <p:grpSp>
        <p:nvGrpSpPr>
          <p:cNvPr id="415" name="Group 414"/>
          <p:cNvGrpSpPr/>
          <p:nvPr/>
        </p:nvGrpSpPr>
        <p:grpSpPr>
          <a:xfrm>
            <a:off x="3004646" y="2069607"/>
            <a:ext cx="356093" cy="356093"/>
            <a:chOff x="2425207" y="2019300"/>
            <a:chExt cx="438150" cy="438150"/>
          </a:xfrm>
        </p:grpSpPr>
        <p:sp>
          <p:nvSpPr>
            <p:cNvPr id="416" name="Oval 415"/>
            <p:cNvSpPr/>
            <p:nvPr/>
          </p:nvSpPr>
          <p:spPr bwMode="gray">
            <a:xfrm>
              <a:off x="2425207" y="2019300"/>
              <a:ext cx="438150" cy="438150"/>
            </a:xfrm>
            <a:prstGeom prst="ellipse">
              <a:avLst/>
            </a:prstGeom>
            <a:solidFill>
              <a:schemeClr val="bg2"/>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grpSp>
          <p:nvGrpSpPr>
            <p:cNvPr id="417" name="Group 416"/>
            <p:cNvGrpSpPr/>
            <p:nvPr/>
          </p:nvGrpSpPr>
          <p:grpSpPr>
            <a:xfrm>
              <a:off x="2535856" y="2115423"/>
              <a:ext cx="273392" cy="261186"/>
              <a:chOff x="2276749" y="1904283"/>
              <a:chExt cx="686582" cy="655929"/>
            </a:xfrm>
          </p:grpSpPr>
          <p:grpSp>
            <p:nvGrpSpPr>
              <p:cNvPr id="418" name="Group 4"/>
              <p:cNvGrpSpPr>
                <a:grpSpLocks noChangeAspect="1"/>
              </p:cNvGrpSpPr>
              <p:nvPr/>
            </p:nvGrpSpPr>
            <p:grpSpPr bwMode="auto">
              <a:xfrm>
                <a:off x="2276749" y="1904283"/>
                <a:ext cx="331446" cy="655929"/>
                <a:chOff x="3303" y="2136"/>
                <a:chExt cx="238" cy="471"/>
              </a:xfrm>
            </p:grpSpPr>
            <p:sp>
              <p:nvSpPr>
                <p:cNvPr id="424" name="Rectangle 5"/>
                <p:cNvSpPr>
                  <a:spLocks noChangeArrowheads="1"/>
                </p:cNvSpPr>
                <p:nvPr/>
              </p:nvSpPr>
              <p:spPr bwMode="auto">
                <a:xfrm>
                  <a:off x="3315" y="2168"/>
                  <a:ext cx="217" cy="4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sp>
              <p:nvSpPr>
                <p:cNvPr id="425" name="Freeform 6"/>
                <p:cNvSpPr>
                  <a:spLocks noEditPoints="1"/>
                </p:cNvSpPr>
                <p:nvPr/>
              </p:nvSpPr>
              <p:spPr bwMode="auto">
                <a:xfrm>
                  <a:off x="3303" y="2136"/>
                  <a:ext cx="238" cy="471"/>
                </a:xfrm>
                <a:custGeom>
                  <a:avLst/>
                  <a:gdLst>
                    <a:gd name="T0" fmla="*/ 257 w 273"/>
                    <a:gd name="T1" fmla="*/ 0 h 543"/>
                    <a:gd name="T2" fmla="*/ 16 w 273"/>
                    <a:gd name="T3" fmla="*/ 0 h 543"/>
                    <a:gd name="T4" fmla="*/ 0 w 273"/>
                    <a:gd name="T5" fmla="*/ 16 h 543"/>
                    <a:gd name="T6" fmla="*/ 0 w 273"/>
                    <a:gd name="T7" fmla="*/ 527 h 543"/>
                    <a:gd name="T8" fmla="*/ 16 w 273"/>
                    <a:gd name="T9" fmla="*/ 543 h 543"/>
                    <a:gd name="T10" fmla="*/ 257 w 273"/>
                    <a:gd name="T11" fmla="*/ 543 h 543"/>
                    <a:gd name="T12" fmla="*/ 273 w 273"/>
                    <a:gd name="T13" fmla="*/ 527 h 543"/>
                    <a:gd name="T14" fmla="*/ 273 w 273"/>
                    <a:gd name="T15" fmla="*/ 16 h 543"/>
                    <a:gd name="T16" fmla="*/ 257 w 273"/>
                    <a:gd name="T17" fmla="*/ 0 h 543"/>
                    <a:gd name="T18" fmla="*/ 146 w 273"/>
                    <a:gd name="T19" fmla="*/ 521 h 543"/>
                    <a:gd name="T20" fmla="*/ 126 w 273"/>
                    <a:gd name="T21" fmla="*/ 521 h 543"/>
                    <a:gd name="T22" fmla="*/ 126 w 273"/>
                    <a:gd name="T23" fmla="*/ 473 h 543"/>
                    <a:gd name="T24" fmla="*/ 146 w 273"/>
                    <a:gd name="T25" fmla="*/ 473 h 543"/>
                    <a:gd name="T26" fmla="*/ 146 w 273"/>
                    <a:gd name="T27" fmla="*/ 521 h 543"/>
                    <a:gd name="T28" fmla="*/ 249 w 273"/>
                    <a:gd name="T29" fmla="*/ 442 h 543"/>
                    <a:gd name="T30" fmla="*/ 24 w 273"/>
                    <a:gd name="T31" fmla="*/ 442 h 543"/>
                    <a:gd name="T32" fmla="*/ 24 w 273"/>
                    <a:gd name="T33" fmla="*/ 397 h 543"/>
                    <a:gd name="T34" fmla="*/ 249 w 273"/>
                    <a:gd name="T35" fmla="*/ 397 h 543"/>
                    <a:gd name="T36" fmla="*/ 249 w 273"/>
                    <a:gd name="T37" fmla="*/ 442 h 543"/>
                    <a:gd name="T38" fmla="*/ 249 w 273"/>
                    <a:gd name="T39" fmla="*/ 374 h 543"/>
                    <a:gd name="T40" fmla="*/ 24 w 273"/>
                    <a:gd name="T41" fmla="*/ 374 h 543"/>
                    <a:gd name="T42" fmla="*/ 24 w 273"/>
                    <a:gd name="T43" fmla="*/ 329 h 543"/>
                    <a:gd name="T44" fmla="*/ 249 w 273"/>
                    <a:gd name="T45" fmla="*/ 329 h 543"/>
                    <a:gd name="T46" fmla="*/ 249 w 273"/>
                    <a:gd name="T47" fmla="*/ 374 h 543"/>
                    <a:gd name="T48" fmla="*/ 249 w 273"/>
                    <a:gd name="T49" fmla="*/ 306 h 543"/>
                    <a:gd name="T50" fmla="*/ 24 w 273"/>
                    <a:gd name="T51" fmla="*/ 306 h 543"/>
                    <a:gd name="T52" fmla="*/ 24 w 273"/>
                    <a:gd name="T53" fmla="*/ 261 h 543"/>
                    <a:gd name="T54" fmla="*/ 249 w 273"/>
                    <a:gd name="T55" fmla="*/ 261 h 543"/>
                    <a:gd name="T56" fmla="*/ 249 w 273"/>
                    <a:gd name="T57" fmla="*/ 306 h 543"/>
                    <a:gd name="T58" fmla="*/ 249 w 273"/>
                    <a:gd name="T59" fmla="*/ 236 h 543"/>
                    <a:gd name="T60" fmla="*/ 24 w 273"/>
                    <a:gd name="T61" fmla="*/ 236 h 543"/>
                    <a:gd name="T62" fmla="*/ 24 w 273"/>
                    <a:gd name="T63" fmla="*/ 191 h 543"/>
                    <a:gd name="T64" fmla="*/ 249 w 273"/>
                    <a:gd name="T65" fmla="*/ 191 h 543"/>
                    <a:gd name="T66" fmla="*/ 249 w 273"/>
                    <a:gd name="T67" fmla="*/ 236 h 543"/>
                    <a:gd name="T68" fmla="*/ 249 w 273"/>
                    <a:gd name="T69" fmla="*/ 168 h 543"/>
                    <a:gd name="T70" fmla="*/ 24 w 273"/>
                    <a:gd name="T71" fmla="*/ 168 h 543"/>
                    <a:gd name="T72" fmla="*/ 24 w 273"/>
                    <a:gd name="T73" fmla="*/ 123 h 543"/>
                    <a:gd name="T74" fmla="*/ 249 w 273"/>
                    <a:gd name="T75" fmla="*/ 123 h 543"/>
                    <a:gd name="T76" fmla="*/ 249 w 273"/>
                    <a:gd name="T77" fmla="*/ 168 h 543"/>
                    <a:gd name="T78" fmla="*/ 249 w 273"/>
                    <a:gd name="T79" fmla="*/ 100 h 543"/>
                    <a:gd name="T80" fmla="*/ 24 w 273"/>
                    <a:gd name="T81" fmla="*/ 100 h 543"/>
                    <a:gd name="T82" fmla="*/ 24 w 273"/>
                    <a:gd name="T83" fmla="*/ 55 h 543"/>
                    <a:gd name="T84" fmla="*/ 249 w 273"/>
                    <a:gd name="T85" fmla="*/ 55 h 543"/>
                    <a:gd name="T86" fmla="*/ 249 w 273"/>
                    <a:gd name="T87" fmla="*/ 10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543">
                      <a:moveTo>
                        <a:pt x="257" y="0"/>
                      </a:moveTo>
                      <a:cubicBezTo>
                        <a:pt x="16" y="0"/>
                        <a:pt x="16" y="0"/>
                        <a:pt x="16" y="0"/>
                      </a:cubicBezTo>
                      <a:cubicBezTo>
                        <a:pt x="7" y="0"/>
                        <a:pt x="0" y="7"/>
                        <a:pt x="0" y="16"/>
                      </a:cubicBezTo>
                      <a:cubicBezTo>
                        <a:pt x="0" y="527"/>
                        <a:pt x="0" y="527"/>
                        <a:pt x="0" y="527"/>
                      </a:cubicBezTo>
                      <a:cubicBezTo>
                        <a:pt x="0" y="536"/>
                        <a:pt x="7" y="543"/>
                        <a:pt x="16" y="543"/>
                      </a:cubicBezTo>
                      <a:cubicBezTo>
                        <a:pt x="257" y="543"/>
                        <a:pt x="257" y="543"/>
                        <a:pt x="257" y="543"/>
                      </a:cubicBezTo>
                      <a:cubicBezTo>
                        <a:pt x="265" y="543"/>
                        <a:pt x="273" y="536"/>
                        <a:pt x="273" y="527"/>
                      </a:cubicBezTo>
                      <a:cubicBezTo>
                        <a:pt x="273" y="16"/>
                        <a:pt x="273" y="16"/>
                        <a:pt x="273" y="16"/>
                      </a:cubicBezTo>
                      <a:cubicBezTo>
                        <a:pt x="273" y="7"/>
                        <a:pt x="265" y="0"/>
                        <a:pt x="257" y="0"/>
                      </a:cubicBezTo>
                      <a:close/>
                      <a:moveTo>
                        <a:pt x="146" y="521"/>
                      </a:moveTo>
                      <a:cubicBezTo>
                        <a:pt x="126" y="521"/>
                        <a:pt x="126" y="521"/>
                        <a:pt x="126" y="521"/>
                      </a:cubicBezTo>
                      <a:cubicBezTo>
                        <a:pt x="126" y="473"/>
                        <a:pt x="126" y="473"/>
                        <a:pt x="126" y="473"/>
                      </a:cubicBezTo>
                      <a:cubicBezTo>
                        <a:pt x="146" y="473"/>
                        <a:pt x="146" y="473"/>
                        <a:pt x="146" y="473"/>
                      </a:cubicBezTo>
                      <a:lnTo>
                        <a:pt x="146" y="521"/>
                      </a:lnTo>
                      <a:close/>
                      <a:moveTo>
                        <a:pt x="249" y="442"/>
                      </a:moveTo>
                      <a:cubicBezTo>
                        <a:pt x="24" y="442"/>
                        <a:pt x="24" y="442"/>
                        <a:pt x="24" y="442"/>
                      </a:cubicBezTo>
                      <a:cubicBezTo>
                        <a:pt x="24" y="397"/>
                        <a:pt x="24" y="397"/>
                        <a:pt x="24" y="397"/>
                      </a:cubicBezTo>
                      <a:cubicBezTo>
                        <a:pt x="249" y="397"/>
                        <a:pt x="249" y="397"/>
                        <a:pt x="249" y="397"/>
                      </a:cubicBezTo>
                      <a:lnTo>
                        <a:pt x="249" y="442"/>
                      </a:lnTo>
                      <a:close/>
                      <a:moveTo>
                        <a:pt x="249" y="374"/>
                      </a:moveTo>
                      <a:cubicBezTo>
                        <a:pt x="24" y="374"/>
                        <a:pt x="24" y="374"/>
                        <a:pt x="24" y="374"/>
                      </a:cubicBezTo>
                      <a:cubicBezTo>
                        <a:pt x="24" y="329"/>
                        <a:pt x="24" y="329"/>
                        <a:pt x="24" y="329"/>
                      </a:cubicBezTo>
                      <a:cubicBezTo>
                        <a:pt x="249" y="329"/>
                        <a:pt x="249" y="329"/>
                        <a:pt x="249" y="329"/>
                      </a:cubicBezTo>
                      <a:lnTo>
                        <a:pt x="249" y="374"/>
                      </a:lnTo>
                      <a:close/>
                      <a:moveTo>
                        <a:pt x="249" y="306"/>
                      </a:moveTo>
                      <a:cubicBezTo>
                        <a:pt x="24" y="306"/>
                        <a:pt x="24" y="306"/>
                        <a:pt x="24" y="306"/>
                      </a:cubicBezTo>
                      <a:cubicBezTo>
                        <a:pt x="24" y="261"/>
                        <a:pt x="24" y="261"/>
                        <a:pt x="24" y="261"/>
                      </a:cubicBezTo>
                      <a:cubicBezTo>
                        <a:pt x="249" y="261"/>
                        <a:pt x="249" y="261"/>
                        <a:pt x="249" y="261"/>
                      </a:cubicBezTo>
                      <a:lnTo>
                        <a:pt x="249" y="306"/>
                      </a:lnTo>
                      <a:close/>
                      <a:moveTo>
                        <a:pt x="249" y="236"/>
                      </a:moveTo>
                      <a:cubicBezTo>
                        <a:pt x="24" y="236"/>
                        <a:pt x="24" y="236"/>
                        <a:pt x="24" y="236"/>
                      </a:cubicBezTo>
                      <a:cubicBezTo>
                        <a:pt x="24" y="191"/>
                        <a:pt x="24" y="191"/>
                        <a:pt x="24" y="191"/>
                      </a:cubicBezTo>
                      <a:cubicBezTo>
                        <a:pt x="249" y="191"/>
                        <a:pt x="249" y="191"/>
                        <a:pt x="249" y="191"/>
                      </a:cubicBezTo>
                      <a:lnTo>
                        <a:pt x="249" y="236"/>
                      </a:lnTo>
                      <a:close/>
                      <a:moveTo>
                        <a:pt x="249" y="168"/>
                      </a:moveTo>
                      <a:cubicBezTo>
                        <a:pt x="24" y="168"/>
                        <a:pt x="24" y="168"/>
                        <a:pt x="24" y="168"/>
                      </a:cubicBezTo>
                      <a:cubicBezTo>
                        <a:pt x="24" y="123"/>
                        <a:pt x="24" y="123"/>
                        <a:pt x="24" y="123"/>
                      </a:cubicBezTo>
                      <a:cubicBezTo>
                        <a:pt x="249" y="123"/>
                        <a:pt x="249" y="123"/>
                        <a:pt x="249" y="123"/>
                      </a:cubicBezTo>
                      <a:lnTo>
                        <a:pt x="249" y="168"/>
                      </a:lnTo>
                      <a:close/>
                      <a:moveTo>
                        <a:pt x="249" y="100"/>
                      </a:moveTo>
                      <a:cubicBezTo>
                        <a:pt x="24" y="100"/>
                        <a:pt x="24" y="100"/>
                        <a:pt x="24" y="100"/>
                      </a:cubicBezTo>
                      <a:cubicBezTo>
                        <a:pt x="24" y="55"/>
                        <a:pt x="24" y="55"/>
                        <a:pt x="24" y="55"/>
                      </a:cubicBezTo>
                      <a:cubicBezTo>
                        <a:pt x="249" y="55"/>
                        <a:pt x="249" y="55"/>
                        <a:pt x="249" y="55"/>
                      </a:cubicBezTo>
                      <a:lnTo>
                        <a:pt x="249" y="100"/>
                      </a:ln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grpSp>
          <p:grpSp>
            <p:nvGrpSpPr>
              <p:cNvPr id="419" name="Group 418"/>
              <p:cNvGrpSpPr/>
              <p:nvPr/>
            </p:nvGrpSpPr>
            <p:grpSpPr>
              <a:xfrm>
                <a:off x="2638756" y="2050210"/>
                <a:ext cx="324575" cy="390733"/>
                <a:chOff x="3013418" y="1975878"/>
                <a:chExt cx="324660" cy="390835"/>
              </a:xfrm>
            </p:grpSpPr>
            <p:sp>
              <p:nvSpPr>
                <p:cNvPr id="420" name="Oval 419"/>
                <p:cNvSpPr/>
                <p:nvPr/>
              </p:nvSpPr>
              <p:spPr>
                <a:xfrm>
                  <a:off x="3013418" y="1990440"/>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21" name="Oval 420"/>
                <p:cNvSpPr/>
                <p:nvPr/>
              </p:nvSpPr>
              <p:spPr>
                <a:xfrm>
                  <a:off x="3013418" y="2229261"/>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22" name="Rectangle 421"/>
                <p:cNvSpPr/>
                <p:nvPr/>
              </p:nvSpPr>
              <p:spPr>
                <a:xfrm>
                  <a:off x="3013418" y="2059166"/>
                  <a:ext cx="324660" cy="217948"/>
                </a:xfrm>
                <a:prstGeom prst="rect">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23" name="Freeform 17"/>
                <p:cNvSpPr>
                  <a:spLocks noEditPoints="1"/>
                </p:cNvSpPr>
                <p:nvPr/>
              </p:nvSpPr>
              <p:spPr bwMode="auto">
                <a:xfrm>
                  <a:off x="3013418" y="1975878"/>
                  <a:ext cx="324660" cy="390835"/>
                </a:xfrm>
                <a:custGeom>
                  <a:avLst/>
                  <a:gdLst>
                    <a:gd name="T0" fmla="*/ 307 w 308"/>
                    <a:gd name="T1" fmla="*/ 55 h 371"/>
                    <a:gd name="T2" fmla="*/ 154 w 308"/>
                    <a:gd name="T3" fmla="*/ 0 h 371"/>
                    <a:gd name="T4" fmla="*/ 1 w 308"/>
                    <a:gd name="T5" fmla="*/ 55 h 371"/>
                    <a:gd name="T6" fmla="*/ 0 w 308"/>
                    <a:gd name="T7" fmla="*/ 59 h 371"/>
                    <a:gd name="T8" fmla="*/ 0 w 308"/>
                    <a:gd name="T9" fmla="*/ 315 h 371"/>
                    <a:gd name="T10" fmla="*/ 3 w 308"/>
                    <a:gd name="T11" fmla="*/ 321 h 371"/>
                    <a:gd name="T12" fmla="*/ 154 w 308"/>
                    <a:gd name="T13" fmla="*/ 371 h 371"/>
                    <a:gd name="T14" fmla="*/ 305 w 308"/>
                    <a:gd name="T15" fmla="*/ 321 h 371"/>
                    <a:gd name="T16" fmla="*/ 308 w 308"/>
                    <a:gd name="T17" fmla="*/ 315 h 371"/>
                    <a:gd name="T18" fmla="*/ 308 w 308"/>
                    <a:gd name="T19" fmla="*/ 309 h 371"/>
                    <a:gd name="T20" fmla="*/ 308 w 308"/>
                    <a:gd name="T21" fmla="*/ 309 h 371"/>
                    <a:gd name="T22" fmla="*/ 308 w 308"/>
                    <a:gd name="T23" fmla="*/ 309 h 371"/>
                    <a:gd name="T24" fmla="*/ 308 w 308"/>
                    <a:gd name="T25" fmla="*/ 226 h 371"/>
                    <a:gd name="T26" fmla="*/ 308 w 308"/>
                    <a:gd name="T27" fmla="*/ 226 h 371"/>
                    <a:gd name="T28" fmla="*/ 308 w 308"/>
                    <a:gd name="T29" fmla="*/ 225 h 371"/>
                    <a:gd name="T30" fmla="*/ 308 w 308"/>
                    <a:gd name="T31" fmla="*/ 144 h 371"/>
                    <a:gd name="T32" fmla="*/ 308 w 308"/>
                    <a:gd name="T33" fmla="*/ 144 h 371"/>
                    <a:gd name="T34" fmla="*/ 308 w 308"/>
                    <a:gd name="T35" fmla="*/ 144 h 371"/>
                    <a:gd name="T36" fmla="*/ 308 w 308"/>
                    <a:gd name="T37" fmla="*/ 62 h 371"/>
                    <a:gd name="T38" fmla="*/ 308 w 308"/>
                    <a:gd name="T39" fmla="*/ 62 h 371"/>
                    <a:gd name="T40" fmla="*/ 308 w 308"/>
                    <a:gd name="T41" fmla="*/ 62 h 371"/>
                    <a:gd name="T42" fmla="*/ 308 w 308"/>
                    <a:gd name="T43" fmla="*/ 59 h 371"/>
                    <a:gd name="T44" fmla="*/ 307 w 308"/>
                    <a:gd name="T45" fmla="*/ 55 h 371"/>
                    <a:gd name="T46" fmla="*/ 292 w 308"/>
                    <a:gd name="T47" fmla="*/ 226 h 371"/>
                    <a:gd name="T48" fmla="*/ 154 w 308"/>
                    <a:gd name="T49" fmla="*/ 272 h 371"/>
                    <a:gd name="T50" fmla="*/ 16 w 308"/>
                    <a:gd name="T51" fmla="*/ 226 h 371"/>
                    <a:gd name="T52" fmla="*/ 16 w 308"/>
                    <a:gd name="T53" fmla="*/ 225 h 371"/>
                    <a:gd name="T54" fmla="*/ 16 w 308"/>
                    <a:gd name="T55" fmla="*/ 172 h 371"/>
                    <a:gd name="T56" fmla="*/ 154 w 308"/>
                    <a:gd name="T57" fmla="*/ 206 h 371"/>
                    <a:gd name="T58" fmla="*/ 292 w 308"/>
                    <a:gd name="T59" fmla="*/ 172 h 371"/>
                    <a:gd name="T60" fmla="*/ 292 w 308"/>
                    <a:gd name="T61" fmla="*/ 226 h 371"/>
                    <a:gd name="T62" fmla="*/ 292 w 308"/>
                    <a:gd name="T63" fmla="*/ 144 h 371"/>
                    <a:gd name="T64" fmla="*/ 154 w 308"/>
                    <a:gd name="T65" fmla="*/ 190 h 371"/>
                    <a:gd name="T66" fmla="*/ 16 w 308"/>
                    <a:gd name="T67" fmla="*/ 144 h 371"/>
                    <a:gd name="T68" fmla="*/ 16 w 308"/>
                    <a:gd name="T69" fmla="*/ 144 h 371"/>
                    <a:gd name="T70" fmla="*/ 16 w 308"/>
                    <a:gd name="T71" fmla="*/ 90 h 371"/>
                    <a:gd name="T72" fmla="*/ 154 w 308"/>
                    <a:gd name="T73" fmla="*/ 124 h 371"/>
                    <a:gd name="T74" fmla="*/ 292 w 308"/>
                    <a:gd name="T75" fmla="*/ 90 h 371"/>
                    <a:gd name="T76" fmla="*/ 292 w 308"/>
                    <a:gd name="T77" fmla="*/ 144 h 371"/>
                    <a:gd name="T78" fmla="*/ 154 w 308"/>
                    <a:gd name="T79" fmla="*/ 16 h 371"/>
                    <a:gd name="T80" fmla="*/ 292 w 308"/>
                    <a:gd name="T81" fmla="*/ 62 h 371"/>
                    <a:gd name="T82" fmla="*/ 292 w 308"/>
                    <a:gd name="T83" fmla="*/ 62 h 371"/>
                    <a:gd name="T84" fmla="*/ 154 w 308"/>
                    <a:gd name="T85" fmla="*/ 108 h 371"/>
                    <a:gd name="T86" fmla="*/ 16 w 308"/>
                    <a:gd name="T87" fmla="*/ 62 h 371"/>
                    <a:gd name="T88" fmla="*/ 154 w 308"/>
                    <a:gd name="T89" fmla="*/ 16 h 371"/>
                    <a:gd name="T90" fmla="*/ 154 w 308"/>
                    <a:gd name="T91" fmla="*/ 355 h 371"/>
                    <a:gd name="T92" fmla="*/ 16 w 308"/>
                    <a:gd name="T93" fmla="*/ 309 h 371"/>
                    <a:gd name="T94" fmla="*/ 16 w 308"/>
                    <a:gd name="T95" fmla="*/ 309 h 371"/>
                    <a:gd name="T96" fmla="*/ 16 w 308"/>
                    <a:gd name="T97" fmla="*/ 254 h 371"/>
                    <a:gd name="T98" fmla="*/ 154 w 308"/>
                    <a:gd name="T99" fmla="*/ 288 h 371"/>
                    <a:gd name="T100" fmla="*/ 292 w 308"/>
                    <a:gd name="T101" fmla="*/ 254 h 371"/>
                    <a:gd name="T102" fmla="*/ 292 w 308"/>
                    <a:gd name="T103" fmla="*/ 309 h 371"/>
                    <a:gd name="T104" fmla="*/ 154 w 308"/>
                    <a:gd name="T105" fmla="*/ 35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 h="371">
                      <a:moveTo>
                        <a:pt x="307" y="55"/>
                      </a:moveTo>
                      <a:cubicBezTo>
                        <a:pt x="300" y="27"/>
                        <a:pt x="247" y="0"/>
                        <a:pt x="154" y="0"/>
                      </a:cubicBezTo>
                      <a:cubicBezTo>
                        <a:pt x="61" y="0"/>
                        <a:pt x="8" y="27"/>
                        <a:pt x="1" y="55"/>
                      </a:cubicBezTo>
                      <a:cubicBezTo>
                        <a:pt x="0" y="56"/>
                        <a:pt x="0" y="58"/>
                        <a:pt x="0" y="59"/>
                      </a:cubicBezTo>
                      <a:cubicBezTo>
                        <a:pt x="0" y="315"/>
                        <a:pt x="0" y="315"/>
                        <a:pt x="0" y="315"/>
                      </a:cubicBezTo>
                      <a:cubicBezTo>
                        <a:pt x="0" y="317"/>
                        <a:pt x="1" y="320"/>
                        <a:pt x="3" y="321"/>
                      </a:cubicBezTo>
                      <a:cubicBezTo>
                        <a:pt x="15" y="347"/>
                        <a:pt x="67" y="371"/>
                        <a:pt x="154" y="371"/>
                      </a:cubicBezTo>
                      <a:cubicBezTo>
                        <a:pt x="241" y="371"/>
                        <a:pt x="293" y="347"/>
                        <a:pt x="305" y="321"/>
                      </a:cubicBezTo>
                      <a:cubicBezTo>
                        <a:pt x="307" y="320"/>
                        <a:pt x="308" y="317"/>
                        <a:pt x="308" y="315"/>
                      </a:cubicBezTo>
                      <a:cubicBezTo>
                        <a:pt x="308" y="309"/>
                        <a:pt x="308" y="309"/>
                        <a:pt x="308" y="309"/>
                      </a:cubicBezTo>
                      <a:cubicBezTo>
                        <a:pt x="308" y="309"/>
                        <a:pt x="308" y="309"/>
                        <a:pt x="308" y="309"/>
                      </a:cubicBezTo>
                      <a:cubicBezTo>
                        <a:pt x="308" y="309"/>
                        <a:pt x="308" y="309"/>
                        <a:pt x="308" y="309"/>
                      </a:cubicBezTo>
                      <a:cubicBezTo>
                        <a:pt x="308" y="226"/>
                        <a:pt x="308" y="226"/>
                        <a:pt x="308" y="226"/>
                      </a:cubicBezTo>
                      <a:cubicBezTo>
                        <a:pt x="308" y="226"/>
                        <a:pt x="308" y="226"/>
                        <a:pt x="308" y="226"/>
                      </a:cubicBezTo>
                      <a:cubicBezTo>
                        <a:pt x="308" y="226"/>
                        <a:pt x="308" y="226"/>
                        <a:pt x="308" y="225"/>
                      </a:cubicBezTo>
                      <a:cubicBezTo>
                        <a:pt x="308" y="144"/>
                        <a:pt x="308" y="144"/>
                        <a:pt x="308" y="144"/>
                      </a:cubicBezTo>
                      <a:cubicBezTo>
                        <a:pt x="308" y="144"/>
                        <a:pt x="308" y="144"/>
                        <a:pt x="308" y="144"/>
                      </a:cubicBezTo>
                      <a:cubicBezTo>
                        <a:pt x="308" y="144"/>
                        <a:pt x="308" y="144"/>
                        <a:pt x="308" y="144"/>
                      </a:cubicBezTo>
                      <a:cubicBezTo>
                        <a:pt x="308" y="62"/>
                        <a:pt x="308" y="62"/>
                        <a:pt x="308" y="62"/>
                      </a:cubicBezTo>
                      <a:cubicBezTo>
                        <a:pt x="308" y="62"/>
                        <a:pt x="308" y="62"/>
                        <a:pt x="308" y="62"/>
                      </a:cubicBezTo>
                      <a:cubicBezTo>
                        <a:pt x="308" y="62"/>
                        <a:pt x="308" y="62"/>
                        <a:pt x="308" y="62"/>
                      </a:cubicBezTo>
                      <a:cubicBezTo>
                        <a:pt x="308" y="59"/>
                        <a:pt x="308" y="59"/>
                        <a:pt x="308" y="59"/>
                      </a:cubicBezTo>
                      <a:cubicBezTo>
                        <a:pt x="308" y="58"/>
                        <a:pt x="308" y="57"/>
                        <a:pt x="307" y="55"/>
                      </a:cubicBezTo>
                      <a:close/>
                      <a:moveTo>
                        <a:pt x="292" y="226"/>
                      </a:moveTo>
                      <a:cubicBezTo>
                        <a:pt x="292" y="248"/>
                        <a:pt x="235" y="272"/>
                        <a:pt x="154" y="272"/>
                      </a:cubicBezTo>
                      <a:cubicBezTo>
                        <a:pt x="73" y="272"/>
                        <a:pt x="16" y="248"/>
                        <a:pt x="16" y="226"/>
                      </a:cubicBezTo>
                      <a:cubicBezTo>
                        <a:pt x="16" y="226"/>
                        <a:pt x="16" y="226"/>
                        <a:pt x="16" y="225"/>
                      </a:cubicBezTo>
                      <a:cubicBezTo>
                        <a:pt x="16" y="172"/>
                        <a:pt x="16" y="172"/>
                        <a:pt x="16" y="172"/>
                      </a:cubicBezTo>
                      <a:cubicBezTo>
                        <a:pt x="39" y="191"/>
                        <a:pt x="86" y="206"/>
                        <a:pt x="154" y="206"/>
                      </a:cubicBezTo>
                      <a:cubicBezTo>
                        <a:pt x="222" y="206"/>
                        <a:pt x="269" y="191"/>
                        <a:pt x="292" y="172"/>
                      </a:cubicBezTo>
                      <a:lnTo>
                        <a:pt x="292" y="226"/>
                      </a:lnTo>
                      <a:close/>
                      <a:moveTo>
                        <a:pt x="292" y="144"/>
                      </a:moveTo>
                      <a:cubicBezTo>
                        <a:pt x="292" y="166"/>
                        <a:pt x="235" y="190"/>
                        <a:pt x="154" y="190"/>
                      </a:cubicBezTo>
                      <a:cubicBezTo>
                        <a:pt x="73" y="190"/>
                        <a:pt x="16" y="166"/>
                        <a:pt x="16" y="144"/>
                      </a:cubicBezTo>
                      <a:cubicBezTo>
                        <a:pt x="16" y="144"/>
                        <a:pt x="16" y="144"/>
                        <a:pt x="16" y="144"/>
                      </a:cubicBezTo>
                      <a:cubicBezTo>
                        <a:pt x="16" y="90"/>
                        <a:pt x="16" y="90"/>
                        <a:pt x="16" y="90"/>
                      </a:cubicBezTo>
                      <a:cubicBezTo>
                        <a:pt x="39" y="109"/>
                        <a:pt x="86" y="124"/>
                        <a:pt x="154" y="124"/>
                      </a:cubicBezTo>
                      <a:cubicBezTo>
                        <a:pt x="222" y="124"/>
                        <a:pt x="269" y="109"/>
                        <a:pt x="292" y="90"/>
                      </a:cubicBezTo>
                      <a:lnTo>
                        <a:pt x="292" y="144"/>
                      </a:lnTo>
                      <a:close/>
                      <a:moveTo>
                        <a:pt x="154" y="16"/>
                      </a:moveTo>
                      <a:cubicBezTo>
                        <a:pt x="235" y="16"/>
                        <a:pt x="292" y="40"/>
                        <a:pt x="292" y="62"/>
                      </a:cubicBezTo>
                      <a:cubicBezTo>
                        <a:pt x="292" y="62"/>
                        <a:pt x="292" y="62"/>
                        <a:pt x="292" y="62"/>
                      </a:cubicBezTo>
                      <a:cubicBezTo>
                        <a:pt x="292" y="84"/>
                        <a:pt x="235" y="108"/>
                        <a:pt x="154" y="108"/>
                      </a:cubicBezTo>
                      <a:cubicBezTo>
                        <a:pt x="73" y="108"/>
                        <a:pt x="16" y="84"/>
                        <a:pt x="16" y="62"/>
                      </a:cubicBezTo>
                      <a:cubicBezTo>
                        <a:pt x="16" y="40"/>
                        <a:pt x="73" y="16"/>
                        <a:pt x="154" y="16"/>
                      </a:cubicBezTo>
                      <a:close/>
                      <a:moveTo>
                        <a:pt x="154" y="355"/>
                      </a:moveTo>
                      <a:cubicBezTo>
                        <a:pt x="73" y="355"/>
                        <a:pt x="16" y="331"/>
                        <a:pt x="16" y="309"/>
                      </a:cubicBezTo>
                      <a:cubicBezTo>
                        <a:pt x="16" y="309"/>
                        <a:pt x="16" y="309"/>
                        <a:pt x="16" y="309"/>
                      </a:cubicBezTo>
                      <a:cubicBezTo>
                        <a:pt x="16" y="254"/>
                        <a:pt x="16" y="254"/>
                        <a:pt x="16" y="254"/>
                      </a:cubicBezTo>
                      <a:cubicBezTo>
                        <a:pt x="39" y="273"/>
                        <a:pt x="86" y="288"/>
                        <a:pt x="154" y="288"/>
                      </a:cubicBezTo>
                      <a:cubicBezTo>
                        <a:pt x="222" y="288"/>
                        <a:pt x="269" y="273"/>
                        <a:pt x="292" y="254"/>
                      </a:cubicBezTo>
                      <a:cubicBezTo>
                        <a:pt x="292" y="309"/>
                        <a:pt x="292" y="309"/>
                        <a:pt x="292" y="309"/>
                      </a:cubicBezTo>
                      <a:cubicBezTo>
                        <a:pt x="292" y="331"/>
                        <a:pt x="235" y="355"/>
                        <a:pt x="154" y="355"/>
                      </a:cubicBezTo>
                      <a:close/>
                    </a:path>
                  </a:pathLst>
                </a:custGeom>
                <a:solidFill>
                  <a:srgbClr val="707072"/>
                </a:solidFill>
                <a:ln>
                  <a:noFill/>
                </a:ln>
              </p:spPr>
              <p:txBody>
                <a:bodyPr vert="horz" wrap="square" lIns="91416" tIns="45708" rIns="91416" bIns="45708" numCol="1" anchor="t" anchorCtr="0" compatLnSpc="1">
                  <a:prstTxWarp prst="textNoShape">
                    <a:avLst/>
                  </a:prstTxWarp>
                </a:bodyPr>
                <a:lstStyle/>
                <a:p>
                  <a:pPr defTabSz="914126">
                    <a:buClrTx/>
                    <a:defRPr/>
                  </a:pPr>
                  <a:endParaRPr lang="en-US" sz="1799" dirty="0">
                    <a:solidFill>
                      <a:sysClr val="windowText" lastClr="000000"/>
                    </a:solidFill>
                    <a:ea typeface="+mn-ea"/>
                    <a:cs typeface="+mn-cs"/>
                  </a:endParaRPr>
                </a:p>
              </p:txBody>
            </p:sp>
          </p:grpSp>
        </p:grpSp>
      </p:grpSp>
      <p:grpSp>
        <p:nvGrpSpPr>
          <p:cNvPr id="426" name="Group 425"/>
          <p:cNvGrpSpPr/>
          <p:nvPr/>
        </p:nvGrpSpPr>
        <p:grpSpPr>
          <a:xfrm>
            <a:off x="3004646" y="2069607"/>
            <a:ext cx="356093" cy="356093"/>
            <a:chOff x="2425207" y="2019300"/>
            <a:chExt cx="438150" cy="438150"/>
          </a:xfrm>
        </p:grpSpPr>
        <p:sp>
          <p:nvSpPr>
            <p:cNvPr id="427" name="Oval 426"/>
            <p:cNvSpPr/>
            <p:nvPr/>
          </p:nvSpPr>
          <p:spPr bwMode="gray">
            <a:xfrm>
              <a:off x="2425207" y="2019300"/>
              <a:ext cx="438150" cy="438150"/>
            </a:xfrm>
            <a:prstGeom prst="ellipse">
              <a:avLst/>
            </a:prstGeom>
            <a:solidFill>
              <a:schemeClr val="bg2"/>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grpSp>
          <p:nvGrpSpPr>
            <p:cNvPr id="428" name="Group 427"/>
            <p:cNvGrpSpPr/>
            <p:nvPr/>
          </p:nvGrpSpPr>
          <p:grpSpPr>
            <a:xfrm>
              <a:off x="2535856" y="2115423"/>
              <a:ext cx="273392" cy="261186"/>
              <a:chOff x="2276749" y="1904283"/>
              <a:chExt cx="686582" cy="655929"/>
            </a:xfrm>
          </p:grpSpPr>
          <p:grpSp>
            <p:nvGrpSpPr>
              <p:cNvPr id="429" name="Group 4"/>
              <p:cNvGrpSpPr>
                <a:grpSpLocks noChangeAspect="1"/>
              </p:cNvGrpSpPr>
              <p:nvPr/>
            </p:nvGrpSpPr>
            <p:grpSpPr bwMode="auto">
              <a:xfrm>
                <a:off x="2276749" y="1904283"/>
                <a:ext cx="331446" cy="655929"/>
                <a:chOff x="3303" y="2136"/>
                <a:chExt cx="238" cy="471"/>
              </a:xfrm>
            </p:grpSpPr>
            <p:sp>
              <p:nvSpPr>
                <p:cNvPr id="435" name="Rectangle 5"/>
                <p:cNvSpPr>
                  <a:spLocks noChangeArrowheads="1"/>
                </p:cNvSpPr>
                <p:nvPr/>
              </p:nvSpPr>
              <p:spPr bwMode="auto">
                <a:xfrm>
                  <a:off x="3315" y="2168"/>
                  <a:ext cx="217" cy="4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sp>
              <p:nvSpPr>
                <p:cNvPr id="436" name="Freeform 6"/>
                <p:cNvSpPr>
                  <a:spLocks noEditPoints="1"/>
                </p:cNvSpPr>
                <p:nvPr/>
              </p:nvSpPr>
              <p:spPr bwMode="auto">
                <a:xfrm>
                  <a:off x="3303" y="2136"/>
                  <a:ext cx="238" cy="471"/>
                </a:xfrm>
                <a:custGeom>
                  <a:avLst/>
                  <a:gdLst>
                    <a:gd name="T0" fmla="*/ 257 w 273"/>
                    <a:gd name="T1" fmla="*/ 0 h 543"/>
                    <a:gd name="T2" fmla="*/ 16 w 273"/>
                    <a:gd name="T3" fmla="*/ 0 h 543"/>
                    <a:gd name="T4" fmla="*/ 0 w 273"/>
                    <a:gd name="T5" fmla="*/ 16 h 543"/>
                    <a:gd name="T6" fmla="*/ 0 w 273"/>
                    <a:gd name="T7" fmla="*/ 527 h 543"/>
                    <a:gd name="T8" fmla="*/ 16 w 273"/>
                    <a:gd name="T9" fmla="*/ 543 h 543"/>
                    <a:gd name="T10" fmla="*/ 257 w 273"/>
                    <a:gd name="T11" fmla="*/ 543 h 543"/>
                    <a:gd name="T12" fmla="*/ 273 w 273"/>
                    <a:gd name="T13" fmla="*/ 527 h 543"/>
                    <a:gd name="T14" fmla="*/ 273 w 273"/>
                    <a:gd name="T15" fmla="*/ 16 h 543"/>
                    <a:gd name="T16" fmla="*/ 257 w 273"/>
                    <a:gd name="T17" fmla="*/ 0 h 543"/>
                    <a:gd name="T18" fmla="*/ 146 w 273"/>
                    <a:gd name="T19" fmla="*/ 521 h 543"/>
                    <a:gd name="T20" fmla="*/ 126 w 273"/>
                    <a:gd name="T21" fmla="*/ 521 h 543"/>
                    <a:gd name="T22" fmla="*/ 126 w 273"/>
                    <a:gd name="T23" fmla="*/ 473 h 543"/>
                    <a:gd name="T24" fmla="*/ 146 w 273"/>
                    <a:gd name="T25" fmla="*/ 473 h 543"/>
                    <a:gd name="T26" fmla="*/ 146 w 273"/>
                    <a:gd name="T27" fmla="*/ 521 h 543"/>
                    <a:gd name="T28" fmla="*/ 249 w 273"/>
                    <a:gd name="T29" fmla="*/ 442 h 543"/>
                    <a:gd name="T30" fmla="*/ 24 w 273"/>
                    <a:gd name="T31" fmla="*/ 442 h 543"/>
                    <a:gd name="T32" fmla="*/ 24 w 273"/>
                    <a:gd name="T33" fmla="*/ 397 h 543"/>
                    <a:gd name="T34" fmla="*/ 249 w 273"/>
                    <a:gd name="T35" fmla="*/ 397 h 543"/>
                    <a:gd name="T36" fmla="*/ 249 w 273"/>
                    <a:gd name="T37" fmla="*/ 442 h 543"/>
                    <a:gd name="T38" fmla="*/ 249 w 273"/>
                    <a:gd name="T39" fmla="*/ 374 h 543"/>
                    <a:gd name="T40" fmla="*/ 24 w 273"/>
                    <a:gd name="T41" fmla="*/ 374 h 543"/>
                    <a:gd name="T42" fmla="*/ 24 w 273"/>
                    <a:gd name="T43" fmla="*/ 329 h 543"/>
                    <a:gd name="T44" fmla="*/ 249 w 273"/>
                    <a:gd name="T45" fmla="*/ 329 h 543"/>
                    <a:gd name="T46" fmla="*/ 249 w 273"/>
                    <a:gd name="T47" fmla="*/ 374 h 543"/>
                    <a:gd name="T48" fmla="*/ 249 w 273"/>
                    <a:gd name="T49" fmla="*/ 306 h 543"/>
                    <a:gd name="T50" fmla="*/ 24 w 273"/>
                    <a:gd name="T51" fmla="*/ 306 h 543"/>
                    <a:gd name="T52" fmla="*/ 24 w 273"/>
                    <a:gd name="T53" fmla="*/ 261 h 543"/>
                    <a:gd name="T54" fmla="*/ 249 w 273"/>
                    <a:gd name="T55" fmla="*/ 261 h 543"/>
                    <a:gd name="T56" fmla="*/ 249 w 273"/>
                    <a:gd name="T57" fmla="*/ 306 h 543"/>
                    <a:gd name="T58" fmla="*/ 249 w 273"/>
                    <a:gd name="T59" fmla="*/ 236 h 543"/>
                    <a:gd name="T60" fmla="*/ 24 w 273"/>
                    <a:gd name="T61" fmla="*/ 236 h 543"/>
                    <a:gd name="T62" fmla="*/ 24 w 273"/>
                    <a:gd name="T63" fmla="*/ 191 h 543"/>
                    <a:gd name="T64" fmla="*/ 249 w 273"/>
                    <a:gd name="T65" fmla="*/ 191 h 543"/>
                    <a:gd name="T66" fmla="*/ 249 w 273"/>
                    <a:gd name="T67" fmla="*/ 236 h 543"/>
                    <a:gd name="T68" fmla="*/ 249 w 273"/>
                    <a:gd name="T69" fmla="*/ 168 h 543"/>
                    <a:gd name="T70" fmla="*/ 24 w 273"/>
                    <a:gd name="T71" fmla="*/ 168 h 543"/>
                    <a:gd name="T72" fmla="*/ 24 w 273"/>
                    <a:gd name="T73" fmla="*/ 123 h 543"/>
                    <a:gd name="T74" fmla="*/ 249 w 273"/>
                    <a:gd name="T75" fmla="*/ 123 h 543"/>
                    <a:gd name="T76" fmla="*/ 249 w 273"/>
                    <a:gd name="T77" fmla="*/ 168 h 543"/>
                    <a:gd name="T78" fmla="*/ 249 w 273"/>
                    <a:gd name="T79" fmla="*/ 100 h 543"/>
                    <a:gd name="T80" fmla="*/ 24 w 273"/>
                    <a:gd name="T81" fmla="*/ 100 h 543"/>
                    <a:gd name="T82" fmla="*/ 24 w 273"/>
                    <a:gd name="T83" fmla="*/ 55 h 543"/>
                    <a:gd name="T84" fmla="*/ 249 w 273"/>
                    <a:gd name="T85" fmla="*/ 55 h 543"/>
                    <a:gd name="T86" fmla="*/ 249 w 273"/>
                    <a:gd name="T87" fmla="*/ 10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543">
                      <a:moveTo>
                        <a:pt x="257" y="0"/>
                      </a:moveTo>
                      <a:cubicBezTo>
                        <a:pt x="16" y="0"/>
                        <a:pt x="16" y="0"/>
                        <a:pt x="16" y="0"/>
                      </a:cubicBezTo>
                      <a:cubicBezTo>
                        <a:pt x="7" y="0"/>
                        <a:pt x="0" y="7"/>
                        <a:pt x="0" y="16"/>
                      </a:cubicBezTo>
                      <a:cubicBezTo>
                        <a:pt x="0" y="527"/>
                        <a:pt x="0" y="527"/>
                        <a:pt x="0" y="527"/>
                      </a:cubicBezTo>
                      <a:cubicBezTo>
                        <a:pt x="0" y="536"/>
                        <a:pt x="7" y="543"/>
                        <a:pt x="16" y="543"/>
                      </a:cubicBezTo>
                      <a:cubicBezTo>
                        <a:pt x="257" y="543"/>
                        <a:pt x="257" y="543"/>
                        <a:pt x="257" y="543"/>
                      </a:cubicBezTo>
                      <a:cubicBezTo>
                        <a:pt x="265" y="543"/>
                        <a:pt x="273" y="536"/>
                        <a:pt x="273" y="527"/>
                      </a:cubicBezTo>
                      <a:cubicBezTo>
                        <a:pt x="273" y="16"/>
                        <a:pt x="273" y="16"/>
                        <a:pt x="273" y="16"/>
                      </a:cubicBezTo>
                      <a:cubicBezTo>
                        <a:pt x="273" y="7"/>
                        <a:pt x="265" y="0"/>
                        <a:pt x="257" y="0"/>
                      </a:cubicBezTo>
                      <a:close/>
                      <a:moveTo>
                        <a:pt x="146" y="521"/>
                      </a:moveTo>
                      <a:cubicBezTo>
                        <a:pt x="126" y="521"/>
                        <a:pt x="126" y="521"/>
                        <a:pt x="126" y="521"/>
                      </a:cubicBezTo>
                      <a:cubicBezTo>
                        <a:pt x="126" y="473"/>
                        <a:pt x="126" y="473"/>
                        <a:pt x="126" y="473"/>
                      </a:cubicBezTo>
                      <a:cubicBezTo>
                        <a:pt x="146" y="473"/>
                        <a:pt x="146" y="473"/>
                        <a:pt x="146" y="473"/>
                      </a:cubicBezTo>
                      <a:lnTo>
                        <a:pt x="146" y="521"/>
                      </a:lnTo>
                      <a:close/>
                      <a:moveTo>
                        <a:pt x="249" y="442"/>
                      </a:moveTo>
                      <a:cubicBezTo>
                        <a:pt x="24" y="442"/>
                        <a:pt x="24" y="442"/>
                        <a:pt x="24" y="442"/>
                      </a:cubicBezTo>
                      <a:cubicBezTo>
                        <a:pt x="24" y="397"/>
                        <a:pt x="24" y="397"/>
                        <a:pt x="24" y="397"/>
                      </a:cubicBezTo>
                      <a:cubicBezTo>
                        <a:pt x="249" y="397"/>
                        <a:pt x="249" y="397"/>
                        <a:pt x="249" y="397"/>
                      </a:cubicBezTo>
                      <a:lnTo>
                        <a:pt x="249" y="442"/>
                      </a:lnTo>
                      <a:close/>
                      <a:moveTo>
                        <a:pt x="249" y="374"/>
                      </a:moveTo>
                      <a:cubicBezTo>
                        <a:pt x="24" y="374"/>
                        <a:pt x="24" y="374"/>
                        <a:pt x="24" y="374"/>
                      </a:cubicBezTo>
                      <a:cubicBezTo>
                        <a:pt x="24" y="329"/>
                        <a:pt x="24" y="329"/>
                        <a:pt x="24" y="329"/>
                      </a:cubicBezTo>
                      <a:cubicBezTo>
                        <a:pt x="249" y="329"/>
                        <a:pt x="249" y="329"/>
                        <a:pt x="249" y="329"/>
                      </a:cubicBezTo>
                      <a:lnTo>
                        <a:pt x="249" y="374"/>
                      </a:lnTo>
                      <a:close/>
                      <a:moveTo>
                        <a:pt x="249" y="306"/>
                      </a:moveTo>
                      <a:cubicBezTo>
                        <a:pt x="24" y="306"/>
                        <a:pt x="24" y="306"/>
                        <a:pt x="24" y="306"/>
                      </a:cubicBezTo>
                      <a:cubicBezTo>
                        <a:pt x="24" y="261"/>
                        <a:pt x="24" y="261"/>
                        <a:pt x="24" y="261"/>
                      </a:cubicBezTo>
                      <a:cubicBezTo>
                        <a:pt x="249" y="261"/>
                        <a:pt x="249" y="261"/>
                        <a:pt x="249" y="261"/>
                      </a:cubicBezTo>
                      <a:lnTo>
                        <a:pt x="249" y="306"/>
                      </a:lnTo>
                      <a:close/>
                      <a:moveTo>
                        <a:pt x="249" y="236"/>
                      </a:moveTo>
                      <a:cubicBezTo>
                        <a:pt x="24" y="236"/>
                        <a:pt x="24" y="236"/>
                        <a:pt x="24" y="236"/>
                      </a:cubicBezTo>
                      <a:cubicBezTo>
                        <a:pt x="24" y="191"/>
                        <a:pt x="24" y="191"/>
                        <a:pt x="24" y="191"/>
                      </a:cubicBezTo>
                      <a:cubicBezTo>
                        <a:pt x="249" y="191"/>
                        <a:pt x="249" y="191"/>
                        <a:pt x="249" y="191"/>
                      </a:cubicBezTo>
                      <a:lnTo>
                        <a:pt x="249" y="236"/>
                      </a:lnTo>
                      <a:close/>
                      <a:moveTo>
                        <a:pt x="249" y="168"/>
                      </a:moveTo>
                      <a:cubicBezTo>
                        <a:pt x="24" y="168"/>
                        <a:pt x="24" y="168"/>
                        <a:pt x="24" y="168"/>
                      </a:cubicBezTo>
                      <a:cubicBezTo>
                        <a:pt x="24" y="123"/>
                        <a:pt x="24" y="123"/>
                        <a:pt x="24" y="123"/>
                      </a:cubicBezTo>
                      <a:cubicBezTo>
                        <a:pt x="249" y="123"/>
                        <a:pt x="249" y="123"/>
                        <a:pt x="249" y="123"/>
                      </a:cubicBezTo>
                      <a:lnTo>
                        <a:pt x="249" y="168"/>
                      </a:lnTo>
                      <a:close/>
                      <a:moveTo>
                        <a:pt x="249" y="100"/>
                      </a:moveTo>
                      <a:cubicBezTo>
                        <a:pt x="24" y="100"/>
                        <a:pt x="24" y="100"/>
                        <a:pt x="24" y="100"/>
                      </a:cubicBezTo>
                      <a:cubicBezTo>
                        <a:pt x="24" y="55"/>
                        <a:pt x="24" y="55"/>
                        <a:pt x="24" y="55"/>
                      </a:cubicBezTo>
                      <a:cubicBezTo>
                        <a:pt x="249" y="55"/>
                        <a:pt x="249" y="55"/>
                        <a:pt x="249" y="55"/>
                      </a:cubicBezTo>
                      <a:lnTo>
                        <a:pt x="249" y="100"/>
                      </a:ln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grpSp>
          <p:grpSp>
            <p:nvGrpSpPr>
              <p:cNvPr id="430" name="Group 429"/>
              <p:cNvGrpSpPr/>
              <p:nvPr/>
            </p:nvGrpSpPr>
            <p:grpSpPr>
              <a:xfrm>
                <a:off x="2638756" y="2050210"/>
                <a:ext cx="324575" cy="390733"/>
                <a:chOff x="3013418" y="1975878"/>
                <a:chExt cx="324660" cy="390835"/>
              </a:xfrm>
            </p:grpSpPr>
            <p:sp>
              <p:nvSpPr>
                <p:cNvPr id="431" name="Oval 430"/>
                <p:cNvSpPr/>
                <p:nvPr/>
              </p:nvSpPr>
              <p:spPr>
                <a:xfrm>
                  <a:off x="3013418" y="1990440"/>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32" name="Oval 431"/>
                <p:cNvSpPr/>
                <p:nvPr/>
              </p:nvSpPr>
              <p:spPr>
                <a:xfrm>
                  <a:off x="3013418" y="2229261"/>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33" name="Rectangle 432"/>
                <p:cNvSpPr/>
                <p:nvPr/>
              </p:nvSpPr>
              <p:spPr>
                <a:xfrm>
                  <a:off x="3013418" y="2059166"/>
                  <a:ext cx="324660" cy="217948"/>
                </a:xfrm>
                <a:prstGeom prst="rect">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34" name="Freeform 17"/>
                <p:cNvSpPr>
                  <a:spLocks noEditPoints="1"/>
                </p:cNvSpPr>
                <p:nvPr/>
              </p:nvSpPr>
              <p:spPr bwMode="auto">
                <a:xfrm>
                  <a:off x="3013418" y="1975878"/>
                  <a:ext cx="324660" cy="390835"/>
                </a:xfrm>
                <a:custGeom>
                  <a:avLst/>
                  <a:gdLst>
                    <a:gd name="T0" fmla="*/ 307 w 308"/>
                    <a:gd name="T1" fmla="*/ 55 h 371"/>
                    <a:gd name="T2" fmla="*/ 154 w 308"/>
                    <a:gd name="T3" fmla="*/ 0 h 371"/>
                    <a:gd name="T4" fmla="*/ 1 w 308"/>
                    <a:gd name="T5" fmla="*/ 55 h 371"/>
                    <a:gd name="T6" fmla="*/ 0 w 308"/>
                    <a:gd name="T7" fmla="*/ 59 h 371"/>
                    <a:gd name="T8" fmla="*/ 0 w 308"/>
                    <a:gd name="T9" fmla="*/ 315 h 371"/>
                    <a:gd name="T10" fmla="*/ 3 w 308"/>
                    <a:gd name="T11" fmla="*/ 321 h 371"/>
                    <a:gd name="T12" fmla="*/ 154 w 308"/>
                    <a:gd name="T13" fmla="*/ 371 h 371"/>
                    <a:gd name="T14" fmla="*/ 305 w 308"/>
                    <a:gd name="T15" fmla="*/ 321 h 371"/>
                    <a:gd name="T16" fmla="*/ 308 w 308"/>
                    <a:gd name="T17" fmla="*/ 315 h 371"/>
                    <a:gd name="T18" fmla="*/ 308 w 308"/>
                    <a:gd name="T19" fmla="*/ 309 h 371"/>
                    <a:gd name="T20" fmla="*/ 308 w 308"/>
                    <a:gd name="T21" fmla="*/ 309 h 371"/>
                    <a:gd name="T22" fmla="*/ 308 w 308"/>
                    <a:gd name="T23" fmla="*/ 309 h 371"/>
                    <a:gd name="T24" fmla="*/ 308 w 308"/>
                    <a:gd name="T25" fmla="*/ 226 h 371"/>
                    <a:gd name="T26" fmla="*/ 308 w 308"/>
                    <a:gd name="T27" fmla="*/ 226 h 371"/>
                    <a:gd name="T28" fmla="*/ 308 w 308"/>
                    <a:gd name="T29" fmla="*/ 225 h 371"/>
                    <a:gd name="T30" fmla="*/ 308 w 308"/>
                    <a:gd name="T31" fmla="*/ 144 h 371"/>
                    <a:gd name="T32" fmla="*/ 308 w 308"/>
                    <a:gd name="T33" fmla="*/ 144 h 371"/>
                    <a:gd name="T34" fmla="*/ 308 w 308"/>
                    <a:gd name="T35" fmla="*/ 144 h 371"/>
                    <a:gd name="T36" fmla="*/ 308 w 308"/>
                    <a:gd name="T37" fmla="*/ 62 h 371"/>
                    <a:gd name="T38" fmla="*/ 308 w 308"/>
                    <a:gd name="T39" fmla="*/ 62 h 371"/>
                    <a:gd name="T40" fmla="*/ 308 w 308"/>
                    <a:gd name="T41" fmla="*/ 62 h 371"/>
                    <a:gd name="T42" fmla="*/ 308 w 308"/>
                    <a:gd name="T43" fmla="*/ 59 h 371"/>
                    <a:gd name="T44" fmla="*/ 307 w 308"/>
                    <a:gd name="T45" fmla="*/ 55 h 371"/>
                    <a:gd name="T46" fmla="*/ 292 w 308"/>
                    <a:gd name="T47" fmla="*/ 226 h 371"/>
                    <a:gd name="T48" fmla="*/ 154 w 308"/>
                    <a:gd name="T49" fmla="*/ 272 h 371"/>
                    <a:gd name="T50" fmla="*/ 16 w 308"/>
                    <a:gd name="T51" fmla="*/ 226 h 371"/>
                    <a:gd name="T52" fmla="*/ 16 w 308"/>
                    <a:gd name="T53" fmla="*/ 225 h 371"/>
                    <a:gd name="T54" fmla="*/ 16 w 308"/>
                    <a:gd name="T55" fmla="*/ 172 h 371"/>
                    <a:gd name="T56" fmla="*/ 154 w 308"/>
                    <a:gd name="T57" fmla="*/ 206 h 371"/>
                    <a:gd name="T58" fmla="*/ 292 w 308"/>
                    <a:gd name="T59" fmla="*/ 172 h 371"/>
                    <a:gd name="T60" fmla="*/ 292 w 308"/>
                    <a:gd name="T61" fmla="*/ 226 h 371"/>
                    <a:gd name="T62" fmla="*/ 292 w 308"/>
                    <a:gd name="T63" fmla="*/ 144 h 371"/>
                    <a:gd name="T64" fmla="*/ 154 w 308"/>
                    <a:gd name="T65" fmla="*/ 190 h 371"/>
                    <a:gd name="T66" fmla="*/ 16 w 308"/>
                    <a:gd name="T67" fmla="*/ 144 h 371"/>
                    <a:gd name="T68" fmla="*/ 16 w 308"/>
                    <a:gd name="T69" fmla="*/ 144 h 371"/>
                    <a:gd name="T70" fmla="*/ 16 w 308"/>
                    <a:gd name="T71" fmla="*/ 90 h 371"/>
                    <a:gd name="T72" fmla="*/ 154 w 308"/>
                    <a:gd name="T73" fmla="*/ 124 h 371"/>
                    <a:gd name="T74" fmla="*/ 292 w 308"/>
                    <a:gd name="T75" fmla="*/ 90 h 371"/>
                    <a:gd name="T76" fmla="*/ 292 w 308"/>
                    <a:gd name="T77" fmla="*/ 144 h 371"/>
                    <a:gd name="T78" fmla="*/ 154 w 308"/>
                    <a:gd name="T79" fmla="*/ 16 h 371"/>
                    <a:gd name="T80" fmla="*/ 292 w 308"/>
                    <a:gd name="T81" fmla="*/ 62 h 371"/>
                    <a:gd name="T82" fmla="*/ 292 w 308"/>
                    <a:gd name="T83" fmla="*/ 62 h 371"/>
                    <a:gd name="T84" fmla="*/ 154 w 308"/>
                    <a:gd name="T85" fmla="*/ 108 h 371"/>
                    <a:gd name="T86" fmla="*/ 16 w 308"/>
                    <a:gd name="T87" fmla="*/ 62 h 371"/>
                    <a:gd name="T88" fmla="*/ 154 w 308"/>
                    <a:gd name="T89" fmla="*/ 16 h 371"/>
                    <a:gd name="T90" fmla="*/ 154 w 308"/>
                    <a:gd name="T91" fmla="*/ 355 h 371"/>
                    <a:gd name="T92" fmla="*/ 16 w 308"/>
                    <a:gd name="T93" fmla="*/ 309 h 371"/>
                    <a:gd name="T94" fmla="*/ 16 w 308"/>
                    <a:gd name="T95" fmla="*/ 309 h 371"/>
                    <a:gd name="T96" fmla="*/ 16 w 308"/>
                    <a:gd name="T97" fmla="*/ 254 h 371"/>
                    <a:gd name="T98" fmla="*/ 154 w 308"/>
                    <a:gd name="T99" fmla="*/ 288 h 371"/>
                    <a:gd name="T100" fmla="*/ 292 w 308"/>
                    <a:gd name="T101" fmla="*/ 254 h 371"/>
                    <a:gd name="T102" fmla="*/ 292 w 308"/>
                    <a:gd name="T103" fmla="*/ 309 h 371"/>
                    <a:gd name="T104" fmla="*/ 154 w 308"/>
                    <a:gd name="T105" fmla="*/ 35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 h="371">
                      <a:moveTo>
                        <a:pt x="307" y="55"/>
                      </a:moveTo>
                      <a:cubicBezTo>
                        <a:pt x="300" y="27"/>
                        <a:pt x="247" y="0"/>
                        <a:pt x="154" y="0"/>
                      </a:cubicBezTo>
                      <a:cubicBezTo>
                        <a:pt x="61" y="0"/>
                        <a:pt x="8" y="27"/>
                        <a:pt x="1" y="55"/>
                      </a:cubicBezTo>
                      <a:cubicBezTo>
                        <a:pt x="0" y="56"/>
                        <a:pt x="0" y="58"/>
                        <a:pt x="0" y="59"/>
                      </a:cubicBezTo>
                      <a:cubicBezTo>
                        <a:pt x="0" y="315"/>
                        <a:pt x="0" y="315"/>
                        <a:pt x="0" y="315"/>
                      </a:cubicBezTo>
                      <a:cubicBezTo>
                        <a:pt x="0" y="317"/>
                        <a:pt x="1" y="320"/>
                        <a:pt x="3" y="321"/>
                      </a:cubicBezTo>
                      <a:cubicBezTo>
                        <a:pt x="15" y="347"/>
                        <a:pt x="67" y="371"/>
                        <a:pt x="154" y="371"/>
                      </a:cubicBezTo>
                      <a:cubicBezTo>
                        <a:pt x="241" y="371"/>
                        <a:pt x="293" y="347"/>
                        <a:pt x="305" y="321"/>
                      </a:cubicBezTo>
                      <a:cubicBezTo>
                        <a:pt x="307" y="320"/>
                        <a:pt x="308" y="317"/>
                        <a:pt x="308" y="315"/>
                      </a:cubicBezTo>
                      <a:cubicBezTo>
                        <a:pt x="308" y="309"/>
                        <a:pt x="308" y="309"/>
                        <a:pt x="308" y="309"/>
                      </a:cubicBezTo>
                      <a:cubicBezTo>
                        <a:pt x="308" y="309"/>
                        <a:pt x="308" y="309"/>
                        <a:pt x="308" y="309"/>
                      </a:cubicBezTo>
                      <a:cubicBezTo>
                        <a:pt x="308" y="309"/>
                        <a:pt x="308" y="309"/>
                        <a:pt x="308" y="309"/>
                      </a:cubicBezTo>
                      <a:cubicBezTo>
                        <a:pt x="308" y="226"/>
                        <a:pt x="308" y="226"/>
                        <a:pt x="308" y="226"/>
                      </a:cubicBezTo>
                      <a:cubicBezTo>
                        <a:pt x="308" y="226"/>
                        <a:pt x="308" y="226"/>
                        <a:pt x="308" y="226"/>
                      </a:cubicBezTo>
                      <a:cubicBezTo>
                        <a:pt x="308" y="226"/>
                        <a:pt x="308" y="226"/>
                        <a:pt x="308" y="225"/>
                      </a:cubicBezTo>
                      <a:cubicBezTo>
                        <a:pt x="308" y="144"/>
                        <a:pt x="308" y="144"/>
                        <a:pt x="308" y="144"/>
                      </a:cubicBezTo>
                      <a:cubicBezTo>
                        <a:pt x="308" y="144"/>
                        <a:pt x="308" y="144"/>
                        <a:pt x="308" y="144"/>
                      </a:cubicBezTo>
                      <a:cubicBezTo>
                        <a:pt x="308" y="144"/>
                        <a:pt x="308" y="144"/>
                        <a:pt x="308" y="144"/>
                      </a:cubicBezTo>
                      <a:cubicBezTo>
                        <a:pt x="308" y="62"/>
                        <a:pt x="308" y="62"/>
                        <a:pt x="308" y="62"/>
                      </a:cubicBezTo>
                      <a:cubicBezTo>
                        <a:pt x="308" y="62"/>
                        <a:pt x="308" y="62"/>
                        <a:pt x="308" y="62"/>
                      </a:cubicBezTo>
                      <a:cubicBezTo>
                        <a:pt x="308" y="62"/>
                        <a:pt x="308" y="62"/>
                        <a:pt x="308" y="62"/>
                      </a:cubicBezTo>
                      <a:cubicBezTo>
                        <a:pt x="308" y="59"/>
                        <a:pt x="308" y="59"/>
                        <a:pt x="308" y="59"/>
                      </a:cubicBezTo>
                      <a:cubicBezTo>
                        <a:pt x="308" y="58"/>
                        <a:pt x="308" y="57"/>
                        <a:pt x="307" y="55"/>
                      </a:cubicBezTo>
                      <a:close/>
                      <a:moveTo>
                        <a:pt x="292" y="226"/>
                      </a:moveTo>
                      <a:cubicBezTo>
                        <a:pt x="292" y="248"/>
                        <a:pt x="235" y="272"/>
                        <a:pt x="154" y="272"/>
                      </a:cubicBezTo>
                      <a:cubicBezTo>
                        <a:pt x="73" y="272"/>
                        <a:pt x="16" y="248"/>
                        <a:pt x="16" y="226"/>
                      </a:cubicBezTo>
                      <a:cubicBezTo>
                        <a:pt x="16" y="226"/>
                        <a:pt x="16" y="226"/>
                        <a:pt x="16" y="225"/>
                      </a:cubicBezTo>
                      <a:cubicBezTo>
                        <a:pt x="16" y="172"/>
                        <a:pt x="16" y="172"/>
                        <a:pt x="16" y="172"/>
                      </a:cubicBezTo>
                      <a:cubicBezTo>
                        <a:pt x="39" y="191"/>
                        <a:pt x="86" y="206"/>
                        <a:pt x="154" y="206"/>
                      </a:cubicBezTo>
                      <a:cubicBezTo>
                        <a:pt x="222" y="206"/>
                        <a:pt x="269" y="191"/>
                        <a:pt x="292" y="172"/>
                      </a:cubicBezTo>
                      <a:lnTo>
                        <a:pt x="292" y="226"/>
                      </a:lnTo>
                      <a:close/>
                      <a:moveTo>
                        <a:pt x="292" y="144"/>
                      </a:moveTo>
                      <a:cubicBezTo>
                        <a:pt x="292" y="166"/>
                        <a:pt x="235" y="190"/>
                        <a:pt x="154" y="190"/>
                      </a:cubicBezTo>
                      <a:cubicBezTo>
                        <a:pt x="73" y="190"/>
                        <a:pt x="16" y="166"/>
                        <a:pt x="16" y="144"/>
                      </a:cubicBezTo>
                      <a:cubicBezTo>
                        <a:pt x="16" y="144"/>
                        <a:pt x="16" y="144"/>
                        <a:pt x="16" y="144"/>
                      </a:cubicBezTo>
                      <a:cubicBezTo>
                        <a:pt x="16" y="90"/>
                        <a:pt x="16" y="90"/>
                        <a:pt x="16" y="90"/>
                      </a:cubicBezTo>
                      <a:cubicBezTo>
                        <a:pt x="39" y="109"/>
                        <a:pt x="86" y="124"/>
                        <a:pt x="154" y="124"/>
                      </a:cubicBezTo>
                      <a:cubicBezTo>
                        <a:pt x="222" y="124"/>
                        <a:pt x="269" y="109"/>
                        <a:pt x="292" y="90"/>
                      </a:cubicBezTo>
                      <a:lnTo>
                        <a:pt x="292" y="144"/>
                      </a:lnTo>
                      <a:close/>
                      <a:moveTo>
                        <a:pt x="154" y="16"/>
                      </a:moveTo>
                      <a:cubicBezTo>
                        <a:pt x="235" y="16"/>
                        <a:pt x="292" y="40"/>
                        <a:pt x="292" y="62"/>
                      </a:cubicBezTo>
                      <a:cubicBezTo>
                        <a:pt x="292" y="62"/>
                        <a:pt x="292" y="62"/>
                        <a:pt x="292" y="62"/>
                      </a:cubicBezTo>
                      <a:cubicBezTo>
                        <a:pt x="292" y="84"/>
                        <a:pt x="235" y="108"/>
                        <a:pt x="154" y="108"/>
                      </a:cubicBezTo>
                      <a:cubicBezTo>
                        <a:pt x="73" y="108"/>
                        <a:pt x="16" y="84"/>
                        <a:pt x="16" y="62"/>
                      </a:cubicBezTo>
                      <a:cubicBezTo>
                        <a:pt x="16" y="40"/>
                        <a:pt x="73" y="16"/>
                        <a:pt x="154" y="16"/>
                      </a:cubicBezTo>
                      <a:close/>
                      <a:moveTo>
                        <a:pt x="154" y="355"/>
                      </a:moveTo>
                      <a:cubicBezTo>
                        <a:pt x="73" y="355"/>
                        <a:pt x="16" y="331"/>
                        <a:pt x="16" y="309"/>
                      </a:cubicBezTo>
                      <a:cubicBezTo>
                        <a:pt x="16" y="309"/>
                        <a:pt x="16" y="309"/>
                        <a:pt x="16" y="309"/>
                      </a:cubicBezTo>
                      <a:cubicBezTo>
                        <a:pt x="16" y="254"/>
                        <a:pt x="16" y="254"/>
                        <a:pt x="16" y="254"/>
                      </a:cubicBezTo>
                      <a:cubicBezTo>
                        <a:pt x="39" y="273"/>
                        <a:pt x="86" y="288"/>
                        <a:pt x="154" y="288"/>
                      </a:cubicBezTo>
                      <a:cubicBezTo>
                        <a:pt x="222" y="288"/>
                        <a:pt x="269" y="273"/>
                        <a:pt x="292" y="254"/>
                      </a:cubicBezTo>
                      <a:cubicBezTo>
                        <a:pt x="292" y="309"/>
                        <a:pt x="292" y="309"/>
                        <a:pt x="292" y="309"/>
                      </a:cubicBezTo>
                      <a:cubicBezTo>
                        <a:pt x="292" y="331"/>
                        <a:pt x="235" y="355"/>
                        <a:pt x="154" y="355"/>
                      </a:cubicBezTo>
                      <a:close/>
                    </a:path>
                  </a:pathLst>
                </a:custGeom>
                <a:solidFill>
                  <a:srgbClr val="707072"/>
                </a:solidFill>
                <a:ln>
                  <a:noFill/>
                </a:ln>
              </p:spPr>
              <p:txBody>
                <a:bodyPr vert="horz" wrap="square" lIns="91416" tIns="45708" rIns="91416" bIns="45708" numCol="1" anchor="t" anchorCtr="0" compatLnSpc="1">
                  <a:prstTxWarp prst="textNoShape">
                    <a:avLst/>
                  </a:prstTxWarp>
                </a:bodyPr>
                <a:lstStyle/>
                <a:p>
                  <a:pPr defTabSz="914126">
                    <a:buClrTx/>
                    <a:defRPr/>
                  </a:pPr>
                  <a:endParaRPr lang="en-US" sz="1799" dirty="0">
                    <a:solidFill>
                      <a:sysClr val="windowText" lastClr="000000"/>
                    </a:solidFill>
                    <a:ea typeface="+mn-ea"/>
                    <a:cs typeface="+mn-cs"/>
                  </a:endParaRPr>
                </a:p>
              </p:txBody>
            </p:sp>
          </p:grpSp>
        </p:grpSp>
      </p:grpSp>
      <p:grpSp>
        <p:nvGrpSpPr>
          <p:cNvPr id="437" name="Group 436"/>
          <p:cNvGrpSpPr/>
          <p:nvPr/>
        </p:nvGrpSpPr>
        <p:grpSpPr>
          <a:xfrm>
            <a:off x="3004646" y="2069607"/>
            <a:ext cx="356093" cy="356093"/>
            <a:chOff x="2425207" y="2019300"/>
            <a:chExt cx="438150" cy="438150"/>
          </a:xfrm>
        </p:grpSpPr>
        <p:sp>
          <p:nvSpPr>
            <p:cNvPr id="438" name="Oval 437"/>
            <p:cNvSpPr/>
            <p:nvPr/>
          </p:nvSpPr>
          <p:spPr bwMode="gray">
            <a:xfrm>
              <a:off x="2425207" y="2019300"/>
              <a:ext cx="438150" cy="438150"/>
            </a:xfrm>
            <a:prstGeom prst="ellipse">
              <a:avLst/>
            </a:prstGeom>
            <a:solidFill>
              <a:schemeClr val="bg2"/>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grpSp>
          <p:nvGrpSpPr>
            <p:cNvPr id="439" name="Group 438"/>
            <p:cNvGrpSpPr/>
            <p:nvPr/>
          </p:nvGrpSpPr>
          <p:grpSpPr>
            <a:xfrm>
              <a:off x="2535856" y="2115423"/>
              <a:ext cx="273392" cy="261186"/>
              <a:chOff x="2276749" y="1904283"/>
              <a:chExt cx="686582" cy="655929"/>
            </a:xfrm>
          </p:grpSpPr>
          <p:grpSp>
            <p:nvGrpSpPr>
              <p:cNvPr id="440" name="Group 4"/>
              <p:cNvGrpSpPr>
                <a:grpSpLocks noChangeAspect="1"/>
              </p:cNvGrpSpPr>
              <p:nvPr/>
            </p:nvGrpSpPr>
            <p:grpSpPr bwMode="auto">
              <a:xfrm>
                <a:off x="2276749" y="1904283"/>
                <a:ext cx="331446" cy="655929"/>
                <a:chOff x="3303" y="2136"/>
                <a:chExt cx="238" cy="471"/>
              </a:xfrm>
            </p:grpSpPr>
            <p:sp>
              <p:nvSpPr>
                <p:cNvPr id="446" name="Rectangle 5"/>
                <p:cNvSpPr>
                  <a:spLocks noChangeArrowheads="1"/>
                </p:cNvSpPr>
                <p:nvPr/>
              </p:nvSpPr>
              <p:spPr bwMode="auto">
                <a:xfrm>
                  <a:off x="3315" y="2168"/>
                  <a:ext cx="217" cy="4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sp>
              <p:nvSpPr>
                <p:cNvPr id="447" name="Freeform 6"/>
                <p:cNvSpPr>
                  <a:spLocks noEditPoints="1"/>
                </p:cNvSpPr>
                <p:nvPr/>
              </p:nvSpPr>
              <p:spPr bwMode="auto">
                <a:xfrm>
                  <a:off x="3303" y="2136"/>
                  <a:ext cx="238" cy="471"/>
                </a:xfrm>
                <a:custGeom>
                  <a:avLst/>
                  <a:gdLst>
                    <a:gd name="T0" fmla="*/ 257 w 273"/>
                    <a:gd name="T1" fmla="*/ 0 h 543"/>
                    <a:gd name="T2" fmla="*/ 16 w 273"/>
                    <a:gd name="T3" fmla="*/ 0 h 543"/>
                    <a:gd name="T4" fmla="*/ 0 w 273"/>
                    <a:gd name="T5" fmla="*/ 16 h 543"/>
                    <a:gd name="T6" fmla="*/ 0 w 273"/>
                    <a:gd name="T7" fmla="*/ 527 h 543"/>
                    <a:gd name="T8" fmla="*/ 16 w 273"/>
                    <a:gd name="T9" fmla="*/ 543 h 543"/>
                    <a:gd name="T10" fmla="*/ 257 w 273"/>
                    <a:gd name="T11" fmla="*/ 543 h 543"/>
                    <a:gd name="T12" fmla="*/ 273 w 273"/>
                    <a:gd name="T13" fmla="*/ 527 h 543"/>
                    <a:gd name="T14" fmla="*/ 273 w 273"/>
                    <a:gd name="T15" fmla="*/ 16 h 543"/>
                    <a:gd name="T16" fmla="*/ 257 w 273"/>
                    <a:gd name="T17" fmla="*/ 0 h 543"/>
                    <a:gd name="T18" fmla="*/ 146 w 273"/>
                    <a:gd name="T19" fmla="*/ 521 h 543"/>
                    <a:gd name="T20" fmla="*/ 126 w 273"/>
                    <a:gd name="T21" fmla="*/ 521 h 543"/>
                    <a:gd name="T22" fmla="*/ 126 w 273"/>
                    <a:gd name="T23" fmla="*/ 473 h 543"/>
                    <a:gd name="T24" fmla="*/ 146 w 273"/>
                    <a:gd name="T25" fmla="*/ 473 h 543"/>
                    <a:gd name="T26" fmla="*/ 146 w 273"/>
                    <a:gd name="T27" fmla="*/ 521 h 543"/>
                    <a:gd name="T28" fmla="*/ 249 w 273"/>
                    <a:gd name="T29" fmla="*/ 442 h 543"/>
                    <a:gd name="T30" fmla="*/ 24 w 273"/>
                    <a:gd name="T31" fmla="*/ 442 h 543"/>
                    <a:gd name="T32" fmla="*/ 24 w 273"/>
                    <a:gd name="T33" fmla="*/ 397 h 543"/>
                    <a:gd name="T34" fmla="*/ 249 w 273"/>
                    <a:gd name="T35" fmla="*/ 397 h 543"/>
                    <a:gd name="T36" fmla="*/ 249 w 273"/>
                    <a:gd name="T37" fmla="*/ 442 h 543"/>
                    <a:gd name="T38" fmla="*/ 249 w 273"/>
                    <a:gd name="T39" fmla="*/ 374 h 543"/>
                    <a:gd name="T40" fmla="*/ 24 w 273"/>
                    <a:gd name="T41" fmla="*/ 374 h 543"/>
                    <a:gd name="T42" fmla="*/ 24 w 273"/>
                    <a:gd name="T43" fmla="*/ 329 h 543"/>
                    <a:gd name="T44" fmla="*/ 249 w 273"/>
                    <a:gd name="T45" fmla="*/ 329 h 543"/>
                    <a:gd name="T46" fmla="*/ 249 w 273"/>
                    <a:gd name="T47" fmla="*/ 374 h 543"/>
                    <a:gd name="T48" fmla="*/ 249 w 273"/>
                    <a:gd name="T49" fmla="*/ 306 h 543"/>
                    <a:gd name="T50" fmla="*/ 24 w 273"/>
                    <a:gd name="T51" fmla="*/ 306 h 543"/>
                    <a:gd name="T52" fmla="*/ 24 w 273"/>
                    <a:gd name="T53" fmla="*/ 261 h 543"/>
                    <a:gd name="T54" fmla="*/ 249 w 273"/>
                    <a:gd name="T55" fmla="*/ 261 h 543"/>
                    <a:gd name="T56" fmla="*/ 249 w 273"/>
                    <a:gd name="T57" fmla="*/ 306 h 543"/>
                    <a:gd name="T58" fmla="*/ 249 w 273"/>
                    <a:gd name="T59" fmla="*/ 236 h 543"/>
                    <a:gd name="T60" fmla="*/ 24 w 273"/>
                    <a:gd name="T61" fmla="*/ 236 h 543"/>
                    <a:gd name="T62" fmla="*/ 24 w 273"/>
                    <a:gd name="T63" fmla="*/ 191 h 543"/>
                    <a:gd name="T64" fmla="*/ 249 w 273"/>
                    <a:gd name="T65" fmla="*/ 191 h 543"/>
                    <a:gd name="T66" fmla="*/ 249 w 273"/>
                    <a:gd name="T67" fmla="*/ 236 h 543"/>
                    <a:gd name="T68" fmla="*/ 249 w 273"/>
                    <a:gd name="T69" fmla="*/ 168 h 543"/>
                    <a:gd name="T70" fmla="*/ 24 w 273"/>
                    <a:gd name="T71" fmla="*/ 168 h 543"/>
                    <a:gd name="T72" fmla="*/ 24 w 273"/>
                    <a:gd name="T73" fmla="*/ 123 h 543"/>
                    <a:gd name="T74" fmla="*/ 249 w 273"/>
                    <a:gd name="T75" fmla="*/ 123 h 543"/>
                    <a:gd name="T76" fmla="*/ 249 w 273"/>
                    <a:gd name="T77" fmla="*/ 168 h 543"/>
                    <a:gd name="T78" fmla="*/ 249 w 273"/>
                    <a:gd name="T79" fmla="*/ 100 h 543"/>
                    <a:gd name="T80" fmla="*/ 24 w 273"/>
                    <a:gd name="T81" fmla="*/ 100 h 543"/>
                    <a:gd name="T82" fmla="*/ 24 w 273"/>
                    <a:gd name="T83" fmla="*/ 55 h 543"/>
                    <a:gd name="T84" fmla="*/ 249 w 273"/>
                    <a:gd name="T85" fmla="*/ 55 h 543"/>
                    <a:gd name="T86" fmla="*/ 249 w 273"/>
                    <a:gd name="T87" fmla="*/ 10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543">
                      <a:moveTo>
                        <a:pt x="257" y="0"/>
                      </a:moveTo>
                      <a:cubicBezTo>
                        <a:pt x="16" y="0"/>
                        <a:pt x="16" y="0"/>
                        <a:pt x="16" y="0"/>
                      </a:cubicBezTo>
                      <a:cubicBezTo>
                        <a:pt x="7" y="0"/>
                        <a:pt x="0" y="7"/>
                        <a:pt x="0" y="16"/>
                      </a:cubicBezTo>
                      <a:cubicBezTo>
                        <a:pt x="0" y="527"/>
                        <a:pt x="0" y="527"/>
                        <a:pt x="0" y="527"/>
                      </a:cubicBezTo>
                      <a:cubicBezTo>
                        <a:pt x="0" y="536"/>
                        <a:pt x="7" y="543"/>
                        <a:pt x="16" y="543"/>
                      </a:cubicBezTo>
                      <a:cubicBezTo>
                        <a:pt x="257" y="543"/>
                        <a:pt x="257" y="543"/>
                        <a:pt x="257" y="543"/>
                      </a:cubicBezTo>
                      <a:cubicBezTo>
                        <a:pt x="265" y="543"/>
                        <a:pt x="273" y="536"/>
                        <a:pt x="273" y="527"/>
                      </a:cubicBezTo>
                      <a:cubicBezTo>
                        <a:pt x="273" y="16"/>
                        <a:pt x="273" y="16"/>
                        <a:pt x="273" y="16"/>
                      </a:cubicBezTo>
                      <a:cubicBezTo>
                        <a:pt x="273" y="7"/>
                        <a:pt x="265" y="0"/>
                        <a:pt x="257" y="0"/>
                      </a:cubicBezTo>
                      <a:close/>
                      <a:moveTo>
                        <a:pt x="146" y="521"/>
                      </a:moveTo>
                      <a:cubicBezTo>
                        <a:pt x="126" y="521"/>
                        <a:pt x="126" y="521"/>
                        <a:pt x="126" y="521"/>
                      </a:cubicBezTo>
                      <a:cubicBezTo>
                        <a:pt x="126" y="473"/>
                        <a:pt x="126" y="473"/>
                        <a:pt x="126" y="473"/>
                      </a:cubicBezTo>
                      <a:cubicBezTo>
                        <a:pt x="146" y="473"/>
                        <a:pt x="146" y="473"/>
                        <a:pt x="146" y="473"/>
                      </a:cubicBezTo>
                      <a:lnTo>
                        <a:pt x="146" y="521"/>
                      </a:lnTo>
                      <a:close/>
                      <a:moveTo>
                        <a:pt x="249" y="442"/>
                      </a:moveTo>
                      <a:cubicBezTo>
                        <a:pt x="24" y="442"/>
                        <a:pt x="24" y="442"/>
                        <a:pt x="24" y="442"/>
                      </a:cubicBezTo>
                      <a:cubicBezTo>
                        <a:pt x="24" y="397"/>
                        <a:pt x="24" y="397"/>
                        <a:pt x="24" y="397"/>
                      </a:cubicBezTo>
                      <a:cubicBezTo>
                        <a:pt x="249" y="397"/>
                        <a:pt x="249" y="397"/>
                        <a:pt x="249" y="397"/>
                      </a:cubicBezTo>
                      <a:lnTo>
                        <a:pt x="249" y="442"/>
                      </a:lnTo>
                      <a:close/>
                      <a:moveTo>
                        <a:pt x="249" y="374"/>
                      </a:moveTo>
                      <a:cubicBezTo>
                        <a:pt x="24" y="374"/>
                        <a:pt x="24" y="374"/>
                        <a:pt x="24" y="374"/>
                      </a:cubicBezTo>
                      <a:cubicBezTo>
                        <a:pt x="24" y="329"/>
                        <a:pt x="24" y="329"/>
                        <a:pt x="24" y="329"/>
                      </a:cubicBezTo>
                      <a:cubicBezTo>
                        <a:pt x="249" y="329"/>
                        <a:pt x="249" y="329"/>
                        <a:pt x="249" y="329"/>
                      </a:cubicBezTo>
                      <a:lnTo>
                        <a:pt x="249" y="374"/>
                      </a:lnTo>
                      <a:close/>
                      <a:moveTo>
                        <a:pt x="249" y="306"/>
                      </a:moveTo>
                      <a:cubicBezTo>
                        <a:pt x="24" y="306"/>
                        <a:pt x="24" y="306"/>
                        <a:pt x="24" y="306"/>
                      </a:cubicBezTo>
                      <a:cubicBezTo>
                        <a:pt x="24" y="261"/>
                        <a:pt x="24" y="261"/>
                        <a:pt x="24" y="261"/>
                      </a:cubicBezTo>
                      <a:cubicBezTo>
                        <a:pt x="249" y="261"/>
                        <a:pt x="249" y="261"/>
                        <a:pt x="249" y="261"/>
                      </a:cubicBezTo>
                      <a:lnTo>
                        <a:pt x="249" y="306"/>
                      </a:lnTo>
                      <a:close/>
                      <a:moveTo>
                        <a:pt x="249" y="236"/>
                      </a:moveTo>
                      <a:cubicBezTo>
                        <a:pt x="24" y="236"/>
                        <a:pt x="24" y="236"/>
                        <a:pt x="24" y="236"/>
                      </a:cubicBezTo>
                      <a:cubicBezTo>
                        <a:pt x="24" y="191"/>
                        <a:pt x="24" y="191"/>
                        <a:pt x="24" y="191"/>
                      </a:cubicBezTo>
                      <a:cubicBezTo>
                        <a:pt x="249" y="191"/>
                        <a:pt x="249" y="191"/>
                        <a:pt x="249" y="191"/>
                      </a:cubicBezTo>
                      <a:lnTo>
                        <a:pt x="249" y="236"/>
                      </a:lnTo>
                      <a:close/>
                      <a:moveTo>
                        <a:pt x="249" y="168"/>
                      </a:moveTo>
                      <a:cubicBezTo>
                        <a:pt x="24" y="168"/>
                        <a:pt x="24" y="168"/>
                        <a:pt x="24" y="168"/>
                      </a:cubicBezTo>
                      <a:cubicBezTo>
                        <a:pt x="24" y="123"/>
                        <a:pt x="24" y="123"/>
                        <a:pt x="24" y="123"/>
                      </a:cubicBezTo>
                      <a:cubicBezTo>
                        <a:pt x="249" y="123"/>
                        <a:pt x="249" y="123"/>
                        <a:pt x="249" y="123"/>
                      </a:cubicBezTo>
                      <a:lnTo>
                        <a:pt x="249" y="168"/>
                      </a:lnTo>
                      <a:close/>
                      <a:moveTo>
                        <a:pt x="249" y="100"/>
                      </a:moveTo>
                      <a:cubicBezTo>
                        <a:pt x="24" y="100"/>
                        <a:pt x="24" y="100"/>
                        <a:pt x="24" y="100"/>
                      </a:cubicBezTo>
                      <a:cubicBezTo>
                        <a:pt x="24" y="55"/>
                        <a:pt x="24" y="55"/>
                        <a:pt x="24" y="55"/>
                      </a:cubicBezTo>
                      <a:cubicBezTo>
                        <a:pt x="249" y="55"/>
                        <a:pt x="249" y="55"/>
                        <a:pt x="249" y="55"/>
                      </a:cubicBezTo>
                      <a:lnTo>
                        <a:pt x="249" y="100"/>
                      </a:ln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grpSp>
          <p:grpSp>
            <p:nvGrpSpPr>
              <p:cNvPr id="441" name="Group 440"/>
              <p:cNvGrpSpPr/>
              <p:nvPr/>
            </p:nvGrpSpPr>
            <p:grpSpPr>
              <a:xfrm>
                <a:off x="2638756" y="2050210"/>
                <a:ext cx="324575" cy="390733"/>
                <a:chOff x="3013418" y="1975878"/>
                <a:chExt cx="324660" cy="390835"/>
              </a:xfrm>
            </p:grpSpPr>
            <p:sp>
              <p:nvSpPr>
                <p:cNvPr id="442" name="Oval 441"/>
                <p:cNvSpPr/>
                <p:nvPr/>
              </p:nvSpPr>
              <p:spPr>
                <a:xfrm>
                  <a:off x="3013418" y="1990440"/>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43" name="Oval 442"/>
                <p:cNvSpPr/>
                <p:nvPr/>
              </p:nvSpPr>
              <p:spPr>
                <a:xfrm>
                  <a:off x="3013418" y="2229261"/>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44" name="Rectangle 443"/>
                <p:cNvSpPr/>
                <p:nvPr/>
              </p:nvSpPr>
              <p:spPr>
                <a:xfrm>
                  <a:off x="3013418" y="2059166"/>
                  <a:ext cx="324660" cy="217948"/>
                </a:xfrm>
                <a:prstGeom prst="rect">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45" name="Freeform 17"/>
                <p:cNvSpPr>
                  <a:spLocks noEditPoints="1"/>
                </p:cNvSpPr>
                <p:nvPr/>
              </p:nvSpPr>
              <p:spPr bwMode="auto">
                <a:xfrm>
                  <a:off x="3013418" y="1975878"/>
                  <a:ext cx="324660" cy="390835"/>
                </a:xfrm>
                <a:custGeom>
                  <a:avLst/>
                  <a:gdLst>
                    <a:gd name="T0" fmla="*/ 307 w 308"/>
                    <a:gd name="T1" fmla="*/ 55 h 371"/>
                    <a:gd name="T2" fmla="*/ 154 w 308"/>
                    <a:gd name="T3" fmla="*/ 0 h 371"/>
                    <a:gd name="T4" fmla="*/ 1 w 308"/>
                    <a:gd name="T5" fmla="*/ 55 h 371"/>
                    <a:gd name="T6" fmla="*/ 0 w 308"/>
                    <a:gd name="T7" fmla="*/ 59 h 371"/>
                    <a:gd name="T8" fmla="*/ 0 w 308"/>
                    <a:gd name="T9" fmla="*/ 315 h 371"/>
                    <a:gd name="T10" fmla="*/ 3 w 308"/>
                    <a:gd name="T11" fmla="*/ 321 h 371"/>
                    <a:gd name="T12" fmla="*/ 154 w 308"/>
                    <a:gd name="T13" fmla="*/ 371 h 371"/>
                    <a:gd name="T14" fmla="*/ 305 w 308"/>
                    <a:gd name="T15" fmla="*/ 321 h 371"/>
                    <a:gd name="T16" fmla="*/ 308 w 308"/>
                    <a:gd name="T17" fmla="*/ 315 h 371"/>
                    <a:gd name="T18" fmla="*/ 308 w 308"/>
                    <a:gd name="T19" fmla="*/ 309 h 371"/>
                    <a:gd name="T20" fmla="*/ 308 w 308"/>
                    <a:gd name="T21" fmla="*/ 309 h 371"/>
                    <a:gd name="T22" fmla="*/ 308 w 308"/>
                    <a:gd name="T23" fmla="*/ 309 h 371"/>
                    <a:gd name="T24" fmla="*/ 308 w 308"/>
                    <a:gd name="T25" fmla="*/ 226 h 371"/>
                    <a:gd name="T26" fmla="*/ 308 w 308"/>
                    <a:gd name="T27" fmla="*/ 226 h 371"/>
                    <a:gd name="T28" fmla="*/ 308 w 308"/>
                    <a:gd name="T29" fmla="*/ 225 h 371"/>
                    <a:gd name="T30" fmla="*/ 308 w 308"/>
                    <a:gd name="T31" fmla="*/ 144 h 371"/>
                    <a:gd name="T32" fmla="*/ 308 w 308"/>
                    <a:gd name="T33" fmla="*/ 144 h 371"/>
                    <a:gd name="T34" fmla="*/ 308 w 308"/>
                    <a:gd name="T35" fmla="*/ 144 h 371"/>
                    <a:gd name="T36" fmla="*/ 308 w 308"/>
                    <a:gd name="T37" fmla="*/ 62 h 371"/>
                    <a:gd name="T38" fmla="*/ 308 w 308"/>
                    <a:gd name="T39" fmla="*/ 62 h 371"/>
                    <a:gd name="T40" fmla="*/ 308 w 308"/>
                    <a:gd name="T41" fmla="*/ 62 h 371"/>
                    <a:gd name="T42" fmla="*/ 308 w 308"/>
                    <a:gd name="T43" fmla="*/ 59 h 371"/>
                    <a:gd name="T44" fmla="*/ 307 w 308"/>
                    <a:gd name="T45" fmla="*/ 55 h 371"/>
                    <a:gd name="T46" fmla="*/ 292 w 308"/>
                    <a:gd name="T47" fmla="*/ 226 h 371"/>
                    <a:gd name="T48" fmla="*/ 154 w 308"/>
                    <a:gd name="T49" fmla="*/ 272 h 371"/>
                    <a:gd name="T50" fmla="*/ 16 w 308"/>
                    <a:gd name="T51" fmla="*/ 226 h 371"/>
                    <a:gd name="T52" fmla="*/ 16 w 308"/>
                    <a:gd name="T53" fmla="*/ 225 h 371"/>
                    <a:gd name="T54" fmla="*/ 16 w 308"/>
                    <a:gd name="T55" fmla="*/ 172 h 371"/>
                    <a:gd name="T56" fmla="*/ 154 w 308"/>
                    <a:gd name="T57" fmla="*/ 206 h 371"/>
                    <a:gd name="T58" fmla="*/ 292 w 308"/>
                    <a:gd name="T59" fmla="*/ 172 h 371"/>
                    <a:gd name="T60" fmla="*/ 292 w 308"/>
                    <a:gd name="T61" fmla="*/ 226 h 371"/>
                    <a:gd name="T62" fmla="*/ 292 w 308"/>
                    <a:gd name="T63" fmla="*/ 144 h 371"/>
                    <a:gd name="T64" fmla="*/ 154 w 308"/>
                    <a:gd name="T65" fmla="*/ 190 h 371"/>
                    <a:gd name="T66" fmla="*/ 16 w 308"/>
                    <a:gd name="T67" fmla="*/ 144 h 371"/>
                    <a:gd name="T68" fmla="*/ 16 w 308"/>
                    <a:gd name="T69" fmla="*/ 144 h 371"/>
                    <a:gd name="T70" fmla="*/ 16 w 308"/>
                    <a:gd name="T71" fmla="*/ 90 h 371"/>
                    <a:gd name="T72" fmla="*/ 154 w 308"/>
                    <a:gd name="T73" fmla="*/ 124 h 371"/>
                    <a:gd name="T74" fmla="*/ 292 w 308"/>
                    <a:gd name="T75" fmla="*/ 90 h 371"/>
                    <a:gd name="T76" fmla="*/ 292 w 308"/>
                    <a:gd name="T77" fmla="*/ 144 h 371"/>
                    <a:gd name="T78" fmla="*/ 154 w 308"/>
                    <a:gd name="T79" fmla="*/ 16 h 371"/>
                    <a:gd name="T80" fmla="*/ 292 w 308"/>
                    <a:gd name="T81" fmla="*/ 62 h 371"/>
                    <a:gd name="T82" fmla="*/ 292 w 308"/>
                    <a:gd name="T83" fmla="*/ 62 h 371"/>
                    <a:gd name="T84" fmla="*/ 154 w 308"/>
                    <a:gd name="T85" fmla="*/ 108 h 371"/>
                    <a:gd name="T86" fmla="*/ 16 w 308"/>
                    <a:gd name="T87" fmla="*/ 62 h 371"/>
                    <a:gd name="T88" fmla="*/ 154 w 308"/>
                    <a:gd name="T89" fmla="*/ 16 h 371"/>
                    <a:gd name="T90" fmla="*/ 154 w 308"/>
                    <a:gd name="T91" fmla="*/ 355 h 371"/>
                    <a:gd name="T92" fmla="*/ 16 w 308"/>
                    <a:gd name="T93" fmla="*/ 309 h 371"/>
                    <a:gd name="T94" fmla="*/ 16 w 308"/>
                    <a:gd name="T95" fmla="*/ 309 h 371"/>
                    <a:gd name="T96" fmla="*/ 16 w 308"/>
                    <a:gd name="T97" fmla="*/ 254 h 371"/>
                    <a:gd name="T98" fmla="*/ 154 w 308"/>
                    <a:gd name="T99" fmla="*/ 288 h 371"/>
                    <a:gd name="T100" fmla="*/ 292 w 308"/>
                    <a:gd name="T101" fmla="*/ 254 h 371"/>
                    <a:gd name="T102" fmla="*/ 292 w 308"/>
                    <a:gd name="T103" fmla="*/ 309 h 371"/>
                    <a:gd name="T104" fmla="*/ 154 w 308"/>
                    <a:gd name="T105" fmla="*/ 35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 h="371">
                      <a:moveTo>
                        <a:pt x="307" y="55"/>
                      </a:moveTo>
                      <a:cubicBezTo>
                        <a:pt x="300" y="27"/>
                        <a:pt x="247" y="0"/>
                        <a:pt x="154" y="0"/>
                      </a:cubicBezTo>
                      <a:cubicBezTo>
                        <a:pt x="61" y="0"/>
                        <a:pt x="8" y="27"/>
                        <a:pt x="1" y="55"/>
                      </a:cubicBezTo>
                      <a:cubicBezTo>
                        <a:pt x="0" y="56"/>
                        <a:pt x="0" y="58"/>
                        <a:pt x="0" y="59"/>
                      </a:cubicBezTo>
                      <a:cubicBezTo>
                        <a:pt x="0" y="315"/>
                        <a:pt x="0" y="315"/>
                        <a:pt x="0" y="315"/>
                      </a:cubicBezTo>
                      <a:cubicBezTo>
                        <a:pt x="0" y="317"/>
                        <a:pt x="1" y="320"/>
                        <a:pt x="3" y="321"/>
                      </a:cubicBezTo>
                      <a:cubicBezTo>
                        <a:pt x="15" y="347"/>
                        <a:pt x="67" y="371"/>
                        <a:pt x="154" y="371"/>
                      </a:cubicBezTo>
                      <a:cubicBezTo>
                        <a:pt x="241" y="371"/>
                        <a:pt x="293" y="347"/>
                        <a:pt x="305" y="321"/>
                      </a:cubicBezTo>
                      <a:cubicBezTo>
                        <a:pt x="307" y="320"/>
                        <a:pt x="308" y="317"/>
                        <a:pt x="308" y="315"/>
                      </a:cubicBezTo>
                      <a:cubicBezTo>
                        <a:pt x="308" y="309"/>
                        <a:pt x="308" y="309"/>
                        <a:pt x="308" y="309"/>
                      </a:cubicBezTo>
                      <a:cubicBezTo>
                        <a:pt x="308" y="309"/>
                        <a:pt x="308" y="309"/>
                        <a:pt x="308" y="309"/>
                      </a:cubicBezTo>
                      <a:cubicBezTo>
                        <a:pt x="308" y="309"/>
                        <a:pt x="308" y="309"/>
                        <a:pt x="308" y="309"/>
                      </a:cubicBezTo>
                      <a:cubicBezTo>
                        <a:pt x="308" y="226"/>
                        <a:pt x="308" y="226"/>
                        <a:pt x="308" y="226"/>
                      </a:cubicBezTo>
                      <a:cubicBezTo>
                        <a:pt x="308" y="226"/>
                        <a:pt x="308" y="226"/>
                        <a:pt x="308" y="226"/>
                      </a:cubicBezTo>
                      <a:cubicBezTo>
                        <a:pt x="308" y="226"/>
                        <a:pt x="308" y="226"/>
                        <a:pt x="308" y="225"/>
                      </a:cubicBezTo>
                      <a:cubicBezTo>
                        <a:pt x="308" y="144"/>
                        <a:pt x="308" y="144"/>
                        <a:pt x="308" y="144"/>
                      </a:cubicBezTo>
                      <a:cubicBezTo>
                        <a:pt x="308" y="144"/>
                        <a:pt x="308" y="144"/>
                        <a:pt x="308" y="144"/>
                      </a:cubicBezTo>
                      <a:cubicBezTo>
                        <a:pt x="308" y="144"/>
                        <a:pt x="308" y="144"/>
                        <a:pt x="308" y="144"/>
                      </a:cubicBezTo>
                      <a:cubicBezTo>
                        <a:pt x="308" y="62"/>
                        <a:pt x="308" y="62"/>
                        <a:pt x="308" y="62"/>
                      </a:cubicBezTo>
                      <a:cubicBezTo>
                        <a:pt x="308" y="62"/>
                        <a:pt x="308" y="62"/>
                        <a:pt x="308" y="62"/>
                      </a:cubicBezTo>
                      <a:cubicBezTo>
                        <a:pt x="308" y="62"/>
                        <a:pt x="308" y="62"/>
                        <a:pt x="308" y="62"/>
                      </a:cubicBezTo>
                      <a:cubicBezTo>
                        <a:pt x="308" y="59"/>
                        <a:pt x="308" y="59"/>
                        <a:pt x="308" y="59"/>
                      </a:cubicBezTo>
                      <a:cubicBezTo>
                        <a:pt x="308" y="58"/>
                        <a:pt x="308" y="57"/>
                        <a:pt x="307" y="55"/>
                      </a:cubicBezTo>
                      <a:close/>
                      <a:moveTo>
                        <a:pt x="292" y="226"/>
                      </a:moveTo>
                      <a:cubicBezTo>
                        <a:pt x="292" y="248"/>
                        <a:pt x="235" y="272"/>
                        <a:pt x="154" y="272"/>
                      </a:cubicBezTo>
                      <a:cubicBezTo>
                        <a:pt x="73" y="272"/>
                        <a:pt x="16" y="248"/>
                        <a:pt x="16" y="226"/>
                      </a:cubicBezTo>
                      <a:cubicBezTo>
                        <a:pt x="16" y="226"/>
                        <a:pt x="16" y="226"/>
                        <a:pt x="16" y="225"/>
                      </a:cubicBezTo>
                      <a:cubicBezTo>
                        <a:pt x="16" y="172"/>
                        <a:pt x="16" y="172"/>
                        <a:pt x="16" y="172"/>
                      </a:cubicBezTo>
                      <a:cubicBezTo>
                        <a:pt x="39" y="191"/>
                        <a:pt x="86" y="206"/>
                        <a:pt x="154" y="206"/>
                      </a:cubicBezTo>
                      <a:cubicBezTo>
                        <a:pt x="222" y="206"/>
                        <a:pt x="269" y="191"/>
                        <a:pt x="292" y="172"/>
                      </a:cubicBezTo>
                      <a:lnTo>
                        <a:pt x="292" y="226"/>
                      </a:lnTo>
                      <a:close/>
                      <a:moveTo>
                        <a:pt x="292" y="144"/>
                      </a:moveTo>
                      <a:cubicBezTo>
                        <a:pt x="292" y="166"/>
                        <a:pt x="235" y="190"/>
                        <a:pt x="154" y="190"/>
                      </a:cubicBezTo>
                      <a:cubicBezTo>
                        <a:pt x="73" y="190"/>
                        <a:pt x="16" y="166"/>
                        <a:pt x="16" y="144"/>
                      </a:cubicBezTo>
                      <a:cubicBezTo>
                        <a:pt x="16" y="144"/>
                        <a:pt x="16" y="144"/>
                        <a:pt x="16" y="144"/>
                      </a:cubicBezTo>
                      <a:cubicBezTo>
                        <a:pt x="16" y="90"/>
                        <a:pt x="16" y="90"/>
                        <a:pt x="16" y="90"/>
                      </a:cubicBezTo>
                      <a:cubicBezTo>
                        <a:pt x="39" y="109"/>
                        <a:pt x="86" y="124"/>
                        <a:pt x="154" y="124"/>
                      </a:cubicBezTo>
                      <a:cubicBezTo>
                        <a:pt x="222" y="124"/>
                        <a:pt x="269" y="109"/>
                        <a:pt x="292" y="90"/>
                      </a:cubicBezTo>
                      <a:lnTo>
                        <a:pt x="292" y="144"/>
                      </a:lnTo>
                      <a:close/>
                      <a:moveTo>
                        <a:pt x="154" y="16"/>
                      </a:moveTo>
                      <a:cubicBezTo>
                        <a:pt x="235" y="16"/>
                        <a:pt x="292" y="40"/>
                        <a:pt x="292" y="62"/>
                      </a:cubicBezTo>
                      <a:cubicBezTo>
                        <a:pt x="292" y="62"/>
                        <a:pt x="292" y="62"/>
                        <a:pt x="292" y="62"/>
                      </a:cubicBezTo>
                      <a:cubicBezTo>
                        <a:pt x="292" y="84"/>
                        <a:pt x="235" y="108"/>
                        <a:pt x="154" y="108"/>
                      </a:cubicBezTo>
                      <a:cubicBezTo>
                        <a:pt x="73" y="108"/>
                        <a:pt x="16" y="84"/>
                        <a:pt x="16" y="62"/>
                      </a:cubicBezTo>
                      <a:cubicBezTo>
                        <a:pt x="16" y="40"/>
                        <a:pt x="73" y="16"/>
                        <a:pt x="154" y="16"/>
                      </a:cubicBezTo>
                      <a:close/>
                      <a:moveTo>
                        <a:pt x="154" y="355"/>
                      </a:moveTo>
                      <a:cubicBezTo>
                        <a:pt x="73" y="355"/>
                        <a:pt x="16" y="331"/>
                        <a:pt x="16" y="309"/>
                      </a:cubicBezTo>
                      <a:cubicBezTo>
                        <a:pt x="16" y="309"/>
                        <a:pt x="16" y="309"/>
                        <a:pt x="16" y="309"/>
                      </a:cubicBezTo>
                      <a:cubicBezTo>
                        <a:pt x="16" y="254"/>
                        <a:pt x="16" y="254"/>
                        <a:pt x="16" y="254"/>
                      </a:cubicBezTo>
                      <a:cubicBezTo>
                        <a:pt x="39" y="273"/>
                        <a:pt x="86" y="288"/>
                        <a:pt x="154" y="288"/>
                      </a:cubicBezTo>
                      <a:cubicBezTo>
                        <a:pt x="222" y="288"/>
                        <a:pt x="269" y="273"/>
                        <a:pt x="292" y="254"/>
                      </a:cubicBezTo>
                      <a:cubicBezTo>
                        <a:pt x="292" y="309"/>
                        <a:pt x="292" y="309"/>
                        <a:pt x="292" y="309"/>
                      </a:cubicBezTo>
                      <a:cubicBezTo>
                        <a:pt x="292" y="331"/>
                        <a:pt x="235" y="355"/>
                        <a:pt x="154" y="355"/>
                      </a:cubicBezTo>
                      <a:close/>
                    </a:path>
                  </a:pathLst>
                </a:custGeom>
                <a:solidFill>
                  <a:srgbClr val="707072"/>
                </a:solidFill>
                <a:ln>
                  <a:noFill/>
                </a:ln>
              </p:spPr>
              <p:txBody>
                <a:bodyPr vert="horz" wrap="square" lIns="91416" tIns="45708" rIns="91416" bIns="45708" numCol="1" anchor="t" anchorCtr="0" compatLnSpc="1">
                  <a:prstTxWarp prst="textNoShape">
                    <a:avLst/>
                  </a:prstTxWarp>
                </a:bodyPr>
                <a:lstStyle/>
                <a:p>
                  <a:pPr defTabSz="914126">
                    <a:buClrTx/>
                    <a:defRPr/>
                  </a:pPr>
                  <a:endParaRPr lang="en-US" sz="1799" dirty="0">
                    <a:solidFill>
                      <a:sysClr val="windowText" lastClr="000000"/>
                    </a:solidFill>
                    <a:ea typeface="+mn-ea"/>
                    <a:cs typeface="+mn-cs"/>
                  </a:endParaRPr>
                </a:p>
              </p:txBody>
            </p:sp>
          </p:grpSp>
        </p:grpSp>
      </p:grpSp>
      <p:sp>
        <p:nvSpPr>
          <p:cNvPr id="7" name="Rectangle 6"/>
          <p:cNvSpPr/>
          <p:nvPr>
            <p:custDataLst>
              <p:tags r:id="rId1"/>
            </p:custDataLst>
          </p:nvPr>
        </p:nvSpPr>
        <p:spPr bwMode="gray">
          <a:xfrm>
            <a:off x="3000994" y="2140744"/>
            <a:ext cx="407392" cy="219075"/>
          </a:xfrm>
          <a:prstGeom prst="rect">
            <a:avLst/>
          </a:prstGeom>
          <a:solidFill>
            <a:srgbClr val="26262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sp>
        <p:nvSpPr>
          <p:cNvPr id="319" name="Rectangle 318"/>
          <p:cNvSpPr/>
          <p:nvPr>
            <p:custDataLst>
              <p:tags r:id="rId2"/>
            </p:custDataLst>
          </p:nvPr>
        </p:nvSpPr>
        <p:spPr bwMode="gray">
          <a:xfrm>
            <a:off x="3013694" y="1924051"/>
            <a:ext cx="407392" cy="219075"/>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grpSp>
        <p:nvGrpSpPr>
          <p:cNvPr id="469" name="Group 4"/>
          <p:cNvGrpSpPr>
            <a:grpSpLocks noChangeAspect="1"/>
          </p:cNvGrpSpPr>
          <p:nvPr/>
        </p:nvGrpSpPr>
        <p:grpSpPr bwMode="auto">
          <a:xfrm>
            <a:off x="2830787" y="1904284"/>
            <a:ext cx="331446" cy="655929"/>
            <a:chOff x="3303" y="2136"/>
            <a:chExt cx="238" cy="471"/>
          </a:xfrm>
        </p:grpSpPr>
        <p:sp>
          <p:nvSpPr>
            <p:cNvPr id="470" name="Rectangle 5"/>
            <p:cNvSpPr>
              <a:spLocks noChangeArrowheads="1"/>
            </p:cNvSpPr>
            <p:nvPr/>
          </p:nvSpPr>
          <p:spPr bwMode="auto">
            <a:xfrm>
              <a:off x="3315" y="2168"/>
              <a:ext cx="217" cy="4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sp>
          <p:nvSpPr>
            <p:cNvPr id="471" name="Freeform 6"/>
            <p:cNvSpPr>
              <a:spLocks noEditPoints="1"/>
            </p:cNvSpPr>
            <p:nvPr/>
          </p:nvSpPr>
          <p:spPr bwMode="auto">
            <a:xfrm>
              <a:off x="3303" y="2136"/>
              <a:ext cx="238" cy="471"/>
            </a:xfrm>
            <a:custGeom>
              <a:avLst/>
              <a:gdLst>
                <a:gd name="T0" fmla="*/ 257 w 273"/>
                <a:gd name="T1" fmla="*/ 0 h 543"/>
                <a:gd name="T2" fmla="*/ 16 w 273"/>
                <a:gd name="T3" fmla="*/ 0 h 543"/>
                <a:gd name="T4" fmla="*/ 0 w 273"/>
                <a:gd name="T5" fmla="*/ 16 h 543"/>
                <a:gd name="T6" fmla="*/ 0 w 273"/>
                <a:gd name="T7" fmla="*/ 527 h 543"/>
                <a:gd name="T8" fmla="*/ 16 w 273"/>
                <a:gd name="T9" fmla="*/ 543 h 543"/>
                <a:gd name="T10" fmla="*/ 257 w 273"/>
                <a:gd name="T11" fmla="*/ 543 h 543"/>
                <a:gd name="T12" fmla="*/ 273 w 273"/>
                <a:gd name="T13" fmla="*/ 527 h 543"/>
                <a:gd name="T14" fmla="*/ 273 w 273"/>
                <a:gd name="T15" fmla="*/ 16 h 543"/>
                <a:gd name="T16" fmla="*/ 257 w 273"/>
                <a:gd name="T17" fmla="*/ 0 h 543"/>
                <a:gd name="T18" fmla="*/ 146 w 273"/>
                <a:gd name="T19" fmla="*/ 521 h 543"/>
                <a:gd name="T20" fmla="*/ 126 w 273"/>
                <a:gd name="T21" fmla="*/ 521 h 543"/>
                <a:gd name="T22" fmla="*/ 126 w 273"/>
                <a:gd name="T23" fmla="*/ 473 h 543"/>
                <a:gd name="T24" fmla="*/ 146 w 273"/>
                <a:gd name="T25" fmla="*/ 473 h 543"/>
                <a:gd name="T26" fmla="*/ 146 w 273"/>
                <a:gd name="T27" fmla="*/ 521 h 543"/>
                <a:gd name="T28" fmla="*/ 249 w 273"/>
                <a:gd name="T29" fmla="*/ 442 h 543"/>
                <a:gd name="T30" fmla="*/ 24 w 273"/>
                <a:gd name="T31" fmla="*/ 442 h 543"/>
                <a:gd name="T32" fmla="*/ 24 w 273"/>
                <a:gd name="T33" fmla="*/ 397 h 543"/>
                <a:gd name="T34" fmla="*/ 249 w 273"/>
                <a:gd name="T35" fmla="*/ 397 h 543"/>
                <a:gd name="T36" fmla="*/ 249 w 273"/>
                <a:gd name="T37" fmla="*/ 442 h 543"/>
                <a:gd name="T38" fmla="*/ 249 w 273"/>
                <a:gd name="T39" fmla="*/ 374 h 543"/>
                <a:gd name="T40" fmla="*/ 24 w 273"/>
                <a:gd name="T41" fmla="*/ 374 h 543"/>
                <a:gd name="T42" fmla="*/ 24 w 273"/>
                <a:gd name="T43" fmla="*/ 329 h 543"/>
                <a:gd name="T44" fmla="*/ 249 w 273"/>
                <a:gd name="T45" fmla="*/ 329 h 543"/>
                <a:gd name="T46" fmla="*/ 249 w 273"/>
                <a:gd name="T47" fmla="*/ 374 h 543"/>
                <a:gd name="T48" fmla="*/ 249 w 273"/>
                <a:gd name="T49" fmla="*/ 306 h 543"/>
                <a:gd name="T50" fmla="*/ 24 w 273"/>
                <a:gd name="T51" fmla="*/ 306 h 543"/>
                <a:gd name="T52" fmla="*/ 24 w 273"/>
                <a:gd name="T53" fmla="*/ 261 h 543"/>
                <a:gd name="T54" fmla="*/ 249 w 273"/>
                <a:gd name="T55" fmla="*/ 261 h 543"/>
                <a:gd name="T56" fmla="*/ 249 w 273"/>
                <a:gd name="T57" fmla="*/ 306 h 543"/>
                <a:gd name="T58" fmla="*/ 249 w 273"/>
                <a:gd name="T59" fmla="*/ 236 h 543"/>
                <a:gd name="T60" fmla="*/ 24 w 273"/>
                <a:gd name="T61" fmla="*/ 236 h 543"/>
                <a:gd name="T62" fmla="*/ 24 w 273"/>
                <a:gd name="T63" fmla="*/ 191 h 543"/>
                <a:gd name="T64" fmla="*/ 249 w 273"/>
                <a:gd name="T65" fmla="*/ 191 h 543"/>
                <a:gd name="T66" fmla="*/ 249 w 273"/>
                <a:gd name="T67" fmla="*/ 236 h 543"/>
                <a:gd name="T68" fmla="*/ 249 w 273"/>
                <a:gd name="T69" fmla="*/ 168 h 543"/>
                <a:gd name="T70" fmla="*/ 24 w 273"/>
                <a:gd name="T71" fmla="*/ 168 h 543"/>
                <a:gd name="T72" fmla="*/ 24 w 273"/>
                <a:gd name="T73" fmla="*/ 123 h 543"/>
                <a:gd name="T74" fmla="*/ 249 w 273"/>
                <a:gd name="T75" fmla="*/ 123 h 543"/>
                <a:gd name="T76" fmla="*/ 249 w 273"/>
                <a:gd name="T77" fmla="*/ 168 h 543"/>
                <a:gd name="T78" fmla="*/ 249 w 273"/>
                <a:gd name="T79" fmla="*/ 100 h 543"/>
                <a:gd name="T80" fmla="*/ 24 w 273"/>
                <a:gd name="T81" fmla="*/ 100 h 543"/>
                <a:gd name="T82" fmla="*/ 24 w 273"/>
                <a:gd name="T83" fmla="*/ 55 h 543"/>
                <a:gd name="T84" fmla="*/ 249 w 273"/>
                <a:gd name="T85" fmla="*/ 55 h 543"/>
                <a:gd name="T86" fmla="*/ 249 w 273"/>
                <a:gd name="T87" fmla="*/ 10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543">
                  <a:moveTo>
                    <a:pt x="257" y="0"/>
                  </a:moveTo>
                  <a:cubicBezTo>
                    <a:pt x="16" y="0"/>
                    <a:pt x="16" y="0"/>
                    <a:pt x="16" y="0"/>
                  </a:cubicBezTo>
                  <a:cubicBezTo>
                    <a:pt x="7" y="0"/>
                    <a:pt x="0" y="7"/>
                    <a:pt x="0" y="16"/>
                  </a:cubicBezTo>
                  <a:cubicBezTo>
                    <a:pt x="0" y="527"/>
                    <a:pt x="0" y="527"/>
                    <a:pt x="0" y="527"/>
                  </a:cubicBezTo>
                  <a:cubicBezTo>
                    <a:pt x="0" y="536"/>
                    <a:pt x="7" y="543"/>
                    <a:pt x="16" y="543"/>
                  </a:cubicBezTo>
                  <a:cubicBezTo>
                    <a:pt x="257" y="543"/>
                    <a:pt x="257" y="543"/>
                    <a:pt x="257" y="543"/>
                  </a:cubicBezTo>
                  <a:cubicBezTo>
                    <a:pt x="265" y="543"/>
                    <a:pt x="273" y="536"/>
                    <a:pt x="273" y="527"/>
                  </a:cubicBezTo>
                  <a:cubicBezTo>
                    <a:pt x="273" y="16"/>
                    <a:pt x="273" y="16"/>
                    <a:pt x="273" y="16"/>
                  </a:cubicBezTo>
                  <a:cubicBezTo>
                    <a:pt x="273" y="7"/>
                    <a:pt x="265" y="0"/>
                    <a:pt x="257" y="0"/>
                  </a:cubicBezTo>
                  <a:close/>
                  <a:moveTo>
                    <a:pt x="146" y="521"/>
                  </a:moveTo>
                  <a:cubicBezTo>
                    <a:pt x="126" y="521"/>
                    <a:pt x="126" y="521"/>
                    <a:pt x="126" y="521"/>
                  </a:cubicBezTo>
                  <a:cubicBezTo>
                    <a:pt x="126" y="473"/>
                    <a:pt x="126" y="473"/>
                    <a:pt x="126" y="473"/>
                  </a:cubicBezTo>
                  <a:cubicBezTo>
                    <a:pt x="146" y="473"/>
                    <a:pt x="146" y="473"/>
                    <a:pt x="146" y="473"/>
                  </a:cubicBezTo>
                  <a:lnTo>
                    <a:pt x="146" y="521"/>
                  </a:lnTo>
                  <a:close/>
                  <a:moveTo>
                    <a:pt x="249" y="442"/>
                  </a:moveTo>
                  <a:cubicBezTo>
                    <a:pt x="24" y="442"/>
                    <a:pt x="24" y="442"/>
                    <a:pt x="24" y="442"/>
                  </a:cubicBezTo>
                  <a:cubicBezTo>
                    <a:pt x="24" y="397"/>
                    <a:pt x="24" y="397"/>
                    <a:pt x="24" y="397"/>
                  </a:cubicBezTo>
                  <a:cubicBezTo>
                    <a:pt x="249" y="397"/>
                    <a:pt x="249" y="397"/>
                    <a:pt x="249" y="397"/>
                  </a:cubicBezTo>
                  <a:lnTo>
                    <a:pt x="249" y="442"/>
                  </a:lnTo>
                  <a:close/>
                  <a:moveTo>
                    <a:pt x="249" y="374"/>
                  </a:moveTo>
                  <a:cubicBezTo>
                    <a:pt x="24" y="374"/>
                    <a:pt x="24" y="374"/>
                    <a:pt x="24" y="374"/>
                  </a:cubicBezTo>
                  <a:cubicBezTo>
                    <a:pt x="24" y="329"/>
                    <a:pt x="24" y="329"/>
                    <a:pt x="24" y="329"/>
                  </a:cubicBezTo>
                  <a:cubicBezTo>
                    <a:pt x="249" y="329"/>
                    <a:pt x="249" y="329"/>
                    <a:pt x="249" y="329"/>
                  </a:cubicBezTo>
                  <a:lnTo>
                    <a:pt x="249" y="374"/>
                  </a:lnTo>
                  <a:close/>
                  <a:moveTo>
                    <a:pt x="249" y="306"/>
                  </a:moveTo>
                  <a:cubicBezTo>
                    <a:pt x="24" y="306"/>
                    <a:pt x="24" y="306"/>
                    <a:pt x="24" y="306"/>
                  </a:cubicBezTo>
                  <a:cubicBezTo>
                    <a:pt x="24" y="261"/>
                    <a:pt x="24" y="261"/>
                    <a:pt x="24" y="261"/>
                  </a:cubicBezTo>
                  <a:cubicBezTo>
                    <a:pt x="249" y="261"/>
                    <a:pt x="249" y="261"/>
                    <a:pt x="249" y="261"/>
                  </a:cubicBezTo>
                  <a:lnTo>
                    <a:pt x="249" y="306"/>
                  </a:lnTo>
                  <a:close/>
                  <a:moveTo>
                    <a:pt x="249" y="236"/>
                  </a:moveTo>
                  <a:cubicBezTo>
                    <a:pt x="24" y="236"/>
                    <a:pt x="24" y="236"/>
                    <a:pt x="24" y="236"/>
                  </a:cubicBezTo>
                  <a:cubicBezTo>
                    <a:pt x="24" y="191"/>
                    <a:pt x="24" y="191"/>
                    <a:pt x="24" y="191"/>
                  </a:cubicBezTo>
                  <a:cubicBezTo>
                    <a:pt x="249" y="191"/>
                    <a:pt x="249" y="191"/>
                    <a:pt x="249" y="191"/>
                  </a:cubicBezTo>
                  <a:lnTo>
                    <a:pt x="249" y="236"/>
                  </a:lnTo>
                  <a:close/>
                  <a:moveTo>
                    <a:pt x="249" y="168"/>
                  </a:moveTo>
                  <a:cubicBezTo>
                    <a:pt x="24" y="168"/>
                    <a:pt x="24" y="168"/>
                    <a:pt x="24" y="168"/>
                  </a:cubicBezTo>
                  <a:cubicBezTo>
                    <a:pt x="24" y="123"/>
                    <a:pt x="24" y="123"/>
                    <a:pt x="24" y="123"/>
                  </a:cubicBezTo>
                  <a:cubicBezTo>
                    <a:pt x="249" y="123"/>
                    <a:pt x="249" y="123"/>
                    <a:pt x="249" y="123"/>
                  </a:cubicBezTo>
                  <a:lnTo>
                    <a:pt x="249" y="168"/>
                  </a:lnTo>
                  <a:close/>
                  <a:moveTo>
                    <a:pt x="249" y="100"/>
                  </a:moveTo>
                  <a:cubicBezTo>
                    <a:pt x="24" y="100"/>
                    <a:pt x="24" y="100"/>
                    <a:pt x="24" y="100"/>
                  </a:cubicBezTo>
                  <a:cubicBezTo>
                    <a:pt x="24" y="55"/>
                    <a:pt x="24" y="55"/>
                    <a:pt x="24" y="55"/>
                  </a:cubicBezTo>
                  <a:cubicBezTo>
                    <a:pt x="249" y="55"/>
                    <a:pt x="249" y="55"/>
                    <a:pt x="249" y="55"/>
                  </a:cubicBezTo>
                  <a:lnTo>
                    <a:pt x="249" y="100"/>
                  </a:ln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grpSp>
      <p:grpSp>
        <p:nvGrpSpPr>
          <p:cNvPr id="472" name="Group 471"/>
          <p:cNvGrpSpPr/>
          <p:nvPr/>
        </p:nvGrpSpPr>
        <p:grpSpPr>
          <a:xfrm>
            <a:off x="3192795" y="2050211"/>
            <a:ext cx="324575" cy="390733"/>
            <a:chOff x="3013418" y="1975878"/>
            <a:chExt cx="324660" cy="390835"/>
          </a:xfrm>
        </p:grpSpPr>
        <p:sp>
          <p:nvSpPr>
            <p:cNvPr id="473" name="Oval 472"/>
            <p:cNvSpPr/>
            <p:nvPr/>
          </p:nvSpPr>
          <p:spPr>
            <a:xfrm>
              <a:off x="3013418" y="1990440"/>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74" name="Oval 473"/>
            <p:cNvSpPr/>
            <p:nvPr/>
          </p:nvSpPr>
          <p:spPr>
            <a:xfrm>
              <a:off x="3013418" y="2229261"/>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75" name="Rectangle 474"/>
            <p:cNvSpPr/>
            <p:nvPr/>
          </p:nvSpPr>
          <p:spPr>
            <a:xfrm>
              <a:off x="3013418" y="2059166"/>
              <a:ext cx="324660" cy="217948"/>
            </a:xfrm>
            <a:prstGeom prst="rect">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476" name="Freeform 17"/>
            <p:cNvSpPr>
              <a:spLocks noEditPoints="1"/>
            </p:cNvSpPr>
            <p:nvPr/>
          </p:nvSpPr>
          <p:spPr bwMode="auto">
            <a:xfrm>
              <a:off x="3013418" y="1975878"/>
              <a:ext cx="324660" cy="390835"/>
            </a:xfrm>
            <a:custGeom>
              <a:avLst/>
              <a:gdLst>
                <a:gd name="T0" fmla="*/ 307 w 308"/>
                <a:gd name="T1" fmla="*/ 55 h 371"/>
                <a:gd name="T2" fmla="*/ 154 w 308"/>
                <a:gd name="T3" fmla="*/ 0 h 371"/>
                <a:gd name="T4" fmla="*/ 1 w 308"/>
                <a:gd name="T5" fmla="*/ 55 h 371"/>
                <a:gd name="T6" fmla="*/ 0 w 308"/>
                <a:gd name="T7" fmla="*/ 59 h 371"/>
                <a:gd name="T8" fmla="*/ 0 w 308"/>
                <a:gd name="T9" fmla="*/ 315 h 371"/>
                <a:gd name="T10" fmla="*/ 3 w 308"/>
                <a:gd name="T11" fmla="*/ 321 h 371"/>
                <a:gd name="T12" fmla="*/ 154 w 308"/>
                <a:gd name="T13" fmla="*/ 371 h 371"/>
                <a:gd name="T14" fmla="*/ 305 w 308"/>
                <a:gd name="T15" fmla="*/ 321 h 371"/>
                <a:gd name="T16" fmla="*/ 308 w 308"/>
                <a:gd name="T17" fmla="*/ 315 h 371"/>
                <a:gd name="T18" fmla="*/ 308 w 308"/>
                <a:gd name="T19" fmla="*/ 309 h 371"/>
                <a:gd name="T20" fmla="*/ 308 w 308"/>
                <a:gd name="T21" fmla="*/ 309 h 371"/>
                <a:gd name="T22" fmla="*/ 308 w 308"/>
                <a:gd name="T23" fmla="*/ 309 h 371"/>
                <a:gd name="T24" fmla="*/ 308 w 308"/>
                <a:gd name="T25" fmla="*/ 226 h 371"/>
                <a:gd name="T26" fmla="*/ 308 w 308"/>
                <a:gd name="T27" fmla="*/ 226 h 371"/>
                <a:gd name="T28" fmla="*/ 308 w 308"/>
                <a:gd name="T29" fmla="*/ 225 h 371"/>
                <a:gd name="T30" fmla="*/ 308 w 308"/>
                <a:gd name="T31" fmla="*/ 144 h 371"/>
                <a:gd name="T32" fmla="*/ 308 w 308"/>
                <a:gd name="T33" fmla="*/ 144 h 371"/>
                <a:gd name="T34" fmla="*/ 308 w 308"/>
                <a:gd name="T35" fmla="*/ 144 h 371"/>
                <a:gd name="T36" fmla="*/ 308 w 308"/>
                <a:gd name="T37" fmla="*/ 62 h 371"/>
                <a:gd name="T38" fmla="*/ 308 w 308"/>
                <a:gd name="T39" fmla="*/ 62 h 371"/>
                <a:gd name="T40" fmla="*/ 308 w 308"/>
                <a:gd name="T41" fmla="*/ 62 h 371"/>
                <a:gd name="T42" fmla="*/ 308 w 308"/>
                <a:gd name="T43" fmla="*/ 59 h 371"/>
                <a:gd name="T44" fmla="*/ 307 w 308"/>
                <a:gd name="T45" fmla="*/ 55 h 371"/>
                <a:gd name="T46" fmla="*/ 292 w 308"/>
                <a:gd name="T47" fmla="*/ 226 h 371"/>
                <a:gd name="T48" fmla="*/ 154 w 308"/>
                <a:gd name="T49" fmla="*/ 272 h 371"/>
                <a:gd name="T50" fmla="*/ 16 w 308"/>
                <a:gd name="T51" fmla="*/ 226 h 371"/>
                <a:gd name="T52" fmla="*/ 16 w 308"/>
                <a:gd name="T53" fmla="*/ 225 h 371"/>
                <a:gd name="T54" fmla="*/ 16 w 308"/>
                <a:gd name="T55" fmla="*/ 172 h 371"/>
                <a:gd name="T56" fmla="*/ 154 w 308"/>
                <a:gd name="T57" fmla="*/ 206 h 371"/>
                <a:gd name="T58" fmla="*/ 292 w 308"/>
                <a:gd name="T59" fmla="*/ 172 h 371"/>
                <a:gd name="T60" fmla="*/ 292 w 308"/>
                <a:gd name="T61" fmla="*/ 226 h 371"/>
                <a:gd name="T62" fmla="*/ 292 w 308"/>
                <a:gd name="T63" fmla="*/ 144 h 371"/>
                <a:gd name="T64" fmla="*/ 154 w 308"/>
                <a:gd name="T65" fmla="*/ 190 h 371"/>
                <a:gd name="T66" fmla="*/ 16 w 308"/>
                <a:gd name="T67" fmla="*/ 144 h 371"/>
                <a:gd name="T68" fmla="*/ 16 w 308"/>
                <a:gd name="T69" fmla="*/ 144 h 371"/>
                <a:gd name="T70" fmla="*/ 16 w 308"/>
                <a:gd name="T71" fmla="*/ 90 h 371"/>
                <a:gd name="T72" fmla="*/ 154 w 308"/>
                <a:gd name="T73" fmla="*/ 124 h 371"/>
                <a:gd name="T74" fmla="*/ 292 w 308"/>
                <a:gd name="T75" fmla="*/ 90 h 371"/>
                <a:gd name="T76" fmla="*/ 292 w 308"/>
                <a:gd name="T77" fmla="*/ 144 h 371"/>
                <a:gd name="T78" fmla="*/ 154 w 308"/>
                <a:gd name="T79" fmla="*/ 16 h 371"/>
                <a:gd name="T80" fmla="*/ 292 w 308"/>
                <a:gd name="T81" fmla="*/ 62 h 371"/>
                <a:gd name="T82" fmla="*/ 292 w 308"/>
                <a:gd name="T83" fmla="*/ 62 h 371"/>
                <a:gd name="T84" fmla="*/ 154 w 308"/>
                <a:gd name="T85" fmla="*/ 108 h 371"/>
                <a:gd name="T86" fmla="*/ 16 w 308"/>
                <a:gd name="T87" fmla="*/ 62 h 371"/>
                <a:gd name="T88" fmla="*/ 154 w 308"/>
                <a:gd name="T89" fmla="*/ 16 h 371"/>
                <a:gd name="T90" fmla="*/ 154 w 308"/>
                <a:gd name="T91" fmla="*/ 355 h 371"/>
                <a:gd name="T92" fmla="*/ 16 w 308"/>
                <a:gd name="T93" fmla="*/ 309 h 371"/>
                <a:gd name="T94" fmla="*/ 16 w 308"/>
                <a:gd name="T95" fmla="*/ 309 h 371"/>
                <a:gd name="T96" fmla="*/ 16 w 308"/>
                <a:gd name="T97" fmla="*/ 254 h 371"/>
                <a:gd name="T98" fmla="*/ 154 w 308"/>
                <a:gd name="T99" fmla="*/ 288 h 371"/>
                <a:gd name="T100" fmla="*/ 292 w 308"/>
                <a:gd name="T101" fmla="*/ 254 h 371"/>
                <a:gd name="T102" fmla="*/ 292 w 308"/>
                <a:gd name="T103" fmla="*/ 309 h 371"/>
                <a:gd name="T104" fmla="*/ 154 w 308"/>
                <a:gd name="T105" fmla="*/ 35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 h="371">
                  <a:moveTo>
                    <a:pt x="307" y="55"/>
                  </a:moveTo>
                  <a:cubicBezTo>
                    <a:pt x="300" y="27"/>
                    <a:pt x="247" y="0"/>
                    <a:pt x="154" y="0"/>
                  </a:cubicBezTo>
                  <a:cubicBezTo>
                    <a:pt x="61" y="0"/>
                    <a:pt x="8" y="27"/>
                    <a:pt x="1" y="55"/>
                  </a:cubicBezTo>
                  <a:cubicBezTo>
                    <a:pt x="0" y="56"/>
                    <a:pt x="0" y="58"/>
                    <a:pt x="0" y="59"/>
                  </a:cubicBezTo>
                  <a:cubicBezTo>
                    <a:pt x="0" y="315"/>
                    <a:pt x="0" y="315"/>
                    <a:pt x="0" y="315"/>
                  </a:cubicBezTo>
                  <a:cubicBezTo>
                    <a:pt x="0" y="317"/>
                    <a:pt x="1" y="320"/>
                    <a:pt x="3" y="321"/>
                  </a:cubicBezTo>
                  <a:cubicBezTo>
                    <a:pt x="15" y="347"/>
                    <a:pt x="67" y="371"/>
                    <a:pt x="154" y="371"/>
                  </a:cubicBezTo>
                  <a:cubicBezTo>
                    <a:pt x="241" y="371"/>
                    <a:pt x="293" y="347"/>
                    <a:pt x="305" y="321"/>
                  </a:cubicBezTo>
                  <a:cubicBezTo>
                    <a:pt x="307" y="320"/>
                    <a:pt x="308" y="317"/>
                    <a:pt x="308" y="315"/>
                  </a:cubicBezTo>
                  <a:cubicBezTo>
                    <a:pt x="308" y="309"/>
                    <a:pt x="308" y="309"/>
                    <a:pt x="308" y="309"/>
                  </a:cubicBezTo>
                  <a:cubicBezTo>
                    <a:pt x="308" y="309"/>
                    <a:pt x="308" y="309"/>
                    <a:pt x="308" y="309"/>
                  </a:cubicBezTo>
                  <a:cubicBezTo>
                    <a:pt x="308" y="309"/>
                    <a:pt x="308" y="309"/>
                    <a:pt x="308" y="309"/>
                  </a:cubicBezTo>
                  <a:cubicBezTo>
                    <a:pt x="308" y="226"/>
                    <a:pt x="308" y="226"/>
                    <a:pt x="308" y="226"/>
                  </a:cubicBezTo>
                  <a:cubicBezTo>
                    <a:pt x="308" y="226"/>
                    <a:pt x="308" y="226"/>
                    <a:pt x="308" y="226"/>
                  </a:cubicBezTo>
                  <a:cubicBezTo>
                    <a:pt x="308" y="226"/>
                    <a:pt x="308" y="226"/>
                    <a:pt x="308" y="225"/>
                  </a:cubicBezTo>
                  <a:cubicBezTo>
                    <a:pt x="308" y="144"/>
                    <a:pt x="308" y="144"/>
                    <a:pt x="308" y="144"/>
                  </a:cubicBezTo>
                  <a:cubicBezTo>
                    <a:pt x="308" y="144"/>
                    <a:pt x="308" y="144"/>
                    <a:pt x="308" y="144"/>
                  </a:cubicBezTo>
                  <a:cubicBezTo>
                    <a:pt x="308" y="144"/>
                    <a:pt x="308" y="144"/>
                    <a:pt x="308" y="144"/>
                  </a:cubicBezTo>
                  <a:cubicBezTo>
                    <a:pt x="308" y="62"/>
                    <a:pt x="308" y="62"/>
                    <a:pt x="308" y="62"/>
                  </a:cubicBezTo>
                  <a:cubicBezTo>
                    <a:pt x="308" y="62"/>
                    <a:pt x="308" y="62"/>
                    <a:pt x="308" y="62"/>
                  </a:cubicBezTo>
                  <a:cubicBezTo>
                    <a:pt x="308" y="62"/>
                    <a:pt x="308" y="62"/>
                    <a:pt x="308" y="62"/>
                  </a:cubicBezTo>
                  <a:cubicBezTo>
                    <a:pt x="308" y="59"/>
                    <a:pt x="308" y="59"/>
                    <a:pt x="308" y="59"/>
                  </a:cubicBezTo>
                  <a:cubicBezTo>
                    <a:pt x="308" y="58"/>
                    <a:pt x="308" y="57"/>
                    <a:pt x="307" y="55"/>
                  </a:cubicBezTo>
                  <a:close/>
                  <a:moveTo>
                    <a:pt x="292" y="226"/>
                  </a:moveTo>
                  <a:cubicBezTo>
                    <a:pt x="292" y="248"/>
                    <a:pt x="235" y="272"/>
                    <a:pt x="154" y="272"/>
                  </a:cubicBezTo>
                  <a:cubicBezTo>
                    <a:pt x="73" y="272"/>
                    <a:pt x="16" y="248"/>
                    <a:pt x="16" y="226"/>
                  </a:cubicBezTo>
                  <a:cubicBezTo>
                    <a:pt x="16" y="226"/>
                    <a:pt x="16" y="226"/>
                    <a:pt x="16" y="225"/>
                  </a:cubicBezTo>
                  <a:cubicBezTo>
                    <a:pt x="16" y="172"/>
                    <a:pt x="16" y="172"/>
                    <a:pt x="16" y="172"/>
                  </a:cubicBezTo>
                  <a:cubicBezTo>
                    <a:pt x="39" y="191"/>
                    <a:pt x="86" y="206"/>
                    <a:pt x="154" y="206"/>
                  </a:cubicBezTo>
                  <a:cubicBezTo>
                    <a:pt x="222" y="206"/>
                    <a:pt x="269" y="191"/>
                    <a:pt x="292" y="172"/>
                  </a:cubicBezTo>
                  <a:lnTo>
                    <a:pt x="292" y="226"/>
                  </a:lnTo>
                  <a:close/>
                  <a:moveTo>
                    <a:pt x="292" y="144"/>
                  </a:moveTo>
                  <a:cubicBezTo>
                    <a:pt x="292" y="166"/>
                    <a:pt x="235" y="190"/>
                    <a:pt x="154" y="190"/>
                  </a:cubicBezTo>
                  <a:cubicBezTo>
                    <a:pt x="73" y="190"/>
                    <a:pt x="16" y="166"/>
                    <a:pt x="16" y="144"/>
                  </a:cubicBezTo>
                  <a:cubicBezTo>
                    <a:pt x="16" y="144"/>
                    <a:pt x="16" y="144"/>
                    <a:pt x="16" y="144"/>
                  </a:cubicBezTo>
                  <a:cubicBezTo>
                    <a:pt x="16" y="90"/>
                    <a:pt x="16" y="90"/>
                    <a:pt x="16" y="90"/>
                  </a:cubicBezTo>
                  <a:cubicBezTo>
                    <a:pt x="39" y="109"/>
                    <a:pt x="86" y="124"/>
                    <a:pt x="154" y="124"/>
                  </a:cubicBezTo>
                  <a:cubicBezTo>
                    <a:pt x="222" y="124"/>
                    <a:pt x="269" y="109"/>
                    <a:pt x="292" y="90"/>
                  </a:cubicBezTo>
                  <a:lnTo>
                    <a:pt x="292" y="144"/>
                  </a:lnTo>
                  <a:close/>
                  <a:moveTo>
                    <a:pt x="154" y="16"/>
                  </a:moveTo>
                  <a:cubicBezTo>
                    <a:pt x="235" y="16"/>
                    <a:pt x="292" y="40"/>
                    <a:pt x="292" y="62"/>
                  </a:cubicBezTo>
                  <a:cubicBezTo>
                    <a:pt x="292" y="62"/>
                    <a:pt x="292" y="62"/>
                    <a:pt x="292" y="62"/>
                  </a:cubicBezTo>
                  <a:cubicBezTo>
                    <a:pt x="292" y="84"/>
                    <a:pt x="235" y="108"/>
                    <a:pt x="154" y="108"/>
                  </a:cubicBezTo>
                  <a:cubicBezTo>
                    <a:pt x="73" y="108"/>
                    <a:pt x="16" y="84"/>
                    <a:pt x="16" y="62"/>
                  </a:cubicBezTo>
                  <a:cubicBezTo>
                    <a:pt x="16" y="40"/>
                    <a:pt x="73" y="16"/>
                    <a:pt x="154" y="16"/>
                  </a:cubicBezTo>
                  <a:close/>
                  <a:moveTo>
                    <a:pt x="154" y="355"/>
                  </a:moveTo>
                  <a:cubicBezTo>
                    <a:pt x="73" y="355"/>
                    <a:pt x="16" y="331"/>
                    <a:pt x="16" y="309"/>
                  </a:cubicBezTo>
                  <a:cubicBezTo>
                    <a:pt x="16" y="309"/>
                    <a:pt x="16" y="309"/>
                    <a:pt x="16" y="309"/>
                  </a:cubicBezTo>
                  <a:cubicBezTo>
                    <a:pt x="16" y="254"/>
                    <a:pt x="16" y="254"/>
                    <a:pt x="16" y="254"/>
                  </a:cubicBezTo>
                  <a:cubicBezTo>
                    <a:pt x="39" y="273"/>
                    <a:pt x="86" y="288"/>
                    <a:pt x="154" y="288"/>
                  </a:cubicBezTo>
                  <a:cubicBezTo>
                    <a:pt x="222" y="288"/>
                    <a:pt x="269" y="273"/>
                    <a:pt x="292" y="254"/>
                  </a:cubicBezTo>
                  <a:cubicBezTo>
                    <a:pt x="292" y="309"/>
                    <a:pt x="292" y="309"/>
                    <a:pt x="292" y="309"/>
                  </a:cubicBezTo>
                  <a:cubicBezTo>
                    <a:pt x="292" y="331"/>
                    <a:pt x="235" y="355"/>
                    <a:pt x="154" y="355"/>
                  </a:cubicBezTo>
                  <a:close/>
                </a:path>
              </a:pathLst>
            </a:custGeom>
            <a:solidFill>
              <a:srgbClr val="707072"/>
            </a:solidFill>
            <a:ln>
              <a:noFill/>
            </a:ln>
          </p:spPr>
          <p:txBody>
            <a:bodyPr vert="horz" wrap="square" lIns="91416" tIns="45708" rIns="91416" bIns="45708" numCol="1" anchor="t" anchorCtr="0" compatLnSpc="1">
              <a:prstTxWarp prst="textNoShape">
                <a:avLst/>
              </a:prstTxWarp>
            </a:bodyPr>
            <a:lstStyle/>
            <a:p>
              <a:pPr defTabSz="914126">
                <a:buClrTx/>
                <a:defRPr/>
              </a:pPr>
              <a:endParaRPr lang="en-US" sz="1799" dirty="0">
                <a:solidFill>
                  <a:sysClr val="windowText" lastClr="000000"/>
                </a:solidFill>
                <a:ea typeface="+mn-ea"/>
                <a:cs typeface="+mn-cs"/>
              </a:endParaRPr>
            </a:p>
          </p:txBody>
        </p:sp>
      </p:grpSp>
      <p:sp>
        <p:nvSpPr>
          <p:cNvPr id="191" name="TextBox 190"/>
          <p:cNvSpPr txBox="1"/>
          <p:nvPr/>
        </p:nvSpPr>
        <p:spPr>
          <a:xfrm>
            <a:off x="5029183" y="2493082"/>
            <a:ext cx="2133631" cy="954107"/>
          </a:xfrm>
          <a:prstGeom prst="rect">
            <a:avLst/>
          </a:prstGeom>
          <a:noFill/>
        </p:spPr>
        <p:txBody>
          <a:bodyPr wrap="square" lIns="91440" tIns="45720" rIns="91440" bIns="45720" rtlCol="0">
            <a:spAutoFit/>
          </a:bodyPr>
          <a:lstStyle/>
          <a:p>
            <a:r>
              <a:rPr lang="en-GB" dirty="0"/>
              <a:t>Firewall</a:t>
            </a:r>
          </a:p>
          <a:p>
            <a:r>
              <a:rPr lang="en-GB" dirty="0"/>
              <a:t>Secure Web Gateway</a:t>
            </a:r>
          </a:p>
          <a:p>
            <a:r>
              <a:rPr lang="en-GB" dirty="0"/>
              <a:t>Anti-malware</a:t>
            </a:r>
          </a:p>
          <a:p>
            <a:r>
              <a:rPr lang="en-GB" dirty="0"/>
              <a:t>Sandbox</a:t>
            </a:r>
          </a:p>
        </p:txBody>
      </p:sp>
    </p:spTree>
    <p:extLst>
      <p:ext uri="{BB962C8B-B14F-4D97-AF65-F5344CB8AC3E}">
        <p14:creationId xmlns:p14="http://schemas.microsoft.com/office/powerpoint/2010/main" val="2690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4.52983E-6 2.22222E-6 L -0.18208 2.22222E-6 " pathEditMode="relative" rAng="0" ptsTypes="AA">
                                      <p:cBhvr>
                                        <p:cTn id="8" dur="750" fill="hold"/>
                                        <p:tgtEl>
                                          <p:spTgt spid="9"/>
                                        </p:tgtEl>
                                        <p:attrNameLst>
                                          <p:attrName>ppt_x</p:attrName>
                                          <p:attrName>ppt_y</p:attrName>
                                        </p:attrNameLst>
                                      </p:cBhvr>
                                      <p:rCtr x="-9104" y="0"/>
                                    </p:animMotion>
                                  </p:childTnLst>
                                </p:cTn>
                              </p:par>
                              <p:par>
                                <p:cTn id="9" presetID="1" presetClass="entr" presetSubtype="0" fill="hold" nodeType="withEffect">
                                  <p:stCondLst>
                                    <p:cond delay="0"/>
                                  </p:stCondLst>
                                  <p:childTnLst>
                                    <p:set>
                                      <p:cBhvr>
                                        <p:cTn id="10" dur="1" fill="hold">
                                          <p:stCondLst>
                                            <p:cond delay="0"/>
                                          </p:stCondLst>
                                        </p:cTn>
                                        <p:tgtEl>
                                          <p:spTgt spid="393"/>
                                        </p:tgtEl>
                                        <p:attrNameLst>
                                          <p:attrName>style.visibility</p:attrName>
                                        </p:attrNameLst>
                                      </p:cBhvr>
                                      <p:to>
                                        <p:strVal val="visible"/>
                                      </p:to>
                                    </p:set>
                                  </p:childTnLst>
                                </p:cTn>
                              </p:par>
                              <p:par>
                                <p:cTn id="11" presetID="63" presetClass="path" presetSubtype="0" accel="50000" decel="50000" fill="hold" nodeType="withEffect">
                                  <p:stCondLst>
                                    <p:cond delay="0"/>
                                  </p:stCondLst>
                                  <p:childTnLst>
                                    <p:animMotion origin="layout" path="M 4.52983E-6 2.22222E-6 L 0.42823 2.22222E-6 " pathEditMode="relative" rAng="0" ptsTypes="AA">
                                      <p:cBhvr>
                                        <p:cTn id="12" dur="1000" fill="hold"/>
                                        <p:tgtEl>
                                          <p:spTgt spid="393"/>
                                        </p:tgtEl>
                                        <p:attrNameLst>
                                          <p:attrName>ppt_x</p:attrName>
                                          <p:attrName>ppt_y</p:attrName>
                                        </p:attrNameLst>
                                      </p:cBhvr>
                                      <p:rCtr x="21412" y="0"/>
                                    </p:animMotion>
                                  </p:childTnLst>
                                </p:cTn>
                              </p:par>
                              <p:par>
                                <p:cTn id="13" presetID="1" presetClass="entr" presetSubtype="0" fill="hold" nodeType="withEffect">
                                  <p:stCondLst>
                                    <p:cond delay="0"/>
                                  </p:stCondLst>
                                  <p:childTnLst>
                                    <p:set>
                                      <p:cBhvr>
                                        <p:cTn id="14" dur="1" fill="hold">
                                          <p:stCondLst>
                                            <p:cond delay="0"/>
                                          </p:stCondLst>
                                        </p:cTn>
                                        <p:tgtEl>
                                          <p:spTgt spid="415"/>
                                        </p:tgtEl>
                                        <p:attrNameLst>
                                          <p:attrName>style.visibility</p:attrName>
                                        </p:attrNameLst>
                                      </p:cBhvr>
                                      <p:to>
                                        <p:strVal val="visible"/>
                                      </p:to>
                                    </p:set>
                                  </p:childTnLst>
                                </p:cTn>
                              </p:par>
                              <p:par>
                                <p:cTn id="15" presetID="63" presetClass="path" presetSubtype="0" accel="50000" decel="50000" fill="hold" nodeType="withEffect">
                                  <p:stCondLst>
                                    <p:cond delay="0"/>
                                  </p:stCondLst>
                                  <p:childTnLst>
                                    <p:animMotion origin="layout" path="M 4.52983E-6 2.22222E-6 L 0.49231 0.48055 " pathEditMode="relative" rAng="0" ptsTypes="AA">
                                      <p:cBhvr>
                                        <p:cTn id="16" dur="1000" fill="hold"/>
                                        <p:tgtEl>
                                          <p:spTgt spid="415"/>
                                        </p:tgtEl>
                                        <p:attrNameLst>
                                          <p:attrName>ppt_x</p:attrName>
                                          <p:attrName>ppt_y</p:attrName>
                                        </p:attrNameLst>
                                      </p:cBhvr>
                                      <p:rCtr x="24616" y="24028"/>
                                    </p:animMotion>
                                  </p:childTnLst>
                                </p:cTn>
                              </p:par>
                              <p:par>
                                <p:cTn id="17" presetID="1" presetClass="entr" presetSubtype="0" fill="hold" nodeType="withEffect">
                                  <p:stCondLst>
                                    <p:cond delay="0"/>
                                  </p:stCondLst>
                                  <p:childTnLst>
                                    <p:set>
                                      <p:cBhvr>
                                        <p:cTn id="18" dur="1" fill="hold">
                                          <p:stCondLst>
                                            <p:cond delay="0"/>
                                          </p:stCondLst>
                                        </p:cTn>
                                        <p:tgtEl>
                                          <p:spTgt spid="42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4.52983E-6 2.22222E-6 L -0.18599 0.44861 " pathEditMode="relative" rAng="0" ptsTypes="AA">
                                      <p:cBhvr>
                                        <p:cTn id="20" dur="1000" fill="hold"/>
                                        <p:tgtEl>
                                          <p:spTgt spid="426"/>
                                        </p:tgtEl>
                                        <p:attrNameLst>
                                          <p:attrName>ppt_x</p:attrName>
                                          <p:attrName>ppt_y</p:attrName>
                                        </p:attrNameLst>
                                      </p:cBhvr>
                                      <p:rCtr x="-9299" y="22431"/>
                                    </p:animMotion>
                                  </p:childTnLst>
                                </p:cTn>
                              </p:par>
                              <p:par>
                                <p:cTn id="21" presetID="1" presetClass="entr" presetSubtype="0" fill="hold" nodeType="withEffect">
                                  <p:stCondLst>
                                    <p:cond delay="0"/>
                                  </p:stCondLst>
                                  <p:childTnLst>
                                    <p:set>
                                      <p:cBhvr>
                                        <p:cTn id="22" dur="1" fill="hold">
                                          <p:stCondLst>
                                            <p:cond delay="0"/>
                                          </p:stCondLst>
                                        </p:cTn>
                                        <p:tgtEl>
                                          <p:spTgt spid="437"/>
                                        </p:tgtEl>
                                        <p:attrNameLst>
                                          <p:attrName>style.visibility</p:attrName>
                                        </p:attrNameLst>
                                      </p:cBhvr>
                                      <p:to>
                                        <p:strVal val="visible"/>
                                      </p:to>
                                    </p:set>
                                  </p:childTnLst>
                                </p:cTn>
                              </p:par>
                              <p:par>
                                <p:cTn id="23" presetID="63" presetClass="path" presetSubtype="0" accel="50000" decel="50000" fill="hold" nodeType="withEffect">
                                  <p:stCondLst>
                                    <p:cond delay="0"/>
                                  </p:stCondLst>
                                  <p:childTnLst>
                                    <p:animMotion origin="layout" path="M 4.52983E-6 2.22222E-6 L -0.18052 0.25139 " pathEditMode="relative" rAng="0" ptsTypes="AA">
                                      <p:cBhvr>
                                        <p:cTn id="24" dur="1000" fill="hold"/>
                                        <p:tgtEl>
                                          <p:spTgt spid="437"/>
                                        </p:tgtEl>
                                        <p:attrNameLst>
                                          <p:attrName>ppt_x</p:attrName>
                                          <p:attrName>ppt_y</p:attrName>
                                        </p:attrNameLst>
                                      </p:cBhvr>
                                      <p:rCtr x="-9026" y="1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Freeform 11"/>
          <p:cNvSpPr>
            <a:spLocks noEditPoints="1"/>
          </p:cNvSpPr>
          <p:nvPr/>
        </p:nvSpPr>
        <p:spPr bwMode="auto">
          <a:xfrm>
            <a:off x="5148020" y="2540001"/>
            <a:ext cx="3400668" cy="1442036"/>
          </a:xfrm>
          <a:custGeom>
            <a:avLst/>
            <a:gdLst>
              <a:gd name="T0" fmla="*/ 0 w 3660"/>
              <a:gd name="T1" fmla="*/ 1465 h 1465"/>
              <a:gd name="T2" fmla="*/ 1313 w 3660"/>
              <a:gd name="T3" fmla="*/ 1220 h 1465"/>
              <a:gd name="T4" fmla="*/ 3660 w 3660"/>
              <a:gd name="T5" fmla="*/ 0 h 1465"/>
              <a:gd name="T6" fmla="*/ 0 w 3660"/>
              <a:gd name="T7" fmla="*/ 1465 h 1465"/>
              <a:gd name="T8" fmla="*/ 0 w 3660"/>
              <a:gd name="T9" fmla="*/ 1465 h 1465"/>
            </a:gdLst>
            <a:ahLst/>
            <a:cxnLst>
              <a:cxn ang="0">
                <a:pos x="T0" y="T1"/>
              </a:cxn>
              <a:cxn ang="0">
                <a:pos x="T2" y="T3"/>
              </a:cxn>
              <a:cxn ang="0">
                <a:pos x="T4" y="T5"/>
              </a:cxn>
              <a:cxn ang="0">
                <a:pos x="T6" y="T7"/>
              </a:cxn>
              <a:cxn ang="0">
                <a:pos x="T8" y="T9"/>
              </a:cxn>
            </a:cxnLst>
            <a:rect l="0" t="0" r="r" b="b"/>
            <a:pathLst>
              <a:path w="3660" h="1465">
                <a:moveTo>
                  <a:pt x="0" y="1465"/>
                </a:moveTo>
                <a:cubicBezTo>
                  <a:pt x="6" y="1465"/>
                  <a:pt x="578" y="1422"/>
                  <a:pt x="1313" y="1220"/>
                </a:cubicBezTo>
                <a:cubicBezTo>
                  <a:pt x="1989" y="1034"/>
                  <a:pt x="2944" y="672"/>
                  <a:pt x="3660" y="0"/>
                </a:cubicBezTo>
                <a:moveTo>
                  <a:pt x="0" y="1465"/>
                </a:moveTo>
                <a:cubicBezTo>
                  <a:pt x="0" y="1465"/>
                  <a:pt x="0" y="1465"/>
                  <a:pt x="0" y="1465"/>
                </a:cubicBezTo>
              </a:path>
            </a:pathLst>
          </a:custGeom>
          <a:noFill/>
          <a:ln w="241300" cap="flat" cmpd="sng" algn="ctr">
            <a:solidFill>
              <a:schemeClr val="bg2">
                <a:lumMod val="85000"/>
                <a:lumOff val="15000"/>
              </a:schemeClr>
            </a:solidFill>
            <a:prstDash val="solid"/>
            <a:miter lim="800000"/>
            <a:headEnd type="none" w="med" len="med"/>
            <a:tailEnd type="none" w="med" len="med"/>
          </a:ln>
          <a:effectLst/>
        </p:spPr>
        <p:txBody>
          <a:bodyPr vert="horz" wrap="square" lIns="91416" tIns="45708" rIns="91416" bIns="45708" numCol="1" anchor="t" anchorCtr="0" compatLnSpc="1">
            <a:prstTxWarp prst="textNoShape">
              <a:avLst/>
            </a:prstTxWarp>
          </a:bodyPr>
          <a:lstStyle/>
          <a:p>
            <a:pPr defTabSz="914171">
              <a:buClrTx/>
              <a:defRPr/>
            </a:pPr>
            <a:endParaRPr lang="en-US" sz="1350" dirty="0">
              <a:ea typeface="+mn-ea"/>
              <a:cs typeface="+mn-cs"/>
            </a:endParaRPr>
          </a:p>
        </p:txBody>
      </p:sp>
      <p:sp>
        <p:nvSpPr>
          <p:cNvPr id="277" name="Freeform 11"/>
          <p:cNvSpPr>
            <a:spLocks noEditPoints="1"/>
          </p:cNvSpPr>
          <p:nvPr/>
        </p:nvSpPr>
        <p:spPr bwMode="auto">
          <a:xfrm rot="675952">
            <a:off x="4452068" y="2348992"/>
            <a:ext cx="3710140" cy="1982216"/>
          </a:xfrm>
          <a:custGeom>
            <a:avLst/>
            <a:gdLst>
              <a:gd name="T0" fmla="*/ 0 w 3660"/>
              <a:gd name="T1" fmla="*/ 1465 h 1465"/>
              <a:gd name="T2" fmla="*/ 1313 w 3660"/>
              <a:gd name="T3" fmla="*/ 1220 h 1465"/>
              <a:gd name="T4" fmla="*/ 3660 w 3660"/>
              <a:gd name="T5" fmla="*/ 0 h 1465"/>
              <a:gd name="T6" fmla="*/ 0 w 3660"/>
              <a:gd name="T7" fmla="*/ 1465 h 1465"/>
              <a:gd name="T8" fmla="*/ 0 w 3660"/>
              <a:gd name="T9" fmla="*/ 1465 h 1465"/>
            </a:gdLst>
            <a:ahLst/>
            <a:cxnLst>
              <a:cxn ang="0">
                <a:pos x="T0" y="T1"/>
              </a:cxn>
              <a:cxn ang="0">
                <a:pos x="T2" y="T3"/>
              </a:cxn>
              <a:cxn ang="0">
                <a:pos x="T4" y="T5"/>
              </a:cxn>
              <a:cxn ang="0">
                <a:pos x="T6" y="T7"/>
              </a:cxn>
              <a:cxn ang="0">
                <a:pos x="T8" y="T9"/>
              </a:cxn>
            </a:cxnLst>
            <a:rect l="0" t="0" r="r" b="b"/>
            <a:pathLst>
              <a:path w="3660" h="1465">
                <a:moveTo>
                  <a:pt x="0" y="1465"/>
                </a:moveTo>
                <a:cubicBezTo>
                  <a:pt x="6" y="1465"/>
                  <a:pt x="578" y="1422"/>
                  <a:pt x="1313" y="1220"/>
                </a:cubicBezTo>
                <a:cubicBezTo>
                  <a:pt x="1989" y="1034"/>
                  <a:pt x="2944" y="672"/>
                  <a:pt x="3660" y="0"/>
                </a:cubicBezTo>
                <a:moveTo>
                  <a:pt x="0" y="1465"/>
                </a:moveTo>
                <a:cubicBezTo>
                  <a:pt x="0" y="1465"/>
                  <a:pt x="0" y="1465"/>
                  <a:pt x="0" y="1465"/>
                </a:cubicBezTo>
              </a:path>
            </a:pathLst>
          </a:cu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vert="horz" wrap="square" lIns="91416" tIns="45708" rIns="91416" bIns="45708" numCol="1" anchor="t" anchorCtr="0" compatLnSpc="1">
            <a:prstTxWarp prst="textNoShape">
              <a:avLst/>
            </a:prstTxWarp>
          </a:bodyPr>
          <a:lstStyle/>
          <a:p>
            <a:pPr defTabSz="914171">
              <a:buClrTx/>
              <a:defRPr/>
            </a:pPr>
            <a:endParaRPr lang="en-US" sz="1350" dirty="0">
              <a:solidFill>
                <a:srgbClr val="000000"/>
              </a:solidFill>
              <a:latin typeface="Arial"/>
            </a:endParaRPr>
          </a:p>
        </p:txBody>
      </p:sp>
      <p:sp>
        <p:nvSpPr>
          <p:cNvPr id="259" name="Rectangle 258"/>
          <p:cNvSpPr/>
          <p:nvPr/>
        </p:nvSpPr>
        <p:spPr>
          <a:xfrm>
            <a:off x="1049339" y="3803650"/>
            <a:ext cx="3478983" cy="232611"/>
          </a:xfrm>
          <a:prstGeom prst="rect">
            <a:avLst/>
          </a:prstGeom>
          <a:solidFill>
            <a:schemeClr val="bg2">
              <a:lumMod val="85000"/>
              <a:lumOff val="15000"/>
            </a:schemeClr>
          </a:solidFill>
          <a:ln w="9525">
            <a:noFill/>
            <a:miter lim="800000"/>
            <a:headEnd/>
            <a:tailEnd/>
          </a:ln>
        </p:spPr>
        <p:txBody>
          <a:bodyPr wrap="square" rtlCol="0" anchor="ctr"/>
          <a:lstStyle/>
          <a:p>
            <a:pPr defTabSz="914171">
              <a:buClrTx/>
              <a:defRPr/>
            </a:pPr>
            <a:endParaRPr lang="en-US" sz="1350" dirty="0">
              <a:solidFill>
                <a:prstClr val="white"/>
              </a:solidFill>
              <a:ea typeface="+mn-ea"/>
              <a:cs typeface="+mn-cs"/>
            </a:endParaRPr>
          </a:p>
        </p:txBody>
      </p:sp>
      <p:cxnSp>
        <p:nvCxnSpPr>
          <p:cNvPr id="260" name="Straight Connector 259"/>
          <p:cNvCxnSpPr>
            <a:stCxn id="232" idx="51"/>
          </p:cNvCxnSpPr>
          <p:nvPr/>
        </p:nvCxnSpPr>
        <p:spPr>
          <a:xfrm>
            <a:off x="993876" y="3898425"/>
            <a:ext cx="3235680" cy="22027"/>
          </a:xfrm>
          <a:prstGeom prst="line">
            <a:avLst/>
          </a:pr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9" name="Title 1"/>
          <p:cNvSpPr>
            <a:spLocks noGrp="1"/>
          </p:cNvSpPr>
          <p:nvPr>
            <p:ph type="title"/>
          </p:nvPr>
        </p:nvSpPr>
        <p:spPr/>
        <p:txBody>
          <a:bodyPr/>
          <a:lstStyle/>
          <a:p>
            <a:r>
              <a:rPr lang="en-US" dirty="0"/>
              <a:t>Innovation for the Cloud Generation: </a:t>
            </a:r>
            <a:r>
              <a:rPr lang="en-US" sz="3732" dirty="0"/>
              <a:t/>
            </a:r>
            <a:br>
              <a:rPr lang="en-US" sz="3732" dirty="0"/>
            </a:br>
            <a:r>
              <a:rPr lang="en-US" sz="2400" b="0" dirty="0">
                <a:latin typeface="+mn-lt"/>
                <a:ea typeface="+mn-ea"/>
                <a:cs typeface="+mn-cs"/>
              </a:rPr>
              <a:t>Ensuring Safe Cloud Usage</a:t>
            </a:r>
          </a:p>
        </p:txBody>
      </p:sp>
      <p:grpSp>
        <p:nvGrpSpPr>
          <p:cNvPr id="114" name="Group 113"/>
          <p:cNvGrpSpPr/>
          <p:nvPr/>
        </p:nvGrpSpPr>
        <p:grpSpPr>
          <a:xfrm flipH="1" flipV="1">
            <a:off x="5030788" y="2806700"/>
            <a:ext cx="6223000" cy="3124200"/>
            <a:chOff x="-26391662" y="1729440"/>
            <a:chExt cx="31137816" cy="3571893"/>
          </a:xfrm>
        </p:grpSpPr>
        <p:sp>
          <p:nvSpPr>
            <p:cNvPr id="115" name="Arc 114"/>
            <p:cNvSpPr/>
            <p:nvPr/>
          </p:nvSpPr>
          <p:spPr>
            <a:xfrm>
              <a:off x="-26391662" y="1729440"/>
              <a:ext cx="31074269" cy="3292619"/>
            </a:xfrm>
            <a:prstGeom prst="arc">
              <a:avLst>
                <a:gd name="adj1" fmla="val 16240179"/>
                <a:gd name="adj2" fmla="val 102686"/>
              </a:avLst>
            </a:prstGeom>
            <a:noFill/>
            <a:ln w="241300" cap="flat" cmpd="sng" algn="ctr">
              <a:solidFill>
                <a:schemeClr val="bg2">
                  <a:lumMod val="85000"/>
                  <a:lumOff val="15000"/>
                </a:schemeClr>
              </a:solidFill>
              <a:prstDash val="solid"/>
              <a:miter lim="800000"/>
              <a:headEnd type="none" w="med" len="med"/>
              <a:tailEnd type="none" w="med" len="med"/>
            </a:ln>
            <a:effectLst/>
          </p:spPr>
          <p:txBody>
            <a:bodyPr vert="horz" wrap="square" lIns="91416" tIns="45708" rIns="91416" bIns="45708" numCol="1" anchor="t" anchorCtr="0" compatLnSpc="1">
              <a:prstTxWarp prst="textNoShape">
                <a:avLst/>
              </a:prstTxWarp>
            </a:bodyPr>
            <a:lstStyle/>
            <a:p>
              <a:pPr defTabSz="914171">
                <a:buClrTx/>
                <a:defRPr/>
              </a:pPr>
              <a:endParaRPr lang="en-US" sz="1350" dirty="0">
                <a:ea typeface="+mn-ea"/>
                <a:cs typeface="+mn-cs"/>
              </a:endParaRPr>
            </a:p>
          </p:txBody>
        </p:sp>
        <p:sp>
          <p:nvSpPr>
            <p:cNvPr id="116" name="Arc 115"/>
            <p:cNvSpPr/>
            <p:nvPr/>
          </p:nvSpPr>
          <p:spPr>
            <a:xfrm>
              <a:off x="-22134042" y="1769814"/>
              <a:ext cx="26880196" cy="3531519"/>
            </a:xfrm>
            <a:prstGeom prst="arc">
              <a:avLst>
                <a:gd name="adj1" fmla="val 16428254"/>
                <a:gd name="adj2" fmla="val 21449557"/>
              </a:avLst>
            </a:pr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defTabSz="914171">
                <a:buClrTx/>
                <a:defRPr/>
              </a:pPr>
              <a:endParaRPr lang="en-US" sz="1350" dirty="0">
                <a:solidFill>
                  <a:srgbClr val="000000"/>
                </a:solidFill>
                <a:latin typeface="Arial"/>
              </a:endParaRPr>
            </a:p>
          </p:txBody>
        </p:sp>
      </p:grpSp>
      <p:sp>
        <p:nvSpPr>
          <p:cNvPr id="121" name="Arc 120"/>
          <p:cNvSpPr/>
          <p:nvPr/>
        </p:nvSpPr>
        <p:spPr>
          <a:xfrm>
            <a:off x="-3208337" y="2105782"/>
            <a:ext cx="8603961" cy="2392118"/>
          </a:xfrm>
          <a:prstGeom prst="arc">
            <a:avLst>
              <a:gd name="adj1" fmla="val 16200000"/>
              <a:gd name="adj2" fmla="val 102686"/>
            </a:avLst>
          </a:prstGeom>
          <a:noFill/>
          <a:ln w="238125" cap="flat" cmpd="sng" algn="ctr">
            <a:solidFill>
              <a:schemeClr val="bg2">
                <a:lumMod val="85000"/>
                <a:lumOff val="15000"/>
              </a:schemeClr>
            </a:solidFill>
            <a:prstDash val="solid"/>
            <a:miter lim="800000"/>
            <a:headEnd type="none" w="med" len="med"/>
            <a:tailEnd type="none" w="med" len="med"/>
          </a:ln>
          <a:effectLst/>
        </p:spPr>
        <p:txBody>
          <a:bodyPr vert="horz" wrap="square" lIns="91416" tIns="45708" rIns="91416" bIns="45708" numCol="1" anchor="t" anchorCtr="0" compatLnSpc="1">
            <a:prstTxWarp prst="textNoShape">
              <a:avLst/>
            </a:prstTxWarp>
          </a:bodyPr>
          <a:lstStyle/>
          <a:p>
            <a:pPr defTabSz="914171">
              <a:buClrTx/>
              <a:defRPr/>
            </a:pPr>
            <a:endParaRPr lang="en-US" sz="1350" dirty="0">
              <a:ea typeface="+mn-ea"/>
              <a:cs typeface="+mn-cs"/>
            </a:endParaRPr>
          </a:p>
        </p:txBody>
      </p:sp>
      <p:sp>
        <p:nvSpPr>
          <p:cNvPr id="262" name="Freeform 11"/>
          <p:cNvSpPr>
            <a:spLocks noEditPoints="1"/>
          </p:cNvSpPr>
          <p:nvPr/>
        </p:nvSpPr>
        <p:spPr bwMode="auto">
          <a:xfrm>
            <a:off x="592138" y="4128246"/>
            <a:ext cx="4331124" cy="1424831"/>
          </a:xfrm>
          <a:custGeom>
            <a:avLst/>
            <a:gdLst>
              <a:gd name="T0" fmla="*/ 0 w 3660"/>
              <a:gd name="T1" fmla="*/ 1465 h 1465"/>
              <a:gd name="T2" fmla="*/ 1313 w 3660"/>
              <a:gd name="T3" fmla="*/ 1220 h 1465"/>
              <a:gd name="T4" fmla="*/ 3660 w 3660"/>
              <a:gd name="T5" fmla="*/ 0 h 1465"/>
              <a:gd name="T6" fmla="*/ 0 w 3660"/>
              <a:gd name="T7" fmla="*/ 1465 h 1465"/>
              <a:gd name="T8" fmla="*/ 0 w 3660"/>
              <a:gd name="T9" fmla="*/ 1465 h 1465"/>
            </a:gdLst>
            <a:ahLst/>
            <a:cxnLst>
              <a:cxn ang="0">
                <a:pos x="T0" y="T1"/>
              </a:cxn>
              <a:cxn ang="0">
                <a:pos x="T2" y="T3"/>
              </a:cxn>
              <a:cxn ang="0">
                <a:pos x="T4" y="T5"/>
              </a:cxn>
              <a:cxn ang="0">
                <a:pos x="T6" y="T7"/>
              </a:cxn>
              <a:cxn ang="0">
                <a:pos x="T8" y="T9"/>
              </a:cxn>
            </a:cxnLst>
            <a:rect l="0" t="0" r="r" b="b"/>
            <a:pathLst>
              <a:path w="3660" h="1465">
                <a:moveTo>
                  <a:pt x="0" y="1465"/>
                </a:moveTo>
                <a:cubicBezTo>
                  <a:pt x="6" y="1465"/>
                  <a:pt x="578" y="1422"/>
                  <a:pt x="1313" y="1220"/>
                </a:cubicBezTo>
                <a:cubicBezTo>
                  <a:pt x="1989" y="1034"/>
                  <a:pt x="2944" y="672"/>
                  <a:pt x="3660" y="0"/>
                </a:cubicBezTo>
                <a:moveTo>
                  <a:pt x="0" y="1465"/>
                </a:moveTo>
                <a:cubicBezTo>
                  <a:pt x="0" y="1465"/>
                  <a:pt x="0" y="1465"/>
                  <a:pt x="0" y="1465"/>
                </a:cubicBezTo>
              </a:path>
            </a:pathLst>
          </a:custGeom>
          <a:noFill/>
          <a:ln w="241300" cap="flat" cmpd="sng" algn="ctr">
            <a:solidFill>
              <a:schemeClr val="bg2">
                <a:lumMod val="85000"/>
                <a:lumOff val="15000"/>
              </a:schemeClr>
            </a:solidFill>
            <a:prstDash val="solid"/>
            <a:miter lim="800000"/>
            <a:headEnd type="none" w="med" len="med"/>
            <a:tailEnd type="none" w="med" len="med"/>
          </a:ln>
          <a:effectLst/>
        </p:spPr>
        <p:txBody>
          <a:bodyPr vert="horz" wrap="square" lIns="91416" tIns="45708" rIns="91416" bIns="45708" numCol="1" anchor="t" anchorCtr="0" compatLnSpc="1">
            <a:prstTxWarp prst="textNoShape">
              <a:avLst/>
            </a:prstTxWarp>
          </a:bodyPr>
          <a:lstStyle/>
          <a:p>
            <a:pPr defTabSz="914171">
              <a:buClrTx/>
              <a:defRPr/>
            </a:pPr>
            <a:endParaRPr lang="en-US" sz="1350" dirty="0">
              <a:ea typeface="+mn-ea"/>
              <a:cs typeface="+mn-cs"/>
            </a:endParaRPr>
          </a:p>
        </p:txBody>
      </p:sp>
      <p:grpSp>
        <p:nvGrpSpPr>
          <p:cNvPr id="378" name="Group 377"/>
          <p:cNvGrpSpPr/>
          <p:nvPr/>
        </p:nvGrpSpPr>
        <p:grpSpPr>
          <a:xfrm>
            <a:off x="4339221" y="2997705"/>
            <a:ext cx="2145741" cy="1395011"/>
            <a:chOff x="3188496" y="2765833"/>
            <a:chExt cx="1609725" cy="1046531"/>
          </a:xfrm>
        </p:grpSpPr>
        <p:sp>
          <p:nvSpPr>
            <p:cNvPr id="379" name="Freeform 378"/>
            <p:cNvSpPr/>
            <p:nvPr/>
          </p:nvSpPr>
          <p:spPr>
            <a:xfrm>
              <a:off x="3259940" y="2806378"/>
              <a:ext cx="1486889" cy="989022"/>
            </a:xfrm>
            <a:custGeom>
              <a:avLst/>
              <a:gdLst>
                <a:gd name="connsiteX0" fmla="*/ 1217581 w 1982518"/>
                <a:gd name="connsiteY0" fmla="*/ 0 h 1318695"/>
                <a:gd name="connsiteX1" fmla="*/ 1675523 w 1982518"/>
                <a:gd name="connsiteY1" fmla="*/ 457942 h 1318695"/>
                <a:gd name="connsiteX2" fmla="*/ 1670247 w 1982518"/>
                <a:gd name="connsiteY2" fmla="*/ 527682 h 1318695"/>
                <a:gd name="connsiteX3" fmla="*/ 1661029 w 1982518"/>
                <a:gd name="connsiteY3" fmla="*/ 567679 h 1318695"/>
                <a:gd name="connsiteX4" fmla="*/ 1680399 w 1982518"/>
                <a:gd name="connsiteY4" fmla="*/ 569632 h 1318695"/>
                <a:gd name="connsiteX5" fmla="*/ 1982518 w 1982518"/>
                <a:gd name="connsiteY5" fmla="*/ 940320 h 1318695"/>
                <a:gd name="connsiteX6" fmla="*/ 1604143 w 1982518"/>
                <a:gd name="connsiteY6" fmla="*/ 1318695 h 1318695"/>
                <a:gd name="connsiteX7" fmla="*/ 1392590 w 1982518"/>
                <a:gd name="connsiteY7" fmla="*/ 1254075 h 1318695"/>
                <a:gd name="connsiteX8" fmla="*/ 1377428 w 1982518"/>
                <a:gd name="connsiteY8" fmla="*/ 1241565 h 1318695"/>
                <a:gd name="connsiteX9" fmla="*/ 436545 w 1982518"/>
                <a:gd name="connsiteY9" fmla="*/ 1241565 h 1318695"/>
                <a:gd name="connsiteX10" fmla="*/ 378375 w 1982518"/>
                <a:gd name="connsiteY10" fmla="*/ 1247429 h 1318695"/>
                <a:gd name="connsiteX11" fmla="*/ 0 w 1982518"/>
                <a:gd name="connsiteY11" fmla="*/ 869054 h 1318695"/>
                <a:gd name="connsiteX12" fmla="*/ 302119 w 1982518"/>
                <a:gd name="connsiteY12" fmla="*/ 498366 h 1318695"/>
                <a:gd name="connsiteX13" fmla="*/ 346236 w 1982518"/>
                <a:gd name="connsiteY13" fmla="*/ 493919 h 1318695"/>
                <a:gd name="connsiteX14" fmla="*/ 381095 w 1982518"/>
                <a:gd name="connsiteY14" fmla="*/ 429696 h 1318695"/>
                <a:gd name="connsiteX15" fmla="*/ 694850 w 1982518"/>
                <a:gd name="connsiteY15" fmla="*/ 262874 h 1318695"/>
                <a:gd name="connsiteX16" fmla="*/ 771106 w 1982518"/>
                <a:gd name="connsiteY16" fmla="*/ 270561 h 1318695"/>
                <a:gd name="connsiteX17" fmla="*/ 796332 w 1982518"/>
                <a:gd name="connsiteY17" fmla="*/ 278392 h 1318695"/>
                <a:gd name="connsiteX18" fmla="*/ 837849 w 1982518"/>
                <a:gd name="connsiteY18" fmla="*/ 201902 h 1318695"/>
                <a:gd name="connsiteX19" fmla="*/ 1217581 w 1982518"/>
                <a:gd name="connsiteY19" fmla="*/ 0 h 13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2518" h="1318695">
                  <a:moveTo>
                    <a:pt x="1217581" y="0"/>
                  </a:moveTo>
                  <a:cubicBezTo>
                    <a:pt x="1470495" y="0"/>
                    <a:pt x="1675523" y="205028"/>
                    <a:pt x="1675523" y="457942"/>
                  </a:cubicBezTo>
                  <a:cubicBezTo>
                    <a:pt x="1675523" y="481653"/>
                    <a:pt x="1673721" y="504942"/>
                    <a:pt x="1670247" y="527682"/>
                  </a:cubicBezTo>
                  <a:lnTo>
                    <a:pt x="1661029" y="567679"/>
                  </a:lnTo>
                  <a:lnTo>
                    <a:pt x="1680399" y="569632"/>
                  </a:lnTo>
                  <a:cubicBezTo>
                    <a:pt x="1852818" y="604914"/>
                    <a:pt x="1982518" y="757471"/>
                    <a:pt x="1982518" y="940320"/>
                  </a:cubicBezTo>
                  <a:cubicBezTo>
                    <a:pt x="1982518" y="1149291"/>
                    <a:pt x="1813114" y="1318695"/>
                    <a:pt x="1604143" y="1318695"/>
                  </a:cubicBezTo>
                  <a:cubicBezTo>
                    <a:pt x="1525779" y="1318695"/>
                    <a:pt x="1452979" y="1294873"/>
                    <a:pt x="1392590" y="1254075"/>
                  </a:cubicBezTo>
                  <a:lnTo>
                    <a:pt x="1377428" y="1241565"/>
                  </a:lnTo>
                  <a:lnTo>
                    <a:pt x="436545" y="1241565"/>
                  </a:lnTo>
                  <a:lnTo>
                    <a:pt x="378375" y="1247429"/>
                  </a:lnTo>
                  <a:cubicBezTo>
                    <a:pt x="169404" y="1247429"/>
                    <a:pt x="0" y="1078025"/>
                    <a:pt x="0" y="869054"/>
                  </a:cubicBezTo>
                  <a:cubicBezTo>
                    <a:pt x="0" y="686204"/>
                    <a:pt x="129700" y="533648"/>
                    <a:pt x="302119" y="498366"/>
                  </a:cubicBezTo>
                  <a:lnTo>
                    <a:pt x="346236" y="493919"/>
                  </a:lnTo>
                  <a:lnTo>
                    <a:pt x="381095" y="429696"/>
                  </a:lnTo>
                  <a:cubicBezTo>
                    <a:pt x="449092" y="329047"/>
                    <a:pt x="564243" y="262874"/>
                    <a:pt x="694850" y="262874"/>
                  </a:cubicBezTo>
                  <a:cubicBezTo>
                    <a:pt x="720972" y="262874"/>
                    <a:pt x="746475" y="265521"/>
                    <a:pt x="771106" y="270561"/>
                  </a:cubicBezTo>
                  <a:lnTo>
                    <a:pt x="796332" y="278392"/>
                  </a:lnTo>
                  <a:lnTo>
                    <a:pt x="837849" y="201902"/>
                  </a:lnTo>
                  <a:cubicBezTo>
                    <a:pt x="920144" y="80089"/>
                    <a:pt x="1059510" y="0"/>
                    <a:pt x="1217581" y="0"/>
                  </a:cubicBezTo>
                  <a:close/>
                </a:path>
              </a:pathLst>
            </a:custGeom>
            <a:solidFill>
              <a:sysClr val="window" lastClr="FFFFFF"/>
            </a:solidFill>
            <a:ln w="9525">
              <a:noFill/>
              <a:miter lim="800000"/>
              <a:headEnd/>
              <a:tailEnd/>
            </a:ln>
          </p:spPr>
          <p:txBody>
            <a:bodyPr wrap="square" rtlCol="0" anchor="ctr"/>
            <a:lstStyle/>
            <a:p>
              <a:pPr defTabSz="914171">
                <a:buClrTx/>
                <a:defRPr/>
              </a:pPr>
              <a:endParaRPr lang="en-US" sz="1350" b="1" dirty="0">
                <a:solidFill>
                  <a:prstClr val="white"/>
                </a:solidFill>
                <a:ea typeface="+mn-ea"/>
                <a:cs typeface="+mn-cs"/>
              </a:endParaRPr>
            </a:p>
          </p:txBody>
        </p:sp>
        <p:sp>
          <p:nvSpPr>
            <p:cNvPr id="380" name="Freeform 5"/>
            <p:cNvSpPr>
              <a:spLocks noEditPoints="1"/>
            </p:cNvSpPr>
            <p:nvPr/>
          </p:nvSpPr>
          <p:spPr bwMode="auto">
            <a:xfrm>
              <a:off x="3188496" y="2765833"/>
              <a:ext cx="1609725" cy="1046531"/>
            </a:xfrm>
            <a:custGeom>
              <a:avLst/>
              <a:gdLst>
                <a:gd name="T0" fmla="*/ 196 w 323"/>
                <a:gd name="T1" fmla="*/ 20 h 209"/>
                <a:gd name="T2" fmla="*/ 213 w 323"/>
                <a:gd name="T3" fmla="*/ 22 h 209"/>
                <a:gd name="T4" fmla="*/ 254 w 323"/>
                <a:gd name="T5" fmla="*/ 53 h 209"/>
                <a:gd name="T6" fmla="*/ 262 w 323"/>
                <a:gd name="T7" fmla="*/ 103 h 209"/>
                <a:gd name="T8" fmla="*/ 262 w 323"/>
                <a:gd name="T9" fmla="*/ 108 h 209"/>
                <a:gd name="T10" fmla="*/ 266 w 323"/>
                <a:gd name="T11" fmla="*/ 110 h 209"/>
                <a:gd name="T12" fmla="*/ 303 w 323"/>
                <a:gd name="T13" fmla="*/ 149 h 209"/>
                <a:gd name="T14" fmla="*/ 263 w 323"/>
                <a:gd name="T15" fmla="*/ 189 h 209"/>
                <a:gd name="T16" fmla="*/ 71 w 323"/>
                <a:gd name="T17" fmla="*/ 189 h 209"/>
                <a:gd name="T18" fmla="*/ 70 w 323"/>
                <a:gd name="T19" fmla="*/ 189 h 209"/>
                <a:gd name="T20" fmla="*/ 35 w 323"/>
                <a:gd name="T21" fmla="*/ 174 h 209"/>
                <a:gd name="T22" fmla="*/ 21 w 323"/>
                <a:gd name="T23" fmla="*/ 138 h 209"/>
                <a:gd name="T24" fmla="*/ 71 w 323"/>
                <a:gd name="T25" fmla="*/ 89 h 209"/>
                <a:gd name="T26" fmla="*/ 72 w 323"/>
                <a:gd name="T27" fmla="*/ 89 h 209"/>
                <a:gd name="T28" fmla="*/ 72 w 323"/>
                <a:gd name="T29" fmla="*/ 89 h 209"/>
                <a:gd name="T30" fmla="*/ 76 w 323"/>
                <a:gd name="T31" fmla="*/ 87 h 209"/>
                <a:gd name="T32" fmla="*/ 77 w 323"/>
                <a:gd name="T33" fmla="*/ 84 h 209"/>
                <a:gd name="T34" fmla="*/ 86 w 323"/>
                <a:gd name="T35" fmla="*/ 63 h 209"/>
                <a:gd name="T36" fmla="*/ 106 w 323"/>
                <a:gd name="T37" fmla="*/ 54 h 209"/>
                <a:gd name="T38" fmla="*/ 126 w 323"/>
                <a:gd name="T39" fmla="*/ 62 h 209"/>
                <a:gd name="T40" fmla="*/ 130 w 323"/>
                <a:gd name="T41" fmla="*/ 64 h 209"/>
                <a:gd name="T42" fmla="*/ 131 w 323"/>
                <a:gd name="T43" fmla="*/ 64 h 209"/>
                <a:gd name="T44" fmla="*/ 135 w 323"/>
                <a:gd name="T45" fmla="*/ 61 h 209"/>
                <a:gd name="T46" fmla="*/ 196 w 323"/>
                <a:gd name="T47" fmla="*/ 20 h 209"/>
                <a:gd name="T48" fmla="*/ 196 w 323"/>
                <a:gd name="T49" fmla="*/ 0 h 209"/>
                <a:gd name="T50" fmla="*/ 125 w 323"/>
                <a:gd name="T51" fmla="*/ 38 h 209"/>
                <a:gd name="T52" fmla="*/ 106 w 323"/>
                <a:gd name="T53" fmla="*/ 34 h 209"/>
                <a:gd name="T54" fmla="*/ 71 w 323"/>
                <a:gd name="T55" fmla="*/ 49 h 209"/>
                <a:gd name="T56" fmla="*/ 59 w 323"/>
                <a:gd name="T57" fmla="*/ 70 h 209"/>
                <a:gd name="T58" fmla="*/ 1 w 323"/>
                <a:gd name="T59" fmla="*/ 137 h 209"/>
                <a:gd name="T60" fmla="*/ 20 w 323"/>
                <a:gd name="T61" fmla="*/ 188 h 209"/>
                <a:gd name="T62" fmla="*/ 69 w 323"/>
                <a:gd name="T63" fmla="*/ 209 h 209"/>
                <a:gd name="T64" fmla="*/ 71 w 323"/>
                <a:gd name="T65" fmla="*/ 209 h 209"/>
                <a:gd name="T66" fmla="*/ 71 w 323"/>
                <a:gd name="T67" fmla="*/ 209 h 209"/>
                <a:gd name="T68" fmla="*/ 263 w 323"/>
                <a:gd name="T69" fmla="*/ 209 h 209"/>
                <a:gd name="T70" fmla="*/ 305 w 323"/>
                <a:gd name="T71" fmla="*/ 192 h 209"/>
                <a:gd name="T72" fmla="*/ 323 w 323"/>
                <a:gd name="T73" fmla="*/ 149 h 209"/>
                <a:gd name="T74" fmla="*/ 283 w 323"/>
                <a:gd name="T75" fmla="*/ 93 h 209"/>
                <a:gd name="T76" fmla="*/ 271 w 323"/>
                <a:gd name="T77" fmla="*/ 42 h 209"/>
                <a:gd name="T78" fmla="*/ 218 w 323"/>
                <a:gd name="T79" fmla="*/ 2 h 209"/>
                <a:gd name="T80" fmla="*/ 196 w 323"/>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09">
                  <a:moveTo>
                    <a:pt x="196" y="20"/>
                  </a:moveTo>
                  <a:cubicBezTo>
                    <a:pt x="202" y="20"/>
                    <a:pt x="207" y="21"/>
                    <a:pt x="213" y="22"/>
                  </a:cubicBezTo>
                  <a:cubicBezTo>
                    <a:pt x="230" y="26"/>
                    <a:pt x="245" y="37"/>
                    <a:pt x="254" y="53"/>
                  </a:cubicBezTo>
                  <a:cubicBezTo>
                    <a:pt x="263" y="68"/>
                    <a:pt x="266" y="86"/>
                    <a:pt x="262" y="103"/>
                  </a:cubicBezTo>
                  <a:cubicBezTo>
                    <a:pt x="261" y="105"/>
                    <a:pt x="262" y="106"/>
                    <a:pt x="262" y="108"/>
                  </a:cubicBezTo>
                  <a:cubicBezTo>
                    <a:pt x="263" y="109"/>
                    <a:pt x="265" y="110"/>
                    <a:pt x="266" y="110"/>
                  </a:cubicBezTo>
                  <a:cubicBezTo>
                    <a:pt x="287" y="112"/>
                    <a:pt x="303" y="129"/>
                    <a:pt x="303" y="149"/>
                  </a:cubicBezTo>
                  <a:cubicBezTo>
                    <a:pt x="303" y="171"/>
                    <a:pt x="285" y="189"/>
                    <a:pt x="263" y="189"/>
                  </a:cubicBezTo>
                  <a:cubicBezTo>
                    <a:pt x="71" y="189"/>
                    <a:pt x="71" y="189"/>
                    <a:pt x="71" y="189"/>
                  </a:cubicBezTo>
                  <a:cubicBezTo>
                    <a:pt x="70" y="189"/>
                    <a:pt x="70" y="189"/>
                    <a:pt x="70" y="189"/>
                  </a:cubicBezTo>
                  <a:cubicBezTo>
                    <a:pt x="56" y="189"/>
                    <a:pt x="44" y="183"/>
                    <a:pt x="35" y="174"/>
                  </a:cubicBezTo>
                  <a:cubicBezTo>
                    <a:pt x="25" y="164"/>
                    <a:pt x="20" y="151"/>
                    <a:pt x="21" y="138"/>
                  </a:cubicBezTo>
                  <a:cubicBezTo>
                    <a:pt x="21" y="111"/>
                    <a:pt x="44" y="89"/>
                    <a:pt x="71" y="89"/>
                  </a:cubicBezTo>
                  <a:cubicBezTo>
                    <a:pt x="72" y="89"/>
                    <a:pt x="72" y="89"/>
                    <a:pt x="72" y="89"/>
                  </a:cubicBezTo>
                  <a:cubicBezTo>
                    <a:pt x="72" y="89"/>
                    <a:pt x="72" y="89"/>
                    <a:pt x="72" y="89"/>
                  </a:cubicBezTo>
                  <a:cubicBezTo>
                    <a:pt x="74" y="89"/>
                    <a:pt x="75" y="88"/>
                    <a:pt x="76" y="87"/>
                  </a:cubicBezTo>
                  <a:cubicBezTo>
                    <a:pt x="77" y="86"/>
                    <a:pt x="78" y="85"/>
                    <a:pt x="77" y="84"/>
                  </a:cubicBezTo>
                  <a:cubicBezTo>
                    <a:pt x="77" y="76"/>
                    <a:pt x="80" y="68"/>
                    <a:pt x="86" y="63"/>
                  </a:cubicBezTo>
                  <a:cubicBezTo>
                    <a:pt x="91" y="57"/>
                    <a:pt x="98" y="54"/>
                    <a:pt x="106" y="54"/>
                  </a:cubicBezTo>
                  <a:cubicBezTo>
                    <a:pt x="114" y="54"/>
                    <a:pt x="121" y="57"/>
                    <a:pt x="126" y="62"/>
                  </a:cubicBezTo>
                  <a:cubicBezTo>
                    <a:pt x="127" y="63"/>
                    <a:pt x="129" y="64"/>
                    <a:pt x="130" y="64"/>
                  </a:cubicBezTo>
                  <a:cubicBezTo>
                    <a:pt x="130" y="64"/>
                    <a:pt x="131" y="64"/>
                    <a:pt x="131" y="64"/>
                  </a:cubicBezTo>
                  <a:cubicBezTo>
                    <a:pt x="133" y="63"/>
                    <a:pt x="134" y="62"/>
                    <a:pt x="135" y="61"/>
                  </a:cubicBezTo>
                  <a:cubicBezTo>
                    <a:pt x="145" y="36"/>
                    <a:pt x="169" y="20"/>
                    <a:pt x="196" y="20"/>
                  </a:cubicBezTo>
                  <a:moveTo>
                    <a:pt x="196" y="0"/>
                  </a:moveTo>
                  <a:cubicBezTo>
                    <a:pt x="167" y="0"/>
                    <a:pt x="141" y="14"/>
                    <a:pt x="125" y="38"/>
                  </a:cubicBezTo>
                  <a:cubicBezTo>
                    <a:pt x="119" y="35"/>
                    <a:pt x="113" y="34"/>
                    <a:pt x="106" y="34"/>
                  </a:cubicBezTo>
                  <a:cubicBezTo>
                    <a:pt x="93" y="34"/>
                    <a:pt x="81" y="39"/>
                    <a:pt x="71" y="49"/>
                  </a:cubicBezTo>
                  <a:cubicBezTo>
                    <a:pt x="66" y="54"/>
                    <a:pt x="61" y="62"/>
                    <a:pt x="59" y="70"/>
                  </a:cubicBezTo>
                  <a:cubicBezTo>
                    <a:pt x="27" y="75"/>
                    <a:pt x="2" y="104"/>
                    <a:pt x="1" y="137"/>
                  </a:cubicBezTo>
                  <a:cubicBezTo>
                    <a:pt x="0" y="156"/>
                    <a:pt x="7" y="174"/>
                    <a:pt x="20" y="188"/>
                  </a:cubicBezTo>
                  <a:cubicBezTo>
                    <a:pt x="33" y="201"/>
                    <a:pt x="51" y="209"/>
                    <a:pt x="69" y="209"/>
                  </a:cubicBezTo>
                  <a:cubicBezTo>
                    <a:pt x="71" y="209"/>
                    <a:pt x="71" y="209"/>
                    <a:pt x="71" y="209"/>
                  </a:cubicBezTo>
                  <a:cubicBezTo>
                    <a:pt x="71" y="209"/>
                    <a:pt x="71" y="209"/>
                    <a:pt x="71" y="209"/>
                  </a:cubicBezTo>
                  <a:cubicBezTo>
                    <a:pt x="263" y="209"/>
                    <a:pt x="263" y="209"/>
                    <a:pt x="263" y="209"/>
                  </a:cubicBezTo>
                  <a:cubicBezTo>
                    <a:pt x="279" y="209"/>
                    <a:pt x="294" y="203"/>
                    <a:pt x="305" y="192"/>
                  </a:cubicBezTo>
                  <a:cubicBezTo>
                    <a:pt x="316" y="180"/>
                    <a:pt x="323" y="165"/>
                    <a:pt x="323" y="149"/>
                  </a:cubicBezTo>
                  <a:cubicBezTo>
                    <a:pt x="323" y="124"/>
                    <a:pt x="307" y="102"/>
                    <a:pt x="283" y="93"/>
                  </a:cubicBezTo>
                  <a:cubicBezTo>
                    <a:pt x="285" y="76"/>
                    <a:pt x="281" y="58"/>
                    <a:pt x="271" y="42"/>
                  </a:cubicBezTo>
                  <a:cubicBezTo>
                    <a:pt x="259" y="22"/>
                    <a:pt x="240" y="8"/>
                    <a:pt x="218" y="2"/>
                  </a:cubicBezTo>
                  <a:cubicBezTo>
                    <a:pt x="211" y="1"/>
                    <a:pt x="203" y="0"/>
                    <a:pt x="196" y="0"/>
                  </a:cubicBezTo>
                  <a:close/>
                </a:path>
              </a:pathLst>
            </a:custGeom>
            <a:solidFill>
              <a:srgbClr val="404040"/>
            </a:solidFill>
            <a:ln w="31750">
              <a:solidFill>
                <a:sysClr val="window" lastClr="FFFFFF"/>
              </a:solidFill>
            </a:ln>
          </p:spPr>
          <p:txBody>
            <a:bodyPr vert="horz" wrap="square" lIns="91416" tIns="45708" rIns="91416" bIns="45708" numCol="1" anchor="t" anchorCtr="0" compatLnSpc="1">
              <a:prstTxWarp prst="textNoShape">
                <a:avLst/>
              </a:prstTxWarp>
            </a:bodyPr>
            <a:lstStyle/>
            <a:p>
              <a:pPr defTabSz="914171">
                <a:buClrTx/>
                <a:defRPr/>
              </a:pPr>
              <a:endParaRPr lang="en-US" sz="1350" b="1" dirty="0">
                <a:ea typeface="+mn-ea"/>
                <a:cs typeface="+mn-cs"/>
              </a:endParaRPr>
            </a:p>
          </p:txBody>
        </p:sp>
        <p:grpSp>
          <p:nvGrpSpPr>
            <p:cNvPr id="381" name="Group 380"/>
            <p:cNvGrpSpPr/>
            <p:nvPr/>
          </p:nvGrpSpPr>
          <p:grpSpPr>
            <a:xfrm>
              <a:off x="3820017" y="3109682"/>
              <a:ext cx="563001" cy="521357"/>
              <a:chOff x="3864197" y="2712141"/>
              <a:chExt cx="563001" cy="521357"/>
            </a:xfrm>
          </p:grpSpPr>
          <p:sp>
            <p:nvSpPr>
              <p:cNvPr id="382" name="Freeform 5"/>
              <p:cNvSpPr>
                <a:spLocks noEditPoints="1"/>
              </p:cNvSpPr>
              <p:nvPr/>
            </p:nvSpPr>
            <p:spPr bwMode="auto">
              <a:xfrm>
                <a:off x="3864197" y="2712141"/>
                <a:ext cx="377759" cy="521357"/>
              </a:xfrm>
              <a:custGeom>
                <a:avLst/>
                <a:gdLst>
                  <a:gd name="T0" fmla="*/ 606 w 612"/>
                  <a:gd name="T1" fmla="*/ 134 h 846"/>
                  <a:gd name="T2" fmla="*/ 306 w 612"/>
                  <a:gd name="T3" fmla="*/ 0 h 846"/>
                  <a:gd name="T4" fmla="*/ 6 w 612"/>
                  <a:gd name="T5" fmla="*/ 134 h 846"/>
                  <a:gd name="T6" fmla="*/ 6 w 612"/>
                  <a:gd name="T7" fmla="*/ 442 h 846"/>
                  <a:gd name="T8" fmla="*/ 306 w 612"/>
                  <a:gd name="T9" fmla="*/ 846 h 846"/>
                  <a:gd name="T10" fmla="*/ 606 w 612"/>
                  <a:gd name="T11" fmla="*/ 442 h 846"/>
                  <a:gd name="T12" fmla="*/ 606 w 612"/>
                  <a:gd name="T13" fmla="*/ 134 h 846"/>
                  <a:gd name="T14" fmla="*/ 86 w 612"/>
                  <a:gd name="T15" fmla="*/ 429 h 846"/>
                  <a:gd name="T16" fmla="*/ 86 w 612"/>
                  <a:gd name="T17" fmla="*/ 203 h 846"/>
                  <a:gd name="T18" fmla="*/ 220 w 612"/>
                  <a:gd name="T19" fmla="*/ 148 h 846"/>
                  <a:gd name="T20" fmla="*/ 220 w 612"/>
                  <a:gd name="T21" fmla="*/ 662 h 846"/>
                  <a:gd name="T22" fmla="*/ 86 w 612"/>
                  <a:gd name="T23" fmla="*/ 429 h 846"/>
                  <a:gd name="T24" fmla="*/ 260 w 612"/>
                  <a:gd name="T25" fmla="*/ 694 h 846"/>
                  <a:gd name="T26" fmla="*/ 260 w 612"/>
                  <a:gd name="T27" fmla="*/ 129 h 846"/>
                  <a:gd name="T28" fmla="*/ 306 w 612"/>
                  <a:gd name="T29" fmla="*/ 105 h 846"/>
                  <a:gd name="T30" fmla="*/ 352 w 612"/>
                  <a:gd name="T31" fmla="*/ 129 h 846"/>
                  <a:gd name="T32" fmla="*/ 352 w 612"/>
                  <a:gd name="T33" fmla="*/ 694 h 846"/>
                  <a:gd name="T34" fmla="*/ 306 w 612"/>
                  <a:gd name="T35" fmla="*/ 725 h 846"/>
                  <a:gd name="T36" fmla="*/ 260 w 612"/>
                  <a:gd name="T37" fmla="*/ 694 h 846"/>
                  <a:gd name="T38" fmla="*/ 526 w 612"/>
                  <a:gd name="T39" fmla="*/ 429 h 846"/>
                  <a:gd name="T40" fmla="*/ 392 w 612"/>
                  <a:gd name="T41" fmla="*/ 661 h 846"/>
                  <a:gd name="T42" fmla="*/ 392 w 612"/>
                  <a:gd name="T43" fmla="*/ 149 h 846"/>
                  <a:gd name="T44" fmla="*/ 526 w 612"/>
                  <a:gd name="T45" fmla="*/ 203 h 846"/>
                  <a:gd name="T46" fmla="*/ 526 w 612"/>
                  <a:gd name="T47" fmla="*/ 42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2" h="846">
                    <a:moveTo>
                      <a:pt x="606" y="134"/>
                    </a:moveTo>
                    <a:cubicBezTo>
                      <a:pt x="516" y="114"/>
                      <a:pt x="306" y="0"/>
                      <a:pt x="306" y="0"/>
                    </a:cubicBezTo>
                    <a:cubicBezTo>
                      <a:pt x="306" y="0"/>
                      <a:pt x="96" y="114"/>
                      <a:pt x="6" y="134"/>
                    </a:cubicBezTo>
                    <a:cubicBezTo>
                      <a:pt x="6" y="134"/>
                      <a:pt x="0" y="378"/>
                      <a:pt x="6" y="442"/>
                    </a:cubicBezTo>
                    <a:cubicBezTo>
                      <a:pt x="12" y="506"/>
                      <a:pt x="38" y="674"/>
                      <a:pt x="306" y="846"/>
                    </a:cubicBezTo>
                    <a:cubicBezTo>
                      <a:pt x="574" y="674"/>
                      <a:pt x="600" y="506"/>
                      <a:pt x="606" y="442"/>
                    </a:cubicBezTo>
                    <a:cubicBezTo>
                      <a:pt x="612" y="378"/>
                      <a:pt x="606" y="134"/>
                      <a:pt x="606" y="134"/>
                    </a:cubicBezTo>
                    <a:close/>
                    <a:moveTo>
                      <a:pt x="86" y="429"/>
                    </a:moveTo>
                    <a:cubicBezTo>
                      <a:pt x="82" y="382"/>
                      <a:pt x="86" y="203"/>
                      <a:pt x="86" y="203"/>
                    </a:cubicBezTo>
                    <a:cubicBezTo>
                      <a:pt x="119" y="196"/>
                      <a:pt x="174" y="171"/>
                      <a:pt x="220" y="148"/>
                    </a:cubicBezTo>
                    <a:cubicBezTo>
                      <a:pt x="220" y="662"/>
                      <a:pt x="220" y="662"/>
                      <a:pt x="220" y="662"/>
                    </a:cubicBezTo>
                    <a:cubicBezTo>
                      <a:pt x="103" y="559"/>
                      <a:pt x="90" y="468"/>
                      <a:pt x="86" y="429"/>
                    </a:cubicBezTo>
                    <a:close/>
                    <a:moveTo>
                      <a:pt x="260" y="694"/>
                    </a:moveTo>
                    <a:cubicBezTo>
                      <a:pt x="260" y="129"/>
                      <a:pt x="260" y="129"/>
                      <a:pt x="260" y="129"/>
                    </a:cubicBezTo>
                    <a:cubicBezTo>
                      <a:pt x="287" y="115"/>
                      <a:pt x="306" y="105"/>
                      <a:pt x="306" y="105"/>
                    </a:cubicBezTo>
                    <a:cubicBezTo>
                      <a:pt x="306" y="105"/>
                      <a:pt x="325" y="115"/>
                      <a:pt x="352" y="129"/>
                    </a:cubicBezTo>
                    <a:cubicBezTo>
                      <a:pt x="352" y="694"/>
                      <a:pt x="352" y="694"/>
                      <a:pt x="352" y="694"/>
                    </a:cubicBezTo>
                    <a:cubicBezTo>
                      <a:pt x="338" y="704"/>
                      <a:pt x="323" y="715"/>
                      <a:pt x="306" y="725"/>
                    </a:cubicBezTo>
                    <a:cubicBezTo>
                      <a:pt x="290" y="715"/>
                      <a:pt x="274" y="704"/>
                      <a:pt x="260" y="694"/>
                    </a:cubicBezTo>
                    <a:close/>
                    <a:moveTo>
                      <a:pt x="526" y="429"/>
                    </a:moveTo>
                    <a:cubicBezTo>
                      <a:pt x="522" y="468"/>
                      <a:pt x="509" y="559"/>
                      <a:pt x="392" y="661"/>
                    </a:cubicBezTo>
                    <a:cubicBezTo>
                      <a:pt x="392" y="149"/>
                      <a:pt x="392" y="149"/>
                      <a:pt x="392" y="149"/>
                    </a:cubicBezTo>
                    <a:cubicBezTo>
                      <a:pt x="439" y="171"/>
                      <a:pt x="493" y="196"/>
                      <a:pt x="526" y="203"/>
                    </a:cubicBezTo>
                    <a:cubicBezTo>
                      <a:pt x="526" y="203"/>
                      <a:pt x="530" y="382"/>
                      <a:pt x="526" y="429"/>
                    </a:cubicBezTo>
                    <a:close/>
                  </a:path>
                </a:pathLst>
              </a:custGeom>
              <a:solidFill>
                <a:srgbClr val="FDBA30"/>
              </a:solidFill>
              <a:ln>
                <a:noFill/>
              </a:ln>
            </p:spPr>
            <p:txBody>
              <a:bodyPr vert="horz" wrap="square" lIns="121888" tIns="60944" rIns="121888" bIns="60944" numCol="1" anchor="t" anchorCtr="0" compatLnSpc="1">
                <a:prstTxWarp prst="textNoShape">
                  <a:avLst/>
                </a:prstTxWarp>
              </a:bodyPr>
              <a:lstStyle/>
              <a:p>
                <a:pPr defTabSz="1218895">
                  <a:buClrTx/>
                </a:pPr>
                <a:endParaRPr lang="en-US" sz="2399" b="1" dirty="0">
                  <a:solidFill>
                    <a:sysClr val="windowText" lastClr="000000"/>
                  </a:solidFill>
                  <a:latin typeface="Calibri"/>
                  <a:ea typeface="+mn-ea"/>
                  <a:cs typeface="+mn-cs"/>
                </a:endParaRPr>
              </a:p>
            </p:txBody>
          </p:sp>
          <p:sp>
            <p:nvSpPr>
              <p:cNvPr id="385" name="Freeform 5"/>
              <p:cNvSpPr>
                <a:spLocks noEditPoints="1"/>
              </p:cNvSpPr>
              <p:nvPr/>
            </p:nvSpPr>
            <p:spPr bwMode="auto">
              <a:xfrm>
                <a:off x="4013576" y="2944552"/>
                <a:ext cx="413622" cy="268908"/>
              </a:xfrm>
              <a:custGeom>
                <a:avLst/>
                <a:gdLst>
                  <a:gd name="T0" fmla="*/ 196 w 323"/>
                  <a:gd name="T1" fmla="*/ 20 h 209"/>
                  <a:gd name="T2" fmla="*/ 213 w 323"/>
                  <a:gd name="T3" fmla="*/ 22 h 209"/>
                  <a:gd name="T4" fmla="*/ 254 w 323"/>
                  <a:gd name="T5" fmla="*/ 53 h 209"/>
                  <a:gd name="T6" fmla="*/ 262 w 323"/>
                  <a:gd name="T7" fmla="*/ 103 h 209"/>
                  <a:gd name="T8" fmla="*/ 262 w 323"/>
                  <a:gd name="T9" fmla="*/ 108 h 209"/>
                  <a:gd name="T10" fmla="*/ 266 w 323"/>
                  <a:gd name="T11" fmla="*/ 110 h 209"/>
                  <a:gd name="T12" fmla="*/ 303 w 323"/>
                  <a:gd name="T13" fmla="*/ 149 h 209"/>
                  <a:gd name="T14" fmla="*/ 263 w 323"/>
                  <a:gd name="T15" fmla="*/ 189 h 209"/>
                  <a:gd name="T16" fmla="*/ 71 w 323"/>
                  <a:gd name="T17" fmla="*/ 189 h 209"/>
                  <a:gd name="T18" fmla="*/ 70 w 323"/>
                  <a:gd name="T19" fmla="*/ 189 h 209"/>
                  <a:gd name="T20" fmla="*/ 35 w 323"/>
                  <a:gd name="T21" fmla="*/ 174 h 209"/>
                  <a:gd name="T22" fmla="*/ 21 w 323"/>
                  <a:gd name="T23" fmla="*/ 138 h 209"/>
                  <a:gd name="T24" fmla="*/ 71 w 323"/>
                  <a:gd name="T25" fmla="*/ 89 h 209"/>
                  <a:gd name="T26" fmla="*/ 72 w 323"/>
                  <a:gd name="T27" fmla="*/ 89 h 209"/>
                  <a:gd name="T28" fmla="*/ 72 w 323"/>
                  <a:gd name="T29" fmla="*/ 89 h 209"/>
                  <a:gd name="T30" fmla="*/ 76 w 323"/>
                  <a:gd name="T31" fmla="*/ 87 h 209"/>
                  <a:gd name="T32" fmla="*/ 77 w 323"/>
                  <a:gd name="T33" fmla="*/ 84 h 209"/>
                  <a:gd name="T34" fmla="*/ 86 w 323"/>
                  <a:gd name="T35" fmla="*/ 63 h 209"/>
                  <a:gd name="T36" fmla="*/ 106 w 323"/>
                  <a:gd name="T37" fmla="*/ 54 h 209"/>
                  <a:gd name="T38" fmla="*/ 126 w 323"/>
                  <a:gd name="T39" fmla="*/ 62 h 209"/>
                  <a:gd name="T40" fmla="*/ 130 w 323"/>
                  <a:gd name="T41" fmla="*/ 64 h 209"/>
                  <a:gd name="T42" fmla="*/ 131 w 323"/>
                  <a:gd name="T43" fmla="*/ 64 h 209"/>
                  <a:gd name="T44" fmla="*/ 135 w 323"/>
                  <a:gd name="T45" fmla="*/ 61 h 209"/>
                  <a:gd name="T46" fmla="*/ 196 w 323"/>
                  <a:gd name="T47" fmla="*/ 20 h 209"/>
                  <a:gd name="T48" fmla="*/ 196 w 323"/>
                  <a:gd name="T49" fmla="*/ 0 h 209"/>
                  <a:gd name="T50" fmla="*/ 125 w 323"/>
                  <a:gd name="T51" fmla="*/ 38 h 209"/>
                  <a:gd name="T52" fmla="*/ 106 w 323"/>
                  <a:gd name="T53" fmla="*/ 34 h 209"/>
                  <a:gd name="T54" fmla="*/ 71 w 323"/>
                  <a:gd name="T55" fmla="*/ 49 h 209"/>
                  <a:gd name="T56" fmla="*/ 59 w 323"/>
                  <a:gd name="T57" fmla="*/ 70 h 209"/>
                  <a:gd name="T58" fmla="*/ 1 w 323"/>
                  <a:gd name="T59" fmla="*/ 137 h 209"/>
                  <a:gd name="T60" fmla="*/ 20 w 323"/>
                  <a:gd name="T61" fmla="*/ 188 h 209"/>
                  <a:gd name="T62" fmla="*/ 69 w 323"/>
                  <a:gd name="T63" fmla="*/ 209 h 209"/>
                  <a:gd name="T64" fmla="*/ 71 w 323"/>
                  <a:gd name="T65" fmla="*/ 209 h 209"/>
                  <a:gd name="T66" fmla="*/ 71 w 323"/>
                  <a:gd name="T67" fmla="*/ 209 h 209"/>
                  <a:gd name="T68" fmla="*/ 263 w 323"/>
                  <a:gd name="T69" fmla="*/ 209 h 209"/>
                  <a:gd name="T70" fmla="*/ 305 w 323"/>
                  <a:gd name="T71" fmla="*/ 192 h 209"/>
                  <a:gd name="T72" fmla="*/ 323 w 323"/>
                  <a:gd name="T73" fmla="*/ 149 h 209"/>
                  <a:gd name="T74" fmla="*/ 283 w 323"/>
                  <a:gd name="T75" fmla="*/ 93 h 209"/>
                  <a:gd name="T76" fmla="*/ 271 w 323"/>
                  <a:gd name="T77" fmla="*/ 42 h 209"/>
                  <a:gd name="T78" fmla="*/ 218 w 323"/>
                  <a:gd name="T79" fmla="*/ 2 h 209"/>
                  <a:gd name="T80" fmla="*/ 196 w 323"/>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09">
                    <a:moveTo>
                      <a:pt x="196" y="20"/>
                    </a:moveTo>
                    <a:cubicBezTo>
                      <a:pt x="202" y="20"/>
                      <a:pt x="207" y="21"/>
                      <a:pt x="213" y="22"/>
                    </a:cubicBezTo>
                    <a:cubicBezTo>
                      <a:pt x="230" y="26"/>
                      <a:pt x="245" y="37"/>
                      <a:pt x="254" y="53"/>
                    </a:cubicBezTo>
                    <a:cubicBezTo>
                      <a:pt x="263" y="68"/>
                      <a:pt x="266" y="86"/>
                      <a:pt x="262" y="103"/>
                    </a:cubicBezTo>
                    <a:cubicBezTo>
                      <a:pt x="261" y="105"/>
                      <a:pt x="262" y="106"/>
                      <a:pt x="262" y="108"/>
                    </a:cubicBezTo>
                    <a:cubicBezTo>
                      <a:pt x="263" y="109"/>
                      <a:pt x="265" y="110"/>
                      <a:pt x="266" y="110"/>
                    </a:cubicBezTo>
                    <a:cubicBezTo>
                      <a:pt x="287" y="112"/>
                      <a:pt x="303" y="129"/>
                      <a:pt x="303" y="149"/>
                    </a:cubicBezTo>
                    <a:cubicBezTo>
                      <a:pt x="303" y="171"/>
                      <a:pt x="285" y="189"/>
                      <a:pt x="263" y="189"/>
                    </a:cubicBezTo>
                    <a:cubicBezTo>
                      <a:pt x="71" y="189"/>
                      <a:pt x="71" y="189"/>
                      <a:pt x="71" y="189"/>
                    </a:cubicBezTo>
                    <a:cubicBezTo>
                      <a:pt x="70" y="189"/>
                      <a:pt x="70" y="189"/>
                      <a:pt x="70" y="189"/>
                    </a:cubicBezTo>
                    <a:cubicBezTo>
                      <a:pt x="56" y="189"/>
                      <a:pt x="44" y="183"/>
                      <a:pt x="35" y="174"/>
                    </a:cubicBezTo>
                    <a:cubicBezTo>
                      <a:pt x="25" y="164"/>
                      <a:pt x="20" y="151"/>
                      <a:pt x="21" y="138"/>
                    </a:cubicBezTo>
                    <a:cubicBezTo>
                      <a:pt x="21" y="111"/>
                      <a:pt x="44" y="89"/>
                      <a:pt x="71" y="89"/>
                    </a:cubicBezTo>
                    <a:cubicBezTo>
                      <a:pt x="72" y="89"/>
                      <a:pt x="72" y="89"/>
                      <a:pt x="72" y="89"/>
                    </a:cubicBezTo>
                    <a:cubicBezTo>
                      <a:pt x="72" y="89"/>
                      <a:pt x="72" y="89"/>
                      <a:pt x="72" y="89"/>
                    </a:cubicBezTo>
                    <a:cubicBezTo>
                      <a:pt x="74" y="89"/>
                      <a:pt x="75" y="88"/>
                      <a:pt x="76" y="87"/>
                    </a:cubicBezTo>
                    <a:cubicBezTo>
                      <a:pt x="77" y="86"/>
                      <a:pt x="78" y="85"/>
                      <a:pt x="77" y="84"/>
                    </a:cubicBezTo>
                    <a:cubicBezTo>
                      <a:pt x="77" y="76"/>
                      <a:pt x="80" y="68"/>
                      <a:pt x="86" y="63"/>
                    </a:cubicBezTo>
                    <a:cubicBezTo>
                      <a:pt x="91" y="57"/>
                      <a:pt x="98" y="54"/>
                      <a:pt x="106" y="54"/>
                    </a:cubicBezTo>
                    <a:cubicBezTo>
                      <a:pt x="114" y="54"/>
                      <a:pt x="121" y="57"/>
                      <a:pt x="126" y="62"/>
                    </a:cubicBezTo>
                    <a:cubicBezTo>
                      <a:pt x="127" y="63"/>
                      <a:pt x="129" y="64"/>
                      <a:pt x="130" y="64"/>
                    </a:cubicBezTo>
                    <a:cubicBezTo>
                      <a:pt x="130" y="64"/>
                      <a:pt x="131" y="64"/>
                      <a:pt x="131" y="64"/>
                    </a:cubicBezTo>
                    <a:cubicBezTo>
                      <a:pt x="133" y="63"/>
                      <a:pt x="134" y="62"/>
                      <a:pt x="135" y="61"/>
                    </a:cubicBezTo>
                    <a:cubicBezTo>
                      <a:pt x="145" y="36"/>
                      <a:pt x="169" y="20"/>
                      <a:pt x="196" y="20"/>
                    </a:cubicBezTo>
                    <a:moveTo>
                      <a:pt x="196" y="0"/>
                    </a:moveTo>
                    <a:cubicBezTo>
                      <a:pt x="167" y="0"/>
                      <a:pt x="141" y="14"/>
                      <a:pt x="125" y="38"/>
                    </a:cubicBezTo>
                    <a:cubicBezTo>
                      <a:pt x="119" y="35"/>
                      <a:pt x="113" y="34"/>
                      <a:pt x="106" y="34"/>
                    </a:cubicBezTo>
                    <a:cubicBezTo>
                      <a:pt x="93" y="34"/>
                      <a:pt x="81" y="39"/>
                      <a:pt x="71" y="49"/>
                    </a:cubicBezTo>
                    <a:cubicBezTo>
                      <a:pt x="66" y="54"/>
                      <a:pt x="61" y="62"/>
                      <a:pt x="59" y="70"/>
                    </a:cubicBezTo>
                    <a:cubicBezTo>
                      <a:pt x="27" y="75"/>
                      <a:pt x="2" y="104"/>
                      <a:pt x="1" y="137"/>
                    </a:cubicBezTo>
                    <a:cubicBezTo>
                      <a:pt x="0" y="156"/>
                      <a:pt x="7" y="174"/>
                      <a:pt x="20" y="188"/>
                    </a:cubicBezTo>
                    <a:cubicBezTo>
                      <a:pt x="33" y="201"/>
                      <a:pt x="51" y="209"/>
                      <a:pt x="69" y="209"/>
                    </a:cubicBezTo>
                    <a:cubicBezTo>
                      <a:pt x="71" y="209"/>
                      <a:pt x="71" y="209"/>
                      <a:pt x="71" y="209"/>
                    </a:cubicBezTo>
                    <a:cubicBezTo>
                      <a:pt x="71" y="209"/>
                      <a:pt x="71" y="209"/>
                      <a:pt x="71" y="209"/>
                    </a:cubicBezTo>
                    <a:cubicBezTo>
                      <a:pt x="263" y="209"/>
                      <a:pt x="263" y="209"/>
                      <a:pt x="263" y="209"/>
                    </a:cubicBezTo>
                    <a:cubicBezTo>
                      <a:pt x="279" y="209"/>
                      <a:pt x="294" y="203"/>
                      <a:pt x="305" y="192"/>
                    </a:cubicBezTo>
                    <a:cubicBezTo>
                      <a:pt x="316" y="180"/>
                      <a:pt x="323" y="165"/>
                      <a:pt x="323" y="149"/>
                    </a:cubicBezTo>
                    <a:cubicBezTo>
                      <a:pt x="323" y="124"/>
                      <a:pt x="307" y="102"/>
                      <a:pt x="283" y="93"/>
                    </a:cubicBezTo>
                    <a:cubicBezTo>
                      <a:pt x="285" y="76"/>
                      <a:pt x="281" y="58"/>
                      <a:pt x="271" y="42"/>
                    </a:cubicBezTo>
                    <a:cubicBezTo>
                      <a:pt x="259" y="22"/>
                      <a:pt x="240" y="8"/>
                      <a:pt x="218" y="2"/>
                    </a:cubicBezTo>
                    <a:cubicBezTo>
                      <a:pt x="211" y="1"/>
                      <a:pt x="203" y="0"/>
                      <a:pt x="196" y="0"/>
                    </a:cubicBezTo>
                    <a:close/>
                  </a:path>
                </a:pathLst>
              </a:custGeom>
              <a:solidFill>
                <a:srgbClr val="00AEEF"/>
              </a:solidFill>
              <a:ln w="38100">
                <a:noFill/>
              </a:ln>
            </p:spPr>
            <p:txBody>
              <a:bodyPr vert="horz" wrap="square" lIns="91416" tIns="45708" rIns="91416" bIns="45708" numCol="1" anchor="t" anchorCtr="0" compatLnSpc="1">
                <a:prstTxWarp prst="textNoShape">
                  <a:avLst/>
                </a:prstTxWarp>
              </a:bodyPr>
              <a:lstStyle/>
              <a:p>
                <a:pPr defTabSz="914171">
                  <a:buClrTx/>
                  <a:defRPr/>
                </a:pPr>
                <a:endParaRPr lang="en-US" sz="1350" b="1" dirty="0">
                  <a:ea typeface="+mn-ea"/>
                  <a:cs typeface="+mn-cs"/>
                </a:endParaRPr>
              </a:p>
            </p:txBody>
          </p:sp>
        </p:grpSp>
      </p:grpSp>
      <p:sp>
        <p:nvSpPr>
          <p:cNvPr id="225" name="TextBox 224"/>
          <p:cNvSpPr txBox="1"/>
          <p:nvPr/>
        </p:nvSpPr>
        <p:spPr>
          <a:xfrm>
            <a:off x="333550" y="4199549"/>
            <a:ext cx="843500" cy="461665"/>
          </a:xfrm>
          <a:prstGeom prst="rect">
            <a:avLst/>
          </a:prstGeom>
          <a:noFill/>
        </p:spPr>
        <p:txBody>
          <a:bodyPr wrap="square" rtlCol="0">
            <a:spAutoFit/>
          </a:bodyPr>
          <a:lstStyle/>
          <a:p>
            <a:pPr algn="ctr" defTabSz="914126">
              <a:buClrTx/>
            </a:pPr>
            <a:r>
              <a:rPr lang="en-US" sz="1200" dirty="0">
                <a:solidFill>
                  <a:srgbClr val="404040"/>
                </a:solidFill>
                <a:latin typeface="Calibri"/>
                <a:ea typeface="+mn-ea"/>
                <a:cs typeface="+mn-cs"/>
              </a:rPr>
              <a:t>Regional</a:t>
            </a:r>
            <a:br>
              <a:rPr lang="en-US" sz="1200" dirty="0">
                <a:solidFill>
                  <a:srgbClr val="404040"/>
                </a:solidFill>
                <a:latin typeface="Calibri"/>
                <a:ea typeface="+mn-ea"/>
                <a:cs typeface="+mn-cs"/>
              </a:rPr>
            </a:br>
            <a:r>
              <a:rPr lang="en-US" sz="1200" dirty="0">
                <a:solidFill>
                  <a:srgbClr val="404040"/>
                </a:solidFill>
                <a:latin typeface="Calibri"/>
                <a:ea typeface="+mn-ea"/>
                <a:cs typeface="+mn-cs"/>
              </a:rPr>
              <a:t>Office</a:t>
            </a:r>
          </a:p>
        </p:txBody>
      </p:sp>
      <p:sp>
        <p:nvSpPr>
          <p:cNvPr id="227" name="TextBox 226"/>
          <p:cNvSpPr txBox="1"/>
          <p:nvPr/>
        </p:nvSpPr>
        <p:spPr>
          <a:xfrm>
            <a:off x="228852" y="2592756"/>
            <a:ext cx="1052896" cy="461665"/>
          </a:xfrm>
          <a:prstGeom prst="rect">
            <a:avLst/>
          </a:prstGeom>
          <a:noFill/>
        </p:spPr>
        <p:txBody>
          <a:bodyPr wrap="square" rtlCol="0">
            <a:spAutoFit/>
          </a:bodyPr>
          <a:lstStyle/>
          <a:p>
            <a:pPr algn="ctr" defTabSz="914126">
              <a:buClrTx/>
            </a:pPr>
            <a:r>
              <a:rPr lang="en-US" sz="1200" dirty="0">
                <a:solidFill>
                  <a:srgbClr val="404040"/>
                </a:solidFill>
                <a:latin typeface="Calibri"/>
                <a:ea typeface="+mn-ea"/>
                <a:cs typeface="+mn-cs"/>
              </a:rPr>
              <a:t>Headquarters Data Center</a:t>
            </a:r>
          </a:p>
        </p:txBody>
      </p:sp>
      <p:grpSp>
        <p:nvGrpSpPr>
          <p:cNvPr id="228" name="Group 227"/>
          <p:cNvGrpSpPr/>
          <p:nvPr/>
        </p:nvGrpSpPr>
        <p:grpSpPr>
          <a:xfrm>
            <a:off x="390512" y="3628314"/>
            <a:ext cx="737542" cy="574422"/>
            <a:chOff x="529577" y="4937045"/>
            <a:chExt cx="476392" cy="371030"/>
          </a:xfrm>
          <a:effectLst>
            <a:outerShdw blurRad="88900" sx="102000" sy="102000" algn="ctr" rotWithShape="0">
              <a:prstClr val="black">
                <a:alpha val="67000"/>
              </a:prstClr>
            </a:outerShdw>
          </a:effectLst>
        </p:grpSpPr>
        <p:sp>
          <p:nvSpPr>
            <p:cNvPr id="229" name="Rectangle 228"/>
            <p:cNvSpPr/>
            <p:nvPr/>
          </p:nvSpPr>
          <p:spPr>
            <a:xfrm>
              <a:off x="834121" y="5031076"/>
              <a:ext cx="156995" cy="156995"/>
            </a:xfrm>
            <a:prstGeom prst="rect">
              <a:avLst/>
            </a:prstGeom>
            <a:solidFill>
              <a:sysClr val="window" lastClr="FFFFFF"/>
            </a:solidFill>
            <a:ln w="9525">
              <a:noFill/>
              <a:miter lim="800000"/>
              <a:headEnd/>
              <a:tailEnd/>
            </a:ln>
          </p:spPr>
          <p:txBody>
            <a:bodyPr wrap="none" rtlCol="0" anchor="ctr"/>
            <a:lstStyle/>
            <a:p>
              <a:pPr algn="ctr">
                <a:buClrTx/>
                <a:defRPr/>
              </a:pPr>
              <a:endParaRPr lang="en-US" sz="1800" dirty="0">
                <a:solidFill>
                  <a:srgbClr val="09ADFF"/>
                </a:solidFill>
                <a:ea typeface="+mn-ea"/>
                <a:cs typeface="+mn-cs"/>
              </a:endParaRPr>
            </a:p>
          </p:txBody>
        </p:sp>
        <p:sp>
          <p:nvSpPr>
            <p:cNvPr id="230" name="Rectangle 229"/>
            <p:cNvSpPr/>
            <p:nvPr/>
          </p:nvSpPr>
          <p:spPr>
            <a:xfrm>
              <a:off x="541658" y="5031076"/>
              <a:ext cx="239392" cy="156995"/>
            </a:xfrm>
            <a:prstGeom prst="rect">
              <a:avLst/>
            </a:prstGeom>
            <a:solidFill>
              <a:sysClr val="window" lastClr="FFFFFF"/>
            </a:solidFill>
            <a:ln w="9525">
              <a:noFill/>
              <a:miter lim="800000"/>
              <a:headEnd/>
              <a:tailEnd/>
            </a:ln>
          </p:spPr>
          <p:txBody>
            <a:bodyPr wrap="none" rtlCol="0" anchor="ctr"/>
            <a:lstStyle/>
            <a:p>
              <a:pPr algn="ctr">
                <a:buClrTx/>
                <a:defRPr/>
              </a:pPr>
              <a:endParaRPr lang="en-US" sz="1800" dirty="0">
                <a:solidFill>
                  <a:srgbClr val="09ADFF"/>
                </a:solidFill>
                <a:ea typeface="+mn-ea"/>
                <a:cs typeface="+mn-cs"/>
              </a:endParaRPr>
            </a:p>
          </p:txBody>
        </p:sp>
        <p:grpSp>
          <p:nvGrpSpPr>
            <p:cNvPr id="231" name="Group 230"/>
            <p:cNvGrpSpPr/>
            <p:nvPr/>
          </p:nvGrpSpPr>
          <p:grpSpPr>
            <a:xfrm>
              <a:off x="529577" y="4937045"/>
              <a:ext cx="476392" cy="371030"/>
              <a:chOff x="5987864" y="2180986"/>
              <a:chExt cx="2670175" cy="2079626"/>
            </a:xfrm>
          </p:grpSpPr>
          <p:sp>
            <p:nvSpPr>
              <p:cNvPr id="232" name="Freeform 5"/>
              <p:cNvSpPr>
                <a:spLocks noEditPoints="1"/>
              </p:cNvSpPr>
              <p:nvPr/>
            </p:nvSpPr>
            <p:spPr bwMode="auto">
              <a:xfrm>
                <a:off x="5987864" y="2585799"/>
                <a:ext cx="2670175" cy="1674813"/>
              </a:xfrm>
              <a:custGeom>
                <a:avLst/>
                <a:gdLst>
                  <a:gd name="T0" fmla="*/ 0 w 1682"/>
                  <a:gd name="T1" fmla="*/ 0 h 1055"/>
                  <a:gd name="T2" fmla="*/ 0 w 1682"/>
                  <a:gd name="T3" fmla="*/ 1055 h 1055"/>
                  <a:gd name="T4" fmla="*/ 610 w 1682"/>
                  <a:gd name="T5" fmla="*/ 1055 h 1055"/>
                  <a:gd name="T6" fmla="*/ 610 w 1682"/>
                  <a:gd name="T7" fmla="*/ 670 h 1055"/>
                  <a:gd name="T8" fmla="*/ 994 w 1682"/>
                  <a:gd name="T9" fmla="*/ 670 h 1055"/>
                  <a:gd name="T10" fmla="*/ 994 w 1682"/>
                  <a:gd name="T11" fmla="*/ 1055 h 1055"/>
                  <a:gd name="T12" fmla="*/ 1682 w 1682"/>
                  <a:gd name="T13" fmla="*/ 1055 h 1055"/>
                  <a:gd name="T14" fmla="*/ 1682 w 1682"/>
                  <a:gd name="T15" fmla="*/ 0 h 1055"/>
                  <a:gd name="T16" fmla="*/ 0 w 1682"/>
                  <a:gd name="T17" fmla="*/ 0 h 1055"/>
                  <a:gd name="T18" fmla="*/ 303 w 1682"/>
                  <a:gd name="T19" fmla="*/ 572 h 1055"/>
                  <a:gd name="T20" fmla="*/ 90 w 1682"/>
                  <a:gd name="T21" fmla="*/ 572 h 1055"/>
                  <a:gd name="T22" fmla="*/ 90 w 1682"/>
                  <a:gd name="T23" fmla="*/ 361 h 1055"/>
                  <a:gd name="T24" fmla="*/ 303 w 1682"/>
                  <a:gd name="T25" fmla="*/ 361 h 1055"/>
                  <a:gd name="T26" fmla="*/ 303 w 1682"/>
                  <a:gd name="T27" fmla="*/ 572 h 1055"/>
                  <a:gd name="T28" fmla="*/ 303 w 1682"/>
                  <a:gd name="T29" fmla="*/ 313 h 1055"/>
                  <a:gd name="T30" fmla="*/ 90 w 1682"/>
                  <a:gd name="T31" fmla="*/ 313 h 1055"/>
                  <a:gd name="T32" fmla="*/ 90 w 1682"/>
                  <a:gd name="T33" fmla="*/ 100 h 1055"/>
                  <a:gd name="T34" fmla="*/ 303 w 1682"/>
                  <a:gd name="T35" fmla="*/ 100 h 1055"/>
                  <a:gd name="T36" fmla="*/ 303 w 1682"/>
                  <a:gd name="T37" fmla="*/ 313 h 1055"/>
                  <a:gd name="T38" fmla="*/ 553 w 1682"/>
                  <a:gd name="T39" fmla="*/ 572 h 1055"/>
                  <a:gd name="T40" fmla="*/ 341 w 1682"/>
                  <a:gd name="T41" fmla="*/ 572 h 1055"/>
                  <a:gd name="T42" fmla="*/ 341 w 1682"/>
                  <a:gd name="T43" fmla="*/ 361 h 1055"/>
                  <a:gd name="T44" fmla="*/ 553 w 1682"/>
                  <a:gd name="T45" fmla="*/ 361 h 1055"/>
                  <a:gd name="T46" fmla="*/ 553 w 1682"/>
                  <a:gd name="T47" fmla="*/ 572 h 1055"/>
                  <a:gd name="T48" fmla="*/ 553 w 1682"/>
                  <a:gd name="T49" fmla="*/ 313 h 1055"/>
                  <a:gd name="T50" fmla="*/ 341 w 1682"/>
                  <a:gd name="T51" fmla="*/ 313 h 1055"/>
                  <a:gd name="T52" fmla="*/ 341 w 1682"/>
                  <a:gd name="T53" fmla="*/ 100 h 1055"/>
                  <a:gd name="T54" fmla="*/ 553 w 1682"/>
                  <a:gd name="T55" fmla="*/ 100 h 1055"/>
                  <a:gd name="T56" fmla="*/ 553 w 1682"/>
                  <a:gd name="T57" fmla="*/ 313 h 1055"/>
                  <a:gd name="T58" fmla="*/ 802 w 1682"/>
                  <a:gd name="T59" fmla="*/ 572 h 1055"/>
                  <a:gd name="T60" fmla="*/ 591 w 1682"/>
                  <a:gd name="T61" fmla="*/ 572 h 1055"/>
                  <a:gd name="T62" fmla="*/ 591 w 1682"/>
                  <a:gd name="T63" fmla="*/ 361 h 1055"/>
                  <a:gd name="T64" fmla="*/ 802 w 1682"/>
                  <a:gd name="T65" fmla="*/ 361 h 1055"/>
                  <a:gd name="T66" fmla="*/ 802 w 1682"/>
                  <a:gd name="T67" fmla="*/ 572 h 1055"/>
                  <a:gd name="T68" fmla="*/ 802 w 1682"/>
                  <a:gd name="T69" fmla="*/ 313 h 1055"/>
                  <a:gd name="T70" fmla="*/ 591 w 1682"/>
                  <a:gd name="T71" fmla="*/ 313 h 1055"/>
                  <a:gd name="T72" fmla="*/ 591 w 1682"/>
                  <a:gd name="T73" fmla="*/ 100 h 1055"/>
                  <a:gd name="T74" fmla="*/ 802 w 1682"/>
                  <a:gd name="T75" fmla="*/ 100 h 1055"/>
                  <a:gd name="T76" fmla="*/ 802 w 1682"/>
                  <a:gd name="T77" fmla="*/ 313 h 1055"/>
                  <a:gd name="T78" fmla="*/ 1338 w 1682"/>
                  <a:gd name="T79" fmla="*/ 572 h 1055"/>
                  <a:gd name="T80" fmla="*/ 1127 w 1682"/>
                  <a:gd name="T81" fmla="*/ 572 h 1055"/>
                  <a:gd name="T82" fmla="*/ 1127 w 1682"/>
                  <a:gd name="T83" fmla="*/ 361 h 1055"/>
                  <a:gd name="T84" fmla="*/ 1338 w 1682"/>
                  <a:gd name="T85" fmla="*/ 361 h 1055"/>
                  <a:gd name="T86" fmla="*/ 1338 w 1682"/>
                  <a:gd name="T87" fmla="*/ 572 h 1055"/>
                  <a:gd name="T88" fmla="*/ 1338 w 1682"/>
                  <a:gd name="T89" fmla="*/ 313 h 1055"/>
                  <a:gd name="T90" fmla="*/ 1127 w 1682"/>
                  <a:gd name="T91" fmla="*/ 313 h 1055"/>
                  <a:gd name="T92" fmla="*/ 1127 w 1682"/>
                  <a:gd name="T93" fmla="*/ 100 h 1055"/>
                  <a:gd name="T94" fmla="*/ 1338 w 1682"/>
                  <a:gd name="T95" fmla="*/ 100 h 1055"/>
                  <a:gd name="T96" fmla="*/ 1338 w 1682"/>
                  <a:gd name="T97" fmla="*/ 313 h 1055"/>
                  <a:gd name="T98" fmla="*/ 1590 w 1682"/>
                  <a:gd name="T99" fmla="*/ 572 h 1055"/>
                  <a:gd name="T100" fmla="*/ 1376 w 1682"/>
                  <a:gd name="T101" fmla="*/ 572 h 1055"/>
                  <a:gd name="T102" fmla="*/ 1376 w 1682"/>
                  <a:gd name="T103" fmla="*/ 361 h 1055"/>
                  <a:gd name="T104" fmla="*/ 1590 w 1682"/>
                  <a:gd name="T105" fmla="*/ 361 h 1055"/>
                  <a:gd name="T106" fmla="*/ 1590 w 1682"/>
                  <a:gd name="T107" fmla="*/ 572 h 1055"/>
                  <a:gd name="T108" fmla="*/ 1590 w 1682"/>
                  <a:gd name="T109" fmla="*/ 313 h 1055"/>
                  <a:gd name="T110" fmla="*/ 1376 w 1682"/>
                  <a:gd name="T111" fmla="*/ 313 h 1055"/>
                  <a:gd name="T112" fmla="*/ 1376 w 1682"/>
                  <a:gd name="T113" fmla="*/ 100 h 1055"/>
                  <a:gd name="T114" fmla="*/ 1590 w 1682"/>
                  <a:gd name="T115" fmla="*/ 100 h 1055"/>
                  <a:gd name="T116" fmla="*/ 1590 w 1682"/>
                  <a:gd name="T117" fmla="*/ 313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2" h="1055">
                    <a:moveTo>
                      <a:pt x="0" y="0"/>
                    </a:moveTo>
                    <a:lnTo>
                      <a:pt x="0" y="1055"/>
                    </a:lnTo>
                    <a:lnTo>
                      <a:pt x="610" y="1055"/>
                    </a:lnTo>
                    <a:lnTo>
                      <a:pt x="610" y="670"/>
                    </a:lnTo>
                    <a:lnTo>
                      <a:pt x="994" y="670"/>
                    </a:lnTo>
                    <a:lnTo>
                      <a:pt x="994" y="1055"/>
                    </a:lnTo>
                    <a:lnTo>
                      <a:pt x="1682" y="1055"/>
                    </a:lnTo>
                    <a:lnTo>
                      <a:pt x="1682" y="0"/>
                    </a:lnTo>
                    <a:lnTo>
                      <a:pt x="0" y="0"/>
                    </a:lnTo>
                    <a:close/>
                    <a:moveTo>
                      <a:pt x="303" y="572"/>
                    </a:moveTo>
                    <a:lnTo>
                      <a:pt x="90" y="572"/>
                    </a:lnTo>
                    <a:lnTo>
                      <a:pt x="90" y="361"/>
                    </a:lnTo>
                    <a:lnTo>
                      <a:pt x="303" y="361"/>
                    </a:lnTo>
                    <a:lnTo>
                      <a:pt x="303" y="572"/>
                    </a:lnTo>
                    <a:close/>
                    <a:moveTo>
                      <a:pt x="303" y="313"/>
                    </a:moveTo>
                    <a:lnTo>
                      <a:pt x="90" y="313"/>
                    </a:lnTo>
                    <a:lnTo>
                      <a:pt x="90" y="100"/>
                    </a:lnTo>
                    <a:lnTo>
                      <a:pt x="303" y="100"/>
                    </a:lnTo>
                    <a:lnTo>
                      <a:pt x="303" y="313"/>
                    </a:lnTo>
                    <a:close/>
                    <a:moveTo>
                      <a:pt x="553" y="572"/>
                    </a:moveTo>
                    <a:lnTo>
                      <a:pt x="341" y="572"/>
                    </a:lnTo>
                    <a:lnTo>
                      <a:pt x="341" y="361"/>
                    </a:lnTo>
                    <a:lnTo>
                      <a:pt x="553" y="361"/>
                    </a:lnTo>
                    <a:lnTo>
                      <a:pt x="553" y="572"/>
                    </a:lnTo>
                    <a:close/>
                    <a:moveTo>
                      <a:pt x="553" y="313"/>
                    </a:moveTo>
                    <a:lnTo>
                      <a:pt x="341" y="313"/>
                    </a:lnTo>
                    <a:lnTo>
                      <a:pt x="341" y="100"/>
                    </a:lnTo>
                    <a:lnTo>
                      <a:pt x="553" y="100"/>
                    </a:lnTo>
                    <a:lnTo>
                      <a:pt x="553" y="313"/>
                    </a:lnTo>
                    <a:close/>
                    <a:moveTo>
                      <a:pt x="802" y="572"/>
                    </a:moveTo>
                    <a:lnTo>
                      <a:pt x="591" y="572"/>
                    </a:lnTo>
                    <a:lnTo>
                      <a:pt x="591" y="361"/>
                    </a:lnTo>
                    <a:lnTo>
                      <a:pt x="802" y="361"/>
                    </a:lnTo>
                    <a:lnTo>
                      <a:pt x="802" y="572"/>
                    </a:lnTo>
                    <a:close/>
                    <a:moveTo>
                      <a:pt x="802" y="313"/>
                    </a:moveTo>
                    <a:lnTo>
                      <a:pt x="591" y="313"/>
                    </a:lnTo>
                    <a:lnTo>
                      <a:pt x="591" y="100"/>
                    </a:lnTo>
                    <a:lnTo>
                      <a:pt x="802" y="100"/>
                    </a:lnTo>
                    <a:lnTo>
                      <a:pt x="802" y="313"/>
                    </a:lnTo>
                    <a:close/>
                    <a:moveTo>
                      <a:pt x="1338" y="572"/>
                    </a:moveTo>
                    <a:lnTo>
                      <a:pt x="1127" y="572"/>
                    </a:lnTo>
                    <a:lnTo>
                      <a:pt x="1127" y="361"/>
                    </a:lnTo>
                    <a:lnTo>
                      <a:pt x="1338" y="361"/>
                    </a:lnTo>
                    <a:lnTo>
                      <a:pt x="1338" y="572"/>
                    </a:lnTo>
                    <a:close/>
                    <a:moveTo>
                      <a:pt x="1338" y="313"/>
                    </a:moveTo>
                    <a:lnTo>
                      <a:pt x="1127" y="313"/>
                    </a:lnTo>
                    <a:lnTo>
                      <a:pt x="1127" y="100"/>
                    </a:lnTo>
                    <a:lnTo>
                      <a:pt x="1338" y="100"/>
                    </a:lnTo>
                    <a:lnTo>
                      <a:pt x="1338" y="313"/>
                    </a:lnTo>
                    <a:close/>
                    <a:moveTo>
                      <a:pt x="1590" y="572"/>
                    </a:moveTo>
                    <a:lnTo>
                      <a:pt x="1376" y="572"/>
                    </a:lnTo>
                    <a:lnTo>
                      <a:pt x="1376" y="361"/>
                    </a:lnTo>
                    <a:lnTo>
                      <a:pt x="1590" y="361"/>
                    </a:lnTo>
                    <a:lnTo>
                      <a:pt x="1590" y="572"/>
                    </a:lnTo>
                    <a:close/>
                    <a:moveTo>
                      <a:pt x="1590" y="313"/>
                    </a:moveTo>
                    <a:lnTo>
                      <a:pt x="1376" y="313"/>
                    </a:lnTo>
                    <a:lnTo>
                      <a:pt x="1376" y="100"/>
                    </a:lnTo>
                    <a:lnTo>
                      <a:pt x="1590" y="100"/>
                    </a:lnTo>
                    <a:lnTo>
                      <a:pt x="1590" y="313"/>
                    </a:lnTo>
                    <a:close/>
                  </a:path>
                </a:pathLst>
              </a:custGeom>
              <a:solidFill>
                <a:srgbClr val="5A6771"/>
              </a:solidFill>
              <a:ln>
                <a:noFill/>
              </a:ln>
            </p:spPr>
            <p:txBody>
              <a:bodyPr vert="horz" wrap="square" lIns="91440" tIns="45720" rIns="91440" bIns="45720" numCol="1" anchor="t" anchorCtr="0" compatLnSpc="1">
                <a:prstTxWarp prst="textNoShape">
                  <a:avLst/>
                </a:prstTxWarp>
              </a:bodyPr>
              <a:lstStyle/>
              <a:p>
                <a:pPr>
                  <a:buClrTx/>
                  <a:defRPr/>
                </a:pPr>
                <a:endParaRPr lang="en-US" sz="1800" dirty="0">
                  <a:ea typeface="+mn-ea"/>
                  <a:cs typeface="+mn-cs"/>
                </a:endParaRPr>
              </a:p>
            </p:txBody>
          </p:sp>
          <p:sp>
            <p:nvSpPr>
              <p:cNvPr id="233" name="Freeform 6"/>
              <p:cNvSpPr>
                <a:spLocks/>
              </p:cNvSpPr>
              <p:nvPr/>
            </p:nvSpPr>
            <p:spPr bwMode="auto">
              <a:xfrm>
                <a:off x="7261039" y="2180986"/>
                <a:ext cx="1393825" cy="404813"/>
              </a:xfrm>
              <a:custGeom>
                <a:avLst/>
                <a:gdLst>
                  <a:gd name="T0" fmla="*/ 0 w 878"/>
                  <a:gd name="T1" fmla="*/ 0 h 255"/>
                  <a:gd name="T2" fmla="*/ 878 w 878"/>
                  <a:gd name="T3" fmla="*/ 255 h 255"/>
                  <a:gd name="T4" fmla="*/ 0 w 878"/>
                  <a:gd name="T5" fmla="*/ 255 h 255"/>
                  <a:gd name="T6" fmla="*/ 0 w 878"/>
                  <a:gd name="T7" fmla="*/ 0 h 255"/>
                </a:gdLst>
                <a:ahLst/>
                <a:cxnLst>
                  <a:cxn ang="0">
                    <a:pos x="T0" y="T1"/>
                  </a:cxn>
                  <a:cxn ang="0">
                    <a:pos x="T2" y="T3"/>
                  </a:cxn>
                  <a:cxn ang="0">
                    <a:pos x="T4" y="T5"/>
                  </a:cxn>
                  <a:cxn ang="0">
                    <a:pos x="T6" y="T7"/>
                  </a:cxn>
                </a:cxnLst>
                <a:rect l="0" t="0" r="r" b="b"/>
                <a:pathLst>
                  <a:path w="878" h="255">
                    <a:moveTo>
                      <a:pt x="0" y="0"/>
                    </a:moveTo>
                    <a:lnTo>
                      <a:pt x="878" y="255"/>
                    </a:lnTo>
                    <a:lnTo>
                      <a:pt x="0" y="255"/>
                    </a:lnTo>
                    <a:lnTo>
                      <a:pt x="0" y="0"/>
                    </a:lnTo>
                    <a:close/>
                  </a:path>
                </a:pathLst>
              </a:custGeom>
              <a:solidFill>
                <a:srgbClr val="5A6771"/>
              </a:solidFill>
              <a:ln>
                <a:noFill/>
              </a:ln>
            </p:spPr>
            <p:txBody>
              <a:bodyPr vert="horz" wrap="square" lIns="91440" tIns="45720" rIns="91440" bIns="45720" numCol="1" anchor="t" anchorCtr="0" compatLnSpc="1">
                <a:prstTxWarp prst="textNoShape">
                  <a:avLst/>
                </a:prstTxWarp>
              </a:bodyPr>
              <a:lstStyle/>
              <a:p>
                <a:pPr>
                  <a:buClrTx/>
                  <a:defRPr/>
                </a:pPr>
                <a:endParaRPr lang="en-US" sz="1800" dirty="0">
                  <a:ea typeface="+mn-ea"/>
                  <a:cs typeface="+mn-cs"/>
                </a:endParaRPr>
              </a:p>
            </p:txBody>
          </p:sp>
        </p:grpSp>
      </p:grpSp>
      <p:sp>
        <p:nvSpPr>
          <p:cNvPr id="234" name="TextBox 233"/>
          <p:cNvSpPr txBox="1"/>
          <p:nvPr/>
        </p:nvSpPr>
        <p:spPr>
          <a:xfrm>
            <a:off x="388052" y="5659333"/>
            <a:ext cx="734496" cy="461665"/>
          </a:xfrm>
          <a:prstGeom prst="rect">
            <a:avLst/>
          </a:prstGeom>
          <a:noFill/>
        </p:spPr>
        <p:txBody>
          <a:bodyPr wrap="square" rtlCol="0">
            <a:spAutoFit/>
          </a:bodyPr>
          <a:lstStyle>
            <a:defPPr>
              <a:defRPr lang="en-US"/>
            </a:defPPr>
            <a:lvl1pPr algn="ctr" defTabSz="914126">
              <a:defRPr sz="1200" kern="0">
                <a:solidFill>
                  <a:srgbClr val="FFFFFF"/>
                </a:solidFill>
              </a:defRPr>
            </a:lvl1pPr>
          </a:lstStyle>
          <a:p>
            <a:pPr>
              <a:buClrTx/>
            </a:pPr>
            <a:r>
              <a:rPr lang="en-US" dirty="0">
                <a:solidFill>
                  <a:srgbClr val="404040"/>
                </a:solidFill>
                <a:latin typeface="Calibri"/>
                <a:ea typeface="+mn-ea"/>
                <a:cs typeface="+mn-cs"/>
              </a:rPr>
              <a:t>Roaming</a:t>
            </a:r>
            <a:br>
              <a:rPr lang="en-US" dirty="0">
                <a:solidFill>
                  <a:srgbClr val="404040"/>
                </a:solidFill>
                <a:latin typeface="Calibri"/>
                <a:ea typeface="+mn-ea"/>
                <a:cs typeface="+mn-cs"/>
              </a:rPr>
            </a:br>
            <a:r>
              <a:rPr lang="en-US" dirty="0">
                <a:solidFill>
                  <a:srgbClr val="404040"/>
                </a:solidFill>
                <a:latin typeface="Calibri"/>
                <a:ea typeface="+mn-ea"/>
                <a:cs typeface="+mn-cs"/>
              </a:rPr>
              <a:t>Users</a:t>
            </a:r>
          </a:p>
        </p:txBody>
      </p:sp>
      <p:pic>
        <p:nvPicPr>
          <p:cNvPr id="236" name="Picture 2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56" y="1746532"/>
            <a:ext cx="720367" cy="849759"/>
          </a:xfrm>
          <a:prstGeom prst="rect">
            <a:avLst/>
          </a:prstGeom>
        </p:spPr>
      </p:pic>
      <p:grpSp>
        <p:nvGrpSpPr>
          <p:cNvPr id="237" name="Group 4"/>
          <p:cNvGrpSpPr>
            <a:grpSpLocks noChangeAspect="1"/>
          </p:cNvGrpSpPr>
          <p:nvPr/>
        </p:nvGrpSpPr>
        <p:grpSpPr bwMode="auto">
          <a:xfrm>
            <a:off x="2278337" y="1904284"/>
            <a:ext cx="331446" cy="655929"/>
            <a:chOff x="3303" y="2136"/>
            <a:chExt cx="238" cy="471"/>
          </a:xfrm>
        </p:grpSpPr>
        <p:sp>
          <p:nvSpPr>
            <p:cNvPr id="238" name="Rectangle 5"/>
            <p:cNvSpPr>
              <a:spLocks noChangeArrowheads="1"/>
            </p:cNvSpPr>
            <p:nvPr/>
          </p:nvSpPr>
          <p:spPr bwMode="auto">
            <a:xfrm>
              <a:off x="3315" y="2168"/>
              <a:ext cx="217" cy="4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sp>
          <p:nvSpPr>
            <p:cNvPr id="239" name="Freeform 6"/>
            <p:cNvSpPr>
              <a:spLocks noEditPoints="1"/>
            </p:cNvSpPr>
            <p:nvPr/>
          </p:nvSpPr>
          <p:spPr bwMode="auto">
            <a:xfrm>
              <a:off x="3303" y="2136"/>
              <a:ext cx="238" cy="471"/>
            </a:xfrm>
            <a:custGeom>
              <a:avLst/>
              <a:gdLst>
                <a:gd name="T0" fmla="*/ 257 w 273"/>
                <a:gd name="T1" fmla="*/ 0 h 543"/>
                <a:gd name="T2" fmla="*/ 16 w 273"/>
                <a:gd name="T3" fmla="*/ 0 h 543"/>
                <a:gd name="T4" fmla="*/ 0 w 273"/>
                <a:gd name="T5" fmla="*/ 16 h 543"/>
                <a:gd name="T6" fmla="*/ 0 w 273"/>
                <a:gd name="T7" fmla="*/ 527 h 543"/>
                <a:gd name="T8" fmla="*/ 16 w 273"/>
                <a:gd name="T9" fmla="*/ 543 h 543"/>
                <a:gd name="T10" fmla="*/ 257 w 273"/>
                <a:gd name="T11" fmla="*/ 543 h 543"/>
                <a:gd name="T12" fmla="*/ 273 w 273"/>
                <a:gd name="T13" fmla="*/ 527 h 543"/>
                <a:gd name="T14" fmla="*/ 273 w 273"/>
                <a:gd name="T15" fmla="*/ 16 h 543"/>
                <a:gd name="T16" fmla="*/ 257 w 273"/>
                <a:gd name="T17" fmla="*/ 0 h 543"/>
                <a:gd name="T18" fmla="*/ 146 w 273"/>
                <a:gd name="T19" fmla="*/ 521 h 543"/>
                <a:gd name="T20" fmla="*/ 126 w 273"/>
                <a:gd name="T21" fmla="*/ 521 h 543"/>
                <a:gd name="T22" fmla="*/ 126 w 273"/>
                <a:gd name="T23" fmla="*/ 473 h 543"/>
                <a:gd name="T24" fmla="*/ 146 w 273"/>
                <a:gd name="T25" fmla="*/ 473 h 543"/>
                <a:gd name="T26" fmla="*/ 146 w 273"/>
                <a:gd name="T27" fmla="*/ 521 h 543"/>
                <a:gd name="T28" fmla="*/ 249 w 273"/>
                <a:gd name="T29" fmla="*/ 442 h 543"/>
                <a:gd name="T30" fmla="*/ 24 w 273"/>
                <a:gd name="T31" fmla="*/ 442 h 543"/>
                <a:gd name="T32" fmla="*/ 24 w 273"/>
                <a:gd name="T33" fmla="*/ 397 h 543"/>
                <a:gd name="T34" fmla="*/ 249 w 273"/>
                <a:gd name="T35" fmla="*/ 397 h 543"/>
                <a:gd name="T36" fmla="*/ 249 w 273"/>
                <a:gd name="T37" fmla="*/ 442 h 543"/>
                <a:gd name="T38" fmla="*/ 249 w 273"/>
                <a:gd name="T39" fmla="*/ 374 h 543"/>
                <a:gd name="T40" fmla="*/ 24 w 273"/>
                <a:gd name="T41" fmla="*/ 374 h 543"/>
                <a:gd name="T42" fmla="*/ 24 w 273"/>
                <a:gd name="T43" fmla="*/ 329 h 543"/>
                <a:gd name="T44" fmla="*/ 249 w 273"/>
                <a:gd name="T45" fmla="*/ 329 h 543"/>
                <a:gd name="T46" fmla="*/ 249 w 273"/>
                <a:gd name="T47" fmla="*/ 374 h 543"/>
                <a:gd name="T48" fmla="*/ 249 w 273"/>
                <a:gd name="T49" fmla="*/ 306 h 543"/>
                <a:gd name="T50" fmla="*/ 24 w 273"/>
                <a:gd name="T51" fmla="*/ 306 h 543"/>
                <a:gd name="T52" fmla="*/ 24 w 273"/>
                <a:gd name="T53" fmla="*/ 261 h 543"/>
                <a:gd name="T54" fmla="*/ 249 w 273"/>
                <a:gd name="T55" fmla="*/ 261 h 543"/>
                <a:gd name="T56" fmla="*/ 249 w 273"/>
                <a:gd name="T57" fmla="*/ 306 h 543"/>
                <a:gd name="T58" fmla="*/ 249 w 273"/>
                <a:gd name="T59" fmla="*/ 236 h 543"/>
                <a:gd name="T60" fmla="*/ 24 w 273"/>
                <a:gd name="T61" fmla="*/ 236 h 543"/>
                <a:gd name="T62" fmla="*/ 24 w 273"/>
                <a:gd name="T63" fmla="*/ 191 h 543"/>
                <a:gd name="T64" fmla="*/ 249 w 273"/>
                <a:gd name="T65" fmla="*/ 191 h 543"/>
                <a:gd name="T66" fmla="*/ 249 w 273"/>
                <a:gd name="T67" fmla="*/ 236 h 543"/>
                <a:gd name="T68" fmla="*/ 249 w 273"/>
                <a:gd name="T69" fmla="*/ 168 h 543"/>
                <a:gd name="T70" fmla="*/ 24 w 273"/>
                <a:gd name="T71" fmla="*/ 168 h 543"/>
                <a:gd name="T72" fmla="*/ 24 w 273"/>
                <a:gd name="T73" fmla="*/ 123 h 543"/>
                <a:gd name="T74" fmla="*/ 249 w 273"/>
                <a:gd name="T75" fmla="*/ 123 h 543"/>
                <a:gd name="T76" fmla="*/ 249 w 273"/>
                <a:gd name="T77" fmla="*/ 168 h 543"/>
                <a:gd name="T78" fmla="*/ 249 w 273"/>
                <a:gd name="T79" fmla="*/ 100 h 543"/>
                <a:gd name="T80" fmla="*/ 24 w 273"/>
                <a:gd name="T81" fmla="*/ 100 h 543"/>
                <a:gd name="T82" fmla="*/ 24 w 273"/>
                <a:gd name="T83" fmla="*/ 55 h 543"/>
                <a:gd name="T84" fmla="*/ 249 w 273"/>
                <a:gd name="T85" fmla="*/ 55 h 543"/>
                <a:gd name="T86" fmla="*/ 249 w 273"/>
                <a:gd name="T87" fmla="*/ 10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543">
                  <a:moveTo>
                    <a:pt x="257" y="0"/>
                  </a:moveTo>
                  <a:cubicBezTo>
                    <a:pt x="16" y="0"/>
                    <a:pt x="16" y="0"/>
                    <a:pt x="16" y="0"/>
                  </a:cubicBezTo>
                  <a:cubicBezTo>
                    <a:pt x="7" y="0"/>
                    <a:pt x="0" y="7"/>
                    <a:pt x="0" y="16"/>
                  </a:cubicBezTo>
                  <a:cubicBezTo>
                    <a:pt x="0" y="527"/>
                    <a:pt x="0" y="527"/>
                    <a:pt x="0" y="527"/>
                  </a:cubicBezTo>
                  <a:cubicBezTo>
                    <a:pt x="0" y="536"/>
                    <a:pt x="7" y="543"/>
                    <a:pt x="16" y="543"/>
                  </a:cubicBezTo>
                  <a:cubicBezTo>
                    <a:pt x="257" y="543"/>
                    <a:pt x="257" y="543"/>
                    <a:pt x="257" y="543"/>
                  </a:cubicBezTo>
                  <a:cubicBezTo>
                    <a:pt x="265" y="543"/>
                    <a:pt x="273" y="536"/>
                    <a:pt x="273" y="527"/>
                  </a:cubicBezTo>
                  <a:cubicBezTo>
                    <a:pt x="273" y="16"/>
                    <a:pt x="273" y="16"/>
                    <a:pt x="273" y="16"/>
                  </a:cubicBezTo>
                  <a:cubicBezTo>
                    <a:pt x="273" y="7"/>
                    <a:pt x="265" y="0"/>
                    <a:pt x="257" y="0"/>
                  </a:cubicBezTo>
                  <a:close/>
                  <a:moveTo>
                    <a:pt x="146" y="521"/>
                  </a:moveTo>
                  <a:cubicBezTo>
                    <a:pt x="126" y="521"/>
                    <a:pt x="126" y="521"/>
                    <a:pt x="126" y="521"/>
                  </a:cubicBezTo>
                  <a:cubicBezTo>
                    <a:pt x="126" y="473"/>
                    <a:pt x="126" y="473"/>
                    <a:pt x="126" y="473"/>
                  </a:cubicBezTo>
                  <a:cubicBezTo>
                    <a:pt x="146" y="473"/>
                    <a:pt x="146" y="473"/>
                    <a:pt x="146" y="473"/>
                  </a:cubicBezTo>
                  <a:lnTo>
                    <a:pt x="146" y="521"/>
                  </a:lnTo>
                  <a:close/>
                  <a:moveTo>
                    <a:pt x="249" y="442"/>
                  </a:moveTo>
                  <a:cubicBezTo>
                    <a:pt x="24" y="442"/>
                    <a:pt x="24" y="442"/>
                    <a:pt x="24" y="442"/>
                  </a:cubicBezTo>
                  <a:cubicBezTo>
                    <a:pt x="24" y="397"/>
                    <a:pt x="24" y="397"/>
                    <a:pt x="24" y="397"/>
                  </a:cubicBezTo>
                  <a:cubicBezTo>
                    <a:pt x="249" y="397"/>
                    <a:pt x="249" y="397"/>
                    <a:pt x="249" y="397"/>
                  </a:cubicBezTo>
                  <a:lnTo>
                    <a:pt x="249" y="442"/>
                  </a:lnTo>
                  <a:close/>
                  <a:moveTo>
                    <a:pt x="249" y="374"/>
                  </a:moveTo>
                  <a:cubicBezTo>
                    <a:pt x="24" y="374"/>
                    <a:pt x="24" y="374"/>
                    <a:pt x="24" y="374"/>
                  </a:cubicBezTo>
                  <a:cubicBezTo>
                    <a:pt x="24" y="329"/>
                    <a:pt x="24" y="329"/>
                    <a:pt x="24" y="329"/>
                  </a:cubicBezTo>
                  <a:cubicBezTo>
                    <a:pt x="249" y="329"/>
                    <a:pt x="249" y="329"/>
                    <a:pt x="249" y="329"/>
                  </a:cubicBezTo>
                  <a:lnTo>
                    <a:pt x="249" y="374"/>
                  </a:lnTo>
                  <a:close/>
                  <a:moveTo>
                    <a:pt x="249" y="306"/>
                  </a:moveTo>
                  <a:cubicBezTo>
                    <a:pt x="24" y="306"/>
                    <a:pt x="24" y="306"/>
                    <a:pt x="24" y="306"/>
                  </a:cubicBezTo>
                  <a:cubicBezTo>
                    <a:pt x="24" y="261"/>
                    <a:pt x="24" y="261"/>
                    <a:pt x="24" y="261"/>
                  </a:cubicBezTo>
                  <a:cubicBezTo>
                    <a:pt x="249" y="261"/>
                    <a:pt x="249" y="261"/>
                    <a:pt x="249" y="261"/>
                  </a:cubicBezTo>
                  <a:lnTo>
                    <a:pt x="249" y="306"/>
                  </a:lnTo>
                  <a:close/>
                  <a:moveTo>
                    <a:pt x="249" y="236"/>
                  </a:moveTo>
                  <a:cubicBezTo>
                    <a:pt x="24" y="236"/>
                    <a:pt x="24" y="236"/>
                    <a:pt x="24" y="236"/>
                  </a:cubicBezTo>
                  <a:cubicBezTo>
                    <a:pt x="24" y="191"/>
                    <a:pt x="24" y="191"/>
                    <a:pt x="24" y="191"/>
                  </a:cubicBezTo>
                  <a:cubicBezTo>
                    <a:pt x="249" y="191"/>
                    <a:pt x="249" y="191"/>
                    <a:pt x="249" y="191"/>
                  </a:cubicBezTo>
                  <a:lnTo>
                    <a:pt x="249" y="236"/>
                  </a:lnTo>
                  <a:close/>
                  <a:moveTo>
                    <a:pt x="249" y="168"/>
                  </a:moveTo>
                  <a:cubicBezTo>
                    <a:pt x="24" y="168"/>
                    <a:pt x="24" y="168"/>
                    <a:pt x="24" y="168"/>
                  </a:cubicBezTo>
                  <a:cubicBezTo>
                    <a:pt x="24" y="123"/>
                    <a:pt x="24" y="123"/>
                    <a:pt x="24" y="123"/>
                  </a:cubicBezTo>
                  <a:cubicBezTo>
                    <a:pt x="249" y="123"/>
                    <a:pt x="249" y="123"/>
                    <a:pt x="249" y="123"/>
                  </a:cubicBezTo>
                  <a:lnTo>
                    <a:pt x="249" y="168"/>
                  </a:lnTo>
                  <a:close/>
                  <a:moveTo>
                    <a:pt x="249" y="100"/>
                  </a:moveTo>
                  <a:cubicBezTo>
                    <a:pt x="24" y="100"/>
                    <a:pt x="24" y="100"/>
                    <a:pt x="24" y="100"/>
                  </a:cubicBezTo>
                  <a:cubicBezTo>
                    <a:pt x="24" y="55"/>
                    <a:pt x="24" y="55"/>
                    <a:pt x="24" y="55"/>
                  </a:cubicBezTo>
                  <a:cubicBezTo>
                    <a:pt x="249" y="55"/>
                    <a:pt x="249" y="55"/>
                    <a:pt x="249" y="55"/>
                  </a:cubicBezTo>
                  <a:lnTo>
                    <a:pt x="249" y="100"/>
                  </a:ln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grpSp>
      <p:grpSp>
        <p:nvGrpSpPr>
          <p:cNvPr id="240" name="Group 239"/>
          <p:cNvGrpSpPr/>
          <p:nvPr/>
        </p:nvGrpSpPr>
        <p:grpSpPr>
          <a:xfrm>
            <a:off x="2640345" y="2050211"/>
            <a:ext cx="324575" cy="390733"/>
            <a:chOff x="3013418" y="1975878"/>
            <a:chExt cx="324660" cy="390835"/>
          </a:xfrm>
        </p:grpSpPr>
        <p:sp>
          <p:nvSpPr>
            <p:cNvPr id="241" name="Oval 240"/>
            <p:cNvSpPr/>
            <p:nvPr/>
          </p:nvSpPr>
          <p:spPr>
            <a:xfrm>
              <a:off x="3013418" y="1990440"/>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242" name="Oval 241"/>
            <p:cNvSpPr/>
            <p:nvPr/>
          </p:nvSpPr>
          <p:spPr>
            <a:xfrm>
              <a:off x="3013418" y="2229261"/>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243" name="Rectangle 242"/>
            <p:cNvSpPr/>
            <p:nvPr/>
          </p:nvSpPr>
          <p:spPr>
            <a:xfrm>
              <a:off x="3013418" y="2059166"/>
              <a:ext cx="324660" cy="217948"/>
            </a:xfrm>
            <a:prstGeom prst="rect">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244" name="Freeform 17"/>
            <p:cNvSpPr>
              <a:spLocks noEditPoints="1"/>
            </p:cNvSpPr>
            <p:nvPr/>
          </p:nvSpPr>
          <p:spPr bwMode="auto">
            <a:xfrm>
              <a:off x="3013418" y="1975878"/>
              <a:ext cx="324660" cy="390835"/>
            </a:xfrm>
            <a:custGeom>
              <a:avLst/>
              <a:gdLst>
                <a:gd name="T0" fmla="*/ 307 w 308"/>
                <a:gd name="T1" fmla="*/ 55 h 371"/>
                <a:gd name="T2" fmla="*/ 154 w 308"/>
                <a:gd name="T3" fmla="*/ 0 h 371"/>
                <a:gd name="T4" fmla="*/ 1 w 308"/>
                <a:gd name="T5" fmla="*/ 55 h 371"/>
                <a:gd name="T6" fmla="*/ 0 w 308"/>
                <a:gd name="T7" fmla="*/ 59 h 371"/>
                <a:gd name="T8" fmla="*/ 0 w 308"/>
                <a:gd name="T9" fmla="*/ 315 h 371"/>
                <a:gd name="T10" fmla="*/ 3 w 308"/>
                <a:gd name="T11" fmla="*/ 321 h 371"/>
                <a:gd name="T12" fmla="*/ 154 w 308"/>
                <a:gd name="T13" fmla="*/ 371 h 371"/>
                <a:gd name="T14" fmla="*/ 305 w 308"/>
                <a:gd name="T15" fmla="*/ 321 h 371"/>
                <a:gd name="T16" fmla="*/ 308 w 308"/>
                <a:gd name="T17" fmla="*/ 315 h 371"/>
                <a:gd name="T18" fmla="*/ 308 w 308"/>
                <a:gd name="T19" fmla="*/ 309 h 371"/>
                <a:gd name="T20" fmla="*/ 308 w 308"/>
                <a:gd name="T21" fmla="*/ 309 h 371"/>
                <a:gd name="T22" fmla="*/ 308 w 308"/>
                <a:gd name="T23" fmla="*/ 309 h 371"/>
                <a:gd name="T24" fmla="*/ 308 w 308"/>
                <a:gd name="T25" fmla="*/ 226 h 371"/>
                <a:gd name="T26" fmla="*/ 308 w 308"/>
                <a:gd name="T27" fmla="*/ 226 h 371"/>
                <a:gd name="T28" fmla="*/ 308 w 308"/>
                <a:gd name="T29" fmla="*/ 225 h 371"/>
                <a:gd name="T30" fmla="*/ 308 w 308"/>
                <a:gd name="T31" fmla="*/ 144 h 371"/>
                <a:gd name="T32" fmla="*/ 308 w 308"/>
                <a:gd name="T33" fmla="*/ 144 h 371"/>
                <a:gd name="T34" fmla="*/ 308 w 308"/>
                <a:gd name="T35" fmla="*/ 144 h 371"/>
                <a:gd name="T36" fmla="*/ 308 w 308"/>
                <a:gd name="T37" fmla="*/ 62 h 371"/>
                <a:gd name="T38" fmla="*/ 308 w 308"/>
                <a:gd name="T39" fmla="*/ 62 h 371"/>
                <a:gd name="T40" fmla="*/ 308 w 308"/>
                <a:gd name="T41" fmla="*/ 62 h 371"/>
                <a:gd name="T42" fmla="*/ 308 w 308"/>
                <a:gd name="T43" fmla="*/ 59 h 371"/>
                <a:gd name="T44" fmla="*/ 307 w 308"/>
                <a:gd name="T45" fmla="*/ 55 h 371"/>
                <a:gd name="T46" fmla="*/ 292 w 308"/>
                <a:gd name="T47" fmla="*/ 226 h 371"/>
                <a:gd name="T48" fmla="*/ 154 w 308"/>
                <a:gd name="T49" fmla="*/ 272 h 371"/>
                <a:gd name="T50" fmla="*/ 16 w 308"/>
                <a:gd name="T51" fmla="*/ 226 h 371"/>
                <a:gd name="T52" fmla="*/ 16 w 308"/>
                <a:gd name="T53" fmla="*/ 225 h 371"/>
                <a:gd name="T54" fmla="*/ 16 w 308"/>
                <a:gd name="T55" fmla="*/ 172 h 371"/>
                <a:gd name="T56" fmla="*/ 154 w 308"/>
                <a:gd name="T57" fmla="*/ 206 h 371"/>
                <a:gd name="T58" fmla="*/ 292 w 308"/>
                <a:gd name="T59" fmla="*/ 172 h 371"/>
                <a:gd name="T60" fmla="*/ 292 w 308"/>
                <a:gd name="T61" fmla="*/ 226 h 371"/>
                <a:gd name="T62" fmla="*/ 292 w 308"/>
                <a:gd name="T63" fmla="*/ 144 h 371"/>
                <a:gd name="T64" fmla="*/ 154 w 308"/>
                <a:gd name="T65" fmla="*/ 190 h 371"/>
                <a:gd name="T66" fmla="*/ 16 w 308"/>
                <a:gd name="T67" fmla="*/ 144 h 371"/>
                <a:gd name="T68" fmla="*/ 16 w 308"/>
                <a:gd name="T69" fmla="*/ 144 h 371"/>
                <a:gd name="T70" fmla="*/ 16 w 308"/>
                <a:gd name="T71" fmla="*/ 90 h 371"/>
                <a:gd name="T72" fmla="*/ 154 w 308"/>
                <a:gd name="T73" fmla="*/ 124 h 371"/>
                <a:gd name="T74" fmla="*/ 292 w 308"/>
                <a:gd name="T75" fmla="*/ 90 h 371"/>
                <a:gd name="T76" fmla="*/ 292 w 308"/>
                <a:gd name="T77" fmla="*/ 144 h 371"/>
                <a:gd name="T78" fmla="*/ 154 w 308"/>
                <a:gd name="T79" fmla="*/ 16 h 371"/>
                <a:gd name="T80" fmla="*/ 292 w 308"/>
                <a:gd name="T81" fmla="*/ 62 h 371"/>
                <a:gd name="T82" fmla="*/ 292 w 308"/>
                <a:gd name="T83" fmla="*/ 62 h 371"/>
                <a:gd name="T84" fmla="*/ 154 w 308"/>
                <a:gd name="T85" fmla="*/ 108 h 371"/>
                <a:gd name="T86" fmla="*/ 16 w 308"/>
                <a:gd name="T87" fmla="*/ 62 h 371"/>
                <a:gd name="T88" fmla="*/ 154 w 308"/>
                <a:gd name="T89" fmla="*/ 16 h 371"/>
                <a:gd name="T90" fmla="*/ 154 w 308"/>
                <a:gd name="T91" fmla="*/ 355 h 371"/>
                <a:gd name="T92" fmla="*/ 16 w 308"/>
                <a:gd name="T93" fmla="*/ 309 h 371"/>
                <a:gd name="T94" fmla="*/ 16 w 308"/>
                <a:gd name="T95" fmla="*/ 309 h 371"/>
                <a:gd name="T96" fmla="*/ 16 w 308"/>
                <a:gd name="T97" fmla="*/ 254 h 371"/>
                <a:gd name="T98" fmla="*/ 154 w 308"/>
                <a:gd name="T99" fmla="*/ 288 h 371"/>
                <a:gd name="T100" fmla="*/ 292 w 308"/>
                <a:gd name="T101" fmla="*/ 254 h 371"/>
                <a:gd name="T102" fmla="*/ 292 w 308"/>
                <a:gd name="T103" fmla="*/ 309 h 371"/>
                <a:gd name="T104" fmla="*/ 154 w 308"/>
                <a:gd name="T105" fmla="*/ 35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 h="371">
                  <a:moveTo>
                    <a:pt x="307" y="55"/>
                  </a:moveTo>
                  <a:cubicBezTo>
                    <a:pt x="300" y="27"/>
                    <a:pt x="247" y="0"/>
                    <a:pt x="154" y="0"/>
                  </a:cubicBezTo>
                  <a:cubicBezTo>
                    <a:pt x="61" y="0"/>
                    <a:pt x="8" y="27"/>
                    <a:pt x="1" y="55"/>
                  </a:cubicBezTo>
                  <a:cubicBezTo>
                    <a:pt x="0" y="56"/>
                    <a:pt x="0" y="58"/>
                    <a:pt x="0" y="59"/>
                  </a:cubicBezTo>
                  <a:cubicBezTo>
                    <a:pt x="0" y="315"/>
                    <a:pt x="0" y="315"/>
                    <a:pt x="0" y="315"/>
                  </a:cubicBezTo>
                  <a:cubicBezTo>
                    <a:pt x="0" y="317"/>
                    <a:pt x="1" y="320"/>
                    <a:pt x="3" y="321"/>
                  </a:cubicBezTo>
                  <a:cubicBezTo>
                    <a:pt x="15" y="347"/>
                    <a:pt x="67" y="371"/>
                    <a:pt x="154" y="371"/>
                  </a:cubicBezTo>
                  <a:cubicBezTo>
                    <a:pt x="241" y="371"/>
                    <a:pt x="293" y="347"/>
                    <a:pt x="305" y="321"/>
                  </a:cubicBezTo>
                  <a:cubicBezTo>
                    <a:pt x="307" y="320"/>
                    <a:pt x="308" y="317"/>
                    <a:pt x="308" y="315"/>
                  </a:cubicBezTo>
                  <a:cubicBezTo>
                    <a:pt x="308" y="309"/>
                    <a:pt x="308" y="309"/>
                    <a:pt x="308" y="309"/>
                  </a:cubicBezTo>
                  <a:cubicBezTo>
                    <a:pt x="308" y="309"/>
                    <a:pt x="308" y="309"/>
                    <a:pt x="308" y="309"/>
                  </a:cubicBezTo>
                  <a:cubicBezTo>
                    <a:pt x="308" y="309"/>
                    <a:pt x="308" y="309"/>
                    <a:pt x="308" y="309"/>
                  </a:cubicBezTo>
                  <a:cubicBezTo>
                    <a:pt x="308" y="226"/>
                    <a:pt x="308" y="226"/>
                    <a:pt x="308" y="226"/>
                  </a:cubicBezTo>
                  <a:cubicBezTo>
                    <a:pt x="308" y="226"/>
                    <a:pt x="308" y="226"/>
                    <a:pt x="308" y="226"/>
                  </a:cubicBezTo>
                  <a:cubicBezTo>
                    <a:pt x="308" y="226"/>
                    <a:pt x="308" y="226"/>
                    <a:pt x="308" y="225"/>
                  </a:cubicBezTo>
                  <a:cubicBezTo>
                    <a:pt x="308" y="144"/>
                    <a:pt x="308" y="144"/>
                    <a:pt x="308" y="144"/>
                  </a:cubicBezTo>
                  <a:cubicBezTo>
                    <a:pt x="308" y="144"/>
                    <a:pt x="308" y="144"/>
                    <a:pt x="308" y="144"/>
                  </a:cubicBezTo>
                  <a:cubicBezTo>
                    <a:pt x="308" y="144"/>
                    <a:pt x="308" y="144"/>
                    <a:pt x="308" y="144"/>
                  </a:cubicBezTo>
                  <a:cubicBezTo>
                    <a:pt x="308" y="62"/>
                    <a:pt x="308" y="62"/>
                    <a:pt x="308" y="62"/>
                  </a:cubicBezTo>
                  <a:cubicBezTo>
                    <a:pt x="308" y="62"/>
                    <a:pt x="308" y="62"/>
                    <a:pt x="308" y="62"/>
                  </a:cubicBezTo>
                  <a:cubicBezTo>
                    <a:pt x="308" y="62"/>
                    <a:pt x="308" y="62"/>
                    <a:pt x="308" y="62"/>
                  </a:cubicBezTo>
                  <a:cubicBezTo>
                    <a:pt x="308" y="59"/>
                    <a:pt x="308" y="59"/>
                    <a:pt x="308" y="59"/>
                  </a:cubicBezTo>
                  <a:cubicBezTo>
                    <a:pt x="308" y="58"/>
                    <a:pt x="308" y="57"/>
                    <a:pt x="307" y="55"/>
                  </a:cubicBezTo>
                  <a:close/>
                  <a:moveTo>
                    <a:pt x="292" y="226"/>
                  </a:moveTo>
                  <a:cubicBezTo>
                    <a:pt x="292" y="248"/>
                    <a:pt x="235" y="272"/>
                    <a:pt x="154" y="272"/>
                  </a:cubicBezTo>
                  <a:cubicBezTo>
                    <a:pt x="73" y="272"/>
                    <a:pt x="16" y="248"/>
                    <a:pt x="16" y="226"/>
                  </a:cubicBezTo>
                  <a:cubicBezTo>
                    <a:pt x="16" y="226"/>
                    <a:pt x="16" y="226"/>
                    <a:pt x="16" y="225"/>
                  </a:cubicBezTo>
                  <a:cubicBezTo>
                    <a:pt x="16" y="172"/>
                    <a:pt x="16" y="172"/>
                    <a:pt x="16" y="172"/>
                  </a:cubicBezTo>
                  <a:cubicBezTo>
                    <a:pt x="39" y="191"/>
                    <a:pt x="86" y="206"/>
                    <a:pt x="154" y="206"/>
                  </a:cubicBezTo>
                  <a:cubicBezTo>
                    <a:pt x="222" y="206"/>
                    <a:pt x="269" y="191"/>
                    <a:pt x="292" y="172"/>
                  </a:cubicBezTo>
                  <a:lnTo>
                    <a:pt x="292" y="226"/>
                  </a:lnTo>
                  <a:close/>
                  <a:moveTo>
                    <a:pt x="292" y="144"/>
                  </a:moveTo>
                  <a:cubicBezTo>
                    <a:pt x="292" y="166"/>
                    <a:pt x="235" y="190"/>
                    <a:pt x="154" y="190"/>
                  </a:cubicBezTo>
                  <a:cubicBezTo>
                    <a:pt x="73" y="190"/>
                    <a:pt x="16" y="166"/>
                    <a:pt x="16" y="144"/>
                  </a:cubicBezTo>
                  <a:cubicBezTo>
                    <a:pt x="16" y="144"/>
                    <a:pt x="16" y="144"/>
                    <a:pt x="16" y="144"/>
                  </a:cubicBezTo>
                  <a:cubicBezTo>
                    <a:pt x="16" y="90"/>
                    <a:pt x="16" y="90"/>
                    <a:pt x="16" y="90"/>
                  </a:cubicBezTo>
                  <a:cubicBezTo>
                    <a:pt x="39" y="109"/>
                    <a:pt x="86" y="124"/>
                    <a:pt x="154" y="124"/>
                  </a:cubicBezTo>
                  <a:cubicBezTo>
                    <a:pt x="222" y="124"/>
                    <a:pt x="269" y="109"/>
                    <a:pt x="292" y="90"/>
                  </a:cubicBezTo>
                  <a:lnTo>
                    <a:pt x="292" y="144"/>
                  </a:lnTo>
                  <a:close/>
                  <a:moveTo>
                    <a:pt x="154" y="16"/>
                  </a:moveTo>
                  <a:cubicBezTo>
                    <a:pt x="235" y="16"/>
                    <a:pt x="292" y="40"/>
                    <a:pt x="292" y="62"/>
                  </a:cubicBezTo>
                  <a:cubicBezTo>
                    <a:pt x="292" y="62"/>
                    <a:pt x="292" y="62"/>
                    <a:pt x="292" y="62"/>
                  </a:cubicBezTo>
                  <a:cubicBezTo>
                    <a:pt x="292" y="84"/>
                    <a:pt x="235" y="108"/>
                    <a:pt x="154" y="108"/>
                  </a:cubicBezTo>
                  <a:cubicBezTo>
                    <a:pt x="73" y="108"/>
                    <a:pt x="16" y="84"/>
                    <a:pt x="16" y="62"/>
                  </a:cubicBezTo>
                  <a:cubicBezTo>
                    <a:pt x="16" y="40"/>
                    <a:pt x="73" y="16"/>
                    <a:pt x="154" y="16"/>
                  </a:cubicBezTo>
                  <a:close/>
                  <a:moveTo>
                    <a:pt x="154" y="355"/>
                  </a:moveTo>
                  <a:cubicBezTo>
                    <a:pt x="73" y="355"/>
                    <a:pt x="16" y="331"/>
                    <a:pt x="16" y="309"/>
                  </a:cubicBezTo>
                  <a:cubicBezTo>
                    <a:pt x="16" y="309"/>
                    <a:pt x="16" y="309"/>
                    <a:pt x="16" y="309"/>
                  </a:cubicBezTo>
                  <a:cubicBezTo>
                    <a:pt x="16" y="254"/>
                    <a:pt x="16" y="254"/>
                    <a:pt x="16" y="254"/>
                  </a:cubicBezTo>
                  <a:cubicBezTo>
                    <a:pt x="39" y="273"/>
                    <a:pt x="86" y="288"/>
                    <a:pt x="154" y="288"/>
                  </a:cubicBezTo>
                  <a:cubicBezTo>
                    <a:pt x="222" y="288"/>
                    <a:pt x="269" y="273"/>
                    <a:pt x="292" y="254"/>
                  </a:cubicBezTo>
                  <a:cubicBezTo>
                    <a:pt x="292" y="309"/>
                    <a:pt x="292" y="309"/>
                    <a:pt x="292" y="309"/>
                  </a:cubicBezTo>
                  <a:cubicBezTo>
                    <a:pt x="292" y="331"/>
                    <a:pt x="235" y="355"/>
                    <a:pt x="154" y="355"/>
                  </a:cubicBezTo>
                  <a:close/>
                </a:path>
              </a:pathLst>
            </a:custGeom>
            <a:solidFill>
              <a:srgbClr val="707072"/>
            </a:solidFill>
            <a:ln>
              <a:noFill/>
            </a:ln>
          </p:spPr>
          <p:txBody>
            <a:bodyPr vert="horz" wrap="square" lIns="91416" tIns="45708" rIns="91416" bIns="45708" numCol="1" anchor="t" anchorCtr="0" compatLnSpc="1">
              <a:prstTxWarp prst="textNoShape">
                <a:avLst/>
              </a:prstTxWarp>
            </a:bodyPr>
            <a:lstStyle/>
            <a:p>
              <a:pPr defTabSz="914126">
                <a:buClrTx/>
                <a:defRPr/>
              </a:pPr>
              <a:endParaRPr lang="en-US" sz="1799" dirty="0">
                <a:solidFill>
                  <a:sysClr val="windowText" lastClr="000000"/>
                </a:solidFill>
                <a:ea typeface="+mn-ea"/>
                <a:cs typeface="+mn-cs"/>
              </a:endParaRPr>
            </a:p>
          </p:txBody>
        </p:sp>
      </p:grpSp>
      <p:sp>
        <p:nvSpPr>
          <p:cNvPr id="246" name="Arc 121"/>
          <p:cNvSpPr/>
          <p:nvPr/>
        </p:nvSpPr>
        <p:spPr>
          <a:xfrm flipV="1">
            <a:off x="582652" y="4381877"/>
            <a:ext cx="3918509" cy="1139290"/>
          </a:xfrm>
          <a:custGeom>
            <a:avLst/>
            <a:gdLst>
              <a:gd name="connsiteX0" fmla="*/ 3905287 w 7810575"/>
              <a:gd name="connsiteY0" fmla="*/ 0 h 2392118"/>
              <a:gd name="connsiteX1" fmla="*/ 7676049 w 7810575"/>
              <a:gd name="connsiteY1" fmla="*/ 884836 h 2392118"/>
              <a:gd name="connsiteX2" fmla="*/ 3905288 w 7810575"/>
              <a:gd name="connsiteY2" fmla="*/ 1196059 h 2392118"/>
              <a:gd name="connsiteX3" fmla="*/ 3905287 w 7810575"/>
              <a:gd name="connsiteY3" fmla="*/ 0 h 2392118"/>
              <a:gd name="connsiteX0" fmla="*/ 3905287 w 7810575"/>
              <a:gd name="connsiteY0" fmla="*/ 0 h 2392118"/>
              <a:gd name="connsiteX1" fmla="*/ 7676049 w 7810575"/>
              <a:gd name="connsiteY1" fmla="*/ 884836 h 2392118"/>
              <a:gd name="connsiteX0" fmla="*/ 0 w 3770762"/>
              <a:gd name="connsiteY0" fmla="*/ 0 h 897098"/>
              <a:gd name="connsiteX1" fmla="*/ 3770762 w 3770762"/>
              <a:gd name="connsiteY1" fmla="*/ 884836 h 897098"/>
              <a:gd name="connsiteX2" fmla="*/ 2181226 w 3770762"/>
              <a:gd name="connsiteY2" fmla="*/ 500734 h 897098"/>
              <a:gd name="connsiteX3" fmla="*/ 0 w 3770762"/>
              <a:gd name="connsiteY3" fmla="*/ 0 h 897098"/>
              <a:gd name="connsiteX0" fmla="*/ 0 w 3770762"/>
              <a:gd name="connsiteY0" fmla="*/ 0 h 897098"/>
              <a:gd name="connsiteX1" fmla="*/ 3770762 w 3770762"/>
              <a:gd name="connsiteY1" fmla="*/ 884836 h 897098"/>
              <a:gd name="connsiteX0" fmla="*/ 0 w 3770762"/>
              <a:gd name="connsiteY0" fmla="*/ 0 h 1443709"/>
              <a:gd name="connsiteX1" fmla="*/ 3770762 w 3770762"/>
              <a:gd name="connsiteY1" fmla="*/ 884836 h 1443709"/>
              <a:gd name="connsiteX2" fmla="*/ 1371601 w 3770762"/>
              <a:gd name="connsiteY2" fmla="*/ 1443709 h 1443709"/>
              <a:gd name="connsiteX3" fmla="*/ 0 w 3770762"/>
              <a:gd name="connsiteY3" fmla="*/ 0 h 1443709"/>
              <a:gd name="connsiteX0" fmla="*/ 0 w 3770762"/>
              <a:gd name="connsiteY0" fmla="*/ 0 h 1443709"/>
              <a:gd name="connsiteX1" fmla="*/ 3770762 w 3770762"/>
              <a:gd name="connsiteY1" fmla="*/ 884836 h 1443709"/>
              <a:gd name="connsiteX0" fmla="*/ 0 w 3770762"/>
              <a:gd name="connsiteY0" fmla="*/ 171450 h 1615159"/>
              <a:gd name="connsiteX1" fmla="*/ 3770762 w 3770762"/>
              <a:gd name="connsiteY1" fmla="*/ 1056286 h 1615159"/>
              <a:gd name="connsiteX2" fmla="*/ 1371601 w 3770762"/>
              <a:gd name="connsiteY2" fmla="*/ 1615159 h 1615159"/>
              <a:gd name="connsiteX3" fmla="*/ 0 w 3770762"/>
              <a:gd name="connsiteY3" fmla="*/ 171450 h 1615159"/>
              <a:gd name="connsiteX0" fmla="*/ 209550 w 3770762"/>
              <a:gd name="connsiteY0" fmla="*/ 0 h 1615159"/>
              <a:gd name="connsiteX1" fmla="*/ 3770762 w 3770762"/>
              <a:gd name="connsiteY1" fmla="*/ 1056286 h 1615159"/>
              <a:gd name="connsiteX0" fmla="*/ 0 w 3770762"/>
              <a:gd name="connsiteY0" fmla="*/ 171450 h 1615159"/>
              <a:gd name="connsiteX1" fmla="*/ 3770762 w 3770762"/>
              <a:gd name="connsiteY1" fmla="*/ 1056286 h 1615159"/>
              <a:gd name="connsiteX2" fmla="*/ 1371601 w 3770762"/>
              <a:gd name="connsiteY2" fmla="*/ 1615159 h 1615159"/>
              <a:gd name="connsiteX3" fmla="*/ 0 w 3770762"/>
              <a:gd name="connsiteY3" fmla="*/ 171450 h 1615159"/>
              <a:gd name="connsiteX0" fmla="*/ 209550 w 3770762"/>
              <a:gd name="connsiteY0" fmla="*/ 0 h 1615159"/>
              <a:gd name="connsiteX1" fmla="*/ 3770762 w 3770762"/>
              <a:gd name="connsiteY1" fmla="*/ 1056286 h 1615159"/>
              <a:gd name="connsiteX0" fmla="*/ 0 w 3770762"/>
              <a:gd name="connsiteY0" fmla="*/ 171450 h 1615159"/>
              <a:gd name="connsiteX1" fmla="*/ 3770762 w 3770762"/>
              <a:gd name="connsiteY1" fmla="*/ 1056286 h 1615159"/>
              <a:gd name="connsiteX2" fmla="*/ 1371601 w 3770762"/>
              <a:gd name="connsiteY2" fmla="*/ 1615159 h 1615159"/>
              <a:gd name="connsiteX3" fmla="*/ 0 w 3770762"/>
              <a:gd name="connsiteY3" fmla="*/ 171450 h 1615159"/>
              <a:gd name="connsiteX0" fmla="*/ 209550 w 3770762"/>
              <a:gd name="connsiteY0" fmla="*/ 0 h 1615159"/>
              <a:gd name="connsiteX1" fmla="*/ 3646937 w 3770762"/>
              <a:gd name="connsiteY1" fmla="*/ 970561 h 1615159"/>
              <a:gd name="connsiteX0" fmla="*/ 0 w 3770762"/>
              <a:gd name="connsiteY0" fmla="*/ 171450 h 1615159"/>
              <a:gd name="connsiteX1" fmla="*/ 3770762 w 3770762"/>
              <a:gd name="connsiteY1" fmla="*/ 1056286 h 1615159"/>
              <a:gd name="connsiteX2" fmla="*/ 1371601 w 3770762"/>
              <a:gd name="connsiteY2" fmla="*/ 1615159 h 1615159"/>
              <a:gd name="connsiteX3" fmla="*/ 0 w 3770762"/>
              <a:gd name="connsiteY3" fmla="*/ 171450 h 1615159"/>
              <a:gd name="connsiteX0" fmla="*/ 209550 w 3770762"/>
              <a:gd name="connsiteY0" fmla="*/ 0 h 1615159"/>
              <a:gd name="connsiteX1" fmla="*/ 3646937 w 3770762"/>
              <a:gd name="connsiteY1" fmla="*/ 970561 h 1615159"/>
              <a:gd name="connsiteX0" fmla="*/ 0 w 3770762"/>
              <a:gd name="connsiteY0" fmla="*/ 171450 h 1615159"/>
              <a:gd name="connsiteX1" fmla="*/ 3770762 w 3770762"/>
              <a:gd name="connsiteY1" fmla="*/ 1056286 h 1615159"/>
              <a:gd name="connsiteX2" fmla="*/ 1371601 w 3770762"/>
              <a:gd name="connsiteY2" fmla="*/ 1615159 h 1615159"/>
              <a:gd name="connsiteX3" fmla="*/ 0 w 3770762"/>
              <a:gd name="connsiteY3" fmla="*/ 171450 h 1615159"/>
              <a:gd name="connsiteX0" fmla="*/ 209550 w 3770762"/>
              <a:gd name="connsiteY0" fmla="*/ 0 h 1615159"/>
              <a:gd name="connsiteX1" fmla="*/ 3494537 w 3770762"/>
              <a:gd name="connsiteY1" fmla="*/ 837211 h 1615159"/>
              <a:gd name="connsiteX0" fmla="*/ 0 w 3770762"/>
              <a:gd name="connsiteY0" fmla="*/ 171450 h 1056286"/>
              <a:gd name="connsiteX1" fmla="*/ 3770762 w 3770762"/>
              <a:gd name="connsiteY1" fmla="*/ 1056286 h 1056286"/>
              <a:gd name="connsiteX2" fmla="*/ 0 w 3770762"/>
              <a:gd name="connsiteY2" fmla="*/ 171450 h 1056286"/>
              <a:gd name="connsiteX0" fmla="*/ 209550 w 3770762"/>
              <a:gd name="connsiteY0" fmla="*/ 0 h 1056286"/>
              <a:gd name="connsiteX1" fmla="*/ 3494537 w 3770762"/>
              <a:gd name="connsiteY1" fmla="*/ 837211 h 1056286"/>
              <a:gd name="connsiteX0" fmla="*/ 0 w 3770762"/>
              <a:gd name="connsiteY0" fmla="*/ 171450 h 1056286"/>
              <a:gd name="connsiteX1" fmla="*/ 3770762 w 3770762"/>
              <a:gd name="connsiteY1" fmla="*/ 1056286 h 1056286"/>
              <a:gd name="connsiteX2" fmla="*/ 0 w 3770762"/>
              <a:gd name="connsiteY2" fmla="*/ 171450 h 1056286"/>
              <a:gd name="connsiteX0" fmla="*/ 209550 w 3770762"/>
              <a:gd name="connsiteY0" fmla="*/ 0 h 1056286"/>
              <a:gd name="connsiteX1" fmla="*/ 3653287 w 3770762"/>
              <a:gd name="connsiteY1" fmla="*/ 1027711 h 1056286"/>
              <a:gd name="connsiteX0" fmla="*/ 0 w 3786637"/>
              <a:gd name="connsiteY0" fmla="*/ 171450 h 1056286"/>
              <a:gd name="connsiteX1" fmla="*/ 3770762 w 3786637"/>
              <a:gd name="connsiteY1" fmla="*/ 1056286 h 1056286"/>
              <a:gd name="connsiteX2" fmla="*/ 0 w 3786637"/>
              <a:gd name="connsiteY2" fmla="*/ 171450 h 1056286"/>
              <a:gd name="connsiteX0" fmla="*/ 209550 w 3786637"/>
              <a:gd name="connsiteY0" fmla="*/ 0 h 1056286"/>
              <a:gd name="connsiteX1" fmla="*/ 3786637 w 3786637"/>
              <a:gd name="connsiteY1" fmla="*/ 1021361 h 1056286"/>
              <a:gd name="connsiteX0" fmla="*/ 0 w 3786637"/>
              <a:gd name="connsiteY0" fmla="*/ 171450 h 1056286"/>
              <a:gd name="connsiteX1" fmla="*/ 3770762 w 3786637"/>
              <a:gd name="connsiteY1" fmla="*/ 1056286 h 1056286"/>
              <a:gd name="connsiteX2" fmla="*/ 0 w 3786637"/>
              <a:gd name="connsiteY2" fmla="*/ 171450 h 1056286"/>
              <a:gd name="connsiteX0" fmla="*/ 209550 w 3786637"/>
              <a:gd name="connsiteY0" fmla="*/ 0 h 1056286"/>
              <a:gd name="connsiteX1" fmla="*/ 3786637 w 3786637"/>
              <a:gd name="connsiteY1" fmla="*/ 1021361 h 1056286"/>
            </a:gdLst>
            <a:ahLst/>
            <a:cxnLst>
              <a:cxn ang="0">
                <a:pos x="connsiteX0" y="connsiteY0"/>
              </a:cxn>
              <a:cxn ang="0">
                <a:pos x="connsiteX1" y="connsiteY1"/>
              </a:cxn>
            </a:cxnLst>
            <a:rect l="l" t="t" r="r" b="b"/>
            <a:pathLst>
              <a:path w="3786637" h="1056286" stroke="0" extrusionOk="0">
                <a:moveTo>
                  <a:pt x="0" y="171450"/>
                </a:moveTo>
                <a:cubicBezTo>
                  <a:pt x="1765469" y="171450"/>
                  <a:pt x="3311374" y="534207"/>
                  <a:pt x="3770762" y="1056286"/>
                </a:cubicBezTo>
                <a:lnTo>
                  <a:pt x="0" y="171450"/>
                </a:lnTo>
                <a:close/>
              </a:path>
              <a:path w="3786637" h="1056286" fill="none">
                <a:moveTo>
                  <a:pt x="209550" y="0"/>
                </a:moveTo>
                <a:cubicBezTo>
                  <a:pt x="1670219" y="114300"/>
                  <a:pt x="3124049" y="619932"/>
                  <a:pt x="3786637" y="1021361"/>
                </a:cubicBezTo>
              </a:path>
            </a:pathLst>
          </a:cu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defTabSz="914171">
              <a:buClrTx/>
              <a:defRPr/>
            </a:pPr>
            <a:endParaRPr lang="en-US" sz="1350" dirty="0">
              <a:solidFill>
                <a:srgbClr val="000000"/>
              </a:solidFill>
              <a:latin typeface="Arial"/>
            </a:endParaRPr>
          </a:p>
        </p:txBody>
      </p:sp>
      <p:pic>
        <p:nvPicPr>
          <p:cNvPr id="235" name="Picture 2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907" y="5183806"/>
            <a:ext cx="606262" cy="521246"/>
          </a:xfrm>
          <a:prstGeom prst="rect">
            <a:avLst/>
          </a:prstGeom>
        </p:spPr>
      </p:pic>
      <p:grpSp>
        <p:nvGrpSpPr>
          <p:cNvPr id="31" name="Group 30"/>
          <p:cNvGrpSpPr/>
          <p:nvPr/>
        </p:nvGrpSpPr>
        <p:grpSpPr>
          <a:xfrm>
            <a:off x="960438" y="1476649"/>
            <a:ext cx="450850" cy="495026"/>
            <a:chOff x="5803900" y="1228999"/>
            <a:chExt cx="450850" cy="495026"/>
          </a:xfrm>
        </p:grpSpPr>
        <p:sp>
          <p:nvSpPr>
            <p:cNvPr id="30" name="Oval 29"/>
            <p:cNvSpPr/>
            <p:nvPr/>
          </p:nvSpPr>
          <p:spPr bwMode="gray">
            <a:xfrm>
              <a:off x="5803900" y="1273175"/>
              <a:ext cx="450850" cy="450850"/>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pic>
          <p:nvPicPr>
            <p:cNvPr id="272" name="Picture 271" descr="SYM_Horiz_PMSC_rev.eps"/>
            <p:cNvPicPr>
              <a:picLocks noChangeAspect="1"/>
            </p:cNvPicPr>
            <p:nvPr/>
          </p:nvPicPr>
          <p:blipFill rotWithShape="1">
            <a:blip r:embed="rId5" cstate="email">
              <a:extLst>
                <a:ext uri="{28A0092B-C50C-407E-A947-70E740481C1C}">
                  <a14:useLocalDpi xmlns:a14="http://schemas.microsoft.com/office/drawing/2010/main"/>
                </a:ext>
              </a:extLst>
            </a:blip>
            <a:srcRect r="76103"/>
            <a:stretch/>
          </p:blipFill>
          <p:spPr>
            <a:xfrm>
              <a:off x="5823699" y="1228999"/>
              <a:ext cx="427695" cy="473521"/>
            </a:xfrm>
            <a:prstGeom prst="rect">
              <a:avLst/>
            </a:prstGeom>
            <a:effectLst>
              <a:glow rad="25400">
                <a:schemeClr val="bg1">
                  <a:alpha val="17000"/>
                </a:schemeClr>
              </a:glow>
            </a:effectLst>
          </p:spPr>
        </p:pic>
      </p:grpSp>
      <p:grpSp>
        <p:nvGrpSpPr>
          <p:cNvPr id="265" name="Group 264"/>
          <p:cNvGrpSpPr/>
          <p:nvPr/>
        </p:nvGrpSpPr>
        <p:grpSpPr>
          <a:xfrm>
            <a:off x="960438" y="3311799"/>
            <a:ext cx="450850" cy="495026"/>
            <a:chOff x="5803900" y="1228999"/>
            <a:chExt cx="450850" cy="495026"/>
          </a:xfrm>
        </p:grpSpPr>
        <p:sp>
          <p:nvSpPr>
            <p:cNvPr id="266" name="Oval 265"/>
            <p:cNvSpPr/>
            <p:nvPr/>
          </p:nvSpPr>
          <p:spPr bwMode="gray">
            <a:xfrm>
              <a:off x="5803900" y="1273175"/>
              <a:ext cx="450850" cy="450850"/>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pic>
          <p:nvPicPr>
            <p:cNvPr id="267" name="Picture 266" descr="SYM_Horiz_PMSC_rev.eps"/>
            <p:cNvPicPr>
              <a:picLocks noChangeAspect="1"/>
            </p:cNvPicPr>
            <p:nvPr/>
          </p:nvPicPr>
          <p:blipFill rotWithShape="1">
            <a:blip r:embed="rId5" cstate="email">
              <a:extLst>
                <a:ext uri="{28A0092B-C50C-407E-A947-70E740481C1C}">
                  <a14:useLocalDpi xmlns:a14="http://schemas.microsoft.com/office/drawing/2010/main"/>
                </a:ext>
              </a:extLst>
            </a:blip>
            <a:srcRect r="76103"/>
            <a:stretch/>
          </p:blipFill>
          <p:spPr>
            <a:xfrm>
              <a:off x="5823699" y="1228999"/>
              <a:ext cx="427695" cy="473521"/>
            </a:xfrm>
            <a:prstGeom prst="rect">
              <a:avLst/>
            </a:prstGeom>
            <a:effectLst>
              <a:glow rad="25400">
                <a:schemeClr val="bg1">
                  <a:alpha val="17000"/>
                </a:schemeClr>
              </a:glow>
            </a:effectLst>
          </p:spPr>
        </p:pic>
      </p:grpSp>
      <p:grpSp>
        <p:nvGrpSpPr>
          <p:cNvPr id="268" name="Group 267"/>
          <p:cNvGrpSpPr/>
          <p:nvPr/>
        </p:nvGrpSpPr>
        <p:grpSpPr>
          <a:xfrm>
            <a:off x="960438" y="4899299"/>
            <a:ext cx="450850" cy="495026"/>
            <a:chOff x="5803900" y="1228999"/>
            <a:chExt cx="450850" cy="495026"/>
          </a:xfrm>
        </p:grpSpPr>
        <p:sp>
          <p:nvSpPr>
            <p:cNvPr id="269" name="Oval 268"/>
            <p:cNvSpPr/>
            <p:nvPr/>
          </p:nvSpPr>
          <p:spPr bwMode="gray">
            <a:xfrm>
              <a:off x="5803900" y="1273175"/>
              <a:ext cx="450850" cy="450850"/>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pic>
          <p:nvPicPr>
            <p:cNvPr id="271" name="Picture 270" descr="SYM_Horiz_PMSC_rev.eps"/>
            <p:cNvPicPr>
              <a:picLocks noChangeAspect="1"/>
            </p:cNvPicPr>
            <p:nvPr/>
          </p:nvPicPr>
          <p:blipFill rotWithShape="1">
            <a:blip r:embed="rId5" cstate="email">
              <a:extLst>
                <a:ext uri="{28A0092B-C50C-407E-A947-70E740481C1C}">
                  <a14:useLocalDpi xmlns:a14="http://schemas.microsoft.com/office/drawing/2010/main"/>
                </a:ext>
              </a:extLst>
            </a:blip>
            <a:srcRect r="76103"/>
            <a:stretch/>
          </p:blipFill>
          <p:spPr>
            <a:xfrm>
              <a:off x="5823699" y="1228999"/>
              <a:ext cx="427695" cy="473521"/>
            </a:xfrm>
            <a:prstGeom prst="rect">
              <a:avLst/>
            </a:prstGeom>
            <a:effectLst>
              <a:glow rad="25400">
                <a:schemeClr val="bg1">
                  <a:alpha val="17000"/>
                </a:schemeClr>
              </a:glow>
            </a:effectLst>
          </p:spPr>
        </p:pic>
      </p:grpSp>
      <p:grpSp>
        <p:nvGrpSpPr>
          <p:cNvPr id="254" name="Group 253"/>
          <p:cNvGrpSpPr/>
          <p:nvPr/>
        </p:nvGrpSpPr>
        <p:grpSpPr>
          <a:xfrm>
            <a:off x="8254918" y="1155701"/>
            <a:ext cx="2909382" cy="1625753"/>
            <a:chOff x="8253330" y="1155700"/>
            <a:chExt cx="2909382" cy="1625753"/>
          </a:xfrm>
        </p:grpSpPr>
        <p:sp>
          <p:nvSpPr>
            <p:cNvPr id="263" name="Freeform 136"/>
            <p:cNvSpPr>
              <a:spLocks/>
            </p:cNvSpPr>
            <p:nvPr/>
          </p:nvSpPr>
          <p:spPr bwMode="auto">
            <a:xfrm>
              <a:off x="8253330" y="1155700"/>
              <a:ext cx="2909382" cy="1625753"/>
            </a:xfrm>
            <a:custGeom>
              <a:avLst/>
              <a:gdLst>
                <a:gd name="T0" fmla="*/ 2421 w 2797"/>
                <a:gd name="T1" fmla="*/ 681 h 1561"/>
                <a:gd name="T2" fmla="*/ 2422 w 2797"/>
                <a:gd name="T3" fmla="*/ 646 h 1561"/>
                <a:gd name="T4" fmla="*/ 1775 w 2797"/>
                <a:gd name="T5" fmla="*/ 0 h 1561"/>
                <a:gd name="T6" fmla="*/ 1208 w 2797"/>
                <a:gd name="T7" fmla="*/ 336 h 1561"/>
                <a:gd name="T8" fmla="*/ 915 w 2797"/>
                <a:gd name="T9" fmla="*/ 224 h 1561"/>
                <a:gd name="T10" fmla="*/ 474 w 2797"/>
                <a:gd name="T11" fmla="*/ 664 h 1561"/>
                <a:gd name="T12" fmla="*/ 475 w 2797"/>
                <a:gd name="T13" fmla="*/ 677 h 1561"/>
                <a:gd name="T14" fmla="*/ 441 w 2797"/>
                <a:gd name="T15" fmla="*/ 676 h 1561"/>
                <a:gd name="T16" fmla="*/ 0 w 2797"/>
                <a:gd name="T17" fmla="*/ 1117 h 1561"/>
                <a:gd name="T18" fmla="*/ 415 w 2797"/>
                <a:gd name="T19" fmla="*/ 1556 h 1561"/>
                <a:gd name="T20" fmla="*/ 415 w 2797"/>
                <a:gd name="T21" fmla="*/ 1561 h 1561"/>
                <a:gd name="T22" fmla="*/ 2332 w 2797"/>
                <a:gd name="T23" fmla="*/ 1561 h 1561"/>
                <a:gd name="T24" fmla="*/ 2332 w 2797"/>
                <a:gd name="T25" fmla="*/ 1556 h 1561"/>
                <a:gd name="T26" fmla="*/ 2357 w 2797"/>
                <a:gd name="T27" fmla="*/ 1557 h 1561"/>
                <a:gd name="T28" fmla="*/ 2797 w 2797"/>
                <a:gd name="T29" fmla="*/ 1117 h 1561"/>
                <a:gd name="T30" fmla="*/ 2421 w 2797"/>
                <a:gd name="T31" fmla="*/ 681 h 1561"/>
                <a:gd name="connsiteX0" fmla="*/ 8656 w 10000"/>
                <a:gd name="connsiteY0" fmla="*/ 4363 h 10000"/>
                <a:gd name="connsiteX1" fmla="*/ 8659 w 10000"/>
                <a:gd name="connsiteY1" fmla="*/ 4138 h 10000"/>
                <a:gd name="connsiteX2" fmla="*/ 6346 w 10000"/>
                <a:gd name="connsiteY2" fmla="*/ 0 h 10000"/>
                <a:gd name="connsiteX3" fmla="*/ 4319 w 10000"/>
                <a:gd name="connsiteY3" fmla="*/ 2152 h 10000"/>
                <a:gd name="connsiteX4" fmla="*/ 3271 w 10000"/>
                <a:gd name="connsiteY4" fmla="*/ 1435 h 10000"/>
                <a:gd name="connsiteX5" fmla="*/ 1695 w 10000"/>
                <a:gd name="connsiteY5" fmla="*/ 4254 h 10000"/>
                <a:gd name="connsiteX6" fmla="*/ 1698 w 10000"/>
                <a:gd name="connsiteY6" fmla="*/ 4337 h 10000"/>
                <a:gd name="connsiteX7" fmla="*/ 1577 w 10000"/>
                <a:gd name="connsiteY7" fmla="*/ 4331 h 10000"/>
                <a:gd name="connsiteX8" fmla="*/ 0 w 10000"/>
                <a:gd name="connsiteY8" fmla="*/ 7156 h 10000"/>
                <a:gd name="connsiteX9" fmla="*/ 1484 w 10000"/>
                <a:gd name="connsiteY9" fmla="*/ 9968 h 10000"/>
                <a:gd name="connsiteX10" fmla="*/ 1484 w 10000"/>
                <a:gd name="connsiteY10" fmla="*/ 10000 h 10000"/>
                <a:gd name="connsiteX11" fmla="*/ 8338 w 10000"/>
                <a:gd name="connsiteY11" fmla="*/ 10000 h 10000"/>
                <a:gd name="connsiteX12" fmla="*/ 8427 w 10000"/>
                <a:gd name="connsiteY12" fmla="*/ 9974 h 10000"/>
                <a:gd name="connsiteX13" fmla="*/ 10000 w 10000"/>
                <a:gd name="connsiteY13" fmla="*/ 7156 h 10000"/>
                <a:gd name="connsiteX14" fmla="*/ 8656 w 10000"/>
                <a:gd name="connsiteY14" fmla="*/ 4363 h 10000"/>
                <a:gd name="connsiteX0" fmla="*/ 8656 w 10000"/>
                <a:gd name="connsiteY0" fmla="*/ 4363 h 10000"/>
                <a:gd name="connsiteX1" fmla="*/ 8659 w 10000"/>
                <a:gd name="connsiteY1" fmla="*/ 4138 h 10000"/>
                <a:gd name="connsiteX2" fmla="*/ 6346 w 10000"/>
                <a:gd name="connsiteY2" fmla="*/ 0 h 10000"/>
                <a:gd name="connsiteX3" fmla="*/ 4319 w 10000"/>
                <a:gd name="connsiteY3" fmla="*/ 2152 h 10000"/>
                <a:gd name="connsiteX4" fmla="*/ 3271 w 10000"/>
                <a:gd name="connsiteY4" fmla="*/ 1435 h 10000"/>
                <a:gd name="connsiteX5" fmla="*/ 1695 w 10000"/>
                <a:gd name="connsiteY5" fmla="*/ 4254 h 10000"/>
                <a:gd name="connsiteX6" fmla="*/ 1698 w 10000"/>
                <a:gd name="connsiteY6" fmla="*/ 4337 h 10000"/>
                <a:gd name="connsiteX7" fmla="*/ 1577 w 10000"/>
                <a:gd name="connsiteY7" fmla="*/ 4331 h 10000"/>
                <a:gd name="connsiteX8" fmla="*/ 0 w 10000"/>
                <a:gd name="connsiteY8" fmla="*/ 7156 h 10000"/>
                <a:gd name="connsiteX9" fmla="*/ 1484 w 10000"/>
                <a:gd name="connsiteY9" fmla="*/ 9968 h 10000"/>
                <a:gd name="connsiteX10" fmla="*/ 1484 w 10000"/>
                <a:gd name="connsiteY10" fmla="*/ 10000 h 10000"/>
                <a:gd name="connsiteX11" fmla="*/ 8427 w 10000"/>
                <a:gd name="connsiteY11" fmla="*/ 9974 h 10000"/>
                <a:gd name="connsiteX12" fmla="*/ 10000 w 10000"/>
                <a:gd name="connsiteY12" fmla="*/ 7156 h 10000"/>
                <a:gd name="connsiteX13" fmla="*/ 8656 w 10000"/>
                <a:gd name="connsiteY13" fmla="*/ 4363 h 10000"/>
                <a:gd name="connsiteX0" fmla="*/ 8656 w 10000"/>
                <a:gd name="connsiteY0" fmla="*/ 4363 h 9974"/>
                <a:gd name="connsiteX1" fmla="*/ 8659 w 10000"/>
                <a:gd name="connsiteY1" fmla="*/ 4138 h 9974"/>
                <a:gd name="connsiteX2" fmla="*/ 6346 w 10000"/>
                <a:gd name="connsiteY2" fmla="*/ 0 h 9974"/>
                <a:gd name="connsiteX3" fmla="*/ 4319 w 10000"/>
                <a:gd name="connsiteY3" fmla="*/ 2152 h 9974"/>
                <a:gd name="connsiteX4" fmla="*/ 3271 w 10000"/>
                <a:gd name="connsiteY4" fmla="*/ 1435 h 9974"/>
                <a:gd name="connsiteX5" fmla="*/ 1695 w 10000"/>
                <a:gd name="connsiteY5" fmla="*/ 4254 h 9974"/>
                <a:gd name="connsiteX6" fmla="*/ 1698 w 10000"/>
                <a:gd name="connsiteY6" fmla="*/ 4337 h 9974"/>
                <a:gd name="connsiteX7" fmla="*/ 1577 w 10000"/>
                <a:gd name="connsiteY7" fmla="*/ 4331 h 9974"/>
                <a:gd name="connsiteX8" fmla="*/ 0 w 10000"/>
                <a:gd name="connsiteY8" fmla="*/ 7156 h 9974"/>
                <a:gd name="connsiteX9" fmla="*/ 1484 w 10000"/>
                <a:gd name="connsiteY9" fmla="*/ 9968 h 9974"/>
                <a:gd name="connsiteX10" fmla="*/ 8427 w 10000"/>
                <a:gd name="connsiteY10" fmla="*/ 9974 h 9974"/>
                <a:gd name="connsiteX11" fmla="*/ 10000 w 10000"/>
                <a:gd name="connsiteY11" fmla="*/ 7156 h 9974"/>
                <a:gd name="connsiteX12" fmla="*/ 8656 w 10000"/>
                <a:gd name="connsiteY12" fmla="*/ 4363 h 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9974">
                  <a:moveTo>
                    <a:pt x="8656" y="4363"/>
                  </a:moveTo>
                  <a:cubicBezTo>
                    <a:pt x="8656" y="4286"/>
                    <a:pt x="8659" y="4209"/>
                    <a:pt x="8659" y="4138"/>
                  </a:cubicBezTo>
                  <a:cubicBezTo>
                    <a:pt x="8659" y="1851"/>
                    <a:pt x="7622" y="0"/>
                    <a:pt x="6346" y="0"/>
                  </a:cubicBezTo>
                  <a:cubicBezTo>
                    <a:pt x="5474" y="0"/>
                    <a:pt x="4712" y="865"/>
                    <a:pt x="4319" y="2152"/>
                  </a:cubicBezTo>
                  <a:cubicBezTo>
                    <a:pt x="4040" y="1704"/>
                    <a:pt x="3675" y="1435"/>
                    <a:pt x="3271" y="1435"/>
                  </a:cubicBezTo>
                  <a:cubicBezTo>
                    <a:pt x="2403" y="1435"/>
                    <a:pt x="1695" y="2697"/>
                    <a:pt x="1695" y="4254"/>
                  </a:cubicBezTo>
                  <a:cubicBezTo>
                    <a:pt x="1695" y="4286"/>
                    <a:pt x="1698" y="4311"/>
                    <a:pt x="1698" y="4337"/>
                  </a:cubicBezTo>
                  <a:cubicBezTo>
                    <a:pt x="1655" y="4337"/>
                    <a:pt x="1616" y="4331"/>
                    <a:pt x="1577" y="4331"/>
                  </a:cubicBezTo>
                  <a:cubicBezTo>
                    <a:pt x="704" y="4331"/>
                    <a:pt x="0" y="5593"/>
                    <a:pt x="0" y="7156"/>
                  </a:cubicBezTo>
                  <a:cubicBezTo>
                    <a:pt x="0" y="8661"/>
                    <a:pt x="658" y="9885"/>
                    <a:pt x="1484" y="9968"/>
                  </a:cubicBezTo>
                  <a:lnTo>
                    <a:pt x="8427" y="9974"/>
                  </a:lnTo>
                  <a:cubicBezTo>
                    <a:pt x="9296" y="9974"/>
                    <a:pt x="10000" y="8712"/>
                    <a:pt x="10000" y="7156"/>
                  </a:cubicBezTo>
                  <a:cubicBezTo>
                    <a:pt x="10000" y="5734"/>
                    <a:pt x="9417" y="4561"/>
                    <a:pt x="8656" y="4363"/>
                  </a:cubicBezTo>
                  <a:close/>
                </a:path>
              </a:pathLst>
            </a:custGeom>
            <a:solidFill>
              <a:schemeClr val="bg2"/>
            </a:solidFill>
            <a:ln w="38100">
              <a:solidFill>
                <a:schemeClr val="bg1">
                  <a:lumMod val="85000"/>
                </a:schemeClr>
              </a:solid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grpSp>
          <p:nvGrpSpPr>
            <p:cNvPr id="264" name="Group 263"/>
            <p:cNvGrpSpPr>
              <a:grpSpLocks noChangeAspect="1"/>
            </p:cNvGrpSpPr>
            <p:nvPr/>
          </p:nvGrpSpPr>
          <p:grpSpPr bwMode="auto">
            <a:xfrm>
              <a:off x="9816120" y="1384300"/>
              <a:ext cx="670370" cy="152405"/>
              <a:chOff x="2624" y="1797"/>
              <a:chExt cx="3189" cy="725"/>
            </a:xfrm>
          </p:grpSpPr>
          <p:sp>
            <p:nvSpPr>
              <p:cNvPr id="316" name="Freeform 140"/>
              <p:cNvSpPr>
                <a:spLocks/>
              </p:cNvSpPr>
              <p:nvPr/>
            </p:nvSpPr>
            <p:spPr bwMode="auto">
              <a:xfrm>
                <a:off x="2624" y="1955"/>
                <a:ext cx="296" cy="401"/>
              </a:xfrm>
              <a:custGeom>
                <a:avLst/>
                <a:gdLst>
                  <a:gd name="T0" fmla="*/ 1 w 125"/>
                  <a:gd name="T1" fmla="*/ 146 h 168"/>
                  <a:gd name="T2" fmla="*/ 2 w 125"/>
                  <a:gd name="T3" fmla="*/ 150 h 168"/>
                  <a:gd name="T4" fmla="*/ 12 w 125"/>
                  <a:gd name="T5" fmla="*/ 156 h 168"/>
                  <a:gd name="T6" fmla="*/ 66 w 125"/>
                  <a:gd name="T7" fmla="*/ 168 h 168"/>
                  <a:gd name="T8" fmla="*/ 125 w 125"/>
                  <a:gd name="T9" fmla="*/ 118 h 168"/>
                  <a:gd name="T10" fmla="*/ 125 w 125"/>
                  <a:gd name="T11" fmla="*/ 117 h 168"/>
                  <a:gd name="T12" fmla="*/ 75 w 125"/>
                  <a:gd name="T13" fmla="*/ 70 h 168"/>
                  <a:gd name="T14" fmla="*/ 72 w 125"/>
                  <a:gd name="T15" fmla="*/ 69 h 168"/>
                  <a:gd name="T16" fmla="*/ 38 w 125"/>
                  <a:gd name="T17" fmla="*/ 46 h 168"/>
                  <a:gd name="T18" fmla="*/ 38 w 125"/>
                  <a:gd name="T19" fmla="*/ 45 h 168"/>
                  <a:gd name="T20" fmla="*/ 62 w 125"/>
                  <a:gd name="T21" fmla="*/ 28 h 168"/>
                  <a:gd name="T22" fmla="*/ 108 w 125"/>
                  <a:gd name="T23" fmla="*/ 39 h 168"/>
                  <a:gd name="T24" fmla="*/ 113 w 125"/>
                  <a:gd name="T25" fmla="*/ 38 h 168"/>
                  <a:gd name="T26" fmla="*/ 120 w 125"/>
                  <a:gd name="T27" fmla="*/ 18 h 168"/>
                  <a:gd name="T28" fmla="*/ 119 w 125"/>
                  <a:gd name="T29" fmla="*/ 14 h 168"/>
                  <a:gd name="T30" fmla="*/ 66 w 125"/>
                  <a:gd name="T31" fmla="*/ 0 h 168"/>
                  <a:gd name="T32" fmla="*/ 63 w 125"/>
                  <a:gd name="T33" fmla="*/ 0 h 168"/>
                  <a:gd name="T34" fmla="*/ 6 w 125"/>
                  <a:gd name="T35" fmla="*/ 49 h 168"/>
                  <a:gd name="T36" fmla="*/ 6 w 125"/>
                  <a:gd name="T37" fmla="*/ 50 h 168"/>
                  <a:gd name="T38" fmla="*/ 56 w 125"/>
                  <a:gd name="T39" fmla="*/ 97 h 168"/>
                  <a:gd name="T40" fmla="*/ 60 w 125"/>
                  <a:gd name="T41" fmla="*/ 99 h 168"/>
                  <a:gd name="T42" fmla="*/ 92 w 125"/>
                  <a:gd name="T43" fmla="*/ 121 h 168"/>
                  <a:gd name="T44" fmla="*/ 92 w 125"/>
                  <a:gd name="T45" fmla="*/ 122 h 168"/>
                  <a:gd name="T46" fmla="*/ 67 w 125"/>
                  <a:gd name="T47" fmla="*/ 141 h 168"/>
                  <a:gd name="T48" fmla="*/ 19 w 125"/>
                  <a:gd name="T49" fmla="*/ 128 h 168"/>
                  <a:gd name="T50" fmla="*/ 13 w 125"/>
                  <a:gd name="T51" fmla="*/ 124 h 168"/>
                  <a:gd name="T52" fmla="*/ 9 w 125"/>
                  <a:gd name="T53" fmla="*/ 126 h 168"/>
                  <a:gd name="T54" fmla="*/ 1 w 125"/>
                  <a:gd name="T55" fmla="*/ 14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68">
                    <a:moveTo>
                      <a:pt x="1" y="146"/>
                    </a:moveTo>
                    <a:cubicBezTo>
                      <a:pt x="0" y="149"/>
                      <a:pt x="2" y="149"/>
                      <a:pt x="2" y="150"/>
                    </a:cubicBezTo>
                    <a:cubicBezTo>
                      <a:pt x="6" y="152"/>
                      <a:pt x="9" y="154"/>
                      <a:pt x="12" y="156"/>
                    </a:cubicBezTo>
                    <a:cubicBezTo>
                      <a:pt x="31" y="166"/>
                      <a:pt x="48" y="168"/>
                      <a:pt x="66" y="168"/>
                    </a:cubicBezTo>
                    <a:cubicBezTo>
                      <a:pt x="102" y="168"/>
                      <a:pt x="125" y="149"/>
                      <a:pt x="125" y="118"/>
                    </a:cubicBezTo>
                    <a:cubicBezTo>
                      <a:pt x="125" y="117"/>
                      <a:pt x="125" y="117"/>
                      <a:pt x="125" y="117"/>
                    </a:cubicBezTo>
                    <a:cubicBezTo>
                      <a:pt x="125" y="88"/>
                      <a:pt x="99" y="77"/>
                      <a:pt x="75" y="70"/>
                    </a:cubicBezTo>
                    <a:cubicBezTo>
                      <a:pt x="72" y="69"/>
                      <a:pt x="72" y="69"/>
                      <a:pt x="72" y="69"/>
                    </a:cubicBezTo>
                    <a:cubicBezTo>
                      <a:pt x="54" y="63"/>
                      <a:pt x="38" y="58"/>
                      <a:pt x="38" y="46"/>
                    </a:cubicBezTo>
                    <a:cubicBezTo>
                      <a:pt x="38" y="45"/>
                      <a:pt x="38" y="45"/>
                      <a:pt x="38" y="45"/>
                    </a:cubicBezTo>
                    <a:cubicBezTo>
                      <a:pt x="38" y="35"/>
                      <a:pt x="48" y="28"/>
                      <a:pt x="62" y="28"/>
                    </a:cubicBezTo>
                    <a:cubicBezTo>
                      <a:pt x="77" y="28"/>
                      <a:pt x="96" y="33"/>
                      <a:pt x="108" y="39"/>
                    </a:cubicBezTo>
                    <a:cubicBezTo>
                      <a:pt x="108" y="39"/>
                      <a:pt x="112" y="42"/>
                      <a:pt x="113" y="38"/>
                    </a:cubicBezTo>
                    <a:cubicBezTo>
                      <a:pt x="114" y="36"/>
                      <a:pt x="120" y="20"/>
                      <a:pt x="120" y="18"/>
                    </a:cubicBezTo>
                    <a:cubicBezTo>
                      <a:pt x="121" y="16"/>
                      <a:pt x="120" y="15"/>
                      <a:pt x="119" y="14"/>
                    </a:cubicBezTo>
                    <a:cubicBezTo>
                      <a:pt x="105" y="6"/>
                      <a:pt x="86" y="0"/>
                      <a:pt x="66" y="0"/>
                    </a:cubicBezTo>
                    <a:cubicBezTo>
                      <a:pt x="63" y="0"/>
                      <a:pt x="63" y="0"/>
                      <a:pt x="63" y="0"/>
                    </a:cubicBezTo>
                    <a:cubicBezTo>
                      <a:pt x="29" y="0"/>
                      <a:pt x="6" y="20"/>
                      <a:pt x="6" y="49"/>
                    </a:cubicBezTo>
                    <a:cubicBezTo>
                      <a:pt x="6" y="50"/>
                      <a:pt x="6" y="50"/>
                      <a:pt x="6" y="50"/>
                    </a:cubicBezTo>
                    <a:cubicBezTo>
                      <a:pt x="6" y="80"/>
                      <a:pt x="32" y="90"/>
                      <a:pt x="56" y="97"/>
                    </a:cubicBezTo>
                    <a:cubicBezTo>
                      <a:pt x="60" y="99"/>
                      <a:pt x="60" y="99"/>
                      <a:pt x="60" y="99"/>
                    </a:cubicBezTo>
                    <a:cubicBezTo>
                      <a:pt x="77" y="104"/>
                      <a:pt x="92" y="109"/>
                      <a:pt x="92" y="121"/>
                    </a:cubicBezTo>
                    <a:cubicBezTo>
                      <a:pt x="92" y="122"/>
                      <a:pt x="92" y="122"/>
                      <a:pt x="92" y="122"/>
                    </a:cubicBezTo>
                    <a:cubicBezTo>
                      <a:pt x="92" y="133"/>
                      <a:pt x="83" y="141"/>
                      <a:pt x="67" y="141"/>
                    </a:cubicBezTo>
                    <a:cubicBezTo>
                      <a:pt x="60" y="141"/>
                      <a:pt x="41" y="141"/>
                      <a:pt x="19" y="128"/>
                    </a:cubicBezTo>
                    <a:cubicBezTo>
                      <a:pt x="17" y="126"/>
                      <a:pt x="15" y="125"/>
                      <a:pt x="13" y="124"/>
                    </a:cubicBezTo>
                    <a:cubicBezTo>
                      <a:pt x="12" y="123"/>
                      <a:pt x="10" y="122"/>
                      <a:pt x="9" y="126"/>
                    </a:cubicBezTo>
                    <a:lnTo>
                      <a:pt x="1" y="146"/>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17" name="Freeform 141"/>
              <p:cNvSpPr>
                <a:spLocks/>
              </p:cNvSpPr>
              <p:nvPr/>
            </p:nvSpPr>
            <p:spPr bwMode="auto">
              <a:xfrm>
                <a:off x="3893" y="1955"/>
                <a:ext cx="296" cy="401"/>
              </a:xfrm>
              <a:custGeom>
                <a:avLst/>
                <a:gdLst>
                  <a:gd name="T0" fmla="*/ 1 w 125"/>
                  <a:gd name="T1" fmla="*/ 146 h 168"/>
                  <a:gd name="T2" fmla="*/ 2 w 125"/>
                  <a:gd name="T3" fmla="*/ 150 h 168"/>
                  <a:gd name="T4" fmla="*/ 12 w 125"/>
                  <a:gd name="T5" fmla="*/ 156 h 168"/>
                  <a:gd name="T6" fmla="*/ 65 w 125"/>
                  <a:gd name="T7" fmla="*/ 168 h 168"/>
                  <a:gd name="T8" fmla="*/ 125 w 125"/>
                  <a:gd name="T9" fmla="*/ 118 h 168"/>
                  <a:gd name="T10" fmla="*/ 125 w 125"/>
                  <a:gd name="T11" fmla="*/ 117 h 168"/>
                  <a:gd name="T12" fmla="*/ 75 w 125"/>
                  <a:gd name="T13" fmla="*/ 70 h 168"/>
                  <a:gd name="T14" fmla="*/ 72 w 125"/>
                  <a:gd name="T15" fmla="*/ 69 h 168"/>
                  <a:gd name="T16" fmla="*/ 38 w 125"/>
                  <a:gd name="T17" fmla="*/ 46 h 168"/>
                  <a:gd name="T18" fmla="*/ 38 w 125"/>
                  <a:gd name="T19" fmla="*/ 45 h 168"/>
                  <a:gd name="T20" fmla="*/ 61 w 125"/>
                  <a:gd name="T21" fmla="*/ 28 h 168"/>
                  <a:gd name="T22" fmla="*/ 108 w 125"/>
                  <a:gd name="T23" fmla="*/ 39 h 168"/>
                  <a:gd name="T24" fmla="*/ 113 w 125"/>
                  <a:gd name="T25" fmla="*/ 38 h 168"/>
                  <a:gd name="T26" fmla="*/ 120 w 125"/>
                  <a:gd name="T27" fmla="*/ 18 h 168"/>
                  <a:gd name="T28" fmla="*/ 118 w 125"/>
                  <a:gd name="T29" fmla="*/ 14 h 168"/>
                  <a:gd name="T30" fmla="*/ 66 w 125"/>
                  <a:gd name="T31" fmla="*/ 0 h 168"/>
                  <a:gd name="T32" fmla="*/ 62 w 125"/>
                  <a:gd name="T33" fmla="*/ 0 h 168"/>
                  <a:gd name="T34" fmla="*/ 5 w 125"/>
                  <a:gd name="T35" fmla="*/ 49 h 168"/>
                  <a:gd name="T36" fmla="*/ 5 w 125"/>
                  <a:gd name="T37" fmla="*/ 50 h 168"/>
                  <a:gd name="T38" fmla="*/ 55 w 125"/>
                  <a:gd name="T39" fmla="*/ 97 h 168"/>
                  <a:gd name="T40" fmla="*/ 59 w 125"/>
                  <a:gd name="T41" fmla="*/ 99 h 168"/>
                  <a:gd name="T42" fmla="*/ 92 w 125"/>
                  <a:gd name="T43" fmla="*/ 121 h 168"/>
                  <a:gd name="T44" fmla="*/ 92 w 125"/>
                  <a:gd name="T45" fmla="*/ 122 h 168"/>
                  <a:gd name="T46" fmla="*/ 66 w 125"/>
                  <a:gd name="T47" fmla="*/ 141 h 168"/>
                  <a:gd name="T48" fmla="*/ 19 w 125"/>
                  <a:gd name="T49" fmla="*/ 128 h 168"/>
                  <a:gd name="T50" fmla="*/ 13 w 125"/>
                  <a:gd name="T51" fmla="*/ 124 h 168"/>
                  <a:gd name="T52" fmla="*/ 8 w 125"/>
                  <a:gd name="T53" fmla="*/ 126 h 168"/>
                  <a:gd name="T54" fmla="*/ 1 w 125"/>
                  <a:gd name="T55" fmla="*/ 14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68">
                    <a:moveTo>
                      <a:pt x="1" y="146"/>
                    </a:moveTo>
                    <a:cubicBezTo>
                      <a:pt x="0" y="149"/>
                      <a:pt x="1" y="149"/>
                      <a:pt x="2" y="150"/>
                    </a:cubicBezTo>
                    <a:cubicBezTo>
                      <a:pt x="5" y="152"/>
                      <a:pt x="9" y="154"/>
                      <a:pt x="12" y="156"/>
                    </a:cubicBezTo>
                    <a:cubicBezTo>
                      <a:pt x="30" y="166"/>
                      <a:pt x="47" y="168"/>
                      <a:pt x="65" y="168"/>
                    </a:cubicBezTo>
                    <a:cubicBezTo>
                      <a:pt x="102" y="168"/>
                      <a:pt x="125" y="149"/>
                      <a:pt x="125" y="118"/>
                    </a:cubicBezTo>
                    <a:cubicBezTo>
                      <a:pt x="125" y="117"/>
                      <a:pt x="125" y="117"/>
                      <a:pt x="125" y="117"/>
                    </a:cubicBezTo>
                    <a:cubicBezTo>
                      <a:pt x="125" y="88"/>
                      <a:pt x="99" y="77"/>
                      <a:pt x="75" y="70"/>
                    </a:cubicBezTo>
                    <a:cubicBezTo>
                      <a:pt x="72" y="69"/>
                      <a:pt x="72" y="69"/>
                      <a:pt x="72" y="69"/>
                    </a:cubicBezTo>
                    <a:cubicBezTo>
                      <a:pt x="54" y="63"/>
                      <a:pt x="38" y="58"/>
                      <a:pt x="38" y="46"/>
                    </a:cubicBezTo>
                    <a:cubicBezTo>
                      <a:pt x="38" y="45"/>
                      <a:pt x="38" y="45"/>
                      <a:pt x="38" y="45"/>
                    </a:cubicBezTo>
                    <a:cubicBezTo>
                      <a:pt x="38" y="35"/>
                      <a:pt x="47" y="28"/>
                      <a:pt x="61" y="28"/>
                    </a:cubicBezTo>
                    <a:cubicBezTo>
                      <a:pt x="77" y="28"/>
                      <a:pt x="96" y="33"/>
                      <a:pt x="108" y="39"/>
                    </a:cubicBezTo>
                    <a:cubicBezTo>
                      <a:pt x="108" y="39"/>
                      <a:pt x="111" y="42"/>
                      <a:pt x="113" y="38"/>
                    </a:cubicBezTo>
                    <a:cubicBezTo>
                      <a:pt x="113" y="36"/>
                      <a:pt x="119" y="20"/>
                      <a:pt x="120" y="18"/>
                    </a:cubicBezTo>
                    <a:cubicBezTo>
                      <a:pt x="121" y="16"/>
                      <a:pt x="120" y="15"/>
                      <a:pt x="118" y="14"/>
                    </a:cubicBezTo>
                    <a:cubicBezTo>
                      <a:pt x="105" y="6"/>
                      <a:pt x="86" y="0"/>
                      <a:pt x="66" y="0"/>
                    </a:cubicBezTo>
                    <a:cubicBezTo>
                      <a:pt x="62" y="0"/>
                      <a:pt x="62" y="0"/>
                      <a:pt x="62" y="0"/>
                    </a:cubicBezTo>
                    <a:cubicBezTo>
                      <a:pt x="29" y="0"/>
                      <a:pt x="5" y="20"/>
                      <a:pt x="5" y="49"/>
                    </a:cubicBezTo>
                    <a:cubicBezTo>
                      <a:pt x="5" y="50"/>
                      <a:pt x="5" y="50"/>
                      <a:pt x="5" y="50"/>
                    </a:cubicBezTo>
                    <a:cubicBezTo>
                      <a:pt x="5" y="80"/>
                      <a:pt x="31" y="90"/>
                      <a:pt x="55" y="97"/>
                    </a:cubicBezTo>
                    <a:cubicBezTo>
                      <a:pt x="59" y="99"/>
                      <a:pt x="59" y="99"/>
                      <a:pt x="59" y="99"/>
                    </a:cubicBezTo>
                    <a:cubicBezTo>
                      <a:pt x="77" y="104"/>
                      <a:pt x="92" y="109"/>
                      <a:pt x="92" y="121"/>
                    </a:cubicBezTo>
                    <a:cubicBezTo>
                      <a:pt x="92" y="122"/>
                      <a:pt x="92" y="122"/>
                      <a:pt x="92" y="122"/>
                    </a:cubicBezTo>
                    <a:cubicBezTo>
                      <a:pt x="92" y="133"/>
                      <a:pt x="82" y="141"/>
                      <a:pt x="66" y="141"/>
                    </a:cubicBezTo>
                    <a:cubicBezTo>
                      <a:pt x="60" y="141"/>
                      <a:pt x="40" y="141"/>
                      <a:pt x="19" y="128"/>
                    </a:cubicBezTo>
                    <a:cubicBezTo>
                      <a:pt x="17" y="126"/>
                      <a:pt x="15" y="125"/>
                      <a:pt x="13" y="124"/>
                    </a:cubicBezTo>
                    <a:cubicBezTo>
                      <a:pt x="12" y="124"/>
                      <a:pt x="9" y="122"/>
                      <a:pt x="8" y="126"/>
                    </a:cubicBezTo>
                    <a:lnTo>
                      <a:pt x="1" y="146"/>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18" name="Freeform 142"/>
              <p:cNvSpPr>
                <a:spLocks noEditPoints="1"/>
              </p:cNvSpPr>
              <p:nvPr/>
            </p:nvSpPr>
            <p:spPr bwMode="auto">
              <a:xfrm>
                <a:off x="4492" y="1957"/>
                <a:ext cx="352" cy="399"/>
              </a:xfrm>
              <a:custGeom>
                <a:avLst/>
                <a:gdLst>
                  <a:gd name="T0" fmla="*/ 144 w 149"/>
                  <a:gd name="T1" fmla="*/ 50 h 167"/>
                  <a:gd name="T2" fmla="*/ 130 w 149"/>
                  <a:gd name="T3" fmla="*/ 24 h 167"/>
                  <a:gd name="T4" fmla="*/ 107 w 149"/>
                  <a:gd name="T5" fmla="*/ 6 h 167"/>
                  <a:gd name="T6" fmla="*/ 74 w 149"/>
                  <a:gd name="T7" fmla="*/ 0 h 167"/>
                  <a:gd name="T8" fmla="*/ 41 w 149"/>
                  <a:gd name="T9" fmla="*/ 6 h 167"/>
                  <a:gd name="T10" fmla="*/ 18 w 149"/>
                  <a:gd name="T11" fmla="*/ 24 h 167"/>
                  <a:gd name="T12" fmla="*/ 4 w 149"/>
                  <a:gd name="T13" fmla="*/ 50 h 167"/>
                  <a:gd name="T14" fmla="*/ 0 w 149"/>
                  <a:gd name="T15" fmla="*/ 83 h 167"/>
                  <a:gd name="T16" fmla="*/ 4 w 149"/>
                  <a:gd name="T17" fmla="*/ 116 h 167"/>
                  <a:gd name="T18" fmla="*/ 18 w 149"/>
                  <a:gd name="T19" fmla="*/ 143 h 167"/>
                  <a:gd name="T20" fmla="*/ 41 w 149"/>
                  <a:gd name="T21" fmla="*/ 160 h 167"/>
                  <a:gd name="T22" fmla="*/ 74 w 149"/>
                  <a:gd name="T23" fmla="*/ 167 h 167"/>
                  <a:gd name="T24" fmla="*/ 107 w 149"/>
                  <a:gd name="T25" fmla="*/ 160 h 167"/>
                  <a:gd name="T26" fmla="*/ 130 w 149"/>
                  <a:gd name="T27" fmla="*/ 143 h 167"/>
                  <a:gd name="T28" fmla="*/ 144 w 149"/>
                  <a:gd name="T29" fmla="*/ 116 h 167"/>
                  <a:gd name="T30" fmla="*/ 149 w 149"/>
                  <a:gd name="T31" fmla="*/ 83 h 167"/>
                  <a:gd name="T32" fmla="*/ 144 w 149"/>
                  <a:gd name="T33" fmla="*/ 50 h 167"/>
                  <a:gd name="T34" fmla="*/ 114 w 149"/>
                  <a:gd name="T35" fmla="*/ 83 h 167"/>
                  <a:gd name="T36" fmla="*/ 104 w 149"/>
                  <a:gd name="T37" fmla="*/ 125 h 167"/>
                  <a:gd name="T38" fmla="*/ 74 w 149"/>
                  <a:gd name="T39" fmla="*/ 139 h 167"/>
                  <a:gd name="T40" fmla="*/ 45 w 149"/>
                  <a:gd name="T41" fmla="*/ 125 h 167"/>
                  <a:gd name="T42" fmla="*/ 35 w 149"/>
                  <a:gd name="T43" fmla="*/ 83 h 167"/>
                  <a:gd name="T44" fmla="*/ 45 w 149"/>
                  <a:gd name="T45" fmla="*/ 42 h 167"/>
                  <a:gd name="T46" fmla="*/ 74 w 149"/>
                  <a:gd name="T47" fmla="*/ 28 h 167"/>
                  <a:gd name="T48" fmla="*/ 104 w 149"/>
                  <a:gd name="T49" fmla="*/ 42 h 167"/>
                  <a:gd name="T50" fmla="*/ 114 w 149"/>
                  <a:gd name="T51"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9" h="167">
                    <a:moveTo>
                      <a:pt x="144" y="50"/>
                    </a:moveTo>
                    <a:cubicBezTo>
                      <a:pt x="141" y="40"/>
                      <a:pt x="137" y="31"/>
                      <a:pt x="130" y="24"/>
                    </a:cubicBezTo>
                    <a:cubicBezTo>
                      <a:pt x="124" y="16"/>
                      <a:pt x="116" y="10"/>
                      <a:pt x="107" y="6"/>
                    </a:cubicBezTo>
                    <a:cubicBezTo>
                      <a:pt x="98" y="2"/>
                      <a:pt x="87" y="0"/>
                      <a:pt x="74" y="0"/>
                    </a:cubicBezTo>
                    <a:cubicBezTo>
                      <a:pt x="62" y="0"/>
                      <a:pt x="51" y="2"/>
                      <a:pt x="41" y="6"/>
                    </a:cubicBezTo>
                    <a:cubicBezTo>
                      <a:pt x="32" y="10"/>
                      <a:pt x="24" y="16"/>
                      <a:pt x="18" y="24"/>
                    </a:cubicBezTo>
                    <a:cubicBezTo>
                      <a:pt x="12" y="31"/>
                      <a:pt x="7" y="40"/>
                      <a:pt x="4" y="50"/>
                    </a:cubicBezTo>
                    <a:cubicBezTo>
                      <a:pt x="1" y="61"/>
                      <a:pt x="0" y="72"/>
                      <a:pt x="0" y="83"/>
                    </a:cubicBezTo>
                    <a:cubicBezTo>
                      <a:pt x="0" y="95"/>
                      <a:pt x="1" y="106"/>
                      <a:pt x="4" y="116"/>
                    </a:cubicBezTo>
                    <a:cubicBezTo>
                      <a:pt x="7" y="126"/>
                      <a:pt x="12" y="135"/>
                      <a:pt x="18" y="143"/>
                    </a:cubicBezTo>
                    <a:cubicBezTo>
                      <a:pt x="24" y="150"/>
                      <a:pt x="32" y="156"/>
                      <a:pt x="41" y="160"/>
                    </a:cubicBezTo>
                    <a:cubicBezTo>
                      <a:pt x="51" y="165"/>
                      <a:pt x="62" y="167"/>
                      <a:pt x="74" y="167"/>
                    </a:cubicBezTo>
                    <a:cubicBezTo>
                      <a:pt x="87" y="167"/>
                      <a:pt x="98" y="165"/>
                      <a:pt x="107" y="160"/>
                    </a:cubicBezTo>
                    <a:cubicBezTo>
                      <a:pt x="116" y="156"/>
                      <a:pt x="124" y="150"/>
                      <a:pt x="130" y="143"/>
                    </a:cubicBezTo>
                    <a:cubicBezTo>
                      <a:pt x="137" y="135"/>
                      <a:pt x="141" y="126"/>
                      <a:pt x="144" y="116"/>
                    </a:cubicBezTo>
                    <a:cubicBezTo>
                      <a:pt x="147" y="106"/>
                      <a:pt x="149" y="95"/>
                      <a:pt x="149" y="83"/>
                    </a:cubicBezTo>
                    <a:cubicBezTo>
                      <a:pt x="149" y="72"/>
                      <a:pt x="147" y="61"/>
                      <a:pt x="144" y="50"/>
                    </a:cubicBezTo>
                    <a:moveTo>
                      <a:pt x="114" y="83"/>
                    </a:moveTo>
                    <a:cubicBezTo>
                      <a:pt x="114" y="101"/>
                      <a:pt x="110" y="115"/>
                      <a:pt x="104" y="125"/>
                    </a:cubicBezTo>
                    <a:cubicBezTo>
                      <a:pt x="97" y="135"/>
                      <a:pt x="88" y="139"/>
                      <a:pt x="74" y="139"/>
                    </a:cubicBezTo>
                    <a:cubicBezTo>
                      <a:pt x="61" y="139"/>
                      <a:pt x="51" y="135"/>
                      <a:pt x="45" y="125"/>
                    </a:cubicBezTo>
                    <a:cubicBezTo>
                      <a:pt x="38" y="115"/>
                      <a:pt x="35" y="101"/>
                      <a:pt x="35" y="83"/>
                    </a:cubicBezTo>
                    <a:cubicBezTo>
                      <a:pt x="35" y="66"/>
                      <a:pt x="38" y="52"/>
                      <a:pt x="45" y="42"/>
                    </a:cubicBezTo>
                    <a:cubicBezTo>
                      <a:pt x="51" y="32"/>
                      <a:pt x="61" y="28"/>
                      <a:pt x="74" y="28"/>
                    </a:cubicBezTo>
                    <a:cubicBezTo>
                      <a:pt x="88" y="28"/>
                      <a:pt x="97" y="32"/>
                      <a:pt x="104" y="42"/>
                    </a:cubicBezTo>
                    <a:cubicBezTo>
                      <a:pt x="110" y="52"/>
                      <a:pt x="114" y="66"/>
                      <a:pt x="114" y="83"/>
                    </a:cubicBezTo>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19" name="Freeform 143"/>
              <p:cNvSpPr>
                <a:spLocks/>
              </p:cNvSpPr>
              <p:nvPr/>
            </p:nvSpPr>
            <p:spPr bwMode="auto">
              <a:xfrm>
                <a:off x="5147" y="1955"/>
                <a:ext cx="301" cy="401"/>
              </a:xfrm>
              <a:custGeom>
                <a:avLst/>
                <a:gdLst>
                  <a:gd name="T0" fmla="*/ 118 w 127"/>
                  <a:gd name="T1" fmla="*/ 136 h 168"/>
                  <a:gd name="T2" fmla="*/ 114 w 127"/>
                  <a:gd name="T3" fmla="*/ 134 h 168"/>
                  <a:gd name="T4" fmla="*/ 100 w 127"/>
                  <a:gd name="T5" fmla="*/ 138 h 168"/>
                  <a:gd name="T6" fmla="*/ 83 w 127"/>
                  <a:gd name="T7" fmla="*/ 139 h 168"/>
                  <a:gd name="T8" fmla="*/ 48 w 127"/>
                  <a:gd name="T9" fmla="*/ 126 h 168"/>
                  <a:gd name="T10" fmla="*/ 35 w 127"/>
                  <a:gd name="T11" fmla="*/ 84 h 168"/>
                  <a:gd name="T12" fmla="*/ 47 w 127"/>
                  <a:gd name="T13" fmla="*/ 44 h 168"/>
                  <a:gd name="T14" fmla="*/ 81 w 127"/>
                  <a:gd name="T15" fmla="*/ 29 h 168"/>
                  <a:gd name="T16" fmla="*/ 113 w 127"/>
                  <a:gd name="T17" fmla="*/ 34 h 168"/>
                  <a:gd name="T18" fmla="*/ 117 w 127"/>
                  <a:gd name="T19" fmla="*/ 32 h 168"/>
                  <a:gd name="T20" fmla="*/ 124 w 127"/>
                  <a:gd name="T21" fmla="*/ 11 h 168"/>
                  <a:gd name="T22" fmla="*/ 122 w 127"/>
                  <a:gd name="T23" fmla="*/ 7 h 168"/>
                  <a:gd name="T24" fmla="*/ 102 w 127"/>
                  <a:gd name="T25" fmla="*/ 2 h 168"/>
                  <a:gd name="T26" fmla="*/ 79 w 127"/>
                  <a:gd name="T27" fmla="*/ 0 h 168"/>
                  <a:gd name="T28" fmla="*/ 45 w 127"/>
                  <a:gd name="T29" fmla="*/ 7 h 168"/>
                  <a:gd name="T30" fmla="*/ 20 w 127"/>
                  <a:gd name="T31" fmla="*/ 25 h 168"/>
                  <a:gd name="T32" fmla="*/ 5 w 127"/>
                  <a:gd name="T33" fmla="*/ 51 h 168"/>
                  <a:gd name="T34" fmla="*/ 0 w 127"/>
                  <a:gd name="T35" fmla="*/ 84 h 168"/>
                  <a:gd name="T36" fmla="*/ 21 w 127"/>
                  <a:gd name="T37" fmla="*/ 145 h 168"/>
                  <a:gd name="T38" fmla="*/ 81 w 127"/>
                  <a:gd name="T39" fmla="*/ 168 h 168"/>
                  <a:gd name="T40" fmla="*/ 124 w 127"/>
                  <a:gd name="T41" fmla="*/ 160 h 168"/>
                  <a:gd name="T42" fmla="*/ 126 w 127"/>
                  <a:gd name="T43" fmla="*/ 156 h 168"/>
                  <a:gd name="T44" fmla="*/ 118 w 127"/>
                  <a:gd name="T45" fmla="*/ 13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68">
                    <a:moveTo>
                      <a:pt x="118" y="136"/>
                    </a:moveTo>
                    <a:cubicBezTo>
                      <a:pt x="117" y="133"/>
                      <a:pt x="114" y="134"/>
                      <a:pt x="114" y="134"/>
                    </a:cubicBezTo>
                    <a:cubicBezTo>
                      <a:pt x="110" y="135"/>
                      <a:pt x="105" y="137"/>
                      <a:pt x="100" y="138"/>
                    </a:cubicBezTo>
                    <a:cubicBezTo>
                      <a:pt x="95" y="139"/>
                      <a:pt x="89" y="139"/>
                      <a:pt x="83" y="139"/>
                    </a:cubicBezTo>
                    <a:cubicBezTo>
                      <a:pt x="68" y="139"/>
                      <a:pt x="57" y="135"/>
                      <a:pt x="48" y="126"/>
                    </a:cubicBezTo>
                    <a:cubicBezTo>
                      <a:pt x="40" y="117"/>
                      <a:pt x="35" y="103"/>
                      <a:pt x="35" y="84"/>
                    </a:cubicBezTo>
                    <a:cubicBezTo>
                      <a:pt x="35" y="67"/>
                      <a:pt x="39" y="54"/>
                      <a:pt x="47" y="44"/>
                    </a:cubicBezTo>
                    <a:cubicBezTo>
                      <a:pt x="54" y="34"/>
                      <a:pt x="66" y="29"/>
                      <a:pt x="81" y="29"/>
                    </a:cubicBezTo>
                    <a:cubicBezTo>
                      <a:pt x="93" y="29"/>
                      <a:pt x="103" y="31"/>
                      <a:pt x="113" y="34"/>
                    </a:cubicBezTo>
                    <a:cubicBezTo>
                      <a:pt x="113" y="34"/>
                      <a:pt x="115" y="35"/>
                      <a:pt x="117" y="32"/>
                    </a:cubicBezTo>
                    <a:cubicBezTo>
                      <a:pt x="119" y="24"/>
                      <a:pt x="121" y="19"/>
                      <a:pt x="124" y="11"/>
                    </a:cubicBezTo>
                    <a:cubicBezTo>
                      <a:pt x="125" y="8"/>
                      <a:pt x="123" y="7"/>
                      <a:pt x="122" y="7"/>
                    </a:cubicBezTo>
                    <a:cubicBezTo>
                      <a:pt x="118" y="6"/>
                      <a:pt x="109" y="3"/>
                      <a:pt x="102" y="2"/>
                    </a:cubicBezTo>
                    <a:cubicBezTo>
                      <a:pt x="95" y="1"/>
                      <a:pt x="88" y="0"/>
                      <a:pt x="79" y="0"/>
                    </a:cubicBezTo>
                    <a:cubicBezTo>
                      <a:pt x="66" y="0"/>
                      <a:pt x="55" y="3"/>
                      <a:pt x="45" y="7"/>
                    </a:cubicBezTo>
                    <a:cubicBezTo>
                      <a:pt x="35" y="11"/>
                      <a:pt x="27" y="17"/>
                      <a:pt x="20" y="25"/>
                    </a:cubicBezTo>
                    <a:cubicBezTo>
                      <a:pt x="14" y="32"/>
                      <a:pt x="9" y="41"/>
                      <a:pt x="5" y="51"/>
                    </a:cubicBezTo>
                    <a:cubicBezTo>
                      <a:pt x="2" y="61"/>
                      <a:pt x="0" y="72"/>
                      <a:pt x="0" y="84"/>
                    </a:cubicBezTo>
                    <a:cubicBezTo>
                      <a:pt x="0" y="110"/>
                      <a:pt x="7" y="130"/>
                      <a:pt x="21" y="145"/>
                    </a:cubicBezTo>
                    <a:cubicBezTo>
                      <a:pt x="34" y="160"/>
                      <a:pt x="55" y="168"/>
                      <a:pt x="81" y="168"/>
                    </a:cubicBezTo>
                    <a:cubicBezTo>
                      <a:pt x="97" y="168"/>
                      <a:pt x="113" y="164"/>
                      <a:pt x="124" y="160"/>
                    </a:cubicBezTo>
                    <a:cubicBezTo>
                      <a:pt x="124" y="160"/>
                      <a:pt x="127" y="159"/>
                      <a:pt x="126" y="156"/>
                    </a:cubicBezTo>
                    <a:lnTo>
                      <a:pt x="118" y="136"/>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0" name="Freeform 144"/>
              <p:cNvSpPr>
                <a:spLocks noEditPoints="1"/>
              </p:cNvSpPr>
              <p:nvPr/>
            </p:nvSpPr>
            <p:spPr bwMode="auto">
              <a:xfrm>
                <a:off x="5467" y="1957"/>
                <a:ext cx="346" cy="399"/>
              </a:xfrm>
              <a:custGeom>
                <a:avLst/>
                <a:gdLst>
                  <a:gd name="T0" fmla="*/ 139 w 146"/>
                  <a:gd name="T1" fmla="*/ 45 h 167"/>
                  <a:gd name="T2" fmla="*/ 126 w 146"/>
                  <a:gd name="T3" fmla="*/ 21 h 167"/>
                  <a:gd name="T4" fmla="*/ 106 w 146"/>
                  <a:gd name="T5" fmla="*/ 6 h 167"/>
                  <a:gd name="T6" fmla="*/ 77 w 146"/>
                  <a:gd name="T7" fmla="*/ 0 h 167"/>
                  <a:gd name="T8" fmla="*/ 43 w 146"/>
                  <a:gd name="T9" fmla="*/ 6 h 167"/>
                  <a:gd name="T10" fmla="*/ 19 w 146"/>
                  <a:gd name="T11" fmla="*/ 24 h 167"/>
                  <a:gd name="T12" fmla="*/ 5 w 146"/>
                  <a:gd name="T13" fmla="*/ 51 h 167"/>
                  <a:gd name="T14" fmla="*/ 0 w 146"/>
                  <a:gd name="T15" fmla="*/ 84 h 167"/>
                  <a:gd name="T16" fmla="*/ 5 w 146"/>
                  <a:gd name="T17" fmla="*/ 117 h 167"/>
                  <a:gd name="T18" fmla="*/ 20 w 146"/>
                  <a:gd name="T19" fmla="*/ 143 h 167"/>
                  <a:gd name="T20" fmla="*/ 46 w 146"/>
                  <a:gd name="T21" fmla="*/ 161 h 167"/>
                  <a:gd name="T22" fmla="*/ 84 w 146"/>
                  <a:gd name="T23" fmla="*/ 167 h 167"/>
                  <a:gd name="T24" fmla="*/ 136 w 146"/>
                  <a:gd name="T25" fmla="*/ 156 h 167"/>
                  <a:gd name="T26" fmla="*/ 137 w 146"/>
                  <a:gd name="T27" fmla="*/ 151 h 167"/>
                  <a:gd name="T28" fmla="*/ 130 w 146"/>
                  <a:gd name="T29" fmla="*/ 133 h 167"/>
                  <a:gd name="T30" fmla="*/ 126 w 146"/>
                  <a:gd name="T31" fmla="*/ 131 h 167"/>
                  <a:gd name="T32" fmla="*/ 83 w 146"/>
                  <a:gd name="T33" fmla="*/ 138 h 167"/>
                  <a:gd name="T34" fmla="*/ 48 w 146"/>
                  <a:gd name="T35" fmla="*/ 126 h 167"/>
                  <a:gd name="T36" fmla="*/ 36 w 146"/>
                  <a:gd name="T37" fmla="*/ 92 h 167"/>
                  <a:gd name="T38" fmla="*/ 139 w 146"/>
                  <a:gd name="T39" fmla="*/ 92 h 167"/>
                  <a:gd name="T40" fmla="*/ 142 w 146"/>
                  <a:gd name="T41" fmla="*/ 89 h 167"/>
                  <a:gd name="T42" fmla="*/ 139 w 146"/>
                  <a:gd name="T43" fmla="*/ 45 h 167"/>
                  <a:gd name="T44" fmla="*/ 37 w 146"/>
                  <a:gd name="T45" fmla="*/ 66 h 167"/>
                  <a:gd name="T46" fmla="*/ 45 w 146"/>
                  <a:gd name="T47" fmla="*/ 42 h 167"/>
                  <a:gd name="T48" fmla="*/ 74 w 146"/>
                  <a:gd name="T49" fmla="*/ 27 h 167"/>
                  <a:gd name="T50" fmla="*/ 103 w 146"/>
                  <a:gd name="T51" fmla="*/ 42 h 167"/>
                  <a:gd name="T52" fmla="*/ 110 w 146"/>
                  <a:gd name="T53" fmla="*/ 66 h 167"/>
                  <a:gd name="T54" fmla="*/ 37 w 146"/>
                  <a:gd name="T55" fmla="*/ 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 h="167">
                    <a:moveTo>
                      <a:pt x="139" y="45"/>
                    </a:moveTo>
                    <a:cubicBezTo>
                      <a:pt x="137" y="35"/>
                      <a:pt x="130" y="25"/>
                      <a:pt x="126" y="21"/>
                    </a:cubicBezTo>
                    <a:cubicBezTo>
                      <a:pt x="119" y="13"/>
                      <a:pt x="113" y="8"/>
                      <a:pt x="106" y="6"/>
                    </a:cubicBezTo>
                    <a:cubicBezTo>
                      <a:pt x="98" y="2"/>
                      <a:pt x="88" y="0"/>
                      <a:pt x="77" y="0"/>
                    </a:cubicBezTo>
                    <a:cubicBezTo>
                      <a:pt x="64" y="0"/>
                      <a:pt x="52" y="2"/>
                      <a:pt x="43" y="6"/>
                    </a:cubicBezTo>
                    <a:cubicBezTo>
                      <a:pt x="33" y="11"/>
                      <a:pt x="25" y="17"/>
                      <a:pt x="19" y="24"/>
                    </a:cubicBezTo>
                    <a:cubicBezTo>
                      <a:pt x="13" y="32"/>
                      <a:pt x="8" y="41"/>
                      <a:pt x="5" y="51"/>
                    </a:cubicBezTo>
                    <a:cubicBezTo>
                      <a:pt x="2" y="61"/>
                      <a:pt x="0" y="72"/>
                      <a:pt x="0" y="84"/>
                    </a:cubicBezTo>
                    <a:cubicBezTo>
                      <a:pt x="0" y="96"/>
                      <a:pt x="2" y="107"/>
                      <a:pt x="5" y="117"/>
                    </a:cubicBezTo>
                    <a:cubicBezTo>
                      <a:pt x="8" y="127"/>
                      <a:pt x="13" y="136"/>
                      <a:pt x="20" y="143"/>
                    </a:cubicBezTo>
                    <a:cubicBezTo>
                      <a:pt x="27" y="151"/>
                      <a:pt x="36" y="157"/>
                      <a:pt x="46" y="161"/>
                    </a:cubicBezTo>
                    <a:cubicBezTo>
                      <a:pt x="56" y="165"/>
                      <a:pt x="69" y="167"/>
                      <a:pt x="84" y="167"/>
                    </a:cubicBezTo>
                    <a:cubicBezTo>
                      <a:pt x="113" y="167"/>
                      <a:pt x="129" y="160"/>
                      <a:pt x="136" y="156"/>
                    </a:cubicBezTo>
                    <a:cubicBezTo>
                      <a:pt x="137" y="156"/>
                      <a:pt x="138" y="155"/>
                      <a:pt x="137" y="151"/>
                    </a:cubicBezTo>
                    <a:cubicBezTo>
                      <a:pt x="130" y="133"/>
                      <a:pt x="130" y="133"/>
                      <a:pt x="130" y="133"/>
                    </a:cubicBezTo>
                    <a:cubicBezTo>
                      <a:pt x="129" y="130"/>
                      <a:pt x="126" y="131"/>
                      <a:pt x="126" y="131"/>
                    </a:cubicBezTo>
                    <a:cubicBezTo>
                      <a:pt x="118" y="134"/>
                      <a:pt x="108" y="138"/>
                      <a:pt x="83" y="138"/>
                    </a:cubicBezTo>
                    <a:cubicBezTo>
                      <a:pt x="67" y="138"/>
                      <a:pt x="56" y="134"/>
                      <a:pt x="48" y="126"/>
                    </a:cubicBezTo>
                    <a:cubicBezTo>
                      <a:pt x="40" y="119"/>
                      <a:pt x="37" y="108"/>
                      <a:pt x="36" y="92"/>
                    </a:cubicBezTo>
                    <a:cubicBezTo>
                      <a:pt x="139" y="92"/>
                      <a:pt x="139" y="92"/>
                      <a:pt x="139" y="92"/>
                    </a:cubicBezTo>
                    <a:cubicBezTo>
                      <a:pt x="139" y="92"/>
                      <a:pt x="142" y="92"/>
                      <a:pt x="142" y="89"/>
                    </a:cubicBezTo>
                    <a:cubicBezTo>
                      <a:pt x="143" y="88"/>
                      <a:pt x="146" y="68"/>
                      <a:pt x="139" y="45"/>
                    </a:cubicBezTo>
                    <a:moveTo>
                      <a:pt x="37" y="66"/>
                    </a:moveTo>
                    <a:cubicBezTo>
                      <a:pt x="38" y="57"/>
                      <a:pt x="41" y="48"/>
                      <a:pt x="45" y="42"/>
                    </a:cubicBezTo>
                    <a:cubicBezTo>
                      <a:pt x="51" y="32"/>
                      <a:pt x="61" y="27"/>
                      <a:pt x="74" y="27"/>
                    </a:cubicBezTo>
                    <a:cubicBezTo>
                      <a:pt x="88" y="27"/>
                      <a:pt x="97" y="32"/>
                      <a:pt x="103" y="42"/>
                    </a:cubicBezTo>
                    <a:cubicBezTo>
                      <a:pt x="108" y="48"/>
                      <a:pt x="110" y="57"/>
                      <a:pt x="110" y="66"/>
                    </a:cubicBezTo>
                    <a:lnTo>
                      <a:pt x="37" y="66"/>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1" name="Freeform 145"/>
              <p:cNvSpPr>
                <a:spLocks noEditPoints="1"/>
              </p:cNvSpPr>
              <p:nvPr/>
            </p:nvSpPr>
            <p:spPr bwMode="auto">
              <a:xfrm>
                <a:off x="3507" y="1957"/>
                <a:ext cx="345" cy="399"/>
              </a:xfrm>
              <a:custGeom>
                <a:avLst/>
                <a:gdLst>
                  <a:gd name="T0" fmla="*/ 139 w 146"/>
                  <a:gd name="T1" fmla="*/ 45 h 167"/>
                  <a:gd name="T2" fmla="*/ 126 w 146"/>
                  <a:gd name="T3" fmla="*/ 21 h 167"/>
                  <a:gd name="T4" fmla="*/ 106 w 146"/>
                  <a:gd name="T5" fmla="*/ 6 h 167"/>
                  <a:gd name="T6" fmla="*/ 77 w 146"/>
                  <a:gd name="T7" fmla="*/ 0 h 167"/>
                  <a:gd name="T8" fmla="*/ 43 w 146"/>
                  <a:gd name="T9" fmla="*/ 6 h 167"/>
                  <a:gd name="T10" fmla="*/ 19 w 146"/>
                  <a:gd name="T11" fmla="*/ 24 h 167"/>
                  <a:gd name="T12" fmla="*/ 5 w 146"/>
                  <a:gd name="T13" fmla="*/ 51 h 167"/>
                  <a:gd name="T14" fmla="*/ 0 w 146"/>
                  <a:gd name="T15" fmla="*/ 84 h 167"/>
                  <a:gd name="T16" fmla="*/ 5 w 146"/>
                  <a:gd name="T17" fmla="*/ 117 h 167"/>
                  <a:gd name="T18" fmla="*/ 20 w 146"/>
                  <a:gd name="T19" fmla="*/ 143 h 167"/>
                  <a:gd name="T20" fmla="*/ 46 w 146"/>
                  <a:gd name="T21" fmla="*/ 161 h 167"/>
                  <a:gd name="T22" fmla="*/ 84 w 146"/>
                  <a:gd name="T23" fmla="*/ 167 h 167"/>
                  <a:gd name="T24" fmla="*/ 136 w 146"/>
                  <a:gd name="T25" fmla="*/ 156 h 167"/>
                  <a:gd name="T26" fmla="*/ 137 w 146"/>
                  <a:gd name="T27" fmla="*/ 151 h 167"/>
                  <a:gd name="T28" fmla="*/ 130 w 146"/>
                  <a:gd name="T29" fmla="*/ 133 h 167"/>
                  <a:gd name="T30" fmla="*/ 126 w 146"/>
                  <a:gd name="T31" fmla="*/ 131 h 167"/>
                  <a:gd name="T32" fmla="*/ 83 w 146"/>
                  <a:gd name="T33" fmla="*/ 138 h 167"/>
                  <a:gd name="T34" fmla="*/ 48 w 146"/>
                  <a:gd name="T35" fmla="*/ 126 h 167"/>
                  <a:gd name="T36" fmla="*/ 36 w 146"/>
                  <a:gd name="T37" fmla="*/ 92 h 167"/>
                  <a:gd name="T38" fmla="*/ 139 w 146"/>
                  <a:gd name="T39" fmla="*/ 92 h 167"/>
                  <a:gd name="T40" fmla="*/ 142 w 146"/>
                  <a:gd name="T41" fmla="*/ 89 h 167"/>
                  <a:gd name="T42" fmla="*/ 139 w 146"/>
                  <a:gd name="T43" fmla="*/ 45 h 167"/>
                  <a:gd name="T44" fmla="*/ 37 w 146"/>
                  <a:gd name="T45" fmla="*/ 66 h 167"/>
                  <a:gd name="T46" fmla="*/ 45 w 146"/>
                  <a:gd name="T47" fmla="*/ 42 h 167"/>
                  <a:gd name="T48" fmla="*/ 74 w 146"/>
                  <a:gd name="T49" fmla="*/ 27 h 167"/>
                  <a:gd name="T50" fmla="*/ 103 w 146"/>
                  <a:gd name="T51" fmla="*/ 42 h 167"/>
                  <a:gd name="T52" fmla="*/ 110 w 146"/>
                  <a:gd name="T53" fmla="*/ 66 h 167"/>
                  <a:gd name="T54" fmla="*/ 37 w 146"/>
                  <a:gd name="T55" fmla="*/ 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 h="167">
                    <a:moveTo>
                      <a:pt x="139" y="45"/>
                    </a:moveTo>
                    <a:cubicBezTo>
                      <a:pt x="137" y="35"/>
                      <a:pt x="130" y="25"/>
                      <a:pt x="126" y="21"/>
                    </a:cubicBezTo>
                    <a:cubicBezTo>
                      <a:pt x="119" y="13"/>
                      <a:pt x="113" y="8"/>
                      <a:pt x="106" y="6"/>
                    </a:cubicBezTo>
                    <a:cubicBezTo>
                      <a:pt x="98" y="2"/>
                      <a:pt x="88" y="0"/>
                      <a:pt x="77" y="0"/>
                    </a:cubicBezTo>
                    <a:cubicBezTo>
                      <a:pt x="64" y="0"/>
                      <a:pt x="52" y="2"/>
                      <a:pt x="43" y="6"/>
                    </a:cubicBezTo>
                    <a:cubicBezTo>
                      <a:pt x="33" y="11"/>
                      <a:pt x="25" y="17"/>
                      <a:pt x="19" y="24"/>
                    </a:cubicBezTo>
                    <a:cubicBezTo>
                      <a:pt x="13" y="32"/>
                      <a:pt x="8" y="41"/>
                      <a:pt x="5" y="51"/>
                    </a:cubicBezTo>
                    <a:cubicBezTo>
                      <a:pt x="2" y="61"/>
                      <a:pt x="0" y="72"/>
                      <a:pt x="0" y="84"/>
                    </a:cubicBezTo>
                    <a:cubicBezTo>
                      <a:pt x="0" y="96"/>
                      <a:pt x="2" y="107"/>
                      <a:pt x="5" y="117"/>
                    </a:cubicBezTo>
                    <a:cubicBezTo>
                      <a:pt x="8" y="127"/>
                      <a:pt x="13" y="136"/>
                      <a:pt x="20" y="143"/>
                    </a:cubicBezTo>
                    <a:cubicBezTo>
                      <a:pt x="27" y="151"/>
                      <a:pt x="36" y="157"/>
                      <a:pt x="46" y="161"/>
                    </a:cubicBezTo>
                    <a:cubicBezTo>
                      <a:pt x="56" y="165"/>
                      <a:pt x="69" y="167"/>
                      <a:pt x="84" y="167"/>
                    </a:cubicBezTo>
                    <a:cubicBezTo>
                      <a:pt x="113" y="167"/>
                      <a:pt x="129" y="160"/>
                      <a:pt x="136" y="156"/>
                    </a:cubicBezTo>
                    <a:cubicBezTo>
                      <a:pt x="137" y="156"/>
                      <a:pt x="138" y="155"/>
                      <a:pt x="137" y="151"/>
                    </a:cubicBezTo>
                    <a:cubicBezTo>
                      <a:pt x="130" y="133"/>
                      <a:pt x="130" y="133"/>
                      <a:pt x="130" y="133"/>
                    </a:cubicBezTo>
                    <a:cubicBezTo>
                      <a:pt x="129" y="130"/>
                      <a:pt x="126" y="131"/>
                      <a:pt x="126" y="131"/>
                    </a:cubicBezTo>
                    <a:cubicBezTo>
                      <a:pt x="118" y="134"/>
                      <a:pt x="108" y="138"/>
                      <a:pt x="83" y="138"/>
                    </a:cubicBezTo>
                    <a:cubicBezTo>
                      <a:pt x="67" y="138"/>
                      <a:pt x="56" y="134"/>
                      <a:pt x="48" y="126"/>
                    </a:cubicBezTo>
                    <a:cubicBezTo>
                      <a:pt x="40" y="119"/>
                      <a:pt x="37" y="108"/>
                      <a:pt x="36" y="92"/>
                    </a:cubicBezTo>
                    <a:cubicBezTo>
                      <a:pt x="139" y="92"/>
                      <a:pt x="139" y="92"/>
                      <a:pt x="139" y="92"/>
                    </a:cubicBezTo>
                    <a:cubicBezTo>
                      <a:pt x="139" y="92"/>
                      <a:pt x="142" y="92"/>
                      <a:pt x="142" y="89"/>
                    </a:cubicBezTo>
                    <a:cubicBezTo>
                      <a:pt x="143" y="88"/>
                      <a:pt x="146" y="68"/>
                      <a:pt x="139" y="45"/>
                    </a:cubicBezTo>
                    <a:moveTo>
                      <a:pt x="37" y="66"/>
                    </a:moveTo>
                    <a:cubicBezTo>
                      <a:pt x="38" y="57"/>
                      <a:pt x="41" y="48"/>
                      <a:pt x="45" y="42"/>
                    </a:cubicBezTo>
                    <a:cubicBezTo>
                      <a:pt x="51" y="32"/>
                      <a:pt x="61" y="27"/>
                      <a:pt x="74" y="27"/>
                    </a:cubicBezTo>
                    <a:cubicBezTo>
                      <a:pt x="88" y="27"/>
                      <a:pt x="97" y="32"/>
                      <a:pt x="103" y="42"/>
                    </a:cubicBezTo>
                    <a:cubicBezTo>
                      <a:pt x="108" y="48"/>
                      <a:pt x="110" y="57"/>
                      <a:pt x="110" y="66"/>
                    </a:cubicBezTo>
                    <a:lnTo>
                      <a:pt x="37" y="66"/>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2" name="Freeform 146"/>
              <p:cNvSpPr>
                <a:spLocks noEditPoints="1"/>
              </p:cNvSpPr>
              <p:nvPr/>
            </p:nvSpPr>
            <p:spPr bwMode="auto">
              <a:xfrm>
                <a:off x="2962" y="1955"/>
                <a:ext cx="317" cy="401"/>
              </a:xfrm>
              <a:custGeom>
                <a:avLst/>
                <a:gdLst>
                  <a:gd name="T0" fmla="*/ 84 w 134"/>
                  <a:gd name="T1" fmla="*/ 62 h 168"/>
                  <a:gd name="T2" fmla="*/ 68 w 134"/>
                  <a:gd name="T3" fmla="*/ 62 h 168"/>
                  <a:gd name="T4" fmla="*/ 43 w 134"/>
                  <a:gd name="T5" fmla="*/ 65 h 168"/>
                  <a:gd name="T6" fmla="*/ 21 w 134"/>
                  <a:gd name="T7" fmla="*/ 75 h 168"/>
                  <a:gd name="T8" fmla="*/ 6 w 134"/>
                  <a:gd name="T9" fmla="*/ 92 h 168"/>
                  <a:gd name="T10" fmla="*/ 0 w 134"/>
                  <a:gd name="T11" fmla="*/ 116 h 168"/>
                  <a:gd name="T12" fmla="*/ 5 w 134"/>
                  <a:gd name="T13" fmla="*/ 140 h 168"/>
                  <a:gd name="T14" fmla="*/ 19 w 134"/>
                  <a:gd name="T15" fmla="*/ 156 h 168"/>
                  <a:gd name="T16" fmla="*/ 40 w 134"/>
                  <a:gd name="T17" fmla="*/ 165 h 168"/>
                  <a:gd name="T18" fmla="*/ 67 w 134"/>
                  <a:gd name="T19" fmla="*/ 168 h 168"/>
                  <a:gd name="T20" fmla="*/ 99 w 134"/>
                  <a:gd name="T21" fmla="*/ 165 h 168"/>
                  <a:gd name="T22" fmla="*/ 125 w 134"/>
                  <a:gd name="T23" fmla="*/ 160 h 168"/>
                  <a:gd name="T24" fmla="*/ 132 w 134"/>
                  <a:gd name="T25" fmla="*/ 158 h 168"/>
                  <a:gd name="T26" fmla="*/ 134 w 134"/>
                  <a:gd name="T27" fmla="*/ 155 h 168"/>
                  <a:gd name="T28" fmla="*/ 134 w 134"/>
                  <a:gd name="T29" fmla="*/ 60 h 168"/>
                  <a:gd name="T30" fmla="*/ 118 w 134"/>
                  <a:gd name="T31" fmla="*/ 15 h 168"/>
                  <a:gd name="T32" fmla="*/ 70 w 134"/>
                  <a:gd name="T33" fmla="*/ 0 h 168"/>
                  <a:gd name="T34" fmla="*/ 43 w 134"/>
                  <a:gd name="T35" fmla="*/ 3 h 168"/>
                  <a:gd name="T36" fmla="*/ 11 w 134"/>
                  <a:gd name="T37" fmla="*/ 15 h 168"/>
                  <a:gd name="T38" fmla="*/ 10 w 134"/>
                  <a:gd name="T39" fmla="*/ 19 h 168"/>
                  <a:gd name="T40" fmla="*/ 17 w 134"/>
                  <a:gd name="T41" fmla="*/ 38 h 168"/>
                  <a:gd name="T42" fmla="*/ 20 w 134"/>
                  <a:gd name="T43" fmla="*/ 40 h 168"/>
                  <a:gd name="T44" fmla="*/ 22 w 134"/>
                  <a:gd name="T45" fmla="*/ 39 h 168"/>
                  <a:gd name="T46" fmla="*/ 67 w 134"/>
                  <a:gd name="T47" fmla="*/ 29 h 168"/>
                  <a:gd name="T48" fmla="*/ 93 w 134"/>
                  <a:gd name="T49" fmla="*/ 35 h 168"/>
                  <a:gd name="T50" fmla="*/ 101 w 134"/>
                  <a:gd name="T51" fmla="*/ 60 h 168"/>
                  <a:gd name="T52" fmla="*/ 101 w 134"/>
                  <a:gd name="T53" fmla="*/ 64 h 168"/>
                  <a:gd name="T54" fmla="*/ 84 w 134"/>
                  <a:gd name="T55" fmla="*/ 62 h 168"/>
                  <a:gd name="T56" fmla="*/ 43 w 134"/>
                  <a:gd name="T57" fmla="*/ 135 h 168"/>
                  <a:gd name="T58" fmla="*/ 37 w 134"/>
                  <a:gd name="T59" fmla="*/ 129 h 168"/>
                  <a:gd name="T60" fmla="*/ 34 w 134"/>
                  <a:gd name="T61" fmla="*/ 115 h 168"/>
                  <a:gd name="T62" fmla="*/ 43 w 134"/>
                  <a:gd name="T63" fmla="*/ 95 h 168"/>
                  <a:gd name="T64" fmla="*/ 73 w 134"/>
                  <a:gd name="T65" fmla="*/ 88 h 168"/>
                  <a:gd name="T66" fmla="*/ 101 w 134"/>
                  <a:gd name="T67" fmla="*/ 90 h 168"/>
                  <a:gd name="T68" fmla="*/ 101 w 134"/>
                  <a:gd name="T69" fmla="*/ 137 h 168"/>
                  <a:gd name="T70" fmla="*/ 73 w 134"/>
                  <a:gd name="T71" fmla="*/ 141 h 168"/>
                  <a:gd name="T72" fmla="*/ 43 w 134"/>
                  <a:gd name="T73" fmla="*/ 13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 h="168">
                    <a:moveTo>
                      <a:pt x="84" y="62"/>
                    </a:moveTo>
                    <a:cubicBezTo>
                      <a:pt x="80" y="62"/>
                      <a:pt x="75" y="62"/>
                      <a:pt x="68" y="62"/>
                    </a:cubicBezTo>
                    <a:cubicBezTo>
                      <a:pt x="59" y="62"/>
                      <a:pt x="51" y="63"/>
                      <a:pt x="43" y="65"/>
                    </a:cubicBezTo>
                    <a:cubicBezTo>
                      <a:pt x="35" y="67"/>
                      <a:pt x="27" y="71"/>
                      <a:pt x="21" y="75"/>
                    </a:cubicBezTo>
                    <a:cubicBezTo>
                      <a:pt x="15" y="80"/>
                      <a:pt x="10" y="85"/>
                      <a:pt x="6" y="92"/>
                    </a:cubicBezTo>
                    <a:cubicBezTo>
                      <a:pt x="2" y="99"/>
                      <a:pt x="0" y="107"/>
                      <a:pt x="0" y="116"/>
                    </a:cubicBezTo>
                    <a:cubicBezTo>
                      <a:pt x="0" y="125"/>
                      <a:pt x="2" y="133"/>
                      <a:pt x="5" y="140"/>
                    </a:cubicBezTo>
                    <a:cubicBezTo>
                      <a:pt x="8" y="146"/>
                      <a:pt x="13" y="152"/>
                      <a:pt x="19" y="156"/>
                    </a:cubicBezTo>
                    <a:cubicBezTo>
                      <a:pt x="24" y="160"/>
                      <a:pt x="32" y="163"/>
                      <a:pt x="40" y="165"/>
                    </a:cubicBezTo>
                    <a:cubicBezTo>
                      <a:pt x="48" y="167"/>
                      <a:pt x="57" y="168"/>
                      <a:pt x="67" y="168"/>
                    </a:cubicBezTo>
                    <a:cubicBezTo>
                      <a:pt x="78" y="168"/>
                      <a:pt x="88" y="167"/>
                      <a:pt x="99" y="165"/>
                    </a:cubicBezTo>
                    <a:cubicBezTo>
                      <a:pt x="109" y="163"/>
                      <a:pt x="121" y="161"/>
                      <a:pt x="125" y="160"/>
                    </a:cubicBezTo>
                    <a:cubicBezTo>
                      <a:pt x="128" y="159"/>
                      <a:pt x="132" y="158"/>
                      <a:pt x="132" y="158"/>
                    </a:cubicBezTo>
                    <a:cubicBezTo>
                      <a:pt x="134" y="158"/>
                      <a:pt x="134" y="155"/>
                      <a:pt x="134" y="155"/>
                    </a:cubicBezTo>
                    <a:cubicBezTo>
                      <a:pt x="134" y="60"/>
                      <a:pt x="134" y="60"/>
                      <a:pt x="134" y="60"/>
                    </a:cubicBezTo>
                    <a:cubicBezTo>
                      <a:pt x="134" y="40"/>
                      <a:pt x="129" y="24"/>
                      <a:pt x="118" y="15"/>
                    </a:cubicBezTo>
                    <a:cubicBezTo>
                      <a:pt x="107" y="5"/>
                      <a:pt x="91" y="0"/>
                      <a:pt x="70" y="0"/>
                    </a:cubicBezTo>
                    <a:cubicBezTo>
                      <a:pt x="62" y="0"/>
                      <a:pt x="50" y="1"/>
                      <a:pt x="43" y="3"/>
                    </a:cubicBezTo>
                    <a:cubicBezTo>
                      <a:pt x="43" y="3"/>
                      <a:pt x="20" y="7"/>
                      <a:pt x="11" y="15"/>
                    </a:cubicBezTo>
                    <a:cubicBezTo>
                      <a:pt x="11" y="15"/>
                      <a:pt x="9" y="16"/>
                      <a:pt x="10" y="19"/>
                    </a:cubicBezTo>
                    <a:cubicBezTo>
                      <a:pt x="17" y="38"/>
                      <a:pt x="17" y="38"/>
                      <a:pt x="17" y="38"/>
                    </a:cubicBezTo>
                    <a:cubicBezTo>
                      <a:pt x="18" y="41"/>
                      <a:pt x="20" y="40"/>
                      <a:pt x="20" y="40"/>
                    </a:cubicBezTo>
                    <a:cubicBezTo>
                      <a:pt x="20" y="40"/>
                      <a:pt x="21" y="40"/>
                      <a:pt x="22" y="39"/>
                    </a:cubicBezTo>
                    <a:cubicBezTo>
                      <a:pt x="42" y="28"/>
                      <a:pt x="67" y="29"/>
                      <a:pt x="67" y="29"/>
                    </a:cubicBezTo>
                    <a:cubicBezTo>
                      <a:pt x="78" y="29"/>
                      <a:pt x="87" y="31"/>
                      <a:pt x="93" y="35"/>
                    </a:cubicBezTo>
                    <a:cubicBezTo>
                      <a:pt x="98" y="40"/>
                      <a:pt x="101" y="46"/>
                      <a:pt x="101" y="60"/>
                    </a:cubicBezTo>
                    <a:cubicBezTo>
                      <a:pt x="101" y="64"/>
                      <a:pt x="101" y="64"/>
                      <a:pt x="101" y="64"/>
                    </a:cubicBezTo>
                    <a:cubicBezTo>
                      <a:pt x="92" y="63"/>
                      <a:pt x="84" y="62"/>
                      <a:pt x="84" y="62"/>
                    </a:cubicBezTo>
                    <a:moveTo>
                      <a:pt x="43" y="135"/>
                    </a:moveTo>
                    <a:cubicBezTo>
                      <a:pt x="39" y="132"/>
                      <a:pt x="38" y="131"/>
                      <a:pt x="37" y="129"/>
                    </a:cubicBezTo>
                    <a:cubicBezTo>
                      <a:pt x="35" y="126"/>
                      <a:pt x="34" y="121"/>
                      <a:pt x="34" y="115"/>
                    </a:cubicBezTo>
                    <a:cubicBezTo>
                      <a:pt x="34" y="106"/>
                      <a:pt x="37" y="100"/>
                      <a:pt x="43" y="95"/>
                    </a:cubicBezTo>
                    <a:cubicBezTo>
                      <a:pt x="43" y="95"/>
                      <a:pt x="52" y="88"/>
                      <a:pt x="73" y="88"/>
                    </a:cubicBezTo>
                    <a:cubicBezTo>
                      <a:pt x="88" y="88"/>
                      <a:pt x="101" y="90"/>
                      <a:pt x="101" y="90"/>
                    </a:cubicBezTo>
                    <a:cubicBezTo>
                      <a:pt x="101" y="137"/>
                      <a:pt x="101" y="137"/>
                      <a:pt x="101" y="137"/>
                    </a:cubicBezTo>
                    <a:cubicBezTo>
                      <a:pt x="101" y="137"/>
                      <a:pt x="88" y="140"/>
                      <a:pt x="73" y="141"/>
                    </a:cubicBezTo>
                    <a:cubicBezTo>
                      <a:pt x="52" y="142"/>
                      <a:pt x="43" y="135"/>
                      <a:pt x="43" y="135"/>
                    </a:cubicBezTo>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3" name="Freeform 147"/>
              <p:cNvSpPr>
                <a:spLocks/>
              </p:cNvSpPr>
              <p:nvPr/>
            </p:nvSpPr>
            <p:spPr bwMode="auto">
              <a:xfrm>
                <a:off x="4911" y="1960"/>
                <a:ext cx="227" cy="386"/>
              </a:xfrm>
              <a:custGeom>
                <a:avLst/>
                <a:gdLst>
                  <a:gd name="T0" fmla="*/ 95 w 96"/>
                  <a:gd name="T1" fmla="*/ 7 h 162"/>
                  <a:gd name="T2" fmla="*/ 94 w 96"/>
                  <a:gd name="T3" fmla="*/ 3 h 162"/>
                  <a:gd name="T4" fmla="*/ 76 w 96"/>
                  <a:gd name="T5" fmla="*/ 0 h 162"/>
                  <a:gd name="T6" fmla="*/ 50 w 96"/>
                  <a:gd name="T7" fmla="*/ 5 h 162"/>
                  <a:gd name="T8" fmla="*/ 32 w 96"/>
                  <a:gd name="T9" fmla="*/ 18 h 162"/>
                  <a:gd name="T10" fmla="*/ 32 w 96"/>
                  <a:gd name="T11" fmla="*/ 5 h 162"/>
                  <a:gd name="T12" fmla="*/ 29 w 96"/>
                  <a:gd name="T13" fmla="*/ 2 h 162"/>
                  <a:gd name="T14" fmla="*/ 3 w 96"/>
                  <a:gd name="T15" fmla="*/ 2 h 162"/>
                  <a:gd name="T16" fmla="*/ 0 w 96"/>
                  <a:gd name="T17" fmla="*/ 5 h 162"/>
                  <a:gd name="T18" fmla="*/ 0 w 96"/>
                  <a:gd name="T19" fmla="*/ 159 h 162"/>
                  <a:gd name="T20" fmla="*/ 3 w 96"/>
                  <a:gd name="T21" fmla="*/ 162 h 162"/>
                  <a:gd name="T22" fmla="*/ 30 w 96"/>
                  <a:gd name="T23" fmla="*/ 162 h 162"/>
                  <a:gd name="T24" fmla="*/ 33 w 96"/>
                  <a:gd name="T25" fmla="*/ 159 h 162"/>
                  <a:gd name="T26" fmla="*/ 33 w 96"/>
                  <a:gd name="T27" fmla="*/ 82 h 162"/>
                  <a:gd name="T28" fmla="*/ 36 w 96"/>
                  <a:gd name="T29" fmla="*/ 55 h 162"/>
                  <a:gd name="T30" fmla="*/ 46 w 96"/>
                  <a:gd name="T31" fmla="*/ 40 h 162"/>
                  <a:gd name="T32" fmla="*/ 58 w 96"/>
                  <a:gd name="T33" fmla="*/ 32 h 162"/>
                  <a:gd name="T34" fmla="*/ 72 w 96"/>
                  <a:gd name="T35" fmla="*/ 30 h 162"/>
                  <a:gd name="T36" fmla="*/ 83 w 96"/>
                  <a:gd name="T37" fmla="*/ 32 h 162"/>
                  <a:gd name="T38" fmla="*/ 87 w 96"/>
                  <a:gd name="T39" fmla="*/ 29 h 162"/>
                  <a:gd name="T40" fmla="*/ 95 w 96"/>
                  <a:gd name="T41" fmla="*/ 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62">
                    <a:moveTo>
                      <a:pt x="95" y="7"/>
                    </a:moveTo>
                    <a:cubicBezTo>
                      <a:pt x="96" y="5"/>
                      <a:pt x="94" y="4"/>
                      <a:pt x="94" y="3"/>
                    </a:cubicBezTo>
                    <a:cubicBezTo>
                      <a:pt x="92" y="3"/>
                      <a:pt x="83" y="1"/>
                      <a:pt x="76" y="0"/>
                    </a:cubicBezTo>
                    <a:cubicBezTo>
                      <a:pt x="63" y="0"/>
                      <a:pt x="56" y="2"/>
                      <a:pt x="50" y="5"/>
                    </a:cubicBezTo>
                    <a:cubicBezTo>
                      <a:pt x="43" y="8"/>
                      <a:pt x="36" y="12"/>
                      <a:pt x="32" y="18"/>
                    </a:cubicBezTo>
                    <a:cubicBezTo>
                      <a:pt x="32" y="5"/>
                      <a:pt x="32" y="5"/>
                      <a:pt x="32" y="5"/>
                    </a:cubicBezTo>
                    <a:cubicBezTo>
                      <a:pt x="32" y="3"/>
                      <a:pt x="31" y="2"/>
                      <a:pt x="29" y="2"/>
                    </a:cubicBezTo>
                    <a:cubicBezTo>
                      <a:pt x="3" y="2"/>
                      <a:pt x="3" y="2"/>
                      <a:pt x="3" y="2"/>
                    </a:cubicBezTo>
                    <a:cubicBezTo>
                      <a:pt x="1" y="2"/>
                      <a:pt x="0" y="3"/>
                      <a:pt x="0" y="5"/>
                    </a:cubicBezTo>
                    <a:cubicBezTo>
                      <a:pt x="0" y="159"/>
                      <a:pt x="0" y="159"/>
                      <a:pt x="0" y="159"/>
                    </a:cubicBezTo>
                    <a:cubicBezTo>
                      <a:pt x="0" y="161"/>
                      <a:pt x="1" y="162"/>
                      <a:pt x="3" y="162"/>
                    </a:cubicBezTo>
                    <a:cubicBezTo>
                      <a:pt x="30" y="162"/>
                      <a:pt x="30" y="162"/>
                      <a:pt x="30" y="162"/>
                    </a:cubicBezTo>
                    <a:cubicBezTo>
                      <a:pt x="32" y="162"/>
                      <a:pt x="33" y="161"/>
                      <a:pt x="33" y="159"/>
                    </a:cubicBezTo>
                    <a:cubicBezTo>
                      <a:pt x="33" y="82"/>
                      <a:pt x="33" y="82"/>
                      <a:pt x="33" y="82"/>
                    </a:cubicBezTo>
                    <a:cubicBezTo>
                      <a:pt x="33" y="72"/>
                      <a:pt x="34" y="62"/>
                      <a:pt x="36" y="55"/>
                    </a:cubicBezTo>
                    <a:cubicBezTo>
                      <a:pt x="39" y="49"/>
                      <a:pt x="42" y="44"/>
                      <a:pt x="46" y="40"/>
                    </a:cubicBezTo>
                    <a:cubicBezTo>
                      <a:pt x="49" y="36"/>
                      <a:pt x="54" y="34"/>
                      <a:pt x="58" y="32"/>
                    </a:cubicBezTo>
                    <a:cubicBezTo>
                      <a:pt x="63" y="31"/>
                      <a:pt x="68" y="30"/>
                      <a:pt x="72" y="30"/>
                    </a:cubicBezTo>
                    <a:cubicBezTo>
                      <a:pt x="78" y="30"/>
                      <a:pt x="83" y="32"/>
                      <a:pt x="83" y="32"/>
                    </a:cubicBezTo>
                    <a:cubicBezTo>
                      <a:pt x="86" y="32"/>
                      <a:pt x="87" y="31"/>
                      <a:pt x="87" y="29"/>
                    </a:cubicBezTo>
                    <a:cubicBezTo>
                      <a:pt x="89" y="24"/>
                      <a:pt x="94" y="10"/>
                      <a:pt x="95" y="7"/>
                    </a:cubicBezTo>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4" name="Freeform 148"/>
              <p:cNvSpPr>
                <a:spLocks/>
              </p:cNvSpPr>
              <p:nvPr/>
            </p:nvSpPr>
            <p:spPr bwMode="auto">
              <a:xfrm>
                <a:off x="4108" y="1797"/>
                <a:ext cx="431" cy="725"/>
              </a:xfrm>
              <a:custGeom>
                <a:avLst/>
                <a:gdLst>
                  <a:gd name="T0" fmla="*/ 179 w 182"/>
                  <a:gd name="T1" fmla="*/ 4 h 304"/>
                  <a:gd name="T2" fmla="*/ 169 w 182"/>
                  <a:gd name="T3" fmla="*/ 1 h 304"/>
                  <a:gd name="T4" fmla="*/ 155 w 182"/>
                  <a:gd name="T5" fmla="*/ 0 h 304"/>
                  <a:gd name="T6" fmla="*/ 111 w 182"/>
                  <a:gd name="T7" fmla="*/ 16 h 304"/>
                  <a:gd name="T8" fmla="*/ 90 w 182"/>
                  <a:gd name="T9" fmla="*/ 63 h 304"/>
                  <a:gd name="T10" fmla="*/ 89 w 182"/>
                  <a:gd name="T11" fmla="*/ 70 h 304"/>
                  <a:gd name="T12" fmla="*/ 66 w 182"/>
                  <a:gd name="T13" fmla="*/ 70 h 304"/>
                  <a:gd name="T14" fmla="*/ 62 w 182"/>
                  <a:gd name="T15" fmla="*/ 73 h 304"/>
                  <a:gd name="T16" fmla="*/ 58 w 182"/>
                  <a:gd name="T17" fmla="*/ 94 h 304"/>
                  <a:gd name="T18" fmla="*/ 62 w 182"/>
                  <a:gd name="T19" fmla="*/ 98 h 304"/>
                  <a:gd name="T20" fmla="*/ 84 w 182"/>
                  <a:gd name="T21" fmla="*/ 98 h 304"/>
                  <a:gd name="T22" fmla="*/ 61 w 182"/>
                  <a:gd name="T23" fmla="*/ 227 h 304"/>
                  <a:gd name="T24" fmla="*/ 55 w 182"/>
                  <a:gd name="T25" fmla="*/ 252 h 304"/>
                  <a:gd name="T26" fmla="*/ 48 w 182"/>
                  <a:gd name="T27" fmla="*/ 267 h 304"/>
                  <a:gd name="T28" fmla="*/ 38 w 182"/>
                  <a:gd name="T29" fmla="*/ 274 h 304"/>
                  <a:gd name="T30" fmla="*/ 26 w 182"/>
                  <a:gd name="T31" fmla="*/ 276 h 304"/>
                  <a:gd name="T32" fmla="*/ 18 w 182"/>
                  <a:gd name="T33" fmla="*/ 275 h 304"/>
                  <a:gd name="T34" fmla="*/ 12 w 182"/>
                  <a:gd name="T35" fmla="*/ 274 h 304"/>
                  <a:gd name="T36" fmla="*/ 9 w 182"/>
                  <a:gd name="T37" fmla="*/ 275 h 304"/>
                  <a:gd name="T38" fmla="*/ 1 w 182"/>
                  <a:gd name="T39" fmla="*/ 296 h 304"/>
                  <a:gd name="T40" fmla="*/ 3 w 182"/>
                  <a:gd name="T41" fmla="*/ 300 h 304"/>
                  <a:gd name="T42" fmla="*/ 12 w 182"/>
                  <a:gd name="T43" fmla="*/ 303 h 304"/>
                  <a:gd name="T44" fmla="*/ 27 w 182"/>
                  <a:gd name="T45" fmla="*/ 304 h 304"/>
                  <a:gd name="T46" fmla="*/ 53 w 182"/>
                  <a:gd name="T47" fmla="*/ 301 h 304"/>
                  <a:gd name="T48" fmla="*/ 72 w 182"/>
                  <a:gd name="T49" fmla="*/ 287 h 304"/>
                  <a:gd name="T50" fmla="*/ 85 w 182"/>
                  <a:gd name="T51" fmla="*/ 264 h 304"/>
                  <a:gd name="T52" fmla="*/ 94 w 182"/>
                  <a:gd name="T53" fmla="*/ 229 h 304"/>
                  <a:gd name="T54" fmla="*/ 117 w 182"/>
                  <a:gd name="T55" fmla="*/ 98 h 304"/>
                  <a:gd name="T56" fmla="*/ 151 w 182"/>
                  <a:gd name="T57" fmla="*/ 98 h 304"/>
                  <a:gd name="T58" fmla="*/ 155 w 182"/>
                  <a:gd name="T59" fmla="*/ 95 h 304"/>
                  <a:gd name="T60" fmla="*/ 159 w 182"/>
                  <a:gd name="T61" fmla="*/ 73 h 304"/>
                  <a:gd name="T62" fmla="*/ 155 w 182"/>
                  <a:gd name="T63" fmla="*/ 70 h 304"/>
                  <a:gd name="T64" fmla="*/ 122 w 182"/>
                  <a:gd name="T65" fmla="*/ 70 h 304"/>
                  <a:gd name="T66" fmla="*/ 128 w 182"/>
                  <a:gd name="T67" fmla="*/ 46 h 304"/>
                  <a:gd name="T68" fmla="*/ 135 w 182"/>
                  <a:gd name="T69" fmla="*/ 35 h 304"/>
                  <a:gd name="T70" fmla="*/ 144 w 182"/>
                  <a:gd name="T71" fmla="*/ 30 h 304"/>
                  <a:gd name="T72" fmla="*/ 155 w 182"/>
                  <a:gd name="T73" fmla="*/ 28 h 304"/>
                  <a:gd name="T74" fmla="*/ 163 w 182"/>
                  <a:gd name="T75" fmla="*/ 29 h 304"/>
                  <a:gd name="T76" fmla="*/ 169 w 182"/>
                  <a:gd name="T77" fmla="*/ 31 h 304"/>
                  <a:gd name="T78" fmla="*/ 173 w 182"/>
                  <a:gd name="T79" fmla="*/ 29 h 304"/>
                  <a:gd name="T80" fmla="*/ 181 w 182"/>
                  <a:gd name="T81" fmla="*/ 7 h 304"/>
                  <a:gd name="T82" fmla="*/ 179 w 182"/>
                  <a:gd name="T83"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304">
                    <a:moveTo>
                      <a:pt x="179" y="4"/>
                    </a:moveTo>
                    <a:cubicBezTo>
                      <a:pt x="176" y="3"/>
                      <a:pt x="173" y="2"/>
                      <a:pt x="169" y="1"/>
                    </a:cubicBezTo>
                    <a:cubicBezTo>
                      <a:pt x="165" y="1"/>
                      <a:pt x="160" y="0"/>
                      <a:pt x="155" y="0"/>
                    </a:cubicBezTo>
                    <a:cubicBezTo>
                      <a:pt x="136" y="0"/>
                      <a:pt x="121" y="5"/>
                      <a:pt x="111" y="16"/>
                    </a:cubicBezTo>
                    <a:cubicBezTo>
                      <a:pt x="101" y="26"/>
                      <a:pt x="94" y="42"/>
                      <a:pt x="90" y="63"/>
                    </a:cubicBezTo>
                    <a:cubicBezTo>
                      <a:pt x="89" y="70"/>
                      <a:pt x="89" y="70"/>
                      <a:pt x="89" y="70"/>
                    </a:cubicBezTo>
                    <a:cubicBezTo>
                      <a:pt x="66" y="70"/>
                      <a:pt x="66" y="70"/>
                      <a:pt x="66" y="70"/>
                    </a:cubicBezTo>
                    <a:cubicBezTo>
                      <a:pt x="66" y="70"/>
                      <a:pt x="63" y="70"/>
                      <a:pt x="62" y="73"/>
                    </a:cubicBezTo>
                    <a:cubicBezTo>
                      <a:pt x="58" y="94"/>
                      <a:pt x="58" y="94"/>
                      <a:pt x="58" y="94"/>
                    </a:cubicBezTo>
                    <a:cubicBezTo>
                      <a:pt x="58" y="96"/>
                      <a:pt x="59" y="98"/>
                      <a:pt x="62" y="98"/>
                    </a:cubicBezTo>
                    <a:cubicBezTo>
                      <a:pt x="84" y="98"/>
                      <a:pt x="84" y="98"/>
                      <a:pt x="84" y="98"/>
                    </a:cubicBezTo>
                    <a:cubicBezTo>
                      <a:pt x="61" y="227"/>
                      <a:pt x="61" y="227"/>
                      <a:pt x="61" y="227"/>
                    </a:cubicBezTo>
                    <a:cubicBezTo>
                      <a:pt x="59" y="237"/>
                      <a:pt x="57" y="246"/>
                      <a:pt x="55" y="252"/>
                    </a:cubicBezTo>
                    <a:cubicBezTo>
                      <a:pt x="53" y="259"/>
                      <a:pt x="51" y="264"/>
                      <a:pt x="48" y="267"/>
                    </a:cubicBezTo>
                    <a:cubicBezTo>
                      <a:pt x="45" y="271"/>
                      <a:pt x="43" y="273"/>
                      <a:pt x="38" y="274"/>
                    </a:cubicBezTo>
                    <a:cubicBezTo>
                      <a:pt x="35" y="276"/>
                      <a:pt x="31" y="276"/>
                      <a:pt x="26" y="276"/>
                    </a:cubicBezTo>
                    <a:cubicBezTo>
                      <a:pt x="24" y="276"/>
                      <a:pt x="20" y="276"/>
                      <a:pt x="18" y="275"/>
                    </a:cubicBezTo>
                    <a:cubicBezTo>
                      <a:pt x="15" y="275"/>
                      <a:pt x="14" y="274"/>
                      <a:pt x="12" y="274"/>
                    </a:cubicBezTo>
                    <a:cubicBezTo>
                      <a:pt x="12" y="274"/>
                      <a:pt x="10" y="272"/>
                      <a:pt x="9" y="275"/>
                    </a:cubicBezTo>
                    <a:cubicBezTo>
                      <a:pt x="8" y="277"/>
                      <a:pt x="2" y="294"/>
                      <a:pt x="1" y="296"/>
                    </a:cubicBezTo>
                    <a:cubicBezTo>
                      <a:pt x="0" y="298"/>
                      <a:pt x="1" y="300"/>
                      <a:pt x="3" y="300"/>
                    </a:cubicBezTo>
                    <a:cubicBezTo>
                      <a:pt x="6" y="301"/>
                      <a:pt x="8" y="302"/>
                      <a:pt x="12" y="303"/>
                    </a:cubicBezTo>
                    <a:cubicBezTo>
                      <a:pt x="18" y="304"/>
                      <a:pt x="23" y="304"/>
                      <a:pt x="27" y="304"/>
                    </a:cubicBezTo>
                    <a:cubicBezTo>
                      <a:pt x="37" y="304"/>
                      <a:pt x="45" y="303"/>
                      <a:pt x="53" y="301"/>
                    </a:cubicBezTo>
                    <a:cubicBezTo>
                      <a:pt x="60" y="298"/>
                      <a:pt x="66" y="293"/>
                      <a:pt x="72" y="287"/>
                    </a:cubicBezTo>
                    <a:cubicBezTo>
                      <a:pt x="78" y="281"/>
                      <a:pt x="81" y="274"/>
                      <a:pt x="85" y="264"/>
                    </a:cubicBezTo>
                    <a:cubicBezTo>
                      <a:pt x="89" y="255"/>
                      <a:pt x="92" y="243"/>
                      <a:pt x="94" y="229"/>
                    </a:cubicBezTo>
                    <a:cubicBezTo>
                      <a:pt x="117" y="98"/>
                      <a:pt x="117" y="98"/>
                      <a:pt x="117" y="98"/>
                    </a:cubicBezTo>
                    <a:cubicBezTo>
                      <a:pt x="151" y="98"/>
                      <a:pt x="151" y="98"/>
                      <a:pt x="151" y="98"/>
                    </a:cubicBezTo>
                    <a:cubicBezTo>
                      <a:pt x="151" y="98"/>
                      <a:pt x="154" y="98"/>
                      <a:pt x="155" y="95"/>
                    </a:cubicBezTo>
                    <a:cubicBezTo>
                      <a:pt x="159" y="73"/>
                      <a:pt x="159" y="73"/>
                      <a:pt x="159" y="73"/>
                    </a:cubicBezTo>
                    <a:cubicBezTo>
                      <a:pt x="159" y="71"/>
                      <a:pt x="158" y="70"/>
                      <a:pt x="155" y="70"/>
                    </a:cubicBezTo>
                    <a:cubicBezTo>
                      <a:pt x="122" y="70"/>
                      <a:pt x="122" y="70"/>
                      <a:pt x="122" y="70"/>
                    </a:cubicBezTo>
                    <a:cubicBezTo>
                      <a:pt x="123" y="69"/>
                      <a:pt x="124" y="57"/>
                      <a:pt x="128" y="46"/>
                    </a:cubicBezTo>
                    <a:cubicBezTo>
                      <a:pt x="129" y="42"/>
                      <a:pt x="132" y="38"/>
                      <a:pt x="135" y="35"/>
                    </a:cubicBezTo>
                    <a:cubicBezTo>
                      <a:pt x="138" y="33"/>
                      <a:pt x="141" y="31"/>
                      <a:pt x="144" y="30"/>
                    </a:cubicBezTo>
                    <a:cubicBezTo>
                      <a:pt x="147" y="29"/>
                      <a:pt x="151" y="28"/>
                      <a:pt x="155" y="28"/>
                    </a:cubicBezTo>
                    <a:cubicBezTo>
                      <a:pt x="158" y="28"/>
                      <a:pt x="161" y="29"/>
                      <a:pt x="163" y="29"/>
                    </a:cubicBezTo>
                    <a:cubicBezTo>
                      <a:pt x="167" y="30"/>
                      <a:pt x="168" y="30"/>
                      <a:pt x="169" y="31"/>
                    </a:cubicBezTo>
                    <a:cubicBezTo>
                      <a:pt x="172" y="32"/>
                      <a:pt x="172" y="31"/>
                      <a:pt x="173" y="29"/>
                    </a:cubicBezTo>
                    <a:cubicBezTo>
                      <a:pt x="181" y="7"/>
                      <a:pt x="181" y="7"/>
                      <a:pt x="181" y="7"/>
                    </a:cubicBezTo>
                    <a:cubicBezTo>
                      <a:pt x="182" y="5"/>
                      <a:pt x="180" y="4"/>
                      <a:pt x="179" y="4"/>
                    </a:cubicBezTo>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sp>
            <p:nvSpPr>
              <p:cNvPr id="325" name="Freeform 149"/>
              <p:cNvSpPr>
                <a:spLocks/>
              </p:cNvSpPr>
              <p:nvPr/>
            </p:nvSpPr>
            <p:spPr bwMode="auto">
              <a:xfrm>
                <a:off x="3360" y="1805"/>
                <a:ext cx="78" cy="541"/>
              </a:xfrm>
              <a:custGeom>
                <a:avLst/>
                <a:gdLst>
                  <a:gd name="T0" fmla="*/ 33 w 33"/>
                  <a:gd name="T1" fmla="*/ 224 h 227"/>
                  <a:gd name="T2" fmla="*/ 30 w 33"/>
                  <a:gd name="T3" fmla="*/ 227 h 227"/>
                  <a:gd name="T4" fmla="*/ 3 w 33"/>
                  <a:gd name="T5" fmla="*/ 227 h 227"/>
                  <a:gd name="T6" fmla="*/ 0 w 33"/>
                  <a:gd name="T7" fmla="*/ 224 h 227"/>
                  <a:gd name="T8" fmla="*/ 0 w 33"/>
                  <a:gd name="T9" fmla="*/ 4 h 227"/>
                  <a:gd name="T10" fmla="*/ 3 w 33"/>
                  <a:gd name="T11" fmla="*/ 0 h 227"/>
                  <a:gd name="T12" fmla="*/ 30 w 33"/>
                  <a:gd name="T13" fmla="*/ 0 h 227"/>
                  <a:gd name="T14" fmla="*/ 33 w 33"/>
                  <a:gd name="T15" fmla="*/ 4 h 227"/>
                  <a:gd name="T16" fmla="*/ 33 w 33"/>
                  <a:gd name="T17" fmla="*/ 22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27">
                    <a:moveTo>
                      <a:pt x="33" y="224"/>
                    </a:moveTo>
                    <a:cubicBezTo>
                      <a:pt x="33" y="226"/>
                      <a:pt x="32" y="227"/>
                      <a:pt x="30" y="227"/>
                    </a:cubicBezTo>
                    <a:cubicBezTo>
                      <a:pt x="3" y="227"/>
                      <a:pt x="3" y="227"/>
                      <a:pt x="3" y="227"/>
                    </a:cubicBezTo>
                    <a:cubicBezTo>
                      <a:pt x="1" y="227"/>
                      <a:pt x="0" y="226"/>
                      <a:pt x="0" y="224"/>
                    </a:cubicBezTo>
                    <a:cubicBezTo>
                      <a:pt x="0" y="4"/>
                      <a:pt x="0" y="4"/>
                      <a:pt x="0" y="4"/>
                    </a:cubicBezTo>
                    <a:cubicBezTo>
                      <a:pt x="0" y="2"/>
                      <a:pt x="1" y="0"/>
                      <a:pt x="3" y="0"/>
                    </a:cubicBezTo>
                    <a:cubicBezTo>
                      <a:pt x="30" y="0"/>
                      <a:pt x="30" y="0"/>
                      <a:pt x="30" y="0"/>
                    </a:cubicBezTo>
                    <a:cubicBezTo>
                      <a:pt x="32" y="0"/>
                      <a:pt x="33" y="2"/>
                      <a:pt x="33" y="4"/>
                    </a:cubicBezTo>
                    <a:lnTo>
                      <a:pt x="33" y="224"/>
                    </a:lnTo>
                    <a:close/>
                  </a:path>
                </a:pathLst>
              </a:custGeom>
              <a:solidFill>
                <a:srgbClr val="139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buClrTx/>
                </a:pPr>
                <a:endParaRPr lang="en-US" sz="1799" dirty="0">
                  <a:latin typeface="Calibri"/>
                  <a:ea typeface="+mn-ea"/>
                  <a:cs typeface="+mn-cs"/>
                </a:endParaRPr>
              </a:p>
            </p:txBody>
          </p:sp>
        </p:grpSp>
        <p:grpSp>
          <p:nvGrpSpPr>
            <p:cNvPr id="270" name="Group 269"/>
            <p:cNvGrpSpPr/>
            <p:nvPr/>
          </p:nvGrpSpPr>
          <p:grpSpPr>
            <a:xfrm>
              <a:off x="8950652" y="1639282"/>
              <a:ext cx="742388" cy="164117"/>
              <a:chOff x="1549400" y="4437063"/>
              <a:chExt cx="8394700" cy="1855787"/>
            </a:xfrm>
          </p:grpSpPr>
          <p:sp>
            <p:nvSpPr>
              <p:cNvPr id="306" name="Freeform 9"/>
              <p:cNvSpPr>
                <a:spLocks noEditPoints="1"/>
              </p:cNvSpPr>
              <p:nvPr/>
            </p:nvSpPr>
            <p:spPr bwMode="auto">
              <a:xfrm>
                <a:off x="3649663" y="4789488"/>
                <a:ext cx="1046163" cy="1149350"/>
              </a:xfrm>
              <a:custGeom>
                <a:avLst/>
                <a:gdLst>
                  <a:gd name="T0" fmla="*/ 280 w 280"/>
                  <a:gd name="T1" fmla="*/ 149 h 306"/>
                  <a:gd name="T2" fmla="*/ 263 w 280"/>
                  <a:gd name="T3" fmla="*/ 232 h 306"/>
                  <a:gd name="T4" fmla="*/ 213 w 280"/>
                  <a:gd name="T5" fmla="*/ 287 h 306"/>
                  <a:gd name="T6" fmla="*/ 139 w 280"/>
                  <a:gd name="T7" fmla="*/ 306 h 306"/>
                  <a:gd name="T8" fmla="*/ 67 w 280"/>
                  <a:gd name="T9" fmla="*/ 288 h 306"/>
                  <a:gd name="T10" fmla="*/ 17 w 280"/>
                  <a:gd name="T11" fmla="*/ 235 h 306"/>
                  <a:gd name="T12" fmla="*/ 0 w 280"/>
                  <a:gd name="T13" fmla="*/ 157 h 306"/>
                  <a:gd name="T14" fmla="*/ 18 w 280"/>
                  <a:gd name="T15" fmla="*/ 74 h 306"/>
                  <a:gd name="T16" fmla="*/ 68 w 280"/>
                  <a:gd name="T17" fmla="*/ 19 h 306"/>
                  <a:gd name="T18" fmla="*/ 144 w 280"/>
                  <a:gd name="T19" fmla="*/ 0 h 306"/>
                  <a:gd name="T20" fmla="*/ 215 w 280"/>
                  <a:gd name="T21" fmla="*/ 19 h 306"/>
                  <a:gd name="T22" fmla="*/ 263 w 280"/>
                  <a:gd name="T23" fmla="*/ 72 h 306"/>
                  <a:gd name="T24" fmla="*/ 280 w 280"/>
                  <a:gd name="T25" fmla="*/ 149 h 306"/>
                  <a:gd name="T26" fmla="*/ 244 w 280"/>
                  <a:gd name="T27" fmla="*/ 154 h 306"/>
                  <a:gd name="T28" fmla="*/ 217 w 280"/>
                  <a:gd name="T29" fmla="*/ 64 h 306"/>
                  <a:gd name="T30" fmla="*/ 141 w 280"/>
                  <a:gd name="T31" fmla="*/ 31 h 306"/>
                  <a:gd name="T32" fmla="*/ 87 w 280"/>
                  <a:gd name="T33" fmla="*/ 47 h 306"/>
                  <a:gd name="T34" fmla="*/ 50 w 280"/>
                  <a:gd name="T35" fmla="*/ 90 h 306"/>
                  <a:gd name="T36" fmla="*/ 36 w 280"/>
                  <a:gd name="T37" fmla="*/ 153 h 306"/>
                  <a:gd name="T38" fmla="*/ 49 w 280"/>
                  <a:gd name="T39" fmla="*/ 217 h 306"/>
                  <a:gd name="T40" fmla="*/ 85 w 280"/>
                  <a:gd name="T41" fmla="*/ 260 h 306"/>
                  <a:gd name="T42" fmla="*/ 139 w 280"/>
                  <a:gd name="T43" fmla="*/ 275 h 306"/>
                  <a:gd name="T44" fmla="*/ 216 w 280"/>
                  <a:gd name="T45" fmla="*/ 243 h 306"/>
                  <a:gd name="T46" fmla="*/ 244 w 280"/>
                  <a:gd name="T47" fmla="*/ 15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306">
                    <a:moveTo>
                      <a:pt x="280" y="149"/>
                    </a:moveTo>
                    <a:cubicBezTo>
                      <a:pt x="280" y="181"/>
                      <a:pt x="275" y="209"/>
                      <a:pt x="263" y="232"/>
                    </a:cubicBezTo>
                    <a:cubicBezTo>
                      <a:pt x="252" y="256"/>
                      <a:pt x="235" y="274"/>
                      <a:pt x="213" y="287"/>
                    </a:cubicBezTo>
                    <a:cubicBezTo>
                      <a:pt x="192" y="300"/>
                      <a:pt x="167" y="306"/>
                      <a:pt x="139" y="306"/>
                    </a:cubicBezTo>
                    <a:cubicBezTo>
                      <a:pt x="112" y="306"/>
                      <a:pt x="88" y="300"/>
                      <a:pt x="67" y="288"/>
                    </a:cubicBezTo>
                    <a:cubicBezTo>
                      <a:pt x="45" y="275"/>
                      <a:pt x="29" y="258"/>
                      <a:pt x="17" y="235"/>
                    </a:cubicBezTo>
                    <a:cubicBezTo>
                      <a:pt x="6" y="212"/>
                      <a:pt x="0" y="186"/>
                      <a:pt x="0" y="157"/>
                    </a:cubicBezTo>
                    <a:cubicBezTo>
                      <a:pt x="0" y="125"/>
                      <a:pt x="6" y="98"/>
                      <a:pt x="18" y="74"/>
                    </a:cubicBezTo>
                    <a:cubicBezTo>
                      <a:pt x="29" y="50"/>
                      <a:pt x="46" y="32"/>
                      <a:pt x="68" y="19"/>
                    </a:cubicBezTo>
                    <a:cubicBezTo>
                      <a:pt x="90" y="6"/>
                      <a:pt x="115" y="0"/>
                      <a:pt x="144" y="0"/>
                    </a:cubicBezTo>
                    <a:cubicBezTo>
                      <a:pt x="170" y="0"/>
                      <a:pt x="194" y="6"/>
                      <a:pt x="215" y="19"/>
                    </a:cubicBezTo>
                    <a:cubicBezTo>
                      <a:pt x="236" y="31"/>
                      <a:pt x="252" y="49"/>
                      <a:pt x="263" y="72"/>
                    </a:cubicBezTo>
                    <a:cubicBezTo>
                      <a:pt x="275" y="94"/>
                      <a:pt x="280" y="120"/>
                      <a:pt x="280" y="149"/>
                    </a:cubicBezTo>
                    <a:moveTo>
                      <a:pt x="244" y="154"/>
                    </a:moveTo>
                    <a:cubicBezTo>
                      <a:pt x="244" y="115"/>
                      <a:pt x="235" y="85"/>
                      <a:pt x="217" y="64"/>
                    </a:cubicBezTo>
                    <a:cubicBezTo>
                      <a:pt x="199" y="42"/>
                      <a:pt x="174" y="31"/>
                      <a:pt x="141" y="31"/>
                    </a:cubicBezTo>
                    <a:cubicBezTo>
                      <a:pt x="121" y="31"/>
                      <a:pt x="103" y="36"/>
                      <a:pt x="87" y="47"/>
                    </a:cubicBezTo>
                    <a:cubicBezTo>
                      <a:pt x="71" y="57"/>
                      <a:pt x="59" y="71"/>
                      <a:pt x="50" y="90"/>
                    </a:cubicBezTo>
                    <a:cubicBezTo>
                      <a:pt x="41" y="109"/>
                      <a:pt x="36" y="130"/>
                      <a:pt x="36" y="153"/>
                    </a:cubicBezTo>
                    <a:cubicBezTo>
                      <a:pt x="36" y="177"/>
                      <a:pt x="41" y="198"/>
                      <a:pt x="49" y="217"/>
                    </a:cubicBezTo>
                    <a:cubicBezTo>
                      <a:pt x="58" y="235"/>
                      <a:pt x="70" y="250"/>
                      <a:pt x="85" y="260"/>
                    </a:cubicBezTo>
                    <a:cubicBezTo>
                      <a:pt x="101" y="270"/>
                      <a:pt x="119" y="275"/>
                      <a:pt x="139" y="275"/>
                    </a:cubicBezTo>
                    <a:cubicBezTo>
                      <a:pt x="172" y="275"/>
                      <a:pt x="197" y="264"/>
                      <a:pt x="216" y="243"/>
                    </a:cubicBezTo>
                    <a:cubicBezTo>
                      <a:pt x="235" y="221"/>
                      <a:pt x="244" y="192"/>
                      <a:pt x="244" y="154"/>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07" name="Freeform 10"/>
              <p:cNvSpPr>
                <a:spLocks/>
              </p:cNvSpPr>
              <p:nvPr/>
            </p:nvSpPr>
            <p:spPr bwMode="auto">
              <a:xfrm>
                <a:off x="4773613" y="4725988"/>
                <a:ext cx="477838" cy="1193800"/>
              </a:xfrm>
              <a:custGeom>
                <a:avLst/>
                <a:gdLst>
                  <a:gd name="T0" fmla="*/ 128 w 128"/>
                  <a:gd name="T1" fmla="*/ 35 h 318"/>
                  <a:gd name="T2" fmla="*/ 106 w 128"/>
                  <a:gd name="T3" fmla="*/ 29 h 318"/>
                  <a:gd name="T4" fmla="*/ 70 w 128"/>
                  <a:gd name="T5" fmla="*/ 74 h 318"/>
                  <a:gd name="T6" fmla="*/ 70 w 128"/>
                  <a:gd name="T7" fmla="*/ 107 h 318"/>
                  <a:gd name="T8" fmla="*/ 120 w 128"/>
                  <a:gd name="T9" fmla="*/ 107 h 318"/>
                  <a:gd name="T10" fmla="*/ 120 w 128"/>
                  <a:gd name="T11" fmla="*/ 135 h 318"/>
                  <a:gd name="T12" fmla="*/ 70 w 128"/>
                  <a:gd name="T13" fmla="*/ 135 h 318"/>
                  <a:gd name="T14" fmla="*/ 70 w 128"/>
                  <a:gd name="T15" fmla="*/ 318 h 318"/>
                  <a:gd name="T16" fmla="*/ 36 w 128"/>
                  <a:gd name="T17" fmla="*/ 318 h 318"/>
                  <a:gd name="T18" fmla="*/ 36 w 128"/>
                  <a:gd name="T19" fmla="*/ 135 h 318"/>
                  <a:gd name="T20" fmla="*/ 0 w 128"/>
                  <a:gd name="T21" fmla="*/ 135 h 318"/>
                  <a:gd name="T22" fmla="*/ 0 w 128"/>
                  <a:gd name="T23" fmla="*/ 107 h 318"/>
                  <a:gd name="T24" fmla="*/ 36 w 128"/>
                  <a:gd name="T25" fmla="*/ 107 h 318"/>
                  <a:gd name="T26" fmla="*/ 36 w 128"/>
                  <a:gd name="T27" fmla="*/ 72 h 318"/>
                  <a:gd name="T28" fmla="*/ 55 w 128"/>
                  <a:gd name="T29" fmla="*/ 20 h 318"/>
                  <a:gd name="T30" fmla="*/ 104 w 128"/>
                  <a:gd name="T31" fmla="*/ 0 h 318"/>
                  <a:gd name="T32" fmla="*/ 128 w 128"/>
                  <a:gd name="T33" fmla="*/ 4 h 318"/>
                  <a:gd name="T34" fmla="*/ 128 w 128"/>
                  <a:gd name="T35" fmla="*/ 3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318">
                    <a:moveTo>
                      <a:pt x="128" y="35"/>
                    </a:moveTo>
                    <a:cubicBezTo>
                      <a:pt x="122" y="31"/>
                      <a:pt x="114" y="29"/>
                      <a:pt x="106" y="29"/>
                    </a:cubicBezTo>
                    <a:cubicBezTo>
                      <a:pt x="82" y="29"/>
                      <a:pt x="70" y="44"/>
                      <a:pt x="70" y="74"/>
                    </a:cubicBezTo>
                    <a:cubicBezTo>
                      <a:pt x="70" y="107"/>
                      <a:pt x="70" y="107"/>
                      <a:pt x="70" y="107"/>
                    </a:cubicBezTo>
                    <a:cubicBezTo>
                      <a:pt x="120" y="107"/>
                      <a:pt x="120" y="107"/>
                      <a:pt x="120" y="107"/>
                    </a:cubicBezTo>
                    <a:cubicBezTo>
                      <a:pt x="120" y="135"/>
                      <a:pt x="120" y="135"/>
                      <a:pt x="120" y="135"/>
                    </a:cubicBezTo>
                    <a:cubicBezTo>
                      <a:pt x="70" y="135"/>
                      <a:pt x="70" y="135"/>
                      <a:pt x="70" y="135"/>
                    </a:cubicBezTo>
                    <a:cubicBezTo>
                      <a:pt x="70" y="318"/>
                      <a:pt x="70" y="318"/>
                      <a:pt x="70" y="318"/>
                    </a:cubicBezTo>
                    <a:cubicBezTo>
                      <a:pt x="36" y="318"/>
                      <a:pt x="36" y="318"/>
                      <a:pt x="36" y="318"/>
                    </a:cubicBezTo>
                    <a:cubicBezTo>
                      <a:pt x="36" y="135"/>
                      <a:pt x="36" y="135"/>
                      <a:pt x="36" y="135"/>
                    </a:cubicBezTo>
                    <a:cubicBezTo>
                      <a:pt x="0" y="135"/>
                      <a:pt x="0" y="135"/>
                      <a:pt x="0" y="135"/>
                    </a:cubicBezTo>
                    <a:cubicBezTo>
                      <a:pt x="0" y="107"/>
                      <a:pt x="0" y="107"/>
                      <a:pt x="0" y="107"/>
                    </a:cubicBezTo>
                    <a:cubicBezTo>
                      <a:pt x="36" y="107"/>
                      <a:pt x="36" y="107"/>
                      <a:pt x="36" y="107"/>
                    </a:cubicBezTo>
                    <a:cubicBezTo>
                      <a:pt x="36" y="72"/>
                      <a:pt x="36" y="72"/>
                      <a:pt x="36" y="72"/>
                    </a:cubicBezTo>
                    <a:cubicBezTo>
                      <a:pt x="36" y="51"/>
                      <a:pt x="43" y="33"/>
                      <a:pt x="55" y="20"/>
                    </a:cubicBezTo>
                    <a:cubicBezTo>
                      <a:pt x="68" y="7"/>
                      <a:pt x="84" y="0"/>
                      <a:pt x="104" y="0"/>
                    </a:cubicBezTo>
                    <a:cubicBezTo>
                      <a:pt x="114" y="0"/>
                      <a:pt x="122" y="2"/>
                      <a:pt x="128" y="4"/>
                    </a:cubicBezTo>
                    <a:lnTo>
                      <a:pt x="128" y="35"/>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08" name="Freeform 11"/>
              <p:cNvSpPr>
                <a:spLocks/>
              </p:cNvSpPr>
              <p:nvPr/>
            </p:nvSpPr>
            <p:spPr bwMode="auto">
              <a:xfrm>
                <a:off x="5211763" y="4725988"/>
                <a:ext cx="477838" cy="1193800"/>
              </a:xfrm>
              <a:custGeom>
                <a:avLst/>
                <a:gdLst>
                  <a:gd name="T0" fmla="*/ 128 w 128"/>
                  <a:gd name="T1" fmla="*/ 35 h 318"/>
                  <a:gd name="T2" fmla="*/ 106 w 128"/>
                  <a:gd name="T3" fmla="*/ 29 h 318"/>
                  <a:gd name="T4" fmla="*/ 70 w 128"/>
                  <a:gd name="T5" fmla="*/ 74 h 318"/>
                  <a:gd name="T6" fmla="*/ 70 w 128"/>
                  <a:gd name="T7" fmla="*/ 107 h 318"/>
                  <a:gd name="T8" fmla="*/ 120 w 128"/>
                  <a:gd name="T9" fmla="*/ 107 h 318"/>
                  <a:gd name="T10" fmla="*/ 120 w 128"/>
                  <a:gd name="T11" fmla="*/ 135 h 318"/>
                  <a:gd name="T12" fmla="*/ 70 w 128"/>
                  <a:gd name="T13" fmla="*/ 135 h 318"/>
                  <a:gd name="T14" fmla="*/ 70 w 128"/>
                  <a:gd name="T15" fmla="*/ 318 h 318"/>
                  <a:gd name="T16" fmla="*/ 36 w 128"/>
                  <a:gd name="T17" fmla="*/ 318 h 318"/>
                  <a:gd name="T18" fmla="*/ 36 w 128"/>
                  <a:gd name="T19" fmla="*/ 135 h 318"/>
                  <a:gd name="T20" fmla="*/ 0 w 128"/>
                  <a:gd name="T21" fmla="*/ 135 h 318"/>
                  <a:gd name="T22" fmla="*/ 0 w 128"/>
                  <a:gd name="T23" fmla="*/ 107 h 318"/>
                  <a:gd name="T24" fmla="*/ 36 w 128"/>
                  <a:gd name="T25" fmla="*/ 107 h 318"/>
                  <a:gd name="T26" fmla="*/ 36 w 128"/>
                  <a:gd name="T27" fmla="*/ 72 h 318"/>
                  <a:gd name="T28" fmla="*/ 55 w 128"/>
                  <a:gd name="T29" fmla="*/ 20 h 318"/>
                  <a:gd name="T30" fmla="*/ 104 w 128"/>
                  <a:gd name="T31" fmla="*/ 0 h 318"/>
                  <a:gd name="T32" fmla="*/ 128 w 128"/>
                  <a:gd name="T33" fmla="*/ 4 h 318"/>
                  <a:gd name="T34" fmla="*/ 128 w 128"/>
                  <a:gd name="T35" fmla="*/ 3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318">
                    <a:moveTo>
                      <a:pt x="128" y="35"/>
                    </a:moveTo>
                    <a:cubicBezTo>
                      <a:pt x="122" y="31"/>
                      <a:pt x="114" y="29"/>
                      <a:pt x="106" y="29"/>
                    </a:cubicBezTo>
                    <a:cubicBezTo>
                      <a:pt x="82" y="29"/>
                      <a:pt x="70" y="44"/>
                      <a:pt x="70" y="74"/>
                    </a:cubicBezTo>
                    <a:cubicBezTo>
                      <a:pt x="70" y="107"/>
                      <a:pt x="70" y="107"/>
                      <a:pt x="70" y="107"/>
                    </a:cubicBezTo>
                    <a:cubicBezTo>
                      <a:pt x="120" y="107"/>
                      <a:pt x="120" y="107"/>
                      <a:pt x="120" y="107"/>
                    </a:cubicBezTo>
                    <a:cubicBezTo>
                      <a:pt x="120" y="135"/>
                      <a:pt x="120" y="135"/>
                      <a:pt x="120" y="135"/>
                    </a:cubicBezTo>
                    <a:cubicBezTo>
                      <a:pt x="70" y="135"/>
                      <a:pt x="70" y="135"/>
                      <a:pt x="70" y="135"/>
                    </a:cubicBezTo>
                    <a:cubicBezTo>
                      <a:pt x="70" y="318"/>
                      <a:pt x="70" y="318"/>
                      <a:pt x="70" y="318"/>
                    </a:cubicBezTo>
                    <a:cubicBezTo>
                      <a:pt x="36" y="318"/>
                      <a:pt x="36" y="318"/>
                      <a:pt x="36" y="318"/>
                    </a:cubicBezTo>
                    <a:cubicBezTo>
                      <a:pt x="36" y="135"/>
                      <a:pt x="36" y="135"/>
                      <a:pt x="36" y="135"/>
                    </a:cubicBezTo>
                    <a:cubicBezTo>
                      <a:pt x="0" y="135"/>
                      <a:pt x="0" y="135"/>
                      <a:pt x="0" y="135"/>
                    </a:cubicBezTo>
                    <a:cubicBezTo>
                      <a:pt x="0" y="107"/>
                      <a:pt x="0" y="107"/>
                      <a:pt x="0" y="107"/>
                    </a:cubicBezTo>
                    <a:cubicBezTo>
                      <a:pt x="36" y="107"/>
                      <a:pt x="36" y="107"/>
                      <a:pt x="36" y="107"/>
                    </a:cubicBezTo>
                    <a:cubicBezTo>
                      <a:pt x="36" y="72"/>
                      <a:pt x="36" y="72"/>
                      <a:pt x="36" y="72"/>
                    </a:cubicBezTo>
                    <a:cubicBezTo>
                      <a:pt x="36" y="51"/>
                      <a:pt x="43" y="33"/>
                      <a:pt x="55" y="20"/>
                    </a:cubicBezTo>
                    <a:cubicBezTo>
                      <a:pt x="68" y="7"/>
                      <a:pt x="84" y="0"/>
                      <a:pt x="104" y="0"/>
                    </a:cubicBezTo>
                    <a:cubicBezTo>
                      <a:pt x="114" y="0"/>
                      <a:pt x="122" y="2"/>
                      <a:pt x="128" y="4"/>
                    </a:cubicBezTo>
                    <a:lnTo>
                      <a:pt x="128" y="35"/>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09" name="Freeform 12"/>
              <p:cNvSpPr>
                <a:spLocks noEditPoints="1"/>
              </p:cNvSpPr>
              <p:nvPr/>
            </p:nvSpPr>
            <p:spPr bwMode="auto">
              <a:xfrm>
                <a:off x="5756275" y="4759325"/>
                <a:ext cx="168275" cy="1160462"/>
              </a:xfrm>
              <a:custGeom>
                <a:avLst/>
                <a:gdLst>
                  <a:gd name="T0" fmla="*/ 45 w 45"/>
                  <a:gd name="T1" fmla="*/ 22 h 309"/>
                  <a:gd name="T2" fmla="*/ 38 w 45"/>
                  <a:gd name="T3" fmla="*/ 38 h 309"/>
                  <a:gd name="T4" fmla="*/ 22 w 45"/>
                  <a:gd name="T5" fmla="*/ 44 h 309"/>
                  <a:gd name="T6" fmla="*/ 7 w 45"/>
                  <a:gd name="T7" fmla="*/ 38 h 309"/>
                  <a:gd name="T8" fmla="*/ 0 w 45"/>
                  <a:gd name="T9" fmla="*/ 22 h 309"/>
                  <a:gd name="T10" fmla="*/ 7 w 45"/>
                  <a:gd name="T11" fmla="*/ 6 h 309"/>
                  <a:gd name="T12" fmla="*/ 22 w 45"/>
                  <a:gd name="T13" fmla="*/ 0 h 309"/>
                  <a:gd name="T14" fmla="*/ 38 w 45"/>
                  <a:gd name="T15" fmla="*/ 6 h 309"/>
                  <a:gd name="T16" fmla="*/ 45 w 45"/>
                  <a:gd name="T17" fmla="*/ 22 h 309"/>
                  <a:gd name="T18" fmla="*/ 39 w 45"/>
                  <a:gd name="T19" fmla="*/ 309 h 309"/>
                  <a:gd name="T20" fmla="*/ 5 w 45"/>
                  <a:gd name="T21" fmla="*/ 309 h 309"/>
                  <a:gd name="T22" fmla="*/ 5 w 45"/>
                  <a:gd name="T23" fmla="*/ 98 h 309"/>
                  <a:gd name="T24" fmla="*/ 39 w 45"/>
                  <a:gd name="T25" fmla="*/ 98 h 309"/>
                  <a:gd name="T26" fmla="*/ 39 w 45"/>
                  <a:gd name="T27"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309">
                    <a:moveTo>
                      <a:pt x="45" y="22"/>
                    </a:moveTo>
                    <a:cubicBezTo>
                      <a:pt x="45" y="28"/>
                      <a:pt x="42" y="33"/>
                      <a:pt x="38" y="38"/>
                    </a:cubicBezTo>
                    <a:cubicBezTo>
                      <a:pt x="34" y="42"/>
                      <a:pt x="28" y="44"/>
                      <a:pt x="22" y="44"/>
                    </a:cubicBezTo>
                    <a:cubicBezTo>
                      <a:pt x="16" y="44"/>
                      <a:pt x="11" y="42"/>
                      <a:pt x="7" y="38"/>
                    </a:cubicBezTo>
                    <a:cubicBezTo>
                      <a:pt x="2" y="34"/>
                      <a:pt x="0" y="28"/>
                      <a:pt x="0" y="22"/>
                    </a:cubicBezTo>
                    <a:cubicBezTo>
                      <a:pt x="0" y="16"/>
                      <a:pt x="2" y="11"/>
                      <a:pt x="7" y="6"/>
                    </a:cubicBezTo>
                    <a:cubicBezTo>
                      <a:pt x="11" y="2"/>
                      <a:pt x="16" y="0"/>
                      <a:pt x="22" y="0"/>
                    </a:cubicBezTo>
                    <a:cubicBezTo>
                      <a:pt x="29" y="0"/>
                      <a:pt x="34" y="2"/>
                      <a:pt x="38" y="6"/>
                    </a:cubicBezTo>
                    <a:cubicBezTo>
                      <a:pt x="43" y="11"/>
                      <a:pt x="45" y="16"/>
                      <a:pt x="45" y="22"/>
                    </a:cubicBezTo>
                    <a:moveTo>
                      <a:pt x="39" y="309"/>
                    </a:moveTo>
                    <a:cubicBezTo>
                      <a:pt x="5" y="309"/>
                      <a:pt x="5" y="309"/>
                      <a:pt x="5" y="309"/>
                    </a:cubicBezTo>
                    <a:cubicBezTo>
                      <a:pt x="5" y="98"/>
                      <a:pt x="5" y="98"/>
                      <a:pt x="5" y="98"/>
                    </a:cubicBezTo>
                    <a:cubicBezTo>
                      <a:pt x="39" y="98"/>
                      <a:pt x="39" y="98"/>
                      <a:pt x="39" y="98"/>
                    </a:cubicBezTo>
                    <a:lnTo>
                      <a:pt x="39" y="309"/>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0" name="Freeform 13"/>
              <p:cNvSpPr>
                <a:spLocks/>
              </p:cNvSpPr>
              <p:nvPr/>
            </p:nvSpPr>
            <p:spPr bwMode="auto">
              <a:xfrm>
                <a:off x="6032500" y="5105400"/>
                <a:ext cx="593725" cy="833437"/>
              </a:xfrm>
              <a:custGeom>
                <a:avLst/>
                <a:gdLst>
                  <a:gd name="T0" fmla="*/ 158 w 159"/>
                  <a:gd name="T1" fmla="*/ 208 h 222"/>
                  <a:gd name="T2" fmla="*/ 100 w 159"/>
                  <a:gd name="T3" fmla="*/ 222 h 222"/>
                  <a:gd name="T4" fmla="*/ 48 w 159"/>
                  <a:gd name="T5" fmla="*/ 209 h 222"/>
                  <a:gd name="T6" fmla="*/ 12 w 159"/>
                  <a:gd name="T7" fmla="*/ 171 h 222"/>
                  <a:gd name="T8" fmla="*/ 0 w 159"/>
                  <a:gd name="T9" fmla="*/ 117 h 222"/>
                  <a:gd name="T10" fmla="*/ 30 w 159"/>
                  <a:gd name="T11" fmla="*/ 32 h 222"/>
                  <a:gd name="T12" fmla="*/ 110 w 159"/>
                  <a:gd name="T13" fmla="*/ 0 h 222"/>
                  <a:gd name="T14" fmla="*/ 159 w 159"/>
                  <a:gd name="T15" fmla="*/ 11 h 222"/>
                  <a:gd name="T16" fmla="*/ 159 w 159"/>
                  <a:gd name="T17" fmla="*/ 46 h 222"/>
                  <a:gd name="T18" fmla="*/ 108 w 159"/>
                  <a:gd name="T19" fmla="*/ 29 h 222"/>
                  <a:gd name="T20" fmla="*/ 55 w 159"/>
                  <a:gd name="T21" fmla="*/ 53 h 222"/>
                  <a:gd name="T22" fmla="*/ 34 w 159"/>
                  <a:gd name="T23" fmla="*/ 114 h 222"/>
                  <a:gd name="T24" fmla="*/ 54 w 159"/>
                  <a:gd name="T25" fmla="*/ 172 h 222"/>
                  <a:gd name="T26" fmla="*/ 106 w 159"/>
                  <a:gd name="T27" fmla="*/ 193 h 222"/>
                  <a:gd name="T28" fmla="*/ 158 w 159"/>
                  <a:gd name="T29" fmla="*/ 175 h 222"/>
                  <a:gd name="T30" fmla="*/ 158 w 159"/>
                  <a:gd name="T31" fmla="*/ 20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222">
                    <a:moveTo>
                      <a:pt x="158" y="208"/>
                    </a:moveTo>
                    <a:cubicBezTo>
                      <a:pt x="142" y="217"/>
                      <a:pt x="123" y="222"/>
                      <a:pt x="100" y="222"/>
                    </a:cubicBezTo>
                    <a:cubicBezTo>
                      <a:pt x="81" y="222"/>
                      <a:pt x="64" y="218"/>
                      <a:pt x="48" y="209"/>
                    </a:cubicBezTo>
                    <a:cubicBezTo>
                      <a:pt x="33" y="200"/>
                      <a:pt x="21" y="188"/>
                      <a:pt x="12" y="171"/>
                    </a:cubicBezTo>
                    <a:cubicBezTo>
                      <a:pt x="4" y="155"/>
                      <a:pt x="0" y="137"/>
                      <a:pt x="0" y="117"/>
                    </a:cubicBezTo>
                    <a:cubicBezTo>
                      <a:pt x="0" y="82"/>
                      <a:pt x="10" y="54"/>
                      <a:pt x="30" y="32"/>
                    </a:cubicBezTo>
                    <a:cubicBezTo>
                      <a:pt x="50" y="11"/>
                      <a:pt x="76" y="0"/>
                      <a:pt x="110" y="0"/>
                    </a:cubicBezTo>
                    <a:cubicBezTo>
                      <a:pt x="128" y="0"/>
                      <a:pt x="145" y="4"/>
                      <a:pt x="159" y="11"/>
                    </a:cubicBezTo>
                    <a:cubicBezTo>
                      <a:pt x="159" y="46"/>
                      <a:pt x="159" y="46"/>
                      <a:pt x="159" y="46"/>
                    </a:cubicBezTo>
                    <a:cubicBezTo>
                      <a:pt x="143" y="35"/>
                      <a:pt x="126" y="29"/>
                      <a:pt x="108" y="29"/>
                    </a:cubicBezTo>
                    <a:cubicBezTo>
                      <a:pt x="86" y="29"/>
                      <a:pt x="69" y="37"/>
                      <a:pt x="55" y="53"/>
                    </a:cubicBezTo>
                    <a:cubicBezTo>
                      <a:pt x="41" y="69"/>
                      <a:pt x="34" y="89"/>
                      <a:pt x="34" y="114"/>
                    </a:cubicBezTo>
                    <a:cubicBezTo>
                      <a:pt x="34" y="138"/>
                      <a:pt x="41" y="158"/>
                      <a:pt x="54" y="172"/>
                    </a:cubicBezTo>
                    <a:cubicBezTo>
                      <a:pt x="67" y="186"/>
                      <a:pt x="84" y="193"/>
                      <a:pt x="106" y="193"/>
                    </a:cubicBezTo>
                    <a:cubicBezTo>
                      <a:pt x="125" y="193"/>
                      <a:pt x="142" y="187"/>
                      <a:pt x="158" y="175"/>
                    </a:cubicBezTo>
                    <a:lnTo>
                      <a:pt x="158" y="208"/>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1" name="Freeform 14"/>
              <p:cNvSpPr>
                <a:spLocks noEditPoints="1"/>
              </p:cNvSpPr>
              <p:nvPr/>
            </p:nvSpPr>
            <p:spPr bwMode="auto">
              <a:xfrm>
                <a:off x="6713538" y="5105400"/>
                <a:ext cx="690563" cy="833437"/>
              </a:xfrm>
              <a:custGeom>
                <a:avLst/>
                <a:gdLst>
                  <a:gd name="T0" fmla="*/ 185 w 185"/>
                  <a:gd name="T1" fmla="*/ 120 h 222"/>
                  <a:gd name="T2" fmla="*/ 35 w 185"/>
                  <a:gd name="T3" fmla="*/ 120 h 222"/>
                  <a:gd name="T4" fmla="*/ 54 w 185"/>
                  <a:gd name="T5" fmla="*/ 175 h 222"/>
                  <a:gd name="T6" fmla="*/ 104 w 185"/>
                  <a:gd name="T7" fmla="*/ 193 h 222"/>
                  <a:gd name="T8" fmla="*/ 170 w 185"/>
                  <a:gd name="T9" fmla="*/ 170 h 222"/>
                  <a:gd name="T10" fmla="*/ 170 w 185"/>
                  <a:gd name="T11" fmla="*/ 202 h 222"/>
                  <a:gd name="T12" fmla="*/ 96 w 185"/>
                  <a:gd name="T13" fmla="*/ 222 h 222"/>
                  <a:gd name="T14" fmla="*/ 25 w 185"/>
                  <a:gd name="T15" fmla="*/ 193 h 222"/>
                  <a:gd name="T16" fmla="*/ 0 w 185"/>
                  <a:gd name="T17" fmla="*/ 112 h 222"/>
                  <a:gd name="T18" fmla="*/ 13 w 185"/>
                  <a:gd name="T19" fmla="*/ 55 h 222"/>
                  <a:gd name="T20" fmla="*/ 48 w 185"/>
                  <a:gd name="T21" fmla="*/ 15 h 222"/>
                  <a:gd name="T22" fmla="*/ 97 w 185"/>
                  <a:gd name="T23" fmla="*/ 0 h 222"/>
                  <a:gd name="T24" fmla="*/ 162 w 185"/>
                  <a:gd name="T25" fmla="*/ 27 h 222"/>
                  <a:gd name="T26" fmla="*/ 185 w 185"/>
                  <a:gd name="T27" fmla="*/ 102 h 222"/>
                  <a:gd name="T28" fmla="*/ 185 w 185"/>
                  <a:gd name="T29" fmla="*/ 120 h 222"/>
                  <a:gd name="T30" fmla="*/ 150 w 185"/>
                  <a:gd name="T31" fmla="*/ 91 h 222"/>
                  <a:gd name="T32" fmla="*/ 136 w 185"/>
                  <a:gd name="T33" fmla="*/ 46 h 222"/>
                  <a:gd name="T34" fmla="*/ 97 w 185"/>
                  <a:gd name="T35" fmla="*/ 29 h 222"/>
                  <a:gd name="T36" fmla="*/ 57 w 185"/>
                  <a:gd name="T37" fmla="*/ 46 h 222"/>
                  <a:gd name="T38" fmla="*/ 36 w 185"/>
                  <a:gd name="T39" fmla="*/ 91 h 222"/>
                  <a:gd name="T40" fmla="*/ 150 w 185"/>
                  <a:gd name="T41" fmla="*/ 9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222">
                    <a:moveTo>
                      <a:pt x="185" y="120"/>
                    </a:moveTo>
                    <a:cubicBezTo>
                      <a:pt x="35" y="120"/>
                      <a:pt x="35" y="120"/>
                      <a:pt x="35" y="120"/>
                    </a:cubicBezTo>
                    <a:cubicBezTo>
                      <a:pt x="36" y="144"/>
                      <a:pt x="42" y="162"/>
                      <a:pt x="54" y="175"/>
                    </a:cubicBezTo>
                    <a:cubicBezTo>
                      <a:pt x="66" y="187"/>
                      <a:pt x="83" y="193"/>
                      <a:pt x="104" y="193"/>
                    </a:cubicBezTo>
                    <a:cubicBezTo>
                      <a:pt x="128" y="193"/>
                      <a:pt x="150" y="186"/>
                      <a:pt x="170" y="170"/>
                    </a:cubicBezTo>
                    <a:cubicBezTo>
                      <a:pt x="170" y="202"/>
                      <a:pt x="170" y="202"/>
                      <a:pt x="170" y="202"/>
                    </a:cubicBezTo>
                    <a:cubicBezTo>
                      <a:pt x="151" y="216"/>
                      <a:pt x="127" y="222"/>
                      <a:pt x="96" y="222"/>
                    </a:cubicBezTo>
                    <a:cubicBezTo>
                      <a:pt x="66" y="222"/>
                      <a:pt x="42" y="213"/>
                      <a:pt x="25" y="193"/>
                    </a:cubicBezTo>
                    <a:cubicBezTo>
                      <a:pt x="9" y="174"/>
                      <a:pt x="0" y="147"/>
                      <a:pt x="0" y="112"/>
                    </a:cubicBezTo>
                    <a:cubicBezTo>
                      <a:pt x="0" y="91"/>
                      <a:pt x="4" y="72"/>
                      <a:pt x="13" y="55"/>
                    </a:cubicBezTo>
                    <a:cubicBezTo>
                      <a:pt x="21" y="38"/>
                      <a:pt x="33" y="24"/>
                      <a:pt x="48" y="15"/>
                    </a:cubicBezTo>
                    <a:cubicBezTo>
                      <a:pt x="63" y="5"/>
                      <a:pt x="79" y="0"/>
                      <a:pt x="97" y="0"/>
                    </a:cubicBezTo>
                    <a:cubicBezTo>
                      <a:pt x="125" y="0"/>
                      <a:pt x="146" y="9"/>
                      <a:pt x="162" y="27"/>
                    </a:cubicBezTo>
                    <a:cubicBezTo>
                      <a:pt x="177" y="45"/>
                      <a:pt x="185" y="70"/>
                      <a:pt x="185" y="102"/>
                    </a:cubicBezTo>
                    <a:lnTo>
                      <a:pt x="185" y="120"/>
                    </a:lnTo>
                    <a:close/>
                    <a:moveTo>
                      <a:pt x="150" y="91"/>
                    </a:moveTo>
                    <a:cubicBezTo>
                      <a:pt x="150" y="72"/>
                      <a:pt x="145" y="56"/>
                      <a:pt x="136" y="46"/>
                    </a:cubicBezTo>
                    <a:cubicBezTo>
                      <a:pt x="127" y="35"/>
                      <a:pt x="114" y="29"/>
                      <a:pt x="97" y="29"/>
                    </a:cubicBezTo>
                    <a:cubicBezTo>
                      <a:pt x="81" y="29"/>
                      <a:pt x="68" y="35"/>
                      <a:pt x="57" y="46"/>
                    </a:cubicBezTo>
                    <a:cubicBezTo>
                      <a:pt x="46" y="58"/>
                      <a:pt x="38" y="73"/>
                      <a:pt x="36" y="91"/>
                    </a:cubicBezTo>
                    <a:lnTo>
                      <a:pt x="150" y="91"/>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2" name="Freeform 15"/>
              <p:cNvSpPr>
                <a:spLocks/>
              </p:cNvSpPr>
              <p:nvPr/>
            </p:nvSpPr>
            <p:spPr bwMode="auto">
              <a:xfrm>
                <a:off x="7724775" y="4789488"/>
                <a:ext cx="642938" cy="1149350"/>
              </a:xfrm>
              <a:custGeom>
                <a:avLst/>
                <a:gdLst>
                  <a:gd name="T0" fmla="*/ 172 w 172"/>
                  <a:gd name="T1" fmla="*/ 217 h 306"/>
                  <a:gd name="T2" fmla="*/ 143 w 172"/>
                  <a:gd name="T3" fmla="*/ 282 h 306"/>
                  <a:gd name="T4" fmla="*/ 67 w 172"/>
                  <a:gd name="T5" fmla="*/ 306 h 306"/>
                  <a:gd name="T6" fmla="*/ 0 w 172"/>
                  <a:gd name="T7" fmla="*/ 290 h 306"/>
                  <a:gd name="T8" fmla="*/ 0 w 172"/>
                  <a:gd name="T9" fmla="*/ 254 h 306"/>
                  <a:gd name="T10" fmla="*/ 69 w 172"/>
                  <a:gd name="T11" fmla="*/ 277 h 306"/>
                  <a:gd name="T12" fmla="*/ 118 w 172"/>
                  <a:gd name="T13" fmla="*/ 262 h 306"/>
                  <a:gd name="T14" fmla="*/ 137 w 172"/>
                  <a:gd name="T15" fmla="*/ 220 h 306"/>
                  <a:gd name="T16" fmla="*/ 54 w 172"/>
                  <a:gd name="T17" fmla="*/ 162 h 306"/>
                  <a:gd name="T18" fmla="*/ 30 w 172"/>
                  <a:gd name="T19" fmla="*/ 162 h 306"/>
                  <a:gd name="T20" fmla="*/ 30 w 172"/>
                  <a:gd name="T21" fmla="*/ 134 h 306"/>
                  <a:gd name="T22" fmla="*/ 53 w 172"/>
                  <a:gd name="T23" fmla="*/ 134 h 306"/>
                  <a:gd name="T24" fmla="*/ 126 w 172"/>
                  <a:gd name="T25" fmla="*/ 79 h 306"/>
                  <a:gd name="T26" fmla="*/ 70 w 172"/>
                  <a:gd name="T27" fmla="*/ 29 h 306"/>
                  <a:gd name="T28" fmla="*/ 11 w 172"/>
                  <a:gd name="T29" fmla="*/ 50 h 306"/>
                  <a:gd name="T30" fmla="*/ 11 w 172"/>
                  <a:gd name="T31" fmla="*/ 17 h 306"/>
                  <a:gd name="T32" fmla="*/ 79 w 172"/>
                  <a:gd name="T33" fmla="*/ 0 h 306"/>
                  <a:gd name="T34" fmla="*/ 138 w 172"/>
                  <a:gd name="T35" fmla="*/ 19 h 306"/>
                  <a:gd name="T36" fmla="*/ 161 w 172"/>
                  <a:gd name="T37" fmla="*/ 71 h 306"/>
                  <a:gd name="T38" fmla="*/ 102 w 172"/>
                  <a:gd name="T39" fmla="*/ 146 h 306"/>
                  <a:gd name="T40" fmla="*/ 102 w 172"/>
                  <a:gd name="T41" fmla="*/ 147 h 306"/>
                  <a:gd name="T42" fmla="*/ 152 w 172"/>
                  <a:gd name="T43" fmla="*/ 169 h 306"/>
                  <a:gd name="T44" fmla="*/ 172 w 172"/>
                  <a:gd name="T45" fmla="*/ 2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306">
                    <a:moveTo>
                      <a:pt x="172" y="217"/>
                    </a:moveTo>
                    <a:cubicBezTo>
                      <a:pt x="172" y="244"/>
                      <a:pt x="162" y="266"/>
                      <a:pt x="143" y="282"/>
                    </a:cubicBezTo>
                    <a:cubicBezTo>
                      <a:pt x="124" y="298"/>
                      <a:pt x="98" y="306"/>
                      <a:pt x="67" y="306"/>
                    </a:cubicBezTo>
                    <a:cubicBezTo>
                      <a:pt x="39" y="306"/>
                      <a:pt x="17" y="301"/>
                      <a:pt x="0" y="290"/>
                    </a:cubicBezTo>
                    <a:cubicBezTo>
                      <a:pt x="0" y="254"/>
                      <a:pt x="0" y="254"/>
                      <a:pt x="0" y="254"/>
                    </a:cubicBezTo>
                    <a:cubicBezTo>
                      <a:pt x="20" y="270"/>
                      <a:pt x="43" y="277"/>
                      <a:pt x="69" y="277"/>
                    </a:cubicBezTo>
                    <a:cubicBezTo>
                      <a:pt x="89" y="277"/>
                      <a:pt x="106" y="272"/>
                      <a:pt x="118" y="262"/>
                    </a:cubicBezTo>
                    <a:cubicBezTo>
                      <a:pt x="131" y="252"/>
                      <a:pt x="137" y="238"/>
                      <a:pt x="137" y="220"/>
                    </a:cubicBezTo>
                    <a:cubicBezTo>
                      <a:pt x="137" y="182"/>
                      <a:pt x="109" y="162"/>
                      <a:pt x="54" y="162"/>
                    </a:cubicBezTo>
                    <a:cubicBezTo>
                      <a:pt x="30" y="162"/>
                      <a:pt x="30" y="162"/>
                      <a:pt x="30" y="162"/>
                    </a:cubicBezTo>
                    <a:cubicBezTo>
                      <a:pt x="30" y="134"/>
                      <a:pt x="30" y="134"/>
                      <a:pt x="30" y="134"/>
                    </a:cubicBezTo>
                    <a:cubicBezTo>
                      <a:pt x="53" y="134"/>
                      <a:pt x="53" y="134"/>
                      <a:pt x="53" y="134"/>
                    </a:cubicBezTo>
                    <a:cubicBezTo>
                      <a:pt x="102" y="134"/>
                      <a:pt x="126" y="115"/>
                      <a:pt x="126" y="79"/>
                    </a:cubicBezTo>
                    <a:cubicBezTo>
                      <a:pt x="126" y="45"/>
                      <a:pt x="107" y="29"/>
                      <a:pt x="70" y="29"/>
                    </a:cubicBezTo>
                    <a:cubicBezTo>
                      <a:pt x="49" y="29"/>
                      <a:pt x="30" y="36"/>
                      <a:pt x="11" y="50"/>
                    </a:cubicBezTo>
                    <a:cubicBezTo>
                      <a:pt x="11" y="17"/>
                      <a:pt x="11" y="17"/>
                      <a:pt x="11" y="17"/>
                    </a:cubicBezTo>
                    <a:cubicBezTo>
                      <a:pt x="30" y="6"/>
                      <a:pt x="53" y="0"/>
                      <a:pt x="79" y="0"/>
                    </a:cubicBezTo>
                    <a:cubicBezTo>
                      <a:pt x="103" y="0"/>
                      <a:pt x="123" y="6"/>
                      <a:pt x="138" y="19"/>
                    </a:cubicBezTo>
                    <a:cubicBezTo>
                      <a:pt x="153" y="32"/>
                      <a:pt x="161" y="50"/>
                      <a:pt x="161" y="71"/>
                    </a:cubicBezTo>
                    <a:cubicBezTo>
                      <a:pt x="161" y="110"/>
                      <a:pt x="141" y="135"/>
                      <a:pt x="102" y="146"/>
                    </a:cubicBezTo>
                    <a:cubicBezTo>
                      <a:pt x="102" y="147"/>
                      <a:pt x="102" y="147"/>
                      <a:pt x="102" y="147"/>
                    </a:cubicBezTo>
                    <a:cubicBezTo>
                      <a:pt x="123" y="149"/>
                      <a:pt x="139" y="157"/>
                      <a:pt x="152" y="169"/>
                    </a:cubicBezTo>
                    <a:cubicBezTo>
                      <a:pt x="165" y="182"/>
                      <a:pt x="172" y="198"/>
                      <a:pt x="172" y="217"/>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3" name="Freeform 16"/>
              <p:cNvSpPr>
                <a:spLocks noEditPoints="1"/>
              </p:cNvSpPr>
              <p:nvPr/>
            </p:nvSpPr>
            <p:spPr bwMode="auto">
              <a:xfrm>
                <a:off x="8494713" y="4789488"/>
                <a:ext cx="703263" cy="1149350"/>
              </a:xfrm>
              <a:custGeom>
                <a:avLst/>
                <a:gdLst>
                  <a:gd name="T0" fmla="*/ 188 w 188"/>
                  <a:gd name="T1" fmla="*/ 207 h 306"/>
                  <a:gd name="T2" fmla="*/ 176 w 188"/>
                  <a:gd name="T3" fmla="*/ 258 h 306"/>
                  <a:gd name="T4" fmla="*/ 143 w 188"/>
                  <a:gd name="T5" fmla="*/ 294 h 306"/>
                  <a:gd name="T6" fmla="*/ 95 w 188"/>
                  <a:gd name="T7" fmla="*/ 306 h 306"/>
                  <a:gd name="T8" fmla="*/ 26 w 188"/>
                  <a:gd name="T9" fmla="*/ 271 h 306"/>
                  <a:gd name="T10" fmla="*/ 0 w 188"/>
                  <a:gd name="T11" fmla="*/ 171 h 306"/>
                  <a:gd name="T12" fmla="*/ 15 w 188"/>
                  <a:gd name="T13" fmla="*/ 81 h 306"/>
                  <a:gd name="T14" fmla="*/ 58 w 188"/>
                  <a:gd name="T15" fmla="*/ 21 h 306"/>
                  <a:gd name="T16" fmla="*/ 121 w 188"/>
                  <a:gd name="T17" fmla="*/ 0 h 306"/>
                  <a:gd name="T18" fmla="*/ 170 w 188"/>
                  <a:gd name="T19" fmla="*/ 8 h 306"/>
                  <a:gd name="T20" fmla="*/ 170 w 188"/>
                  <a:gd name="T21" fmla="*/ 40 h 306"/>
                  <a:gd name="T22" fmla="*/ 122 w 188"/>
                  <a:gd name="T23" fmla="*/ 29 h 306"/>
                  <a:gd name="T24" fmla="*/ 59 w 188"/>
                  <a:gd name="T25" fmla="*/ 64 h 306"/>
                  <a:gd name="T26" fmla="*/ 35 w 188"/>
                  <a:gd name="T27" fmla="*/ 158 h 306"/>
                  <a:gd name="T28" fmla="*/ 36 w 188"/>
                  <a:gd name="T29" fmla="*/ 158 h 306"/>
                  <a:gd name="T30" fmla="*/ 104 w 188"/>
                  <a:gd name="T31" fmla="*/ 116 h 306"/>
                  <a:gd name="T32" fmla="*/ 165 w 188"/>
                  <a:gd name="T33" fmla="*/ 141 h 306"/>
                  <a:gd name="T34" fmla="*/ 188 w 188"/>
                  <a:gd name="T35" fmla="*/ 207 h 306"/>
                  <a:gd name="T36" fmla="*/ 154 w 188"/>
                  <a:gd name="T37" fmla="*/ 212 h 306"/>
                  <a:gd name="T38" fmla="*/ 139 w 188"/>
                  <a:gd name="T39" fmla="*/ 163 h 306"/>
                  <a:gd name="T40" fmla="*/ 96 w 188"/>
                  <a:gd name="T41" fmla="*/ 145 h 306"/>
                  <a:gd name="T42" fmla="*/ 54 w 188"/>
                  <a:gd name="T43" fmla="*/ 162 h 306"/>
                  <a:gd name="T44" fmla="*/ 37 w 188"/>
                  <a:gd name="T45" fmla="*/ 204 h 306"/>
                  <a:gd name="T46" fmla="*/ 54 w 188"/>
                  <a:gd name="T47" fmla="*/ 257 h 306"/>
                  <a:gd name="T48" fmla="*/ 97 w 188"/>
                  <a:gd name="T49" fmla="*/ 277 h 306"/>
                  <a:gd name="T50" fmla="*/ 138 w 188"/>
                  <a:gd name="T51" fmla="*/ 259 h 306"/>
                  <a:gd name="T52" fmla="*/ 154 w 188"/>
                  <a:gd name="T53" fmla="*/ 21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 h="306">
                    <a:moveTo>
                      <a:pt x="188" y="207"/>
                    </a:moveTo>
                    <a:cubicBezTo>
                      <a:pt x="188" y="226"/>
                      <a:pt x="184" y="243"/>
                      <a:pt x="176" y="258"/>
                    </a:cubicBezTo>
                    <a:cubicBezTo>
                      <a:pt x="168" y="274"/>
                      <a:pt x="157" y="285"/>
                      <a:pt x="143" y="294"/>
                    </a:cubicBezTo>
                    <a:cubicBezTo>
                      <a:pt x="129" y="302"/>
                      <a:pt x="113" y="306"/>
                      <a:pt x="95" y="306"/>
                    </a:cubicBezTo>
                    <a:cubicBezTo>
                      <a:pt x="66" y="306"/>
                      <a:pt x="42" y="295"/>
                      <a:pt x="26" y="271"/>
                    </a:cubicBezTo>
                    <a:cubicBezTo>
                      <a:pt x="9" y="247"/>
                      <a:pt x="0" y="214"/>
                      <a:pt x="0" y="171"/>
                    </a:cubicBezTo>
                    <a:cubicBezTo>
                      <a:pt x="0" y="137"/>
                      <a:pt x="5" y="107"/>
                      <a:pt x="15" y="81"/>
                    </a:cubicBezTo>
                    <a:cubicBezTo>
                      <a:pt x="25" y="55"/>
                      <a:pt x="39" y="35"/>
                      <a:pt x="58" y="21"/>
                    </a:cubicBezTo>
                    <a:cubicBezTo>
                      <a:pt x="76" y="7"/>
                      <a:pt x="97" y="0"/>
                      <a:pt x="121" y="0"/>
                    </a:cubicBezTo>
                    <a:cubicBezTo>
                      <a:pt x="142" y="0"/>
                      <a:pt x="158" y="3"/>
                      <a:pt x="170" y="8"/>
                    </a:cubicBezTo>
                    <a:cubicBezTo>
                      <a:pt x="170" y="40"/>
                      <a:pt x="170" y="40"/>
                      <a:pt x="170" y="40"/>
                    </a:cubicBezTo>
                    <a:cubicBezTo>
                      <a:pt x="155" y="33"/>
                      <a:pt x="139" y="29"/>
                      <a:pt x="122" y="29"/>
                    </a:cubicBezTo>
                    <a:cubicBezTo>
                      <a:pt x="96" y="29"/>
                      <a:pt x="75" y="40"/>
                      <a:pt x="59" y="64"/>
                    </a:cubicBezTo>
                    <a:cubicBezTo>
                      <a:pt x="43" y="87"/>
                      <a:pt x="35" y="119"/>
                      <a:pt x="35" y="158"/>
                    </a:cubicBezTo>
                    <a:cubicBezTo>
                      <a:pt x="36" y="158"/>
                      <a:pt x="36" y="158"/>
                      <a:pt x="36" y="158"/>
                    </a:cubicBezTo>
                    <a:cubicBezTo>
                      <a:pt x="50" y="130"/>
                      <a:pt x="72" y="116"/>
                      <a:pt x="104" y="116"/>
                    </a:cubicBezTo>
                    <a:cubicBezTo>
                      <a:pt x="129" y="116"/>
                      <a:pt x="150" y="124"/>
                      <a:pt x="165" y="141"/>
                    </a:cubicBezTo>
                    <a:cubicBezTo>
                      <a:pt x="181" y="158"/>
                      <a:pt x="188" y="180"/>
                      <a:pt x="188" y="207"/>
                    </a:cubicBezTo>
                    <a:moveTo>
                      <a:pt x="154" y="212"/>
                    </a:moveTo>
                    <a:cubicBezTo>
                      <a:pt x="154" y="191"/>
                      <a:pt x="149" y="175"/>
                      <a:pt x="139" y="163"/>
                    </a:cubicBezTo>
                    <a:cubicBezTo>
                      <a:pt x="128" y="151"/>
                      <a:pt x="114" y="145"/>
                      <a:pt x="96" y="145"/>
                    </a:cubicBezTo>
                    <a:cubicBezTo>
                      <a:pt x="80" y="145"/>
                      <a:pt x="66" y="150"/>
                      <a:pt x="54" y="162"/>
                    </a:cubicBezTo>
                    <a:cubicBezTo>
                      <a:pt x="43" y="174"/>
                      <a:pt x="37" y="188"/>
                      <a:pt x="37" y="204"/>
                    </a:cubicBezTo>
                    <a:cubicBezTo>
                      <a:pt x="37" y="225"/>
                      <a:pt x="43" y="243"/>
                      <a:pt x="54" y="257"/>
                    </a:cubicBezTo>
                    <a:cubicBezTo>
                      <a:pt x="65" y="271"/>
                      <a:pt x="80" y="277"/>
                      <a:pt x="97" y="277"/>
                    </a:cubicBezTo>
                    <a:cubicBezTo>
                      <a:pt x="114" y="277"/>
                      <a:pt x="127" y="271"/>
                      <a:pt x="138" y="259"/>
                    </a:cubicBezTo>
                    <a:cubicBezTo>
                      <a:pt x="149" y="247"/>
                      <a:pt x="154" y="231"/>
                      <a:pt x="154" y="212"/>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4" name="Freeform 17"/>
              <p:cNvSpPr>
                <a:spLocks/>
              </p:cNvSpPr>
              <p:nvPr/>
            </p:nvSpPr>
            <p:spPr bwMode="auto">
              <a:xfrm>
                <a:off x="9324975" y="4808538"/>
                <a:ext cx="619125" cy="1130300"/>
              </a:xfrm>
              <a:custGeom>
                <a:avLst/>
                <a:gdLst>
                  <a:gd name="T0" fmla="*/ 166 w 166"/>
                  <a:gd name="T1" fmla="*/ 206 h 301"/>
                  <a:gd name="T2" fmla="*/ 137 w 166"/>
                  <a:gd name="T3" fmla="*/ 275 h 301"/>
                  <a:gd name="T4" fmla="*/ 61 w 166"/>
                  <a:gd name="T5" fmla="*/ 301 h 301"/>
                  <a:gd name="T6" fmla="*/ 0 w 166"/>
                  <a:gd name="T7" fmla="*/ 289 h 301"/>
                  <a:gd name="T8" fmla="*/ 0 w 166"/>
                  <a:gd name="T9" fmla="*/ 253 h 301"/>
                  <a:gd name="T10" fmla="*/ 61 w 166"/>
                  <a:gd name="T11" fmla="*/ 273 h 301"/>
                  <a:gd name="T12" fmla="*/ 112 w 166"/>
                  <a:gd name="T13" fmla="*/ 255 h 301"/>
                  <a:gd name="T14" fmla="*/ 131 w 166"/>
                  <a:gd name="T15" fmla="*/ 208 h 301"/>
                  <a:gd name="T16" fmla="*/ 112 w 166"/>
                  <a:gd name="T17" fmla="*/ 162 h 301"/>
                  <a:gd name="T18" fmla="*/ 55 w 166"/>
                  <a:gd name="T19" fmla="*/ 146 h 301"/>
                  <a:gd name="T20" fmla="*/ 5 w 166"/>
                  <a:gd name="T21" fmla="*/ 148 h 301"/>
                  <a:gd name="T22" fmla="*/ 15 w 166"/>
                  <a:gd name="T23" fmla="*/ 0 h 301"/>
                  <a:gd name="T24" fmla="*/ 152 w 166"/>
                  <a:gd name="T25" fmla="*/ 0 h 301"/>
                  <a:gd name="T26" fmla="*/ 152 w 166"/>
                  <a:gd name="T27" fmla="*/ 30 h 301"/>
                  <a:gd name="T28" fmla="*/ 45 w 166"/>
                  <a:gd name="T29" fmla="*/ 30 h 301"/>
                  <a:gd name="T30" fmla="*/ 39 w 166"/>
                  <a:gd name="T31" fmla="*/ 117 h 301"/>
                  <a:gd name="T32" fmla="*/ 66 w 166"/>
                  <a:gd name="T33" fmla="*/ 116 h 301"/>
                  <a:gd name="T34" fmla="*/ 139 w 166"/>
                  <a:gd name="T35" fmla="*/ 140 h 301"/>
                  <a:gd name="T36" fmla="*/ 166 w 166"/>
                  <a:gd name="T37" fmla="*/ 20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1">
                    <a:moveTo>
                      <a:pt x="166" y="206"/>
                    </a:moveTo>
                    <a:cubicBezTo>
                      <a:pt x="166" y="235"/>
                      <a:pt x="156" y="258"/>
                      <a:pt x="137" y="275"/>
                    </a:cubicBezTo>
                    <a:cubicBezTo>
                      <a:pt x="118" y="293"/>
                      <a:pt x="93" y="301"/>
                      <a:pt x="61" y="301"/>
                    </a:cubicBezTo>
                    <a:cubicBezTo>
                      <a:pt x="33" y="301"/>
                      <a:pt x="13" y="297"/>
                      <a:pt x="0" y="289"/>
                    </a:cubicBezTo>
                    <a:cubicBezTo>
                      <a:pt x="0" y="253"/>
                      <a:pt x="0" y="253"/>
                      <a:pt x="0" y="253"/>
                    </a:cubicBezTo>
                    <a:cubicBezTo>
                      <a:pt x="20" y="266"/>
                      <a:pt x="40" y="273"/>
                      <a:pt x="61" y="273"/>
                    </a:cubicBezTo>
                    <a:cubicBezTo>
                      <a:pt x="82" y="273"/>
                      <a:pt x="99" y="267"/>
                      <a:pt x="112" y="255"/>
                    </a:cubicBezTo>
                    <a:cubicBezTo>
                      <a:pt x="125" y="243"/>
                      <a:pt x="131" y="228"/>
                      <a:pt x="131" y="208"/>
                    </a:cubicBezTo>
                    <a:cubicBezTo>
                      <a:pt x="131" y="189"/>
                      <a:pt x="125" y="173"/>
                      <a:pt x="112" y="162"/>
                    </a:cubicBezTo>
                    <a:cubicBezTo>
                      <a:pt x="99" y="151"/>
                      <a:pt x="80" y="146"/>
                      <a:pt x="55" y="146"/>
                    </a:cubicBezTo>
                    <a:cubicBezTo>
                      <a:pt x="36" y="146"/>
                      <a:pt x="19" y="147"/>
                      <a:pt x="5" y="148"/>
                    </a:cubicBezTo>
                    <a:cubicBezTo>
                      <a:pt x="15" y="0"/>
                      <a:pt x="15" y="0"/>
                      <a:pt x="15" y="0"/>
                    </a:cubicBezTo>
                    <a:cubicBezTo>
                      <a:pt x="152" y="0"/>
                      <a:pt x="152" y="0"/>
                      <a:pt x="152" y="0"/>
                    </a:cubicBezTo>
                    <a:cubicBezTo>
                      <a:pt x="152" y="30"/>
                      <a:pt x="152" y="30"/>
                      <a:pt x="152" y="30"/>
                    </a:cubicBezTo>
                    <a:cubicBezTo>
                      <a:pt x="45" y="30"/>
                      <a:pt x="45" y="30"/>
                      <a:pt x="45" y="30"/>
                    </a:cubicBezTo>
                    <a:cubicBezTo>
                      <a:pt x="39" y="117"/>
                      <a:pt x="39" y="117"/>
                      <a:pt x="39" y="117"/>
                    </a:cubicBezTo>
                    <a:cubicBezTo>
                      <a:pt x="66" y="116"/>
                      <a:pt x="66" y="116"/>
                      <a:pt x="66" y="116"/>
                    </a:cubicBezTo>
                    <a:cubicBezTo>
                      <a:pt x="97" y="116"/>
                      <a:pt x="121" y="124"/>
                      <a:pt x="139" y="140"/>
                    </a:cubicBezTo>
                    <a:cubicBezTo>
                      <a:pt x="157" y="155"/>
                      <a:pt x="166" y="177"/>
                      <a:pt x="166" y="206"/>
                    </a:cubicBezTo>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sp>
            <p:nvSpPr>
              <p:cNvPr id="315" name="Freeform 18"/>
              <p:cNvSpPr>
                <a:spLocks/>
              </p:cNvSpPr>
              <p:nvPr/>
            </p:nvSpPr>
            <p:spPr bwMode="auto">
              <a:xfrm>
                <a:off x="1549400" y="4437063"/>
                <a:ext cx="1543050" cy="1855787"/>
              </a:xfrm>
              <a:custGeom>
                <a:avLst/>
                <a:gdLst>
                  <a:gd name="T0" fmla="*/ 972 w 972"/>
                  <a:gd name="T1" fmla="*/ 1072 h 1169"/>
                  <a:gd name="T2" fmla="*/ 972 w 972"/>
                  <a:gd name="T3" fmla="*/ 1072 h 1169"/>
                  <a:gd name="T4" fmla="*/ 972 w 972"/>
                  <a:gd name="T5" fmla="*/ 99 h 1169"/>
                  <a:gd name="T6" fmla="*/ 624 w 972"/>
                  <a:gd name="T7" fmla="*/ 0 h 1169"/>
                  <a:gd name="T8" fmla="*/ 3 w 972"/>
                  <a:gd name="T9" fmla="*/ 234 h 1169"/>
                  <a:gd name="T10" fmla="*/ 0 w 972"/>
                  <a:gd name="T11" fmla="*/ 234 h 1169"/>
                  <a:gd name="T12" fmla="*/ 0 w 972"/>
                  <a:gd name="T13" fmla="*/ 937 h 1169"/>
                  <a:gd name="T14" fmla="*/ 212 w 972"/>
                  <a:gd name="T15" fmla="*/ 854 h 1169"/>
                  <a:gd name="T16" fmla="*/ 212 w 972"/>
                  <a:gd name="T17" fmla="*/ 282 h 1169"/>
                  <a:gd name="T18" fmla="*/ 624 w 972"/>
                  <a:gd name="T19" fmla="*/ 182 h 1169"/>
                  <a:gd name="T20" fmla="*/ 624 w 972"/>
                  <a:gd name="T21" fmla="*/ 1022 h 1169"/>
                  <a:gd name="T22" fmla="*/ 0 w 972"/>
                  <a:gd name="T23" fmla="*/ 937 h 1169"/>
                  <a:gd name="T24" fmla="*/ 624 w 972"/>
                  <a:gd name="T25" fmla="*/ 1169 h 1169"/>
                  <a:gd name="T26" fmla="*/ 624 w 972"/>
                  <a:gd name="T27" fmla="*/ 1169 h 1169"/>
                  <a:gd name="T28" fmla="*/ 972 w 972"/>
                  <a:gd name="T29" fmla="*/ 1072 h 1169"/>
                  <a:gd name="T30" fmla="*/ 972 w 972"/>
                  <a:gd name="T31" fmla="*/ 1072 h 1169"/>
                  <a:gd name="T32" fmla="*/ 972 w 972"/>
                  <a:gd name="T33" fmla="*/ 1072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2" h="1169">
                    <a:moveTo>
                      <a:pt x="972" y="1072"/>
                    </a:moveTo>
                    <a:lnTo>
                      <a:pt x="972" y="1072"/>
                    </a:lnTo>
                    <a:lnTo>
                      <a:pt x="972" y="99"/>
                    </a:lnTo>
                    <a:lnTo>
                      <a:pt x="624" y="0"/>
                    </a:lnTo>
                    <a:lnTo>
                      <a:pt x="3" y="234"/>
                    </a:lnTo>
                    <a:lnTo>
                      <a:pt x="0" y="234"/>
                    </a:lnTo>
                    <a:lnTo>
                      <a:pt x="0" y="937"/>
                    </a:lnTo>
                    <a:lnTo>
                      <a:pt x="212" y="854"/>
                    </a:lnTo>
                    <a:lnTo>
                      <a:pt x="212" y="282"/>
                    </a:lnTo>
                    <a:lnTo>
                      <a:pt x="624" y="182"/>
                    </a:lnTo>
                    <a:lnTo>
                      <a:pt x="624" y="1022"/>
                    </a:lnTo>
                    <a:lnTo>
                      <a:pt x="0" y="937"/>
                    </a:lnTo>
                    <a:lnTo>
                      <a:pt x="624" y="1169"/>
                    </a:lnTo>
                    <a:lnTo>
                      <a:pt x="624" y="1169"/>
                    </a:lnTo>
                    <a:lnTo>
                      <a:pt x="972" y="1072"/>
                    </a:lnTo>
                    <a:lnTo>
                      <a:pt x="972" y="1072"/>
                    </a:lnTo>
                    <a:lnTo>
                      <a:pt x="972" y="1072"/>
                    </a:lnTo>
                    <a:close/>
                  </a:path>
                </a:pathLst>
              </a:custGeom>
              <a:solidFill>
                <a:srgbClr val="EB4710"/>
              </a:solidFill>
              <a:ln>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grpSp>
        <p:pic>
          <p:nvPicPr>
            <p:cNvPr id="278" name="Picture 277"/>
            <p:cNvPicPr>
              <a:picLocks noChangeAspect="1"/>
            </p:cNvPicPr>
            <p:nvPr/>
          </p:nvPicPr>
          <p:blipFill>
            <a:blip r:embed="rId6"/>
            <a:stretch>
              <a:fillRect/>
            </a:stretch>
          </p:blipFill>
          <p:spPr>
            <a:xfrm>
              <a:off x="9859963" y="1687416"/>
              <a:ext cx="698888" cy="88554"/>
            </a:xfrm>
            <a:prstGeom prst="rect">
              <a:avLst/>
            </a:prstGeom>
          </p:spPr>
        </p:pic>
        <p:pic>
          <p:nvPicPr>
            <p:cNvPr id="280" name="Picture 279"/>
            <p:cNvPicPr>
              <a:picLocks noChangeAspect="1"/>
            </p:cNvPicPr>
            <p:nvPr/>
          </p:nvPicPr>
          <p:blipFill>
            <a:blip r:embed="rId7"/>
            <a:stretch>
              <a:fillRect/>
            </a:stretch>
          </p:blipFill>
          <p:spPr>
            <a:xfrm>
              <a:off x="8492667" y="2116583"/>
              <a:ext cx="619338" cy="254348"/>
            </a:xfrm>
            <a:prstGeom prst="rect">
              <a:avLst/>
            </a:prstGeom>
          </p:spPr>
        </p:pic>
        <p:pic>
          <p:nvPicPr>
            <p:cNvPr id="281" name="Picture 280"/>
            <p:cNvPicPr>
              <a:picLocks noChangeAspect="1"/>
            </p:cNvPicPr>
            <p:nvPr/>
          </p:nvPicPr>
          <p:blipFill>
            <a:blip r:embed="rId8"/>
            <a:stretch>
              <a:fillRect/>
            </a:stretch>
          </p:blipFill>
          <p:spPr>
            <a:xfrm>
              <a:off x="9970381" y="2516744"/>
              <a:ext cx="769090" cy="87549"/>
            </a:xfrm>
            <a:prstGeom prst="rect">
              <a:avLst/>
            </a:prstGeom>
          </p:spPr>
        </p:pic>
        <p:pic>
          <p:nvPicPr>
            <p:cNvPr id="282" name="Picture 281"/>
            <p:cNvPicPr>
              <a:picLocks noChangeAspect="1"/>
            </p:cNvPicPr>
            <p:nvPr/>
          </p:nvPicPr>
          <p:blipFill>
            <a:blip r:embed="rId9"/>
            <a:stretch>
              <a:fillRect/>
            </a:stretch>
          </p:blipFill>
          <p:spPr>
            <a:xfrm>
              <a:off x="8970355" y="2478255"/>
              <a:ext cx="747684" cy="204619"/>
            </a:xfrm>
            <a:prstGeom prst="rect">
              <a:avLst/>
            </a:prstGeom>
          </p:spPr>
        </p:pic>
        <p:pic>
          <p:nvPicPr>
            <p:cNvPr id="284" name="Picture 283"/>
            <p:cNvPicPr>
              <a:picLocks noChangeAspect="1"/>
            </p:cNvPicPr>
            <p:nvPr/>
          </p:nvPicPr>
          <p:blipFill>
            <a:blip r:embed="rId10"/>
            <a:stretch>
              <a:fillRect/>
            </a:stretch>
          </p:blipFill>
          <p:spPr>
            <a:xfrm>
              <a:off x="9289006" y="1915319"/>
              <a:ext cx="1171382" cy="127879"/>
            </a:xfrm>
            <a:prstGeom prst="rect">
              <a:avLst/>
            </a:prstGeom>
          </p:spPr>
        </p:pic>
        <p:pic>
          <p:nvPicPr>
            <p:cNvPr id="285" name="Picture 28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80098" y="2151857"/>
              <a:ext cx="610833" cy="275150"/>
            </a:xfrm>
            <a:prstGeom prst="rect">
              <a:avLst/>
            </a:prstGeom>
          </p:spPr>
        </p:pic>
        <p:grpSp>
          <p:nvGrpSpPr>
            <p:cNvPr id="286" name="Group 4"/>
            <p:cNvGrpSpPr>
              <a:grpSpLocks noChangeAspect="1"/>
            </p:cNvGrpSpPr>
            <p:nvPr/>
          </p:nvGrpSpPr>
          <p:grpSpPr bwMode="auto">
            <a:xfrm>
              <a:off x="10284513" y="2194082"/>
              <a:ext cx="662165" cy="175547"/>
              <a:chOff x="1287" y="2378"/>
              <a:chExt cx="3772" cy="1000"/>
            </a:xfrm>
          </p:grpSpPr>
          <p:sp>
            <p:nvSpPr>
              <p:cNvPr id="296" name="Freeform 5"/>
              <p:cNvSpPr>
                <a:spLocks/>
              </p:cNvSpPr>
              <p:nvPr/>
            </p:nvSpPr>
            <p:spPr bwMode="auto">
              <a:xfrm>
                <a:off x="4067" y="2378"/>
                <a:ext cx="992" cy="1000"/>
              </a:xfrm>
              <a:custGeom>
                <a:avLst/>
                <a:gdLst>
                  <a:gd name="T0" fmla="*/ 0 w 606"/>
                  <a:gd name="T1" fmla="*/ 43 h 610"/>
                  <a:gd name="T2" fmla="*/ 44 w 606"/>
                  <a:gd name="T3" fmla="*/ 0 h 610"/>
                  <a:gd name="T4" fmla="*/ 561 w 606"/>
                  <a:gd name="T5" fmla="*/ 0 h 610"/>
                  <a:gd name="T6" fmla="*/ 606 w 606"/>
                  <a:gd name="T7" fmla="*/ 43 h 610"/>
                  <a:gd name="T8" fmla="*/ 606 w 606"/>
                  <a:gd name="T9" fmla="*/ 566 h 610"/>
                  <a:gd name="T10" fmla="*/ 561 w 606"/>
                  <a:gd name="T11" fmla="*/ 610 h 610"/>
                  <a:gd name="T12" fmla="*/ 44 w 606"/>
                  <a:gd name="T13" fmla="*/ 610 h 610"/>
                  <a:gd name="T14" fmla="*/ 0 w 606"/>
                  <a:gd name="T15" fmla="*/ 566 h 610"/>
                  <a:gd name="T16" fmla="*/ 0 w 606"/>
                  <a:gd name="T17" fmla="*/ 4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6" h="610">
                    <a:moveTo>
                      <a:pt x="0" y="43"/>
                    </a:moveTo>
                    <a:cubicBezTo>
                      <a:pt x="0" y="19"/>
                      <a:pt x="20" y="0"/>
                      <a:pt x="44" y="0"/>
                    </a:cubicBezTo>
                    <a:cubicBezTo>
                      <a:pt x="561" y="0"/>
                      <a:pt x="561" y="0"/>
                      <a:pt x="561" y="0"/>
                    </a:cubicBezTo>
                    <a:cubicBezTo>
                      <a:pt x="586" y="0"/>
                      <a:pt x="606" y="19"/>
                      <a:pt x="606" y="43"/>
                    </a:cubicBezTo>
                    <a:cubicBezTo>
                      <a:pt x="606" y="566"/>
                      <a:pt x="606" y="566"/>
                      <a:pt x="606" y="566"/>
                    </a:cubicBezTo>
                    <a:cubicBezTo>
                      <a:pt x="606" y="590"/>
                      <a:pt x="586" y="610"/>
                      <a:pt x="561" y="610"/>
                    </a:cubicBezTo>
                    <a:cubicBezTo>
                      <a:pt x="44" y="610"/>
                      <a:pt x="44" y="610"/>
                      <a:pt x="44" y="610"/>
                    </a:cubicBezTo>
                    <a:cubicBezTo>
                      <a:pt x="20" y="610"/>
                      <a:pt x="0" y="590"/>
                      <a:pt x="0" y="566"/>
                    </a:cubicBezTo>
                    <a:cubicBezTo>
                      <a:pt x="0" y="43"/>
                      <a:pt x="0" y="43"/>
                      <a:pt x="0" y="43"/>
                    </a:cubicBezTo>
                    <a:close/>
                  </a:path>
                </a:pathLst>
              </a:custGeom>
              <a:solidFill>
                <a:srgbClr val="016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298" name="Freeform 6"/>
              <p:cNvSpPr>
                <a:spLocks/>
              </p:cNvSpPr>
              <p:nvPr/>
            </p:nvSpPr>
            <p:spPr bwMode="auto">
              <a:xfrm>
                <a:off x="1287" y="2560"/>
                <a:ext cx="415" cy="656"/>
              </a:xfrm>
              <a:custGeom>
                <a:avLst/>
                <a:gdLst>
                  <a:gd name="T0" fmla="*/ 0 w 415"/>
                  <a:gd name="T1" fmla="*/ 656 h 656"/>
                  <a:gd name="T2" fmla="*/ 415 w 415"/>
                  <a:gd name="T3" fmla="*/ 656 h 656"/>
                  <a:gd name="T4" fmla="*/ 415 w 415"/>
                  <a:gd name="T5" fmla="*/ 520 h 656"/>
                  <a:gd name="T6" fmla="*/ 151 w 415"/>
                  <a:gd name="T7" fmla="*/ 520 h 656"/>
                  <a:gd name="T8" fmla="*/ 151 w 415"/>
                  <a:gd name="T9" fmla="*/ 0 h 656"/>
                  <a:gd name="T10" fmla="*/ 0 w 415"/>
                  <a:gd name="T11" fmla="*/ 0 h 656"/>
                  <a:gd name="T12" fmla="*/ 0 w 415"/>
                  <a:gd name="T13" fmla="*/ 656 h 656"/>
                  <a:gd name="T14" fmla="*/ 0 w 415"/>
                  <a:gd name="T15" fmla="*/ 656 h 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656">
                    <a:moveTo>
                      <a:pt x="0" y="656"/>
                    </a:moveTo>
                    <a:lnTo>
                      <a:pt x="415" y="656"/>
                    </a:lnTo>
                    <a:lnTo>
                      <a:pt x="415" y="520"/>
                    </a:lnTo>
                    <a:lnTo>
                      <a:pt x="151" y="520"/>
                    </a:lnTo>
                    <a:lnTo>
                      <a:pt x="151" y="0"/>
                    </a:lnTo>
                    <a:lnTo>
                      <a:pt x="0" y="0"/>
                    </a:lnTo>
                    <a:lnTo>
                      <a:pt x="0" y="656"/>
                    </a:lnTo>
                    <a:lnTo>
                      <a:pt x="0" y="6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299" name="Freeform 7"/>
              <p:cNvSpPr>
                <a:spLocks noEditPoints="1"/>
              </p:cNvSpPr>
              <p:nvPr/>
            </p:nvSpPr>
            <p:spPr bwMode="auto">
              <a:xfrm>
                <a:off x="1752" y="2546"/>
                <a:ext cx="169" cy="670"/>
              </a:xfrm>
              <a:custGeom>
                <a:avLst/>
                <a:gdLst>
                  <a:gd name="T0" fmla="*/ 97 w 103"/>
                  <a:gd name="T1" fmla="*/ 409 h 409"/>
                  <a:gd name="T2" fmla="*/ 97 w 103"/>
                  <a:gd name="T3" fmla="*/ 133 h 409"/>
                  <a:gd name="T4" fmla="*/ 6 w 103"/>
                  <a:gd name="T5" fmla="*/ 133 h 409"/>
                  <a:gd name="T6" fmla="*/ 6 w 103"/>
                  <a:gd name="T7" fmla="*/ 409 h 409"/>
                  <a:gd name="T8" fmla="*/ 97 w 103"/>
                  <a:gd name="T9" fmla="*/ 409 h 409"/>
                  <a:gd name="T10" fmla="*/ 52 w 103"/>
                  <a:gd name="T11" fmla="*/ 96 h 409"/>
                  <a:gd name="T12" fmla="*/ 103 w 103"/>
                  <a:gd name="T13" fmla="*/ 48 h 409"/>
                  <a:gd name="T14" fmla="*/ 52 w 103"/>
                  <a:gd name="T15" fmla="*/ 0 h 409"/>
                  <a:gd name="T16" fmla="*/ 0 w 103"/>
                  <a:gd name="T17" fmla="*/ 48 h 409"/>
                  <a:gd name="T18" fmla="*/ 51 w 103"/>
                  <a:gd name="T19" fmla="*/ 96 h 409"/>
                  <a:gd name="T20" fmla="*/ 52 w 103"/>
                  <a:gd name="T21" fmla="*/ 9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409">
                    <a:moveTo>
                      <a:pt x="97" y="409"/>
                    </a:moveTo>
                    <a:cubicBezTo>
                      <a:pt x="97" y="133"/>
                      <a:pt x="97" y="133"/>
                      <a:pt x="97" y="133"/>
                    </a:cubicBezTo>
                    <a:cubicBezTo>
                      <a:pt x="6" y="133"/>
                      <a:pt x="6" y="133"/>
                      <a:pt x="6" y="133"/>
                    </a:cubicBezTo>
                    <a:cubicBezTo>
                      <a:pt x="6" y="409"/>
                      <a:pt x="6" y="409"/>
                      <a:pt x="6" y="409"/>
                    </a:cubicBezTo>
                    <a:lnTo>
                      <a:pt x="97" y="409"/>
                    </a:lnTo>
                    <a:close/>
                    <a:moveTo>
                      <a:pt x="52" y="96"/>
                    </a:moveTo>
                    <a:cubicBezTo>
                      <a:pt x="83" y="96"/>
                      <a:pt x="103" y="74"/>
                      <a:pt x="103" y="48"/>
                    </a:cubicBezTo>
                    <a:cubicBezTo>
                      <a:pt x="103" y="21"/>
                      <a:pt x="83" y="0"/>
                      <a:pt x="52" y="0"/>
                    </a:cubicBezTo>
                    <a:cubicBezTo>
                      <a:pt x="21" y="0"/>
                      <a:pt x="0" y="21"/>
                      <a:pt x="0" y="48"/>
                    </a:cubicBezTo>
                    <a:cubicBezTo>
                      <a:pt x="0" y="74"/>
                      <a:pt x="20" y="96"/>
                      <a:pt x="51" y="96"/>
                    </a:cubicBezTo>
                    <a:cubicBezTo>
                      <a:pt x="52" y="96"/>
                      <a:pt x="52" y="96"/>
                      <a:pt x="52"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0" name="Freeform 8"/>
              <p:cNvSpPr>
                <a:spLocks/>
              </p:cNvSpPr>
              <p:nvPr/>
            </p:nvSpPr>
            <p:spPr bwMode="auto">
              <a:xfrm>
                <a:off x="1982" y="2754"/>
                <a:ext cx="456" cy="462"/>
              </a:xfrm>
              <a:custGeom>
                <a:avLst/>
                <a:gdLst>
                  <a:gd name="T0" fmla="*/ 0 w 279"/>
                  <a:gd name="T1" fmla="*/ 282 h 282"/>
                  <a:gd name="T2" fmla="*/ 91 w 279"/>
                  <a:gd name="T3" fmla="*/ 282 h 282"/>
                  <a:gd name="T4" fmla="*/ 91 w 279"/>
                  <a:gd name="T5" fmla="*/ 128 h 282"/>
                  <a:gd name="T6" fmla="*/ 94 w 279"/>
                  <a:gd name="T7" fmla="*/ 105 h 282"/>
                  <a:gd name="T8" fmla="*/ 141 w 279"/>
                  <a:gd name="T9" fmla="*/ 72 h 282"/>
                  <a:gd name="T10" fmla="*/ 188 w 279"/>
                  <a:gd name="T11" fmla="*/ 134 h 282"/>
                  <a:gd name="T12" fmla="*/ 188 w 279"/>
                  <a:gd name="T13" fmla="*/ 282 h 282"/>
                  <a:gd name="T14" fmla="*/ 279 w 279"/>
                  <a:gd name="T15" fmla="*/ 282 h 282"/>
                  <a:gd name="T16" fmla="*/ 279 w 279"/>
                  <a:gd name="T17" fmla="*/ 124 h 282"/>
                  <a:gd name="T18" fmla="*/ 174 w 279"/>
                  <a:gd name="T19" fmla="*/ 0 h 282"/>
                  <a:gd name="T20" fmla="*/ 91 w 279"/>
                  <a:gd name="T21" fmla="*/ 46 h 282"/>
                  <a:gd name="T22" fmla="*/ 91 w 279"/>
                  <a:gd name="T23" fmla="*/ 46 h 282"/>
                  <a:gd name="T24" fmla="*/ 91 w 279"/>
                  <a:gd name="T25" fmla="*/ 6 h 282"/>
                  <a:gd name="T26" fmla="*/ 0 w 279"/>
                  <a:gd name="T27" fmla="*/ 6 h 282"/>
                  <a:gd name="T28" fmla="*/ 0 w 279"/>
                  <a:gd name="T2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 h="282">
                    <a:moveTo>
                      <a:pt x="0" y="282"/>
                    </a:moveTo>
                    <a:cubicBezTo>
                      <a:pt x="91" y="282"/>
                      <a:pt x="91" y="282"/>
                      <a:pt x="91" y="282"/>
                    </a:cubicBezTo>
                    <a:cubicBezTo>
                      <a:pt x="91" y="128"/>
                      <a:pt x="91" y="128"/>
                      <a:pt x="91" y="128"/>
                    </a:cubicBezTo>
                    <a:cubicBezTo>
                      <a:pt x="91" y="120"/>
                      <a:pt x="92" y="111"/>
                      <a:pt x="94" y="105"/>
                    </a:cubicBezTo>
                    <a:cubicBezTo>
                      <a:pt x="101" y="89"/>
                      <a:pt x="116" y="72"/>
                      <a:pt x="141" y="72"/>
                    </a:cubicBezTo>
                    <a:cubicBezTo>
                      <a:pt x="175" y="72"/>
                      <a:pt x="188" y="97"/>
                      <a:pt x="188" y="134"/>
                    </a:cubicBezTo>
                    <a:cubicBezTo>
                      <a:pt x="188" y="282"/>
                      <a:pt x="188" y="282"/>
                      <a:pt x="188" y="282"/>
                    </a:cubicBezTo>
                    <a:cubicBezTo>
                      <a:pt x="279" y="282"/>
                      <a:pt x="279" y="282"/>
                      <a:pt x="279" y="282"/>
                    </a:cubicBezTo>
                    <a:cubicBezTo>
                      <a:pt x="279" y="124"/>
                      <a:pt x="279" y="124"/>
                      <a:pt x="279" y="124"/>
                    </a:cubicBezTo>
                    <a:cubicBezTo>
                      <a:pt x="279" y="39"/>
                      <a:pt x="234" y="0"/>
                      <a:pt x="174" y="0"/>
                    </a:cubicBezTo>
                    <a:cubicBezTo>
                      <a:pt x="125" y="0"/>
                      <a:pt x="103" y="27"/>
                      <a:pt x="91" y="46"/>
                    </a:cubicBezTo>
                    <a:cubicBezTo>
                      <a:pt x="91" y="46"/>
                      <a:pt x="91" y="46"/>
                      <a:pt x="91" y="46"/>
                    </a:cubicBezTo>
                    <a:cubicBezTo>
                      <a:pt x="91" y="6"/>
                      <a:pt x="91" y="6"/>
                      <a:pt x="91" y="6"/>
                    </a:cubicBezTo>
                    <a:cubicBezTo>
                      <a:pt x="0" y="6"/>
                      <a:pt x="0" y="6"/>
                      <a:pt x="0" y="6"/>
                    </a:cubicBezTo>
                    <a:cubicBezTo>
                      <a:pt x="1" y="32"/>
                      <a:pt x="0" y="282"/>
                      <a:pt x="0" y="2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1" name="Freeform 9"/>
              <p:cNvSpPr>
                <a:spLocks/>
              </p:cNvSpPr>
              <p:nvPr/>
            </p:nvSpPr>
            <p:spPr bwMode="auto">
              <a:xfrm>
                <a:off x="2501" y="2560"/>
                <a:ext cx="489" cy="656"/>
              </a:xfrm>
              <a:custGeom>
                <a:avLst/>
                <a:gdLst>
                  <a:gd name="T0" fmla="*/ 92 w 299"/>
                  <a:gd name="T1" fmla="*/ 0 h 400"/>
                  <a:gd name="T2" fmla="*/ 0 w 299"/>
                  <a:gd name="T3" fmla="*/ 0 h 400"/>
                  <a:gd name="T4" fmla="*/ 0 w 299"/>
                  <a:gd name="T5" fmla="*/ 400 h 400"/>
                  <a:gd name="T6" fmla="*/ 92 w 299"/>
                  <a:gd name="T7" fmla="*/ 400 h 400"/>
                  <a:gd name="T8" fmla="*/ 92 w 299"/>
                  <a:gd name="T9" fmla="*/ 310 h 400"/>
                  <a:gd name="T10" fmla="*/ 115 w 299"/>
                  <a:gd name="T11" fmla="*/ 282 h 400"/>
                  <a:gd name="T12" fmla="*/ 186 w 299"/>
                  <a:gd name="T13" fmla="*/ 400 h 400"/>
                  <a:gd name="T14" fmla="*/ 299 w 299"/>
                  <a:gd name="T15" fmla="*/ 400 h 400"/>
                  <a:gd name="T16" fmla="*/ 178 w 299"/>
                  <a:gd name="T17" fmla="*/ 229 h 400"/>
                  <a:gd name="T18" fmla="*/ 284 w 299"/>
                  <a:gd name="T19" fmla="*/ 112 h 400"/>
                  <a:gd name="T20" fmla="*/ 174 w 299"/>
                  <a:gd name="T21" fmla="*/ 112 h 400"/>
                  <a:gd name="T22" fmla="*/ 92 w 299"/>
                  <a:gd name="T23" fmla="*/ 229 h 400"/>
                  <a:gd name="T24" fmla="*/ 92 w 299"/>
                  <a:gd name="T2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400">
                    <a:moveTo>
                      <a:pt x="92" y="0"/>
                    </a:moveTo>
                    <a:cubicBezTo>
                      <a:pt x="0" y="0"/>
                      <a:pt x="0" y="0"/>
                      <a:pt x="0" y="0"/>
                    </a:cubicBezTo>
                    <a:cubicBezTo>
                      <a:pt x="0" y="400"/>
                      <a:pt x="0" y="400"/>
                      <a:pt x="0" y="400"/>
                    </a:cubicBezTo>
                    <a:cubicBezTo>
                      <a:pt x="92" y="400"/>
                      <a:pt x="92" y="400"/>
                      <a:pt x="92" y="400"/>
                    </a:cubicBezTo>
                    <a:cubicBezTo>
                      <a:pt x="92" y="310"/>
                      <a:pt x="92" y="310"/>
                      <a:pt x="92" y="310"/>
                    </a:cubicBezTo>
                    <a:cubicBezTo>
                      <a:pt x="115" y="282"/>
                      <a:pt x="115" y="282"/>
                      <a:pt x="115" y="282"/>
                    </a:cubicBezTo>
                    <a:cubicBezTo>
                      <a:pt x="186" y="400"/>
                      <a:pt x="186" y="400"/>
                      <a:pt x="186" y="400"/>
                    </a:cubicBezTo>
                    <a:cubicBezTo>
                      <a:pt x="299" y="400"/>
                      <a:pt x="299" y="400"/>
                      <a:pt x="299" y="400"/>
                    </a:cubicBezTo>
                    <a:cubicBezTo>
                      <a:pt x="178" y="229"/>
                      <a:pt x="178" y="229"/>
                      <a:pt x="178" y="229"/>
                    </a:cubicBezTo>
                    <a:cubicBezTo>
                      <a:pt x="284" y="112"/>
                      <a:pt x="284" y="112"/>
                      <a:pt x="284" y="112"/>
                    </a:cubicBezTo>
                    <a:cubicBezTo>
                      <a:pt x="174" y="112"/>
                      <a:pt x="174" y="112"/>
                      <a:pt x="174" y="112"/>
                    </a:cubicBezTo>
                    <a:cubicBezTo>
                      <a:pt x="174" y="112"/>
                      <a:pt x="98" y="216"/>
                      <a:pt x="92" y="229"/>
                    </a:cubicBez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2" name="Freeform 10"/>
              <p:cNvSpPr>
                <a:spLocks noEditPoints="1"/>
              </p:cNvSpPr>
              <p:nvPr/>
            </p:nvSpPr>
            <p:spPr bwMode="auto">
              <a:xfrm>
                <a:off x="2938" y="2732"/>
                <a:ext cx="458" cy="494"/>
              </a:xfrm>
              <a:custGeom>
                <a:avLst/>
                <a:gdLst>
                  <a:gd name="T0" fmla="*/ 277 w 280"/>
                  <a:gd name="T1" fmla="*/ 180 h 301"/>
                  <a:gd name="T2" fmla="*/ 280 w 280"/>
                  <a:gd name="T3" fmla="*/ 144 h 301"/>
                  <a:gd name="T4" fmla="*/ 149 w 280"/>
                  <a:gd name="T5" fmla="*/ 0 h 301"/>
                  <a:gd name="T6" fmla="*/ 0 w 280"/>
                  <a:gd name="T7" fmla="*/ 154 h 301"/>
                  <a:gd name="T8" fmla="*/ 157 w 280"/>
                  <a:gd name="T9" fmla="*/ 301 h 301"/>
                  <a:gd name="T10" fmla="*/ 264 w 280"/>
                  <a:gd name="T11" fmla="*/ 282 h 301"/>
                  <a:gd name="T12" fmla="*/ 252 w 280"/>
                  <a:gd name="T13" fmla="*/ 222 h 301"/>
                  <a:gd name="T14" fmla="*/ 170 w 280"/>
                  <a:gd name="T15" fmla="*/ 234 h 301"/>
                  <a:gd name="T16" fmla="*/ 87 w 280"/>
                  <a:gd name="T17" fmla="*/ 179 h 301"/>
                  <a:gd name="T18" fmla="*/ 277 w 280"/>
                  <a:gd name="T19" fmla="*/ 180 h 301"/>
                  <a:gd name="T20" fmla="*/ 277 w 280"/>
                  <a:gd name="T21" fmla="*/ 180 h 301"/>
                  <a:gd name="T22" fmla="*/ 86 w 280"/>
                  <a:gd name="T23" fmla="*/ 118 h 301"/>
                  <a:gd name="T24" fmla="*/ 144 w 280"/>
                  <a:gd name="T25" fmla="*/ 60 h 301"/>
                  <a:gd name="T26" fmla="*/ 195 w 280"/>
                  <a:gd name="T27" fmla="*/ 118 h 301"/>
                  <a:gd name="T28" fmla="*/ 86 w 280"/>
                  <a:gd name="T29" fmla="*/ 11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301">
                    <a:moveTo>
                      <a:pt x="277" y="180"/>
                    </a:moveTo>
                    <a:cubicBezTo>
                      <a:pt x="278" y="173"/>
                      <a:pt x="280" y="159"/>
                      <a:pt x="280" y="144"/>
                    </a:cubicBezTo>
                    <a:cubicBezTo>
                      <a:pt x="280" y="73"/>
                      <a:pt x="244" y="0"/>
                      <a:pt x="149" y="0"/>
                    </a:cubicBezTo>
                    <a:cubicBezTo>
                      <a:pt x="47" y="0"/>
                      <a:pt x="0" y="81"/>
                      <a:pt x="0" y="154"/>
                    </a:cubicBezTo>
                    <a:cubicBezTo>
                      <a:pt x="0" y="244"/>
                      <a:pt x="57" y="301"/>
                      <a:pt x="157" y="301"/>
                    </a:cubicBezTo>
                    <a:cubicBezTo>
                      <a:pt x="197" y="301"/>
                      <a:pt x="233" y="295"/>
                      <a:pt x="264" y="282"/>
                    </a:cubicBezTo>
                    <a:cubicBezTo>
                      <a:pt x="252" y="222"/>
                      <a:pt x="252" y="222"/>
                      <a:pt x="252" y="222"/>
                    </a:cubicBezTo>
                    <a:cubicBezTo>
                      <a:pt x="227" y="230"/>
                      <a:pt x="202" y="234"/>
                      <a:pt x="170" y="234"/>
                    </a:cubicBezTo>
                    <a:cubicBezTo>
                      <a:pt x="127" y="234"/>
                      <a:pt x="90" y="217"/>
                      <a:pt x="87" y="179"/>
                    </a:cubicBezTo>
                    <a:cubicBezTo>
                      <a:pt x="277" y="180"/>
                      <a:pt x="277" y="180"/>
                      <a:pt x="277" y="180"/>
                    </a:cubicBezTo>
                    <a:cubicBezTo>
                      <a:pt x="277" y="180"/>
                      <a:pt x="277" y="180"/>
                      <a:pt x="277" y="180"/>
                    </a:cubicBezTo>
                    <a:close/>
                    <a:moveTo>
                      <a:pt x="86" y="118"/>
                    </a:moveTo>
                    <a:cubicBezTo>
                      <a:pt x="89" y="94"/>
                      <a:pt x="105" y="60"/>
                      <a:pt x="144" y="60"/>
                    </a:cubicBezTo>
                    <a:cubicBezTo>
                      <a:pt x="185" y="60"/>
                      <a:pt x="195" y="97"/>
                      <a:pt x="195" y="118"/>
                    </a:cubicBezTo>
                    <a:lnTo>
                      <a:pt x="8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3" name="Freeform 11"/>
              <p:cNvSpPr>
                <a:spLocks noEditPoints="1"/>
              </p:cNvSpPr>
              <p:nvPr/>
            </p:nvSpPr>
            <p:spPr bwMode="auto">
              <a:xfrm>
                <a:off x="3419" y="2560"/>
                <a:ext cx="501" cy="666"/>
              </a:xfrm>
              <a:custGeom>
                <a:avLst/>
                <a:gdLst>
                  <a:gd name="T0" fmla="*/ 212 w 306"/>
                  <a:gd name="T1" fmla="*/ 0 h 406"/>
                  <a:gd name="T2" fmla="*/ 212 w 306"/>
                  <a:gd name="T3" fmla="*/ 138 h 406"/>
                  <a:gd name="T4" fmla="*/ 211 w 306"/>
                  <a:gd name="T5" fmla="*/ 138 h 406"/>
                  <a:gd name="T6" fmla="*/ 133 w 306"/>
                  <a:gd name="T7" fmla="*/ 106 h 406"/>
                  <a:gd name="T8" fmla="*/ 1 w 306"/>
                  <a:gd name="T9" fmla="*/ 259 h 406"/>
                  <a:gd name="T10" fmla="*/ 127 w 306"/>
                  <a:gd name="T11" fmla="*/ 406 h 406"/>
                  <a:gd name="T12" fmla="*/ 219 w 306"/>
                  <a:gd name="T13" fmla="*/ 358 h 406"/>
                  <a:gd name="T14" fmla="*/ 221 w 306"/>
                  <a:gd name="T15" fmla="*/ 358 h 406"/>
                  <a:gd name="T16" fmla="*/ 225 w 306"/>
                  <a:gd name="T17" fmla="*/ 400 h 406"/>
                  <a:gd name="T18" fmla="*/ 306 w 306"/>
                  <a:gd name="T19" fmla="*/ 400 h 406"/>
                  <a:gd name="T20" fmla="*/ 304 w 306"/>
                  <a:gd name="T21" fmla="*/ 314 h 406"/>
                  <a:gd name="T22" fmla="*/ 304 w 306"/>
                  <a:gd name="T23" fmla="*/ 0 h 406"/>
                  <a:gd name="T24" fmla="*/ 212 w 306"/>
                  <a:gd name="T25" fmla="*/ 0 h 406"/>
                  <a:gd name="T26" fmla="*/ 212 w 306"/>
                  <a:gd name="T27" fmla="*/ 272 h 406"/>
                  <a:gd name="T28" fmla="*/ 210 w 306"/>
                  <a:gd name="T29" fmla="*/ 292 h 406"/>
                  <a:gd name="T30" fmla="*/ 157 w 306"/>
                  <a:gd name="T31" fmla="*/ 335 h 406"/>
                  <a:gd name="T32" fmla="*/ 94 w 306"/>
                  <a:gd name="T33" fmla="*/ 256 h 406"/>
                  <a:gd name="T34" fmla="*/ 157 w 306"/>
                  <a:gd name="T35" fmla="*/ 175 h 406"/>
                  <a:gd name="T36" fmla="*/ 211 w 306"/>
                  <a:gd name="T37" fmla="*/ 218 h 406"/>
                  <a:gd name="T38" fmla="*/ 212 w 306"/>
                  <a:gd name="T39" fmla="*/ 235 h 406"/>
                  <a:gd name="T40" fmla="*/ 212 w 306"/>
                  <a:gd name="T41" fmla="*/ 27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6" h="406">
                    <a:moveTo>
                      <a:pt x="212" y="0"/>
                    </a:moveTo>
                    <a:cubicBezTo>
                      <a:pt x="212" y="138"/>
                      <a:pt x="212" y="138"/>
                      <a:pt x="212" y="138"/>
                    </a:cubicBezTo>
                    <a:cubicBezTo>
                      <a:pt x="211" y="138"/>
                      <a:pt x="211" y="138"/>
                      <a:pt x="211" y="138"/>
                    </a:cubicBezTo>
                    <a:cubicBezTo>
                      <a:pt x="197" y="119"/>
                      <a:pt x="170" y="106"/>
                      <a:pt x="133" y="106"/>
                    </a:cubicBezTo>
                    <a:cubicBezTo>
                      <a:pt x="63" y="106"/>
                      <a:pt x="0" y="162"/>
                      <a:pt x="1" y="259"/>
                    </a:cubicBezTo>
                    <a:cubicBezTo>
                      <a:pt x="1" y="348"/>
                      <a:pt x="57" y="406"/>
                      <a:pt x="127" y="406"/>
                    </a:cubicBezTo>
                    <a:cubicBezTo>
                      <a:pt x="165" y="406"/>
                      <a:pt x="201" y="390"/>
                      <a:pt x="219" y="358"/>
                    </a:cubicBezTo>
                    <a:cubicBezTo>
                      <a:pt x="221" y="358"/>
                      <a:pt x="221" y="358"/>
                      <a:pt x="221" y="358"/>
                    </a:cubicBezTo>
                    <a:cubicBezTo>
                      <a:pt x="225" y="400"/>
                      <a:pt x="225" y="400"/>
                      <a:pt x="225" y="400"/>
                    </a:cubicBezTo>
                    <a:cubicBezTo>
                      <a:pt x="306" y="400"/>
                      <a:pt x="306" y="400"/>
                      <a:pt x="306" y="400"/>
                    </a:cubicBezTo>
                    <a:cubicBezTo>
                      <a:pt x="305" y="380"/>
                      <a:pt x="304" y="347"/>
                      <a:pt x="304" y="314"/>
                    </a:cubicBezTo>
                    <a:cubicBezTo>
                      <a:pt x="304" y="0"/>
                      <a:pt x="304" y="0"/>
                      <a:pt x="304" y="0"/>
                    </a:cubicBezTo>
                    <a:cubicBezTo>
                      <a:pt x="212" y="0"/>
                      <a:pt x="212" y="0"/>
                      <a:pt x="212" y="0"/>
                    </a:cubicBezTo>
                    <a:close/>
                    <a:moveTo>
                      <a:pt x="212" y="272"/>
                    </a:moveTo>
                    <a:cubicBezTo>
                      <a:pt x="212" y="279"/>
                      <a:pt x="211" y="286"/>
                      <a:pt x="210" y="292"/>
                    </a:cubicBezTo>
                    <a:cubicBezTo>
                      <a:pt x="205" y="317"/>
                      <a:pt x="183" y="335"/>
                      <a:pt x="157" y="335"/>
                    </a:cubicBezTo>
                    <a:cubicBezTo>
                      <a:pt x="119" y="335"/>
                      <a:pt x="94" y="304"/>
                      <a:pt x="94" y="256"/>
                    </a:cubicBezTo>
                    <a:cubicBezTo>
                      <a:pt x="94" y="211"/>
                      <a:pt x="115" y="175"/>
                      <a:pt x="157" y="175"/>
                    </a:cubicBezTo>
                    <a:cubicBezTo>
                      <a:pt x="185" y="175"/>
                      <a:pt x="205" y="194"/>
                      <a:pt x="211" y="218"/>
                    </a:cubicBezTo>
                    <a:cubicBezTo>
                      <a:pt x="212" y="223"/>
                      <a:pt x="212" y="229"/>
                      <a:pt x="212" y="235"/>
                    </a:cubicBezTo>
                    <a:cubicBezTo>
                      <a:pt x="212" y="272"/>
                      <a:pt x="212" y="272"/>
                      <a:pt x="212" y="2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4" name="Freeform 12"/>
              <p:cNvSpPr>
                <a:spLocks noEditPoints="1"/>
              </p:cNvSpPr>
              <p:nvPr/>
            </p:nvSpPr>
            <p:spPr bwMode="auto">
              <a:xfrm>
                <a:off x="4208" y="2546"/>
                <a:ext cx="170" cy="668"/>
              </a:xfrm>
              <a:custGeom>
                <a:avLst/>
                <a:gdLst>
                  <a:gd name="T0" fmla="*/ 98 w 104"/>
                  <a:gd name="T1" fmla="*/ 408 h 408"/>
                  <a:gd name="T2" fmla="*/ 98 w 104"/>
                  <a:gd name="T3" fmla="*/ 133 h 408"/>
                  <a:gd name="T4" fmla="*/ 6 w 104"/>
                  <a:gd name="T5" fmla="*/ 133 h 408"/>
                  <a:gd name="T6" fmla="*/ 6 w 104"/>
                  <a:gd name="T7" fmla="*/ 408 h 408"/>
                  <a:gd name="T8" fmla="*/ 98 w 104"/>
                  <a:gd name="T9" fmla="*/ 408 h 408"/>
                  <a:gd name="T10" fmla="*/ 52 w 104"/>
                  <a:gd name="T11" fmla="*/ 95 h 408"/>
                  <a:gd name="T12" fmla="*/ 104 w 104"/>
                  <a:gd name="T13" fmla="*/ 48 h 408"/>
                  <a:gd name="T14" fmla="*/ 52 w 104"/>
                  <a:gd name="T15" fmla="*/ 0 h 408"/>
                  <a:gd name="T16" fmla="*/ 0 w 104"/>
                  <a:gd name="T17" fmla="*/ 48 h 408"/>
                  <a:gd name="T18" fmla="*/ 51 w 104"/>
                  <a:gd name="T19" fmla="*/ 95 h 408"/>
                  <a:gd name="T20" fmla="*/ 52 w 104"/>
                  <a:gd name="T21" fmla="*/ 9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08">
                    <a:moveTo>
                      <a:pt x="98" y="408"/>
                    </a:moveTo>
                    <a:cubicBezTo>
                      <a:pt x="98" y="133"/>
                      <a:pt x="98" y="133"/>
                      <a:pt x="98" y="133"/>
                    </a:cubicBezTo>
                    <a:cubicBezTo>
                      <a:pt x="6" y="133"/>
                      <a:pt x="6" y="133"/>
                      <a:pt x="6" y="133"/>
                    </a:cubicBezTo>
                    <a:cubicBezTo>
                      <a:pt x="6" y="408"/>
                      <a:pt x="6" y="408"/>
                      <a:pt x="6" y="408"/>
                    </a:cubicBezTo>
                    <a:lnTo>
                      <a:pt x="98" y="408"/>
                    </a:lnTo>
                    <a:close/>
                    <a:moveTo>
                      <a:pt x="52" y="95"/>
                    </a:moveTo>
                    <a:cubicBezTo>
                      <a:pt x="84" y="95"/>
                      <a:pt x="104" y="74"/>
                      <a:pt x="104" y="48"/>
                    </a:cubicBezTo>
                    <a:cubicBezTo>
                      <a:pt x="103" y="21"/>
                      <a:pt x="84" y="0"/>
                      <a:pt x="52" y="0"/>
                    </a:cubicBezTo>
                    <a:cubicBezTo>
                      <a:pt x="21" y="0"/>
                      <a:pt x="0" y="21"/>
                      <a:pt x="0" y="48"/>
                    </a:cubicBezTo>
                    <a:cubicBezTo>
                      <a:pt x="0" y="74"/>
                      <a:pt x="20" y="95"/>
                      <a:pt x="51" y="95"/>
                    </a:cubicBezTo>
                    <a:cubicBezTo>
                      <a:pt x="52" y="95"/>
                      <a:pt x="52" y="95"/>
                      <a:pt x="52"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05" name="Freeform 13"/>
              <p:cNvSpPr>
                <a:spLocks/>
              </p:cNvSpPr>
              <p:nvPr/>
            </p:nvSpPr>
            <p:spPr bwMode="auto">
              <a:xfrm>
                <a:off x="4450" y="2752"/>
                <a:ext cx="459" cy="462"/>
              </a:xfrm>
              <a:custGeom>
                <a:avLst/>
                <a:gdLst>
                  <a:gd name="T0" fmla="*/ 0 w 280"/>
                  <a:gd name="T1" fmla="*/ 282 h 282"/>
                  <a:gd name="T2" fmla="*/ 92 w 280"/>
                  <a:gd name="T3" fmla="*/ 282 h 282"/>
                  <a:gd name="T4" fmla="*/ 92 w 280"/>
                  <a:gd name="T5" fmla="*/ 128 h 282"/>
                  <a:gd name="T6" fmla="*/ 95 w 280"/>
                  <a:gd name="T7" fmla="*/ 106 h 282"/>
                  <a:gd name="T8" fmla="*/ 142 w 280"/>
                  <a:gd name="T9" fmla="*/ 73 h 282"/>
                  <a:gd name="T10" fmla="*/ 188 w 280"/>
                  <a:gd name="T11" fmla="*/ 135 h 282"/>
                  <a:gd name="T12" fmla="*/ 188 w 280"/>
                  <a:gd name="T13" fmla="*/ 282 h 282"/>
                  <a:gd name="T14" fmla="*/ 280 w 280"/>
                  <a:gd name="T15" fmla="*/ 282 h 282"/>
                  <a:gd name="T16" fmla="*/ 280 w 280"/>
                  <a:gd name="T17" fmla="*/ 124 h 282"/>
                  <a:gd name="T18" fmla="*/ 174 w 280"/>
                  <a:gd name="T19" fmla="*/ 0 h 282"/>
                  <a:gd name="T20" fmla="*/ 91 w 280"/>
                  <a:gd name="T21" fmla="*/ 47 h 282"/>
                  <a:gd name="T22" fmla="*/ 92 w 280"/>
                  <a:gd name="T23" fmla="*/ 47 h 282"/>
                  <a:gd name="T24" fmla="*/ 92 w 280"/>
                  <a:gd name="T25" fmla="*/ 7 h 282"/>
                  <a:gd name="T26" fmla="*/ 0 w 280"/>
                  <a:gd name="T27" fmla="*/ 7 h 282"/>
                  <a:gd name="T28" fmla="*/ 0 w 280"/>
                  <a:gd name="T2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82">
                    <a:moveTo>
                      <a:pt x="0" y="282"/>
                    </a:moveTo>
                    <a:cubicBezTo>
                      <a:pt x="92" y="282"/>
                      <a:pt x="92" y="282"/>
                      <a:pt x="92" y="282"/>
                    </a:cubicBezTo>
                    <a:cubicBezTo>
                      <a:pt x="92" y="128"/>
                      <a:pt x="92" y="128"/>
                      <a:pt x="92" y="128"/>
                    </a:cubicBezTo>
                    <a:cubicBezTo>
                      <a:pt x="92" y="120"/>
                      <a:pt x="92" y="112"/>
                      <a:pt x="95" y="106"/>
                    </a:cubicBezTo>
                    <a:cubicBezTo>
                      <a:pt x="101" y="90"/>
                      <a:pt x="116" y="73"/>
                      <a:pt x="142" y="73"/>
                    </a:cubicBezTo>
                    <a:cubicBezTo>
                      <a:pt x="175" y="73"/>
                      <a:pt x="188" y="98"/>
                      <a:pt x="188" y="135"/>
                    </a:cubicBezTo>
                    <a:cubicBezTo>
                      <a:pt x="188" y="282"/>
                      <a:pt x="188" y="282"/>
                      <a:pt x="188" y="282"/>
                    </a:cubicBezTo>
                    <a:cubicBezTo>
                      <a:pt x="280" y="282"/>
                      <a:pt x="280" y="282"/>
                      <a:pt x="280" y="282"/>
                    </a:cubicBezTo>
                    <a:cubicBezTo>
                      <a:pt x="280" y="124"/>
                      <a:pt x="280" y="124"/>
                      <a:pt x="280" y="124"/>
                    </a:cubicBezTo>
                    <a:cubicBezTo>
                      <a:pt x="280" y="40"/>
                      <a:pt x="235" y="0"/>
                      <a:pt x="174" y="0"/>
                    </a:cubicBezTo>
                    <a:cubicBezTo>
                      <a:pt x="125" y="0"/>
                      <a:pt x="103" y="28"/>
                      <a:pt x="91" y="47"/>
                    </a:cubicBezTo>
                    <a:cubicBezTo>
                      <a:pt x="92" y="47"/>
                      <a:pt x="92" y="47"/>
                      <a:pt x="92" y="47"/>
                    </a:cubicBezTo>
                    <a:cubicBezTo>
                      <a:pt x="92" y="7"/>
                      <a:pt x="92" y="7"/>
                      <a:pt x="92" y="7"/>
                    </a:cubicBezTo>
                    <a:cubicBezTo>
                      <a:pt x="0" y="7"/>
                      <a:pt x="0" y="7"/>
                      <a:pt x="0" y="7"/>
                    </a:cubicBezTo>
                    <a:cubicBezTo>
                      <a:pt x="1" y="33"/>
                      <a:pt x="0" y="282"/>
                      <a:pt x="0" y="2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grpSp>
      </p:grpSp>
      <p:grpSp>
        <p:nvGrpSpPr>
          <p:cNvPr id="274" name="Group 273"/>
          <p:cNvGrpSpPr/>
          <p:nvPr/>
        </p:nvGrpSpPr>
        <p:grpSpPr>
          <a:xfrm>
            <a:off x="8996465" y="1111217"/>
            <a:ext cx="450850" cy="495026"/>
            <a:chOff x="5803900" y="1228999"/>
            <a:chExt cx="450850" cy="495026"/>
          </a:xfrm>
        </p:grpSpPr>
        <p:sp>
          <p:nvSpPr>
            <p:cNvPr id="275" name="Oval 274"/>
            <p:cNvSpPr/>
            <p:nvPr/>
          </p:nvSpPr>
          <p:spPr bwMode="gray">
            <a:xfrm>
              <a:off x="5803900" y="1273175"/>
              <a:ext cx="450850" cy="450850"/>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dirty="0">
                <a:solidFill>
                  <a:srgbClr val="FFFFFF"/>
                </a:solidFill>
                <a:latin typeface="Calibri"/>
              </a:endParaRPr>
            </a:p>
          </p:txBody>
        </p:sp>
        <p:pic>
          <p:nvPicPr>
            <p:cNvPr id="276" name="Picture 275" descr="SYM_Horiz_PMSC_rev.eps"/>
            <p:cNvPicPr>
              <a:picLocks noChangeAspect="1"/>
            </p:cNvPicPr>
            <p:nvPr/>
          </p:nvPicPr>
          <p:blipFill rotWithShape="1">
            <a:blip r:embed="rId5" cstate="email">
              <a:extLst>
                <a:ext uri="{28A0092B-C50C-407E-A947-70E740481C1C}">
                  <a14:useLocalDpi xmlns:a14="http://schemas.microsoft.com/office/drawing/2010/main"/>
                </a:ext>
              </a:extLst>
            </a:blip>
            <a:srcRect r="76103"/>
            <a:stretch/>
          </p:blipFill>
          <p:spPr>
            <a:xfrm>
              <a:off x="5823699" y="1228999"/>
              <a:ext cx="427695" cy="473521"/>
            </a:xfrm>
            <a:prstGeom prst="rect">
              <a:avLst/>
            </a:prstGeom>
            <a:effectLst>
              <a:glow rad="25400">
                <a:schemeClr val="bg1">
                  <a:alpha val="17000"/>
                </a:schemeClr>
              </a:glow>
            </a:effectLst>
          </p:spPr>
        </p:pic>
      </p:grpSp>
      <p:sp>
        <p:nvSpPr>
          <p:cNvPr id="326" name="Rounded Rectangle 251"/>
          <p:cNvSpPr/>
          <p:nvPr/>
        </p:nvSpPr>
        <p:spPr>
          <a:xfrm>
            <a:off x="7870967" y="5476875"/>
            <a:ext cx="3232151" cy="762000"/>
          </a:xfrm>
          <a:prstGeom prst="roundRect">
            <a:avLst>
              <a:gd name="adj" fmla="val 0"/>
            </a:avLst>
          </a:prstGeom>
          <a:solidFill>
            <a:schemeClr val="bg2"/>
          </a:solidFill>
          <a:ln w="25400">
            <a:solidFill>
              <a:srgbClr val="5D5D5F"/>
            </a:solidFill>
            <a:miter lim="800000"/>
            <a:headEnd/>
            <a:tailEnd/>
          </a:ln>
        </p:spPr>
        <p:txBody>
          <a:bodyPr wrap="square" rtlCol="0" anchor="ctr"/>
          <a:lstStyle/>
          <a:p>
            <a:pPr algn="ctr">
              <a:buClrTx/>
              <a:defRPr/>
            </a:pPr>
            <a:endParaRPr lang="en-US" sz="1799" dirty="0">
              <a:solidFill>
                <a:prstClr val="white"/>
              </a:solidFill>
              <a:ea typeface="+mn-ea"/>
              <a:cs typeface="+mn-cs"/>
            </a:endParaRPr>
          </a:p>
        </p:txBody>
      </p:sp>
      <p:grpSp>
        <p:nvGrpSpPr>
          <p:cNvPr id="327" name="Group 326"/>
          <p:cNvGrpSpPr/>
          <p:nvPr/>
        </p:nvGrpSpPr>
        <p:grpSpPr>
          <a:xfrm>
            <a:off x="8333488" y="5597525"/>
            <a:ext cx="1544419" cy="319233"/>
            <a:chOff x="4317061" y="5351635"/>
            <a:chExt cx="2595769" cy="536548"/>
          </a:xfrm>
        </p:grpSpPr>
        <p:grpSp>
          <p:nvGrpSpPr>
            <p:cNvPr id="328" name="Group 327"/>
            <p:cNvGrpSpPr/>
            <p:nvPr/>
          </p:nvGrpSpPr>
          <p:grpSpPr>
            <a:xfrm>
              <a:off x="5358628" y="5351635"/>
              <a:ext cx="274528" cy="536548"/>
              <a:chOff x="7713663" y="4589463"/>
              <a:chExt cx="696912" cy="1362075"/>
            </a:xfrm>
            <a:solidFill>
              <a:schemeClr val="tx1"/>
            </a:solidFill>
          </p:grpSpPr>
          <p:sp>
            <p:nvSpPr>
              <p:cNvPr id="422" name="Oval 5"/>
              <p:cNvSpPr>
                <a:spLocks noChangeArrowheads="1"/>
              </p:cNvSpPr>
              <p:nvPr/>
            </p:nvSpPr>
            <p:spPr bwMode="auto">
              <a:xfrm>
                <a:off x="8013700" y="5767388"/>
                <a:ext cx="98425"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buClrTx/>
                  <a:defRPr/>
                </a:pPr>
                <a:endParaRPr lang="en-US" sz="1799" dirty="0">
                  <a:ea typeface="+mn-ea"/>
                  <a:cs typeface="+mn-cs"/>
                </a:endParaRPr>
              </a:p>
            </p:txBody>
          </p:sp>
          <p:sp>
            <p:nvSpPr>
              <p:cNvPr id="423" name="Freeform 6"/>
              <p:cNvSpPr>
                <a:spLocks noEditPoints="1"/>
              </p:cNvSpPr>
              <p:nvPr/>
            </p:nvSpPr>
            <p:spPr bwMode="auto">
              <a:xfrm>
                <a:off x="7713663" y="4589463"/>
                <a:ext cx="696912" cy="1362075"/>
              </a:xfrm>
              <a:custGeom>
                <a:avLst/>
                <a:gdLst>
                  <a:gd name="T0" fmla="*/ 159 w 184"/>
                  <a:gd name="T1" fmla="*/ 0 h 362"/>
                  <a:gd name="T2" fmla="*/ 25 w 184"/>
                  <a:gd name="T3" fmla="*/ 0 h 362"/>
                  <a:gd name="T4" fmla="*/ 0 w 184"/>
                  <a:gd name="T5" fmla="*/ 24 h 362"/>
                  <a:gd name="T6" fmla="*/ 0 w 184"/>
                  <a:gd name="T7" fmla="*/ 338 h 362"/>
                  <a:gd name="T8" fmla="*/ 25 w 184"/>
                  <a:gd name="T9" fmla="*/ 362 h 362"/>
                  <a:gd name="T10" fmla="*/ 159 w 184"/>
                  <a:gd name="T11" fmla="*/ 362 h 362"/>
                  <a:gd name="T12" fmla="*/ 184 w 184"/>
                  <a:gd name="T13" fmla="*/ 338 h 362"/>
                  <a:gd name="T14" fmla="*/ 184 w 184"/>
                  <a:gd name="T15" fmla="*/ 24 h 362"/>
                  <a:gd name="T16" fmla="*/ 159 w 184"/>
                  <a:gd name="T17" fmla="*/ 0 h 362"/>
                  <a:gd name="T18" fmla="*/ 16 w 184"/>
                  <a:gd name="T19" fmla="*/ 306 h 362"/>
                  <a:gd name="T20" fmla="*/ 168 w 184"/>
                  <a:gd name="T21" fmla="*/ 306 h 362"/>
                  <a:gd name="T22" fmla="*/ 168 w 184"/>
                  <a:gd name="T23" fmla="*/ 338 h 362"/>
                  <a:gd name="T24" fmla="*/ 159 w 184"/>
                  <a:gd name="T25" fmla="*/ 347 h 362"/>
                  <a:gd name="T26" fmla="*/ 25 w 184"/>
                  <a:gd name="T27" fmla="*/ 347 h 362"/>
                  <a:gd name="T28" fmla="*/ 16 w 184"/>
                  <a:gd name="T29" fmla="*/ 338 h 362"/>
                  <a:gd name="T30" fmla="*/ 16 w 184"/>
                  <a:gd name="T31" fmla="*/ 306 h 362"/>
                  <a:gd name="T32" fmla="*/ 168 w 184"/>
                  <a:gd name="T33" fmla="*/ 60 h 362"/>
                  <a:gd name="T34" fmla="*/ 168 w 184"/>
                  <a:gd name="T35" fmla="*/ 291 h 362"/>
                  <a:gd name="T36" fmla="*/ 16 w 184"/>
                  <a:gd name="T37" fmla="*/ 291 h 362"/>
                  <a:gd name="T38" fmla="*/ 16 w 184"/>
                  <a:gd name="T39" fmla="*/ 60 h 362"/>
                  <a:gd name="T40" fmla="*/ 168 w 184"/>
                  <a:gd name="T41" fmla="*/ 60 h 362"/>
                  <a:gd name="T42" fmla="*/ 25 w 184"/>
                  <a:gd name="T43" fmla="*/ 15 h 362"/>
                  <a:gd name="T44" fmla="*/ 159 w 184"/>
                  <a:gd name="T45" fmla="*/ 15 h 362"/>
                  <a:gd name="T46" fmla="*/ 168 w 184"/>
                  <a:gd name="T47" fmla="*/ 24 h 362"/>
                  <a:gd name="T48" fmla="*/ 168 w 184"/>
                  <a:gd name="T49" fmla="*/ 45 h 362"/>
                  <a:gd name="T50" fmla="*/ 16 w 184"/>
                  <a:gd name="T51" fmla="*/ 45 h 362"/>
                  <a:gd name="T52" fmla="*/ 16 w 184"/>
                  <a:gd name="T53" fmla="*/ 24 h 362"/>
                  <a:gd name="T54" fmla="*/ 25 w 184"/>
                  <a:gd name="T55" fmla="*/ 1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362">
                    <a:moveTo>
                      <a:pt x="159" y="0"/>
                    </a:moveTo>
                    <a:cubicBezTo>
                      <a:pt x="25" y="0"/>
                      <a:pt x="25" y="0"/>
                      <a:pt x="25" y="0"/>
                    </a:cubicBezTo>
                    <a:cubicBezTo>
                      <a:pt x="11" y="0"/>
                      <a:pt x="0" y="11"/>
                      <a:pt x="0" y="24"/>
                    </a:cubicBezTo>
                    <a:cubicBezTo>
                      <a:pt x="0" y="338"/>
                      <a:pt x="0" y="338"/>
                      <a:pt x="0" y="338"/>
                    </a:cubicBezTo>
                    <a:cubicBezTo>
                      <a:pt x="0" y="351"/>
                      <a:pt x="11" y="362"/>
                      <a:pt x="25" y="362"/>
                    </a:cubicBezTo>
                    <a:cubicBezTo>
                      <a:pt x="159" y="362"/>
                      <a:pt x="159" y="362"/>
                      <a:pt x="159" y="362"/>
                    </a:cubicBezTo>
                    <a:cubicBezTo>
                      <a:pt x="173" y="362"/>
                      <a:pt x="184" y="351"/>
                      <a:pt x="184" y="338"/>
                    </a:cubicBezTo>
                    <a:cubicBezTo>
                      <a:pt x="184" y="24"/>
                      <a:pt x="184" y="24"/>
                      <a:pt x="184" y="24"/>
                    </a:cubicBezTo>
                    <a:cubicBezTo>
                      <a:pt x="184" y="11"/>
                      <a:pt x="173" y="0"/>
                      <a:pt x="159" y="0"/>
                    </a:cubicBezTo>
                    <a:close/>
                    <a:moveTo>
                      <a:pt x="16" y="306"/>
                    </a:moveTo>
                    <a:cubicBezTo>
                      <a:pt x="168" y="306"/>
                      <a:pt x="168" y="306"/>
                      <a:pt x="168" y="306"/>
                    </a:cubicBezTo>
                    <a:cubicBezTo>
                      <a:pt x="168" y="338"/>
                      <a:pt x="168" y="338"/>
                      <a:pt x="168" y="338"/>
                    </a:cubicBezTo>
                    <a:cubicBezTo>
                      <a:pt x="168" y="343"/>
                      <a:pt x="164" y="347"/>
                      <a:pt x="159" y="347"/>
                    </a:cubicBezTo>
                    <a:cubicBezTo>
                      <a:pt x="25" y="347"/>
                      <a:pt x="25" y="347"/>
                      <a:pt x="25" y="347"/>
                    </a:cubicBezTo>
                    <a:cubicBezTo>
                      <a:pt x="20" y="347"/>
                      <a:pt x="16" y="343"/>
                      <a:pt x="16" y="338"/>
                    </a:cubicBezTo>
                    <a:lnTo>
                      <a:pt x="16" y="306"/>
                    </a:lnTo>
                    <a:close/>
                    <a:moveTo>
                      <a:pt x="168" y="60"/>
                    </a:moveTo>
                    <a:cubicBezTo>
                      <a:pt x="168" y="291"/>
                      <a:pt x="168" y="291"/>
                      <a:pt x="168" y="291"/>
                    </a:cubicBezTo>
                    <a:cubicBezTo>
                      <a:pt x="16" y="291"/>
                      <a:pt x="16" y="291"/>
                      <a:pt x="16" y="291"/>
                    </a:cubicBezTo>
                    <a:cubicBezTo>
                      <a:pt x="16" y="60"/>
                      <a:pt x="16" y="60"/>
                      <a:pt x="16" y="60"/>
                    </a:cubicBezTo>
                    <a:lnTo>
                      <a:pt x="168" y="60"/>
                    </a:lnTo>
                    <a:close/>
                    <a:moveTo>
                      <a:pt x="25" y="15"/>
                    </a:moveTo>
                    <a:cubicBezTo>
                      <a:pt x="159" y="15"/>
                      <a:pt x="159" y="15"/>
                      <a:pt x="159" y="15"/>
                    </a:cubicBezTo>
                    <a:cubicBezTo>
                      <a:pt x="164" y="15"/>
                      <a:pt x="168" y="19"/>
                      <a:pt x="168" y="24"/>
                    </a:cubicBezTo>
                    <a:cubicBezTo>
                      <a:pt x="168" y="45"/>
                      <a:pt x="168" y="45"/>
                      <a:pt x="168" y="45"/>
                    </a:cubicBezTo>
                    <a:cubicBezTo>
                      <a:pt x="16" y="45"/>
                      <a:pt x="16" y="45"/>
                      <a:pt x="16" y="45"/>
                    </a:cubicBezTo>
                    <a:cubicBezTo>
                      <a:pt x="16" y="24"/>
                      <a:pt x="16" y="24"/>
                      <a:pt x="16" y="24"/>
                    </a:cubicBezTo>
                    <a:cubicBezTo>
                      <a:pt x="16" y="19"/>
                      <a:pt x="20" y="15"/>
                      <a:pt x="2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buClrTx/>
                  <a:defRPr/>
                </a:pPr>
                <a:endParaRPr lang="en-US" sz="1799" dirty="0">
                  <a:ea typeface="+mn-ea"/>
                  <a:cs typeface="+mn-cs"/>
                </a:endParaRPr>
              </a:p>
            </p:txBody>
          </p:sp>
          <p:sp>
            <p:nvSpPr>
              <p:cNvPr id="424" name="Freeform 7"/>
              <p:cNvSpPr>
                <a:spLocks/>
              </p:cNvSpPr>
              <p:nvPr/>
            </p:nvSpPr>
            <p:spPr bwMode="auto">
              <a:xfrm>
                <a:off x="7970838" y="4672013"/>
                <a:ext cx="182562" cy="55563"/>
              </a:xfrm>
              <a:custGeom>
                <a:avLst/>
                <a:gdLst>
                  <a:gd name="T0" fmla="*/ 7 w 48"/>
                  <a:gd name="T1" fmla="*/ 15 h 15"/>
                  <a:gd name="T2" fmla="*/ 41 w 48"/>
                  <a:gd name="T3" fmla="*/ 15 h 15"/>
                  <a:gd name="T4" fmla="*/ 48 w 48"/>
                  <a:gd name="T5" fmla="*/ 8 h 15"/>
                  <a:gd name="T6" fmla="*/ 41 w 48"/>
                  <a:gd name="T7" fmla="*/ 0 h 15"/>
                  <a:gd name="T8" fmla="*/ 7 w 48"/>
                  <a:gd name="T9" fmla="*/ 0 h 15"/>
                  <a:gd name="T10" fmla="*/ 0 w 48"/>
                  <a:gd name="T11" fmla="*/ 8 h 15"/>
                  <a:gd name="T12" fmla="*/ 7 w 4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48" h="15">
                    <a:moveTo>
                      <a:pt x="7" y="15"/>
                    </a:moveTo>
                    <a:cubicBezTo>
                      <a:pt x="41" y="15"/>
                      <a:pt x="41" y="15"/>
                      <a:pt x="41" y="15"/>
                    </a:cubicBezTo>
                    <a:cubicBezTo>
                      <a:pt x="45" y="15"/>
                      <a:pt x="48" y="12"/>
                      <a:pt x="48" y="8"/>
                    </a:cubicBezTo>
                    <a:cubicBezTo>
                      <a:pt x="48" y="3"/>
                      <a:pt x="45" y="0"/>
                      <a:pt x="41" y="0"/>
                    </a:cubicBezTo>
                    <a:cubicBezTo>
                      <a:pt x="7" y="0"/>
                      <a:pt x="7" y="0"/>
                      <a:pt x="7" y="0"/>
                    </a:cubicBezTo>
                    <a:cubicBezTo>
                      <a:pt x="3" y="0"/>
                      <a:pt x="0" y="3"/>
                      <a:pt x="0" y="8"/>
                    </a:cubicBezTo>
                    <a:cubicBezTo>
                      <a:pt x="0" y="12"/>
                      <a:pt x="3"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buClrTx/>
                  <a:defRPr/>
                </a:pPr>
                <a:endParaRPr lang="en-US" sz="1799" dirty="0">
                  <a:ea typeface="+mn-ea"/>
                  <a:cs typeface="+mn-cs"/>
                </a:endParaRPr>
              </a:p>
            </p:txBody>
          </p:sp>
        </p:grpSp>
        <p:grpSp>
          <p:nvGrpSpPr>
            <p:cNvPr id="329" name="Group 328"/>
            <p:cNvGrpSpPr/>
            <p:nvPr/>
          </p:nvGrpSpPr>
          <p:grpSpPr>
            <a:xfrm>
              <a:off x="4317061" y="5402898"/>
              <a:ext cx="476677" cy="434023"/>
              <a:chOff x="4491654" y="5494730"/>
              <a:chExt cx="476677" cy="434023"/>
            </a:xfrm>
          </p:grpSpPr>
          <p:sp>
            <p:nvSpPr>
              <p:cNvPr id="413" name="Freeform 84"/>
              <p:cNvSpPr>
                <a:spLocks/>
              </p:cNvSpPr>
              <p:nvPr/>
            </p:nvSpPr>
            <p:spPr bwMode="auto">
              <a:xfrm>
                <a:off x="4491654" y="5633543"/>
                <a:ext cx="476677" cy="227862"/>
              </a:xfrm>
              <a:custGeom>
                <a:avLst/>
                <a:gdLst>
                  <a:gd name="T0" fmla="*/ 488 w 520"/>
                  <a:gd name="T1" fmla="*/ 0 h 256"/>
                  <a:gd name="T2" fmla="*/ 34 w 520"/>
                  <a:gd name="T3" fmla="*/ 0 h 256"/>
                  <a:gd name="T4" fmla="*/ 0 w 520"/>
                  <a:gd name="T5" fmla="*/ 35 h 256"/>
                  <a:gd name="T6" fmla="*/ 0 w 520"/>
                  <a:gd name="T7" fmla="*/ 223 h 256"/>
                  <a:gd name="T8" fmla="*/ 34 w 520"/>
                  <a:gd name="T9" fmla="*/ 256 h 256"/>
                  <a:gd name="T10" fmla="*/ 64 w 520"/>
                  <a:gd name="T11" fmla="*/ 256 h 256"/>
                  <a:gd name="T12" fmla="*/ 64 w 520"/>
                  <a:gd name="T13" fmla="*/ 240 h 256"/>
                  <a:gd name="T14" fmla="*/ 34 w 520"/>
                  <a:gd name="T15" fmla="*/ 240 h 256"/>
                  <a:gd name="T16" fmla="*/ 16 w 520"/>
                  <a:gd name="T17" fmla="*/ 223 h 256"/>
                  <a:gd name="T18" fmla="*/ 16 w 520"/>
                  <a:gd name="T19" fmla="*/ 35 h 256"/>
                  <a:gd name="T20" fmla="*/ 34 w 520"/>
                  <a:gd name="T21" fmla="*/ 16 h 256"/>
                  <a:gd name="T22" fmla="*/ 488 w 520"/>
                  <a:gd name="T23" fmla="*/ 16 h 256"/>
                  <a:gd name="T24" fmla="*/ 508 w 520"/>
                  <a:gd name="T25" fmla="*/ 35 h 256"/>
                  <a:gd name="T26" fmla="*/ 508 w 520"/>
                  <a:gd name="T27" fmla="*/ 223 h 256"/>
                  <a:gd name="T28" fmla="*/ 488 w 520"/>
                  <a:gd name="T29" fmla="*/ 240 h 256"/>
                  <a:gd name="T30" fmla="*/ 460 w 520"/>
                  <a:gd name="T31" fmla="*/ 240 h 256"/>
                  <a:gd name="T32" fmla="*/ 460 w 520"/>
                  <a:gd name="T33" fmla="*/ 256 h 256"/>
                  <a:gd name="T34" fmla="*/ 488 w 520"/>
                  <a:gd name="T35" fmla="*/ 256 h 256"/>
                  <a:gd name="T36" fmla="*/ 520 w 520"/>
                  <a:gd name="T37" fmla="*/ 223 h 256"/>
                  <a:gd name="T38" fmla="*/ 520 w 520"/>
                  <a:gd name="T39" fmla="*/ 35 h 256"/>
                  <a:gd name="T40" fmla="*/ 488 w 520"/>
                  <a:gd name="T4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256">
                    <a:moveTo>
                      <a:pt x="488" y="0"/>
                    </a:moveTo>
                    <a:cubicBezTo>
                      <a:pt x="34" y="0"/>
                      <a:pt x="34" y="0"/>
                      <a:pt x="34" y="0"/>
                    </a:cubicBezTo>
                    <a:cubicBezTo>
                      <a:pt x="16" y="0"/>
                      <a:pt x="0" y="16"/>
                      <a:pt x="0" y="35"/>
                    </a:cubicBezTo>
                    <a:cubicBezTo>
                      <a:pt x="0" y="223"/>
                      <a:pt x="0" y="223"/>
                      <a:pt x="0" y="223"/>
                    </a:cubicBezTo>
                    <a:cubicBezTo>
                      <a:pt x="0" y="242"/>
                      <a:pt x="16" y="256"/>
                      <a:pt x="34" y="256"/>
                    </a:cubicBezTo>
                    <a:cubicBezTo>
                      <a:pt x="64" y="256"/>
                      <a:pt x="64" y="256"/>
                      <a:pt x="64" y="256"/>
                    </a:cubicBezTo>
                    <a:cubicBezTo>
                      <a:pt x="64" y="240"/>
                      <a:pt x="64" y="240"/>
                      <a:pt x="64" y="240"/>
                    </a:cubicBezTo>
                    <a:cubicBezTo>
                      <a:pt x="34" y="240"/>
                      <a:pt x="34" y="240"/>
                      <a:pt x="34" y="240"/>
                    </a:cubicBezTo>
                    <a:cubicBezTo>
                      <a:pt x="24" y="240"/>
                      <a:pt x="16" y="233"/>
                      <a:pt x="16" y="223"/>
                    </a:cubicBezTo>
                    <a:cubicBezTo>
                      <a:pt x="16" y="35"/>
                      <a:pt x="16" y="35"/>
                      <a:pt x="16" y="35"/>
                    </a:cubicBezTo>
                    <a:cubicBezTo>
                      <a:pt x="16" y="25"/>
                      <a:pt x="24" y="16"/>
                      <a:pt x="34" y="16"/>
                    </a:cubicBezTo>
                    <a:cubicBezTo>
                      <a:pt x="488" y="16"/>
                      <a:pt x="488" y="16"/>
                      <a:pt x="488" y="16"/>
                    </a:cubicBezTo>
                    <a:cubicBezTo>
                      <a:pt x="498" y="16"/>
                      <a:pt x="508" y="25"/>
                      <a:pt x="508" y="35"/>
                    </a:cubicBezTo>
                    <a:cubicBezTo>
                      <a:pt x="508" y="223"/>
                      <a:pt x="508" y="223"/>
                      <a:pt x="508" y="223"/>
                    </a:cubicBezTo>
                    <a:cubicBezTo>
                      <a:pt x="508" y="233"/>
                      <a:pt x="498" y="240"/>
                      <a:pt x="488" y="240"/>
                    </a:cubicBezTo>
                    <a:cubicBezTo>
                      <a:pt x="460" y="240"/>
                      <a:pt x="460" y="240"/>
                      <a:pt x="460" y="240"/>
                    </a:cubicBezTo>
                    <a:cubicBezTo>
                      <a:pt x="460" y="256"/>
                      <a:pt x="460" y="256"/>
                      <a:pt x="460" y="256"/>
                    </a:cubicBezTo>
                    <a:cubicBezTo>
                      <a:pt x="488" y="256"/>
                      <a:pt x="488" y="256"/>
                      <a:pt x="488" y="256"/>
                    </a:cubicBezTo>
                    <a:cubicBezTo>
                      <a:pt x="506" y="256"/>
                      <a:pt x="520" y="242"/>
                      <a:pt x="520" y="223"/>
                    </a:cubicBezTo>
                    <a:cubicBezTo>
                      <a:pt x="520" y="35"/>
                      <a:pt x="520" y="35"/>
                      <a:pt x="520" y="35"/>
                    </a:cubicBezTo>
                    <a:cubicBezTo>
                      <a:pt x="520" y="16"/>
                      <a:pt x="506" y="0"/>
                      <a:pt x="488" y="0"/>
                    </a:cubicBezTo>
                    <a:close/>
                  </a:path>
                </a:pathLst>
              </a:custGeom>
              <a:solidFill>
                <a:schemeClr val="tx1"/>
              </a:solidFill>
              <a:ln>
                <a:solidFill>
                  <a:schemeClr val="tx1"/>
                </a:solidFill>
              </a:ln>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14" name="Freeform 85"/>
              <p:cNvSpPr>
                <a:spLocks noEditPoints="1"/>
              </p:cNvSpPr>
              <p:nvPr/>
            </p:nvSpPr>
            <p:spPr bwMode="auto">
              <a:xfrm>
                <a:off x="4552268" y="5494730"/>
                <a:ext cx="366675" cy="149289"/>
              </a:xfrm>
              <a:custGeom>
                <a:avLst/>
                <a:gdLst>
                  <a:gd name="T0" fmla="*/ 0 w 980"/>
                  <a:gd name="T1" fmla="*/ 0 h 399"/>
                  <a:gd name="T2" fmla="*/ 0 w 980"/>
                  <a:gd name="T3" fmla="*/ 399 h 399"/>
                  <a:gd name="T4" fmla="*/ 980 w 980"/>
                  <a:gd name="T5" fmla="*/ 399 h 399"/>
                  <a:gd name="T6" fmla="*/ 980 w 980"/>
                  <a:gd name="T7" fmla="*/ 0 h 399"/>
                  <a:gd name="T8" fmla="*/ 0 w 980"/>
                  <a:gd name="T9" fmla="*/ 0 h 399"/>
                  <a:gd name="T10" fmla="*/ 961 w 980"/>
                  <a:gd name="T11" fmla="*/ 380 h 399"/>
                  <a:gd name="T12" fmla="*/ 19 w 980"/>
                  <a:gd name="T13" fmla="*/ 380 h 399"/>
                  <a:gd name="T14" fmla="*/ 19 w 980"/>
                  <a:gd name="T15" fmla="*/ 19 h 399"/>
                  <a:gd name="T16" fmla="*/ 961 w 980"/>
                  <a:gd name="T17" fmla="*/ 19 h 399"/>
                  <a:gd name="T18" fmla="*/ 961 w 980"/>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0" h="399">
                    <a:moveTo>
                      <a:pt x="0" y="0"/>
                    </a:moveTo>
                    <a:lnTo>
                      <a:pt x="0" y="399"/>
                    </a:lnTo>
                    <a:lnTo>
                      <a:pt x="980" y="399"/>
                    </a:lnTo>
                    <a:lnTo>
                      <a:pt x="980" y="0"/>
                    </a:lnTo>
                    <a:lnTo>
                      <a:pt x="0" y="0"/>
                    </a:lnTo>
                    <a:close/>
                    <a:moveTo>
                      <a:pt x="961" y="380"/>
                    </a:moveTo>
                    <a:lnTo>
                      <a:pt x="19" y="380"/>
                    </a:lnTo>
                    <a:lnTo>
                      <a:pt x="19" y="19"/>
                    </a:lnTo>
                    <a:lnTo>
                      <a:pt x="961" y="19"/>
                    </a:lnTo>
                    <a:lnTo>
                      <a:pt x="961" y="380"/>
                    </a:lnTo>
                    <a:close/>
                  </a:path>
                </a:pathLst>
              </a:custGeom>
              <a:solidFill>
                <a:schemeClr val="tx1"/>
              </a:solidFill>
              <a:ln>
                <a:solidFill>
                  <a:schemeClr val="tx1"/>
                </a:solidFill>
              </a:ln>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15" name="Freeform 86"/>
              <p:cNvSpPr>
                <a:spLocks/>
              </p:cNvSpPr>
              <p:nvPr/>
            </p:nvSpPr>
            <p:spPr bwMode="auto">
              <a:xfrm>
                <a:off x="4595320" y="5878990"/>
                <a:ext cx="284360" cy="10851"/>
              </a:xfrm>
              <a:custGeom>
                <a:avLst/>
                <a:gdLst>
                  <a:gd name="T0" fmla="*/ 320 w 320"/>
                  <a:gd name="T1" fmla="*/ 6 h 12"/>
                  <a:gd name="T2" fmla="*/ 314 w 320"/>
                  <a:gd name="T3" fmla="*/ 12 h 12"/>
                  <a:gd name="T4" fmla="*/ 6 w 320"/>
                  <a:gd name="T5" fmla="*/ 12 h 12"/>
                  <a:gd name="T6" fmla="*/ 0 w 320"/>
                  <a:gd name="T7" fmla="*/ 6 h 12"/>
                  <a:gd name="T8" fmla="*/ 6 w 320"/>
                  <a:gd name="T9" fmla="*/ 0 h 12"/>
                  <a:gd name="T10" fmla="*/ 314 w 320"/>
                  <a:gd name="T11" fmla="*/ 0 h 12"/>
                  <a:gd name="T12" fmla="*/ 320 w 32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20" h="12">
                    <a:moveTo>
                      <a:pt x="320" y="6"/>
                    </a:moveTo>
                    <a:cubicBezTo>
                      <a:pt x="320" y="9"/>
                      <a:pt x="317" y="12"/>
                      <a:pt x="314" y="12"/>
                    </a:cubicBezTo>
                    <a:cubicBezTo>
                      <a:pt x="6" y="12"/>
                      <a:pt x="6" y="12"/>
                      <a:pt x="6" y="12"/>
                    </a:cubicBezTo>
                    <a:cubicBezTo>
                      <a:pt x="3" y="12"/>
                      <a:pt x="0" y="9"/>
                      <a:pt x="0" y="6"/>
                    </a:cubicBezTo>
                    <a:cubicBezTo>
                      <a:pt x="0" y="3"/>
                      <a:pt x="3" y="0"/>
                      <a:pt x="6" y="0"/>
                    </a:cubicBezTo>
                    <a:cubicBezTo>
                      <a:pt x="314" y="0"/>
                      <a:pt x="314" y="0"/>
                      <a:pt x="314" y="0"/>
                    </a:cubicBezTo>
                    <a:cubicBezTo>
                      <a:pt x="317" y="0"/>
                      <a:pt x="320" y="3"/>
                      <a:pt x="320"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16" name="Freeform 87"/>
              <p:cNvSpPr>
                <a:spLocks/>
              </p:cNvSpPr>
              <p:nvPr/>
            </p:nvSpPr>
            <p:spPr bwMode="auto">
              <a:xfrm>
                <a:off x="4595320" y="5836336"/>
                <a:ext cx="284360" cy="10851"/>
              </a:xfrm>
              <a:custGeom>
                <a:avLst/>
                <a:gdLst>
                  <a:gd name="T0" fmla="*/ 320 w 320"/>
                  <a:gd name="T1" fmla="*/ 6 h 12"/>
                  <a:gd name="T2" fmla="*/ 314 w 320"/>
                  <a:gd name="T3" fmla="*/ 12 h 12"/>
                  <a:gd name="T4" fmla="*/ 6 w 320"/>
                  <a:gd name="T5" fmla="*/ 12 h 12"/>
                  <a:gd name="T6" fmla="*/ 0 w 320"/>
                  <a:gd name="T7" fmla="*/ 6 h 12"/>
                  <a:gd name="T8" fmla="*/ 6 w 320"/>
                  <a:gd name="T9" fmla="*/ 0 h 12"/>
                  <a:gd name="T10" fmla="*/ 314 w 320"/>
                  <a:gd name="T11" fmla="*/ 0 h 12"/>
                  <a:gd name="T12" fmla="*/ 320 w 32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20" h="12">
                    <a:moveTo>
                      <a:pt x="320" y="6"/>
                    </a:moveTo>
                    <a:cubicBezTo>
                      <a:pt x="320" y="9"/>
                      <a:pt x="317" y="12"/>
                      <a:pt x="314" y="12"/>
                    </a:cubicBezTo>
                    <a:cubicBezTo>
                      <a:pt x="6" y="12"/>
                      <a:pt x="6" y="12"/>
                      <a:pt x="6" y="12"/>
                    </a:cubicBezTo>
                    <a:cubicBezTo>
                      <a:pt x="3" y="12"/>
                      <a:pt x="0" y="9"/>
                      <a:pt x="0" y="6"/>
                    </a:cubicBezTo>
                    <a:cubicBezTo>
                      <a:pt x="0" y="3"/>
                      <a:pt x="3" y="0"/>
                      <a:pt x="6" y="0"/>
                    </a:cubicBezTo>
                    <a:cubicBezTo>
                      <a:pt x="314" y="0"/>
                      <a:pt x="314" y="0"/>
                      <a:pt x="314" y="0"/>
                    </a:cubicBezTo>
                    <a:cubicBezTo>
                      <a:pt x="317" y="0"/>
                      <a:pt x="320" y="3"/>
                      <a:pt x="320"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17" name="Freeform 88"/>
              <p:cNvSpPr>
                <a:spLocks/>
              </p:cNvSpPr>
              <p:nvPr/>
            </p:nvSpPr>
            <p:spPr bwMode="auto">
              <a:xfrm>
                <a:off x="4595320" y="5789940"/>
                <a:ext cx="284360" cy="10851"/>
              </a:xfrm>
              <a:custGeom>
                <a:avLst/>
                <a:gdLst>
                  <a:gd name="T0" fmla="*/ 320 w 320"/>
                  <a:gd name="T1" fmla="*/ 6 h 12"/>
                  <a:gd name="T2" fmla="*/ 314 w 320"/>
                  <a:gd name="T3" fmla="*/ 12 h 12"/>
                  <a:gd name="T4" fmla="*/ 6 w 320"/>
                  <a:gd name="T5" fmla="*/ 12 h 12"/>
                  <a:gd name="T6" fmla="*/ 0 w 320"/>
                  <a:gd name="T7" fmla="*/ 6 h 12"/>
                  <a:gd name="T8" fmla="*/ 6 w 320"/>
                  <a:gd name="T9" fmla="*/ 0 h 12"/>
                  <a:gd name="T10" fmla="*/ 314 w 320"/>
                  <a:gd name="T11" fmla="*/ 0 h 12"/>
                  <a:gd name="T12" fmla="*/ 320 w 32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20" h="12">
                    <a:moveTo>
                      <a:pt x="320" y="6"/>
                    </a:moveTo>
                    <a:cubicBezTo>
                      <a:pt x="320" y="9"/>
                      <a:pt x="317" y="12"/>
                      <a:pt x="314" y="12"/>
                    </a:cubicBezTo>
                    <a:cubicBezTo>
                      <a:pt x="6" y="12"/>
                      <a:pt x="6" y="12"/>
                      <a:pt x="6" y="12"/>
                    </a:cubicBezTo>
                    <a:cubicBezTo>
                      <a:pt x="3" y="12"/>
                      <a:pt x="0" y="9"/>
                      <a:pt x="0" y="6"/>
                    </a:cubicBezTo>
                    <a:cubicBezTo>
                      <a:pt x="0" y="3"/>
                      <a:pt x="3" y="0"/>
                      <a:pt x="6" y="0"/>
                    </a:cubicBezTo>
                    <a:cubicBezTo>
                      <a:pt x="314" y="0"/>
                      <a:pt x="314" y="0"/>
                      <a:pt x="314" y="0"/>
                    </a:cubicBezTo>
                    <a:cubicBezTo>
                      <a:pt x="317" y="0"/>
                      <a:pt x="320" y="3"/>
                      <a:pt x="320"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18" name="Freeform 89"/>
              <p:cNvSpPr>
                <a:spLocks noEditPoints="1"/>
              </p:cNvSpPr>
              <p:nvPr/>
            </p:nvSpPr>
            <p:spPr bwMode="auto">
              <a:xfrm>
                <a:off x="4556009" y="5761504"/>
                <a:ext cx="359191" cy="163881"/>
              </a:xfrm>
              <a:custGeom>
                <a:avLst/>
                <a:gdLst>
                  <a:gd name="T0" fmla="*/ 0 w 960"/>
                  <a:gd name="T1" fmla="*/ 0 h 438"/>
                  <a:gd name="T2" fmla="*/ 0 w 960"/>
                  <a:gd name="T3" fmla="*/ 438 h 438"/>
                  <a:gd name="T4" fmla="*/ 960 w 960"/>
                  <a:gd name="T5" fmla="*/ 438 h 438"/>
                  <a:gd name="T6" fmla="*/ 960 w 960"/>
                  <a:gd name="T7" fmla="*/ 0 h 438"/>
                  <a:gd name="T8" fmla="*/ 0 w 960"/>
                  <a:gd name="T9" fmla="*/ 0 h 438"/>
                  <a:gd name="T10" fmla="*/ 951 w 960"/>
                  <a:gd name="T11" fmla="*/ 428 h 438"/>
                  <a:gd name="T12" fmla="*/ 9 w 960"/>
                  <a:gd name="T13" fmla="*/ 428 h 438"/>
                  <a:gd name="T14" fmla="*/ 9 w 960"/>
                  <a:gd name="T15" fmla="*/ 10 h 438"/>
                  <a:gd name="T16" fmla="*/ 951 w 960"/>
                  <a:gd name="T17" fmla="*/ 10 h 438"/>
                  <a:gd name="T18" fmla="*/ 951 w 960"/>
                  <a:gd name="T19" fmla="*/ 42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0" h="438">
                    <a:moveTo>
                      <a:pt x="0" y="0"/>
                    </a:moveTo>
                    <a:lnTo>
                      <a:pt x="0" y="438"/>
                    </a:lnTo>
                    <a:lnTo>
                      <a:pt x="960" y="438"/>
                    </a:lnTo>
                    <a:lnTo>
                      <a:pt x="960" y="0"/>
                    </a:lnTo>
                    <a:lnTo>
                      <a:pt x="0" y="0"/>
                    </a:lnTo>
                    <a:close/>
                    <a:moveTo>
                      <a:pt x="951" y="428"/>
                    </a:moveTo>
                    <a:lnTo>
                      <a:pt x="9" y="428"/>
                    </a:lnTo>
                    <a:lnTo>
                      <a:pt x="9" y="10"/>
                    </a:lnTo>
                    <a:lnTo>
                      <a:pt x="951" y="10"/>
                    </a:lnTo>
                    <a:lnTo>
                      <a:pt x="951" y="428"/>
                    </a:lnTo>
                    <a:close/>
                  </a:path>
                </a:pathLst>
              </a:custGeom>
              <a:solidFill>
                <a:schemeClr val="tx1"/>
              </a:solidFill>
              <a:ln>
                <a:solidFill>
                  <a:srgbClr val="A6B0B3"/>
                </a:solidFill>
              </a:ln>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19" name="Freeform 90"/>
              <p:cNvSpPr>
                <a:spLocks noEditPoints="1"/>
              </p:cNvSpPr>
              <p:nvPr/>
            </p:nvSpPr>
            <p:spPr bwMode="auto">
              <a:xfrm>
                <a:off x="4552268" y="5758137"/>
                <a:ext cx="366675" cy="170616"/>
              </a:xfrm>
              <a:custGeom>
                <a:avLst/>
                <a:gdLst>
                  <a:gd name="T0" fmla="*/ 0 w 980"/>
                  <a:gd name="T1" fmla="*/ 0 h 456"/>
                  <a:gd name="T2" fmla="*/ 0 w 980"/>
                  <a:gd name="T3" fmla="*/ 456 h 456"/>
                  <a:gd name="T4" fmla="*/ 980 w 980"/>
                  <a:gd name="T5" fmla="*/ 456 h 456"/>
                  <a:gd name="T6" fmla="*/ 980 w 980"/>
                  <a:gd name="T7" fmla="*/ 0 h 456"/>
                  <a:gd name="T8" fmla="*/ 0 w 980"/>
                  <a:gd name="T9" fmla="*/ 0 h 456"/>
                  <a:gd name="T10" fmla="*/ 961 w 980"/>
                  <a:gd name="T11" fmla="*/ 437 h 456"/>
                  <a:gd name="T12" fmla="*/ 19 w 980"/>
                  <a:gd name="T13" fmla="*/ 437 h 456"/>
                  <a:gd name="T14" fmla="*/ 19 w 980"/>
                  <a:gd name="T15" fmla="*/ 19 h 456"/>
                  <a:gd name="T16" fmla="*/ 961 w 980"/>
                  <a:gd name="T17" fmla="*/ 19 h 456"/>
                  <a:gd name="T18" fmla="*/ 961 w 980"/>
                  <a:gd name="T19" fmla="*/ 43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0" h="456">
                    <a:moveTo>
                      <a:pt x="0" y="0"/>
                    </a:moveTo>
                    <a:lnTo>
                      <a:pt x="0" y="456"/>
                    </a:lnTo>
                    <a:lnTo>
                      <a:pt x="980" y="456"/>
                    </a:lnTo>
                    <a:lnTo>
                      <a:pt x="980" y="0"/>
                    </a:lnTo>
                    <a:lnTo>
                      <a:pt x="0" y="0"/>
                    </a:lnTo>
                    <a:close/>
                    <a:moveTo>
                      <a:pt x="961" y="437"/>
                    </a:moveTo>
                    <a:lnTo>
                      <a:pt x="19" y="437"/>
                    </a:lnTo>
                    <a:lnTo>
                      <a:pt x="19" y="19"/>
                    </a:lnTo>
                    <a:lnTo>
                      <a:pt x="961" y="19"/>
                    </a:lnTo>
                    <a:lnTo>
                      <a:pt x="961" y="43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20" name="Oval 94"/>
              <p:cNvSpPr>
                <a:spLocks noChangeArrowheads="1"/>
              </p:cNvSpPr>
              <p:nvPr/>
            </p:nvSpPr>
            <p:spPr bwMode="auto">
              <a:xfrm>
                <a:off x="4873669" y="5684428"/>
                <a:ext cx="29558" cy="2918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21" name="Oval 95"/>
              <p:cNvSpPr>
                <a:spLocks noChangeArrowheads="1"/>
              </p:cNvSpPr>
              <p:nvPr/>
            </p:nvSpPr>
            <p:spPr bwMode="auto">
              <a:xfrm>
                <a:off x="4834757" y="5684428"/>
                <a:ext cx="29184" cy="2918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grpSp>
        <p:grpSp>
          <p:nvGrpSpPr>
            <p:cNvPr id="330" name="Group 27"/>
            <p:cNvGrpSpPr>
              <a:grpSpLocks noChangeAspect="1"/>
            </p:cNvGrpSpPr>
            <p:nvPr/>
          </p:nvGrpSpPr>
          <p:grpSpPr bwMode="auto">
            <a:xfrm>
              <a:off x="4996039" y="5454650"/>
              <a:ext cx="128538" cy="333375"/>
              <a:chOff x="3653" y="1676"/>
              <a:chExt cx="374" cy="970"/>
            </a:xfrm>
            <a:solidFill>
              <a:schemeClr val="tx1"/>
            </a:solidFill>
          </p:grpSpPr>
          <p:sp>
            <p:nvSpPr>
              <p:cNvPr id="411" name="Freeform 28"/>
              <p:cNvSpPr>
                <a:spLocks noEditPoints="1"/>
              </p:cNvSpPr>
              <p:nvPr/>
            </p:nvSpPr>
            <p:spPr bwMode="auto">
              <a:xfrm>
                <a:off x="3653" y="1676"/>
                <a:ext cx="374" cy="970"/>
              </a:xfrm>
              <a:custGeom>
                <a:avLst/>
                <a:gdLst>
                  <a:gd name="T0" fmla="*/ 190 w 226"/>
                  <a:gd name="T1" fmla="*/ 114 h 592"/>
                  <a:gd name="T2" fmla="*/ 177 w 226"/>
                  <a:gd name="T3" fmla="*/ 114 h 592"/>
                  <a:gd name="T4" fmla="*/ 177 w 226"/>
                  <a:gd name="T5" fmla="*/ 0 h 592"/>
                  <a:gd name="T6" fmla="*/ 53 w 226"/>
                  <a:gd name="T7" fmla="*/ 0 h 592"/>
                  <a:gd name="T8" fmla="*/ 53 w 226"/>
                  <a:gd name="T9" fmla="*/ 114 h 592"/>
                  <a:gd name="T10" fmla="*/ 36 w 226"/>
                  <a:gd name="T11" fmla="*/ 114 h 592"/>
                  <a:gd name="T12" fmla="*/ 0 w 226"/>
                  <a:gd name="T13" fmla="*/ 150 h 592"/>
                  <a:gd name="T14" fmla="*/ 0 w 226"/>
                  <a:gd name="T15" fmla="*/ 556 h 592"/>
                  <a:gd name="T16" fmla="*/ 36 w 226"/>
                  <a:gd name="T17" fmla="*/ 592 h 592"/>
                  <a:gd name="T18" fmla="*/ 190 w 226"/>
                  <a:gd name="T19" fmla="*/ 592 h 592"/>
                  <a:gd name="T20" fmla="*/ 226 w 226"/>
                  <a:gd name="T21" fmla="*/ 556 h 592"/>
                  <a:gd name="T22" fmla="*/ 226 w 226"/>
                  <a:gd name="T23" fmla="*/ 150 h 592"/>
                  <a:gd name="T24" fmla="*/ 190 w 226"/>
                  <a:gd name="T25" fmla="*/ 114 h 592"/>
                  <a:gd name="T26" fmla="*/ 67 w 226"/>
                  <a:gd name="T27" fmla="*/ 12 h 592"/>
                  <a:gd name="T28" fmla="*/ 163 w 226"/>
                  <a:gd name="T29" fmla="*/ 12 h 592"/>
                  <a:gd name="T30" fmla="*/ 163 w 226"/>
                  <a:gd name="T31" fmla="*/ 20 h 592"/>
                  <a:gd name="T32" fmla="*/ 67 w 226"/>
                  <a:gd name="T33" fmla="*/ 20 h 592"/>
                  <a:gd name="T34" fmla="*/ 67 w 226"/>
                  <a:gd name="T35" fmla="*/ 12 h 592"/>
                  <a:gd name="T36" fmla="*/ 210 w 226"/>
                  <a:gd name="T37" fmla="*/ 556 h 592"/>
                  <a:gd name="T38" fmla="*/ 190 w 226"/>
                  <a:gd name="T39" fmla="*/ 576 h 592"/>
                  <a:gd name="T40" fmla="*/ 36 w 226"/>
                  <a:gd name="T41" fmla="*/ 576 h 592"/>
                  <a:gd name="T42" fmla="*/ 16 w 226"/>
                  <a:gd name="T43" fmla="*/ 556 h 592"/>
                  <a:gd name="T44" fmla="*/ 16 w 226"/>
                  <a:gd name="T45" fmla="*/ 150 h 592"/>
                  <a:gd name="T46" fmla="*/ 36 w 226"/>
                  <a:gd name="T47" fmla="*/ 130 h 592"/>
                  <a:gd name="T48" fmla="*/ 190 w 226"/>
                  <a:gd name="T49" fmla="*/ 130 h 592"/>
                  <a:gd name="T50" fmla="*/ 210 w 226"/>
                  <a:gd name="T51" fmla="*/ 150 h 592"/>
                  <a:gd name="T52" fmla="*/ 210 w 226"/>
                  <a:gd name="T53" fmla="*/ 55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6" h="592">
                    <a:moveTo>
                      <a:pt x="190" y="114"/>
                    </a:moveTo>
                    <a:cubicBezTo>
                      <a:pt x="177" y="114"/>
                      <a:pt x="177" y="114"/>
                      <a:pt x="177" y="114"/>
                    </a:cubicBezTo>
                    <a:cubicBezTo>
                      <a:pt x="177" y="0"/>
                      <a:pt x="177" y="0"/>
                      <a:pt x="177" y="0"/>
                    </a:cubicBezTo>
                    <a:cubicBezTo>
                      <a:pt x="53" y="0"/>
                      <a:pt x="53" y="0"/>
                      <a:pt x="53" y="0"/>
                    </a:cubicBezTo>
                    <a:cubicBezTo>
                      <a:pt x="53" y="114"/>
                      <a:pt x="53" y="114"/>
                      <a:pt x="53" y="114"/>
                    </a:cubicBezTo>
                    <a:cubicBezTo>
                      <a:pt x="36" y="114"/>
                      <a:pt x="36" y="114"/>
                      <a:pt x="36" y="114"/>
                    </a:cubicBezTo>
                    <a:cubicBezTo>
                      <a:pt x="16" y="114"/>
                      <a:pt x="0" y="130"/>
                      <a:pt x="0" y="150"/>
                    </a:cubicBezTo>
                    <a:cubicBezTo>
                      <a:pt x="0" y="556"/>
                      <a:pt x="0" y="556"/>
                      <a:pt x="0" y="556"/>
                    </a:cubicBezTo>
                    <a:cubicBezTo>
                      <a:pt x="0" y="576"/>
                      <a:pt x="16" y="592"/>
                      <a:pt x="36" y="592"/>
                    </a:cubicBezTo>
                    <a:cubicBezTo>
                      <a:pt x="190" y="592"/>
                      <a:pt x="190" y="592"/>
                      <a:pt x="190" y="592"/>
                    </a:cubicBezTo>
                    <a:cubicBezTo>
                      <a:pt x="210" y="592"/>
                      <a:pt x="226" y="576"/>
                      <a:pt x="226" y="556"/>
                    </a:cubicBezTo>
                    <a:cubicBezTo>
                      <a:pt x="226" y="150"/>
                      <a:pt x="226" y="150"/>
                      <a:pt x="226" y="150"/>
                    </a:cubicBezTo>
                    <a:cubicBezTo>
                      <a:pt x="226" y="130"/>
                      <a:pt x="210" y="114"/>
                      <a:pt x="190" y="114"/>
                    </a:cubicBezTo>
                    <a:close/>
                    <a:moveTo>
                      <a:pt x="67" y="12"/>
                    </a:moveTo>
                    <a:cubicBezTo>
                      <a:pt x="163" y="12"/>
                      <a:pt x="163" y="12"/>
                      <a:pt x="163" y="12"/>
                    </a:cubicBezTo>
                    <a:cubicBezTo>
                      <a:pt x="163" y="20"/>
                      <a:pt x="163" y="20"/>
                      <a:pt x="163" y="20"/>
                    </a:cubicBezTo>
                    <a:cubicBezTo>
                      <a:pt x="67" y="20"/>
                      <a:pt x="67" y="20"/>
                      <a:pt x="67" y="20"/>
                    </a:cubicBezTo>
                    <a:lnTo>
                      <a:pt x="67" y="12"/>
                    </a:lnTo>
                    <a:close/>
                    <a:moveTo>
                      <a:pt x="210" y="556"/>
                    </a:moveTo>
                    <a:cubicBezTo>
                      <a:pt x="210" y="567"/>
                      <a:pt x="201" y="576"/>
                      <a:pt x="190" y="576"/>
                    </a:cubicBezTo>
                    <a:cubicBezTo>
                      <a:pt x="36" y="576"/>
                      <a:pt x="36" y="576"/>
                      <a:pt x="36" y="576"/>
                    </a:cubicBezTo>
                    <a:cubicBezTo>
                      <a:pt x="25" y="576"/>
                      <a:pt x="16" y="567"/>
                      <a:pt x="16" y="556"/>
                    </a:cubicBezTo>
                    <a:cubicBezTo>
                      <a:pt x="16" y="150"/>
                      <a:pt x="16" y="150"/>
                      <a:pt x="16" y="150"/>
                    </a:cubicBezTo>
                    <a:cubicBezTo>
                      <a:pt x="16" y="139"/>
                      <a:pt x="25" y="130"/>
                      <a:pt x="36" y="130"/>
                    </a:cubicBezTo>
                    <a:cubicBezTo>
                      <a:pt x="190" y="130"/>
                      <a:pt x="190" y="130"/>
                      <a:pt x="190" y="130"/>
                    </a:cubicBezTo>
                    <a:cubicBezTo>
                      <a:pt x="201" y="130"/>
                      <a:pt x="210" y="139"/>
                      <a:pt x="210" y="150"/>
                    </a:cubicBezTo>
                    <a:lnTo>
                      <a:pt x="210" y="5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12" name="Freeform 29"/>
              <p:cNvSpPr>
                <a:spLocks/>
              </p:cNvSpPr>
              <p:nvPr/>
            </p:nvSpPr>
            <p:spPr bwMode="auto">
              <a:xfrm>
                <a:off x="3772" y="2531"/>
                <a:ext cx="136" cy="39"/>
              </a:xfrm>
              <a:custGeom>
                <a:avLst/>
                <a:gdLst>
                  <a:gd name="T0" fmla="*/ 70 w 82"/>
                  <a:gd name="T1" fmla="*/ 24 h 24"/>
                  <a:gd name="T2" fmla="*/ 12 w 82"/>
                  <a:gd name="T3" fmla="*/ 24 h 24"/>
                  <a:gd name="T4" fmla="*/ 0 w 82"/>
                  <a:gd name="T5" fmla="*/ 12 h 24"/>
                  <a:gd name="T6" fmla="*/ 0 w 82"/>
                  <a:gd name="T7" fmla="*/ 12 h 24"/>
                  <a:gd name="T8" fmla="*/ 12 w 82"/>
                  <a:gd name="T9" fmla="*/ 0 h 24"/>
                  <a:gd name="T10" fmla="*/ 70 w 82"/>
                  <a:gd name="T11" fmla="*/ 0 h 24"/>
                  <a:gd name="T12" fmla="*/ 82 w 82"/>
                  <a:gd name="T13" fmla="*/ 12 h 24"/>
                  <a:gd name="T14" fmla="*/ 82 w 82"/>
                  <a:gd name="T15" fmla="*/ 12 h 24"/>
                  <a:gd name="T16" fmla="*/ 70 w 8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4">
                    <a:moveTo>
                      <a:pt x="70" y="24"/>
                    </a:moveTo>
                    <a:cubicBezTo>
                      <a:pt x="12" y="24"/>
                      <a:pt x="12" y="24"/>
                      <a:pt x="12" y="24"/>
                    </a:cubicBezTo>
                    <a:cubicBezTo>
                      <a:pt x="5" y="24"/>
                      <a:pt x="0" y="19"/>
                      <a:pt x="0" y="12"/>
                    </a:cubicBezTo>
                    <a:cubicBezTo>
                      <a:pt x="0" y="12"/>
                      <a:pt x="0" y="12"/>
                      <a:pt x="0" y="12"/>
                    </a:cubicBezTo>
                    <a:cubicBezTo>
                      <a:pt x="0" y="5"/>
                      <a:pt x="5" y="0"/>
                      <a:pt x="12" y="0"/>
                    </a:cubicBezTo>
                    <a:cubicBezTo>
                      <a:pt x="70" y="0"/>
                      <a:pt x="70" y="0"/>
                      <a:pt x="70" y="0"/>
                    </a:cubicBezTo>
                    <a:cubicBezTo>
                      <a:pt x="77" y="0"/>
                      <a:pt x="82" y="5"/>
                      <a:pt x="82" y="12"/>
                    </a:cubicBezTo>
                    <a:cubicBezTo>
                      <a:pt x="82" y="12"/>
                      <a:pt x="82" y="12"/>
                      <a:pt x="82" y="12"/>
                    </a:cubicBezTo>
                    <a:cubicBezTo>
                      <a:pt x="82" y="19"/>
                      <a:pt x="77" y="24"/>
                      <a:pt x="7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grpSp>
        <p:grpSp>
          <p:nvGrpSpPr>
            <p:cNvPr id="331" name="Group 49"/>
            <p:cNvGrpSpPr>
              <a:grpSpLocks noChangeAspect="1"/>
            </p:cNvGrpSpPr>
            <p:nvPr/>
          </p:nvGrpSpPr>
          <p:grpSpPr bwMode="auto">
            <a:xfrm>
              <a:off x="6509944" y="5424285"/>
              <a:ext cx="402886" cy="443750"/>
              <a:chOff x="1876" y="0"/>
              <a:chExt cx="3924" cy="4322"/>
            </a:xfrm>
            <a:solidFill>
              <a:schemeClr val="tx1"/>
            </a:solidFill>
          </p:grpSpPr>
          <p:sp>
            <p:nvSpPr>
              <p:cNvPr id="333" name="Freeform 50"/>
              <p:cNvSpPr>
                <a:spLocks noEditPoints="1"/>
              </p:cNvSpPr>
              <p:nvPr/>
            </p:nvSpPr>
            <p:spPr bwMode="auto">
              <a:xfrm>
                <a:off x="3724" y="1726"/>
                <a:ext cx="229" cy="227"/>
              </a:xfrm>
              <a:custGeom>
                <a:avLst/>
                <a:gdLst>
                  <a:gd name="T0" fmla="*/ 0 w 146"/>
                  <a:gd name="T1" fmla="*/ 73 h 146"/>
                  <a:gd name="T2" fmla="*/ 146 w 146"/>
                  <a:gd name="T3" fmla="*/ 73 h 146"/>
                  <a:gd name="T4" fmla="*/ 73 w 146"/>
                  <a:gd name="T5" fmla="*/ 82 h 146"/>
                  <a:gd name="T6" fmla="*/ 73 w 146"/>
                  <a:gd name="T7" fmla="*/ 64 h 146"/>
                  <a:gd name="T8" fmla="*/ 73 w 146"/>
                  <a:gd name="T9" fmla="*/ 82 h 146"/>
                  <a:gd name="T10" fmla="*/ 0 w 146"/>
                  <a:gd name="T11" fmla="*/ 73 h 146"/>
                  <a:gd name="T12" fmla="*/ 146 w 146"/>
                  <a:gd name="T13" fmla="*/ 73 h 146"/>
                  <a:gd name="T14" fmla="*/ 73 w 146"/>
                  <a:gd name="T15" fmla="*/ 82 h 146"/>
                  <a:gd name="T16" fmla="*/ 73 w 146"/>
                  <a:gd name="T17" fmla="*/ 64 h 146"/>
                  <a:gd name="T18" fmla="*/ 73 w 146"/>
                  <a:gd name="T19" fmla="*/ 82 h 146"/>
                  <a:gd name="T20" fmla="*/ 0 w 146"/>
                  <a:gd name="T21" fmla="*/ 73 h 146"/>
                  <a:gd name="T22" fmla="*/ 146 w 146"/>
                  <a:gd name="T23" fmla="*/ 73 h 146"/>
                  <a:gd name="T24" fmla="*/ 73 w 146"/>
                  <a:gd name="T25" fmla="*/ 82 h 146"/>
                  <a:gd name="T26" fmla="*/ 73 w 146"/>
                  <a:gd name="T27" fmla="*/ 64 h 146"/>
                  <a:gd name="T28" fmla="*/ 73 w 146"/>
                  <a:gd name="T29" fmla="*/ 82 h 146"/>
                  <a:gd name="T30" fmla="*/ 0 w 146"/>
                  <a:gd name="T31" fmla="*/ 73 h 146"/>
                  <a:gd name="T32" fmla="*/ 146 w 146"/>
                  <a:gd name="T33" fmla="*/ 73 h 146"/>
                  <a:gd name="T34" fmla="*/ 73 w 146"/>
                  <a:gd name="T35" fmla="*/ 82 h 146"/>
                  <a:gd name="T36" fmla="*/ 73 w 146"/>
                  <a:gd name="T37" fmla="*/ 64 h 146"/>
                  <a:gd name="T38" fmla="*/ 73 w 146"/>
                  <a:gd name="T39" fmla="*/ 82 h 146"/>
                  <a:gd name="T40" fmla="*/ 0 w 146"/>
                  <a:gd name="T41" fmla="*/ 73 h 146"/>
                  <a:gd name="T42" fmla="*/ 146 w 146"/>
                  <a:gd name="T43" fmla="*/ 73 h 146"/>
                  <a:gd name="T44" fmla="*/ 73 w 146"/>
                  <a:gd name="T45" fmla="*/ 82 h 146"/>
                  <a:gd name="T46" fmla="*/ 73 w 146"/>
                  <a:gd name="T47" fmla="*/ 64 h 146"/>
                  <a:gd name="T48" fmla="*/ 73 w 146"/>
                  <a:gd name="T49" fmla="*/ 82 h 146"/>
                  <a:gd name="T50" fmla="*/ 0 w 146"/>
                  <a:gd name="T51" fmla="*/ 73 h 146"/>
                  <a:gd name="T52" fmla="*/ 146 w 146"/>
                  <a:gd name="T53" fmla="*/ 73 h 146"/>
                  <a:gd name="T54" fmla="*/ 73 w 146"/>
                  <a:gd name="T55" fmla="*/ 82 h 146"/>
                  <a:gd name="T56" fmla="*/ 73 w 146"/>
                  <a:gd name="T57" fmla="*/ 64 h 146"/>
                  <a:gd name="T58" fmla="*/ 73 w 146"/>
                  <a:gd name="T59" fmla="*/ 82 h 146"/>
                  <a:gd name="T60" fmla="*/ 0 w 146"/>
                  <a:gd name="T61" fmla="*/ 73 h 146"/>
                  <a:gd name="T62" fmla="*/ 146 w 146"/>
                  <a:gd name="T63" fmla="*/ 73 h 146"/>
                  <a:gd name="T64" fmla="*/ 73 w 146"/>
                  <a:gd name="T65" fmla="*/ 82 h 146"/>
                  <a:gd name="T66" fmla="*/ 73 w 146"/>
                  <a:gd name="T67" fmla="*/ 64 h 146"/>
                  <a:gd name="T68" fmla="*/ 73 w 146"/>
                  <a:gd name="T69" fmla="*/ 8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46">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moveTo>
                      <a:pt x="73" y="0"/>
                    </a:moveTo>
                    <a:cubicBezTo>
                      <a:pt x="33" y="0"/>
                      <a:pt x="0" y="33"/>
                      <a:pt x="0" y="73"/>
                    </a:cubicBezTo>
                    <a:cubicBezTo>
                      <a:pt x="0" y="114"/>
                      <a:pt x="33" y="146"/>
                      <a:pt x="73" y="146"/>
                    </a:cubicBezTo>
                    <a:cubicBezTo>
                      <a:pt x="113" y="146"/>
                      <a:pt x="146" y="114"/>
                      <a:pt x="146" y="73"/>
                    </a:cubicBezTo>
                    <a:cubicBezTo>
                      <a:pt x="146" y="33"/>
                      <a:pt x="113" y="0"/>
                      <a:pt x="73" y="0"/>
                    </a:cubicBezTo>
                    <a:close/>
                    <a:moveTo>
                      <a:pt x="73" y="82"/>
                    </a:moveTo>
                    <a:cubicBezTo>
                      <a:pt x="68" y="82"/>
                      <a:pt x="64" y="78"/>
                      <a:pt x="64" y="73"/>
                    </a:cubicBezTo>
                    <a:cubicBezTo>
                      <a:pt x="64" y="68"/>
                      <a:pt x="68" y="64"/>
                      <a:pt x="73" y="64"/>
                    </a:cubicBezTo>
                    <a:cubicBezTo>
                      <a:pt x="78" y="64"/>
                      <a:pt x="82" y="68"/>
                      <a:pt x="82" y="73"/>
                    </a:cubicBezTo>
                    <a:cubicBezTo>
                      <a:pt x="82" y="78"/>
                      <a:pt x="78" y="82"/>
                      <a:pt x="73"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34" name="Freeform 51"/>
              <p:cNvSpPr>
                <a:spLocks noEditPoints="1"/>
              </p:cNvSpPr>
              <p:nvPr/>
            </p:nvSpPr>
            <p:spPr bwMode="auto">
              <a:xfrm>
                <a:off x="1876" y="0"/>
                <a:ext cx="3924" cy="4322"/>
              </a:xfrm>
              <a:custGeom>
                <a:avLst/>
                <a:gdLst>
                  <a:gd name="T0" fmla="*/ 0 w 3924"/>
                  <a:gd name="T1" fmla="*/ 0 h 4322"/>
                  <a:gd name="T2" fmla="*/ 0 w 3924"/>
                  <a:gd name="T3" fmla="*/ 4322 h 4322"/>
                  <a:gd name="T4" fmla="*/ 3924 w 3924"/>
                  <a:gd name="T5" fmla="*/ 4322 h 4322"/>
                  <a:gd name="T6" fmla="*/ 3924 w 3924"/>
                  <a:gd name="T7" fmla="*/ 0 h 4322"/>
                  <a:gd name="T8" fmla="*/ 0 w 3924"/>
                  <a:gd name="T9" fmla="*/ 0 h 4322"/>
                  <a:gd name="T10" fmla="*/ 3824 w 3924"/>
                  <a:gd name="T11" fmla="*/ 4222 h 4322"/>
                  <a:gd name="T12" fmla="*/ 101 w 3924"/>
                  <a:gd name="T13" fmla="*/ 4222 h 4322"/>
                  <a:gd name="T14" fmla="*/ 101 w 3924"/>
                  <a:gd name="T15" fmla="*/ 100 h 4322"/>
                  <a:gd name="T16" fmla="*/ 3824 w 3924"/>
                  <a:gd name="T17" fmla="*/ 100 h 4322"/>
                  <a:gd name="T18" fmla="*/ 3824 w 3924"/>
                  <a:gd name="T19" fmla="*/ 4222 h 4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4" h="4322">
                    <a:moveTo>
                      <a:pt x="0" y="0"/>
                    </a:moveTo>
                    <a:lnTo>
                      <a:pt x="0" y="4322"/>
                    </a:lnTo>
                    <a:lnTo>
                      <a:pt x="3924" y="4322"/>
                    </a:lnTo>
                    <a:lnTo>
                      <a:pt x="3924" y="0"/>
                    </a:lnTo>
                    <a:lnTo>
                      <a:pt x="0" y="0"/>
                    </a:lnTo>
                    <a:close/>
                    <a:moveTo>
                      <a:pt x="3824" y="4222"/>
                    </a:moveTo>
                    <a:lnTo>
                      <a:pt x="101" y="4222"/>
                    </a:lnTo>
                    <a:lnTo>
                      <a:pt x="101" y="100"/>
                    </a:lnTo>
                    <a:lnTo>
                      <a:pt x="3824" y="100"/>
                    </a:lnTo>
                    <a:lnTo>
                      <a:pt x="3824" y="4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35" name="Freeform 52"/>
              <p:cNvSpPr>
                <a:spLocks noEditPoints="1"/>
              </p:cNvSpPr>
              <p:nvPr/>
            </p:nvSpPr>
            <p:spPr bwMode="auto">
              <a:xfrm>
                <a:off x="2057" y="3832"/>
                <a:ext cx="328" cy="326"/>
              </a:xfrm>
              <a:custGeom>
                <a:avLst/>
                <a:gdLst>
                  <a:gd name="T0" fmla="*/ 105 w 210"/>
                  <a:gd name="T1" fmla="*/ 209 h 209"/>
                  <a:gd name="T2" fmla="*/ 0 w 210"/>
                  <a:gd name="T3" fmla="*/ 104 h 209"/>
                  <a:gd name="T4" fmla="*/ 105 w 210"/>
                  <a:gd name="T5" fmla="*/ 0 h 209"/>
                  <a:gd name="T6" fmla="*/ 210 w 210"/>
                  <a:gd name="T7" fmla="*/ 104 h 209"/>
                  <a:gd name="T8" fmla="*/ 105 w 210"/>
                  <a:gd name="T9" fmla="*/ 209 h 209"/>
                  <a:gd name="T10" fmla="*/ 105 w 210"/>
                  <a:gd name="T11" fmla="*/ 64 h 209"/>
                  <a:gd name="T12" fmla="*/ 64 w 210"/>
                  <a:gd name="T13" fmla="*/ 104 h 209"/>
                  <a:gd name="T14" fmla="*/ 105 w 210"/>
                  <a:gd name="T15" fmla="*/ 145 h 209"/>
                  <a:gd name="T16" fmla="*/ 146 w 210"/>
                  <a:gd name="T17" fmla="*/ 104 h 209"/>
                  <a:gd name="T18" fmla="*/ 105 w 210"/>
                  <a:gd name="T19" fmla="*/ 6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09">
                    <a:moveTo>
                      <a:pt x="105" y="209"/>
                    </a:moveTo>
                    <a:cubicBezTo>
                      <a:pt x="47" y="209"/>
                      <a:pt x="0" y="162"/>
                      <a:pt x="0" y="104"/>
                    </a:cubicBezTo>
                    <a:cubicBezTo>
                      <a:pt x="0" y="47"/>
                      <a:pt x="47" y="0"/>
                      <a:pt x="105" y="0"/>
                    </a:cubicBezTo>
                    <a:cubicBezTo>
                      <a:pt x="163" y="0"/>
                      <a:pt x="210" y="47"/>
                      <a:pt x="210" y="104"/>
                    </a:cubicBezTo>
                    <a:cubicBezTo>
                      <a:pt x="210" y="162"/>
                      <a:pt x="163" y="209"/>
                      <a:pt x="105" y="209"/>
                    </a:cubicBezTo>
                    <a:close/>
                    <a:moveTo>
                      <a:pt x="105" y="64"/>
                    </a:moveTo>
                    <a:cubicBezTo>
                      <a:pt x="83" y="64"/>
                      <a:pt x="64" y="82"/>
                      <a:pt x="64" y="104"/>
                    </a:cubicBezTo>
                    <a:cubicBezTo>
                      <a:pt x="64" y="127"/>
                      <a:pt x="83" y="145"/>
                      <a:pt x="105" y="145"/>
                    </a:cubicBezTo>
                    <a:cubicBezTo>
                      <a:pt x="128" y="145"/>
                      <a:pt x="146" y="127"/>
                      <a:pt x="146" y="104"/>
                    </a:cubicBezTo>
                    <a:cubicBezTo>
                      <a:pt x="146" y="82"/>
                      <a:pt x="128" y="64"/>
                      <a:pt x="10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57" name="Freeform 53"/>
              <p:cNvSpPr>
                <a:spLocks noEditPoints="1"/>
              </p:cNvSpPr>
              <p:nvPr/>
            </p:nvSpPr>
            <p:spPr bwMode="auto">
              <a:xfrm>
                <a:off x="2057" y="161"/>
                <a:ext cx="328" cy="326"/>
              </a:xfrm>
              <a:custGeom>
                <a:avLst/>
                <a:gdLst>
                  <a:gd name="T0" fmla="*/ 105 w 210"/>
                  <a:gd name="T1" fmla="*/ 209 h 209"/>
                  <a:gd name="T2" fmla="*/ 0 w 210"/>
                  <a:gd name="T3" fmla="*/ 104 h 209"/>
                  <a:gd name="T4" fmla="*/ 105 w 210"/>
                  <a:gd name="T5" fmla="*/ 0 h 209"/>
                  <a:gd name="T6" fmla="*/ 210 w 210"/>
                  <a:gd name="T7" fmla="*/ 104 h 209"/>
                  <a:gd name="T8" fmla="*/ 105 w 210"/>
                  <a:gd name="T9" fmla="*/ 209 h 209"/>
                  <a:gd name="T10" fmla="*/ 105 w 210"/>
                  <a:gd name="T11" fmla="*/ 64 h 209"/>
                  <a:gd name="T12" fmla="*/ 64 w 210"/>
                  <a:gd name="T13" fmla="*/ 104 h 209"/>
                  <a:gd name="T14" fmla="*/ 105 w 210"/>
                  <a:gd name="T15" fmla="*/ 145 h 209"/>
                  <a:gd name="T16" fmla="*/ 146 w 210"/>
                  <a:gd name="T17" fmla="*/ 104 h 209"/>
                  <a:gd name="T18" fmla="*/ 105 w 210"/>
                  <a:gd name="T19" fmla="*/ 6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09">
                    <a:moveTo>
                      <a:pt x="105" y="209"/>
                    </a:moveTo>
                    <a:cubicBezTo>
                      <a:pt x="47" y="209"/>
                      <a:pt x="0" y="162"/>
                      <a:pt x="0" y="104"/>
                    </a:cubicBezTo>
                    <a:cubicBezTo>
                      <a:pt x="0" y="47"/>
                      <a:pt x="47" y="0"/>
                      <a:pt x="105" y="0"/>
                    </a:cubicBezTo>
                    <a:cubicBezTo>
                      <a:pt x="163" y="0"/>
                      <a:pt x="210" y="47"/>
                      <a:pt x="210" y="104"/>
                    </a:cubicBezTo>
                    <a:cubicBezTo>
                      <a:pt x="210" y="162"/>
                      <a:pt x="163" y="209"/>
                      <a:pt x="105" y="209"/>
                    </a:cubicBezTo>
                    <a:close/>
                    <a:moveTo>
                      <a:pt x="105" y="64"/>
                    </a:moveTo>
                    <a:cubicBezTo>
                      <a:pt x="83" y="64"/>
                      <a:pt x="64" y="82"/>
                      <a:pt x="64" y="104"/>
                    </a:cubicBezTo>
                    <a:cubicBezTo>
                      <a:pt x="64" y="127"/>
                      <a:pt x="83" y="145"/>
                      <a:pt x="105" y="145"/>
                    </a:cubicBezTo>
                    <a:cubicBezTo>
                      <a:pt x="128" y="145"/>
                      <a:pt x="146" y="127"/>
                      <a:pt x="146" y="104"/>
                    </a:cubicBezTo>
                    <a:cubicBezTo>
                      <a:pt x="146" y="82"/>
                      <a:pt x="128" y="64"/>
                      <a:pt x="10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58" name="Freeform 54"/>
              <p:cNvSpPr>
                <a:spLocks noEditPoints="1"/>
              </p:cNvSpPr>
              <p:nvPr/>
            </p:nvSpPr>
            <p:spPr bwMode="auto">
              <a:xfrm>
                <a:off x="2379" y="385"/>
                <a:ext cx="2918" cy="3425"/>
              </a:xfrm>
              <a:custGeom>
                <a:avLst/>
                <a:gdLst>
                  <a:gd name="T0" fmla="*/ 1591 w 1864"/>
                  <a:gd name="T1" fmla="*/ 273 h 2195"/>
                  <a:gd name="T2" fmla="*/ 932 w 1864"/>
                  <a:gd name="T3" fmla="*/ 0 h 2195"/>
                  <a:gd name="T4" fmla="*/ 273 w 1864"/>
                  <a:gd name="T5" fmla="*/ 273 h 2195"/>
                  <a:gd name="T6" fmla="*/ 0 w 1864"/>
                  <a:gd name="T7" fmla="*/ 932 h 2195"/>
                  <a:gd name="T8" fmla="*/ 147 w 1864"/>
                  <a:gd name="T9" fmla="*/ 1434 h 2195"/>
                  <a:gd name="T10" fmla="*/ 505 w 1864"/>
                  <a:gd name="T11" fmla="*/ 1761 h 2195"/>
                  <a:gd name="T12" fmla="*/ 297 w 1864"/>
                  <a:gd name="T13" fmla="*/ 2029 h 2195"/>
                  <a:gd name="T14" fmla="*/ 340 w 1864"/>
                  <a:gd name="T15" fmla="*/ 2146 h 2195"/>
                  <a:gd name="T16" fmla="*/ 447 w 1864"/>
                  <a:gd name="T17" fmla="*/ 2195 h 2195"/>
                  <a:gd name="T18" fmla="*/ 459 w 1864"/>
                  <a:gd name="T19" fmla="*/ 2194 h 2195"/>
                  <a:gd name="T20" fmla="*/ 850 w 1864"/>
                  <a:gd name="T21" fmla="*/ 1861 h 2195"/>
                  <a:gd name="T22" fmla="*/ 855 w 1864"/>
                  <a:gd name="T23" fmla="*/ 1861 h 2195"/>
                  <a:gd name="T24" fmla="*/ 932 w 1864"/>
                  <a:gd name="T25" fmla="*/ 1864 h 2195"/>
                  <a:gd name="T26" fmla="*/ 1591 w 1864"/>
                  <a:gd name="T27" fmla="*/ 1591 h 2195"/>
                  <a:gd name="T28" fmla="*/ 1864 w 1864"/>
                  <a:gd name="T29" fmla="*/ 932 h 2195"/>
                  <a:gd name="T30" fmla="*/ 1591 w 1864"/>
                  <a:gd name="T31" fmla="*/ 273 h 2195"/>
                  <a:gd name="T32" fmla="*/ 454 w 1864"/>
                  <a:gd name="T33" fmla="*/ 2131 h 2195"/>
                  <a:gd name="T34" fmla="*/ 386 w 1864"/>
                  <a:gd name="T35" fmla="*/ 2102 h 2195"/>
                  <a:gd name="T36" fmla="*/ 361 w 1864"/>
                  <a:gd name="T37" fmla="*/ 2036 h 2195"/>
                  <a:gd name="T38" fmla="*/ 642 w 1864"/>
                  <a:gd name="T39" fmla="*/ 1740 h 2195"/>
                  <a:gd name="T40" fmla="*/ 658 w 1864"/>
                  <a:gd name="T41" fmla="*/ 1730 h 2195"/>
                  <a:gd name="T42" fmla="*/ 978 w 1864"/>
                  <a:gd name="T43" fmla="*/ 1546 h 2195"/>
                  <a:gd name="T44" fmla="*/ 859 w 1864"/>
                  <a:gd name="T45" fmla="*/ 1736 h 2195"/>
                  <a:gd name="T46" fmla="*/ 856 w 1864"/>
                  <a:gd name="T47" fmla="*/ 1740 h 2195"/>
                  <a:gd name="T48" fmla="*/ 850 w 1864"/>
                  <a:gd name="T49" fmla="*/ 1748 h 2195"/>
                  <a:gd name="T50" fmla="*/ 850 w 1864"/>
                  <a:gd name="T51" fmla="*/ 1749 h 2195"/>
                  <a:gd name="T52" fmla="*/ 454 w 1864"/>
                  <a:gd name="T53" fmla="*/ 2131 h 2195"/>
                  <a:gd name="T54" fmla="*/ 932 w 1864"/>
                  <a:gd name="T55" fmla="*/ 1800 h 2195"/>
                  <a:gd name="T56" fmla="*/ 915 w 1864"/>
                  <a:gd name="T57" fmla="*/ 1800 h 2195"/>
                  <a:gd name="T58" fmla="*/ 1067 w 1864"/>
                  <a:gd name="T59" fmla="*/ 1539 h 2195"/>
                  <a:gd name="T60" fmla="*/ 1141 w 1864"/>
                  <a:gd name="T61" fmla="*/ 1393 h 2195"/>
                  <a:gd name="T62" fmla="*/ 992 w 1864"/>
                  <a:gd name="T63" fmla="*/ 1459 h 2195"/>
                  <a:gd name="T64" fmla="*/ 538 w 1864"/>
                  <a:gd name="T65" fmla="*/ 1706 h 2195"/>
                  <a:gd name="T66" fmla="*/ 64 w 1864"/>
                  <a:gd name="T67" fmla="*/ 932 h 2195"/>
                  <a:gd name="T68" fmla="*/ 932 w 1864"/>
                  <a:gd name="T69" fmla="*/ 64 h 2195"/>
                  <a:gd name="T70" fmla="*/ 1800 w 1864"/>
                  <a:gd name="T71" fmla="*/ 932 h 2195"/>
                  <a:gd name="T72" fmla="*/ 932 w 1864"/>
                  <a:gd name="T73" fmla="*/ 1800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4" h="2195">
                    <a:moveTo>
                      <a:pt x="1591" y="273"/>
                    </a:moveTo>
                    <a:cubicBezTo>
                      <a:pt x="1415" y="97"/>
                      <a:pt x="1181" y="0"/>
                      <a:pt x="932" y="0"/>
                    </a:cubicBezTo>
                    <a:cubicBezTo>
                      <a:pt x="683" y="0"/>
                      <a:pt x="449" y="97"/>
                      <a:pt x="273" y="273"/>
                    </a:cubicBezTo>
                    <a:cubicBezTo>
                      <a:pt x="97" y="449"/>
                      <a:pt x="0" y="683"/>
                      <a:pt x="0" y="932"/>
                    </a:cubicBezTo>
                    <a:cubicBezTo>
                      <a:pt x="0" y="1111"/>
                      <a:pt x="51" y="1284"/>
                      <a:pt x="147" y="1434"/>
                    </a:cubicBezTo>
                    <a:cubicBezTo>
                      <a:pt x="235" y="1573"/>
                      <a:pt x="359" y="1685"/>
                      <a:pt x="505" y="1761"/>
                    </a:cubicBezTo>
                    <a:cubicBezTo>
                      <a:pt x="375" y="1862"/>
                      <a:pt x="306" y="1952"/>
                      <a:pt x="297" y="2029"/>
                    </a:cubicBezTo>
                    <a:cubicBezTo>
                      <a:pt x="293" y="2072"/>
                      <a:pt x="307" y="2112"/>
                      <a:pt x="340" y="2146"/>
                    </a:cubicBezTo>
                    <a:cubicBezTo>
                      <a:pt x="371" y="2179"/>
                      <a:pt x="406" y="2195"/>
                      <a:pt x="447" y="2195"/>
                    </a:cubicBezTo>
                    <a:cubicBezTo>
                      <a:pt x="451" y="2195"/>
                      <a:pt x="455" y="2195"/>
                      <a:pt x="459" y="2194"/>
                    </a:cubicBezTo>
                    <a:cubicBezTo>
                      <a:pt x="584" y="2184"/>
                      <a:pt x="733" y="2021"/>
                      <a:pt x="850" y="1861"/>
                    </a:cubicBezTo>
                    <a:cubicBezTo>
                      <a:pt x="855" y="1861"/>
                      <a:pt x="855" y="1861"/>
                      <a:pt x="855" y="1861"/>
                    </a:cubicBezTo>
                    <a:cubicBezTo>
                      <a:pt x="880" y="1863"/>
                      <a:pt x="906" y="1864"/>
                      <a:pt x="932" y="1864"/>
                    </a:cubicBezTo>
                    <a:cubicBezTo>
                      <a:pt x="1181" y="1864"/>
                      <a:pt x="1415" y="1767"/>
                      <a:pt x="1591" y="1591"/>
                    </a:cubicBezTo>
                    <a:cubicBezTo>
                      <a:pt x="1767" y="1415"/>
                      <a:pt x="1864" y="1181"/>
                      <a:pt x="1864" y="932"/>
                    </a:cubicBezTo>
                    <a:cubicBezTo>
                      <a:pt x="1864" y="683"/>
                      <a:pt x="1767" y="449"/>
                      <a:pt x="1591" y="273"/>
                    </a:cubicBezTo>
                    <a:close/>
                    <a:moveTo>
                      <a:pt x="454" y="2131"/>
                    </a:moveTo>
                    <a:cubicBezTo>
                      <a:pt x="428" y="2133"/>
                      <a:pt x="407" y="2124"/>
                      <a:pt x="386" y="2102"/>
                    </a:cubicBezTo>
                    <a:cubicBezTo>
                      <a:pt x="366" y="2081"/>
                      <a:pt x="358" y="2060"/>
                      <a:pt x="361" y="2036"/>
                    </a:cubicBezTo>
                    <a:cubicBezTo>
                      <a:pt x="366" y="1994"/>
                      <a:pt x="408" y="1898"/>
                      <a:pt x="642" y="1740"/>
                    </a:cubicBezTo>
                    <a:cubicBezTo>
                      <a:pt x="648" y="1737"/>
                      <a:pt x="653" y="1733"/>
                      <a:pt x="658" y="1730"/>
                    </a:cubicBezTo>
                    <a:cubicBezTo>
                      <a:pt x="767" y="1658"/>
                      <a:pt x="886" y="1593"/>
                      <a:pt x="978" y="1546"/>
                    </a:cubicBezTo>
                    <a:cubicBezTo>
                      <a:pt x="944" y="1603"/>
                      <a:pt x="904" y="1669"/>
                      <a:pt x="859" y="1736"/>
                    </a:cubicBezTo>
                    <a:cubicBezTo>
                      <a:pt x="856" y="1740"/>
                      <a:pt x="856" y="1740"/>
                      <a:pt x="856" y="1740"/>
                    </a:cubicBezTo>
                    <a:cubicBezTo>
                      <a:pt x="854" y="1743"/>
                      <a:pt x="852" y="1746"/>
                      <a:pt x="850" y="1748"/>
                    </a:cubicBezTo>
                    <a:cubicBezTo>
                      <a:pt x="850" y="1749"/>
                      <a:pt x="850" y="1749"/>
                      <a:pt x="850" y="1749"/>
                    </a:cubicBezTo>
                    <a:cubicBezTo>
                      <a:pt x="690" y="1984"/>
                      <a:pt x="546" y="2123"/>
                      <a:pt x="454" y="2131"/>
                    </a:cubicBezTo>
                    <a:close/>
                    <a:moveTo>
                      <a:pt x="932" y="1800"/>
                    </a:moveTo>
                    <a:cubicBezTo>
                      <a:pt x="926" y="1800"/>
                      <a:pt x="921" y="1800"/>
                      <a:pt x="915" y="1800"/>
                    </a:cubicBezTo>
                    <a:cubicBezTo>
                      <a:pt x="999" y="1669"/>
                      <a:pt x="1059" y="1553"/>
                      <a:pt x="1067" y="1539"/>
                    </a:cubicBezTo>
                    <a:cubicBezTo>
                      <a:pt x="1141" y="1393"/>
                      <a:pt x="1141" y="1393"/>
                      <a:pt x="1141" y="1393"/>
                    </a:cubicBezTo>
                    <a:cubicBezTo>
                      <a:pt x="992" y="1459"/>
                      <a:pt x="992" y="1459"/>
                      <a:pt x="992" y="1459"/>
                    </a:cubicBezTo>
                    <a:cubicBezTo>
                      <a:pt x="990" y="1460"/>
                      <a:pt x="742" y="1569"/>
                      <a:pt x="538" y="1706"/>
                    </a:cubicBezTo>
                    <a:cubicBezTo>
                      <a:pt x="250" y="1559"/>
                      <a:pt x="64" y="1257"/>
                      <a:pt x="64" y="932"/>
                    </a:cubicBezTo>
                    <a:cubicBezTo>
                      <a:pt x="64" y="454"/>
                      <a:pt x="453" y="64"/>
                      <a:pt x="932" y="64"/>
                    </a:cubicBezTo>
                    <a:cubicBezTo>
                      <a:pt x="1411" y="64"/>
                      <a:pt x="1800" y="454"/>
                      <a:pt x="1800" y="932"/>
                    </a:cubicBezTo>
                    <a:cubicBezTo>
                      <a:pt x="1800" y="1411"/>
                      <a:pt x="1411" y="1800"/>
                      <a:pt x="932" y="18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59" name="Freeform 55"/>
              <p:cNvSpPr>
                <a:spLocks noEditPoints="1"/>
              </p:cNvSpPr>
              <p:nvPr/>
            </p:nvSpPr>
            <p:spPr bwMode="auto">
              <a:xfrm>
                <a:off x="3359" y="1364"/>
                <a:ext cx="958" cy="953"/>
              </a:xfrm>
              <a:custGeom>
                <a:avLst/>
                <a:gdLst>
                  <a:gd name="T0" fmla="*/ 306 w 612"/>
                  <a:gd name="T1" fmla="*/ 0 h 611"/>
                  <a:gd name="T2" fmla="*/ 0 w 612"/>
                  <a:gd name="T3" fmla="*/ 305 h 611"/>
                  <a:gd name="T4" fmla="*/ 306 w 612"/>
                  <a:gd name="T5" fmla="*/ 611 h 611"/>
                  <a:gd name="T6" fmla="*/ 612 w 612"/>
                  <a:gd name="T7" fmla="*/ 305 h 611"/>
                  <a:gd name="T8" fmla="*/ 306 w 612"/>
                  <a:gd name="T9" fmla="*/ 0 h 611"/>
                  <a:gd name="T10" fmla="*/ 306 w 612"/>
                  <a:gd name="T11" fmla="*/ 547 h 611"/>
                  <a:gd name="T12" fmla="*/ 64 w 612"/>
                  <a:gd name="T13" fmla="*/ 305 h 611"/>
                  <a:gd name="T14" fmla="*/ 306 w 612"/>
                  <a:gd name="T15" fmla="*/ 64 h 611"/>
                  <a:gd name="T16" fmla="*/ 548 w 612"/>
                  <a:gd name="T17" fmla="*/ 305 h 611"/>
                  <a:gd name="T18" fmla="*/ 306 w 612"/>
                  <a:gd name="T19" fmla="*/ 547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2" h="611">
                    <a:moveTo>
                      <a:pt x="306" y="0"/>
                    </a:moveTo>
                    <a:cubicBezTo>
                      <a:pt x="137" y="0"/>
                      <a:pt x="0" y="137"/>
                      <a:pt x="0" y="305"/>
                    </a:cubicBezTo>
                    <a:cubicBezTo>
                      <a:pt x="0" y="474"/>
                      <a:pt x="137" y="611"/>
                      <a:pt x="306" y="611"/>
                    </a:cubicBezTo>
                    <a:cubicBezTo>
                      <a:pt x="475" y="611"/>
                      <a:pt x="612" y="474"/>
                      <a:pt x="612" y="305"/>
                    </a:cubicBezTo>
                    <a:cubicBezTo>
                      <a:pt x="612" y="137"/>
                      <a:pt x="475" y="0"/>
                      <a:pt x="306" y="0"/>
                    </a:cubicBezTo>
                    <a:close/>
                    <a:moveTo>
                      <a:pt x="306" y="547"/>
                    </a:moveTo>
                    <a:cubicBezTo>
                      <a:pt x="173" y="547"/>
                      <a:pt x="64" y="439"/>
                      <a:pt x="64" y="305"/>
                    </a:cubicBezTo>
                    <a:cubicBezTo>
                      <a:pt x="64" y="172"/>
                      <a:pt x="173" y="64"/>
                      <a:pt x="306" y="64"/>
                    </a:cubicBezTo>
                    <a:cubicBezTo>
                      <a:pt x="439" y="64"/>
                      <a:pt x="548" y="172"/>
                      <a:pt x="548" y="305"/>
                    </a:cubicBezTo>
                    <a:cubicBezTo>
                      <a:pt x="548" y="439"/>
                      <a:pt x="439" y="547"/>
                      <a:pt x="306" y="5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60" name="Freeform 56"/>
              <p:cNvSpPr>
                <a:spLocks noEditPoints="1"/>
              </p:cNvSpPr>
              <p:nvPr/>
            </p:nvSpPr>
            <p:spPr bwMode="auto">
              <a:xfrm>
                <a:off x="5365" y="3832"/>
                <a:ext cx="327" cy="326"/>
              </a:xfrm>
              <a:custGeom>
                <a:avLst/>
                <a:gdLst>
                  <a:gd name="T0" fmla="*/ 104 w 209"/>
                  <a:gd name="T1" fmla="*/ 209 h 209"/>
                  <a:gd name="T2" fmla="*/ 0 w 209"/>
                  <a:gd name="T3" fmla="*/ 104 h 209"/>
                  <a:gd name="T4" fmla="*/ 104 w 209"/>
                  <a:gd name="T5" fmla="*/ 0 h 209"/>
                  <a:gd name="T6" fmla="*/ 209 w 209"/>
                  <a:gd name="T7" fmla="*/ 104 h 209"/>
                  <a:gd name="T8" fmla="*/ 104 w 209"/>
                  <a:gd name="T9" fmla="*/ 209 h 209"/>
                  <a:gd name="T10" fmla="*/ 104 w 209"/>
                  <a:gd name="T11" fmla="*/ 64 h 209"/>
                  <a:gd name="T12" fmla="*/ 64 w 209"/>
                  <a:gd name="T13" fmla="*/ 104 h 209"/>
                  <a:gd name="T14" fmla="*/ 104 w 209"/>
                  <a:gd name="T15" fmla="*/ 145 h 209"/>
                  <a:gd name="T16" fmla="*/ 145 w 209"/>
                  <a:gd name="T17" fmla="*/ 104 h 209"/>
                  <a:gd name="T18" fmla="*/ 104 w 209"/>
                  <a:gd name="T19" fmla="*/ 6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9">
                    <a:moveTo>
                      <a:pt x="104" y="209"/>
                    </a:moveTo>
                    <a:cubicBezTo>
                      <a:pt x="47" y="209"/>
                      <a:pt x="0" y="162"/>
                      <a:pt x="0" y="104"/>
                    </a:cubicBezTo>
                    <a:cubicBezTo>
                      <a:pt x="0" y="47"/>
                      <a:pt x="47" y="0"/>
                      <a:pt x="104" y="0"/>
                    </a:cubicBezTo>
                    <a:cubicBezTo>
                      <a:pt x="162" y="0"/>
                      <a:pt x="209" y="47"/>
                      <a:pt x="209" y="104"/>
                    </a:cubicBezTo>
                    <a:cubicBezTo>
                      <a:pt x="209" y="162"/>
                      <a:pt x="162" y="209"/>
                      <a:pt x="104" y="209"/>
                    </a:cubicBezTo>
                    <a:close/>
                    <a:moveTo>
                      <a:pt x="104" y="64"/>
                    </a:moveTo>
                    <a:cubicBezTo>
                      <a:pt x="82" y="64"/>
                      <a:pt x="64" y="82"/>
                      <a:pt x="64" y="104"/>
                    </a:cubicBezTo>
                    <a:cubicBezTo>
                      <a:pt x="64" y="127"/>
                      <a:pt x="82" y="145"/>
                      <a:pt x="104" y="145"/>
                    </a:cubicBezTo>
                    <a:cubicBezTo>
                      <a:pt x="127" y="145"/>
                      <a:pt x="145" y="127"/>
                      <a:pt x="145" y="104"/>
                    </a:cubicBezTo>
                    <a:cubicBezTo>
                      <a:pt x="145" y="82"/>
                      <a:pt x="127" y="64"/>
                      <a:pt x="10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361" name="Freeform 57"/>
              <p:cNvSpPr>
                <a:spLocks noEditPoints="1"/>
              </p:cNvSpPr>
              <p:nvPr/>
            </p:nvSpPr>
            <p:spPr bwMode="auto">
              <a:xfrm>
                <a:off x="5365" y="161"/>
                <a:ext cx="327" cy="327"/>
              </a:xfrm>
              <a:custGeom>
                <a:avLst/>
                <a:gdLst>
                  <a:gd name="T0" fmla="*/ 104 w 209"/>
                  <a:gd name="T1" fmla="*/ 210 h 210"/>
                  <a:gd name="T2" fmla="*/ 0 w 209"/>
                  <a:gd name="T3" fmla="*/ 105 h 210"/>
                  <a:gd name="T4" fmla="*/ 104 w 209"/>
                  <a:gd name="T5" fmla="*/ 0 h 210"/>
                  <a:gd name="T6" fmla="*/ 209 w 209"/>
                  <a:gd name="T7" fmla="*/ 105 h 210"/>
                  <a:gd name="T8" fmla="*/ 104 w 209"/>
                  <a:gd name="T9" fmla="*/ 210 h 210"/>
                  <a:gd name="T10" fmla="*/ 104 w 209"/>
                  <a:gd name="T11" fmla="*/ 64 h 210"/>
                  <a:gd name="T12" fmla="*/ 64 w 209"/>
                  <a:gd name="T13" fmla="*/ 105 h 210"/>
                  <a:gd name="T14" fmla="*/ 104 w 209"/>
                  <a:gd name="T15" fmla="*/ 146 h 210"/>
                  <a:gd name="T16" fmla="*/ 145 w 209"/>
                  <a:gd name="T17" fmla="*/ 105 h 210"/>
                  <a:gd name="T18" fmla="*/ 104 w 209"/>
                  <a:gd name="T19" fmla="*/ 6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10">
                    <a:moveTo>
                      <a:pt x="104" y="210"/>
                    </a:moveTo>
                    <a:cubicBezTo>
                      <a:pt x="47" y="210"/>
                      <a:pt x="0" y="163"/>
                      <a:pt x="0" y="105"/>
                    </a:cubicBezTo>
                    <a:cubicBezTo>
                      <a:pt x="0" y="47"/>
                      <a:pt x="47" y="0"/>
                      <a:pt x="104" y="0"/>
                    </a:cubicBezTo>
                    <a:cubicBezTo>
                      <a:pt x="162" y="0"/>
                      <a:pt x="209" y="47"/>
                      <a:pt x="209" y="105"/>
                    </a:cubicBezTo>
                    <a:cubicBezTo>
                      <a:pt x="209" y="163"/>
                      <a:pt x="162" y="210"/>
                      <a:pt x="104" y="210"/>
                    </a:cubicBezTo>
                    <a:close/>
                    <a:moveTo>
                      <a:pt x="104" y="64"/>
                    </a:moveTo>
                    <a:cubicBezTo>
                      <a:pt x="82" y="64"/>
                      <a:pt x="64" y="83"/>
                      <a:pt x="64" y="105"/>
                    </a:cubicBezTo>
                    <a:cubicBezTo>
                      <a:pt x="64" y="128"/>
                      <a:pt x="82" y="146"/>
                      <a:pt x="104" y="146"/>
                    </a:cubicBezTo>
                    <a:cubicBezTo>
                      <a:pt x="127" y="146"/>
                      <a:pt x="145" y="128"/>
                      <a:pt x="145" y="105"/>
                    </a:cubicBezTo>
                    <a:cubicBezTo>
                      <a:pt x="145" y="83"/>
                      <a:pt x="127" y="64"/>
                      <a:pt x="10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01" name="Freeform 58"/>
              <p:cNvSpPr>
                <a:spLocks noEditPoints="1"/>
              </p:cNvSpPr>
              <p:nvPr/>
            </p:nvSpPr>
            <p:spPr bwMode="auto">
              <a:xfrm>
                <a:off x="3724" y="1726"/>
                <a:ext cx="229" cy="227"/>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73 w 146"/>
                  <a:gd name="T11" fmla="*/ 64 h 146"/>
                  <a:gd name="T12" fmla="*/ 64 w 146"/>
                  <a:gd name="T13" fmla="*/ 73 h 146"/>
                  <a:gd name="T14" fmla="*/ 73 w 146"/>
                  <a:gd name="T15" fmla="*/ 82 h 146"/>
                  <a:gd name="T16" fmla="*/ 82 w 146"/>
                  <a:gd name="T17" fmla="*/ 73 h 146"/>
                  <a:gd name="T18" fmla="*/ 73 w 146"/>
                  <a:gd name="T19"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146"/>
                    </a:moveTo>
                    <a:cubicBezTo>
                      <a:pt x="33" y="146"/>
                      <a:pt x="0" y="114"/>
                      <a:pt x="0" y="73"/>
                    </a:cubicBezTo>
                    <a:cubicBezTo>
                      <a:pt x="0" y="33"/>
                      <a:pt x="33" y="0"/>
                      <a:pt x="73" y="0"/>
                    </a:cubicBezTo>
                    <a:cubicBezTo>
                      <a:pt x="113" y="0"/>
                      <a:pt x="146" y="33"/>
                      <a:pt x="146" y="73"/>
                    </a:cubicBezTo>
                    <a:cubicBezTo>
                      <a:pt x="146" y="114"/>
                      <a:pt x="113" y="146"/>
                      <a:pt x="73" y="146"/>
                    </a:cubicBezTo>
                    <a:close/>
                    <a:moveTo>
                      <a:pt x="73" y="64"/>
                    </a:moveTo>
                    <a:cubicBezTo>
                      <a:pt x="68" y="64"/>
                      <a:pt x="64" y="68"/>
                      <a:pt x="64" y="73"/>
                    </a:cubicBezTo>
                    <a:cubicBezTo>
                      <a:pt x="64" y="78"/>
                      <a:pt x="68" y="82"/>
                      <a:pt x="73" y="82"/>
                    </a:cubicBezTo>
                    <a:cubicBezTo>
                      <a:pt x="78" y="82"/>
                      <a:pt x="82" y="78"/>
                      <a:pt x="82" y="73"/>
                    </a:cubicBezTo>
                    <a:cubicBezTo>
                      <a:pt x="82" y="68"/>
                      <a:pt x="78" y="64"/>
                      <a:pt x="7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02" name="Freeform 59"/>
              <p:cNvSpPr>
                <a:spLocks noEditPoints="1"/>
              </p:cNvSpPr>
              <p:nvPr/>
            </p:nvSpPr>
            <p:spPr bwMode="auto">
              <a:xfrm>
                <a:off x="3724" y="1726"/>
                <a:ext cx="229" cy="227"/>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73 w 146"/>
                  <a:gd name="T11" fmla="*/ 64 h 146"/>
                  <a:gd name="T12" fmla="*/ 64 w 146"/>
                  <a:gd name="T13" fmla="*/ 73 h 146"/>
                  <a:gd name="T14" fmla="*/ 73 w 146"/>
                  <a:gd name="T15" fmla="*/ 82 h 146"/>
                  <a:gd name="T16" fmla="*/ 82 w 146"/>
                  <a:gd name="T17" fmla="*/ 73 h 146"/>
                  <a:gd name="T18" fmla="*/ 73 w 146"/>
                  <a:gd name="T19"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146"/>
                    </a:moveTo>
                    <a:cubicBezTo>
                      <a:pt x="33" y="146"/>
                      <a:pt x="0" y="114"/>
                      <a:pt x="0" y="73"/>
                    </a:cubicBezTo>
                    <a:cubicBezTo>
                      <a:pt x="0" y="33"/>
                      <a:pt x="33" y="0"/>
                      <a:pt x="73" y="0"/>
                    </a:cubicBezTo>
                    <a:cubicBezTo>
                      <a:pt x="113" y="0"/>
                      <a:pt x="146" y="33"/>
                      <a:pt x="146" y="73"/>
                    </a:cubicBezTo>
                    <a:cubicBezTo>
                      <a:pt x="146" y="114"/>
                      <a:pt x="113" y="146"/>
                      <a:pt x="73" y="146"/>
                    </a:cubicBezTo>
                    <a:close/>
                    <a:moveTo>
                      <a:pt x="73" y="64"/>
                    </a:moveTo>
                    <a:cubicBezTo>
                      <a:pt x="68" y="64"/>
                      <a:pt x="64" y="68"/>
                      <a:pt x="64" y="73"/>
                    </a:cubicBezTo>
                    <a:cubicBezTo>
                      <a:pt x="64" y="78"/>
                      <a:pt x="68" y="82"/>
                      <a:pt x="73" y="82"/>
                    </a:cubicBezTo>
                    <a:cubicBezTo>
                      <a:pt x="78" y="82"/>
                      <a:pt x="82" y="78"/>
                      <a:pt x="82" y="73"/>
                    </a:cubicBezTo>
                    <a:cubicBezTo>
                      <a:pt x="82" y="68"/>
                      <a:pt x="78" y="64"/>
                      <a:pt x="7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03" name="Freeform 60"/>
              <p:cNvSpPr>
                <a:spLocks noEditPoints="1"/>
              </p:cNvSpPr>
              <p:nvPr/>
            </p:nvSpPr>
            <p:spPr bwMode="auto">
              <a:xfrm>
                <a:off x="3488" y="1492"/>
                <a:ext cx="701" cy="697"/>
              </a:xfrm>
              <a:custGeom>
                <a:avLst/>
                <a:gdLst>
                  <a:gd name="T0" fmla="*/ 224 w 448"/>
                  <a:gd name="T1" fmla="*/ 0 h 447"/>
                  <a:gd name="T2" fmla="*/ 0 w 448"/>
                  <a:gd name="T3" fmla="*/ 223 h 447"/>
                  <a:gd name="T4" fmla="*/ 224 w 448"/>
                  <a:gd name="T5" fmla="*/ 447 h 447"/>
                  <a:gd name="T6" fmla="*/ 448 w 448"/>
                  <a:gd name="T7" fmla="*/ 223 h 447"/>
                  <a:gd name="T8" fmla="*/ 224 w 448"/>
                  <a:gd name="T9" fmla="*/ 0 h 447"/>
                  <a:gd name="T10" fmla="*/ 224 w 448"/>
                  <a:gd name="T11" fmla="*/ 383 h 447"/>
                  <a:gd name="T12" fmla="*/ 64 w 448"/>
                  <a:gd name="T13" fmla="*/ 223 h 447"/>
                  <a:gd name="T14" fmla="*/ 224 w 448"/>
                  <a:gd name="T15" fmla="*/ 64 h 447"/>
                  <a:gd name="T16" fmla="*/ 384 w 448"/>
                  <a:gd name="T17" fmla="*/ 223 h 447"/>
                  <a:gd name="T18" fmla="*/ 224 w 448"/>
                  <a:gd name="T19" fmla="*/ 38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447">
                    <a:moveTo>
                      <a:pt x="224" y="0"/>
                    </a:moveTo>
                    <a:cubicBezTo>
                      <a:pt x="101" y="0"/>
                      <a:pt x="0" y="100"/>
                      <a:pt x="0" y="223"/>
                    </a:cubicBezTo>
                    <a:cubicBezTo>
                      <a:pt x="0" y="347"/>
                      <a:pt x="101" y="447"/>
                      <a:pt x="224" y="447"/>
                    </a:cubicBezTo>
                    <a:cubicBezTo>
                      <a:pt x="348" y="447"/>
                      <a:pt x="448" y="347"/>
                      <a:pt x="448" y="223"/>
                    </a:cubicBezTo>
                    <a:cubicBezTo>
                      <a:pt x="448" y="100"/>
                      <a:pt x="348" y="0"/>
                      <a:pt x="224" y="0"/>
                    </a:cubicBezTo>
                    <a:close/>
                    <a:moveTo>
                      <a:pt x="224" y="383"/>
                    </a:moveTo>
                    <a:cubicBezTo>
                      <a:pt x="136" y="383"/>
                      <a:pt x="64" y="312"/>
                      <a:pt x="64" y="223"/>
                    </a:cubicBezTo>
                    <a:cubicBezTo>
                      <a:pt x="64" y="135"/>
                      <a:pt x="136" y="64"/>
                      <a:pt x="224" y="64"/>
                    </a:cubicBezTo>
                    <a:cubicBezTo>
                      <a:pt x="312" y="64"/>
                      <a:pt x="384" y="135"/>
                      <a:pt x="384" y="223"/>
                    </a:cubicBezTo>
                    <a:cubicBezTo>
                      <a:pt x="384" y="312"/>
                      <a:pt x="312" y="383"/>
                      <a:pt x="224" y="3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04" name="Freeform 61"/>
              <p:cNvSpPr>
                <a:spLocks noEditPoints="1"/>
              </p:cNvSpPr>
              <p:nvPr/>
            </p:nvSpPr>
            <p:spPr bwMode="auto">
              <a:xfrm>
                <a:off x="3724" y="1726"/>
                <a:ext cx="229" cy="227"/>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73 w 146"/>
                  <a:gd name="T11" fmla="*/ 64 h 146"/>
                  <a:gd name="T12" fmla="*/ 64 w 146"/>
                  <a:gd name="T13" fmla="*/ 73 h 146"/>
                  <a:gd name="T14" fmla="*/ 73 w 146"/>
                  <a:gd name="T15" fmla="*/ 82 h 146"/>
                  <a:gd name="T16" fmla="*/ 82 w 146"/>
                  <a:gd name="T17" fmla="*/ 73 h 146"/>
                  <a:gd name="T18" fmla="*/ 73 w 146"/>
                  <a:gd name="T19"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146"/>
                    </a:moveTo>
                    <a:cubicBezTo>
                      <a:pt x="33" y="146"/>
                      <a:pt x="0" y="114"/>
                      <a:pt x="0" y="73"/>
                    </a:cubicBezTo>
                    <a:cubicBezTo>
                      <a:pt x="0" y="33"/>
                      <a:pt x="33" y="0"/>
                      <a:pt x="73" y="0"/>
                    </a:cubicBezTo>
                    <a:cubicBezTo>
                      <a:pt x="113" y="0"/>
                      <a:pt x="146" y="33"/>
                      <a:pt x="146" y="73"/>
                    </a:cubicBezTo>
                    <a:cubicBezTo>
                      <a:pt x="146" y="114"/>
                      <a:pt x="113" y="146"/>
                      <a:pt x="73" y="146"/>
                    </a:cubicBezTo>
                    <a:close/>
                    <a:moveTo>
                      <a:pt x="73" y="64"/>
                    </a:moveTo>
                    <a:cubicBezTo>
                      <a:pt x="68" y="64"/>
                      <a:pt x="64" y="68"/>
                      <a:pt x="64" y="73"/>
                    </a:cubicBezTo>
                    <a:cubicBezTo>
                      <a:pt x="64" y="78"/>
                      <a:pt x="68" y="82"/>
                      <a:pt x="73" y="82"/>
                    </a:cubicBezTo>
                    <a:cubicBezTo>
                      <a:pt x="78" y="82"/>
                      <a:pt x="82" y="78"/>
                      <a:pt x="82" y="73"/>
                    </a:cubicBezTo>
                    <a:cubicBezTo>
                      <a:pt x="82" y="68"/>
                      <a:pt x="78" y="64"/>
                      <a:pt x="7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05" name="Freeform 62"/>
              <p:cNvSpPr>
                <a:spLocks noEditPoints="1"/>
              </p:cNvSpPr>
              <p:nvPr/>
            </p:nvSpPr>
            <p:spPr bwMode="auto">
              <a:xfrm>
                <a:off x="3724" y="1726"/>
                <a:ext cx="229" cy="227"/>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73 w 146"/>
                  <a:gd name="T11" fmla="*/ 64 h 146"/>
                  <a:gd name="T12" fmla="*/ 64 w 146"/>
                  <a:gd name="T13" fmla="*/ 73 h 146"/>
                  <a:gd name="T14" fmla="*/ 73 w 146"/>
                  <a:gd name="T15" fmla="*/ 82 h 146"/>
                  <a:gd name="T16" fmla="*/ 82 w 146"/>
                  <a:gd name="T17" fmla="*/ 73 h 146"/>
                  <a:gd name="T18" fmla="*/ 73 w 146"/>
                  <a:gd name="T19"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146"/>
                    </a:moveTo>
                    <a:cubicBezTo>
                      <a:pt x="33" y="146"/>
                      <a:pt x="0" y="114"/>
                      <a:pt x="0" y="73"/>
                    </a:cubicBezTo>
                    <a:cubicBezTo>
                      <a:pt x="0" y="33"/>
                      <a:pt x="33" y="0"/>
                      <a:pt x="73" y="0"/>
                    </a:cubicBezTo>
                    <a:cubicBezTo>
                      <a:pt x="113" y="0"/>
                      <a:pt x="146" y="33"/>
                      <a:pt x="146" y="73"/>
                    </a:cubicBezTo>
                    <a:cubicBezTo>
                      <a:pt x="146" y="114"/>
                      <a:pt x="113" y="146"/>
                      <a:pt x="73" y="146"/>
                    </a:cubicBezTo>
                    <a:close/>
                    <a:moveTo>
                      <a:pt x="73" y="64"/>
                    </a:moveTo>
                    <a:cubicBezTo>
                      <a:pt x="68" y="64"/>
                      <a:pt x="64" y="68"/>
                      <a:pt x="64" y="73"/>
                    </a:cubicBezTo>
                    <a:cubicBezTo>
                      <a:pt x="64" y="78"/>
                      <a:pt x="68" y="82"/>
                      <a:pt x="73" y="82"/>
                    </a:cubicBezTo>
                    <a:cubicBezTo>
                      <a:pt x="78" y="82"/>
                      <a:pt x="82" y="78"/>
                      <a:pt x="82" y="73"/>
                    </a:cubicBezTo>
                    <a:cubicBezTo>
                      <a:pt x="82" y="68"/>
                      <a:pt x="78" y="64"/>
                      <a:pt x="7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grpSp>
        <p:sp>
          <p:nvSpPr>
            <p:cNvPr id="332" name="Freeform 66"/>
            <p:cNvSpPr>
              <a:spLocks noEditPoints="1"/>
            </p:cNvSpPr>
            <p:nvPr/>
          </p:nvSpPr>
          <p:spPr bwMode="auto">
            <a:xfrm>
              <a:off x="5851469" y="5449862"/>
              <a:ext cx="485831" cy="391785"/>
            </a:xfrm>
            <a:custGeom>
              <a:avLst/>
              <a:gdLst>
                <a:gd name="T0" fmla="*/ 4015 w 4321"/>
                <a:gd name="T1" fmla="*/ 0 h 3495"/>
                <a:gd name="T2" fmla="*/ 306 w 4321"/>
                <a:gd name="T3" fmla="*/ 0 h 3495"/>
                <a:gd name="T4" fmla="*/ 0 w 4321"/>
                <a:gd name="T5" fmla="*/ 306 h 3495"/>
                <a:gd name="T6" fmla="*/ 0 w 4321"/>
                <a:gd name="T7" fmla="*/ 2586 h 3495"/>
                <a:gd name="T8" fmla="*/ 306 w 4321"/>
                <a:gd name="T9" fmla="*/ 2892 h 3495"/>
                <a:gd name="T10" fmla="*/ 1515 w 4321"/>
                <a:gd name="T11" fmla="*/ 2892 h 3495"/>
                <a:gd name="T12" fmla="*/ 1515 w 4321"/>
                <a:gd name="T13" fmla="*/ 3267 h 3495"/>
                <a:gd name="T14" fmla="*/ 1083 w 4321"/>
                <a:gd name="T15" fmla="*/ 3267 h 3495"/>
                <a:gd name="T16" fmla="*/ 1083 w 4321"/>
                <a:gd name="T17" fmla="*/ 3495 h 3495"/>
                <a:gd name="T18" fmla="*/ 3219 w 4321"/>
                <a:gd name="T19" fmla="*/ 3495 h 3495"/>
                <a:gd name="T20" fmla="*/ 3219 w 4321"/>
                <a:gd name="T21" fmla="*/ 3267 h 3495"/>
                <a:gd name="T22" fmla="*/ 2787 w 4321"/>
                <a:gd name="T23" fmla="*/ 3267 h 3495"/>
                <a:gd name="T24" fmla="*/ 2787 w 4321"/>
                <a:gd name="T25" fmla="*/ 2892 h 3495"/>
                <a:gd name="T26" fmla="*/ 4015 w 4321"/>
                <a:gd name="T27" fmla="*/ 2892 h 3495"/>
                <a:gd name="T28" fmla="*/ 4321 w 4321"/>
                <a:gd name="T29" fmla="*/ 2586 h 3495"/>
                <a:gd name="T30" fmla="*/ 4321 w 4321"/>
                <a:gd name="T31" fmla="*/ 306 h 3495"/>
                <a:gd name="T32" fmla="*/ 4015 w 4321"/>
                <a:gd name="T33" fmla="*/ 0 h 3495"/>
                <a:gd name="T34" fmla="*/ 4052 w 4321"/>
                <a:gd name="T35" fmla="*/ 2589 h 3495"/>
                <a:gd name="T36" fmla="*/ 269 w 4321"/>
                <a:gd name="T37" fmla="*/ 2589 h 3495"/>
                <a:gd name="T38" fmla="*/ 269 w 4321"/>
                <a:gd name="T39" fmla="*/ 304 h 3495"/>
                <a:gd name="T40" fmla="*/ 4052 w 4321"/>
                <a:gd name="T41" fmla="*/ 304 h 3495"/>
                <a:gd name="T42" fmla="*/ 4052 w 4321"/>
                <a:gd name="T43" fmla="*/ 2589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21" h="3495">
                  <a:moveTo>
                    <a:pt x="4015" y="0"/>
                  </a:moveTo>
                  <a:cubicBezTo>
                    <a:pt x="306" y="0"/>
                    <a:pt x="306" y="0"/>
                    <a:pt x="306" y="0"/>
                  </a:cubicBezTo>
                  <a:cubicBezTo>
                    <a:pt x="138" y="0"/>
                    <a:pt x="0" y="138"/>
                    <a:pt x="0" y="306"/>
                  </a:cubicBezTo>
                  <a:cubicBezTo>
                    <a:pt x="0" y="2586"/>
                    <a:pt x="0" y="2586"/>
                    <a:pt x="0" y="2586"/>
                  </a:cubicBezTo>
                  <a:cubicBezTo>
                    <a:pt x="0" y="2755"/>
                    <a:pt x="138" y="2892"/>
                    <a:pt x="306" y="2892"/>
                  </a:cubicBezTo>
                  <a:cubicBezTo>
                    <a:pt x="1515" y="2892"/>
                    <a:pt x="1515" y="2892"/>
                    <a:pt x="1515" y="2892"/>
                  </a:cubicBezTo>
                  <a:cubicBezTo>
                    <a:pt x="1515" y="3267"/>
                    <a:pt x="1515" y="3267"/>
                    <a:pt x="1515" y="3267"/>
                  </a:cubicBezTo>
                  <a:cubicBezTo>
                    <a:pt x="1083" y="3267"/>
                    <a:pt x="1083" y="3267"/>
                    <a:pt x="1083" y="3267"/>
                  </a:cubicBezTo>
                  <a:cubicBezTo>
                    <a:pt x="1083" y="3495"/>
                    <a:pt x="1083" y="3495"/>
                    <a:pt x="1083" y="3495"/>
                  </a:cubicBezTo>
                  <a:cubicBezTo>
                    <a:pt x="3219" y="3495"/>
                    <a:pt x="3219" y="3495"/>
                    <a:pt x="3219" y="3495"/>
                  </a:cubicBezTo>
                  <a:cubicBezTo>
                    <a:pt x="3219" y="3267"/>
                    <a:pt x="3219" y="3267"/>
                    <a:pt x="3219" y="3267"/>
                  </a:cubicBezTo>
                  <a:cubicBezTo>
                    <a:pt x="2787" y="3267"/>
                    <a:pt x="2787" y="3267"/>
                    <a:pt x="2787" y="3267"/>
                  </a:cubicBezTo>
                  <a:cubicBezTo>
                    <a:pt x="2787" y="2892"/>
                    <a:pt x="2787" y="2892"/>
                    <a:pt x="2787" y="2892"/>
                  </a:cubicBezTo>
                  <a:cubicBezTo>
                    <a:pt x="4015" y="2892"/>
                    <a:pt x="4015" y="2892"/>
                    <a:pt x="4015" y="2892"/>
                  </a:cubicBezTo>
                  <a:cubicBezTo>
                    <a:pt x="4183" y="2892"/>
                    <a:pt x="4321" y="2755"/>
                    <a:pt x="4321" y="2586"/>
                  </a:cubicBezTo>
                  <a:cubicBezTo>
                    <a:pt x="4321" y="306"/>
                    <a:pt x="4321" y="306"/>
                    <a:pt x="4321" y="306"/>
                  </a:cubicBezTo>
                  <a:cubicBezTo>
                    <a:pt x="4321" y="138"/>
                    <a:pt x="4183" y="0"/>
                    <a:pt x="4015" y="0"/>
                  </a:cubicBezTo>
                  <a:close/>
                  <a:moveTo>
                    <a:pt x="4052" y="2589"/>
                  </a:moveTo>
                  <a:cubicBezTo>
                    <a:pt x="269" y="2589"/>
                    <a:pt x="269" y="2589"/>
                    <a:pt x="269" y="2589"/>
                  </a:cubicBezTo>
                  <a:cubicBezTo>
                    <a:pt x="269" y="304"/>
                    <a:pt x="269" y="304"/>
                    <a:pt x="269" y="304"/>
                  </a:cubicBezTo>
                  <a:cubicBezTo>
                    <a:pt x="4052" y="304"/>
                    <a:pt x="4052" y="304"/>
                    <a:pt x="4052" y="304"/>
                  </a:cubicBezTo>
                  <a:lnTo>
                    <a:pt x="4052" y="2589"/>
                  </a:lnTo>
                  <a:close/>
                </a:path>
              </a:pathLst>
            </a:custGeom>
            <a:solidFill>
              <a:schemeClr val="tx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grpSp>
      <p:grpSp>
        <p:nvGrpSpPr>
          <p:cNvPr id="425" name="Group 424"/>
          <p:cNvGrpSpPr/>
          <p:nvPr/>
        </p:nvGrpSpPr>
        <p:grpSpPr>
          <a:xfrm>
            <a:off x="10186064" y="5623432"/>
            <a:ext cx="655388" cy="261321"/>
            <a:chOff x="10827271" y="5623431"/>
            <a:chExt cx="727613" cy="290119"/>
          </a:xfrm>
        </p:grpSpPr>
        <p:grpSp>
          <p:nvGrpSpPr>
            <p:cNvPr id="426" name="Group 425"/>
            <p:cNvGrpSpPr>
              <a:grpSpLocks noChangeAspect="1"/>
            </p:cNvGrpSpPr>
            <p:nvPr/>
          </p:nvGrpSpPr>
          <p:grpSpPr bwMode="auto">
            <a:xfrm>
              <a:off x="11237177" y="5629315"/>
              <a:ext cx="317707" cy="278350"/>
              <a:chOff x="3562" y="1918"/>
              <a:chExt cx="557" cy="488"/>
            </a:xfrm>
            <a:solidFill>
              <a:schemeClr val="tx1"/>
            </a:solidFill>
          </p:grpSpPr>
          <p:sp>
            <p:nvSpPr>
              <p:cNvPr id="432" name="Freeform 329"/>
              <p:cNvSpPr>
                <a:spLocks noEditPoints="1"/>
              </p:cNvSpPr>
              <p:nvPr/>
            </p:nvSpPr>
            <p:spPr bwMode="auto">
              <a:xfrm>
                <a:off x="3562" y="1918"/>
                <a:ext cx="557" cy="488"/>
              </a:xfrm>
              <a:custGeom>
                <a:avLst/>
                <a:gdLst>
                  <a:gd name="T0" fmla="*/ 212 w 233"/>
                  <a:gd name="T1" fmla="*/ 72 h 204"/>
                  <a:gd name="T2" fmla="*/ 200 w 233"/>
                  <a:gd name="T3" fmla="*/ 19 h 204"/>
                  <a:gd name="T4" fmla="*/ 177 w 233"/>
                  <a:gd name="T5" fmla="*/ 0 h 204"/>
                  <a:gd name="T6" fmla="*/ 57 w 233"/>
                  <a:gd name="T7" fmla="*/ 0 h 204"/>
                  <a:gd name="T8" fmla="*/ 33 w 233"/>
                  <a:gd name="T9" fmla="*/ 19 h 204"/>
                  <a:gd name="T10" fmla="*/ 21 w 233"/>
                  <a:gd name="T11" fmla="*/ 72 h 204"/>
                  <a:gd name="T12" fmla="*/ 0 w 233"/>
                  <a:gd name="T13" fmla="*/ 101 h 204"/>
                  <a:gd name="T14" fmla="*/ 0 w 233"/>
                  <a:gd name="T15" fmla="*/ 137 h 204"/>
                  <a:gd name="T16" fmla="*/ 25 w 233"/>
                  <a:gd name="T17" fmla="*/ 166 h 204"/>
                  <a:gd name="T18" fmla="*/ 25 w 233"/>
                  <a:gd name="T19" fmla="*/ 186 h 204"/>
                  <a:gd name="T20" fmla="*/ 43 w 233"/>
                  <a:gd name="T21" fmla="*/ 204 h 204"/>
                  <a:gd name="T22" fmla="*/ 52 w 233"/>
                  <a:gd name="T23" fmla="*/ 204 h 204"/>
                  <a:gd name="T24" fmla="*/ 70 w 233"/>
                  <a:gd name="T25" fmla="*/ 186 h 204"/>
                  <a:gd name="T26" fmla="*/ 70 w 233"/>
                  <a:gd name="T27" fmla="*/ 166 h 204"/>
                  <a:gd name="T28" fmla="*/ 164 w 233"/>
                  <a:gd name="T29" fmla="*/ 166 h 204"/>
                  <a:gd name="T30" fmla="*/ 164 w 233"/>
                  <a:gd name="T31" fmla="*/ 186 h 204"/>
                  <a:gd name="T32" fmla="*/ 181 w 233"/>
                  <a:gd name="T33" fmla="*/ 204 h 204"/>
                  <a:gd name="T34" fmla="*/ 191 w 233"/>
                  <a:gd name="T35" fmla="*/ 204 h 204"/>
                  <a:gd name="T36" fmla="*/ 208 w 233"/>
                  <a:gd name="T37" fmla="*/ 186 h 204"/>
                  <a:gd name="T38" fmla="*/ 208 w 233"/>
                  <a:gd name="T39" fmla="*/ 166 h 204"/>
                  <a:gd name="T40" fmla="*/ 233 w 233"/>
                  <a:gd name="T41" fmla="*/ 137 h 204"/>
                  <a:gd name="T42" fmla="*/ 233 w 233"/>
                  <a:gd name="T43" fmla="*/ 101 h 204"/>
                  <a:gd name="T44" fmla="*/ 212 w 233"/>
                  <a:gd name="T45" fmla="*/ 72 h 204"/>
                  <a:gd name="T46" fmla="*/ 61 w 233"/>
                  <a:gd name="T47" fmla="*/ 186 h 204"/>
                  <a:gd name="T48" fmla="*/ 52 w 233"/>
                  <a:gd name="T49" fmla="*/ 195 h 204"/>
                  <a:gd name="T50" fmla="*/ 43 w 233"/>
                  <a:gd name="T51" fmla="*/ 195 h 204"/>
                  <a:gd name="T52" fmla="*/ 34 w 233"/>
                  <a:gd name="T53" fmla="*/ 186 h 204"/>
                  <a:gd name="T54" fmla="*/ 34 w 233"/>
                  <a:gd name="T55" fmla="*/ 166 h 204"/>
                  <a:gd name="T56" fmla="*/ 61 w 233"/>
                  <a:gd name="T57" fmla="*/ 166 h 204"/>
                  <a:gd name="T58" fmla="*/ 61 w 233"/>
                  <a:gd name="T59" fmla="*/ 186 h 204"/>
                  <a:gd name="T60" fmla="*/ 199 w 233"/>
                  <a:gd name="T61" fmla="*/ 186 h 204"/>
                  <a:gd name="T62" fmla="*/ 191 w 233"/>
                  <a:gd name="T63" fmla="*/ 195 h 204"/>
                  <a:gd name="T64" fmla="*/ 181 w 233"/>
                  <a:gd name="T65" fmla="*/ 195 h 204"/>
                  <a:gd name="T66" fmla="*/ 173 w 233"/>
                  <a:gd name="T67" fmla="*/ 186 h 204"/>
                  <a:gd name="T68" fmla="*/ 173 w 233"/>
                  <a:gd name="T69" fmla="*/ 166 h 204"/>
                  <a:gd name="T70" fmla="*/ 199 w 233"/>
                  <a:gd name="T71" fmla="*/ 166 h 204"/>
                  <a:gd name="T72" fmla="*/ 199 w 233"/>
                  <a:gd name="T73" fmla="*/ 186 h 204"/>
                  <a:gd name="T74" fmla="*/ 225 w 233"/>
                  <a:gd name="T75" fmla="*/ 137 h 204"/>
                  <a:gd name="T76" fmla="*/ 204 w 233"/>
                  <a:gd name="T77" fmla="*/ 158 h 204"/>
                  <a:gd name="T78" fmla="*/ 30 w 233"/>
                  <a:gd name="T79" fmla="*/ 158 h 204"/>
                  <a:gd name="T80" fmla="*/ 9 w 233"/>
                  <a:gd name="T81" fmla="*/ 137 h 204"/>
                  <a:gd name="T82" fmla="*/ 9 w 233"/>
                  <a:gd name="T83" fmla="*/ 101 h 204"/>
                  <a:gd name="T84" fmla="*/ 26 w 233"/>
                  <a:gd name="T85" fmla="*/ 80 h 204"/>
                  <a:gd name="T86" fmla="*/ 29 w 233"/>
                  <a:gd name="T87" fmla="*/ 77 h 204"/>
                  <a:gd name="T88" fmla="*/ 42 w 233"/>
                  <a:gd name="T89" fmla="*/ 21 h 204"/>
                  <a:gd name="T90" fmla="*/ 57 w 233"/>
                  <a:gd name="T91" fmla="*/ 9 h 204"/>
                  <a:gd name="T92" fmla="*/ 177 w 233"/>
                  <a:gd name="T93" fmla="*/ 9 h 204"/>
                  <a:gd name="T94" fmla="*/ 191 w 233"/>
                  <a:gd name="T95" fmla="*/ 21 h 204"/>
                  <a:gd name="T96" fmla="*/ 204 w 233"/>
                  <a:gd name="T97" fmla="*/ 77 h 204"/>
                  <a:gd name="T98" fmla="*/ 208 w 233"/>
                  <a:gd name="T99" fmla="*/ 80 h 204"/>
                  <a:gd name="T100" fmla="*/ 225 w 233"/>
                  <a:gd name="T101" fmla="*/ 101 h 204"/>
                  <a:gd name="T102" fmla="*/ 225 w 233"/>
                  <a:gd name="T103" fmla="*/ 13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3" h="204">
                    <a:moveTo>
                      <a:pt x="212" y="72"/>
                    </a:moveTo>
                    <a:cubicBezTo>
                      <a:pt x="200" y="19"/>
                      <a:pt x="200" y="19"/>
                      <a:pt x="200" y="19"/>
                    </a:cubicBezTo>
                    <a:cubicBezTo>
                      <a:pt x="197" y="8"/>
                      <a:pt x="187" y="0"/>
                      <a:pt x="177" y="0"/>
                    </a:cubicBezTo>
                    <a:cubicBezTo>
                      <a:pt x="57" y="0"/>
                      <a:pt x="57" y="0"/>
                      <a:pt x="57" y="0"/>
                    </a:cubicBezTo>
                    <a:cubicBezTo>
                      <a:pt x="46" y="0"/>
                      <a:pt x="36" y="8"/>
                      <a:pt x="33" y="19"/>
                    </a:cubicBezTo>
                    <a:cubicBezTo>
                      <a:pt x="21" y="72"/>
                      <a:pt x="21" y="72"/>
                      <a:pt x="21" y="72"/>
                    </a:cubicBezTo>
                    <a:cubicBezTo>
                      <a:pt x="9" y="76"/>
                      <a:pt x="0" y="88"/>
                      <a:pt x="0" y="101"/>
                    </a:cubicBezTo>
                    <a:cubicBezTo>
                      <a:pt x="0" y="137"/>
                      <a:pt x="0" y="137"/>
                      <a:pt x="0" y="137"/>
                    </a:cubicBezTo>
                    <a:cubicBezTo>
                      <a:pt x="0" y="152"/>
                      <a:pt x="11" y="164"/>
                      <a:pt x="25" y="166"/>
                    </a:cubicBezTo>
                    <a:cubicBezTo>
                      <a:pt x="25" y="186"/>
                      <a:pt x="25" y="186"/>
                      <a:pt x="25" y="186"/>
                    </a:cubicBezTo>
                    <a:cubicBezTo>
                      <a:pt x="25" y="196"/>
                      <a:pt x="33" y="204"/>
                      <a:pt x="43" y="204"/>
                    </a:cubicBezTo>
                    <a:cubicBezTo>
                      <a:pt x="52" y="204"/>
                      <a:pt x="52" y="204"/>
                      <a:pt x="52" y="204"/>
                    </a:cubicBezTo>
                    <a:cubicBezTo>
                      <a:pt x="62" y="204"/>
                      <a:pt x="70" y="196"/>
                      <a:pt x="70" y="186"/>
                    </a:cubicBezTo>
                    <a:cubicBezTo>
                      <a:pt x="70" y="166"/>
                      <a:pt x="70" y="166"/>
                      <a:pt x="70" y="166"/>
                    </a:cubicBezTo>
                    <a:cubicBezTo>
                      <a:pt x="164" y="166"/>
                      <a:pt x="164" y="166"/>
                      <a:pt x="164" y="166"/>
                    </a:cubicBezTo>
                    <a:cubicBezTo>
                      <a:pt x="164" y="186"/>
                      <a:pt x="164" y="186"/>
                      <a:pt x="164" y="186"/>
                    </a:cubicBezTo>
                    <a:cubicBezTo>
                      <a:pt x="164" y="196"/>
                      <a:pt x="172" y="204"/>
                      <a:pt x="181" y="204"/>
                    </a:cubicBezTo>
                    <a:cubicBezTo>
                      <a:pt x="191" y="204"/>
                      <a:pt x="191" y="204"/>
                      <a:pt x="191" y="204"/>
                    </a:cubicBezTo>
                    <a:cubicBezTo>
                      <a:pt x="200" y="204"/>
                      <a:pt x="208" y="196"/>
                      <a:pt x="208" y="186"/>
                    </a:cubicBezTo>
                    <a:cubicBezTo>
                      <a:pt x="208" y="166"/>
                      <a:pt x="208" y="166"/>
                      <a:pt x="208" y="166"/>
                    </a:cubicBezTo>
                    <a:cubicBezTo>
                      <a:pt x="222" y="164"/>
                      <a:pt x="233" y="152"/>
                      <a:pt x="233" y="137"/>
                    </a:cubicBezTo>
                    <a:cubicBezTo>
                      <a:pt x="233" y="101"/>
                      <a:pt x="233" y="101"/>
                      <a:pt x="233" y="101"/>
                    </a:cubicBezTo>
                    <a:cubicBezTo>
                      <a:pt x="233" y="88"/>
                      <a:pt x="225" y="76"/>
                      <a:pt x="212" y="72"/>
                    </a:cubicBezTo>
                    <a:close/>
                    <a:moveTo>
                      <a:pt x="61" y="186"/>
                    </a:moveTo>
                    <a:cubicBezTo>
                      <a:pt x="61" y="191"/>
                      <a:pt x="57" y="195"/>
                      <a:pt x="52" y="195"/>
                    </a:cubicBezTo>
                    <a:cubicBezTo>
                      <a:pt x="43" y="195"/>
                      <a:pt x="43" y="195"/>
                      <a:pt x="43" y="195"/>
                    </a:cubicBezTo>
                    <a:cubicBezTo>
                      <a:pt x="38" y="195"/>
                      <a:pt x="34" y="191"/>
                      <a:pt x="34" y="186"/>
                    </a:cubicBezTo>
                    <a:cubicBezTo>
                      <a:pt x="34" y="166"/>
                      <a:pt x="34" y="166"/>
                      <a:pt x="34" y="166"/>
                    </a:cubicBezTo>
                    <a:cubicBezTo>
                      <a:pt x="61" y="166"/>
                      <a:pt x="61" y="166"/>
                      <a:pt x="61" y="166"/>
                    </a:cubicBezTo>
                    <a:lnTo>
                      <a:pt x="61" y="186"/>
                    </a:lnTo>
                    <a:close/>
                    <a:moveTo>
                      <a:pt x="199" y="186"/>
                    </a:moveTo>
                    <a:cubicBezTo>
                      <a:pt x="199" y="191"/>
                      <a:pt x="195" y="195"/>
                      <a:pt x="191" y="195"/>
                    </a:cubicBezTo>
                    <a:cubicBezTo>
                      <a:pt x="181" y="195"/>
                      <a:pt x="181" y="195"/>
                      <a:pt x="181" y="195"/>
                    </a:cubicBezTo>
                    <a:cubicBezTo>
                      <a:pt x="176" y="195"/>
                      <a:pt x="173" y="191"/>
                      <a:pt x="173" y="186"/>
                    </a:cubicBezTo>
                    <a:cubicBezTo>
                      <a:pt x="173" y="166"/>
                      <a:pt x="173" y="166"/>
                      <a:pt x="173" y="166"/>
                    </a:cubicBezTo>
                    <a:cubicBezTo>
                      <a:pt x="199" y="166"/>
                      <a:pt x="199" y="166"/>
                      <a:pt x="199" y="166"/>
                    </a:cubicBezTo>
                    <a:lnTo>
                      <a:pt x="199" y="186"/>
                    </a:lnTo>
                    <a:close/>
                    <a:moveTo>
                      <a:pt x="225" y="137"/>
                    </a:moveTo>
                    <a:cubicBezTo>
                      <a:pt x="225" y="148"/>
                      <a:pt x="215" y="158"/>
                      <a:pt x="204" y="158"/>
                    </a:cubicBezTo>
                    <a:cubicBezTo>
                      <a:pt x="30" y="158"/>
                      <a:pt x="30" y="158"/>
                      <a:pt x="30" y="158"/>
                    </a:cubicBezTo>
                    <a:cubicBezTo>
                      <a:pt x="18" y="158"/>
                      <a:pt x="9" y="148"/>
                      <a:pt x="9" y="137"/>
                    </a:cubicBezTo>
                    <a:cubicBezTo>
                      <a:pt x="9" y="101"/>
                      <a:pt x="9" y="101"/>
                      <a:pt x="9" y="101"/>
                    </a:cubicBezTo>
                    <a:cubicBezTo>
                      <a:pt x="9" y="91"/>
                      <a:pt x="16" y="82"/>
                      <a:pt x="26" y="80"/>
                    </a:cubicBezTo>
                    <a:cubicBezTo>
                      <a:pt x="27" y="80"/>
                      <a:pt x="29" y="79"/>
                      <a:pt x="29" y="77"/>
                    </a:cubicBezTo>
                    <a:cubicBezTo>
                      <a:pt x="42" y="21"/>
                      <a:pt x="42" y="21"/>
                      <a:pt x="42" y="21"/>
                    </a:cubicBezTo>
                    <a:cubicBezTo>
                      <a:pt x="43" y="14"/>
                      <a:pt x="50" y="9"/>
                      <a:pt x="57" y="9"/>
                    </a:cubicBezTo>
                    <a:cubicBezTo>
                      <a:pt x="177" y="9"/>
                      <a:pt x="177" y="9"/>
                      <a:pt x="177" y="9"/>
                    </a:cubicBezTo>
                    <a:cubicBezTo>
                      <a:pt x="183" y="9"/>
                      <a:pt x="190" y="14"/>
                      <a:pt x="191" y="21"/>
                    </a:cubicBezTo>
                    <a:cubicBezTo>
                      <a:pt x="204" y="77"/>
                      <a:pt x="204" y="77"/>
                      <a:pt x="204" y="77"/>
                    </a:cubicBezTo>
                    <a:cubicBezTo>
                      <a:pt x="205" y="79"/>
                      <a:pt x="206" y="80"/>
                      <a:pt x="208" y="80"/>
                    </a:cubicBezTo>
                    <a:cubicBezTo>
                      <a:pt x="217" y="82"/>
                      <a:pt x="225" y="91"/>
                      <a:pt x="225" y="101"/>
                    </a:cubicBezTo>
                    <a:lnTo>
                      <a:pt x="225"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pPr>
                <a:endParaRPr lang="en-US" dirty="0">
                  <a:solidFill>
                    <a:srgbClr val="FFFFFF"/>
                  </a:solidFill>
                  <a:latin typeface="Calibri"/>
                </a:endParaRPr>
              </a:p>
            </p:txBody>
          </p:sp>
          <p:sp>
            <p:nvSpPr>
              <p:cNvPr id="433" name="Freeform 330"/>
              <p:cNvSpPr>
                <a:spLocks noEditPoints="1"/>
              </p:cNvSpPr>
              <p:nvPr/>
            </p:nvSpPr>
            <p:spPr bwMode="auto">
              <a:xfrm>
                <a:off x="3621" y="2155"/>
                <a:ext cx="94" cy="94"/>
              </a:xfrm>
              <a:custGeom>
                <a:avLst/>
                <a:gdLst>
                  <a:gd name="T0" fmla="*/ 20 w 39"/>
                  <a:gd name="T1" fmla="*/ 0 h 39"/>
                  <a:gd name="T2" fmla="*/ 0 w 39"/>
                  <a:gd name="T3" fmla="*/ 20 h 39"/>
                  <a:gd name="T4" fmla="*/ 20 w 39"/>
                  <a:gd name="T5" fmla="*/ 39 h 39"/>
                  <a:gd name="T6" fmla="*/ 39 w 39"/>
                  <a:gd name="T7" fmla="*/ 20 h 39"/>
                  <a:gd name="T8" fmla="*/ 20 w 39"/>
                  <a:gd name="T9" fmla="*/ 0 h 39"/>
                  <a:gd name="T10" fmla="*/ 20 w 39"/>
                  <a:gd name="T11" fmla="*/ 31 h 39"/>
                  <a:gd name="T12" fmla="*/ 9 w 39"/>
                  <a:gd name="T13" fmla="*/ 20 h 39"/>
                  <a:gd name="T14" fmla="*/ 20 w 39"/>
                  <a:gd name="T15" fmla="*/ 9 h 39"/>
                  <a:gd name="T16" fmla="*/ 31 w 39"/>
                  <a:gd name="T17" fmla="*/ 20 h 39"/>
                  <a:gd name="T18" fmla="*/ 20 w 39"/>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9"/>
                      <a:pt x="0" y="20"/>
                    </a:cubicBezTo>
                    <a:cubicBezTo>
                      <a:pt x="0" y="31"/>
                      <a:pt x="9" y="39"/>
                      <a:pt x="20" y="39"/>
                    </a:cubicBezTo>
                    <a:cubicBezTo>
                      <a:pt x="31" y="39"/>
                      <a:pt x="39" y="31"/>
                      <a:pt x="39" y="20"/>
                    </a:cubicBezTo>
                    <a:cubicBezTo>
                      <a:pt x="39" y="9"/>
                      <a:pt x="31" y="0"/>
                      <a:pt x="20" y="0"/>
                    </a:cubicBezTo>
                    <a:close/>
                    <a:moveTo>
                      <a:pt x="20" y="31"/>
                    </a:moveTo>
                    <a:cubicBezTo>
                      <a:pt x="14" y="31"/>
                      <a:pt x="9" y="26"/>
                      <a:pt x="9" y="20"/>
                    </a:cubicBezTo>
                    <a:cubicBezTo>
                      <a:pt x="9" y="14"/>
                      <a:pt x="14" y="9"/>
                      <a:pt x="20" y="9"/>
                    </a:cubicBezTo>
                    <a:cubicBezTo>
                      <a:pt x="26" y="9"/>
                      <a:pt x="31" y="14"/>
                      <a:pt x="31" y="20"/>
                    </a:cubicBezTo>
                    <a:cubicBezTo>
                      <a:pt x="31" y="26"/>
                      <a:pt x="26" y="31"/>
                      <a:pt x="2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pPr>
                <a:endParaRPr lang="en-US" dirty="0">
                  <a:solidFill>
                    <a:srgbClr val="FFFFFF"/>
                  </a:solidFill>
                  <a:latin typeface="Calibri"/>
                </a:endParaRPr>
              </a:p>
            </p:txBody>
          </p:sp>
          <p:sp>
            <p:nvSpPr>
              <p:cNvPr id="434" name="Freeform 331"/>
              <p:cNvSpPr>
                <a:spLocks noEditPoints="1"/>
              </p:cNvSpPr>
              <p:nvPr/>
            </p:nvSpPr>
            <p:spPr bwMode="auto">
              <a:xfrm>
                <a:off x="3966" y="2155"/>
                <a:ext cx="93" cy="94"/>
              </a:xfrm>
              <a:custGeom>
                <a:avLst/>
                <a:gdLst>
                  <a:gd name="T0" fmla="*/ 20 w 39"/>
                  <a:gd name="T1" fmla="*/ 0 h 39"/>
                  <a:gd name="T2" fmla="*/ 0 w 39"/>
                  <a:gd name="T3" fmla="*/ 20 h 39"/>
                  <a:gd name="T4" fmla="*/ 20 w 39"/>
                  <a:gd name="T5" fmla="*/ 39 h 39"/>
                  <a:gd name="T6" fmla="*/ 39 w 39"/>
                  <a:gd name="T7" fmla="*/ 20 h 39"/>
                  <a:gd name="T8" fmla="*/ 20 w 39"/>
                  <a:gd name="T9" fmla="*/ 0 h 39"/>
                  <a:gd name="T10" fmla="*/ 20 w 39"/>
                  <a:gd name="T11" fmla="*/ 31 h 39"/>
                  <a:gd name="T12" fmla="*/ 9 w 39"/>
                  <a:gd name="T13" fmla="*/ 20 h 39"/>
                  <a:gd name="T14" fmla="*/ 20 w 39"/>
                  <a:gd name="T15" fmla="*/ 9 h 39"/>
                  <a:gd name="T16" fmla="*/ 30 w 39"/>
                  <a:gd name="T17" fmla="*/ 20 h 39"/>
                  <a:gd name="T18" fmla="*/ 20 w 39"/>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9"/>
                      <a:pt x="0" y="20"/>
                    </a:cubicBezTo>
                    <a:cubicBezTo>
                      <a:pt x="0" y="31"/>
                      <a:pt x="9" y="39"/>
                      <a:pt x="20" y="39"/>
                    </a:cubicBezTo>
                    <a:cubicBezTo>
                      <a:pt x="30" y="39"/>
                      <a:pt x="39" y="31"/>
                      <a:pt x="39" y="20"/>
                    </a:cubicBezTo>
                    <a:cubicBezTo>
                      <a:pt x="39" y="9"/>
                      <a:pt x="30" y="0"/>
                      <a:pt x="20" y="0"/>
                    </a:cubicBezTo>
                    <a:close/>
                    <a:moveTo>
                      <a:pt x="20" y="31"/>
                    </a:moveTo>
                    <a:cubicBezTo>
                      <a:pt x="14" y="31"/>
                      <a:pt x="9" y="26"/>
                      <a:pt x="9" y="20"/>
                    </a:cubicBezTo>
                    <a:cubicBezTo>
                      <a:pt x="9" y="14"/>
                      <a:pt x="14" y="9"/>
                      <a:pt x="20" y="9"/>
                    </a:cubicBezTo>
                    <a:cubicBezTo>
                      <a:pt x="26" y="9"/>
                      <a:pt x="30" y="14"/>
                      <a:pt x="30" y="20"/>
                    </a:cubicBezTo>
                    <a:cubicBezTo>
                      <a:pt x="30" y="26"/>
                      <a:pt x="26" y="31"/>
                      <a:pt x="2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pPr>
                <a:endParaRPr lang="en-US" dirty="0">
                  <a:solidFill>
                    <a:srgbClr val="FFFFFF"/>
                  </a:solidFill>
                  <a:latin typeface="Calibri"/>
                </a:endParaRPr>
              </a:p>
            </p:txBody>
          </p:sp>
          <p:sp>
            <p:nvSpPr>
              <p:cNvPr id="435" name="Freeform 332"/>
              <p:cNvSpPr>
                <a:spLocks noEditPoints="1"/>
              </p:cNvSpPr>
              <p:nvPr/>
            </p:nvSpPr>
            <p:spPr bwMode="auto">
              <a:xfrm>
                <a:off x="3662" y="1969"/>
                <a:ext cx="356" cy="134"/>
              </a:xfrm>
              <a:custGeom>
                <a:avLst/>
                <a:gdLst>
                  <a:gd name="T0" fmla="*/ 5 w 149"/>
                  <a:gd name="T1" fmla="*/ 56 h 56"/>
                  <a:gd name="T2" fmla="*/ 144 w 149"/>
                  <a:gd name="T3" fmla="*/ 56 h 56"/>
                  <a:gd name="T4" fmla="*/ 149 w 149"/>
                  <a:gd name="T5" fmla="*/ 51 h 56"/>
                  <a:gd name="T6" fmla="*/ 148 w 149"/>
                  <a:gd name="T7" fmla="*/ 49 h 56"/>
                  <a:gd name="T8" fmla="*/ 138 w 149"/>
                  <a:gd name="T9" fmla="*/ 3 h 56"/>
                  <a:gd name="T10" fmla="*/ 133 w 149"/>
                  <a:gd name="T11" fmla="*/ 0 h 56"/>
                  <a:gd name="T12" fmla="*/ 16 w 149"/>
                  <a:gd name="T13" fmla="*/ 0 h 56"/>
                  <a:gd name="T14" fmla="*/ 12 w 149"/>
                  <a:gd name="T15" fmla="*/ 3 h 56"/>
                  <a:gd name="T16" fmla="*/ 1 w 149"/>
                  <a:gd name="T17" fmla="*/ 50 h 56"/>
                  <a:gd name="T18" fmla="*/ 1 w 149"/>
                  <a:gd name="T19" fmla="*/ 54 h 56"/>
                  <a:gd name="T20" fmla="*/ 5 w 149"/>
                  <a:gd name="T21" fmla="*/ 56 h 56"/>
                  <a:gd name="T22" fmla="*/ 19 w 149"/>
                  <a:gd name="T23" fmla="*/ 9 h 56"/>
                  <a:gd name="T24" fmla="*/ 130 w 149"/>
                  <a:gd name="T25" fmla="*/ 9 h 56"/>
                  <a:gd name="T26" fmla="*/ 139 w 149"/>
                  <a:gd name="T27" fmla="*/ 47 h 56"/>
                  <a:gd name="T28" fmla="*/ 10 w 149"/>
                  <a:gd name="T29" fmla="*/ 47 h 56"/>
                  <a:gd name="T30" fmla="*/ 19 w 149"/>
                  <a:gd name="T31" fmla="*/ 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56">
                    <a:moveTo>
                      <a:pt x="5" y="56"/>
                    </a:moveTo>
                    <a:cubicBezTo>
                      <a:pt x="144" y="56"/>
                      <a:pt x="144" y="56"/>
                      <a:pt x="144" y="56"/>
                    </a:cubicBezTo>
                    <a:cubicBezTo>
                      <a:pt x="147" y="56"/>
                      <a:pt x="149" y="54"/>
                      <a:pt x="149" y="51"/>
                    </a:cubicBezTo>
                    <a:cubicBezTo>
                      <a:pt x="149" y="51"/>
                      <a:pt x="149" y="50"/>
                      <a:pt x="148" y="49"/>
                    </a:cubicBezTo>
                    <a:cubicBezTo>
                      <a:pt x="138" y="3"/>
                      <a:pt x="138" y="3"/>
                      <a:pt x="138" y="3"/>
                    </a:cubicBezTo>
                    <a:cubicBezTo>
                      <a:pt x="137" y="1"/>
                      <a:pt x="135" y="0"/>
                      <a:pt x="133" y="0"/>
                    </a:cubicBezTo>
                    <a:cubicBezTo>
                      <a:pt x="16" y="0"/>
                      <a:pt x="16" y="0"/>
                      <a:pt x="16" y="0"/>
                    </a:cubicBezTo>
                    <a:cubicBezTo>
                      <a:pt x="14" y="0"/>
                      <a:pt x="12" y="1"/>
                      <a:pt x="12" y="3"/>
                    </a:cubicBezTo>
                    <a:cubicBezTo>
                      <a:pt x="1" y="50"/>
                      <a:pt x="1" y="50"/>
                      <a:pt x="1" y="50"/>
                    </a:cubicBezTo>
                    <a:cubicBezTo>
                      <a:pt x="0" y="51"/>
                      <a:pt x="1" y="53"/>
                      <a:pt x="1" y="54"/>
                    </a:cubicBezTo>
                    <a:cubicBezTo>
                      <a:pt x="2" y="55"/>
                      <a:pt x="3" y="56"/>
                      <a:pt x="5" y="56"/>
                    </a:cubicBezTo>
                    <a:close/>
                    <a:moveTo>
                      <a:pt x="19" y="9"/>
                    </a:moveTo>
                    <a:cubicBezTo>
                      <a:pt x="130" y="9"/>
                      <a:pt x="130" y="9"/>
                      <a:pt x="130" y="9"/>
                    </a:cubicBezTo>
                    <a:cubicBezTo>
                      <a:pt x="139" y="47"/>
                      <a:pt x="139" y="47"/>
                      <a:pt x="139" y="47"/>
                    </a:cubicBezTo>
                    <a:cubicBezTo>
                      <a:pt x="10" y="47"/>
                      <a:pt x="10" y="47"/>
                      <a:pt x="10" y="47"/>
                    </a:cubicBezTo>
                    <a:lnTo>
                      <a:pt x="1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pPr>
                <a:endParaRPr lang="en-US" dirty="0">
                  <a:solidFill>
                    <a:srgbClr val="FFFFFF"/>
                  </a:solidFill>
                  <a:latin typeface="Calibri"/>
                </a:endParaRPr>
              </a:p>
            </p:txBody>
          </p:sp>
          <p:sp>
            <p:nvSpPr>
              <p:cNvPr id="436" name="Rectangle 435"/>
              <p:cNvSpPr>
                <a:spLocks noChangeArrowheads="1"/>
              </p:cNvSpPr>
              <p:nvPr/>
            </p:nvSpPr>
            <p:spPr bwMode="auto">
              <a:xfrm>
                <a:off x="3743" y="2160"/>
                <a:ext cx="194"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pPr>
                <a:endParaRPr lang="en-US" dirty="0">
                  <a:solidFill>
                    <a:srgbClr val="FFFFFF"/>
                  </a:solidFill>
                  <a:latin typeface="Calibri"/>
                </a:endParaRPr>
              </a:p>
            </p:txBody>
          </p:sp>
          <p:sp>
            <p:nvSpPr>
              <p:cNvPr id="437" name="Rectangle 436"/>
              <p:cNvSpPr>
                <a:spLocks noChangeArrowheads="1"/>
              </p:cNvSpPr>
              <p:nvPr/>
            </p:nvSpPr>
            <p:spPr bwMode="auto">
              <a:xfrm>
                <a:off x="3743" y="2196"/>
                <a:ext cx="194"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pPr>
                <a:endParaRPr lang="en-US" dirty="0">
                  <a:solidFill>
                    <a:srgbClr val="FFFFFF"/>
                  </a:solidFill>
                  <a:latin typeface="Calibri"/>
                </a:endParaRPr>
              </a:p>
            </p:txBody>
          </p:sp>
          <p:sp>
            <p:nvSpPr>
              <p:cNvPr id="438" name="Rectangle 437"/>
              <p:cNvSpPr>
                <a:spLocks noChangeArrowheads="1"/>
              </p:cNvSpPr>
              <p:nvPr/>
            </p:nvSpPr>
            <p:spPr bwMode="auto">
              <a:xfrm>
                <a:off x="3743" y="2229"/>
                <a:ext cx="194"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pPr>
                <a:endParaRPr lang="en-US" dirty="0">
                  <a:solidFill>
                    <a:srgbClr val="FFFFFF"/>
                  </a:solidFill>
                  <a:latin typeface="Calibri"/>
                </a:endParaRPr>
              </a:p>
            </p:txBody>
          </p:sp>
        </p:grpSp>
        <p:grpSp>
          <p:nvGrpSpPr>
            <p:cNvPr id="427" name="Group 426"/>
            <p:cNvGrpSpPr>
              <a:grpSpLocks noChangeAspect="1"/>
            </p:cNvGrpSpPr>
            <p:nvPr/>
          </p:nvGrpSpPr>
          <p:grpSpPr bwMode="auto">
            <a:xfrm>
              <a:off x="10827271" y="5623431"/>
              <a:ext cx="325189" cy="290119"/>
              <a:chOff x="1959" y="372"/>
              <a:chExt cx="3876" cy="3458"/>
            </a:xfrm>
            <a:solidFill>
              <a:schemeClr val="tx1"/>
            </a:solidFill>
          </p:grpSpPr>
          <p:sp>
            <p:nvSpPr>
              <p:cNvPr id="428" name="Freeform 17"/>
              <p:cNvSpPr>
                <a:spLocks noEditPoints="1"/>
              </p:cNvSpPr>
              <p:nvPr/>
            </p:nvSpPr>
            <p:spPr bwMode="auto">
              <a:xfrm>
                <a:off x="1959" y="950"/>
                <a:ext cx="3464" cy="2880"/>
              </a:xfrm>
              <a:custGeom>
                <a:avLst/>
                <a:gdLst>
                  <a:gd name="T0" fmla="*/ 1312 w 1464"/>
                  <a:gd name="T1" fmla="*/ 1217 h 1217"/>
                  <a:gd name="T2" fmla="*/ 152 w 1464"/>
                  <a:gd name="T3" fmla="*/ 1217 h 1217"/>
                  <a:gd name="T4" fmla="*/ 134 w 1464"/>
                  <a:gd name="T5" fmla="*/ 1199 h 1217"/>
                  <a:gd name="T6" fmla="*/ 134 w 1464"/>
                  <a:gd name="T7" fmla="*/ 656 h 1217"/>
                  <a:gd name="T8" fmla="*/ 19 w 1464"/>
                  <a:gd name="T9" fmla="*/ 656 h 1217"/>
                  <a:gd name="T10" fmla="*/ 2 w 1464"/>
                  <a:gd name="T11" fmla="*/ 644 h 1217"/>
                  <a:gd name="T12" fmla="*/ 7 w 1464"/>
                  <a:gd name="T13" fmla="*/ 624 h 1217"/>
                  <a:gd name="T14" fmla="*/ 293 w 1464"/>
                  <a:gd name="T15" fmla="*/ 376 h 1217"/>
                  <a:gd name="T16" fmla="*/ 293 w 1464"/>
                  <a:gd name="T17" fmla="*/ 140 h 1217"/>
                  <a:gd name="T18" fmla="*/ 311 w 1464"/>
                  <a:gd name="T19" fmla="*/ 122 h 1217"/>
                  <a:gd name="T20" fmla="*/ 455 w 1464"/>
                  <a:gd name="T21" fmla="*/ 122 h 1217"/>
                  <a:gd name="T22" fmla="*/ 473 w 1464"/>
                  <a:gd name="T23" fmla="*/ 140 h 1217"/>
                  <a:gd name="T24" fmla="*/ 473 w 1464"/>
                  <a:gd name="T25" fmla="*/ 220 h 1217"/>
                  <a:gd name="T26" fmla="*/ 720 w 1464"/>
                  <a:gd name="T27" fmla="*/ 5 h 1217"/>
                  <a:gd name="T28" fmla="*/ 744 w 1464"/>
                  <a:gd name="T29" fmla="*/ 5 h 1217"/>
                  <a:gd name="T30" fmla="*/ 1456 w 1464"/>
                  <a:gd name="T31" fmla="*/ 624 h 1217"/>
                  <a:gd name="T32" fmla="*/ 1461 w 1464"/>
                  <a:gd name="T33" fmla="*/ 644 h 1217"/>
                  <a:gd name="T34" fmla="*/ 1444 w 1464"/>
                  <a:gd name="T35" fmla="*/ 656 h 1217"/>
                  <a:gd name="T36" fmla="*/ 1330 w 1464"/>
                  <a:gd name="T37" fmla="*/ 656 h 1217"/>
                  <a:gd name="T38" fmla="*/ 1330 w 1464"/>
                  <a:gd name="T39" fmla="*/ 1199 h 1217"/>
                  <a:gd name="T40" fmla="*/ 1312 w 1464"/>
                  <a:gd name="T41" fmla="*/ 1217 h 1217"/>
                  <a:gd name="T42" fmla="*/ 170 w 1464"/>
                  <a:gd name="T43" fmla="*/ 1181 h 1217"/>
                  <a:gd name="T44" fmla="*/ 1294 w 1464"/>
                  <a:gd name="T45" fmla="*/ 1181 h 1217"/>
                  <a:gd name="T46" fmla="*/ 1294 w 1464"/>
                  <a:gd name="T47" fmla="*/ 638 h 1217"/>
                  <a:gd name="T48" fmla="*/ 1312 w 1464"/>
                  <a:gd name="T49" fmla="*/ 620 h 1217"/>
                  <a:gd name="T50" fmla="*/ 1396 w 1464"/>
                  <a:gd name="T51" fmla="*/ 620 h 1217"/>
                  <a:gd name="T52" fmla="*/ 732 w 1464"/>
                  <a:gd name="T53" fmla="*/ 43 h 1217"/>
                  <a:gd name="T54" fmla="*/ 466 w 1464"/>
                  <a:gd name="T55" fmla="*/ 273 h 1217"/>
                  <a:gd name="T56" fmla="*/ 447 w 1464"/>
                  <a:gd name="T57" fmla="*/ 276 h 1217"/>
                  <a:gd name="T58" fmla="*/ 437 w 1464"/>
                  <a:gd name="T59" fmla="*/ 260 h 1217"/>
                  <a:gd name="T60" fmla="*/ 437 w 1464"/>
                  <a:gd name="T61" fmla="*/ 158 h 1217"/>
                  <a:gd name="T62" fmla="*/ 329 w 1464"/>
                  <a:gd name="T63" fmla="*/ 158 h 1217"/>
                  <a:gd name="T64" fmla="*/ 329 w 1464"/>
                  <a:gd name="T65" fmla="*/ 384 h 1217"/>
                  <a:gd name="T66" fmla="*/ 323 w 1464"/>
                  <a:gd name="T67" fmla="*/ 398 h 1217"/>
                  <a:gd name="T68" fmla="*/ 67 w 1464"/>
                  <a:gd name="T69" fmla="*/ 620 h 1217"/>
                  <a:gd name="T70" fmla="*/ 152 w 1464"/>
                  <a:gd name="T71" fmla="*/ 620 h 1217"/>
                  <a:gd name="T72" fmla="*/ 170 w 1464"/>
                  <a:gd name="T73" fmla="*/ 638 h 1217"/>
                  <a:gd name="T74" fmla="*/ 170 w 1464"/>
                  <a:gd name="T75" fmla="*/ 1181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4" h="1217">
                    <a:moveTo>
                      <a:pt x="1312" y="1217"/>
                    </a:moveTo>
                    <a:cubicBezTo>
                      <a:pt x="152" y="1217"/>
                      <a:pt x="152" y="1217"/>
                      <a:pt x="152" y="1217"/>
                    </a:cubicBezTo>
                    <a:cubicBezTo>
                      <a:pt x="142" y="1217"/>
                      <a:pt x="134" y="1209"/>
                      <a:pt x="134" y="1199"/>
                    </a:cubicBezTo>
                    <a:cubicBezTo>
                      <a:pt x="134" y="656"/>
                      <a:pt x="134" y="656"/>
                      <a:pt x="134" y="656"/>
                    </a:cubicBezTo>
                    <a:cubicBezTo>
                      <a:pt x="19" y="656"/>
                      <a:pt x="19" y="656"/>
                      <a:pt x="19" y="656"/>
                    </a:cubicBezTo>
                    <a:cubicBezTo>
                      <a:pt x="12" y="656"/>
                      <a:pt x="5" y="651"/>
                      <a:pt x="2" y="644"/>
                    </a:cubicBezTo>
                    <a:cubicBezTo>
                      <a:pt x="0" y="637"/>
                      <a:pt x="2" y="629"/>
                      <a:pt x="7" y="624"/>
                    </a:cubicBezTo>
                    <a:cubicBezTo>
                      <a:pt x="293" y="376"/>
                      <a:pt x="293" y="376"/>
                      <a:pt x="293" y="376"/>
                    </a:cubicBezTo>
                    <a:cubicBezTo>
                      <a:pt x="293" y="140"/>
                      <a:pt x="293" y="140"/>
                      <a:pt x="293" y="140"/>
                    </a:cubicBezTo>
                    <a:cubicBezTo>
                      <a:pt x="293" y="130"/>
                      <a:pt x="301" y="122"/>
                      <a:pt x="311" y="122"/>
                    </a:cubicBezTo>
                    <a:cubicBezTo>
                      <a:pt x="455" y="122"/>
                      <a:pt x="455" y="122"/>
                      <a:pt x="455" y="122"/>
                    </a:cubicBezTo>
                    <a:cubicBezTo>
                      <a:pt x="465" y="122"/>
                      <a:pt x="473" y="130"/>
                      <a:pt x="473" y="140"/>
                    </a:cubicBezTo>
                    <a:cubicBezTo>
                      <a:pt x="473" y="220"/>
                      <a:pt x="473" y="220"/>
                      <a:pt x="473" y="220"/>
                    </a:cubicBezTo>
                    <a:cubicBezTo>
                      <a:pt x="720" y="5"/>
                      <a:pt x="720" y="5"/>
                      <a:pt x="720" y="5"/>
                    </a:cubicBezTo>
                    <a:cubicBezTo>
                      <a:pt x="727" y="0"/>
                      <a:pt x="737" y="0"/>
                      <a:pt x="744" y="5"/>
                    </a:cubicBezTo>
                    <a:cubicBezTo>
                      <a:pt x="1456" y="624"/>
                      <a:pt x="1456" y="624"/>
                      <a:pt x="1456" y="624"/>
                    </a:cubicBezTo>
                    <a:cubicBezTo>
                      <a:pt x="1462" y="629"/>
                      <a:pt x="1464" y="637"/>
                      <a:pt x="1461" y="644"/>
                    </a:cubicBezTo>
                    <a:cubicBezTo>
                      <a:pt x="1458" y="651"/>
                      <a:pt x="1452" y="656"/>
                      <a:pt x="1444" y="656"/>
                    </a:cubicBezTo>
                    <a:cubicBezTo>
                      <a:pt x="1330" y="656"/>
                      <a:pt x="1330" y="656"/>
                      <a:pt x="1330" y="656"/>
                    </a:cubicBezTo>
                    <a:cubicBezTo>
                      <a:pt x="1330" y="1199"/>
                      <a:pt x="1330" y="1199"/>
                      <a:pt x="1330" y="1199"/>
                    </a:cubicBezTo>
                    <a:cubicBezTo>
                      <a:pt x="1330" y="1209"/>
                      <a:pt x="1322" y="1217"/>
                      <a:pt x="1312" y="1217"/>
                    </a:cubicBezTo>
                    <a:close/>
                    <a:moveTo>
                      <a:pt x="170" y="1181"/>
                    </a:moveTo>
                    <a:cubicBezTo>
                      <a:pt x="1294" y="1181"/>
                      <a:pt x="1294" y="1181"/>
                      <a:pt x="1294" y="1181"/>
                    </a:cubicBezTo>
                    <a:cubicBezTo>
                      <a:pt x="1294" y="638"/>
                      <a:pt x="1294" y="638"/>
                      <a:pt x="1294" y="638"/>
                    </a:cubicBezTo>
                    <a:cubicBezTo>
                      <a:pt x="1294" y="628"/>
                      <a:pt x="1302" y="620"/>
                      <a:pt x="1312" y="620"/>
                    </a:cubicBezTo>
                    <a:cubicBezTo>
                      <a:pt x="1396" y="620"/>
                      <a:pt x="1396" y="620"/>
                      <a:pt x="1396" y="620"/>
                    </a:cubicBezTo>
                    <a:cubicBezTo>
                      <a:pt x="732" y="43"/>
                      <a:pt x="732" y="43"/>
                      <a:pt x="732" y="43"/>
                    </a:cubicBezTo>
                    <a:cubicBezTo>
                      <a:pt x="466" y="273"/>
                      <a:pt x="466" y="273"/>
                      <a:pt x="466" y="273"/>
                    </a:cubicBezTo>
                    <a:cubicBezTo>
                      <a:pt x="461" y="278"/>
                      <a:pt x="454" y="279"/>
                      <a:pt x="447" y="276"/>
                    </a:cubicBezTo>
                    <a:cubicBezTo>
                      <a:pt x="441" y="273"/>
                      <a:pt x="437" y="267"/>
                      <a:pt x="437" y="260"/>
                    </a:cubicBezTo>
                    <a:cubicBezTo>
                      <a:pt x="437" y="158"/>
                      <a:pt x="437" y="158"/>
                      <a:pt x="437" y="158"/>
                    </a:cubicBezTo>
                    <a:cubicBezTo>
                      <a:pt x="329" y="158"/>
                      <a:pt x="329" y="158"/>
                      <a:pt x="329" y="158"/>
                    </a:cubicBezTo>
                    <a:cubicBezTo>
                      <a:pt x="329" y="384"/>
                      <a:pt x="329" y="384"/>
                      <a:pt x="329" y="384"/>
                    </a:cubicBezTo>
                    <a:cubicBezTo>
                      <a:pt x="329" y="390"/>
                      <a:pt x="327" y="395"/>
                      <a:pt x="323" y="398"/>
                    </a:cubicBezTo>
                    <a:cubicBezTo>
                      <a:pt x="67" y="620"/>
                      <a:pt x="67" y="620"/>
                      <a:pt x="67" y="620"/>
                    </a:cubicBezTo>
                    <a:cubicBezTo>
                      <a:pt x="152" y="620"/>
                      <a:pt x="152" y="620"/>
                      <a:pt x="152" y="620"/>
                    </a:cubicBezTo>
                    <a:cubicBezTo>
                      <a:pt x="162" y="620"/>
                      <a:pt x="170" y="628"/>
                      <a:pt x="170" y="638"/>
                    </a:cubicBezTo>
                    <a:lnTo>
                      <a:pt x="170" y="1181"/>
                    </a:lnTo>
                    <a:close/>
                  </a:path>
                </a:pathLst>
              </a:custGeom>
              <a:solidFill>
                <a:schemeClr val="tx1"/>
              </a:solidFill>
              <a:ln w="6350">
                <a:solidFill>
                  <a:schemeClr val="tx1"/>
                </a:solidFill>
              </a:ln>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29" name="Freeform 18"/>
              <p:cNvSpPr>
                <a:spLocks/>
              </p:cNvSpPr>
              <p:nvPr/>
            </p:nvSpPr>
            <p:spPr bwMode="auto">
              <a:xfrm>
                <a:off x="4237" y="786"/>
                <a:ext cx="1122" cy="1120"/>
              </a:xfrm>
              <a:custGeom>
                <a:avLst/>
                <a:gdLst>
                  <a:gd name="T0" fmla="*/ 383 w 474"/>
                  <a:gd name="T1" fmla="*/ 473 h 473"/>
                  <a:gd name="T2" fmla="*/ 363 w 474"/>
                  <a:gd name="T3" fmla="*/ 466 h 473"/>
                  <a:gd name="T4" fmla="*/ 361 w 474"/>
                  <a:gd name="T5" fmla="*/ 424 h 473"/>
                  <a:gd name="T6" fmla="*/ 409 w 474"/>
                  <a:gd name="T7" fmla="*/ 278 h 473"/>
                  <a:gd name="T8" fmla="*/ 340 w 474"/>
                  <a:gd name="T9" fmla="*/ 139 h 473"/>
                  <a:gd name="T10" fmla="*/ 55 w 474"/>
                  <a:gd name="T11" fmla="*/ 159 h 473"/>
                  <a:gd name="T12" fmla="*/ 13 w 474"/>
                  <a:gd name="T13" fmla="*/ 162 h 473"/>
                  <a:gd name="T14" fmla="*/ 10 w 474"/>
                  <a:gd name="T15" fmla="*/ 120 h 473"/>
                  <a:gd name="T16" fmla="*/ 379 w 474"/>
                  <a:gd name="T17" fmla="*/ 94 h 473"/>
                  <a:gd name="T18" fmla="*/ 469 w 474"/>
                  <a:gd name="T19" fmla="*/ 273 h 473"/>
                  <a:gd name="T20" fmla="*/ 406 w 474"/>
                  <a:gd name="T21" fmla="*/ 463 h 473"/>
                  <a:gd name="T22" fmla="*/ 383 w 474"/>
                  <a:gd name="T23"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4" h="473">
                    <a:moveTo>
                      <a:pt x="383" y="473"/>
                    </a:moveTo>
                    <a:cubicBezTo>
                      <a:pt x="376" y="473"/>
                      <a:pt x="369" y="471"/>
                      <a:pt x="363" y="466"/>
                    </a:cubicBezTo>
                    <a:cubicBezTo>
                      <a:pt x="351" y="455"/>
                      <a:pt x="350" y="436"/>
                      <a:pt x="361" y="424"/>
                    </a:cubicBezTo>
                    <a:cubicBezTo>
                      <a:pt x="396" y="383"/>
                      <a:pt x="413" y="331"/>
                      <a:pt x="409" y="278"/>
                    </a:cubicBezTo>
                    <a:cubicBezTo>
                      <a:pt x="405" y="224"/>
                      <a:pt x="381" y="175"/>
                      <a:pt x="340" y="139"/>
                    </a:cubicBezTo>
                    <a:cubicBezTo>
                      <a:pt x="256" y="66"/>
                      <a:pt x="128" y="75"/>
                      <a:pt x="55" y="159"/>
                    </a:cubicBezTo>
                    <a:cubicBezTo>
                      <a:pt x="45" y="172"/>
                      <a:pt x="26" y="173"/>
                      <a:pt x="13" y="162"/>
                    </a:cubicBezTo>
                    <a:cubicBezTo>
                      <a:pt x="1" y="151"/>
                      <a:pt x="0" y="132"/>
                      <a:pt x="10" y="120"/>
                    </a:cubicBezTo>
                    <a:cubicBezTo>
                      <a:pt x="105" y="11"/>
                      <a:pt x="270" y="0"/>
                      <a:pt x="379" y="94"/>
                    </a:cubicBezTo>
                    <a:cubicBezTo>
                      <a:pt x="432" y="140"/>
                      <a:pt x="464" y="204"/>
                      <a:pt x="469" y="273"/>
                    </a:cubicBezTo>
                    <a:cubicBezTo>
                      <a:pt x="474" y="343"/>
                      <a:pt x="451" y="410"/>
                      <a:pt x="406" y="463"/>
                    </a:cubicBezTo>
                    <a:cubicBezTo>
                      <a:pt x="400" y="470"/>
                      <a:pt x="391" y="473"/>
                      <a:pt x="383" y="473"/>
                    </a:cubicBezTo>
                    <a:close/>
                  </a:path>
                </a:pathLst>
              </a:custGeom>
              <a:grpFill/>
              <a:ln>
                <a:noFill/>
              </a:ln>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30" name="Freeform 19"/>
              <p:cNvSpPr>
                <a:spLocks/>
              </p:cNvSpPr>
              <p:nvPr/>
            </p:nvSpPr>
            <p:spPr bwMode="auto">
              <a:xfrm>
                <a:off x="4538" y="1252"/>
                <a:ext cx="414" cy="393"/>
              </a:xfrm>
              <a:custGeom>
                <a:avLst/>
                <a:gdLst>
                  <a:gd name="T0" fmla="*/ 129 w 175"/>
                  <a:gd name="T1" fmla="*/ 166 h 166"/>
                  <a:gd name="T2" fmla="*/ 109 w 175"/>
                  <a:gd name="T3" fmla="*/ 159 h 166"/>
                  <a:gd name="T4" fmla="*/ 106 w 175"/>
                  <a:gd name="T5" fmla="*/ 117 h 166"/>
                  <a:gd name="T6" fmla="*/ 114 w 175"/>
                  <a:gd name="T7" fmla="*/ 92 h 166"/>
                  <a:gd name="T8" fmla="*/ 103 w 175"/>
                  <a:gd name="T9" fmla="*/ 69 h 166"/>
                  <a:gd name="T10" fmla="*/ 78 w 175"/>
                  <a:gd name="T11" fmla="*/ 61 h 166"/>
                  <a:gd name="T12" fmla="*/ 56 w 175"/>
                  <a:gd name="T13" fmla="*/ 73 h 166"/>
                  <a:gd name="T14" fmla="*/ 14 w 175"/>
                  <a:gd name="T15" fmla="*/ 76 h 166"/>
                  <a:gd name="T16" fmla="*/ 11 w 175"/>
                  <a:gd name="T17" fmla="*/ 34 h 166"/>
                  <a:gd name="T18" fmla="*/ 74 w 175"/>
                  <a:gd name="T19" fmla="*/ 2 h 166"/>
                  <a:gd name="T20" fmla="*/ 142 w 175"/>
                  <a:gd name="T21" fmla="*/ 24 h 166"/>
                  <a:gd name="T22" fmla="*/ 174 w 175"/>
                  <a:gd name="T23" fmla="*/ 88 h 166"/>
                  <a:gd name="T24" fmla="*/ 151 w 175"/>
                  <a:gd name="T25" fmla="*/ 156 h 166"/>
                  <a:gd name="T26" fmla="*/ 129 w 175"/>
                  <a:gd name="T2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166">
                    <a:moveTo>
                      <a:pt x="129" y="166"/>
                    </a:moveTo>
                    <a:cubicBezTo>
                      <a:pt x="122" y="166"/>
                      <a:pt x="115" y="163"/>
                      <a:pt x="109" y="159"/>
                    </a:cubicBezTo>
                    <a:cubicBezTo>
                      <a:pt x="97" y="148"/>
                      <a:pt x="95" y="129"/>
                      <a:pt x="106" y="117"/>
                    </a:cubicBezTo>
                    <a:cubicBezTo>
                      <a:pt x="112" y="110"/>
                      <a:pt x="115" y="101"/>
                      <a:pt x="114" y="92"/>
                    </a:cubicBezTo>
                    <a:cubicBezTo>
                      <a:pt x="114" y="83"/>
                      <a:pt x="109" y="75"/>
                      <a:pt x="103" y="69"/>
                    </a:cubicBezTo>
                    <a:cubicBezTo>
                      <a:pt x="96" y="64"/>
                      <a:pt x="87" y="61"/>
                      <a:pt x="78" y="61"/>
                    </a:cubicBezTo>
                    <a:cubicBezTo>
                      <a:pt x="70" y="62"/>
                      <a:pt x="62" y="66"/>
                      <a:pt x="56" y="73"/>
                    </a:cubicBezTo>
                    <a:cubicBezTo>
                      <a:pt x="45" y="85"/>
                      <a:pt x="26" y="86"/>
                      <a:pt x="14" y="76"/>
                    </a:cubicBezTo>
                    <a:cubicBezTo>
                      <a:pt x="1" y="65"/>
                      <a:pt x="0" y="46"/>
                      <a:pt x="11" y="34"/>
                    </a:cubicBezTo>
                    <a:cubicBezTo>
                      <a:pt x="27" y="15"/>
                      <a:pt x="50" y="4"/>
                      <a:pt x="74" y="2"/>
                    </a:cubicBezTo>
                    <a:cubicBezTo>
                      <a:pt x="99" y="0"/>
                      <a:pt x="123" y="8"/>
                      <a:pt x="142" y="24"/>
                    </a:cubicBezTo>
                    <a:cubicBezTo>
                      <a:pt x="161" y="41"/>
                      <a:pt x="172" y="63"/>
                      <a:pt x="174" y="88"/>
                    </a:cubicBezTo>
                    <a:cubicBezTo>
                      <a:pt x="175" y="113"/>
                      <a:pt x="167" y="137"/>
                      <a:pt x="151" y="156"/>
                    </a:cubicBezTo>
                    <a:cubicBezTo>
                      <a:pt x="145" y="162"/>
                      <a:pt x="137" y="166"/>
                      <a:pt x="129" y="166"/>
                    </a:cubicBezTo>
                    <a:close/>
                  </a:path>
                </a:pathLst>
              </a:custGeom>
              <a:grpFill/>
              <a:ln>
                <a:noFill/>
              </a:ln>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sp>
            <p:nvSpPr>
              <p:cNvPr id="431" name="Freeform 20"/>
              <p:cNvSpPr>
                <a:spLocks/>
              </p:cNvSpPr>
              <p:nvPr/>
            </p:nvSpPr>
            <p:spPr bwMode="auto">
              <a:xfrm>
                <a:off x="3956" y="372"/>
                <a:ext cx="1879" cy="1777"/>
              </a:xfrm>
              <a:custGeom>
                <a:avLst/>
                <a:gdLst>
                  <a:gd name="T0" fmla="*/ 620 w 794"/>
                  <a:gd name="T1" fmla="*/ 751 h 751"/>
                  <a:gd name="T2" fmla="*/ 601 w 794"/>
                  <a:gd name="T3" fmla="*/ 744 h 751"/>
                  <a:gd name="T4" fmla="*/ 598 w 794"/>
                  <a:gd name="T5" fmla="*/ 702 h 751"/>
                  <a:gd name="T6" fmla="*/ 562 w 794"/>
                  <a:gd name="T7" fmla="*/ 196 h 751"/>
                  <a:gd name="T8" fmla="*/ 56 w 794"/>
                  <a:gd name="T9" fmla="*/ 231 h 751"/>
                  <a:gd name="T10" fmla="*/ 14 w 794"/>
                  <a:gd name="T11" fmla="*/ 234 h 751"/>
                  <a:gd name="T12" fmla="*/ 11 w 794"/>
                  <a:gd name="T13" fmla="*/ 192 h 751"/>
                  <a:gd name="T14" fmla="*/ 601 w 794"/>
                  <a:gd name="T15" fmla="*/ 151 h 751"/>
                  <a:gd name="T16" fmla="*/ 643 w 794"/>
                  <a:gd name="T17" fmla="*/ 741 h 751"/>
                  <a:gd name="T18" fmla="*/ 620 w 794"/>
                  <a:gd name="T19"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751">
                    <a:moveTo>
                      <a:pt x="620" y="751"/>
                    </a:moveTo>
                    <a:cubicBezTo>
                      <a:pt x="613" y="751"/>
                      <a:pt x="607" y="749"/>
                      <a:pt x="601" y="744"/>
                    </a:cubicBezTo>
                    <a:cubicBezTo>
                      <a:pt x="588" y="733"/>
                      <a:pt x="587" y="714"/>
                      <a:pt x="598" y="702"/>
                    </a:cubicBezTo>
                    <a:cubicBezTo>
                      <a:pt x="727" y="553"/>
                      <a:pt x="711" y="326"/>
                      <a:pt x="562" y="196"/>
                    </a:cubicBezTo>
                    <a:cubicBezTo>
                      <a:pt x="412" y="67"/>
                      <a:pt x="185" y="82"/>
                      <a:pt x="56" y="231"/>
                    </a:cubicBezTo>
                    <a:cubicBezTo>
                      <a:pt x="45" y="244"/>
                      <a:pt x="26" y="245"/>
                      <a:pt x="14" y="234"/>
                    </a:cubicBezTo>
                    <a:cubicBezTo>
                      <a:pt x="1" y="224"/>
                      <a:pt x="0" y="205"/>
                      <a:pt x="11" y="192"/>
                    </a:cubicBezTo>
                    <a:cubicBezTo>
                      <a:pt x="162" y="18"/>
                      <a:pt x="426" y="0"/>
                      <a:pt x="601" y="151"/>
                    </a:cubicBezTo>
                    <a:cubicBezTo>
                      <a:pt x="775" y="303"/>
                      <a:pt x="794" y="567"/>
                      <a:pt x="643" y="741"/>
                    </a:cubicBezTo>
                    <a:cubicBezTo>
                      <a:pt x="637" y="748"/>
                      <a:pt x="629" y="751"/>
                      <a:pt x="620" y="751"/>
                    </a:cubicBezTo>
                    <a:close/>
                  </a:path>
                </a:pathLst>
              </a:custGeom>
              <a:grpFill/>
              <a:ln>
                <a:noFill/>
              </a:ln>
            </p:spPr>
            <p:txBody>
              <a:bodyPr vert="horz" wrap="square" lIns="91440" tIns="45720" rIns="91440" bIns="45720" numCol="1" anchor="t" anchorCtr="0" compatLnSpc="1">
                <a:prstTxWarp prst="textNoShape">
                  <a:avLst/>
                </a:prstTxWarp>
              </a:bodyPr>
              <a:lstStyle/>
              <a:p>
                <a:pPr>
                  <a:buClrTx/>
                </a:pPr>
                <a:endParaRPr lang="en-US" sz="1800" kern="1200" dirty="0">
                  <a:solidFill>
                    <a:srgbClr val="FFFFFF"/>
                  </a:solidFill>
                  <a:latin typeface="Calibri"/>
                  <a:ea typeface="+mn-ea"/>
                  <a:cs typeface="+mn-cs"/>
                </a:endParaRPr>
              </a:p>
            </p:txBody>
          </p:sp>
        </p:grpSp>
      </p:grpSp>
      <p:sp>
        <p:nvSpPr>
          <p:cNvPr id="439" name="TextBox 438"/>
          <p:cNvSpPr txBox="1"/>
          <p:nvPr/>
        </p:nvSpPr>
        <p:spPr>
          <a:xfrm>
            <a:off x="10049770" y="5917787"/>
            <a:ext cx="1012380" cy="307738"/>
          </a:xfrm>
          <a:prstGeom prst="rect">
            <a:avLst/>
          </a:prstGeom>
          <a:noFill/>
        </p:spPr>
        <p:txBody>
          <a:bodyPr wrap="none" lIns="121882" tIns="60941" rIns="121882" bIns="60941" rtlCol="0">
            <a:spAutoFit/>
          </a:bodyPr>
          <a:lstStyle/>
          <a:p>
            <a:pPr algn="ctr" defTabSz="914126">
              <a:buClrTx/>
              <a:defRPr/>
            </a:pPr>
            <a:r>
              <a:rPr lang="en-US" sz="1200" dirty="0">
                <a:solidFill>
                  <a:sysClr val="windowText" lastClr="000000"/>
                </a:solidFill>
                <a:latin typeface="Calibri"/>
                <a:ea typeface="+mn-ea"/>
                <a:cs typeface="+mn-cs"/>
              </a:rPr>
              <a:t>IOT  Devices</a:t>
            </a:r>
          </a:p>
        </p:txBody>
      </p:sp>
      <p:sp>
        <p:nvSpPr>
          <p:cNvPr id="440" name="TextBox 439"/>
          <p:cNvSpPr txBox="1"/>
          <p:nvPr/>
        </p:nvSpPr>
        <p:spPr>
          <a:xfrm>
            <a:off x="8491301" y="5917787"/>
            <a:ext cx="1302524" cy="307738"/>
          </a:xfrm>
          <a:prstGeom prst="rect">
            <a:avLst/>
          </a:prstGeom>
          <a:noFill/>
        </p:spPr>
        <p:txBody>
          <a:bodyPr wrap="none" lIns="121882" tIns="60941" rIns="121882" bIns="60941" rtlCol="0">
            <a:spAutoFit/>
          </a:bodyPr>
          <a:lstStyle/>
          <a:p>
            <a:pPr algn="ctr" defTabSz="914126">
              <a:buClrTx/>
              <a:defRPr/>
            </a:pPr>
            <a:r>
              <a:rPr lang="en-US" sz="1200" dirty="0">
                <a:solidFill>
                  <a:sysClr val="windowText" lastClr="000000"/>
                </a:solidFill>
                <a:latin typeface="Calibri"/>
                <a:ea typeface="+mn-ea"/>
                <a:cs typeface="+mn-cs"/>
              </a:rPr>
              <a:t>Personal Devices</a:t>
            </a:r>
          </a:p>
        </p:txBody>
      </p:sp>
      <p:grpSp>
        <p:nvGrpSpPr>
          <p:cNvPr id="458" name="Group 457"/>
          <p:cNvGrpSpPr/>
          <p:nvPr/>
        </p:nvGrpSpPr>
        <p:grpSpPr>
          <a:xfrm>
            <a:off x="7631130" y="5632232"/>
            <a:ext cx="463768" cy="463768"/>
            <a:chOff x="2263538" y="3514381"/>
            <a:chExt cx="498948" cy="498948"/>
          </a:xfrm>
        </p:grpSpPr>
        <p:sp>
          <p:nvSpPr>
            <p:cNvPr id="459" name="Oval 458"/>
            <p:cNvSpPr/>
            <p:nvPr/>
          </p:nvSpPr>
          <p:spPr bwMode="gray">
            <a:xfrm>
              <a:off x="2263538" y="3514381"/>
              <a:ext cx="498948" cy="498948"/>
            </a:xfrm>
            <a:prstGeom prst="ellipse">
              <a:avLst/>
            </a:prstGeom>
            <a:solidFill>
              <a:schemeClr val="tx1"/>
            </a:solidFill>
            <a:ln w="25400">
              <a:solidFill>
                <a:schemeClr val="bg2"/>
              </a:solidFill>
              <a:miter lim="800000"/>
              <a:headEnd/>
              <a:tailEnd/>
            </a:ln>
          </p:spPr>
          <p:txBody>
            <a:bodyPr wrap="square" rtlCol="0" anchor="ctr"/>
            <a:lstStyle/>
            <a:p>
              <a:pPr algn="ctr">
                <a:buClrTx/>
              </a:pPr>
              <a:endParaRPr lang="en-US" sz="1799" dirty="0">
                <a:solidFill>
                  <a:prstClr val="white"/>
                </a:solidFill>
                <a:ea typeface="+mn-ea"/>
                <a:cs typeface="+mn-cs"/>
              </a:endParaRPr>
            </a:p>
          </p:txBody>
        </p:sp>
        <p:grpSp>
          <p:nvGrpSpPr>
            <p:cNvPr id="460" name="Group 14"/>
            <p:cNvGrpSpPr>
              <a:grpSpLocks noChangeAspect="1"/>
            </p:cNvGrpSpPr>
            <p:nvPr/>
          </p:nvGrpSpPr>
          <p:grpSpPr bwMode="auto">
            <a:xfrm>
              <a:off x="2341322" y="3616521"/>
              <a:ext cx="343379" cy="294667"/>
              <a:chOff x="3116" y="1790"/>
              <a:chExt cx="430" cy="369"/>
            </a:xfrm>
          </p:grpSpPr>
          <p:sp>
            <p:nvSpPr>
              <p:cNvPr id="461" name="Freeform 15"/>
              <p:cNvSpPr>
                <a:spLocks/>
              </p:cNvSpPr>
              <p:nvPr/>
            </p:nvSpPr>
            <p:spPr bwMode="auto">
              <a:xfrm>
                <a:off x="3129" y="1803"/>
                <a:ext cx="403" cy="346"/>
              </a:xfrm>
              <a:custGeom>
                <a:avLst/>
                <a:gdLst>
                  <a:gd name="T0" fmla="*/ 64 w 403"/>
                  <a:gd name="T1" fmla="*/ 112 h 346"/>
                  <a:gd name="T2" fmla="*/ 46 w 403"/>
                  <a:gd name="T3" fmla="*/ 52 h 346"/>
                  <a:gd name="T4" fmla="*/ 90 w 403"/>
                  <a:gd name="T5" fmla="*/ 3 h 346"/>
                  <a:gd name="T6" fmla="*/ 142 w 403"/>
                  <a:gd name="T7" fmla="*/ 2 h 346"/>
                  <a:gd name="T8" fmla="*/ 204 w 403"/>
                  <a:gd name="T9" fmla="*/ 10 h 346"/>
                  <a:gd name="T10" fmla="*/ 286 w 403"/>
                  <a:gd name="T11" fmla="*/ 0 h 346"/>
                  <a:gd name="T12" fmla="*/ 340 w 403"/>
                  <a:gd name="T13" fmla="*/ 14 h 346"/>
                  <a:gd name="T14" fmla="*/ 361 w 403"/>
                  <a:gd name="T15" fmla="*/ 72 h 346"/>
                  <a:gd name="T16" fmla="*/ 339 w 403"/>
                  <a:gd name="T17" fmla="*/ 118 h 346"/>
                  <a:gd name="T18" fmla="*/ 387 w 403"/>
                  <a:gd name="T19" fmla="*/ 167 h 346"/>
                  <a:gd name="T20" fmla="*/ 403 w 403"/>
                  <a:gd name="T21" fmla="*/ 255 h 346"/>
                  <a:gd name="T22" fmla="*/ 336 w 403"/>
                  <a:gd name="T23" fmla="*/ 280 h 346"/>
                  <a:gd name="T24" fmla="*/ 335 w 403"/>
                  <a:gd name="T25" fmla="*/ 312 h 346"/>
                  <a:gd name="T26" fmla="*/ 203 w 403"/>
                  <a:gd name="T27" fmla="*/ 346 h 346"/>
                  <a:gd name="T28" fmla="*/ 65 w 403"/>
                  <a:gd name="T29" fmla="*/ 305 h 346"/>
                  <a:gd name="T30" fmla="*/ 61 w 403"/>
                  <a:gd name="T31" fmla="*/ 283 h 346"/>
                  <a:gd name="T32" fmla="*/ 0 w 403"/>
                  <a:gd name="T33" fmla="*/ 261 h 346"/>
                  <a:gd name="T34" fmla="*/ 13 w 403"/>
                  <a:gd name="T35" fmla="*/ 172 h 346"/>
                  <a:gd name="T36" fmla="*/ 64 w 403"/>
                  <a:gd name="T37" fmla="*/ 11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3" h="346">
                    <a:moveTo>
                      <a:pt x="64" y="112"/>
                    </a:moveTo>
                    <a:lnTo>
                      <a:pt x="46" y="52"/>
                    </a:lnTo>
                    <a:lnTo>
                      <a:pt x="90" y="3"/>
                    </a:lnTo>
                    <a:lnTo>
                      <a:pt x="142" y="2"/>
                    </a:lnTo>
                    <a:lnTo>
                      <a:pt x="204" y="10"/>
                    </a:lnTo>
                    <a:lnTo>
                      <a:pt x="286" y="0"/>
                    </a:lnTo>
                    <a:lnTo>
                      <a:pt x="340" y="14"/>
                    </a:lnTo>
                    <a:lnTo>
                      <a:pt x="361" y="72"/>
                    </a:lnTo>
                    <a:lnTo>
                      <a:pt x="339" y="118"/>
                    </a:lnTo>
                    <a:lnTo>
                      <a:pt x="387" y="167"/>
                    </a:lnTo>
                    <a:lnTo>
                      <a:pt x="403" y="255"/>
                    </a:lnTo>
                    <a:lnTo>
                      <a:pt x="336" y="280"/>
                    </a:lnTo>
                    <a:lnTo>
                      <a:pt x="335" y="312"/>
                    </a:lnTo>
                    <a:lnTo>
                      <a:pt x="203" y="346"/>
                    </a:lnTo>
                    <a:lnTo>
                      <a:pt x="65" y="305"/>
                    </a:lnTo>
                    <a:lnTo>
                      <a:pt x="61" y="283"/>
                    </a:lnTo>
                    <a:lnTo>
                      <a:pt x="0" y="261"/>
                    </a:lnTo>
                    <a:lnTo>
                      <a:pt x="13" y="172"/>
                    </a:lnTo>
                    <a:lnTo>
                      <a:pt x="6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sp>
            <p:nvSpPr>
              <p:cNvPr id="462" name="Freeform 16"/>
              <p:cNvSpPr>
                <a:spLocks noEditPoints="1"/>
              </p:cNvSpPr>
              <p:nvPr/>
            </p:nvSpPr>
            <p:spPr bwMode="auto">
              <a:xfrm>
                <a:off x="3116" y="1790"/>
                <a:ext cx="430" cy="369"/>
              </a:xfrm>
              <a:custGeom>
                <a:avLst/>
                <a:gdLst>
                  <a:gd name="T0" fmla="*/ 354 w 418"/>
                  <a:gd name="T1" fmla="*/ 125 h 359"/>
                  <a:gd name="T2" fmla="*/ 294 w 418"/>
                  <a:gd name="T3" fmla="*/ 0 h 359"/>
                  <a:gd name="T4" fmla="*/ 210 w 418"/>
                  <a:gd name="T5" fmla="*/ 6 h 359"/>
                  <a:gd name="T6" fmla="*/ 124 w 418"/>
                  <a:gd name="T7" fmla="*/ 0 h 359"/>
                  <a:gd name="T8" fmla="*/ 64 w 418"/>
                  <a:gd name="T9" fmla="*/ 125 h 359"/>
                  <a:gd name="T10" fmla="*/ 67 w 418"/>
                  <a:gd name="T11" fmla="*/ 301 h 359"/>
                  <a:gd name="T12" fmla="*/ 210 w 418"/>
                  <a:gd name="T13" fmla="*/ 359 h 359"/>
                  <a:gd name="T14" fmla="*/ 352 w 418"/>
                  <a:gd name="T15" fmla="*/ 301 h 359"/>
                  <a:gd name="T16" fmla="*/ 294 w 418"/>
                  <a:gd name="T17" fmla="*/ 24 h 359"/>
                  <a:gd name="T18" fmla="*/ 325 w 418"/>
                  <a:gd name="T19" fmla="*/ 120 h 359"/>
                  <a:gd name="T20" fmla="*/ 294 w 418"/>
                  <a:gd name="T21" fmla="*/ 130 h 359"/>
                  <a:gd name="T22" fmla="*/ 281 w 418"/>
                  <a:gd name="T23" fmla="*/ 128 h 359"/>
                  <a:gd name="T24" fmla="*/ 286 w 418"/>
                  <a:gd name="T25" fmla="*/ 115 h 359"/>
                  <a:gd name="T26" fmla="*/ 269 w 418"/>
                  <a:gd name="T27" fmla="*/ 40 h 359"/>
                  <a:gd name="T28" fmla="*/ 294 w 418"/>
                  <a:gd name="T29" fmla="*/ 24 h 359"/>
                  <a:gd name="T30" fmla="*/ 173 w 418"/>
                  <a:gd name="T31" fmla="*/ 41 h 359"/>
                  <a:gd name="T32" fmla="*/ 210 w 418"/>
                  <a:gd name="T33" fmla="*/ 30 h 359"/>
                  <a:gd name="T34" fmla="*/ 246 w 418"/>
                  <a:gd name="T35" fmla="*/ 41 h 359"/>
                  <a:gd name="T36" fmla="*/ 257 w 418"/>
                  <a:gd name="T37" fmla="*/ 51 h 359"/>
                  <a:gd name="T38" fmla="*/ 268 w 418"/>
                  <a:gd name="T39" fmla="*/ 119 h 359"/>
                  <a:gd name="T40" fmla="*/ 262 w 418"/>
                  <a:gd name="T41" fmla="*/ 129 h 359"/>
                  <a:gd name="T42" fmla="*/ 257 w 418"/>
                  <a:gd name="T43" fmla="*/ 135 h 359"/>
                  <a:gd name="T44" fmla="*/ 237 w 418"/>
                  <a:gd name="T45" fmla="*/ 150 h 359"/>
                  <a:gd name="T46" fmla="*/ 221 w 418"/>
                  <a:gd name="T47" fmla="*/ 156 h 359"/>
                  <a:gd name="T48" fmla="*/ 210 w 418"/>
                  <a:gd name="T49" fmla="*/ 157 h 359"/>
                  <a:gd name="T50" fmla="*/ 198 w 418"/>
                  <a:gd name="T51" fmla="*/ 156 h 359"/>
                  <a:gd name="T52" fmla="*/ 183 w 418"/>
                  <a:gd name="T53" fmla="*/ 150 h 359"/>
                  <a:gd name="T54" fmla="*/ 162 w 418"/>
                  <a:gd name="T55" fmla="*/ 135 h 359"/>
                  <a:gd name="T56" fmla="*/ 157 w 418"/>
                  <a:gd name="T57" fmla="*/ 128 h 359"/>
                  <a:gd name="T58" fmla="*/ 152 w 418"/>
                  <a:gd name="T59" fmla="*/ 119 h 359"/>
                  <a:gd name="T60" fmla="*/ 162 w 418"/>
                  <a:gd name="T61" fmla="*/ 51 h 359"/>
                  <a:gd name="T62" fmla="*/ 124 w 418"/>
                  <a:gd name="T63" fmla="*/ 24 h 359"/>
                  <a:gd name="T64" fmla="*/ 150 w 418"/>
                  <a:gd name="T65" fmla="*/ 41 h 359"/>
                  <a:gd name="T66" fmla="*/ 133 w 418"/>
                  <a:gd name="T67" fmla="*/ 115 h 359"/>
                  <a:gd name="T68" fmla="*/ 138 w 418"/>
                  <a:gd name="T69" fmla="*/ 128 h 359"/>
                  <a:gd name="T70" fmla="*/ 124 w 418"/>
                  <a:gd name="T71" fmla="*/ 130 h 359"/>
                  <a:gd name="T72" fmla="*/ 93 w 418"/>
                  <a:gd name="T73" fmla="*/ 120 h 359"/>
                  <a:gd name="T74" fmla="*/ 124 w 418"/>
                  <a:gd name="T75" fmla="*/ 24 h 359"/>
                  <a:gd name="T76" fmla="*/ 24 w 418"/>
                  <a:gd name="T77" fmla="*/ 257 h 359"/>
                  <a:gd name="T78" fmla="*/ 102 w 418"/>
                  <a:gd name="T79" fmla="*/ 142 h 359"/>
                  <a:gd name="T80" fmla="*/ 147 w 418"/>
                  <a:gd name="T81" fmla="*/ 142 h 359"/>
                  <a:gd name="T82" fmla="*/ 78 w 418"/>
                  <a:gd name="T83" fmla="*/ 270 h 359"/>
                  <a:gd name="T84" fmla="*/ 210 w 418"/>
                  <a:gd name="T85" fmla="*/ 335 h 359"/>
                  <a:gd name="T86" fmla="*/ 91 w 418"/>
                  <a:gd name="T87" fmla="*/ 296 h 359"/>
                  <a:gd name="T88" fmla="*/ 92 w 418"/>
                  <a:gd name="T89" fmla="*/ 280 h 359"/>
                  <a:gd name="T90" fmla="*/ 171 w 418"/>
                  <a:gd name="T91" fmla="*/ 163 h 359"/>
                  <a:gd name="T92" fmla="*/ 202 w 418"/>
                  <a:gd name="T93" fmla="*/ 172 h 359"/>
                  <a:gd name="T94" fmla="*/ 210 w 418"/>
                  <a:gd name="T95" fmla="*/ 173 h 359"/>
                  <a:gd name="T96" fmla="*/ 217 w 418"/>
                  <a:gd name="T97" fmla="*/ 172 h 359"/>
                  <a:gd name="T98" fmla="*/ 248 w 418"/>
                  <a:gd name="T99" fmla="*/ 163 h 359"/>
                  <a:gd name="T100" fmla="*/ 327 w 418"/>
                  <a:gd name="T101" fmla="*/ 280 h 359"/>
                  <a:gd name="T102" fmla="*/ 328 w 418"/>
                  <a:gd name="T103" fmla="*/ 296 h 359"/>
                  <a:gd name="T104" fmla="*/ 210 w 418"/>
                  <a:gd name="T105" fmla="*/ 335 h 359"/>
                  <a:gd name="T106" fmla="*/ 342 w 418"/>
                  <a:gd name="T107" fmla="*/ 270 h 359"/>
                  <a:gd name="T108" fmla="*/ 272 w 418"/>
                  <a:gd name="T109" fmla="*/ 142 h 359"/>
                  <a:gd name="T110" fmla="*/ 317 w 418"/>
                  <a:gd name="T111" fmla="*/ 142 h 359"/>
                  <a:gd name="T112" fmla="*/ 394 w 418"/>
                  <a:gd name="T113" fmla="*/ 25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59">
                    <a:moveTo>
                      <a:pt x="418" y="257"/>
                    </a:moveTo>
                    <a:cubicBezTo>
                      <a:pt x="418" y="201"/>
                      <a:pt x="393" y="151"/>
                      <a:pt x="354" y="125"/>
                    </a:cubicBezTo>
                    <a:cubicBezTo>
                      <a:pt x="365" y="112"/>
                      <a:pt x="371" y="95"/>
                      <a:pt x="371" y="77"/>
                    </a:cubicBezTo>
                    <a:cubicBezTo>
                      <a:pt x="371" y="35"/>
                      <a:pt x="337" y="0"/>
                      <a:pt x="294" y="0"/>
                    </a:cubicBezTo>
                    <a:cubicBezTo>
                      <a:pt x="278" y="0"/>
                      <a:pt x="262" y="5"/>
                      <a:pt x="249" y="15"/>
                    </a:cubicBezTo>
                    <a:cubicBezTo>
                      <a:pt x="237" y="9"/>
                      <a:pt x="224" y="6"/>
                      <a:pt x="210" y="6"/>
                    </a:cubicBezTo>
                    <a:cubicBezTo>
                      <a:pt x="196" y="6"/>
                      <a:pt x="182" y="9"/>
                      <a:pt x="170" y="15"/>
                    </a:cubicBezTo>
                    <a:cubicBezTo>
                      <a:pt x="157" y="6"/>
                      <a:pt x="141" y="0"/>
                      <a:pt x="124" y="0"/>
                    </a:cubicBezTo>
                    <a:cubicBezTo>
                      <a:pt x="82" y="0"/>
                      <a:pt x="47" y="35"/>
                      <a:pt x="47" y="77"/>
                    </a:cubicBezTo>
                    <a:cubicBezTo>
                      <a:pt x="47" y="95"/>
                      <a:pt x="54" y="112"/>
                      <a:pt x="64" y="125"/>
                    </a:cubicBezTo>
                    <a:cubicBezTo>
                      <a:pt x="25" y="151"/>
                      <a:pt x="0" y="201"/>
                      <a:pt x="0" y="257"/>
                    </a:cubicBezTo>
                    <a:cubicBezTo>
                      <a:pt x="0" y="284"/>
                      <a:pt x="37" y="296"/>
                      <a:pt x="67" y="301"/>
                    </a:cubicBezTo>
                    <a:cubicBezTo>
                      <a:pt x="67" y="302"/>
                      <a:pt x="67" y="304"/>
                      <a:pt x="67" y="305"/>
                    </a:cubicBezTo>
                    <a:cubicBezTo>
                      <a:pt x="67" y="348"/>
                      <a:pt x="157" y="359"/>
                      <a:pt x="210" y="359"/>
                    </a:cubicBezTo>
                    <a:cubicBezTo>
                      <a:pt x="263" y="359"/>
                      <a:pt x="353" y="348"/>
                      <a:pt x="353" y="305"/>
                    </a:cubicBezTo>
                    <a:cubicBezTo>
                      <a:pt x="353" y="304"/>
                      <a:pt x="353" y="302"/>
                      <a:pt x="352" y="301"/>
                    </a:cubicBezTo>
                    <a:cubicBezTo>
                      <a:pt x="382" y="295"/>
                      <a:pt x="418" y="284"/>
                      <a:pt x="418" y="257"/>
                    </a:cubicBezTo>
                    <a:close/>
                    <a:moveTo>
                      <a:pt x="294" y="24"/>
                    </a:moveTo>
                    <a:cubicBezTo>
                      <a:pt x="324" y="24"/>
                      <a:pt x="347" y="48"/>
                      <a:pt x="347" y="77"/>
                    </a:cubicBezTo>
                    <a:cubicBezTo>
                      <a:pt x="347" y="95"/>
                      <a:pt x="339" y="110"/>
                      <a:pt x="325" y="120"/>
                    </a:cubicBezTo>
                    <a:cubicBezTo>
                      <a:pt x="322" y="122"/>
                      <a:pt x="319" y="124"/>
                      <a:pt x="316" y="125"/>
                    </a:cubicBezTo>
                    <a:cubicBezTo>
                      <a:pt x="309" y="128"/>
                      <a:pt x="302" y="130"/>
                      <a:pt x="294" y="130"/>
                    </a:cubicBezTo>
                    <a:cubicBezTo>
                      <a:pt x="294" y="130"/>
                      <a:pt x="294" y="130"/>
                      <a:pt x="294" y="130"/>
                    </a:cubicBezTo>
                    <a:cubicBezTo>
                      <a:pt x="290" y="130"/>
                      <a:pt x="285" y="129"/>
                      <a:pt x="281" y="128"/>
                    </a:cubicBezTo>
                    <a:cubicBezTo>
                      <a:pt x="282" y="127"/>
                      <a:pt x="283" y="125"/>
                      <a:pt x="283" y="123"/>
                    </a:cubicBezTo>
                    <a:cubicBezTo>
                      <a:pt x="284" y="121"/>
                      <a:pt x="285" y="118"/>
                      <a:pt x="286" y="115"/>
                    </a:cubicBezTo>
                    <a:cubicBezTo>
                      <a:pt x="288" y="108"/>
                      <a:pt x="289" y="101"/>
                      <a:pt x="289" y="93"/>
                    </a:cubicBezTo>
                    <a:cubicBezTo>
                      <a:pt x="289" y="73"/>
                      <a:pt x="282" y="54"/>
                      <a:pt x="269" y="40"/>
                    </a:cubicBezTo>
                    <a:cubicBezTo>
                      <a:pt x="267" y="38"/>
                      <a:pt x="265" y="36"/>
                      <a:pt x="263" y="35"/>
                    </a:cubicBezTo>
                    <a:cubicBezTo>
                      <a:pt x="272" y="28"/>
                      <a:pt x="283" y="24"/>
                      <a:pt x="294" y="24"/>
                    </a:cubicBezTo>
                    <a:close/>
                    <a:moveTo>
                      <a:pt x="167" y="46"/>
                    </a:moveTo>
                    <a:cubicBezTo>
                      <a:pt x="169" y="44"/>
                      <a:pt x="171" y="43"/>
                      <a:pt x="173" y="41"/>
                    </a:cubicBezTo>
                    <a:cubicBezTo>
                      <a:pt x="175" y="40"/>
                      <a:pt x="178" y="38"/>
                      <a:pt x="180" y="37"/>
                    </a:cubicBezTo>
                    <a:cubicBezTo>
                      <a:pt x="189" y="32"/>
                      <a:pt x="199" y="30"/>
                      <a:pt x="210" y="30"/>
                    </a:cubicBezTo>
                    <a:cubicBezTo>
                      <a:pt x="220" y="30"/>
                      <a:pt x="230" y="32"/>
                      <a:pt x="239" y="37"/>
                    </a:cubicBezTo>
                    <a:cubicBezTo>
                      <a:pt x="241" y="38"/>
                      <a:pt x="244" y="39"/>
                      <a:pt x="246" y="41"/>
                    </a:cubicBezTo>
                    <a:cubicBezTo>
                      <a:pt x="248" y="42"/>
                      <a:pt x="250" y="44"/>
                      <a:pt x="252" y="46"/>
                    </a:cubicBezTo>
                    <a:cubicBezTo>
                      <a:pt x="254" y="47"/>
                      <a:pt x="256" y="49"/>
                      <a:pt x="257" y="51"/>
                    </a:cubicBezTo>
                    <a:cubicBezTo>
                      <a:pt x="267" y="62"/>
                      <a:pt x="273" y="77"/>
                      <a:pt x="273" y="93"/>
                    </a:cubicBezTo>
                    <a:cubicBezTo>
                      <a:pt x="273" y="102"/>
                      <a:pt x="271" y="111"/>
                      <a:pt x="268" y="119"/>
                    </a:cubicBezTo>
                    <a:cubicBezTo>
                      <a:pt x="267" y="120"/>
                      <a:pt x="267" y="121"/>
                      <a:pt x="266" y="122"/>
                    </a:cubicBezTo>
                    <a:cubicBezTo>
                      <a:pt x="265" y="124"/>
                      <a:pt x="264" y="126"/>
                      <a:pt x="262" y="129"/>
                    </a:cubicBezTo>
                    <a:cubicBezTo>
                      <a:pt x="262" y="129"/>
                      <a:pt x="262" y="129"/>
                      <a:pt x="262" y="129"/>
                    </a:cubicBezTo>
                    <a:cubicBezTo>
                      <a:pt x="261" y="131"/>
                      <a:pt x="259" y="133"/>
                      <a:pt x="257" y="135"/>
                    </a:cubicBezTo>
                    <a:cubicBezTo>
                      <a:pt x="254" y="139"/>
                      <a:pt x="250" y="142"/>
                      <a:pt x="246" y="145"/>
                    </a:cubicBezTo>
                    <a:cubicBezTo>
                      <a:pt x="243" y="147"/>
                      <a:pt x="240" y="149"/>
                      <a:pt x="237" y="150"/>
                    </a:cubicBezTo>
                    <a:cubicBezTo>
                      <a:pt x="233" y="152"/>
                      <a:pt x="229" y="154"/>
                      <a:pt x="225" y="155"/>
                    </a:cubicBezTo>
                    <a:cubicBezTo>
                      <a:pt x="224" y="155"/>
                      <a:pt x="223" y="155"/>
                      <a:pt x="221" y="156"/>
                    </a:cubicBezTo>
                    <a:cubicBezTo>
                      <a:pt x="219" y="156"/>
                      <a:pt x="216" y="156"/>
                      <a:pt x="213" y="157"/>
                    </a:cubicBezTo>
                    <a:cubicBezTo>
                      <a:pt x="212" y="157"/>
                      <a:pt x="211" y="157"/>
                      <a:pt x="210" y="157"/>
                    </a:cubicBezTo>
                    <a:cubicBezTo>
                      <a:pt x="208" y="157"/>
                      <a:pt x="207" y="157"/>
                      <a:pt x="206" y="156"/>
                    </a:cubicBezTo>
                    <a:cubicBezTo>
                      <a:pt x="203" y="156"/>
                      <a:pt x="201" y="156"/>
                      <a:pt x="198" y="156"/>
                    </a:cubicBezTo>
                    <a:cubicBezTo>
                      <a:pt x="197" y="155"/>
                      <a:pt x="195" y="155"/>
                      <a:pt x="194" y="155"/>
                    </a:cubicBezTo>
                    <a:cubicBezTo>
                      <a:pt x="190" y="154"/>
                      <a:pt x="186" y="152"/>
                      <a:pt x="183" y="150"/>
                    </a:cubicBezTo>
                    <a:cubicBezTo>
                      <a:pt x="179" y="149"/>
                      <a:pt x="176" y="147"/>
                      <a:pt x="173" y="145"/>
                    </a:cubicBezTo>
                    <a:cubicBezTo>
                      <a:pt x="169" y="142"/>
                      <a:pt x="165" y="139"/>
                      <a:pt x="162" y="135"/>
                    </a:cubicBezTo>
                    <a:cubicBezTo>
                      <a:pt x="160" y="133"/>
                      <a:pt x="159" y="131"/>
                      <a:pt x="158" y="129"/>
                    </a:cubicBezTo>
                    <a:cubicBezTo>
                      <a:pt x="157" y="129"/>
                      <a:pt x="157" y="129"/>
                      <a:pt x="157" y="128"/>
                    </a:cubicBezTo>
                    <a:cubicBezTo>
                      <a:pt x="155" y="126"/>
                      <a:pt x="154" y="124"/>
                      <a:pt x="153" y="121"/>
                    </a:cubicBezTo>
                    <a:cubicBezTo>
                      <a:pt x="152" y="121"/>
                      <a:pt x="152" y="120"/>
                      <a:pt x="152" y="119"/>
                    </a:cubicBezTo>
                    <a:cubicBezTo>
                      <a:pt x="148" y="111"/>
                      <a:pt x="146" y="102"/>
                      <a:pt x="146" y="93"/>
                    </a:cubicBezTo>
                    <a:cubicBezTo>
                      <a:pt x="146" y="77"/>
                      <a:pt x="152" y="63"/>
                      <a:pt x="162" y="51"/>
                    </a:cubicBezTo>
                    <a:cubicBezTo>
                      <a:pt x="163" y="50"/>
                      <a:pt x="165" y="48"/>
                      <a:pt x="167" y="46"/>
                    </a:cubicBezTo>
                    <a:close/>
                    <a:moveTo>
                      <a:pt x="124" y="24"/>
                    </a:moveTo>
                    <a:cubicBezTo>
                      <a:pt x="136" y="24"/>
                      <a:pt x="147" y="28"/>
                      <a:pt x="156" y="35"/>
                    </a:cubicBezTo>
                    <a:cubicBezTo>
                      <a:pt x="154" y="37"/>
                      <a:pt x="152" y="39"/>
                      <a:pt x="150" y="41"/>
                    </a:cubicBezTo>
                    <a:cubicBezTo>
                      <a:pt x="138" y="55"/>
                      <a:pt x="130" y="73"/>
                      <a:pt x="130" y="93"/>
                    </a:cubicBezTo>
                    <a:cubicBezTo>
                      <a:pt x="130" y="101"/>
                      <a:pt x="131" y="108"/>
                      <a:pt x="133" y="115"/>
                    </a:cubicBezTo>
                    <a:cubicBezTo>
                      <a:pt x="134" y="118"/>
                      <a:pt x="135" y="121"/>
                      <a:pt x="136" y="124"/>
                    </a:cubicBezTo>
                    <a:cubicBezTo>
                      <a:pt x="137" y="125"/>
                      <a:pt x="138" y="127"/>
                      <a:pt x="138" y="128"/>
                    </a:cubicBezTo>
                    <a:cubicBezTo>
                      <a:pt x="134" y="129"/>
                      <a:pt x="129" y="130"/>
                      <a:pt x="124" y="130"/>
                    </a:cubicBezTo>
                    <a:cubicBezTo>
                      <a:pt x="124" y="130"/>
                      <a:pt x="124" y="130"/>
                      <a:pt x="124" y="130"/>
                    </a:cubicBezTo>
                    <a:cubicBezTo>
                      <a:pt x="117" y="130"/>
                      <a:pt x="109" y="128"/>
                      <a:pt x="103" y="125"/>
                    </a:cubicBezTo>
                    <a:cubicBezTo>
                      <a:pt x="100" y="124"/>
                      <a:pt x="96" y="122"/>
                      <a:pt x="93" y="120"/>
                    </a:cubicBezTo>
                    <a:cubicBezTo>
                      <a:pt x="80" y="110"/>
                      <a:pt x="71" y="95"/>
                      <a:pt x="71" y="77"/>
                    </a:cubicBezTo>
                    <a:cubicBezTo>
                      <a:pt x="71" y="48"/>
                      <a:pt x="95" y="24"/>
                      <a:pt x="124" y="24"/>
                    </a:cubicBezTo>
                    <a:close/>
                    <a:moveTo>
                      <a:pt x="77" y="278"/>
                    </a:moveTo>
                    <a:cubicBezTo>
                      <a:pt x="44" y="273"/>
                      <a:pt x="24" y="263"/>
                      <a:pt x="24" y="257"/>
                    </a:cubicBezTo>
                    <a:cubicBezTo>
                      <a:pt x="24" y="202"/>
                      <a:pt x="53" y="155"/>
                      <a:pt x="92" y="138"/>
                    </a:cubicBezTo>
                    <a:cubicBezTo>
                      <a:pt x="95" y="139"/>
                      <a:pt x="98" y="141"/>
                      <a:pt x="102" y="142"/>
                    </a:cubicBezTo>
                    <a:cubicBezTo>
                      <a:pt x="109" y="145"/>
                      <a:pt x="116" y="146"/>
                      <a:pt x="124" y="146"/>
                    </a:cubicBezTo>
                    <a:cubicBezTo>
                      <a:pt x="132" y="146"/>
                      <a:pt x="140" y="145"/>
                      <a:pt x="147" y="142"/>
                    </a:cubicBezTo>
                    <a:cubicBezTo>
                      <a:pt x="150" y="146"/>
                      <a:pt x="153" y="149"/>
                      <a:pt x="157" y="152"/>
                    </a:cubicBezTo>
                    <a:cubicBezTo>
                      <a:pt x="117" y="173"/>
                      <a:pt x="87" y="217"/>
                      <a:pt x="78" y="270"/>
                    </a:cubicBezTo>
                    <a:cubicBezTo>
                      <a:pt x="77" y="273"/>
                      <a:pt x="77" y="275"/>
                      <a:pt x="77" y="278"/>
                    </a:cubicBezTo>
                    <a:close/>
                    <a:moveTo>
                      <a:pt x="210" y="335"/>
                    </a:moveTo>
                    <a:cubicBezTo>
                      <a:pt x="138" y="335"/>
                      <a:pt x="91" y="317"/>
                      <a:pt x="91" y="305"/>
                    </a:cubicBezTo>
                    <a:cubicBezTo>
                      <a:pt x="91" y="302"/>
                      <a:pt x="91" y="299"/>
                      <a:pt x="91" y="296"/>
                    </a:cubicBezTo>
                    <a:cubicBezTo>
                      <a:pt x="91" y="293"/>
                      <a:pt x="91" y="291"/>
                      <a:pt x="92" y="288"/>
                    </a:cubicBezTo>
                    <a:cubicBezTo>
                      <a:pt x="92" y="285"/>
                      <a:pt x="92" y="283"/>
                      <a:pt x="92" y="280"/>
                    </a:cubicBezTo>
                    <a:cubicBezTo>
                      <a:pt x="93" y="277"/>
                      <a:pt x="93" y="275"/>
                      <a:pt x="94" y="272"/>
                    </a:cubicBezTo>
                    <a:cubicBezTo>
                      <a:pt x="103" y="221"/>
                      <a:pt x="133" y="180"/>
                      <a:pt x="171" y="163"/>
                    </a:cubicBezTo>
                    <a:cubicBezTo>
                      <a:pt x="179" y="167"/>
                      <a:pt x="188" y="170"/>
                      <a:pt x="198" y="172"/>
                    </a:cubicBezTo>
                    <a:cubicBezTo>
                      <a:pt x="199" y="172"/>
                      <a:pt x="200" y="172"/>
                      <a:pt x="202" y="172"/>
                    </a:cubicBezTo>
                    <a:cubicBezTo>
                      <a:pt x="204" y="172"/>
                      <a:pt x="206" y="173"/>
                      <a:pt x="208" y="173"/>
                    </a:cubicBezTo>
                    <a:cubicBezTo>
                      <a:pt x="209" y="173"/>
                      <a:pt x="209" y="173"/>
                      <a:pt x="210" y="173"/>
                    </a:cubicBezTo>
                    <a:cubicBezTo>
                      <a:pt x="210" y="173"/>
                      <a:pt x="210" y="173"/>
                      <a:pt x="211" y="173"/>
                    </a:cubicBezTo>
                    <a:cubicBezTo>
                      <a:pt x="213" y="173"/>
                      <a:pt x="215" y="172"/>
                      <a:pt x="217" y="172"/>
                    </a:cubicBezTo>
                    <a:cubicBezTo>
                      <a:pt x="218" y="172"/>
                      <a:pt x="220" y="172"/>
                      <a:pt x="221" y="172"/>
                    </a:cubicBezTo>
                    <a:cubicBezTo>
                      <a:pt x="231" y="170"/>
                      <a:pt x="240" y="167"/>
                      <a:pt x="248" y="163"/>
                    </a:cubicBezTo>
                    <a:cubicBezTo>
                      <a:pt x="287" y="180"/>
                      <a:pt x="317" y="221"/>
                      <a:pt x="326" y="272"/>
                    </a:cubicBezTo>
                    <a:cubicBezTo>
                      <a:pt x="326" y="275"/>
                      <a:pt x="327" y="277"/>
                      <a:pt x="327" y="280"/>
                    </a:cubicBezTo>
                    <a:cubicBezTo>
                      <a:pt x="327" y="283"/>
                      <a:pt x="328" y="285"/>
                      <a:pt x="328" y="288"/>
                    </a:cubicBezTo>
                    <a:cubicBezTo>
                      <a:pt x="328" y="291"/>
                      <a:pt x="328" y="293"/>
                      <a:pt x="328" y="296"/>
                    </a:cubicBezTo>
                    <a:cubicBezTo>
                      <a:pt x="328" y="299"/>
                      <a:pt x="329" y="302"/>
                      <a:pt x="329" y="305"/>
                    </a:cubicBezTo>
                    <a:cubicBezTo>
                      <a:pt x="329" y="317"/>
                      <a:pt x="281" y="335"/>
                      <a:pt x="210" y="335"/>
                    </a:cubicBezTo>
                    <a:close/>
                    <a:moveTo>
                      <a:pt x="343" y="278"/>
                    </a:moveTo>
                    <a:cubicBezTo>
                      <a:pt x="342" y="275"/>
                      <a:pt x="342" y="273"/>
                      <a:pt x="342" y="270"/>
                    </a:cubicBezTo>
                    <a:cubicBezTo>
                      <a:pt x="332" y="217"/>
                      <a:pt x="302" y="173"/>
                      <a:pt x="263" y="152"/>
                    </a:cubicBezTo>
                    <a:cubicBezTo>
                      <a:pt x="266" y="149"/>
                      <a:pt x="269" y="146"/>
                      <a:pt x="272" y="142"/>
                    </a:cubicBezTo>
                    <a:cubicBezTo>
                      <a:pt x="279" y="145"/>
                      <a:pt x="287" y="146"/>
                      <a:pt x="294" y="146"/>
                    </a:cubicBezTo>
                    <a:cubicBezTo>
                      <a:pt x="302" y="146"/>
                      <a:pt x="310" y="145"/>
                      <a:pt x="317" y="142"/>
                    </a:cubicBezTo>
                    <a:cubicBezTo>
                      <a:pt x="320" y="141"/>
                      <a:pt x="324" y="139"/>
                      <a:pt x="327" y="138"/>
                    </a:cubicBezTo>
                    <a:cubicBezTo>
                      <a:pt x="366" y="155"/>
                      <a:pt x="394" y="202"/>
                      <a:pt x="394" y="257"/>
                    </a:cubicBezTo>
                    <a:cubicBezTo>
                      <a:pt x="394" y="263"/>
                      <a:pt x="375" y="273"/>
                      <a:pt x="343" y="278"/>
                    </a:cubicBez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ctr" anchorCtr="0" compatLnSpc="1">
                <a:prstTxWarp prst="textNoShape">
                  <a:avLst/>
                </a:prstTxWarp>
              </a:bodyPr>
              <a:lstStyle/>
              <a:p>
                <a:pPr defTabSz="914126">
                  <a:buClrTx/>
                  <a:defRPr/>
                </a:pPr>
                <a:endParaRPr lang="en-US" dirty="0">
                  <a:ea typeface="+mn-ea"/>
                  <a:cs typeface="+mn-cs"/>
                </a:endParaRPr>
              </a:p>
            </p:txBody>
          </p:sp>
        </p:grpSp>
      </p:grpSp>
      <p:grpSp>
        <p:nvGrpSpPr>
          <p:cNvPr id="8" name="Group 7"/>
          <p:cNvGrpSpPr/>
          <p:nvPr/>
        </p:nvGrpSpPr>
        <p:grpSpPr>
          <a:xfrm>
            <a:off x="9165885" y="5187073"/>
            <a:ext cx="400548" cy="400548"/>
            <a:chOff x="3792203" y="4203228"/>
            <a:chExt cx="464022" cy="464022"/>
          </a:xfrm>
        </p:grpSpPr>
        <p:sp>
          <p:nvSpPr>
            <p:cNvPr id="7" name="Oval 6"/>
            <p:cNvSpPr/>
            <p:nvPr/>
          </p:nvSpPr>
          <p:spPr bwMode="gray">
            <a:xfrm>
              <a:off x="3792203" y="4203228"/>
              <a:ext cx="464022" cy="464022"/>
            </a:xfrm>
            <a:prstGeom prst="ellipse">
              <a:avLst/>
            </a:prstGeom>
            <a:solidFill>
              <a:schemeClr val="bg1"/>
            </a:solidFill>
            <a:ln w="25400">
              <a:solidFill>
                <a:srgbClr val="40404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95">
                <a:lnSpc>
                  <a:spcPct val="90000"/>
                </a:lnSpc>
                <a:buClrTx/>
              </a:pPr>
              <a:endParaRPr lang="en-US" sz="2399" dirty="0">
                <a:solidFill>
                  <a:sysClr val="windowText" lastClr="000000"/>
                </a:solidFill>
                <a:latin typeface="Calibri"/>
              </a:endParaRPr>
            </a:p>
          </p:txBody>
        </p:sp>
        <p:grpSp>
          <p:nvGrpSpPr>
            <p:cNvPr id="204" name="Group 203"/>
            <p:cNvGrpSpPr/>
            <p:nvPr/>
          </p:nvGrpSpPr>
          <p:grpSpPr>
            <a:xfrm>
              <a:off x="3881468" y="4289837"/>
              <a:ext cx="303155" cy="280731"/>
              <a:chOff x="3864197" y="2712141"/>
              <a:chExt cx="563001" cy="521357"/>
            </a:xfrm>
          </p:grpSpPr>
          <p:sp>
            <p:nvSpPr>
              <p:cNvPr id="205" name="Freeform 5"/>
              <p:cNvSpPr>
                <a:spLocks noEditPoints="1"/>
              </p:cNvSpPr>
              <p:nvPr/>
            </p:nvSpPr>
            <p:spPr bwMode="auto">
              <a:xfrm>
                <a:off x="3864197" y="2712141"/>
                <a:ext cx="377759" cy="521357"/>
              </a:xfrm>
              <a:custGeom>
                <a:avLst/>
                <a:gdLst>
                  <a:gd name="T0" fmla="*/ 606 w 612"/>
                  <a:gd name="T1" fmla="*/ 134 h 846"/>
                  <a:gd name="T2" fmla="*/ 306 w 612"/>
                  <a:gd name="T3" fmla="*/ 0 h 846"/>
                  <a:gd name="T4" fmla="*/ 6 w 612"/>
                  <a:gd name="T5" fmla="*/ 134 h 846"/>
                  <a:gd name="T6" fmla="*/ 6 w 612"/>
                  <a:gd name="T7" fmla="*/ 442 h 846"/>
                  <a:gd name="T8" fmla="*/ 306 w 612"/>
                  <a:gd name="T9" fmla="*/ 846 h 846"/>
                  <a:gd name="T10" fmla="*/ 606 w 612"/>
                  <a:gd name="T11" fmla="*/ 442 h 846"/>
                  <a:gd name="T12" fmla="*/ 606 w 612"/>
                  <a:gd name="T13" fmla="*/ 134 h 846"/>
                  <a:gd name="T14" fmla="*/ 86 w 612"/>
                  <a:gd name="T15" fmla="*/ 429 h 846"/>
                  <a:gd name="T16" fmla="*/ 86 w 612"/>
                  <a:gd name="T17" fmla="*/ 203 h 846"/>
                  <a:gd name="T18" fmla="*/ 220 w 612"/>
                  <a:gd name="T19" fmla="*/ 148 h 846"/>
                  <a:gd name="T20" fmla="*/ 220 w 612"/>
                  <a:gd name="T21" fmla="*/ 662 h 846"/>
                  <a:gd name="T22" fmla="*/ 86 w 612"/>
                  <a:gd name="T23" fmla="*/ 429 h 846"/>
                  <a:gd name="T24" fmla="*/ 260 w 612"/>
                  <a:gd name="T25" fmla="*/ 694 h 846"/>
                  <a:gd name="T26" fmla="*/ 260 w 612"/>
                  <a:gd name="T27" fmla="*/ 129 h 846"/>
                  <a:gd name="T28" fmla="*/ 306 w 612"/>
                  <a:gd name="T29" fmla="*/ 105 h 846"/>
                  <a:gd name="T30" fmla="*/ 352 w 612"/>
                  <a:gd name="T31" fmla="*/ 129 h 846"/>
                  <a:gd name="T32" fmla="*/ 352 w 612"/>
                  <a:gd name="T33" fmla="*/ 694 h 846"/>
                  <a:gd name="T34" fmla="*/ 306 w 612"/>
                  <a:gd name="T35" fmla="*/ 725 h 846"/>
                  <a:gd name="T36" fmla="*/ 260 w 612"/>
                  <a:gd name="T37" fmla="*/ 694 h 846"/>
                  <a:gd name="T38" fmla="*/ 526 w 612"/>
                  <a:gd name="T39" fmla="*/ 429 h 846"/>
                  <a:gd name="T40" fmla="*/ 392 w 612"/>
                  <a:gd name="T41" fmla="*/ 661 h 846"/>
                  <a:gd name="T42" fmla="*/ 392 w 612"/>
                  <a:gd name="T43" fmla="*/ 149 h 846"/>
                  <a:gd name="T44" fmla="*/ 526 w 612"/>
                  <a:gd name="T45" fmla="*/ 203 h 846"/>
                  <a:gd name="T46" fmla="*/ 526 w 612"/>
                  <a:gd name="T47" fmla="*/ 42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2" h="846">
                    <a:moveTo>
                      <a:pt x="606" y="134"/>
                    </a:moveTo>
                    <a:cubicBezTo>
                      <a:pt x="516" y="114"/>
                      <a:pt x="306" y="0"/>
                      <a:pt x="306" y="0"/>
                    </a:cubicBezTo>
                    <a:cubicBezTo>
                      <a:pt x="306" y="0"/>
                      <a:pt x="96" y="114"/>
                      <a:pt x="6" y="134"/>
                    </a:cubicBezTo>
                    <a:cubicBezTo>
                      <a:pt x="6" y="134"/>
                      <a:pt x="0" y="378"/>
                      <a:pt x="6" y="442"/>
                    </a:cubicBezTo>
                    <a:cubicBezTo>
                      <a:pt x="12" y="506"/>
                      <a:pt x="38" y="674"/>
                      <a:pt x="306" y="846"/>
                    </a:cubicBezTo>
                    <a:cubicBezTo>
                      <a:pt x="574" y="674"/>
                      <a:pt x="600" y="506"/>
                      <a:pt x="606" y="442"/>
                    </a:cubicBezTo>
                    <a:cubicBezTo>
                      <a:pt x="612" y="378"/>
                      <a:pt x="606" y="134"/>
                      <a:pt x="606" y="134"/>
                    </a:cubicBezTo>
                    <a:close/>
                    <a:moveTo>
                      <a:pt x="86" y="429"/>
                    </a:moveTo>
                    <a:cubicBezTo>
                      <a:pt x="82" y="382"/>
                      <a:pt x="86" y="203"/>
                      <a:pt x="86" y="203"/>
                    </a:cubicBezTo>
                    <a:cubicBezTo>
                      <a:pt x="119" y="196"/>
                      <a:pt x="174" y="171"/>
                      <a:pt x="220" y="148"/>
                    </a:cubicBezTo>
                    <a:cubicBezTo>
                      <a:pt x="220" y="662"/>
                      <a:pt x="220" y="662"/>
                      <a:pt x="220" y="662"/>
                    </a:cubicBezTo>
                    <a:cubicBezTo>
                      <a:pt x="103" y="559"/>
                      <a:pt x="90" y="468"/>
                      <a:pt x="86" y="429"/>
                    </a:cubicBezTo>
                    <a:close/>
                    <a:moveTo>
                      <a:pt x="260" y="694"/>
                    </a:moveTo>
                    <a:cubicBezTo>
                      <a:pt x="260" y="129"/>
                      <a:pt x="260" y="129"/>
                      <a:pt x="260" y="129"/>
                    </a:cubicBezTo>
                    <a:cubicBezTo>
                      <a:pt x="287" y="115"/>
                      <a:pt x="306" y="105"/>
                      <a:pt x="306" y="105"/>
                    </a:cubicBezTo>
                    <a:cubicBezTo>
                      <a:pt x="306" y="105"/>
                      <a:pt x="325" y="115"/>
                      <a:pt x="352" y="129"/>
                    </a:cubicBezTo>
                    <a:cubicBezTo>
                      <a:pt x="352" y="694"/>
                      <a:pt x="352" y="694"/>
                      <a:pt x="352" y="694"/>
                    </a:cubicBezTo>
                    <a:cubicBezTo>
                      <a:pt x="338" y="704"/>
                      <a:pt x="323" y="715"/>
                      <a:pt x="306" y="725"/>
                    </a:cubicBezTo>
                    <a:cubicBezTo>
                      <a:pt x="290" y="715"/>
                      <a:pt x="274" y="704"/>
                      <a:pt x="260" y="694"/>
                    </a:cubicBezTo>
                    <a:close/>
                    <a:moveTo>
                      <a:pt x="526" y="429"/>
                    </a:moveTo>
                    <a:cubicBezTo>
                      <a:pt x="522" y="468"/>
                      <a:pt x="509" y="559"/>
                      <a:pt x="392" y="661"/>
                    </a:cubicBezTo>
                    <a:cubicBezTo>
                      <a:pt x="392" y="149"/>
                      <a:pt x="392" y="149"/>
                      <a:pt x="392" y="149"/>
                    </a:cubicBezTo>
                    <a:cubicBezTo>
                      <a:pt x="439" y="171"/>
                      <a:pt x="493" y="196"/>
                      <a:pt x="526" y="203"/>
                    </a:cubicBezTo>
                    <a:cubicBezTo>
                      <a:pt x="526" y="203"/>
                      <a:pt x="530" y="382"/>
                      <a:pt x="526" y="429"/>
                    </a:cubicBezTo>
                    <a:close/>
                  </a:path>
                </a:pathLst>
              </a:custGeom>
              <a:solidFill>
                <a:srgbClr val="FDBA30"/>
              </a:solidFill>
              <a:ln>
                <a:noFill/>
              </a:ln>
            </p:spPr>
            <p:txBody>
              <a:bodyPr vert="horz" wrap="square" lIns="121888" tIns="60944" rIns="121888" bIns="60944" numCol="1" anchor="t" anchorCtr="0" compatLnSpc="1">
                <a:prstTxWarp prst="textNoShape">
                  <a:avLst/>
                </a:prstTxWarp>
              </a:bodyPr>
              <a:lstStyle/>
              <a:p>
                <a:pPr defTabSz="1218895">
                  <a:buClrTx/>
                </a:pPr>
                <a:endParaRPr lang="en-US" sz="2399" dirty="0">
                  <a:solidFill>
                    <a:sysClr val="windowText" lastClr="000000"/>
                  </a:solidFill>
                  <a:latin typeface="Calibri"/>
                  <a:ea typeface="+mn-ea"/>
                  <a:cs typeface="+mn-cs"/>
                </a:endParaRPr>
              </a:p>
            </p:txBody>
          </p:sp>
          <p:grpSp>
            <p:nvGrpSpPr>
              <p:cNvPr id="206" name="Group 205"/>
              <p:cNvGrpSpPr/>
              <p:nvPr/>
            </p:nvGrpSpPr>
            <p:grpSpPr>
              <a:xfrm>
                <a:off x="4013576" y="2944552"/>
                <a:ext cx="413622" cy="268908"/>
                <a:chOff x="5054024" y="5256233"/>
                <a:chExt cx="1609725" cy="1046531"/>
              </a:xfrm>
            </p:grpSpPr>
            <p:sp>
              <p:nvSpPr>
                <p:cNvPr id="207" name="Freeform 206"/>
                <p:cNvSpPr/>
                <p:nvPr/>
              </p:nvSpPr>
              <p:spPr>
                <a:xfrm>
                  <a:off x="5131273" y="5311570"/>
                  <a:ext cx="1465356" cy="974699"/>
                </a:xfrm>
                <a:custGeom>
                  <a:avLst/>
                  <a:gdLst>
                    <a:gd name="connsiteX0" fmla="*/ 1217581 w 1982518"/>
                    <a:gd name="connsiteY0" fmla="*/ 0 h 1318695"/>
                    <a:gd name="connsiteX1" fmla="*/ 1675523 w 1982518"/>
                    <a:gd name="connsiteY1" fmla="*/ 457942 h 1318695"/>
                    <a:gd name="connsiteX2" fmla="*/ 1670247 w 1982518"/>
                    <a:gd name="connsiteY2" fmla="*/ 527682 h 1318695"/>
                    <a:gd name="connsiteX3" fmla="*/ 1661029 w 1982518"/>
                    <a:gd name="connsiteY3" fmla="*/ 567679 h 1318695"/>
                    <a:gd name="connsiteX4" fmla="*/ 1680399 w 1982518"/>
                    <a:gd name="connsiteY4" fmla="*/ 569632 h 1318695"/>
                    <a:gd name="connsiteX5" fmla="*/ 1982518 w 1982518"/>
                    <a:gd name="connsiteY5" fmla="*/ 940320 h 1318695"/>
                    <a:gd name="connsiteX6" fmla="*/ 1604143 w 1982518"/>
                    <a:gd name="connsiteY6" fmla="*/ 1318695 h 1318695"/>
                    <a:gd name="connsiteX7" fmla="*/ 1392590 w 1982518"/>
                    <a:gd name="connsiteY7" fmla="*/ 1254075 h 1318695"/>
                    <a:gd name="connsiteX8" fmla="*/ 1377428 w 1982518"/>
                    <a:gd name="connsiteY8" fmla="*/ 1241565 h 1318695"/>
                    <a:gd name="connsiteX9" fmla="*/ 436545 w 1982518"/>
                    <a:gd name="connsiteY9" fmla="*/ 1241565 h 1318695"/>
                    <a:gd name="connsiteX10" fmla="*/ 378375 w 1982518"/>
                    <a:gd name="connsiteY10" fmla="*/ 1247429 h 1318695"/>
                    <a:gd name="connsiteX11" fmla="*/ 0 w 1982518"/>
                    <a:gd name="connsiteY11" fmla="*/ 869054 h 1318695"/>
                    <a:gd name="connsiteX12" fmla="*/ 302119 w 1982518"/>
                    <a:gd name="connsiteY12" fmla="*/ 498366 h 1318695"/>
                    <a:gd name="connsiteX13" fmla="*/ 346236 w 1982518"/>
                    <a:gd name="connsiteY13" fmla="*/ 493919 h 1318695"/>
                    <a:gd name="connsiteX14" fmla="*/ 381095 w 1982518"/>
                    <a:gd name="connsiteY14" fmla="*/ 429696 h 1318695"/>
                    <a:gd name="connsiteX15" fmla="*/ 694850 w 1982518"/>
                    <a:gd name="connsiteY15" fmla="*/ 262874 h 1318695"/>
                    <a:gd name="connsiteX16" fmla="*/ 771106 w 1982518"/>
                    <a:gd name="connsiteY16" fmla="*/ 270561 h 1318695"/>
                    <a:gd name="connsiteX17" fmla="*/ 796332 w 1982518"/>
                    <a:gd name="connsiteY17" fmla="*/ 278392 h 1318695"/>
                    <a:gd name="connsiteX18" fmla="*/ 837849 w 1982518"/>
                    <a:gd name="connsiteY18" fmla="*/ 201902 h 1318695"/>
                    <a:gd name="connsiteX19" fmla="*/ 1217581 w 1982518"/>
                    <a:gd name="connsiteY19" fmla="*/ 0 h 13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2518" h="1318695">
                      <a:moveTo>
                        <a:pt x="1217581" y="0"/>
                      </a:moveTo>
                      <a:cubicBezTo>
                        <a:pt x="1470495" y="0"/>
                        <a:pt x="1675523" y="205028"/>
                        <a:pt x="1675523" y="457942"/>
                      </a:cubicBezTo>
                      <a:cubicBezTo>
                        <a:pt x="1675523" y="481653"/>
                        <a:pt x="1673721" y="504942"/>
                        <a:pt x="1670247" y="527682"/>
                      </a:cubicBezTo>
                      <a:lnTo>
                        <a:pt x="1661029" y="567679"/>
                      </a:lnTo>
                      <a:lnTo>
                        <a:pt x="1680399" y="569632"/>
                      </a:lnTo>
                      <a:cubicBezTo>
                        <a:pt x="1852818" y="604914"/>
                        <a:pt x="1982518" y="757471"/>
                        <a:pt x="1982518" y="940320"/>
                      </a:cubicBezTo>
                      <a:cubicBezTo>
                        <a:pt x="1982518" y="1149291"/>
                        <a:pt x="1813114" y="1318695"/>
                        <a:pt x="1604143" y="1318695"/>
                      </a:cubicBezTo>
                      <a:cubicBezTo>
                        <a:pt x="1525779" y="1318695"/>
                        <a:pt x="1452979" y="1294873"/>
                        <a:pt x="1392590" y="1254075"/>
                      </a:cubicBezTo>
                      <a:lnTo>
                        <a:pt x="1377428" y="1241565"/>
                      </a:lnTo>
                      <a:lnTo>
                        <a:pt x="436545" y="1241565"/>
                      </a:lnTo>
                      <a:lnTo>
                        <a:pt x="378375" y="1247429"/>
                      </a:lnTo>
                      <a:cubicBezTo>
                        <a:pt x="169404" y="1247429"/>
                        <a:pt x="0" y="1078025"/>
                        <a:pt x="0" y="869054"/>
                      </a:cubicBezTo>
                      <a:cubicBezTo>
                        <a:pt x="0" y="686204"/>
                        <a:pt x="129700" y="533648"/>
                        <a:pt x="302119" y="498366"/>
                      </a:cubicBezTo>
                      <a:lnTo>
                        <a:pt x="346236" y="493919"/>
                      </a:lnTo>
                      <a:lnTo>
                        <a:pt x="381095" y="429696"/>
                      </a:lnTo>
                      <a:cubicBezTo>
                        <a:pt x="449092" y="329047"/>
                        <a:pt x="564243" y="262874"/>
                        <a:pt x="694850" y="262874"/>
                      </a:cubicBezTo>
                      <a:cubicBezTo>
                        <a:pt x="720972" y="262874"/>
                        <a:pt x="746475" y="265521"/>
                        <a:pt x="771106" y="270561"/>
                      </a:cubicBezTo>
                      <a:lnTo>
                        <a:pt x="796332" y="278392"/>
                      </a:lnTo>
                      <a:lnTo>
                        <a:pt x="837849" y="201902"/>
                      </a:lnTo>
                      <a:cubicBezTo>
                        <a:pt x="920144" y="80089"/>
                        <a:pt x="1059510" y="0"/>
                        <a:pt x="1217581" y="0"/>
                      </a:cubicBezTo>
                      <a:close/>
                    </a:path>
                  </a:pathLst>
                </a:custGeom>
                <a:solidFill>
                  <a:sysClr val="window" lastClr="FFFFFF"/>
                </a:solidFill>
                <a:ln w="9525">
                  <a:noFill/>
                  <a:miter lim="800000"/>
                  <a:headEnd/>
                  <a:tailEnd/>
                </a:ln>
              </p:spPr>
              <p:txBody>
                <a:bodyPr wrap="square" rtlCol="0" anchor="ctr"/>
                <a:lstStyle/>
                <a:p>
                  <a:pPr defTabSz="914171">
                    <a:buClrTx/>
                    <a:defRPr/>
                  </a:pPr>
                  <a:endParaRPr lang="en-US" sz="1350" dirty="0">
                    <a:solidFill>
                      <a:prstClr val="white"/>
                    </a:solidFill>
                    <a:ea typeface="+mn-ea"/>
                    <a:cs typeface="+mn-cs"/>
                  </a:endParaRPr>
                </a:p>
              </p:txBody>
            </p:sp>
            <p:sp>
              <p:nvSpPr>
                <p:cNvPr id="208" name="Freeform 5"/>
                <p:cNvSpPr>
                  <a:spLocks noEditPoints="1"/>
                </p:cNvSpPr>
                <p:nvPr/>
              </p:nvSpPr>
              <p:spPr bwMode="auto">
                <a:xfrm>
                  <a:off x="5054024" y="5256233"/>
                  <a:ext cx="1609725" cy="1046531"/>
                </a:xfrm>
                <a:custGeom>
                  <a:avLst/>
                  <a:gdLst>
                    <a:gd name="T0" fmla="*/ 196 w 323"/>
                    <a:gd name="T1" fmla="*/ 20 h 209"/>
                    <a:gd name="T2" fmla="*/ 213 w 323"/>
                    <a:gd name="T3" fmla="*/ 22 h 209"/>
                    <a:gd name="T4" fmla="*/ 254 w 323"/>
                    <a:gd name="T5" fmla="*/ 53 h 209"/>
                    <a:gd name="T6" fmla="*/ 262 w 323"/>
                    <a:gd name="T7" fmla="*/ 103 h 209"/>
                    <a:gd name="T8" fmla="*/ 262 w 323"/>
                    <a:gd name="T9" fmla="*/ 108 h 209"/>
                    <a:gd name="T10" fmla="*/ 266 w 323"/>
                    <a:gd name="T11" fmla="*/ 110 h 209"/>
                    <a:gd name="T12" fmla="*/ 303 w 323"/>
                    <a:gd name="T13" fmla="*/ 149 h 209"/>
                    <a:gd name="T14" fmla="*/ 263 w 323"/>
                    <a:gd name="T15" fmla="*/ 189 h 209"/>
                    <a:gd name="T16" fmla="*/ 71 w 323"/>
                    <a:gd name="T17" fmla="*/ 189 h 209"/>
                    <a:gd name="T18" fmla="*/ 70 w 323"/>
                    <a:gd name="T19" fmla="*/ 189 h 209"/>
                    <a:gd name="T20" fmla="*/ 35 w 323"/>
                    <a:gd name="T21" fmla="*/ 174 h 209"/>
                    <a:gd name="T22" fmla="*/ 21 w 323"/>
                    <a:gd name="T23" fmla="*/ 138 h 209"/>
                    <a:gd name="T24" fmla="*/ 71 w 323"/>
                    <a:gd name="T25" fmla="*/ 89 h 209"/>
                    <a:gd name="T26" fmla="*/ 72 w 323"/>
                    <a:gd name="T27" fmla="*/ 89 h 209"/>
                    <a:gd name="T28" fmla="*/ 72 w 323"/>
                    <a:gd name="T29" fmla="*/ 89 h 209"/>
                    <a:gd name="T30" fmla="*/ 76 w 323"/>
                    <a:gd name="T31" fmla="*/ 87 h 209"/>
                    <a:gd name="T32" fmla="*/ 77 w 323"/>
                    <a:gd name="T33" fmla="*/ 84 h 209"/>
                    <a:gd name="T34" fmla="*/ 86 w 323"/>
                    <a:gd name="T35" fmla="*/ 63 h 209"/>
                    <a:gd name="T36" fmla="*/ 106 w 323"/>
                    <a:gd name="T37" fmla="*/ 54 h 209"/>
                    <a:gd name="T38" fmla="*/ 126 w 323"/>
                    <a:gd name="T39" fmla="*/ 62 h 209"/>
                    <a:gd name="T40" fmla="*/ 130 w 323"/>
                    <a:gd name="T41" fmla="*/ 64 h 209"/>
                    <a:gd name="T42" fmla="*/ 131 w 323"/>
                    <a:gd name="T43" fmla="*/ 64 h 209"/>
                    <a:gd name="T44" fmla="*/ 135 w 323"/>
                    <a:gd name="T45" fmla="*/ 61 h 209"/>
                    <a:gd name="T46" fmla="*/ 196 w 323"/>
                    <a:gd name="T47" fmla="*/ 20 h 209"/>
                    <a:gd name="T48" fmla="*/ 196 w 323"/>
                    <a:gd name="T49" fmla="*/ 0 h 209"/>
                    <a:gd name="T50" fmla="*/ 125 w 323"/>
                    <a:gd name="T51" fmla="*/ 38 h 209"/>
                    <a:gd name="T52" fmla="*/ 106 w 323"/>
                    <a:gd name="T53" fmla="*/ 34 h 209"/>
                    <a:gd name="T54" fmla="*/ 71 w 323"/>
                    <a:gd name="T55" fmla="*/ 49 h 209"/>
                    <a:gd name="T56" fmla="*/ 59 w 323"/>
                    <a:gd name="T57" fmla="*/ 70 h 209"/>
                    <a:gd name="T58" fmla="*/ 1 w 323"/>
                    <a:gd name="T59" fmla="*/ 137 h 209"/>
                    <a:gd name="T60" fmla="*/ 20 w 323"/>
                    <a:gd name="T61" fmla="*/ 188 h 209"/>
                    <a:gd name="T62" fmla="*/ 69 w 323"/>
                    <a:gd name="T63" fmla="*/ 209 h 209"/>
                    <a:gd name="T64" fmla="*/ 71 w 323"/>
                    <a:gd name="T65" fmla="*/ 209 h 209"/>
                    <a:gd name="T66" fmla="*/ 71 w 323"/>
                    <a:gd name="T67" fmla="*/ 209 h 209"/>
                    <a:gd name="T68" fmla="*/ 263 w 323"/>
                    <a:gd name="T69" fmla="*/ 209 h 209"/>
                    <a:gd name="T70" fmla="*/ 305 w 323"/>
                    <a:gd name="T71" fmla="*/ 192 h 209"/>
                    <a:gd name="T72" fmla="*/ 323 w 323"/>
                    <a:gd name="T73" fmla="*/ 149 h 209"/>
                    <a:gd name="T74" fmla="*/ 283 w 323"/>
                    <a:gd name="T75" fmla="*/ 93 h 209"/>
                    <a:gd name="T76" fmla="*/ 271 w 323"/>
                    <a:gd name="T77" fmla="*/ 42 h 209"/>
                    <a:gd name="T78" fmla="*/ 218 w 323"/>
                    <a:gd name="T79" fmla="*/ 2 h 209"/>
                    <a:gd name="T80" fmla="*/ 196 w 323"/>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09">
                      <a:moveTo>
                        <a:pt x="196" y="20"/>
                      </a:moveTo>
                      <a:cubicBezTo>
                        <a:pt x="202" y="20"/>
                        <a:pt x="207" y="21"/>
                        <a:pt x="213" y="22"/>
                      </a:cubicBezTo>
                      <a:cubicBezTo>
                        <a:pt x="230" y="26"/>
                        <a:pt x="245" y="37"/>
                        <a:pt x="254" y="53"/>
                      </a:cubicBezTo>
                      <a:cubicBezTo>
                        <a:pt x="263" y="68"/>
                        <a:pt x="266" y="86"/>
                        <a:pt x="262" y="103"/>
                      </a:cubicBezTo>
                      <a:cubicBezTo>
                        <a:pt x="261" y="105"/>
                        <a:pt x="262" y="106"/>
                        <a:pt x="262" y="108"/>
                      </a:cubicBezTo>
                      <a:cubicBezTo>
                        <a:pt x="263" y="109"/>
                        <a:pt x="265" y="110"/>
                        <a:pt x="266" y="110"/>
                      </a:cubicBezTo>
                      <a:cubicBezTo>
                        <a:pt x="287" y="112"/>
                        <a:pt x="303" y="129"/>
                        <a:pt x="303" y="149"/>
                      </a:cubicBezTo>
                      <a:cubicBezTo>
                        <a:pt x="303" y="171"/>
                        <a:pt x="285" y="189"/>
                        <a:pt x="263" y="189"/>
                      </a:cubicBezTo>
                      <a:cubicBezTo>
                        <a:pt x="71" y="189"/>
                        <a:pt x="71" y="189"/>
                        <a:pt x="71" y="189"/>
                      </a:cubicBezTo>
                      <a:cubicBezTo>
                        <a:pt x="70" y="189"/>
                        <a:pt x="70" y="189"/>
                        <a:pt x="70" y="189"/>
                      </a:cubicBezTo>
                      <a:cubicBezTo>
                        <a:pt x="56" y="189"/>
                        <a:pt x="44" y="183"/>
                        <a:pt x="35" y="174"/>
                      </a:cubicBezTo>
                      <a:cubicBezTo>
                        <a:pt x="25" y="164"/>
                        <a:pt x="20" y="151"/>
                        <a:pt x="21" y="138"/>
                      </a:cubicBezTo>
                      <a:cubicBezTo>
                        <a:pt x="21" y="111"/>
                        <a:pt x="44" y="89"/>
                        <a:pt x="71" y="89"/>
                      </a:cubicBezTo>
                      <a:cubicBezTo>
                        <a:pt x="72" y="89"/>
                        <a:pt x="72" y="89"/>
                        <a:pt x="72" y="89"/>
                      </a:cubicBezTo>
                      <a:cubicBezTo>
                        <a:pt x="72" y="89"/>
                        <a:pt x="72" y="89"/>
                        <a:pt x="72" y="89"/>
                      </a:cubicBezTo>
                      <a:cubicBezTo>
                        <a:pt x="74" y="89"/>
                        <a:pt x="75" y="88"/>
                        <a:pt x="76" y="87"/>
                      </a:cubicBezTo>
                      <a:cubicBezTo>
                        <a:pt x="77" y="86"/>
                        <a:pt x="78" y="85"/>
                        <a:pt x="77" y="84"/>
                      </a:cubicBezTo>
                      <a:cubicBezTo>
                        <a:pt x="77" y="76"/>
                        <a:pt x="80" y="68"/>
                        <a:pt x="86" y="63"/>
                      </a:cubicBezTo>
                      <a:cubicBezTo>
                        <a:pt x="91" y="57"/>
                        <a:pt x="98" y="54"/>
                        <a:pt x="106" y="54"/>
                      </a:cubicBezTo>
                      <a:cubicBezTo>
                        <a:pt x="114" y="54"/>
                        <a:pt x="121" y="57"/>
                        <a:pt x="126" y="62"/>
                      </a:cubicBezTo>
                      <a:cubicBezTo>
                        <a:pt x="127" y="63"/>
                        <a:pt x="129" y="64"/>
                        <a:pt x="130" y="64"/>
                      </a:cubicBezTo>
                      <a:cubicBezTo>
                        <a:pt x="130" y="64"/>
                        <a:pt x="131" y="64"/>
                        <a:pt x="131" y="64"/>
                      </a:cubicBezTo>
                      <a:cubicBezTo>
                        <a:pt x="133" y="63"/>
                        <a:pt x="134" y="62"/>
                        <a:pt x="135" y="61"/>
                      </a:cubicBezTo>
                      <a:cubicBezTo>
                        <a:pt x="145" y="36"/>
                        <a:pt x="169" y="20"/>
                        <a:pt x="196" y="20"/>
                      </a:cubicBezTo>
                      <a:moveTo>
                        <a:pt x="196" y="0"/>
                      </a:moveTo>
                      <a:cubicBezTo>
                        <a:pt x="167" y="0"/>
                        <a:pt x="141" y="14"/>
                        <a:pt x="125" y="38"/>
                      </a:cubicBezTo>
                      <a:cubicBezTo>
                        <a:pt x="119" y="35"/>
                        <a:pt x="113" y="34"/>
                        <a:pt x="106" y="34"/>
                      </a:cubicBezTo>
                      <a:cubicBezTo>
                        <a:pt x="93" y="34"/>
                        <a:pt x="81" y="39"/>
                        <a:pt x="71" y="49"/>
                      </a:cubicBezTo>
                      <a:cubicBezTo>
                        <a:pt x="66" y="54"/>
                        <a:pt x="61" y="62"/>
                        <a:pt x="59" y="70"/>
                      </a:cubicBezTo>
                      <a:cubicBezTo>
                        <a:pt x="27" y="75"/>
                        <a:pt x="2" y="104"/>
                        <a:pt x="1" y="137"/>
                      </a:cubicBezTo>
                      <a:cubicBezTo>
                        <a:pt x="0" y="156"/>
                        <a:pt x="7" y="174"/>
                        <a:pt x="20" y="188"/>
                      </a:cubicBezTo>
                      <a:cubicBezTo>
                        <a:pt x="33" y="201"/>
                        <a:pt x="51" y="209"/>
                        <a:pt x="69" y="209"/>
                      </a:cubicBezTo>
                      <a:cubicBezTo>
                        <a:pt x="71" y="209"/>
                        <a:pt x="71" y="209"/>
                        <a:pt x="71" y="209"/>
                      </a:cubicBezTo>
                      <a:cubicBezTo>
                        <a:pt x="71" y="209"/>
                        <a:pt x="71" y="209"/>
                        <a:pt x="71" y="209"/>
                      </a:cubicBezTo>
                      <a:cubicBezTo>
                        <a:pt x="263" y="209"/>
                        <a:pt x="263" y="209"/>
                        <a:pt x="263" y="209"/>
                      </a:cubicBezTo>
                      <a:cubicBezTo>
                        <a:pt x="279" y="209"/>
                        <a:pt x="294" y="203"/>
                        <a:pt x="305" y="192"/>
                      </a:cubicBezTo>
                      <a:cubicBezTo>
                        <a:pt x="316" y="180"/>
                        <a:pt x="323" y="165"/>
                        <a:pt x="323" y="149"/>
                      </a:cubicBezTo>
                      <a:cubicBezTo>
                        <a:pt x="323" y="124"/>
                        <a:pt x="307" y="102"/>
                        <a:pt x="283" y="93"/>
                      </a:cubicBezTo>
                      <a:cubicBezTo>
                        <a:pt x="285" y="76"/>
                        <a:pt x="281" y="58"/>
                        <a:pt x="271" y="42"/>
                      </a:cubicBezTo>
                      <a:cubicBezTo>
                        <a:pt x="259" y="22"/>
                        <a:pt x="240" y="8"/>
                        <a:pt x="218" y="2"/>
                      </a:cubicBezTo>
                      <a:cubicBezTo>
                        <a:pt x="211" y="1"/>
                        <a:pt x="203" y="0"/>
                        <a:pt x="196" y="0"/>
                      </a:cubicBezTo>
                      <a:close/>
                    </a:path>
                  </a:pathLst>
                </a:custGeom>
                <a:solidFill>
                  <a:srgbClr val="00AEEF"/>
                </a:solidFill>
                <a:ln w="38100">
                  <a:noFill/>
                </a:ln>
              </p:spPr>
              <p:txBody>
                <a:bodyPr vert="horz" wrap="square" lIns="91416" tIns="45708" rIns="91416" bIns="45708" numCol="1" anchor="t" anchorCtr="0" compatLnSpc="1">
                  <a:prstTxWarp prst="textNoShape">
                    <a:avLst/>
                  </a:prstTxWarp>
                </a:bodyPr>
                <a:lstStyle/>
                <a:p>
                  <a:pPr defTabSz="914171">
                    <a:buClrTx/>
                    <a:defRPr/>
                  </a:pPr>
                  <a:endParaRPr lang="en-US" sz="1350" dirty="0">
                    <a:ea typeface="+mn-ea"/>
                    <a:cs typeface="+mn-cs"/>
                  </a:endParaRPr>
                </a:p>
              </p:txBody>
            </p:sp>
          </p:grpSp>
        </p:grpSp>
      </p:grpSp>
      <p:grpSp>
        <p:nvGrpSpPr>
          <p:cNvPr id="211" name="Group 210"/>
          <p:cNvGrpSpPr/>
          <p:nvPr/>
        </p:nvGrpSpPr>
        <p:grpSpPr>
          <a:xfrm>
            <a:off x="9792255" y="5187073"/>
            <a:ext cx="400548" cy="400548"/>
            <a:chOff x="3792203" y="4203228"/>
            <a:chExt cx="464022" cy="464022"/>
          </a:xfrm>
        </p:grpSpPr>
        <p:sp>
          <p:nvSpPr>
            <p:cNvPr id="212" name="Oval 211"/>
            <p:cNvSpPr/>
            <p:nvPr/>
          </p:nvSpPr>
          <p:spPr bwMode="gray">
            <a:xfrm>
              <a:off x="3792203" y="4203228"/>
              <a:ext cx="464022" cy="464022"/>
            </a:xfrm>
            <a:prstGeom prst="ellipse">
              <a:avLst/>
            </a:prstGeom>
            <a:solidFill>
              <a:schemeClr val="bg1"/>
            </a:solidFill>
            <a:ln w="25400">
              <a:solidFill>
                <a:srgbClr val="40404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95">
                <a:lnSpc>
                  <a:spcPct val="90000"/>
                </a:lnSpc>
                <a:buClrTx/>
              </a:pPr>
              <a:endParaRPr lang="en-US" sz="2399" dirty="0">
                <a:solidFill>
                  <a:sysClr val="windowText" lastClr="000000"/>
                </a:solidFill>
                <a:latin typeface="Calibri"/>
              </a:endParaRPr>
            </a:p>
          </p:txBody>
        </p:sp>
        <p:grpSp>
          <p:nvGrpSpPr>
            <p:cNvPr id="213" name="Group 212"/>
            <p:cNvGrpSpPr/>
            <p:nvPr/>
          </p:nvGrpSpPr>
          <p:grpSpPr>
            <a:xfrm>
              <a:off x="3881468" y="4289837"/>
              <a:ext cx="303155" cy="280731"/>
              <a:chOff x="3864197" y="2712141"/>
              <a:chExt cx="563001" cy="521357"/>
            </a:xfrm>
          </p:grpSpPr>
          <p:sp>
            <p:nvSpPr>
              <p:cNvPr id="214" name="Freeform 5"/>
              <p:cNvSpPr>
                <a:spLocks noEditPoints="1"/>
              </p:cNvSpPr>
              <p:nvPr/>
            </p:nvSpPr>
            <p:spPr bwMode="auto">
              <a:xfrm>
                <a:off x="3864197" y="2712141"/>
                <a:ext cx="377759" cy="521357"/>
              </a:xfrm>
              <a:custGeom>
                <a:avLst/>
                <a:gdLst>
                  <a:gd name="T0" fmla="*/ 606 w 612"/>
                  <a:gd name="T1" fmla="*/ 134 h 846"/>
                  <a:gd name="T2" fmla="*/ 306 w 612"/>
                  <a:gd name="T3" fmla="*/ 0 h 846"/>
                  <a:gd name="T4" fmla="*/ 6 w 612"/>
                  <a:gd name="T5" fmla="*/ 134 h 846"/>
                  <a:gd name="T6" fmla="*/ 6 w 612"/>
                  <a:gd name="T7" fmla="*/ 442 h 846"/>
                  <a:gd name="T8" fmla="*/ 306 w 612"/>
                  <a:gd name="T9" fmla="*/ 846 h 846"/>
                  <a:gd name="T10" fmla="*/ 606 w 612"/>
                  <a:gd name="T11" fmla="*/ 442 h 846"/>
                  <a:gd name="T12" fmla="*/ 606 w 612"/>
                  <a:gd name="T13" fmla="*/ 134 h 846"/>
                  <a:gd name="T14" fmla="*/ 86 w 612"/>
                  <a:gd name="T15" fmla="*/ 429 h 846"/>
                  <a:gd name="T16" fmla="*/ 86 w 612"/>
                  <a:gd name="T17" fmla="*/ 203 h 846"/>
                  <a:gd name="T18" fmla="*/ 220 w 612"/>
                  <a:gd name="T19" fmla="*/ 148 h 846"/>
                  <a:gd name="T20" fmla="*/ 220 w 612"/>
                  <a:gd name="T21" fmla="*/ 662 h 846"/>
                  <a:gd name="T22" fmla="*/ 86 w 612"/>
                  <a:gd name="T23" fmla="*/ 429 h 846"/>
                  <a:gd name="T24" fmla="*/ 260 w 612"/>
                  <a:gd name="T25" fmla="*/ 694 h 846"/>
                  <a:gd name="T26" fmla="*/ 260 w 612"/>
                  <a:gd name="T27" fmla="*/ 129 h 846"/>
                  <a:gd name="T28" fmla="*/ 306 w 612"/>
                  <a:gd name="T29" fmla="*/ 105 h 846"/>
                  <a:gd name="T30" fmla="*/ 352 w 612"/>
                  <a:gd name="T31" fmla="*/ 129 h 846"/>
                  <a:gd name="T32" fmla="*/ 352 w 612"/>
                  <a:gd name="T33" fmla="*/ 694 h 846"/>
                  <a:gd name="T34" fmla="*/ 306 w 612"/>
                  <a:gd name="T35" fmla="*/ 725 h 846"/>
                  <a:gd name="T36" fmla="*/ 260 w 612"/>
                  <a:gd name="T37" fmla="*/ 694 h 846"/>
                  <a:gd name="T38" fmla="*/ 526 w 612"/>
                  <a:gd name="T39" fmla="*/ 429 h 846"/>
                  <a:gd name="T40" fmla="*/ 392 w 612"/>
                  <a:gd name="T41" fmla="*/ 661 h 846"/>
                  <a:gd name="T42" fmla="*/ 392 w 612"/>
                  <a:gd name="T43" fmla="*/ 149 h 846"/>
                  <a:gd name="T44" fmla="*/ 526 w 612"/>
                  <a:gd name="T45" fmla="*/ 203 h 846"/>
                  <a:gd name="T46" fmla="*/ 526 w 612"/>
                  <a:gd name="T47" fmla="*/ 42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2" h="846">
                    <a:moveTo>
                      <a:pt x="606" y="134"/>
                    </a:moveTo>
                    <a:cubicBezTo>
                      <a:pt x="516" y="114"/>
                      <a:pt x="306" y="0"/>
                      <a:pt x="306" y="0"/>
                    </a:cubicBezTo>
                    <a:cubicBezTo>
                      <a:pt x="306" y="0"/>
                      <a:pt x="96" y="114"/>
                      <a:pt x="6" y="134"/>
                    </a:cubicBezTo>
                    <a:cubicBezTo>
                      <a:pt x="6" y="134"/>
                      <a:pt x="0" y="378"/>
                      <a:pt x="6" y="442"/>
                    </a:cubicBezTo>
                    <a:cubicBezTo>
                      <a:pt x="12" y="506"/>
                      <a:pt x="38" y="674"/>
                      <a:pt x="306" y="846"/>
                    </a:cubicBezTo>
                    <a:cubicBezTo>
                      <a:pt x="574" y="674"/>
                      <a:pt x="600" y="506"/>
                      <a:pt x="606" y="442"/>
                    </a:cubicBezTo>
                    <a:cubicBezTo>
                      <a:pt x="612" y="378"/>
                      <a:pt x="606" y="134"/>
                      <a:pt x="606" y="134"/>
                    </a:cubicBezTo>
                    <a:close/>
                    <a:moveTo>
                      <a:pt x="86" y="429"/>
                    </a:moveTo>
                    <a:cubicBezTo>
                      <a:pt x="82" y="382"/>
                      <a:pt x="86" y="203"/>
                      <a:pt x="86" y="203"/>
                    </a:cubicBezTo>
                    <a:cubicBezTo>
                      <a:pt x="119" y="196"/>
                      <a:pt x="174" y="171"/>
                      <a:pt x="220" y="148"/>
                    </a:cubicBezTo>
                    <a:cubicBezTo>
                      <a:pt x="220" y="662"/>
                      <a:pt x="220" y="662"/>
                      <a:pt x="220" y="662"/>
                    </a:cubicBezTo>
                    <a:cubicBezTo>
                      <a:pt x="103" y="559"/>
                      <a:pt x="90" y="468"/>
                      <a:pt x="86" y="429"/>
                    </a:cubicBezTo>
                    <a:close/>
                    <a:moveTo>
                      <a:pt x="260" y="694"/>
                    </a:moveTo>
                    <a:cubicBezTo>
                      <a:pt x="260" y="129"/>
                      <a:pt x="260" y="129"/>
                      <a:pt x="260" y="129"/>
                    </a:cubicBezTo>
                    <a:cubicBezTo>
                      <a:pt x="287" y="115"/>
                      <a:pt x="306" y="105"/>
                      <a:pt x="306" y="105"/>
                    </a:cubicBezTo>
                    <a:cubicBezTo>
                      <a:pt x="306" y="105"/>
                      <a:pt x="325" y="115"/>
                      <a:pt x="352" y="129"/>
                    </a:cubicBezTo>
                    <a:cubicBezTo>
                      <a:pt x="352" y="694"/>
                      <a:pt x="352" y="694"/>
                      <a:pt x="352" y="694"/>
                    </a:cubicBezTo>
                    <a:cubicBezTo>
                      <a:pt x="338" y="704"/>
                      <a:pt x="323" y="715"/>
                      <a:pt x="306" y="725"/>
                    </a:cubicBezTo>
                    <a:cubicBezTo>
                      <a:pt x="290" y="715"/>
                      <a:pt x="274" y="704"/>
                      <a:pt x="260" y="694"/>
                    </a:cubicBezTo>
                    <a:close/>
                    <a:moveTo>
                      <a:pt x="526" y="429"/>
                    </a:moveTo>
                    <a:cubicBezTo>
                      <a:pt x="522" y="468"/>
                      <a:pt x="509" y="559"/>
                      <a:pt x="392" y="661"/>
                    </a:cubicBezTo>
                    <a:cubicBezTo>
                      <a:pt x="392" y="149"/>
                      <a:pt x="392" y="149"/>
                      <a:pt x="392" y="149"/>
                    </a:cubicBezTo>
                    <a:cubicBezTo>
                      <a:pt x="439" y="171"/>
                      <a:pt x="493" y="196"/>
                      <a:pt x="526" y="203"/>
                    </a:cubicBezTo>
                    <a:cubicBezTo>
                      <a:pt x="526" y="203"/>
                      <a:pt x="530" y="382"/>
                      <a:pt x="526" y="429"/>
                    </a:cubicBezTo>
                    <a:close/>
                  </a:path>
                </a:pathLst>
              </a:custGeom>
              <a:solidFill>
                <a:srgbClr val="FDBA30"/>
              </a:solidFill>
              <a:ln>
                <a:noFill/>
              </a:ln>
            </p:spPr>
            <p:txBody>
              <a:bodyPr vert="horz" wrap="square" lIns="121888" tIns="60944" rIns="121888" bIns="60944" numCol="1" anchor="t" anchorCtr="0" compatLnSpc="1">
                <a:prstTxWarp prst="textNoShape">
                  <a:avLst/>
                </a:prstTxWarp>
              </a:bodyPr>
              <a:lstStyle/>
              <a:p>
                <a:pPr defTabSz="1218895">
                  <a:buClrTx/>
                </a:pPr>
                <a:endParaRPr lang="en-US" sz="2399" dirty="0">
                  <a:solidFill>
                    <a:sysClr val="windowText" lastClr="000000"/>
                  </a:solidFill>
                  <a:latin typeface="Calibri"/>
                  <a:ea typeface="+mn-ea"/>
                  <a:cs typeface="+mn-cs"/>
                </a:endParaRPr>
              </a:p>
            </p:txBody>
          </p:sp>
          <p:grpSp>
            <p:nvGrpSpPr>
              <p:cNvPr id="215" name="Group 214"/>
              <p:cNvGrpSpPr/>
              <p:nvPr/>
            </p:nvGrpSpPr>
            <p:grpSpPr>
              <a:xfrm>
                <a:off x="4013576" y="2944552"/>
                <a:ext cx="413622" cy="268908"/>
                <a:chOff x="5054024" y="5256233"/>
                <a:chExt cx="1609725" cy="1046531"/>
              </a:xfrm>
            </p:grpSpPr>
            <p:sp>
              <p:nvSpPr>
                <p:cNvPr id="216" name="Freeform 215"/>
                <p:cNvSpPr/>
                <p:nvPr/>
              </p:nvSpPr>
              <p:spPr>
                <a:xfrm>
                  <a:off x="5131273" y="5311570"/>
                  <a:ext cx="1465356" cy="974699"/>
                </a:xfrm>
                <a:custGeom>
                  <a:avLst/>
                  <a:gdLst>
                    <a:gd name="connsiteX0" fmla="*/ 1217581 w 1982518"/>
                    <a:gd name="connsiteY0" fmla="*/ 0 h 1318695"/>
                    <a:gd name="connsiteX1" fmla="*/ 1675523 w 1982518"/>
                    <a:gd name="connsiteY1" fmla="*/ 457942 h 1318695"/>
                    <a:gd name="connsiteX2" fmla="*/ 1670247 w 1982518"/>
                    <a:gd name="connsiteY2" fmla="*/ 527682 h 1318695"/>
                    <a:gd name="connsiteX3" fmla="*/ 1661029 w 1982518"/>
                    <a:gd name="connsiteY3" fmla="*/ 567679 h 1318695"/>
                    <a:gd name="connsiteX4" fmla="*/ 1680399 w 1982518"/>
                    <a:gd name="connsiteY4" fmla="*/ 569632 h 1318695"/>
                    <a:gd name="connsiteX5" fmla="*/ 1982518 w 1982518"/>
                    <a:gd name="connsiteY5" fmla="*/ 940320 h 1318695"/>
                    <a:gd name="connsiteX6" fmla="*/ 1604143 w 1982518"/>
                    <a:gd name="connsiteY6" fmla="*/ 1318695 h 1318695"/>
                    <a:gd name="connsiteX7" fmla="*/ 1392590 w 1982518"/>
                    <a:gd name="connsiteY7" fmla="*/ 1254075 h 1318695"/>
                    <a:gd name="connsiteX8" fmla="*/ 1377428 w 1982518"/>
                    <a:gd name="connsiteY8" fmla="*/ 1241565 h 1318695"/>
                    <a:gd name="connsiteX9" fmla="*/ 436545 w 1982518"/>
                    <a:gd name="connsiteY9" fmla="*/ 1241565 h 1318695"/>
                    <a:gd name="connsiteX10" fmla="*/ 378375 w 1982518"/>
                    <a:gd name="connsiteY10" fmla="*/ 1247429 h 1318695"/>
                    <a:gd name="connsiteX11" fmla="*/ 0 w 1982518"/>
                    <a:gd name="connsiteY11" fmla="*/ 869054 h 1318695"/>
                    <a:gd name="connsiteX12" fmla="*/ 302119 w 1982518"/>
                    <a:gd name="connsiteY12" fmla="*/ 498366 h 1318695"/>
                    <a:gd name="connsiteX13" fmla="*/ 346236 w 1982518"/>
                    <a:gd name="connsiteY13" fmla="*/ 493919 h 1318695"/>
                    <a:gd name="connsiteX14" fmla="*/ 381095 w 1982518"/>
                    <a:gd name="connsiteY14" fmla="*/ 429696 h 1318695"/>
                    <a:gd name="connsiteX15" fmla="*/ 694850 w 1982518"/>
                    <a:gd name="connsiteY15" fmla="*/ 262874 h 1318695"/>
                    <a:gd name="connsiteX16" fmla="*/ 771106 w 1982518"/>
                    <a:gd name="connsiteY16" fmla="*/ 270561 h 1318695"/>
                    <a:gd name="connsiteX17" fmla="*/ 796332 w 1982518"/>
                    <a:gd name="connsiteY17" fmla="*/ 278392 h 1318695"/>
                    <a:gd name="connsiteX18" fmla="*/ 837849 w 1982518"/>
                    <a:gd name="connsiteY18" fmla="*/ 201902 h 1318695"/>
                    <a:gd name="connsiteX19" fmla="*/ 1217581 w 1982518"/>
                    <a:gd name="connsiteY19" fmla="*/ 0 h 13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2518" h="1318695">
                      <a:moveTo>
                        <a:pt x="1217581" y="0"/>
                      </a:moveTo>
                      <a:cubicBezTo>
                        <a:pt x="1470495" y="0"/>
                        <a:pt x="1675523" y="205028"/>
                        <a:pt x="1675523" y="457942"/>
                      </a:cubicBezTo>
                      <a:cubicBezTo>
                        <a:pt x="1675523" y="481653"/>
                        <a:pt x="1673721" y="504942"/>
                        <a:pt x="1670247" y="527682"/>
                      </a:cubicBezTo>
                      <a:lnTo>
                        <a:pt x="1661029" y="567679"/>
                      </a:lnTo>
                      <a:lnTo>
                        <a:pt x="1680399" y="569632"/>
                      </a:lnTo>
                      <a:cubicBezTo>
                        <a:pt x="1852818" y="604914"/>
                        <a:pt x="1982518" y="757471"/>
                        <a:pt x="1982518" y="940320"/>
                      </a:cubicBezTo>
                      <a:cubicBezTo>
                        <a:pt x="1982518" y="1149291"/>
                        <a:pt x="1813114" y="1318695"/>
                        <a:pt x="1604143" y="1318695"/>
                      </a:cubicBezTo>
                      <a:cubicBezTo>
                        <a:pt x="1525779" y="1318695"/>
                        <a:pt x="1452979" y="1294873"/>
                        <a:pt x="1392590" y="1254075"/>
                      </a:cubicBezTo>
                      <a:lnTo>
                        <a:pt x="1377428" y="1241565"/>
                      </a:lnTo>
                      <a:lnTo>
                        <a:pt x="436545" y="1241565"/>
                      </a:lnTo>
                      <a:lnTo>
                        <a:pt x="378375" y="1247429"/>
                      </a:lnTo>
                      <a:cubicBezTo>
                        <a:pt x="169404" y="1247429"/>
                        <a:pt x="0" y="1078025"/>
                        <a:pt x="0" y="869054"/>
                      </a:cubicBezTo>
                      <a:cubicBezTo>
                        <a:pt x="0" y="686204"/>
                        <a:pt x="129700" y="533648"/>
                        <a:pt x="302119" y="498366"/>
                      </a:cubicBezTo>
                      <a:lnTo>
                        <a:pt x="346236" y="493919"/>
                      </a:lnTo>
                      <a:lnTo>
                        <a:pt x="381095" y="429696"/>
                      </a:lnTo>
                      <a:cubicBezTo>
                        <a:pt x="449092" y="329047"/>
                        <a:pt x="564243" y="262874"/>
                        <a:pt x="694850" y="262874"/>
                      </a:cubicBezTo>
                      <a:cubicBezTo>
                        <a:pt x="720972" y="262874"/>
                        <a:pt x="746475" y="265521"/>
                        <a:pt x="771106" y="270561"/>
                      </a:cubicBezTo>
                      <a:lnTo>
                        <a:pt x="796332" y="278392"/>
                      </a:lnTo>
                      <a:lnTo>
                        <a:pt x="837849" y="201902"/>
                      </a:lnTo>
                      <a:cubicBezTo>
                        <a:pt x="920144" y="80089"/>
                        <a:pt x="1059510" y="0"/>
                        <a:pt x="1217581" y="0"/>
                      </a:cubicBezTo>
                      <a:close/>
                    </a:path>
                  </a:pathLst>
                </a:custGeom>
                <a:solidFill>
                  <a:sysClr val="window" lastClr="FFFFFF"/>
                </a:solidFill>
                <a:ln w="9525">
                  <a:noFill/>
                  <a:miter lim="800000"/>
                  <a:headEnd/>
                  <a:tailEnd/>
                </a:ln>
              </p:spPr>
              <p:txBody>
                <a:bodyPr wrap="square" rtlCol="0" anchor="ctr"/>
                <a:lstStyle/>
                <a:p>
                  <a:pPr defTabSz="914171">
                    <a:buClrTx/>
                    <a:defRPr/>
                  </a:pPr>
                  <a:endParaRPr lang="en-US" sz="1350" dirty="0">
                    <a:solidFill>
                      <a:prstClr val="white"/>
                    </a:solidFill>
                    <a:ea typeface="+mn-ea"/>
                    <a:cs typeface="+mn-cs"/>
                  </a:endParaRPr>
                </a:p>
              </p:txBody>
            </p:sp>
            <p:sp>
              <p:nvSpPr>
                <p:cNvPr id="217" name="Freeform 5"/>
                <p:cNvSpPr>
                  <a:spLocks noEditPoints="1"/>
                </p:cNvSpPr>
                <p:nvPr/>
              </p:nvSpPr>
              <p:spPr bwMode="auto">
                <a:xfrm>
                  <a:off x="5054024" y="5256233"/>
                  <a:ext cx="1609725" cy="1046531"/>
                </a:xfrm>
                <a:custGeom>
                  <a:avLst/>
                  <a:gdLst>
                    <a:gd name="T0" fmla="*/ 196 w 323"/>
                    <a:gd name="T1" fmla="*/ 20 h 209"/>
                    <a:gd name="T2" fmla="*/ 213 w 323"/>
                    <a:gd name="T3" fmla="*/ 22 h 209"/>
                    <a:gd name="T4" fmla="*/ 254 w 323"/>
                    <a:gd name="T5" fmla="*/ 53 h 209"/>
                    <a:gd name="T6" fmla="*/ 262 w 323"/>
                    <a:gd name="T7" fmla="*/ 103 h 209"/>
                    <a:gd name="T8" fmla="*/ 262 w 323"/>
                    <a:gd name="T9" fmla="*/ 108 h 209"/>
                    <a:gd name="T10" fmla="*/ 266 w 323"/>
                    <a:gd name="T11" fmla="*/ 110 h 209"/>
                    <a:gd name="T12" fmla="*/ 303 w 323"/>
                    <a:gd name="T13" fmla="*/ 149 h 209"/>
                    <a:gd name="T14" fmla="*/ 263 w 323"/>
                    <a:gd name="T15" fmla="*/ 189 h 209"/>
                    <a:gd name="T16" fmla="*/ 71 w 323"/>
                    <a:gd name="T17" fmla="*/ 189 h 209"/>
                    <a:gd name="T18" fmla="*/ 70 w 323"/>
                    <a:gd name="T19" fmla="*/ 189 h 209"/>
                    <a:gd name="T20" fmla="*/ 35 w 323"/>
                    <a:gd name="T21" fmla="*/ 174 h 209"/>
                    <a:gd name="T22" fmla="*/ 21 w 323"/>
                    <a:gd name="T23" fmla="*/ 138 h 209"/>
                    <a:gd name="T24" fmla="*/ 71 w 323"/>
                    <a:gd name="T25" fmla="*/ 89 h 209"/>
                    <a:gd name="T26" fmla="*/ 72 w 323"/>
                    <a:gd name="T27" fmla="*/ 89 h 209"/>
                    <a:gd name="T28" fmla="*/ 72 w 323"/>
                    <a:gd name="T29" fmla="*/ 89 h 209"/>
                    <a:gd name="T30" fmla="*/ 76 w 323"/>
                    <a:gd name="T31" fmla="*/ 87 h 209"/>
                    <a:gd name="T32" fmla="*/ 77 w 323"/>
                    <a:gd name="T33" fmla="*/ 84 h 209"/>
                    <a:gd name="T34" fmla="*/ 86 w 323"/>
                    <a:gd name="T35" fmla="*/ 63 h 209"/>
                    <a:gd name="T36" fmla="*/ 106 w 323"/>
                    <a:gd name="T37" fmla="*/ 54 h 209"/>
                    <a:gd name="T38" fmla="*/ 126 w 323"/>
                    <a:gd name="T39" fmla="*/ 62 h 209"/>
                    <a:gd name="T40" fmla="*/ 130 w 323"/>
                    <a:gd name="T41" fmla="*/ 64 h 209"/>
                    <a:gd name="T42" fmla="*/ 131 w 323"/>
                    <a:gd name="T43" fmla="*/ 64 h 209"/>
                    <a:gd name="T44" fmla="*/ 135 w 323"/>
                    <a:gd name="T45" fmla="*/ 61 h 209"/>
                    <a:gd name="T46" fmla="*/ 196 w 323"/>
                    <a:gd name="T47" fmla="*/ 20 h 209"/>
                    <a:gd name="T48" fmla="*/ 196 w 323"/>
                    <a:gd name="T49" fmla="*/ 0 h 209"/>
                    <a:gd name="T50" fmla="*/ 125 w 323"/>
                    <a:gd name="T51" fmla="*/ 38 h 209"/>
                    <a:gd name="T52" fmla="*/ 106 w 323"/>
                    <a:gd name="T53" fmla="*/ 34 h 209"/>
                    <a:gd name="T54" fmla="*/ 71 w 323"/>
                    <a:gd name="T55" fmla="*/ 49 h 209"/>
                    <a:gd name="T56" fmla="*/ 59 w 323"/>
                    <a:gd name="T57" fmla="*/ 70 h 209"/>
                    <a:gd name="T58" fmla="*/ 1 w 323"/>
                    <a:gd name="T59" fmla="*/ 137 h 209"/>
                    <a:gd name="T60" fmla="*/ 20 w 323"/>
                    <a:gd name="T61" fmla="*/ 188 h 209"/>
                    <a:gd name="T62" fmla="*/ 69 w 323"/>
                    <a:gd name="T63" fmla="*/ 209 h 209"/>
                    <a:gd name="T64" fmla="*/ 71 w 323"/>
                    <a:gd name="T65" fmla="*/ 209 h 209"/>
                    <a:gd name="T66" fmla="*/ 71 w 323"/>
                    <a:gd name="T67" fmla="*/ 209 h 209"/>
                    <a:gd name="T68" fmla="*/ 263 w 323"/>
                    <a:gd name="T69" fmla="*/ 209 h 209"/>
                    <a:gd name="T70" fmla="*/ 305 w 323"/>
                    <a:gd name="T71" fmla="*/ 192 h 209"/>
                    <a:gd name="T72" fmla="*/ 323 w 323"/>
                    <a:gd name="T73" fmla="*/ 149 h 209"/>
                    <a:gd name="T74" fmla="*/ 283 w 323"/>
                    <a:gd name="T75" fmla="*/ 93 h 209"/>
                    <a:gd name="T76" fmla="*/ 271 w 323"/>
                    <a:gd name="T77" fmla="*/ 42 h 209"/>
                    <a:gd name="T78" fmla="*/ 218 w 323"/>
                    <a:gd name="T79" fmla="*/ 2 h 209"/>
                    <a:gd name="T80" fmla="*/ 196 w 323"/>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09">
                      <a:moveTo>
                        <a:pt x="196" y="20"/>
                      </a:moveTo>
                      <a:cubicBezTo>
                        <a:pt x="202" y="20"/>
                        <a:pt x="207" y="21"/>
                        <a:pt x="213" y="22"/>
                      </a:cubicBezTo>
                      <a:cubicBezTo>
                        <a:pt x="230" y="26"/>
                        <a:pt x="245" y="37"/>
                        <a:pt x="254" y="53"/>
                      </a:cubicBezTo>
                      <a:cubicBezTo>
                        <a:pt x="263" y="68"/>
                        <a:pt x="266" y="86"/>
                        <a:pt x="262" y="103"/>
                      </a:cubicBezTo>
                      <a:cubicBezTo>
                        <a:pt x="261" y="105"/>
                        <a:pt x="262" y="106"/>
                        <a:pt x="262" y="108"/>
                      </a:cubicBezTo>
                      <a:cubicBezTo>
                        <a:pt x="263" y="109"/>
                        <a:pt x="265" y="110"/>
                        <a:pt x="266" y="110"/>
                      </a:cubicBezTo>
                      <a:cubicBezTo>
                        <a:pt x="287" y="112"/>
                        <a:pt x="303" y="129"/>
                        <a:pt x="303" y="149"/>
                      </a:cubicBezTo>
                      <a:cubicBezTo>
                        <a:pt x="303" y="171"/>
                        <a:pt x="285" y="189"/>
                        <a:pt x="263" y="189"/>
                      </a:cubicBezTo>
                      <a:cubicBezTo>
                        <a:pt x="71" y="189"/>
                        <a:pt x="71" y="189"/>
                        <a:pt x="71" y="189"/>
                      </a:cubicBezTo>
                      <a:cubicBezTo>
                        <a:pt x="70" y="189"/>
                        <a:pt x="70" y="189"/>
                        <a:pt x="70" y="189"/>
                      </a:cubicBezTo>
                      <a:cubicBezTo>
                        <a:pt x="56" y="189"/>
                        <a:pt x="44" y="183"/>
                        <a:pt x="35" y="174"/>
                      </a:cubicBezTo>
                      <a:cubicBezTo>
                        <a:pt x="25" y="164"/>
                        <a:pt x="20" y="151"/>
                        <a:pt x="21" y="138"/>
                      </a:cubicBezTo>
                      <a:cubicBezTo>
                        <a:pt x="21" y="111"/>
                        <a:pt x="44" y="89"/>
                        <a:pt x="71" y="89"/>
                      </a:cubicBezTo>
                      <a:cubicBezTo>
                        <a:pt x="72" y="89"/>
                        <a:pt x="72" y="89"/>
                        <a:pt x="72" y="89"/>
                      </a:cubicBezTo>
                      <a:cubicBezTo>
                        <a:pt x="72" y="89"/>
                        <a:pt x="72" y="89"/>
                        <a:pt x="72" y="89"/>
                      </a:cubicBezTo>
                      <a:cubicBezTo>
                        <a:pt x="74" y="89"/>
                        <a:pt x="75" y="88"/>
                        <a:pt x="76" y="87"/>
                      </a:cubicBezTo>
                      <a:cubicBezTo>
                        <a:pt x="77" y="86"/>
                        <a:pt x="78" y="85"/>
                        <a:pt x="77" y="84"/>
                      </a:cubicBezTo>
                      <a:cubicBezTo>
                        <a:pt x="77" y="76"/>
                        <a:pt x="80" y="68"/>
                        <a:pt x="86" y="63"/>
                      </a:cubicBezTo>
                      <a:cubicBezTo>
                        <a:pt x="91" y="57"/>
                        <a:pt x="98" y="54"/>
                        <a:pt x="106" y="54"/>
                      </a:cubicBezTo>
                      <a:cubicBezTo>
                        <a:pt x="114" y="54"/>
                        <a:pt x="121" y="57"/>
                        <a:pt x="126" y="62"/>
                      </a:cubicBezTo>
                      <a:cubicBezTo>
                        <a:pt x="127" y="63"/>
                        <a:pt x="129" y="64"/>
                        <a:pt x="130" y="64"/>
                      </a:cubicBezTo>
                      <a:cubicBezTo>
                        <a:pt x="130" y="64"/>
                        <a:pt x="131" y="64"/>
                        <a:pt x="131" y="64"/>
                      </a:cubicBezTo>
                      <a:cubicBezTo>
                        <a:pt x="133" y="63"/>
                        <a:pt x="134" y="62"/>
                        <a:pt x="135" y="61"/>
                      </a:cubicBezTo>
                      <a:cubicBezTo>
                        <a:pt x="145" y="36"/>
                        <a:pt x="169" y="20"/>
                        <a:pt x="196" y="20"/>
                      </a:cubicBezTo>
                      <a:moveTo>
                        <a:pt x="196" y="0"/>
                      </a:moveTo>
                      <a:cubicBezTo>
                        <a:pt x="167" y="0"/>
                        <a:pt x="141" y="14"/>
                        <a:pt x="125" y="38"/>
                      </a:cubicBezTo>
                      <a:cubicBezTo>
                        <a:pt x="119" y="35"/>
                        <a:pt x="113" y="34"/>
                        <a:pt x="106" y="34"/>
                      </a:cubicBezTo>
                      <a:cubicBezTo>
                        <a:pt x="93" y="34"/>
                        <a:pt x="81" y="39"/>
                        <a:pt x="71" y="49"/>
                      </a:cubicBezTo>
                      <a:cubicBezTo>
                        <a:pt x="66" y="54"/>
                        <a:pt x="61" y="62"/>
                        <a:pt x="59" y="70"/>
                      </a:cubicBezTo>
                      <a:cubicBezTo>
                        <a:pt x="27" y="75"/>
                        <a:pt x="2" y="104"/>
                        <a:pt x="1" y="137"/>
                      </a:cubicBezTo>
                      <a:cubicBezTo>
                        <a:pt x="0" y="156"/>
                        <a:pt x="7" y="174"/>
                        <a:pt x="20" y="188"/>
                      </a:cubicBezTo>
                      <a:cubicBezTo>
                        <a:pt x="33" y="201"/>
                        <a:pt x="51" y="209"/>
                        <a:pt x="69" y="209"/>
                      </a:cubicBezTo>
                      <a:cubicBezTo>
                        <a:pt x="71" y="209"/>
                        <a:pt x="71" y="209"/>
                        <a:pt x="71" y="209"/>
                      </a:cubicBezTo>
                      <a:cubicBezTo>
                        <a:pt x="71" y="209"/>
                        <a:pt x="71" y="209"/>
                        <a:pt x="71" y="209"/>
                      </a:cubicBezTo>
                      <a:cubicBezTo>
                        <a:pt x="263" y="209"/>
                        <a:pt x="263" y="209"/>
                        <a:pt x="263" y="209"/>
                      </a:cubicBezTo>
                      <a:cubicBezTo>
                        <a:pt x="279" y="209"/>
                        <a:pt x="294" y="203"/>
                        <a:pt x="305" y="192"/>
                      </a:cubicBezTo>
                      <a:cubicBezTo>
                        <a:pt x="316" y="180"/>
                        <a:pt x="323" y="165"/>
                        <a:pt x="323" y="149"/>
                      </a:cubicBezTo>
                      <a:cubicBezTo>
                        <a:pt x="323" y="124"/>
                        <a:pt x="307" y="102"/>
                        <a:pt x="283" y="93"/>
                      </a:cubicBezTo>
                      <a:cubicBezTo>
                        <a:pt x="285" y="76"/>
                        <a:pt x="281" y="58"/>
                        <a:pt x="271" y="42"/>
                      </a:cubicBezTo>
                      <a:cubicBezTo>
                        <a:pt x="259" y="22"/>
                        <a:pt x="240" y="8"/>
                        <a:pt x="218" y="2"/>
                      </a:cubicBezTo>
                      <a:cubicBezTo>
                        <a:pt x="211" y="1"/>
                        <a:pt x="203" y="0"/>
                        <a:pt x="196" y="0"/>
                      </a:cubicBezTo>
                      <a:close/>
                    </a:path>
                  </a:pathLst>
                </a:custGeom>
                <a:solidFill>
                  <a:srgbClr val="00AEEF"/>
                </a:solidFill>
                <a:ln w="38100">
                  <a:noFill/>
                </a:ln>
              </p:spPr>
              <p:txBody>
                <a:bodyPr vert="horz" wrap="square" lIns="91416" tIns="45708" rIns="91416" bIns="45708" numCol="1" anchor="t" anchorCtr="0" compatLnSpc="1">
                  <a:prstTxWarp prst="textNoShape">
                    <a:avLst/>
                  </a:prstTxWarp>
                </a:bodyPr>
                <a:lstStyle/>
                <a:p>
                  <a:pPr defTabSz="914171">
                    <a:buClrTx/>
                    <a:defRPr/>
                  </a:pPr>
                  <a:endParaRPr lang="en-US" sz="1350" dirty="0">
                    <a:ea typeface="+mn-ea"/>
                    <a:cs typeface="+mn-cs"/>
                  </a:endParaRPr>
                </a:p>
              </p:txBody>
            </p:sp>
          </p:grpSp>
        </p:grpSp>
      </p:grpSp>
      <p:grpSp>
        <p:nvGrpSpPr>
          <p:cNvPr id="218" name="Group 217"/>
          <p:cNvGrpSpPr/>
          <p:nvPr/>
        </p:nvGrpSpPr>
        <p:grpSpPr>
          <a:xfrm>
            <a:off x="10418625" y="5187073"/>
            <a:ext cx="400548" cy="400548"/>
            <a:chOff x="3792203" y="4203228"/>
            <a:chExt cx="464022" cy="464022"/>
          </a:xfrm>
        </p:grpSpPr>
        <p:sp>
          <p:nvSpPr>
            <p:cNvPr id="219" name="Oval 218"/>
            <p:cNvSpPr/>
            <p:nvPr/>
          </p:nvSpPr>
          <p:spPr bwMode="gray">
            <a:xfrm>
              <a:off x="3792203" y="4203228"/>
              <a:ext cx="464022" cy="464022"/>
            </a:xfrm>
            <a:prstGeom prst="ellipse">
              <a:avLst/>
            </a:prstGeom>
            <a:solidFill>
              <a:schemeClr val="bg1"/>
            </a:solidFill>
            <a:ln w="25400">
              <a:solidFill>
                <a:srgbClr val="40404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95">
                <a:lnSpc>
                  <a:spcPct val="90000"/>
                </a:lnSpc>
                <a:buClrTx/>
              </a:pPr>
              <a:endParaRPr lang="en-US" sz="2399" dirty="0">
                <a:solidFill>
                  <a:sysClr val="windowText" lastClr="000000"/>
                </a:solidFill>
                <a:latin typeface="Calibri"/>
              </a:endParaRPr>
            </a:p>
          </p:txBody>
        </p:sp>
        <p:grpSp>
          <p:nvGrpSpPr>
            <p:cNvPr id="220" name="Group 219"/>
            <p:cNvGrpSpPr/>
            <p:nvPr/>
          </p:nvGrpSpPr>
          <p:grpSpPr>
            <a:xfrm>
              <a:off x="3881468" y="4289837"/>
              <a:ext cx="303155" cy="280731"/>
              <a:chOff x="3864197" y="2712141"/>
              <a:chExt cx="563001" cy="521357"/>
            </a:xfrm>
          </p:grpSpPr>
          <p:sp>
            <p:nvSpPr>
              <p:cNvPr id="221" name="Freeform 5"/>
              <p:cNvSpPr>
                <a:spLocks noEditPoints="1"/>
              </p:cNvSpPr>
              <p:nvPr/>
            </p:nvSpPr>
            <p:spPr bwMode="auto">
              <a:xfrm>
                <a:off x="3864197" y="2712141"/>
                <a:ext cx="377759" cy="521357"/>
              </a:xfrm>
              <a:custGeom>
                <a:avLst/>
                <a:gdLst>
                  <a:gd name="T0" fmla="*/ 606 w 612"/>
                  <a:gd name="T1" fmla="*/ 134 h 846"/>
                  <a:gd name="T2" fmla="*/ 306 w 612"/>
                  <a:gd name="T3" fmla="*/ 0 h 846"/>
                  <a:gd name="T4" fmla="*/ 6 w 612"/>
                  <a:gd name="T5" fmla="*/ 134 h 846"/>
                  <a:gd name="T6" fmla="*/ 6 w 612"/>
                  <a:gd name="T7" fmla="*/ 442 h 846"/>
                  <a:gd name="T8" fmla="*/ 306 w 612"/>
                  <a:gd name="T9" fmla="*/ 846 h 846"/>
                  <a:gd name="T10" fmla="*/ 606 w 612"/>
                  <a:gd name="T11" fmla="*/ 442 h 846"/>
                  <a:gd name="T12" fmla="*/ 606 w 612"/>
                  <a:gd name="T13" fmla="*/ 134 h 846"/>
                  <a:gd name="T14" fmla="*/ 86 w 612"/>
                  <a:gd name="T15" fmla="*/ 429 h 846"/>
                  <a:gd name="T16" fmla="*/ 86 w 612"/>
                  <a:gd name="T17" fmla="*/ 203 h 846"/>
                  <a:gd name="T18" fmla="*/ 220 w 612"/>
                  <a:gd name="T19" fmla="*/ 148 h 846"/>
                  <a:gd name="T20" fmla="*/ 220 w 612"/>
                  <a:gd name="T21" fmla="*/ 662 h 846"/>
                  <a:gd name="T22" fmla="*/ 86 w 612"/>
                  <a:gd name="T23" fmla="*/ 429 h 846"/>
                  <a:gd name="T24" fmla="*/ 260 w 612"/>
                  <a:gd name="T25" fmla="*/ 694 h 846"/>
                  <a:gd name="T26" fmla="*/ 260 w 612"/>
                  <a:gd name="T27" fmla="*/ 129 h 846"/>
                  <a:gd name="T28" fmla="*/ 306 w 612"/>
                  <a:gd name="T29" fmla="*/ 105 h 846"/>
                  <a:gd name="T30" fmla="*/ 352 w 612"/>
                  <a:gd name="T31" fmla="*/ 129 h 846"/>
                  <a:gd name="T32" fmla="*/ 352 w 612"/>
                  <a:gd name="T33" fmla="*/ 694 h 846"/>
                  <a:gd name="T34" fmla="*/ 306 w 612"/>
                  <a:gd name="T35" fmla="*/ 725 h 846"/>
                  <a:gd name="T36" fmla="*/ 260 w 612"/>
                  <a:gd name="T37" fmla="*/ 694 h 846"/>
                  <a:gd name="T38" fmla="*/ 526 w 612"/>
                  <a:gd name="T39" fmla="*/ 429 h 846"/>
                  <a:gd name="T40" fmla="*/ 392 w 612"/>
                  <a:gd name="T41" fmla="*/ 661 h 846"/>
                  <a:gd name="T42" fmla="*/ 392 w 612"/>
                  <a:gd name="T43" fmla="*/ 149 h 846"/>
                  <a:gd name="T44" fmla="*/ 526 w 612"/>
                  <a:gd name="T45" fmla="*/ 203 h 846"/>
                  <a:gd name="T46" fmla="*/ 526 w 612"/>
                  <a:gd name="T47" fmla="*/ 42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2" h="846">
                    <a:moveTo>
                      <a:pt x="606" y="134"/>
                    </a:moveTo>
                    <a:cubicBezTo>
                      <a:pt x="516" y="114"/>
                      <a:pt x="306" y="0"/>
                      <a:pt x="306" y="0"/>
                    </a:cubicBezTo>
                    <a:cubicBezTo>
                      <a:pt x="306" y="0"/>
                      <a:pt x="96" y="114"/>
                      <a:pt x="6" y="134"/>
                    </a:cubicBezTo>
                    <a:cubicBezTo>
                      <a:pt x="6" y="134"/>
                      <a:pt x="0" y="378"/>
                      <a:pt x="6" y="442"/>
                    </a:cubicBezTo>
                    <a:cubicBezTo>
                      <a:pt x="12" y="506"/>
                      <a:pt x="38" y="674"/>
                      <a:pt x="306" y="846"/>
                    </a:cubicBezTo>
                    <a:cubicBezTo>
                      <a:pt x="574" y="674"/>
                      <a:pt x="600" y="506"/>
                      <a:pt x="606" y="442"/>
                    </a:cubicBezTo>
                    <a:cubicBezTo>
                      <a:pt x="612" y="378"/>
                      <a:pt x="606" y="134"/>
                      <a:pt x="606" y="134"/>
                    </a:cubicBezTo>
                    <a:close/>
                    <a:moveTo>
                      <a:pt x="86" y="429"/>
                    </a:moveTo>
                    <a:cubicBezTo>
                      <a:pt x="82" y="382"/>
                      <a:pt x="86" y="203"/>
                      <a:pt x="86" y="203"/>
                    </a:cubicBezTo>
                    <a:cubicBezTo>
                      <a:pt x="119" y="196"/>
                      <a:pt x="174" y="171"/>
                      <a:pt x="220" y="148"/>
                    </a:cubicBezTo>
                    <a:cubicBezTo>
                      <a:pt x="220" y="662"/>
                      <a:pt x="220" y="662"/>
                      <a:pt x="220" y="662"/>
                    </a:cubicBezTo>
                    <a:cubicBezTo>
                      <a:pt x="103" y="559"/>
                      <a:pt x="90" y="468"/>
                      <a:pt x="86" y="429"/>
                    </a:cubicBezTo>
                    <a:close/>
                    <a:moveTo>
                      <a:pt x="260" y="694"/>
                    </a:moveTo>
                    <a:cubicBezTo>
                      <a:pt x="260" y="129"/>
                      <a:pt x="260" y="129"/>
                      <a:pt x="260" y="129"/>
                    </a:cubicBezTo>
                    <a:cubicBezTo>
                      <a:pt x="287" y="115"/>
                      <a:pt x="306" y="105"/>
                      <a:pt x="306" y="105"/>
                    </a:cubicBezTo>
                    <a:cubicBezTo>
                      <a:pt x="306" y="105"/>
                      <a:pt x="325" y="115"/>
                      <a:pt x="352" y="129"/>
                    </a:cubicBezTo>
                    <a:cubicBezTo>
                      <a:pt x="352" y="694"/>
                      <a:pt x="352" y="694"/>
                      <a:pt x="352" y="694"/>
                    </a:cubicBezTo>
                    <a:cubicBezTo>
                      <a:pt x="338" y="704"/>
                      <a:pt x="323" y="715"/>
                      <a:pt x="306" y="725"/>
                    </a:cubicBezTo>
                    <a:cubicBezTo>
                      <a:pt x="290" y="715"/>
                      <a:pt x="274" y="704"/>
                      <a:pt x="260" y="694"/>
                    </a:cubicBezTo>
                    <a:close/>
                    <a:moveTo>
                      <a:pt x="526" y="429"/>
                    </a:moveTo>
                    <a:cubicBezTo>
                      <a:pt x="522" y="468"/>
                      <a:pt x="509" y="559"/>
                      <a:pt x="392" y="661"/>
                    </a:cubicBezTo>
                    <a:cubicBezTo>
                      <a:pt x="392" y="149"/>
                      <a:pt x="392" y="149"/>
                      <a:pt x="392" y="149"/>
                    </a:cubicBezTo>
                    <a:cubicBezTo>
                      <a:pt x="439" y="171"/>
                      <a:pt x="493" y="196"/>
                      <a:pt x="526" y="203"/>
                    </a:cubicBezTo>
                    <a:cubicBezTo>
                      <a:pt x="526" y="203"/>
                      <a:pt x="530" y="382"/>
                      <a:pt x="526" y="429"/>
                    </a:cubicBezTo>
                    <a:close/>
                  </a:path>
                </a:pathLst>
              </a:custGeom>
              <a:solidFill>
                <a:srgbClr val="FDBA30"/>
              </a:solidFill>
              <a:ln>
                <a:noFill/>
              </a:ln>
            </p:spPr>
            <p:txBody>
              <a:bodyPr vert="horz" wrap="square" lIns="121888" tIns="60944" rIns="121888" bIns="60944" numCol="1" anchor="t" anchorCtr="0" compatLnSpc="1">
                <a:prstTxWarp prst="textNoShape">
                  <a:avLst/>
                </a:prstTxWarp>
              </a:bodyPr>
              <a:lstStyle/>
              <a:p>
                <a:pPr defTabSz="1218895">
                  <a:buClrTx/>
                </a:pPr>
                <a:endParaRPr lang="en-US" sz="2399" dirty="0">
                  <a:solidFill>
                    <a:sysClr val="windowText" lastClr="000000"/>
                  </a:solidFill>
                  <a:latin typeface="Calibri"/>
                  <a:ea typeface="+mn-ea"/>
                  <a:cs typeface="+mn-cs"/>
                </a:endParaRPr>
              </a:p>
            </p:txBody>
          </p:sp>
          <p:grpSp>
            <p:nvGrpSpPr>
              <p:cNvPr id="222" name="Group 221"/>
              <p:cNvGrpSpPr/>
              <p:nvPr/>
            </p:nvGrpSpPr>
            <p:grpSpPr>
              <a:xfrm>
                <a:off x="4013576" y="2944552"/>
                <a:ext cx="413622" cy="268908"/>
                <a:chOff x="5054024" y="5256233"/>
                <a:chExt cx="1609725" cy="1046531"/>
              </a:xfrm>
            </p:grpSpPr>
            <p:sp>
              <p:nvSpPr>
                <p:cNvPr id="223" name="Freeform 222"/>
                <p:cNvSpPr/>
                <p:nvPr/>
              </p:nvSpPr>
              <p:spPr>
                <a:xfrm>
                  <a:off x="5131273" y="5311570"/>
                  <a:ext cx="1465356" cy="974699"/>
                </a:xfrm>
                <a:custGeom>
                  <a:avLst/>
                  <a:gdLst>
                    <a:gd name="connsiteX0" fmla="*/ 1217581 w 1982518"/>
                    <a:gd name="connsiteY0" fmla="*/ 0 h 1318695"/>
                    <a:gd name="connsiteX1" fmla="*/ 1675523 w 1982518"/>
                    <a:gd name="connsiteY1" fmla="*/ 457942 h 1318695"/>
                    <a:gd name="connsiteX2" fmla="*/ 1670247 w 1982518"/>
                    <a:gd name="connsiteY2" fmla="*/ 527682 h 1318695"/>
                    <a:gd name="connsiteX3" fmla="*/ 1661029 w 1982518"/>
                    <a:gd name="connsiteY3" fmla="*/ 567679 h 1318695"/>
                    <a:gd name="connsiteX4" fmla="*/ 1680399 w 1982518"/>
                    <a:gd name="connsiteY4" fmla="*/ 569632 h 1318695"/>
                    <a:gd name="connsiteX5" fmla="*/ 1982518 w 1982518"/>
                    <a:gd name="connsiteY5" fmla="*/ 940320 h 1318695"/>
                    <a:gd name="connsiteX6" fmla="*/ 1604143 w 1982518"/>
                    <a:gd name="connsiteY6" fmla="*/ 1318695 h 1318695"/>
                    <a:gd name="connsiteX7" fmla="*/ 1392590 w 1982518"/>
                    <a:gd name="connsiteY7" fmla="*/ 1254075 h 1318695"/>
                    <a:gd name="connsiteX8" fmla="*/ 1377428 w 1982518"/>
                    <a:gd name="connsiteY8" fmla="*/ 1241565 h 1318695"/>
                    <a:gd name="connsiteX9" fmla="*/ 436545 w 1982518"/>
                    <a:gd name="connsiteY9" fmla="*/ 1241565 h 1318695"/>
                    <a:gd name="connsiteX10" fmla="*/ 378375 w 1982518"/>
                    <a:gd name="connsiteY10" fmla="*/ 1247429 h 1318695"/>
                    <a:gd name="connsiteX11" fmla="*/ 0 w 1982518"/>
                    <a:gd name="connsiteY11" fmla="*/ 869054 h 1318695"/>
                    <a:gd name="connsiteX12" fmla="*/ 302119 w 1982518"/>
                    <a:gd name="connsiteY12" fmla="*/ 498366 h 1318695"/>
                    <a:gd name="connsiteX13" fmla="*/ 346236 w 1982518"/>
                    <a:gd name="connsiteY13" fmla="*/ 493919 h 1318695"/>
                    <a:gd name="connsiteX14" fmla="*/ 381095 w 1982518"/>
                    <a:gd name="connsiteY14" fmla="*/ 429696 h 1318695"/>
                    <a:gd name="connsiteX15" fmla="*/ 694850 w 1982518"/>
                    <a:gd name="connsiteY15" fmla="*/ 262874 h 1318695"/>
                    <a:gd name="connsiteX16" fmla="*/ 771106 w 1982518"/>
                    <a:gd name="connsiteY16" fmla="*/ 270561 h 1318695"/>
                    <a:gd name="connsiteX17" fmla="*/ 796332 w 1982518"/>
                    <a:gd name="connsiteY17" fmla="*/ 278392 h 1318695"/>
                    <a:gd name="connsiteX18" fmla="*/ 837849 w 1982518"/>
                    <a:gd name="connsiteY18" fmla="*/ 201902 h 1318695"/>
                    <a:gd name="connsiteX19" fmla="*/ 1217581 w 1982518"/>
                    <a:gd name="connsiteY19" fmla="*/ 0 h 13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2518" h="1318695">
                      <a:moveTo>
                        <a:pt x="1217581" y="0"/>
                      </a:moveTo>
                      <a:cubicBezTo>
                        <a:pt x="1470495" y="0"/>
                        <a:pt x="1675523" y="205028"/>
                        <a:pt x="1675523" y="457942"/>
                      </a:cubicBezTo>
                      <a:cubicBezTo>
                        <a:pt x="1675523" y="481653"/>
                        <a:pt x="1673721" y="504942"/>
                        <a:pt x="1670247" y="527682"/>
                      </a:cubicBezTo>
                      <a:lnTo>
                        <a:pt x="1661029" y="567679"/>
                      </a:lnTo>
                      <a:lnTo>
                        <a:pt x="1680399" y="569632"/>
                      </a:lnTo>
                      <a:cubicBezTo>
                        <a:pt x="1852818" y="604914"/>
                        <a:pt x="1982518" y="757471"/>
                        <a:pt x="1982518" y="940320"/>
                      </a:cubicBezTo>
                      <a:cubicBezTo>
                        <a:pt x="1982518" y="1149291"/>
                        <a:pt x="1813114" y="1318695"/>
                        <a:pt x="1604143" y="1318695"/>
                      </a:cubicBezTo>
                      <a:cubicBezTo>
                        <a:pt x="1525779" y="1318695"/>
                        <a:pt x="1452979" y="1294873"/>
                        <a:pt x="1392590" y="1254075"/>
                      </a:cubicBezTo>
                      <a:lnTo>
                        <a:pt x="1377428" y="1241565"/>
                      </a:lnTo>
                      <a:lnTo>
                        <a:pt x="436545" y="1241565"/>
                      </a:lnTo>
                      <a:lnTo>
                        <a:pt x="378375" y="1247429"/>
                      </a:lnTo>
                      <a:cubicBezTo>
                        <a:pt x="169404" y="1247429"/>
                        <a:pt x="0" y="1078025"/>
                        <a:pt x="0" y="869054"/>
                      </a:cubicBezTo>
                      <a:cubicBezTo>
                        <a:pt x="0" y="686204"/>
                        <a:pt x="129700" y="533648"/>
                        <a:pt x="302119" y="498366"/>
                      </a:cubicBezTo>
                      <a:lnTo>
                        <a:pt x="346236" y="493919"/>
                      </a:lnTo>
                      <a:lnTo>
                        <a:pt x="381095" y="429696"/>
                      </a:lnTo>
                      <a:cubicBezTo>
                        <a:pt x="449092" y="329047"/>
                        <a:pt x="564243" y="262874"/>
                        <a:pt x="694850" y="262874"/>
                      </a:cubicBezTo>
                      <a:cubicBezTo>
                        <a:pt x="720972" y="262874"/>
                        <a:pt x="746475" y="265521"/>
                        <a:pt x="771106" y="270561"/>
                      </a:cubicBezTo>
                      <a:lnTo>
                        <a:pt x="796332" y="278392"/>
                      </a:lnTo>
                      <a:lnTo>
                        <a:pt x="837849" y="201902"/>
                      </a:lnTo>
                      <a:cubicBezTo>
                        <a:pt x="920144" y="80089"/>
                        <a:pt x="1059510" y="0"/>
                        <a:pt x="1217581" y="0"/>
                      </a:cubicBezTo>
                      <a:close/>
                    </a:path>
                  </a:pathLst>
                </a:custGeom>
                <a:solidFill>
                  <a:sysClr val="window" lastClr="FFFFFF"/>
                </a:solidFill>
                <a:ln w="9525">
                  <a:noFill/>
                  <a:miter lim="800000"/>
                  <a:headEnd/>
                  <a:tailEnd/>
                </a:ln>
              </p:spPr>
              <p:txBody>
                <a:bodyPr wrap="square" rtlCol="0" anchor="ctr"/>
                <a:lstStyle/>
                <a:p>
                  <a:pPr defTabSz="914171">
                    <a:buClrTx/>
                    <a:defRPr/>
                  </a:pPr>
                  <a:endParaRPr lang="en-US" sz="1350" dirty="0">
                    <a:solidFill>
                      <a:prstClr val="white"/>
                    </a:solidFill>
                    <a:ea typeface="+mn-ea"/>
                    <a:cs typeface="+mn-cs"/>
                  </a:endParaRPr>
                </a:p>
              </p:txBody>
            </p:sp>
            <p:sp>
              <p:nvSpPr>
                <p:cNvPr id="224" name="Freeform 5"/>
                <p:cNvSpPr>
                  <a:spLocks noEditPoints="1"/>
                </p:cNvSpPr>
                <p:nvPr/>
              </p:nvSpPr>
              <p:spPr bwMode="auto">
                <a:xfrm>
                  <a:off x="5054024" y="5256233"/>
                  <a:ext cx="1609725" cy="1046531"/>
                </a:xfrm>
                <a:custGeom>
                  <a:avLst/>
                  <a:gdLst>
                    <a:gd name="T0" fmla="*/ 196 w 323"/>
                    <a:gd name="T1" fmla="*/ 20 h 209"/>
                    <a:gd name="T2" fmla="*/ 213 w 323"/>
                    <a:gd name="T3" fmla="*/ 22 h 209"/>
                    <a:gd name="T4" fmla="*/ 254 w 323"/>
                    <a:gd name="T5" fmla="*/ 53 h 209"/>
                    <a:gd name="T6" fmla="*/ 262 w 323"/>
                    <a:gd name="T7" fmla="*/ 103 h 209"/>
                    <a:gd name="T8" fmla="*/ 262 w 323"/>
                    <a:gd name="T9" fmla="*/ 108 h 209"/>
                    <a:gd name="T10" fmla="*/ 266 w 323"/>
                    <a:gd name="T11" fmla="*/ 110 h 209"/>
                    <a:gd name="T12" fmla="*/ 303 w 323"/>
                    <a:gd name="T13" fmla="*/ 149 h 209"/>
                    <a:gd name="T14" fmla="*/ 263 w 323"/>
                    <a:gd name="T15" fmla="*/ 189 h 209"/>
                    <a:gd name="T16" fmla="*/ 71 w 323"/>
                    <a:gd name="T17" fmla="*/ 189 h 209"/>
                    <a:gd name="T18" fmla="*/ 70 w 323"/>
                    <a:gd name="T19" fmla="*/ 189 h 209"/>
                    <a:gd name="T20" fmla="*/ 35 w 323"/>
                    <a:gd name="T21" fmla="*/ 174 h 209"/>
                    <a:gd name="T22" fmla="*/ 21 w 323"/>
                    <a:gd name="T23" fmla="*/ 138 h 209"/>
                    <a:gd name="T24" fmla="*/ 71 w 323"/>
                    <a:gd name="T25" fmla="*/ 89 h 209"/>
                    <a:gd name="T26" fmla="*/ 72 w 323"/>
                    <a:gd name="T27" fmla="*/ 89 h 209"/>
                    <a:gd name="T28" fmla="*/ 72 w 323"/>
                    <a:gd name="T29" fmla="*/ 89 h 209"/>
                    <a:gd name="T30" fmla="*/ 76 w 323"/>
                    <a:gd name="T31" fmla="*/ 87 h 209"/>
                    <a:gd name="T32" fmla="*/ 77 w 323"/>
                    <a:gd name="T33" fmla="*/ 84 h 209"/>
                    <a:gd name="T34" fmla="*/ 86 w 323"/>
                    <a:gd name="T35" fmla="*/ 63 h 209"/>
                    <a:gd name="T36" fmla="*/ 106 w 323"/>
                    <a:gd name="T37" fmla="*/ 54 h 209"/>
                    <a:gd name="T38" fmla="*/ 126 w 323"/>
                    <a:gd name="T39" fmla="*/ 62 h 209"/>
                    <a:gd name="T40" fmla="*/ 130 w 323"/>
                    <a:gd name="T41" fmla="*/ 64 h 209"/>
                    <a:gd name="T42" fmla="*/ 131 w 323"/>
                    <a:gd name="T43" fmla="*/ 64 h 209"/>
                    <a:gd name="T44" fmla="*/ 135 w 323"/>
                    <a:gd name="T45" fmla="*/ 61 h 209"/>
                    <a:gd name="T46" fmla="*/ 196 w 323"/>
                    <a:gd name="T47" fmla="*/ 20 h 209"/>
                    <a:gd name="T48" fmla="*/ 196 w 323"/>
                    <a:gd name="T49" fmla="*/ 0 h 209"/>
                    <a:gd name="T50" fmla="*/ 125 w 323"/>
                    <a:gd name="T51" fmla="*/ 38 h 209"/>
                    <a:gd name="T52" fmla="*/ 106 w 323"/>
                    <a:gd name="T53" fmla="*/ 34 h 209"/>
                    <a:gd name="T54" fmla="*/ 71 w 323"/>
                    <a:gd name="T55" fmla="*/ 49 h 209"/>
                    <a:gd name="T56" fmla="*/ 59 w 323"/>
                    <a:gd name="T57" fmla="*/ 70 h 209"/>
                    <a:gd name="T58" fmla="*/ 1 w 323"/>
                    <a:gd name="T59" fmla="*/ 137 h 209"/>
                    <a:gd name="T60" fmla="*/ 20 w 323"/>
                    <a:gd name="T61" fmla="*/ 188 h 209"/>
                    <a:gd name="T62" fmla="*/ 69 w 323"/>
                    <a:gd name="T63" fmla="*/ 209 h 209"/>
                    <a:gd name="T64" fmla="*/ 71 w 323"/>
                    <a:gd name="T65" fmla="*/ 209 h 209"/>
                    <a:gd name="T66" fmla="*/ 71 w 323"/>
                    <a:gd name="T67" fmla="*/ 209 h 209"/>
                    <a:gd name="T68" fmla="*/ 263 w 323"/>
                    <a:gd name="T69" fmla="*/ 209 h 209"/>
                    <a:gd name="T70" fmla="*/ 305 w 323"/>
                    <a:gd name="T71" fmla="*/ 192 h 209"/>
                    <a:gd name="T72" fmla="*/ 323 w 323"/>
                    <a:gd name="T73" fmla="*/ 149 h 209"/>
                    <a:gd name="T74" fmla="*/ 283 w 323"/>
                    <a:gd name="T75" fmla="*/ 93 h 209"/>
                    <a:gd name="T76" fmla="*/ 271 w 323"/>
                    <a:gd name="T77" fmla="*/ 42 h 209"/>
                    <a:gd name="T78" fmla="*/ 218 w 323"/>
                    <a:gd name="T79" fmla="*/ 2 h 209"/>
                    <a:gd name="T80" fmla="*/ 196 w 323"/>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09">
                      <a:moveTo>
                        <a:pt x="196" y="20"/>
                      </a:moveTo>
                      <a:cubicBezTo>
                        <a:pt x="202" y="20"/>
                        <a:pt x="207" y="21"/>
                        <a:pt x="213" y="22"/>
                      </a:cubicBezTo>
                      <a:cubicBezTo>
                        <a:pt x="230" y="26"/>
                        <a:pt x="245" y="37"/>
                        <a:pt x="254" y="53"/>
                      </a:cubicBezTo>
                      <a:cubicBezTo>
                        <a:pt x="263" y="68"/>
                        <a:pt x="266" y="86"/>
                        <a:pt x="262" y="103"/>
                      </a:cubicBezTo>
                      <a:cubicBezTo>
                        <a:pt x="261" y="105"/>
                        <a:pt x="262" y="106"/>
                        <a:pt x="262" y="108"/>
                      </a:cubicBezTo>
                      <a:cubicBezTo>
                        <a:pt x="263" y="109"/>
                        <a:pt x="265" y="110"/>
                        <a:pt x="266" y="110"/>
                      </a:cubicBezTo>
                      <a:cubicBezTo>
                        <a:pt x="287" y="112"/>
                        <a:pt x="303" y="129"/>
                        <a:pt x="303" y="149"/>
                      </a:cubicBezTo>
                      <a:cubicBezTo>
                        <a:pt x="303" y="171"/>
                        <a:pt x="285" y="189"/>
                        <a:pt x="263" y="189"/>
                      </a:cubicBezTo>
                      <a:cubicBezTo>
                        <a:pt x="71" y="189"/>
                        <a:pt x="71" y="189"/>
                        <a:pt x="71" y="189"/>
                      </a:cubicBezTo>
                      <a:cubicBezTo>
                        <a:pt x="70" y="189"/>
                        <a:pt x="70" y="189"/>
                        <a:pt x="70" y="189"/>
                      </a:cubicBezTo>
                      <a:cubicBezTo>
                        <a:pt x="56" y="189"/>
                        <a:pt x="44" y="183"/>
                        <a:pt x="35" y="174"/>
                      </a:cubicBezTo>
                      <a:cubicBezTo>
                        <a:pt x="25" y="164"/>
                        <a:pt x="20" y="151"/>
                        <a:pt x="21" y="138"/>
                      </a:cubicBezTo>
                      <a:cubicBezTo>
                        <a:pt x="21" y="111"/>
                        <a:pt x="44" y="89"/>
                        <a:pt x="71" y="89"/>
                      </a:cubicBezTo>
                      <a:cubicBezTo>
                        <a:pt x="72" y="89"/>
                        <a:pt x="72" y="89"/>
                        <a:pt x="72" y="89"/>
                      </a:cubicBezTo>
                      <a:cubicBezTo>
                        <a:pt x="72" y="89"/>
                        <a:pt x="72" y="89"/>
                        <a:pt x="72" y="89"/>
                      </a:cubicBezTo>
                      <a:cubicBezTo>
                        <a:pt x="74" y="89"/>
                        <a:pt x="75" y="88"/>
                        <a:pt x="76" y="87"/>
                      </a:cubicBezTo>
                      <a:cubicBezTo>
                        <a:pt x="77" y="86"/>
                        <a:pt x="78" y="85"/>
                        <a:pt x="77" y="84"/>
                      </a:cubicBezTo>
                      <a:cubicBezTo>
                        <a:pt x="77" y="76"/>
                        <a:pt x="80" y="68"/>
                        <a:pt x="86" y="63"/>
                      </a:cubicBezTo>
                      <a:cubicBezTo>
                        <a:pt x="91" y="57"/>
                        <a:pt x="98" y="54"/>
                        <a:pt x="106" y="54"/>
                      </a:cubicBezTo>
                      <a:cubicBezTo>
                        <a:pt x="114" y="54"/>
                        <a:pt x="121" y="57"/>
                        <a:pt x="126" y="62"/>
                      </a:cubicBezTo>
                      <a:cubicBezTo>
                        <a:pt x="127" y="63"/>
                        <a:pt x="129" y="64"/>
                        <a:pt x="130" y="64"/>
                      </a:cubicBezTo>
                      <a:cubicBezTo>
                        <a:pt x="130" y="64"/>
                        <a:pt x="131" y="64"/>
                        <a:pt x="131" y="64"/>
                      </a:cubicBezTo>
                      <a:cubicBezTo>
                        <a:pt x="133" y="63"/>
                        <a:pt x="134" y="62"/>
                        <a:pt x="135" y="61"/>
                      </a:cubicBezTo>
                      <a:cubicBezTo>
                        <a:pt x="145" y="36"/>
                        <a:pt x="169" y="20"/>
                        <a:pt x="196" y="20"/>
                      </a:cubicBezTo>
                      <a:moveTo>
                        <a:pt x="196" y="0"/>
                      </a:moveTo>
                      <a:cubicBezTo>
                        <a:pt x="167" y="0"/>
                        <a:pt x="141" y="14"/>
                        <a:pt x="125" y="38"/>
                      </a:cubicBezTo>
                      <a:cubicBezTo>
                        <a:pt x="119" y="35"/>
                        <a:pt x="113" y="34"/>
                        <a:pt x="106" y="34"/>
                      </a:cubicBezTo>
                      <a:cubicBezTo>
                        <a:pt x="93" y="34"/>
                        <a:pt x="81" y="39"/>
                        <a:pt x="71" y="49"/>
                      </a:cubicBezTo>
                      <a:cubicBezTo>
                        <a:pt x="66" y="54"/>
                        <a:pt x="61" y="62"/>
                        <a:pt x="59" y="70"/>
                      </a:cubicBezTo>
                      <a:cubicBezTo>
                        <a:pt x="27" y="75"/>
                        <a:pt x="2" y="104"/>
                        <a:pt x="1" y="137"/>
                      </a:cubicBezTo>
                      <a:cubicBezTo>
                        <a:pt x="0" y="156"/>
                        <a:pt x="7" y="174"/>
                        <a:pt x="20" y="188"/>
                      </a:cubicBezTo>
                      <a:cubicBezTo>
                        <a:pt x="33" y="201"/>
                        <a:pt x="51" y="209"/>
                        <a:pt x="69" y="209"/>
                      </a:cubicBezTo>
                      <a:cubicBezTo>
                        <a:pt x="71" y="209"/>
                        <a:pt x="71" y="209"/>
                        <a:pt x="71" y="209"/>
                      </a:cubicBezTo>
                      <a:cubicBezTo>
                        <a:pt x="71" y="209"/>
                        <a:pt x="71" y="209"/>
                        <a:pt x="71" y="209"/>
                      </a:cubicBezTo>
                      <a:cubicBezTo>
                        <a:pt x="263" y="209"/>
                        <a:pt x="263" y="209"/>
                        <a:pt x="263" y="209"/>
                      </a:cubicBezTo>
                      <a:cubicBezTo>
                        <a:pt x="279" y="209"/>
                        <a:pt x="294" y="203"/>
                        <a:pt x="305" y="192"/>
                      </a:cubicBezTo>
                      <a:cubicBezTo>
                        <a:pt x="316" y="180"/>
                        <a:pt x="323" y="165"/>
                        <a:pt x="323" y="149"/>
                      </a:cubicBezTo>
                      <a:cubicBezTo>
                        <a:pt x="323" y="124"/>
                        <a:pt x="307" y="102"/>
                        <a:pt x="283" y="93"/>
                      </a:cubicBezTo>
                      <a:cubicBezTo>
                        <a:pt x="285" y="76"/>
                        <a:pt x="281" y="58"/>
                        <a:pt x="271" y="42"/>
                      </a:cubicBezTo>
                      <a:cubicBezTo>
                        <a:pt x="259" y="22"/>
                        <a:pt x="240" y="8"/>
                        <a:pt x="218" y="2"/>
                      </a:cubicBezTo>
                      <a:cubicBezTo>
                        <a:pt x="211" y="1"/>
                        <a:pt x="203" y="0"/>
                        <a:pt x="196" y="0"/>
                      </a:cubicBezTo>
                      <a:close/>
                    </a:path>
                  </a:pathLst>
                </a:custGeom>
                <a:solidFill>
                  <a:srgbClr val="00AEEF"/>
                </a:solidFill>
                <a:ln w="38100">
                  <a:noFill/>
                </a:ln>
              </p:spPr>
              <p:txBody>
                <a:bodyPr vert="horz" wrap="square" lIns="91416" tIns="45708" rIns="91416" bIns="45708" numCol="1" anchor="t" anchorCtr="0" compatLnSpc="1">
                  <a:prstTxWarp prst="textNoShape">
                    <a:avLst/>
                  </a:prstTxWarp>
                </a:bodyPr>
                <a:lstStyle/>
                <a:p>
                  <a:pPr defTabSz="914171">
                    <a:buClrTx/>
                    <a:defRPr/>
                  </a:pPr>
                  <a:endParaRPr lang="en-US" sz="1350" dirty="0">
                    <a:ea typeface="+mn-ea"/>
                    <a:cs typeface="+mn-cs"/>
                  </a:endParaRPr>
                </a:p>
              </p:txBody>
            </p:sp>
          </p:grpSp>
        </p:grpSp>
      </p:grpSp>
      <p:sp>
        <p:nvSpPr>
          <p:cNvPr id="167" name="Rectangle 166"/>
          <p:cNvSpPr/>
          <p:nvPr/>
        </p:nvSpPr>
        <p:spPr>
          <a:xfrm>
            <a:off x="4128727" y="2326675"/>
            <a:ext cx="4050882" cy="232611"/>
          </a:xfrm>
          <a:prstGeom prst="rect">
            <a:avLst/>
          </a:prstGeom>
          <a:solidFill>
            <a:schemeClr val="bg2">
              <a:lumMod val="85000"/>
              <a:lumOff val="15000"/>
            </a:schemeClr>
          </a:solidFill>
          <a:ln w="9525">
            <a:noFill/>
            <a:miter lim="800000"/>
            <a:headEnd/>
            <a:tailEnd/>
          </a:ln>
        </p:spPr>
        <p:txBody>
          <a:bodyPr wrap="square" rtlCol="0" anchor="ctr"/>
          <a:lstStyle/>
          <a:p>
            <a:pPr defTabSz="914171">
              <a:buClrTx/>
              <a:defRPr/>
            </a:pPr>
            <a:endParaRPr lang="en-US" sz="1350" dirty="0">
              <a:solidFill>
                <a:prstClr val="white"/>
              </a:solidFill>
              <a:ea typeface="+mn-ea"/>
              <a:cs typeface="+mn-cs"/>
            </a:endParaRPr>
          </a:p>
        </p:txBody>
      </p:sp>
      <p:cxnSp>
        <p:nvCxnSpPr>
          <p:cNvPr id="168" name="Straight Connector 167"/>
          <p:cNvCxnSpPr/>
          <p:nvPr/>
        </p:nvCxnSpPr>
        <p:spPr>
          <a:xfrm>
            <a:off x="4073264" y="2421450"/>
            <a:ext cx="4021634" cy="56806"/>
          </a:xfrm>
          <a:prstGeom prst="line">
            <a:avLst/>
          </a:pr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Arc 121"/>
          <p:cNvSpPr/>
          <p:nvPr/>
        </p:nvSpPr>
        <p:spPr>
          <a:xfrm>
            <a:off x="696951" y="2105783"/>
            <a:ext cx="4555647" cy="1443709"/>
          </a:xfrm>
          <a:custGeom>
            <a:avLst/>
            <a:gdLst>
              <a:gd name="connsiteX0" fmla="*/ 3905287 w 7810575"/>
              <a:gd name="connsiteY0" fmla="*/ 0 h 2392118"/>
              <a:gd name="connsiteX1" fmla="*/ 7676049 w 7810575"/>
              <a:gd name="connsiteY1" fmla="*/ 884836 h 2392118"/>
              <a:gd name="connsiteX2" fmla="*/ 3905288 w 7810575"/>
              <a:gd name="connsiteY2" fmla="*/ 1196059 h 2392118"/>
              <a:gd name="connsiteX3" fmla="*/ 3905287 w 7810575"/>
              <a:gd name="connsiteY3" fmla="*/ 0 h 2392118"/>
              <a:gd name="connsiteX0" fmla="*/ 3905287 w 7810575"/>
              <a:gd name="connsiteY0" fmla="*/ 0 h 2392118"/>
              <a:gd name="connsiteX1" fmla="*/ 7676049 w 7810575"/>
              <a:gd name="connsiteY1" fmla="*/ 884836 h 2392118"/>
              <a:gd name="connsiteX0" fmla="*/ 0 w 3770762"/>
              <a:gd name="connsiteY0" fmla="*/ 0 h 897098"/>
              <a:gd name="connsiteX1" fmla="*/ 3770762 w 3770762"/>
              <a:gd name="connsiteY1" fmla="*/ 884836 h 897098"/>
              <a:gd name="connsiteX2" fmla="*/ 2181226 w 3770762"/>
              <a:gd name="connsiteY2" fmla="*/ 500734 h 897098"/>
              <a:gd name="connsiteX3" fmla="*/ 0 w 3770762"/>
              <a:gd name="connsiteY3" fmla="*/ 0 h 897098"/>
              <a:gd name="connsiteX0" fmla="*/ 0 w 3770762"/>
              <a:gd name="connsiteY0" fmla="*/ 0 h 897098"/>
              <a:gd name="connsiteX1" fmla="*/ 3770762 w 3770762"/>
              <a:gd name="connsiteY1" fmla="*/ 884836 h 897098"/>
              <a:gd name="connsiteX0" fmla="*/ 0 w 3770762"/>
              <a:gd name="connsiteY0" fmla="*/ 0 h 1443709"/>
              <a:gd name="connsiteX1" fmla="*/ 3770762 w 3770762"/>
              <a:gd name="connsiteY1" fmla="*/ 884836 h 1443709"/>
              <a:gd name="connsiteX2" fmla="*/ 1371601 w 3770762"/>
              <a:gd name="connsiteY2" fmla="*/ 1443709 h 1443709"/>
              <a:gd name="connsiteX3" fmla="*/ 0 w 3770762"/>
              <a:gd name="connsiteY3" fmla="*/ 0 h 1443709"/>
              <a:gd name="connsiteX0" fmla="*/ 0 w 3770762"/>
              <a:gd name="connsiteY0" fmla="*/ 0 h 1443709"/>
              <a:gd name="connsiteX1" fmla="*/ 3770762 w 3770762"/>
              <a:gd name="connsiteY1" fmla="*/ 884836 h 1443709"/>
            </a:gdLst>
            <a:ahLst/>
            <a:cxnLst>
              <a:cxn ang="0">
                <a:pos x="connsiteX0" y="connsiteY0"/>
              </a:cxn>
              <a:cxn ang="0">
                <a:pos x="connsiteX1" y="connsiteY1"/>
              </a:cxn>
            </a:cxnLst>
            <a:rect l="l" t="t" r="r" b="b"/>
            <a:pathLst>
              <a:path w="3770762" h="1443709" stroke="0" extrusionOk="0">
                <a:moveTo>
                  <a:pt x="0" y="0"/>
                </a:moveTo>
                <a:cubicBezTo>
                  <a:pt x="1765469" y="0"/>
                  <a:pt x="3311374" y="362757"/>
                  <a:pt x="3770762" y="884836"/>
                </a:cubicBezTo>
                <a:cubicBezTo>
                  <a:pt x="2513842" y="988577"/>
                  <a:pt x="2628521" y="1339968"/>
                  <a:pt x="1371601" y="1443709"/>
                </a:cubicBezTo>
                <a:cubicBezTo>
                  <a:pt x="1371601" y="1045023"/>
                  <a:pt x="0" y="398686"/>
                  <a:pt x="0" y="0"/>
                </a:cubicBezTo>
                <a:close/>
              </a:path>
              <a:path w="3770762" h="1443709" fill="none">
                <a:moveTo>
                  <a:pt x="0" y="0"/>
                </a:moveTo>
                <a:cubicBezTo>
                  <a:pt x="1765469" y="0"/>
                  <a:pt x="3311374" y="362757"/>
                  <a:pt x="3770762" y="884836"/>
                </a:cubicBezTo>
              </a:path>
            </a:pathLst>
          </a:cu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defTabSz="914171">
              <a:buClrTx/>
              <a:defRPr/>
            </a:pPr>
            <a:endParaRPr lang="en-US" sz="1350" dirty="0">
              <a:solidFill>
                <a:srgbClr val="000000"/>
              </a:solidFill>
              <a:latin typeface="Arial"/>
            </a:endParaRPr>
          </a:p>
        </p:txBody>
      </p:sp>
      <p:grpSp>
        <p:nvGrpSpPr>
          <p:cNvPr id="172" name="Group 171"/>
          <p:cNvGrpSpPr/>
          <p:nvPr/>
        </p:nvGrpSpPr>
        <p:grpSpPr>
          <a:xfrm flipV="1">
            <a:off x="6268633" y="2308306"/>
            <a:ext cx="1159442" cy="346314"/>
            <a:chOff x="5173541" y="1992208"/>
            <a:chExt cx="1366378" cy="408124"/>
          </a:xfrm>
        </p:grpSpPr>
        <p:sp>
          <p:nvSpPr>
            <p:cNvPr id="173" name="Rectangle 172"/>
            <p:cNvSpPr/>
            <p:nvPr/>
          </p:nvSpPr>
          <p:spPr>
            <a:xfrm>
              <a:off x="5229225" y="2024568"/>
              <a:ext cx="1257300" cy="322842"/>
            </a:xfrm>
            <a:prstGeom prst="rect">
              <a:avLst/>
            </a:prstGeom>
            <a:solidFill>
              <a:schemeClr val="bg2">
                <a:lumMod val="20000"/>
                <a:lumOff val="80000"/>
              </a:schemeClr>
            </a:solidFill>
            <a:ln w="9525">
              <a:noFill/>
              <a:miter lim="800000"/>
              <a:headEnd/>
              <a:tailEnd/>
            </a:ln>
          </p:spPr>
          <p:txBody>
            <a:bodyPr wrap="square" rtlCol="0" anchor="ctr"/>
            <a:lstStyle/>
            <a:p>
              <a:pPr algn="ctr" defTabSz="914126">
                <a:buClrTx/>
              </a:pPr>
              <a:endParaRPr lang="en-US" sz="1799" dirty="0">
                <a:solidFill>
                  <a:srgbClr val="404040"/>
                </a:solidFill>
                <a:ea typeface="+mn-ea"/>
                <a:cs typeface="+mn-cs"/>
              </a:endParaRPr>
            </a:p>
          </p:txBody>
        </p:sp>
        <p:sp>
          <p:nvSpPr>
            <p:cNvPr id="174" name="Freeform 13"/>
            <p:cNvSpPr>
              <a:spLocks noEditPoints="1"/>
            </p:cNvSpPr>
            <p:nvPr/>
          </p:nvSpPr>
          <p:spPr bwMode="auto">
            <a:xfrm>
              <a:off x="5173541" y="1992208"/>
              <a:ext cx="1366378" cy="408124"/>
            </a:xfrm>
            <a:custGeom>
              <a:avLst/>
              <a:gdLst>
                <a:gd name="T0" fmla="*/ 230 w 241"/>
                <a:gd name="T1" fmla="*/ 0 h 70"/>
                <a:gd name="T2" fmla="*/ 11 w 241"/>
                <a:gd name="T3" fmla="*/ 0 h 70"/>
                <a:gd name="T4" fmla="*/ 0 w 241"/>
                <a:gd name="T5" fmla="*/ 11 h 70"/>
                <a:gd name="T6" fmla="*/ 0 w 241"/>
                <a:gd name="T7" fmla="*/ 58 h 70"/>
                <a:gd name="T8" fmla="*/ 11 w 241"/>
                <a:gd name="T9" fmla="*/ 70 h 70"/>
                <a:gd name="T10" fmla="*/ 230 w 241"/>
                <a:gd name="T11" fmla="*/ 70 h 70"/>
                <a:gd name="T12" fmla="*/ 241 w 241"/>
                <a:gd name="T13" fmla="*/ 58 h 70"/>
                <a:gd name="T14" fmla="*/ 241 w 241"/>
                <a:gd name="T15" fmla="*/ 11 h 70"/>
                <a:gd name="T16" fmla="*/ 230 w 241"/>
                <a:gd name="T17" fmla="*/ 0 h 70"/>
                <a:gd name="T18" fmla="*/ 163 w 241"/>
                <a:gd name="T19" fmla="*/ 45 h 70"/>
                <a:gd name="T20" fmla="*/ 25 w 241"/>
                <a:gd name="T21" fmla="*/ 45 h 70"/>
                <a:gd name="T22" fmla="*/ 25 w 241"/>
                <a:gd name="T23" fmla="*/ 24 h 70"/>
                <a:gd name="T24" fmla="*/ 163 w 241"/>
                <a:gd name="T25" fmla="*/ 24 h 70"/>
                <a:gd name="T26" fmla="*/ 163 w 241"/>
                <a:gd name="T27" fmla="*/ 45 h 70"/>
                <a:gd name="T28" fmla="*/ 212 w 241"/>
                <a:gd name="T29" fmla="*/ 44 h 70"/>
                <a:gd name="T30" fmla="*/ 202 w 241"/>
                <a:gd name="T31" fmla="*/ 35 h 70"/>
                <a:gd name="T32" fmla="*/ 212 w 241"/>
                <a:gd name="T33" fmla="*/ 25 h 70"/>
                <a:gd name="T34" fmla="*/ 222 w 241"/>
                <a:gd name="T35" fmla="*/ 35 h 70"/>
                <a:gd name="T36" fmla="*/ 212 w 241"/>
                <a:gd name="T3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70">
                  <a:moveTo>
                    <a:pt x="230" y="0"/>
                  </a:moveTo>
                  <a:cubicBezTo>
                    <a:pt x="11" y="0"/>
                    <a:pt x="11" y="0"/>
                    <a:pt x="11" y="0"/>
                  </a:cubicBezTo>
                  <a:cubicBezTo>
                    <a:pt x="5" y="0"/>
                    <a:pt x="0" y="5"/>
                    <a:pt x="0" y="11"/>
                  </a:cubicBezTo>
                  <a:cubicBezTo>
                    <a:pt x="0" y="58"/>
                    <a:pt x="0" y="58"/>
                    <a:pt x="0" y="58"/>
                  </a:cubicBezTo>
                  <a:cubicBezTo>
                    <a:pt x="0" y="65"/>
                    <a:pt x="5" y="70"/>
                    <a:pt x="11" y="70"/>
                  </a:cubicBezTo>
                  <a:cubicBezTo>
                    <a:pt x="230" y="70"/>
                    <a:pt x="230" y="70"/>
                    <a:pt x="230" y="70"/>
                  </a:cubicBezTo>
                  <a:cubicBezTo>
                    <a:pt x="236" y="70"/>
                    <a:pt x="241" y="65"/>
                    <a:pt x="241" y="58"/>
                  </a:cubicBezTo>
                  <a:cubicBezTo>
                    <a:pt x="241" y="11"/>
                    <a:pt x="241" y="11"/>
                    <a:pt x="241" y="11"/>
                  </a:cubicBezTo>
                  <a:cubicBezTo>
                    <a:pt x="241" y="5"/>
                    <a:pt x="236" y="0"/>
                    <a:pt x="230" y="0"/>
                  </a:cubicBezTo>
                  <a:close/>
                  <a:moveTo>
                    <a:pt x="163" y="45"/>
                  </a:moveTo>
                  <a:cubicBezTo>
                    <a:pt x="25" y="45"/>
                    <a:pt x="25" y="45"/>
                    <a:pt x="25" y="45"/>
                  </a:cubicBezTo>
                  <a:cubicBezTo>
                    <a:pt x="25" y="24"/>
                    <a:pt x="25" y="24"/>
                    <a:pt x="25" y="24"/>
                  </a:cubicBezTo>
                  <a:cubicBezTo>
                    <a:pt x="163" y="24"/>
                    <a:pt x="163" y="24"/>
                    <a:pt x="163" y="24"/>
                  </a:cubicBezTo>
                  <a:lnTo>
                    <a:pt x="163" y="45"/>
                  </a:lnTo>
                  <a:close/>
                  <a:moveTo>
                    <a:pt x="212" y="44"/>
                  </a:moveTo>
                  <a:cubicBezTo>
                    <a:pt x="207" y="44"/>
                    <a:pt x="202" y="40"/>
                    <a:pt x="202" y="35"/>
                  </a:cubicBezTo>
                  <a:cubicBezTo>
                    <a:pt x="202" y="29"/>
                    <a:pt x="207" y="25"/>
                    <a:pt x="212" y="25"/>
                  </a:cubicBezTo>
                  <a:cubicBezTo>
                    <a:pt x="218" y="25"/>
                    <a:pt x="222" y="29"/>
                    <a:pt x="222" y="35"/>
                  </a:cubicBezTo>
                  <a:cubicBezTo>
                    <a:pt x="222" y="40"/>
                    <a:pt x="218" y="44"/>
                    <a:pt x="212" y="44"/>
                  </a:cubicBezTo>
                  <a:close/>
                </a:path>
              </a:pathLst>
            </a:custGeom>
            <a:solidFill>
              <a:srgbClr val="707072"/>
            </a:solidFill>
            <a:ln w="12700">
              <a:noFill/>
            </a:ln>
          </p:spPr>
          <p:txBody>
            <a:bodyPr vert="horz" wrap="square" lIns="91416" tIns="45708" rIns="91416" bIns="45708" numCol="1" anchor="t" anchorCtr="0" compatLnSpc="1">
              <a:prstTxWarp prst="textNoShape">
                <a:avLst/>
              </a:prstTxWarp>
            </a:bodyPr>
            <a:lstStyle/>
            <a:p>
              <a:pPr defTabSz="914126">
                <a:buClrTx/>
              </a:pPr>
              <a:endParaRPr lang="en-US" sz="1799" dirty="0">
                <a:solidFill>
                  <a:sysClr val="windowText" lastClr="000000"/>
                </a:solidFill>
                <a:latin typeface="Calibri"/>
                <a:ea typeface="+mn-ea"/>
                <a:cs typeface="+mn-cs"/>
              </a:endParaRPr>
            </a:p>
          </p:txBody>
        </p:sp>
      </p:grpSp>
      <p:sp>
        <p:nvSpPr>
          <p:cNvPr id="175" name="TextBox 174"/>
          <p:cNvSpPr txBox="1"/>
          <p:nvPr/>
        </p:nvSpPr>
        <p:spPr>
          <a:xfrm>
            <a:off x="6384163" y="1422119"/>
            <a:ext cx="2133631" cy="830997"/>
          </a:xfrm>
          <a:prstGeom prst="rect">
            <a:avLst/>
          </a:prstGeom>
          <a:noFill/>
        </p:spPr>
        <p:txBody>
          <a:bodyPr wrap="square" lIns="91440" tIns="45720" rIns="91440" bIns="45720" rtlCol="0">
            <a:spAutoFit/>
          </a:bodyPr>
          <a:lstStyle/>
          <a:p>
            <a:r>
              <a:rPr lang="en-GB" sz="1200" dirty="0"/>
              <a:t>Firewall</a:t>
            </a:r>
          </a:p>
          <a:p>
            <a:r>
              <a:rPr lang="en-GB" sz="1200" dirty="0"/>
              <a:t>Secure Web Gateway</a:t>
            </a:r>
          </a:p>
          <a:p>
            <a:r>
              <a:rPr lang="en-GB" sz="1200" dirty="0"/>
              <a:t>Anti-malware</a:t>
            </a:r>
          </a:p>
          <a:p>
            <a:r>
              <a:rPr lang="en-GB" sz="1200" dirty="0"/>
              <a:t>Sandbox</a:t>
            </a:r>
          </a:p>
        </p:txBody>
      </p:sp>
      <p:cxnSp>
        <p:nvCxnSpPr>
          <p:cNvPr id="178" name="Straight Connector 177"/>
          <p:cNvCxnSpPr/>
          <p:nvPr/>
        </p:nvCxnSpPr>
        <p:spPr>
          <a:xfrm flipV="1">
            <a:off x="6158379" y="2726555"/>
            <a:ext cx="537970" cy="483890"/>
          </a:xfrm>
          <a:prstGeom prst="line">
            <a:avLst/>
          </a:prstGeom>
          <a:ln w="28575" cap="rnd">
            <a:solidFill>
              <a:schemeClr val="tx2">
                <a:lumMod val="50000"/>
                <a:lumOff val="5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8910871">
            <a:off x="6239599" y="2917009"/>
            <a:ext cx="623335" cy="276999"/>
          </a:xfrm>
          <a:prstGeom prst="rect">
            <a:avLst/>
          </a:prstGeom>
          <a:noFill/>
        </p:spPr>
        <p:txBody>
          <a:bodyPr wrap="square" lIns="91440" tIns="45720" rIns="91440" bIns="45720" rtlCol="0">
            <a:spAutoFit/>
          </a:bodyPr>
          <a:lstStyle/>
          <a:p>
            <a:r>
              <a:rPr lang="en-GB" sz="1200" dirty="0"/>
              <a:t>Policy</a:t>
            </a:r>
          </a:p>
        </p:txBody>
      </p:sp>
      <p:sp>
        <p:nvSpPr>
          <p:cNvPr id="11" name="TextBox 10"/>
          <p:cNvSpPr txBox="1"/>
          <p:nvPr/>
        </p:nvSpPr>
        <p:spPr>
          <a:xfrm>
            <a:off x="4591364" y="3736005"/>
            <a:ext cx="706055" cy="307777"/>
          </a:xfrm>
          <a:prstGeom prst="rect">
            <a:avLst/>
          </a:prstGeom>
          <a:noFill/>
        </p:spPr>
        <p:txBody>
          <a:bodyPr wrap="square" lIns="91440" tIns="45720" rIns="91440" bIns="45720" rtlCol="0">
            <a:spAutoFit/>
          </a:bodyPr>
          <a:lstStyle/>
          <a:p>
            <a:r>
              <a:rPr lang="en-GB" dirty="0"/>
              <a:t>WSS</a:t>
            </a:r>
          </a:p>
        </p:txBody>
      </p:sp>
    </p:spTree>
    <p:extLst>
      <p:ext uri="{BB962C8B-B14F-4D97-AF65-F5344CB8AC3E}">
        <p14:creationId xmlns:p14="http://schemas.microsoft.com/office/powerpoint/2010/main" val="324843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ectangle 258"/>
          <p:cNvSpPr/>
          <p:nvPr/>
        </p:nvSpPr>
        <p:spPr>
          <a:xfrm>
            <a:off x="1049339" y="3803650"/>
            <a:ext cx="3478983" cy="232611"/>
          </a:xfrm>
          <a:prstGeom prst="rect">
            <a:avLst/>
          </a:prstGeom>
          <a:solidFill>
            <a:schemeClr val="bg2">
              <a:lumMod val="85000"/>
              <a:lumOff val="15000"/>
            </a:schemeClr>
          </a:solidFill>
          <a:ln w="9525">
            <a:noFill/>
            <a:miter lim="800000"/>
            <a:headEnd/>
            <a:tailEnd/>
          </a:ln>
        </p:spPr>
        <p:txBody>
          <a:bodyPr wrap="square" rtlCol="0" anchor="ctr"/>
          <a:lstStyle/>
          <a:p>
            <a:pPr defTabSz="914171">
              <a:buClrTx/>
              <a:defRPr/>
            </a:pPr>
            <a:endParaRPr lang="en-US" sz="1350" dirty="0">
              <a:solidFill>
                <a:prstClr val="white"/>
              </a:solidFill>
              <a:ea typeface="+mn-ea"/>
              <a:cs typeface="+mn-cs"/>
            </a:endParaRPr>
          </a:p>
        </p:txBody>
      </p:sp>
      <p:cxnSp>
        <p:nvCxnSpPr>
          <p:cNvPr id="260" name="Straight Connector 259"/>
          <p:cNvCxnSpPr>
            <a:stCxn id="232" idx="51"/>
          </p:cNvCxnSpPr>
          <p:nvPr/>
        </p:nvCxnSpPr>
        <p:spPr>
          <a:xfrm>
            <a:off x="993876" y="3898425"/>
            <a:ext cx="3235680" cy="22027"/>
          </a:xfrm>
          <a:prstGeom prst="line">
            <a:avLst/>
          </a:pr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9" name="Title 1"/>
          <p:cNvSpPr>
            <a:spLocks noGrp="1"/>
          </p:cNvSpPr>
          <p:nvPr>
            <p:ph type="title"/>
          </p:nvPr>
        </p:nvSpPr>
        <p:spPr/>
        <p:txBody>
          <a:bodyPr/>
          <a:lstStyle/>
          <a:p>
            <a:r>
              <a:rPr lang="en-US" dirty="0"/>
              <a:t>Symantec Web Security Service </a:t>
            </a:r>
          </a:p>
        </p:txBody>
      </p:sp>
      <p:sp>
        <p:nvSpPr>
          <p:cNvPr id="4" name="Text Placeholder 3"/>
          <p:cNvSpPr>
            <a:spLocks noGrp="1"/>
          </p:cNvSpPr>
          <p:nvPr>
            <p:ph type="body" sz="quarter" idx="13"/>
          </p:nvPr>
        </p:nvSpPr>
        <p:spPr/>
        <p:txBody>
          <a:bodyPr/>
          <a:lstStyle/>
          <a:p>
            <a:r>
              <a:rPr lang="en-US" dirty="0"/>
              <a:t>Enterprise Class Access Security </a:t>
            </a:r>
          </a:p>
        </p:txBody>
      </p:sp>
      <p:sp>
        <p:nvSpPr>
          <p:cNvPr id="121" name="Arc 120"/>
          <p:cNvSpPr/>
          <p:nvPr/>
        </p:nvSpPr>
        <p:spPr>
          <a:xfrm>
            <a:off x="-3208337" y="2105782"/>
            <a:ext cx="8603961" cy="2392118"/>
          </a:xfrm>
          <a:prstGeom prst="arc">
            <a:avLst>
              <a:gd name="adj1" fmla="val 16200000"/>
              <a:gd name="adj2" fmla="val 102686"/>
            </a:avLst>
          </a:prstGeom>
          <a:noFill/>
          <a:ln w="238125" cap="flat" cmpd="sng" algn="ctr">
            <a:solidFill>
              <a:schemeClr val="bg2">
                <a:lumMod val="85000"/>
                <a:lumOff val="15000"/>
              </a:schemeClr>
            </a:solidFill>
            <a:prstDash val="solid"/>
            <a:miter lim="800000"/>
            <a:headEnd type="none" w="med" len="med"/>
            <a:tailEnd type="none" w="med" len="med"/>
          </a:ln>
          <a:effectLst/>
        </p:spPr>
        <p:txBody>
          <a:bodyPr vert="horz" wrap="square" lIns="91416" tIns="45708" rIns="91416" bIns="45708" numCol="1" anchor="t" anchorCtr="0" compatLnSpc="1">
            <a:prstTxWarp prst="textNoShape">
              <a:avLst/>
            </a:prstTxWarp>
          </a:bodyPr>
          <a:lstStyle/>
          <a:p>
            <a:pPr defTabSz="914171">
              <a:buClrTx/>
              <a:defRPr/>
            </a:pPr>
            <a:endParaRPr lang="en-US" sz="1350" dirty="0">
              <a:ea typeface="+mn-ea"/>
              <a:cs typeface="+mn-cs"/>
            </a:endParaRPr>
          </a:p>
        </p:txBody>
      </p:sp>
      <p:sp>
        <p:nvSpPr>
          <p:cNvPr id="262" name="Freeform 11"/>
          <p:cNvSpPr>
            <a:spLocks noEditPoints="1"/>
          </p:cNvSpPr>
          <p:nvPr/>
        </p:nvSpPr>
        <p:spPr bwMode="auto">
          <a:xfrm>
            <a:off x="592138" y="4128246"/>
            <a:ext cx="4331124" cy="1424831"/>
          </a:xfrm>
          <a:custGeom>
            <a:avLst/>
            <a:gdLst>
              <a:gd name="T0" fmla="*/ 0 w 3660"/>
              <a:gd name="T1" fmla="*/ 1465 h 1465"/>
              <a:gd name="T2" fmla="*/ 1313 w 3660"/>
              <a:gd name="T3" fmla="*/ 1220 h 1465"/>
              <a:gd name="T4" fmla="*/ 3660 w 3660"/>
              <a:gd name="T5" fmla="*/ 0 h 1465"/>
              <a:gd name="T6" fmla="*/ 0 w 3660"/>
              <a:gd name="T7" fmla="*/ 1465 h 1465"/>
              <a:gd name="T8" fmla="*/ 0 w 3660"/>
              <a:gd name="T9" fmla="*/ 1465 h 1465"/>
            </a:gdLst>
            <a:ahLst/>
            <a:cxnLst>
              <a:cxn ang="0">
                <a:pos x="T0" y="T1"/>
              </a:cxn>
              <a:cxn ang="0">
                <a:pos x="T2" y="T3"/>
              </a:cxn>
              <a:cxn ang="0">
                <a:pos x="T4" y="T5"/>
              </a:cxn>
              <a:cxn ang="0">
                <a:pos x="T6" y="T7"/>
              </a:cxn>
              <a:cxn ang="0">
                <a:pos x="T8" y="T9"/>
              </a:cxn>
            </a:cxnLst>
            <a:rect l="0" t="0" r="r" b="b"/>
            <a:pathLst>
              <a:path w="3660" h="1465">
                <a:moveTo>
                  <a:pt x="0" y="1465"/>
                </a:moveTo>
                <a:cubicBezTo>
                  <a:pt x="6" y="1465"/>
                  <a:pt x="578" y="1422"/>
                  <a:pt x="1313" y="1220"/>
                </a:cubicBezTo>
                <a:cubicBezTo>
                  <a:pt x="1989" y="1034"/>
                  <a:pt x="2944" y="672"/>
                  <a:pt x="3660" y="0"/>
                </a:cubicBezTo>
                <a:moveTo>
                  <a:pt x="0" y="1465"/>
                </a:moveTo>
                <a:cubicBezTo>
                  <a:pt x="0" y="1465"/>
                  <a:pt x="0" y="1465"/>
                  <a:pt x="0" y="1465"/>
                </a:cubicBezTo>
              </a:path>
            </a:pathLst>
          </a:custGeom>
          <a:noFill/>
          <a:ln w="241300" cap="flat" cmpd="sng" algn="ctr">
            <a:solidFill>
              <a:schemeClr val="bg2">
                <a:lumMod val="85000"/>
                <a:lumOff val="15000"/>
              </a:schemeClr>
            </a:solidFill>
            <a:prstDash val="solid"/>
            <a:miter lim="800000"/>
            <a:headEnd type="none" w="med" len="med"/>
            <a:tailEnd type="none" w="med" len="med"/>
          </a:ln>
          <a:effectLst/>
        </p:spPr>
        <p:txBody>
          <a:bodyPr vert="horz" wrap="square" lIns="91416" tIns="45708" rIns="91416" bIns="45708" numCol="1" anchor="t" anchorCtr="0" compatLnSpc="1">
            <a:prstTxWarp prst="textNoShape">
              <a:avLst/>
            </a:prstTxWarp>
          </a:bodyPr>
          <a:lstStyle/>
          <a:p>
            <a:pPr defTabSz="914171">
              <a:buClrTx/>
              <a:defRPr/>
            </a:pPr>
            <a:endParaRPr lang="en-US" sz="1350" dirty="0">
              <a:ea typeface="+mn-ea"/>
              <a:cs typeface="+mn-cs"/>
            </a:endParaRPr>
          </a:p>
        </p:txBody>
      </p:sp>
      <p:grpSp>
        <p:nvGrpSpPr>
          <p:cNvPr id="378" name="Group 377"/>
          <p:cNvGrpSpPr/>
          <p:nvPr/>
        </p:nvGrpSpPr>
        <p:grpSpPr>
          <a:xfrm>
            <a:off x="4339221" y="2997705"/>
            <a:ext cx="2145741" cy="1395011"/>
            <a:chOff x="3188496" y="2765833"/>
            <a:chExt cx="1609725" cy="1046531"/>
          </a:xfrm>
        </p:grpSpPr>
        <p:sp>
          <p:nvSpPr>
            <p:cNvPr id="379" name="Freeform 378"/>
            <p:cNvSpPr/>
            <p:nvPr/>
          </p:nvSpPr>
          <p:spPr>
            <a:xfrm>
              <a:off x="3259940" y="2806378"/>
              <a:ext cx="1486889" cy="989022"/>
            </a:xfrm>
            <a:custGeom>
              <a:avLst/>
              <a:gdLst>
                <a:gd name="connsiteX0" fmla="*/ 1217581 w 1982518"/>
                <a:gd name="connsiteY0" fmla="*/ 0 h 1318695"/>
                <a:gd name="connsiteX1" fmla="*/ 1675523 w 1982518"/>
                <a:gd name="connsiteY1" fmla="*/ 457942 h 1318695"/>
                <a:gd name="connsiteX2" fmla="*/ 1670247 w 1982518"/>
                <a:gd name="connsiteY2" fmla="*/ 527682 h 1318695"/>
                <a:gd name="connsiteX3" fmla="*/ 1661029 w 1982518"/>
                <a:gd name="connsiteY3" fmla="*/ 567679 h 1318695"/>
                <a:gd name="connsiteX4" fmla="*/ 1680399 w 1982518"/>
                <a:gd name="connsiteY4" fmla="*/ 569632 h 1318695"/>
                <a:gd name="connsiteX5" fmla="*/ 1982518 w 1982518"/>
                <a:gd name="connsiteY5" fmla="*/ 940320 h 1318695"/>
                <a:gd name="connsiteX6" fmla="*/ 1604143 w 1982518"/>
                <a:gd name="connsiteY6" fmla="*/ 1318695 h 1318695"/>
                <a:gd name="connsiteX7" fmla="*/ 1392590 w 1982518"/>
                <a:gd name="connsiteY7" fmla="*/ 1254075 h 1318695"/>
                <a:gd name="connsiteX8" fmla="*/ 1377428 w 1982518"/>
                <a:gd name="connsiteY8" fmla="*/ 1241565 h 1318695"/>
                <a:gd name="connsiteX9" fmla="*/ 436545 w 1982518"/>
                <a:gd name="connsiteY9" fmla="*/ 1241565 h 1318695"/>
                <a:gd name="connsiteX10" fmla="*/ 378375 w 1982518"/>
                <a:gd name="connsiteY10" fmla="*/ 1247429 h 1318695"/>
                <a:gd name="connsiteX11" fmla="*/ 0 w 1982518"/>
                <a:gd name="connsiteY11" fmla="*/ 869054 h 1318695"/>
                <a:gd name="connsiteX12" fmla="*/ 302119 w 1982518"/>
                <a:gd name="connsiteY12" fmla="*/ 498366 h 1318695"/>
                <a:gd name="connsiteX13" fmla="*/ 346236 w 1982518"/>
                <a:gd name="connsiteY13" fmla="*/ 493919 h 1318695"/>
                <a:gd name="connsiteX14" fmla="*/ 381095 w 1982518"/>
                <a:gd name="connsiteY14" fmla="*/ 429696 h 1318695"/>
                <a:gd name="connsiteX15" fmla="*/ 694850 w 1982518"/>
                <a:gd name="connsiteY15" fmla="*/ 262874 h 1318695"/>
                <a:gd name="connsiteX16" fmla="*/ 771106 w 1982518"/>
                <a:gd name="connsiteY16" fmla="*/ 270561 h 1318695"/>
                <a:gd name="connsiteX17" fmla="*/ 796332 w 1982518"/>
                <a:gd name="connsiteY17" fmla="*/ 278392 h 1318695"/>
                <a:gd name="connsiteX18" fmla="*/ 837849 w 1982518"/>
                <a:gd name="connsiteY18" fmla="*/ 201902 h 1318695"/>
                <a:gd name="connsiteX19" fmla="*/ 1217581 w 1982518"/>
                <a:gd name="connsiteY19" fmla="*/ 0 h 13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2518" h="1318695">
                  <a:moveTo>
                    <a:pt x="1217581" y="0"/>
                  </a:moveTo>
                  <a:cubicBezTo>
                    <a:pt x="1470495" y="0"/>
                    <a:pt x="1675523" y="205028"/>
                    <a:pt x="1675523" y="457942"/>
                  </a:cubicBezTo>
                  <a:cubicBezTo>
                    <a:pt x="1675523" y="481653"/>
                    <a:pt x="1673721" y="504942"/>
                    <a:pt x="1670247" y="527682"/>
                  </a:cubicBezTo>
                  <a:lnTo>
                    <a:pt x="1661029" y="567679"/>
                  </a:lnTo>
                  <a:lnTo>
                    <a:pt x="1680399" y="569632"/>
                  </a:lnTo>
                  <a:cubicBezTo>
                    <a:pt x="1852818" y="604914"/>
                    <a:pt x="1982518" y="757471"/>
                    <a:pt x="1982518" y="940320"/>
                  </a:cubicBezTo>
                  <a:cubicBezTo>
                    <a:pt x="1982518" y="1149291"/>
                    <a:pt x="1813114" y="1318695"/>
                    <a:pt x="1604143" y="1318695"/>
                  </a:cubicBezTo>
                  <a:cubicBezTo>
                    <a:pt x="1525779" y="1318695"/>
                    <a:pt x="1452979" y="1294873"/>
                    <a:pt x="1392590" y="1254075"/>
                  </a:cubicBezTo>
                  <a:lnTo>
                    <a:pt x="1377428" y="1241565"/>
                  </a:lnTo>
                  <a:lnTo>
                    <a:pt x="436545" y="1241565"/>
                  </a:lnTo>
                  <a:lnTo>
                    <a:pt x="378375" y="1247429"/>
                  </a:lnTo>
                  <a:cubicBezTo>
                    <a:pt x="169404" y="1247429"/>
                    <a:pt x="0" y="1078025"/>
                    <a:pt x="0" y="869054"/>
                  </a:cubicBezTo>
                  <a:cubicBezTo>
                    <a:pt x="0" y="686204"/>
                    <a:pt x="129700" y="533648"/>
                    <a:pt x="302119" y="498366"/>
                  </a:cubicBezTo>
                  <a:lnTo>
                    <a:pt x="346236" y="493919"/>
                  </a:lnTo>
                  <a:lnTo>
                    <a:pt x="381095" y="429696"/>
                  </a:lnTo>
                  <a:cubicBezTo>
                    <a:pt x="449092" y="329047"/>
                    <a:pt x="564243" y="262874"/>
                    <a:pt x="694850" y="262874"/>
                  </a:cubicBezTo>
                  <a:cubicBezTo>
                    <a:pt x="720972" y="262874"/>
                    <a:pt x="746475" y="265521"/>
                    <a:pt x="771106" y="270561"/>
                  </a:cubicBezTo>
                  <a:lnTo>
                    <a:pt x="796332" y="278392"/>
                  </a:lnTo>
                  <a:lnTo>
                    <a:pt x="837849" y="201902"/>
                  </a:lnTo>
                  <a:cubicBezTo>
                    <a:pt x="920144" y="80089"/>
                    <a:pt x="1059510" y="0"/>
                    <a:pt x="1217581" y="0"/>
                  </a:cubicBezTo>
                  <a:close/>
                </a:path>
              </a:pathLst>
            </a:custGeom>
            <a:solidFill>
              <a:sysClr val="window" lastClr="FFFFFF"/>
            </a:solidFill>
            <a:ln w="9525">
              <a:noFill/>
              <a:miter lim="800000"/>
              <a:headEnd/>
              <a:tailEnd/>
            </a:ln>
          </p:spPr>
          <p:txBody>
            <a:bodyPr wrap="square" rtlCol="0" anchor="ctr"/>
            <a:lstStyle/>
            <a:p>
              <a:pPr defTabSz="914171">
                <a:buClrTx/>
                <a:defRPr/>
              </a:pPr>
              <a:endParaRPr lang="en-US" sz="1350" b="1" dirty="0">
                <a:solidFill>
                  <a:prstClr val="white"/>
                </a:solidFill>
                <a:ea typeface="+mn-ea"/>
                <a:cs typeface="+mn-cs"/>
              </a:endParaRPr>
            </a:p>
          </p:txBody>
        </p:sp>
        <p:sp>
          <p:nvSpPr>
            <p:cNvPr id="380" name="Freeform 5"/>
            <p:cNvSpPr>
              <a:spLocks noEditPoints="1"/>
            </p:cNvSpPr>
            <p:nvPr/>
          </p:nvSpPr>
          <p:spPr bwMode="auto">
            <a:xfrm>
              <a:off x="3188496" y="2765833"/>
              <a:ext cx="1609725" cy="1046531"/>
            </a:xfrm>
            <a:custGeom>
              <a:avLst/>
              <a:gdLst>
                <a:gd name="T0" fmla="*/ 196 w 323"/>
                <a:gd name="T1" fmla="*/ 20 h 209"/>
                <a:gd name="T2" fmla="*/ 213 w 323"/>
                <a:gd name="T3" fmla="*/ 22 h 209"/>
                <a:gd name="T4" fmla="*/ 254 w 323"/>
                <a:gd name="T5" fmla="*/ 53 h 209"/>
                <a:gd name="T6" fmla="*/ 262 w 323"/>
                <a:gd name="T7" fmla="*/ 103 h 209"/>
                <a:gd name="T8" fmla="*/ 262 w 323"/>
                <a:gd name="T9" fmla="*/ 108 h 209"/>
                <a:gd name="T10" fmla="*/ 266 w 323"/>
                <a:gd name="T11" fmla="*/ 110 h 209"/>
                <a:gd name="T12" fmla="*/ 303 w 323"/>
                <a:gd name="T13" fmla="*/ 149 h 209"/>
                <a:gd name="T14" fmla="*/ 263 w 323"/>
                <a:gd name="T15" fmla="*/ 189 h 209"/>
                <a:gd name="T16" fmla="*/ 71 w 323"/>
                <a:gd name="T17" fmla="*/ 189 h 209"/>
                <a:gd name="T18" fmla="*/ 70 w 323"/>
                <a:gd name="T19" fmla="*/ 189 h 209"/>
                <a:gd name="T20" fmla="*/ 35 w 323"/>
                <a:gd name="T21" fmla="*/ 174 h 209"/>
                <a:gd name="T22" fmla="*/ 21 w 323"/>
                <a:gd name="T23" fmla="*/ 138 h 209"/>
                <a:gd name="T24" fmla="*/ 71 w 323"/>
                <a:gd name="T25" fmla="*/ 89 h 209"/>
                <a:gd name="T26" fmla="*/ 72 w 323"/>
                <a:gd name="T27" fmla="*/ 89 h 209"/>
                <a:gd name="T28" fmla="*/ 72 w 323"/>
                <a:gd name="T29" fmla="*/ 89 h 209"/>
                <a:gd name="T30" fmla="*/ 76 w 323"/>
                <a:gd name="T31" fmla="*/ 87 h 209"/>
                <a:gd name="T32" fmla="*/ 77 w 323"/>
                <a:gd name="T33" fmla="*/ 84 h 209"/>
                <a:gd name="T34" fmla="*/ 86 w 323"/>
                <a:gd name="T35" fmla="*/ 63 h 209"/>
                <a:gd name="T36" fmla="*/ 106 w 323"/>
                <a:gd name="T37" fmla="*/ 54 h 209"/>
                <a:gd name="T38" fmla="*/ 126 w 323"/>
                <a:gd name="T39" fmla="*/ 62 h 209"/>
                <a:gd name="T40" fmla="*/ 130 w 323"/>
                <a:gd name="T41" fmla="*/ 64 h 209"/>
                <a:gd name="T42" fmla="*/ 131 w 323"/>
                <a:gd name="T43" fmla="*/ 64 h 209"/>
                <a:gd name="T44" fmla="*/ 135 w 323"/>
                <a:gd name="T45" fmla="*/ 61 h 209"/>
                <a:gd name="T46" fmla="*/ 196 w 323"/>
                <a:gd name="T47" fmla="*/ 20 h 209"/>
                <a:gd name="T48" fmla="*/ 196 w 323"/>
                <a:gd name="T49" fmla="*/ 0 h 209"/>
                <a:gd name="T50" fmla="*/ 125 w 323"/>
                <a:gd name="T51" fmla="*/ 38 h 209"/>
                <a:gd name="T52" fmla="*/ 106 w 323"/>
                <a:gd name="T53" fmla="*/ 34 h 209"/>
                <a:gd name="T54" fmla="*/ 71 w 323"/>
                <a:gd name="T55" fmla="*/ 49 h 209"/>
                <a:gd name="T56" fmla="*/ 59 w 323"/>
                <a:gd name="T57" fmla="*/ 70 h 209"/>
                <a:gd name="T58" fmla="*/ 1 w 323"/>
                <a:gd name="T59" fmla="*/ 137 h 209"/>
                <a:gd name="T60" fmla="*/ 20 w 323"/>
                <a:gd name="T61" fmla="*/ 188 h 209"/>
                <a:gd name="T62" fmla="*/ 69 w 323"/>
                <a:gd name="T63" fmla="*/ 209 h 209"/>
                <a:gd name="T64" fmla="*/ 71 w 323"/>
                <a:gd name="T65" fmla="*/ 209 h 209"/>
                <a:gd name="T66" fmla="*/ 71 w 323"/>
                <a:gd name="T67" fmla="*/ 209 h 209"/>
                <a:gd name="T68" fmla="*/ 263 w 323"/>
                <a:gd name="T69" fmla="*/ 209 h 209"/>
                <a:gd name="T70" fmla="*/ 305 w 323"/>
                <a:gd name="T71" fmla="*/ 192 h 209"/>
                <a:gd name="T72" fmla="*/ 323 w 323"/>
                <a:gd name="T73" fmla="*/ 149 h 209"/>
                <a:gd name="T74" fmla="*/ 283 w 323"/>
                <a:gd name="T75" fmla="*/ 93 h 209"/>
                <a:gd name="T76" fmla="*/ 271 w 323"/>
                <a:gd name="T77" fmla="*/ 42 h 209"/>
                <a:gd name="T78" fmla="*/ 218 w 323"/>
                <a:gd name="T79" fmla="*/ 2 h 209"/>
                <a:gd name="T80" fmla="*/ 196 w 323"/>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09">
                  <a:moveTo>
                    <a:pt x="196" y="20"/>
                  </a:moveTo>
                  <a:cubicBezTo>
                    <a:pt x="202" y="20"/>
                    <a:pt x="207" y="21"/>
                    <a:pt x="213" y="22"/>
                  </a:cubicBezTo>
                  <a:cubicBezTo>
                    <a:pt x="230" y="26"/>
                    <a:pt x="245" y="37"/>
                    <a:pt x="254" y="53"/>
                  </a:cubicBezTo>
                  <a:cubicBezTo>
                    <a:pt x="263" y="68"/>
                    <a:pt x="266" y="86"/>
                    <a:pt x="262" y="103"/>
                  </a:cubicBezTo>
                  <a:cubicBezTo>
                    <a:pt x="261" y="105"/>
                    <a:pt x="262" y="106"/>
                    <a:pt x="262" y="108"/>
                  </a:cubicBezTo>
                  <a:cubicBezTo>
                    <a:pt x="263" y="109"/>
                    <a:pt x="265" y="110"/>
                    <a:pt x="266" y="110"/>
                  </a:cubicBezTo>
                  <a:cubicBezTo>
                    <a:pt x="287" y="112"/>
                    <a:pt x="303" y="129"/>
                    <a:pt x="303" y="149"/>
                  </a:cubicBezTo>
                  <a:cubicBezTo>
                    <a:pt x="303" y="171"/>
                    <a:pt x="285" y="189"/>
                    <a:pt x="263" y="189"/>
                  </a:cubicBezTo>
                  <a:cubicBezTo>
                    <a:pt x="71" y="189"/>
                    <a:pt x="71" y="189"/>
                    <a:pt x="71" y="189"/>
                  </a:cubicBezTo>
                  <a:cubicBezTo>
                    <a:pt x="70" y="189"/>
                    <a:pt x="70" y="189"/>
                    <a:pt x="70" y="189"/>
                  </a:cubicBezTo>
                  <a:cubicBezTo>
                    <a:pt x="56" y="189"/>
                    <a:pt x="44" y="183"/>
                    <a:pt x="35" y="174"/>
                  </a:cubicBezTo>
                  <a:cubicBezTo>
                    <a:pt x="25" y="164"/>
                    <a:pt x="20" y="151"/>
                    <a:pt x="21" y="138"/>
                  </a:cubicBezTo>
                  <a:cubicBezTo>
                    <a:pt x="21" y="111"/>
                    <a:pt x="44" y="89"/>
                    <a:pt x="71" y="89"/>
                  </a:cubicBezTo>
                  <a:cubicBezTo>
                    <a:pt x="72" y="89"/>
                    <a:pt x="72" y="89"/>
                    <a:pt x="72" y="89"/>
                  </a:cubicBezTo>
                  <a:cubicBezTo>
                    <a:pt x="72" y="89"/>
                    <a:pt x="72" y="89"/>
                    <a:pt x="72" y="89"/>
                  </a:cubicBezTo>
                  <a:cubicBezTo>
                    <a:pt x="74" y="89"/>
                    <a:pt x="75" y="88"/>
                    <a:pt x="76" y="87"/>
                  </a:cubicBezTo>
                  <a:cubicBezTo>
                    <a:pt x="77" y="86"/>
                    <a:pt x="78" y="85"/>
                    <a:pt x="77" y="84"/>
                  </a:cubicBezTo>
                  <a:cubicBezTo>
                    <a:pt x="77" y="76"/>
                    <a:pt x="80" y="68"/>
                    <a:pt x="86" y="63"/>
                  </a:cubicBezTo>
                  <a:cubicBezTo>
                    <a:pt x="91" y="57"/>
                    <a:pt x="98" y="54"/>
                    <a:pt x="106" y="54"/>
                  </a:cubicBezTo>
                  <a:cubicBezTo>
                    <a:pt x="114" y="54"/>
                    <a:pt x="121" y="57"/>
                    <a:pt x="126" y="62"/>
                  </a:cubicBezTo>
                  <a:cubicBezTo>
                    <a:pt x="127" y="63"/>
                    <a:pt x="129" y="64"/>
                    <a:pt x="130" y="64"/>
                  </a:cubicBezTo>
                  <a:cubicBezTo>
                    <a:pt x="130" y="64"/>
                    <a:pt x="131" y="64"/>
                    <a:pt x="131" y="64"/>
                  </a:cubicBezTo>
                  <a:cubicBezTo>
                    <a:pt x="133" y="63"/>
                    <a:pt x="134" y="62"/>
                    <a:pt x="135" y="61"/>
                  </a:cubicBezTo>
                  <a:cubicBezTo>
                    <a:pt x="145" y="36"/>
                    <a:pt x="169" y="20"/>
                    <a:pt x="196" y="20"/>
                  </a:cubicBezTo>
                  <a:moveTo>
                    <a:pt x="196" y="0"/>
                  </a:moveTo>
                  <a:cubicBezTo>
                    <a:pt x="167" y="0"/>
                    <a:pt x="141" y="14"/>
                    <a:pt x="125" y="38"/>
                  </a:cubicBezTo>
                  <a:cubicBezTo>
                    <a:pt x="119" y="35"/>
                    <a:pt x="113" y="34"/>
                    <a:pt x="106" y="34"/>
                  </a:cubicBezTo>
                  <a:cubicBezTo>
                    <a:pt x="93" y="34"/>
                    <a:pt x="81" y="39"/>
                    <a:pt x="71" y="49"/>
                  </a:cubicBezTo>
                  <a:cubicBezTo>
                    <a:pt x="66" y="54"/>
                    <a:pt x="61" y="62"/>
                    <a:pt x="59" y="70"/>
                  </a:cubicBezTo>
                  <a:cubicBezTo>
                    <a:pt x="27" y="75"/>
                    <a:pt x="2" y="104"/>
                    <a:pt x="1" y="137"/>
                  </a:cubicBezTo>
                  <a:cubicBezTo>
                    <a:pt x="0" y="156"/>
                    <a:pt x="7" y="174"/>
                    <a:pt x="20" y="188"/>
                  </a:cubicBezTo>
                  <a:cubicBezTo>
                    <a:pt x="33" y="201"/>
                    <a:pt x="51" y="209"/>
                    <a:pt x="69" y="209"/>
                  </a:cubicBezTo>
                  <a:cubicBezTo>
                    <a:pt x="71" y="209"/>
                    <a:pt x="71" y="209"/>
                    <a:pt x="71" y="209"/>
                  </a:cubicBezTo>
                  <a:cubicBezTo>
                    <a:pt x="71" y="209"/>
                    <a:pt x="71" y="209"/>
                    <a:pt x="71" y="209"/>
                  </a:cubicBezTo>
                  <a:cubicBezTo>
                    <a:pt x="263" y="209"/>
                    <a:pt x="263" y="209"/>
                    <a:pt x="263" y="209"/>
                  </a:cubicBezTo>
                  <a:cubicBezTo>
                    <a:pt x="279" y="209"/>
                    <a:pt x="294" y="203"/>
                    <a:pt x="305" y="192"/>
                  </a:cubicBezTo>
                  <a:cubicBezTo>
                    <a:pt x="316" y="180"/>
                    <a:pt x="323" y="165"/>
                    <a:pt x="323" y="149"/>
                  </a:cubicBezTo>
                  <a:cubicBezTo>
                    <a:pt x="323" y="124"/>
                    <a:pt x="307" y="102"/>
                    <a:pt x="283" y="93"/>
                  </a:cubicBezTo>
                  <a:cubicBezTo>
                    <a:pt x="285" y="76"/>
                    <a:pt x="281" y="58"/>
                    <a:pt x="271" y="42"/>
                  </a:cubicBezTo>
                  <a:cubicBezTo>
                    <a:pt x="259" y="22"/>
                    <a:pt x="240" y="8"/>
                    <a:pt x="218" y="2"/>
                  </a:cubicBezTo>
                  <a:cubicBezTo>
                    <a:pt x="211" y="1"/>
                    <a:pt x="203" y="0"/>
                    <a:pt x="196" y="0"/>
                  </a:cubicBezTo>
                  <a:close/>
                </a:path>
              </a:pathLst>
            </a:custGeom>
            <a:solidFill>
              <a:srgbClr val="404040"/>
            </a:solidFill>
            <a:ln w="31750">
              <a:solidFill>
                <a:sysClr val="window" lastClr="FFFFFF"/>
              </a:solidFill>
            </a:ln>
          </p:spPr>
          <p:txBody>
            <a:bodyPr vert="horz" wrap="square" lIns="91416" tIns="45708" rIns="91416" bIns="45708" numCol="1" anchor="t" anchorCtr="0" compatLnSpc="1">
              <a:prstTxWarp prst="textNoShape">
                <a:avLst/>
              </a:prstTxWarp>
            </a:bodyPr>
            <a:lstStyle/>
            <a:p>
              <a:pPr defTabSz="914171">
                <a:buClrTx/>
                <a:defRPr/>
              </a:pPr>
              <a:endParaRPr lang="en-US" sz="1350" b="1" dirty="0">
                <a:ea typeface="+mn-ea"/>
                <a:cs typeface="+mn-cs"/>
              </a:endParaRPr>
            </a:p>
          </p:txBody>
        </p:sp>
        <p:grpSp>
          <p:nvGrpSpPr>
            <p:cNvPr id="381" name="Group 380"/>
            <p:cNvGrpSpPr/>
            <p:nvPr/>
          </p:nvGrpSpPr>
          <p:grpSpPr>
            <a:xfrm>
              <a:off x="3820017" y="3109682"/>
              <a:ext cx="563001" cy="521357"/>
              <a:chOff x="3864197" y="2712141"/>
              <a:chExt cx="563001" cy="521357"/>
            </a:xfrm>
          </p:grpSpPr>
          <p:sp>
            <p:nvSpPr>
              <p:cNvPr id="382" name="Freeform 5"/>
              <p:cNvSpPr>
                <a:spLocks noEditPoints="1"/>
              </p:cNvSpPr>
              <p:nvPr/>
            </p:nvSpPr>
            <p:spPr bwMode="auto">
              <a:xfrm>
                <a:off x="3864197" y="2712141"/>
                <a:ext cx="377759" cy="521357"/>
              </a:xfrm>
              <a:custGeom>
                <a:avLst/>
                <a:gdLst>
                  <a:gd name="T0" fmla="*/ 606 w 612"/>
                  <a:gd name="T1" fmla="*/ 134 h 846"/>
                  <a:gd name="T2" fmla="*/ 306 w 612"/>
                  <a:gd name="T3" fmla="*/ 0 h 846"/>
                  <a:gd name="T4" fmla="*/ 6 w 612"/>
                  <a:gd name="T5" fmla="*/ 134 h 846"/>
                  <a:gd name="T6" fmla="*/ 6 w 612"/>
                  <a:gd name="T7" fmla="*/ 442 h 846"/>
                  <a:gd name="T8" fmla="*/ 306 w 612"/>
                  <a:gd name="T9" fmla="*/ 846 h 846"/>
                  <a:gd name="T10" fmla="*/ 606 w 612"/>
                  <a:gd name="T11" fmla="*/ 442 h 846"/>
                  <a:gd name="T12" fmla="*/ 606 w 612"/>
                  <a:gd name="T13" fmla="*/ 134 h 846"/>
                  <a:gd name="T14" fmla="*/ 86 w 612"/>
                  <a:gd name="T15" fmla="*/ 429 h 846"/>
                  <a:gd name="T16" fmla="*/ 86 w 612"/>
                  <a:gd name="T17" fmla="*/ 203 h 846"/>
                  <a:gd name="T18" fmla="*/ 220 w 612"/>
                  <a:gd name="T19" fmla="*/ 148 h 846"/>
                  <a:gd name="T20" fmla="*/ 220 w 612"/>
                  <a:gd name="T21" fmla="*/ 662 h 846"/>
                  <a:gd name="T22" fmla="*/ 86 w 612"/>
                  <a:gd name="T23" fmla="*/ 429 h 846"/>
                  <a:gd name="T24" fmla="*/ 260 w 612"/>
                  <a:gd name="T25" fmla="*/ 694 h 846"/>
                  <a:gd name="T26" fmla="*/ 260 w 612"/>
                  <a:gd name="T27" fmla="*/ 129 h 846"/>
                  <a:gd name="T28" fmla="*/ 306 w 612"/>
                  <a:gd name="T29" fmla="*/ 105 h 846"/>
                  <a:gd name="T30" fmla="*/ 352 w 612"/>
                  <a:gd name="T31" fmla="*/ 129 h 846"/>
                  <a:gd name="T32" fmla="*/ 352 w 612"/>
                  <a:gd name="T33" fmla="*/ 694 h 846"/>
                  <a:gd name="T34" fmla="*/ 306 w 612"/>
                  <a:gd name="T35" fmla="*/ 725 h 846"/>
                  <a:gd name="T36" fmla="*/ 260 w 612"/>
                  <a:gd name="T37" fmla="*/ 694 h 846"/>
                  <a:gd name="T38" fmla="*/ 526 w 612"/>
                  <a:gd name="T39" fmla="*/ 429 h 846"/>
                  <a:gd name="T40" fmla="*/ 392 w 612"/>
                  <a:gd name="T41" fmla="*/ 661 h 846"/>
                  <a:gd name="T42" fmla="*/ 392 w 612"/>
                  <a:gd name="T43" fmla="*/ 149 h 846"/>
                  <a:gd name="T44" fmla="*/ 526 w 612"/>
                  <a:gd name="T45" fmla="*/ 203 h 846"/>
                  <a:gd name="T46" fmla="*/ 526 w 612"/>
                  <a:gd name="T47" fmla="*/ 42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2" h="846">
                    <a:moveTo>
                      <a:pt x="606" y="134"/>
                    </a:moveTo>
                    <a:cubicBezTo>
                      <a:pt x="516" y="114"/>
                      <a:pt x="306" y="0"/>
                      <a:pt x="306" y="0"/>
                    </a:cubicBezTo>
                    <a:cubicBezTo>
                      <a:pt x="306" y="0"/>
                      <a:pt x="96" y="114"/>
                      <a:pt x="6" y="134"/>
                    </a:cubicBezTo>
                    <a:cubicBezTo>
                      <a:pt x="6" y="134"/>
                      <a:pt x="0" y="378"/>
                      <a:pt x="6" y="442"/>
                    </a:cubicBezTo>
                    <a:cubicBezTo>
                      <a:pt x="12" y="506"/>
                      <a:pt x="38" y="674"/>
                      <a:pt x="306" y="846"/>
                    </a:cubicBezTo>
                    <a:cubicBezTo>
                      <a:pt x="574" y="674"/>
                      <a:pt x="600" y="506"/>
                      <a:pt x="606" y="442"/>
                    </a:cubicBezTo>
                    <a:cubicBezTo>
                      <a:pt x="612" y="378"/>
                      <a:pt x="606" y="134"/>
                      <a:pt x="606" y="134"/>
                    </a:cubicBezTo>
                    <a:close/>
                    <a:moveTo>
                      <a:pt x="86" y="429"/>
                    </a:moveTo>
                    <a:cubicBezTo>
                      <a:pt x="82" y="382"/>
                      <a:pt x="86" y="203"/>
                      <a:pt x="86" y="203"/>
                    </a:cubicBezTo>
                    <a:cubicBezTo>
                      <a:pt x="119" y="196"/>
                      <a:pt x="174" y="171"/>
                      <a:pt x="220" y="148"/>
                    </a:cubicBezTo>
                    <a:cubicBezTo>
                      <a:pt x="220" y="662"/>
                      <a:pt x="220" y="662"/>
                      <a:pt x="220" y="662"/>
                    </a:cubicBezTo>
                    <a:cubicBezTo>
                      <a:pt x="103" y="559"/>
                      <a:pt x="90" y="468"/>
                      <a:pt x="86" y="429"/>
                    </a:cubicBezTo>
                    <a:close/>
                    <a:moveTo>
                      <a:pt x="260" y="694"/>
                    </a:moveTo>
                    <a:cubicBezTo>
                      <a:pt x="260" y="129"/>
                      <a:pt x="260" y="129"/>
                      <a:pt x="260" y="129"/>
                    </a:cubicBezTo>
                    <a:cubicBezTo>
                      <a:pt x="287" y="115"/>
                      <a:pt x="306" y="105"/>
                      <a:pt x="306" y="105"/>
                    </a:cubicBezTo>
                    <a:cubicBezTo>
                      <a:pt x="306" y="105"/>
                      <a:pt x="325" y="115"/>
                      <a:pt x="352" y="129"/>
                    </a:cubicBezTo>
                    <a:cubicBezTo>
                      <a:pt x="352" y="694"/>
                      <a:pt x="352" y="694"/>
                      <a:pt x="352" y="694"/>
                    </a:cubicBezTo>
                    <a:cubicBezTo>
                      <a:pt x="338" y="704"/>
                      <a:pt x="323" y="715"/>
                      <a:pt x="306" y="725"/>
                    </a:cubicBezTo>
                    <a:cubicBezTo>
                      <a:pt x="290" y="715"/>
                      <a:pt x="274" y="704"/>
                      <a:pt x="260" y="694"/>
                    </a:cubicBezTo>
                    <a:close/>
                    <a:moveTo>
                      <a:pt x="526" y="429"/>
                    </a:moveTo>
                    <a:cubicBezTo>
                      <a:pt x="522" y="468"/>
                      <a:pt x="509" y="559"/>
                      <a:pt x="392" y="661"/>
                    </a:cubicBezTo>
                    <a:cubicBezTo>
                      <a:pt x="392" y="149"/>
                      <a:pt x="392" y="149"/>
                      <a:pt x="392" y="149"/>
                    </a:cubicBezTo>
                    <a:cubicBezTo>
                      <a:pt x="439" y="171"/>
                      <a:pt x="493" y="196"/>
                      <a:pt x="526" y="203"/>
                    </a:cubicBezTo>
                    <a:cubicBezTo>
                      <a:pt x="526" y="203"/>
                      <a:pt x="530" y="382"/>
                      <a:pt x="526" y="429"/>
                    </a:cubicBezTo>
                    <a:close/>
                  </a:path>
                </a:pathLst>
              </a:custGeom>
              <a:solidFill>
                <a:srgbClr val="FDBA30"/>
              </a:solidFill>
              <a:ln>
                <a:noFill/>
              </a:ln>
            </p:spPr>
            <p:txBody>
              <a:bodyPr vert="horz" wrap="square" lIns="121888" tIns="60944" rIns="121888" bIns="60944" numCol="1" anchor="t" anchorCtr="0" compatLnSpc="1">
                <a:prstTxWarp prst="textNoShape">
                  <a:avLst/>
                </a:prstTxWarp>
              </a:bodyPr>
              <a:lstStyle/>
              <a:p>
                <a:pPr defTabSz="1218895">
                  <a:buClrTx/>
                </a:pPr>
                <a:endParaRPr lang="en-US" sz="2399" b="1">
                  <a:solidFill>
                    <a:sysClr val="windowText" lastClr="000000"/>
                  </a:solidFill>
                  <a:latin typeface="Calibri"/>
                  <a:ea typeface="+mn-ea"/>
                  <a:cs typeface="+mn-cs"/>
                </a:endParaRPr>
              </a:p>
            </p:txBody>
          </p:sp>
          <p:sp>
            <p:nvSpPr>
              <p:cNvPr id="385" name="Freeform 5"/>
              <p:cNvSpPr>
                <a:spLocks noEditPoints="1"/>
              </p:cNvSpPr>
              <p:nvPr/>
            </p:nvSpPr>
            <p:spPr bwMode="auto">
              <a:xfrm>
                <a:off x="4013576" y="2944552"/>
                <a:ext cx="413622" cy="268908"/>
              </a:xfrm>
              <a:custGeom>
                <a:avLst/>
                <a:gdLst>
                  <a:gd name="T0" fmla="*/ 196 w 323"/>
                  <a:gd name="T1" fmla="*/ 20 h 209"/>
                  <a:gd name="T2" fmla="*/ 213 w 323"/>
                  <a:gd name="T3" fmla="*/ 22 h 209"/>
                  <a:gd name="T4" fmla="*/ 254 w 323"/>
                  <a:gd name="T5" fmla="*/ 53 h 209"/>
                  <a:gd name="T6" fmla="*/ 262 w 323"/>
                  <a:gd name="T7" fmla="*/ 103 h 209"/>
                  <a:gd name="T8" fmla="*/ 262 w 323"/>
                  <a:gd name="T9" fmla="*/ 108 h 209"/>
                  <a:gd name="T10" fmla="*/ 266 w 323"/>
                  <a:gd name="T11" fmla="*/ 110 h 209"/>
                  <a:gd name="T12" fmla="*/ 303 w 323"/>
                  <a:gd name="T13" fmla="*/ 149 h 209"/>
                  <a:gd name="T14" fmla="*/ 263 w 323"/>
                  <a:gd name="T15" fmla="*/ 189 h 209"/>
                  <a:gd name="T16" fmla="*/ 71 w 323"/>
                  <a:gd name="T17" fmla="*/ 189 h 209"/>
                  <a:gd name="T18" fmla="*/ 70 w 323"/>
                  <a:gd name="T19" fmla="*/ 189 h 209"/>
                  <a:gd name="T20" fmla="*/ 35 w 323"/>
                  <a:gd name="T21" fmla="*/ 174 h 209"/>
                  <a:gd name="T22" fmla="*/ 21 w 323"/>
                  <a:gd name="T23" fmla="*/ 138 h 209"/>
                  <a:gd name="T24" fmla="*/ 71 w 323"/>
                  <a:gd name="T25" fmla="*/ 89 h 209"/>
                  <a:gd name="T26" fmla="*/ 72 w 323"/>
                  <a:gd name="T27" fmla="*/ 89 h 209"/>
                  <a:gd name="T28" fmla="*/ 72 w 323"/>
                  <a:gd name="T29" fmla="*/ 89 h 209"/>
                  <a:gd name="T30" fmla="*/ 76 w 323"/>
                  <a:gd name="T31" fmla="*/ 87 h 209"/>
                  <a:gd name="T32" fmla="*/ 77 w 323"/>
                  <a:gd name="T33" fmla="*/ 84 h 209"/>
                  <a:gd name="T34" fmla="*/ 86 w 323"/>
                  <a:gd name="T35" fmla="*/ 63 h 209"/>
                  <a:gd name="T36" fmla="*/ 106 w 323"/>
                  <a:gd name="T37" fmla="*/ 54 h 209"/>
                  <a:gd name="T38" fmla="*/ 126 w 323"/>
                  <a:gd name="T39" fmla="*/ 62 h 209"/>
                  <a:gd name="T40" fmla="*/ 130 w 323"/>
                  <a:gd name="T41" fmla="*/ 64 h 209"/>
                  <a:gd name="T42" fmla="*/ 131 w 323"/>
                  <a:gd name="T43" fmla="*/ 64 h 209"/>
                  <a:gd name="T44" fmla="*/ 135 w 323"/>
                  <a:gd name="T45" fmla="*/ 61 h 209"/>
                  <a:gd name="T46" fmla="*/ 196 w 323"/>
                  <a:gd name="T47" fmla="*/ 20 h 209"/>
                  <a:gd name="T48" fmla="*/ 196 w 323"/>
                  <a:gd name="T49" fmla="*/ 0 h 209"/>
                  <a:gd name="T50" fmla="*/ 125 w 323"/>
                  <a:gd name="T51" fmla="*/ 38 h 209"/>
                  <a:gd name="T52" fmla="*/ 106 w 323"/>
                  <a:gd name="T53" fmla="*/ 34 h 209"/>
                  <a:gd name="T54" fmla="*/ 71 w 323"/>
                  <a:gd name="T55" fmla="*/ 49 h 209"/>
                  <a:gd name="T56" fmla="*/ 59 w 323"/>
                  <a:gd name="T57" fmla="*/ 70 h 209"/>
                  <a:gd name="T58" fmla="*/ 1 w 323"/>
                  <a:gd name="T59" fmla="*/ 137 h 209"/>
                  <a:gd name="T60" fmla="*/ 20 w 323"/>
                  <a:gd name="T61" fmla="*/ 188 h 209"/>
                  <a:gd name="T62" fmla="*/ 69 w 323"/>
                  <a:gd name="T63" fmla="*/ 209 h 209"/>
                  <a:gd name="T64" fmla="*/ 71 w 323"/>
                  <a:gd name="T65" fmla="*/ 209 h 209"/>
                  <a:gd name="T66" fmla="*/ 71 w 323"/>
                  <a:gd name="T67" fmla="*/ 209 h 209"/>
                  <a:gd name="T68" fmla="*/ 263 w 323"/>
                  <a:gd name="T69" fmla="*/ 209 h 209"/>
                  <a:gd name="T70" fmla="*/ 305 w 323"/>
                  <a:gd name="T71" fmla="*/ 192 h 209"/>
                  <a:gd name="T72" fmla="*/ 323 w 323"/>
                  <a:gd name="T73" fmla="*/ 149 h 209"/>
                  <a:gd name="T74" fmla="*/ 283 w 323"/>
                  <a:gd name="T75" fmla="*/ 93 h 209"/>
                  <a:gd name="T76" fmla="*/ 271 w 323"/>
                  <a:gd name="T77" fmla="*/ 42 h 209"/>
                  <a:gd name="T78" fmla="*/ 218 w 323"/>
                  <a:gd name="T79" fmla="*/ 2 h 209"/>
                  <a:gd name="T80" fmla="*/ 196 w 323"/>
                  <a:gd name="T8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09">
                    <a:moveTo>
                      <a:pt x="196" y="20"/>
                    </a:moveTo>
                    <a:cubicBezTo>
                      <a:pt x="202" y="20"/>
                      <a:pt x="207" y="21"/>
                      <a:pt x="213" y="22"/>
                    </a:cubicBezTo>
                    <a:cubicBezTo>
                      <a:pt x="230" y="26"/>
                      <a:pt x="245" y="37"/>
                      <a:pt x="254" y="53"/>
                    </a:cubicBezTo>
                    <a:cubicBezTo>
                      <a:pt x="263" y="68"/>
                      <a:pt x="266" y="86"/>
                      <a:pt x="262" y="103"/>
                    </a:cubicBezTo>
                    <a:cubicBezTo>
                      <a:pt x="261" y="105"/>
                      <a:pt x="262" y="106"/>
                      <a:pt x="262" y="108"/>
                    </a:cubicBezTo>
                    <a:cubicBezTo>
                      <a:pt x="263" y="109"/>
                      <a:pt x="265" y="110"/>
                      <a:pt x="266" y="110"/>
                    </a:cubicBezTo>
                    <a:cubicBezTo>
                      <a:pt x="287" y="112"/>
                      <a:pt x="303" y="129"/>
                      <a:pt x="303" y="149"/>
                    </a:cubicBezTo>
                    <a:cubicBezTo>
                      <a:pt x="303" y="171"/>
                      <a:pt x="285" y="189"/>
                      <a:pt x="263" y="189"/>
                    </a:cubicBezTo>
                    <a:cubicBezTo>
                      <a:pt x="71" y="189"/>
                      <a:pt x="71" y="189"/>
                      <a:pt x="71" y="189"/>
                    </a:cubicBezTo>
                    <a:cubicBezTo>
                      <a:pt x="70" y="189"/>
                      <a:pt x="70" y="189"/>
                      <a:pt x="70" y="189"/>
                    </a:cubicBezTo>
                    <a:cubicBezTo>
                      <a:pt x="56" y="189"/>
                      <a:pt x="44" y="183"/>
                      <a:pt x="35" y="174"/>
                    </a:cubicBezTo>
                    <a:cubicBezTo>
                      <a:pt x="25" y="164"/>
                      <a:pt x="20" y="151"/>
                      <a:pt x="21" y="138"/>
                    </a:cubicBezTo>
                    <a:cubicBezTo>
                      <a:pt x="21" y="111"/>
                      <a:pt x="44" y="89"/>
                      <a:pt x="71" y="89"/>
                    </a:cubicBezTo>
                    <a:cubicBezTo>
                      <a:pt x="72" y="89"/>
                      <a:pt x="72" y="89"/>
                      <a:pt x="72" y="89"/>
                    </a:cubicBezTo>
                    <a:cubicBezTo>
                      <a:pt x="72" y="89"/>
                      <a:pt x="72" y="89"/>
                      <a:pt x="72" y="89"/>
                    </a:cubicBezTo>
                    <a:cubicBezTo>
                      <a:pt x="74" y="89"/>
                      <a:pt x="75" y="88"/>
                      <a:pt x="76" y="87"/>
                    </a:cubicBezTo>
                    <a:cubicBezTo>
                      <a:pt x="77" y="86"/>
                      <a:pt x="78" y="85"/>
                      <a:pt x="77" y="84"/>
                    </a:cubicBezTo>
                    <a:cubicBezTo>
                      <a:pt x="77" y="76"/>
                      <a:pt x="80" y="68"/>
                      <a:pt x="86" y="63"/>
                    </a:cubicBezTo>
                    <a:cubicBezTo>
                      <a:pt x="91" y="57"/>
                      <a:pt x="98" y="54"/>
                      <a:pt x="106" y="54"/>
                    </a:cubicBezTo>
                    <a:cubicBezTo>
                      <a:pt x="114" y="54"/>
                      <a:pt x="121" y="57"/>
                      <a:pt x="126" y="62"/>
                    </a:cubicBezTo>
                    <a:cubicBezTo>
                      <a:pt x="127" y="63"/>
                      <a:pt x="129" y="64"/>
                      <a:pt x="130" y="64"/>
                    </a:cubicBezTo>
                    <a:cubicBezTo>
                      <a:pt x="130" y="64"/>
                      <a:pt x="131" y="64"/>
                      <a:pt x="131" y="64"/>
                    </a:cubicBezTo>
                    <a:cubicBezTo>
                      <a:pt x="133" y="63"/>
                      <a:pt x="134" y="62"/>
                      <a:pt x="135" y="61"/>
                    </a:cubicBezTo>
                    <a:cubicBezTo>
                      <a:pt x="145" y="36"/>
                      <a:pt x="169" y="20"/>
                      <a:pt x="196" y="20"/>
                    </a:cubicBezTo>
                    <a:moveTo>
                      <a:pt x="196" y="0"/>
                    </a:moveTo>
                    <a:cubicBezTo>
                      <a:pt x="167" y="0"/>
                      <a:pt x="141" y="14"/>
                      <a:pt x="125" y="38"/>
                    </a:cubicBezTo>
                    <a:cubicBezTo>
                      <a:pt x="119" y="35"/>
                      <a:pt x="113" y="34"/>
                      <a:pt x="106" y="34"/>
                    </a:cubicBezTo>
                    <a:cubicBezTo>
                      <a:pt x="93" y="34"/>
                      <a:pt x="81" y="39"/>
                      <a:pt x="71" y="49"/>
                    </a:cubicBezTo>
                    <a:cubicBezTo>
                      <a:pt x="66" y="54"/>
                      <a:pt x="61" y="62"/>
                      <a:pt x="59" y="70"/>
                    </a:cubicBezTo>
                    <a:cubicBezTo>
                      <a:pt x="27" y="75"/>
                      <a:pt x="2" y="104"/>
                      <a:pt x="1" y="137"/>
                    </a:cubicBezTo>
                    <a:cubicBezTo>
                      <a:pt x="0" y="156"/>
                      <a:pt x="7" y="174"/>
                      <a:pt x="20" y="188"/>
                    </a:cubicBezTo>
                    <a:cubicBezTo>
                      <a:pt x="33" y="201"/>
                      <a:pt x="51" y="209"/>
                      <a:pt x="69" y="209"/>
                    </a:cubicBezTo>
                    <a:cubicBezTo>
                      <a:pt x="71" y="209"/>
                      <a:pt x="71" y="209"/>
                      <a:pt x="71" y="209"/>
                    </a:cubicBezTo>
                    <a:cubicBezTo>
                      <a:pt x="71" y="209"/>
                      <a:pt x="71" y="209"/>
                      <a:pt x="71" y="209"/>
                    </a:cubicBezTo>
                    <a:cubicBezTo>
                      <a:pt x="263" y="209"/>
                      <a:pt x="263" y="209"/>
                      <a:pt x="263" y="209"/>
                    </a:cubicBezTo>
                    <a:cubicBezTo>
                      <a:pt x="279" y="209"/>
                      <a:pt x="294" y="203"/>
                      <a:pt x="305" y="192"/>
                    </a:cubicBezTo>
                    <a:cubicBezTo>
                      <a:pt x="316" y="180"/>
                      <a:pt x="323" y="165"/>
                      <a:pt x="323" y="149"/>
                    </a:cubicBezTo>
                    <a:cubicBezTo>
                      <a:pt x="323" y="124"/>
                      <a:pt x="307" y="102"/>
                      <a:pt x="283" y="93"/>
                    </a:cubicBezTo>
                    <a:cubicBezTo>
                      <a:pt x="285" y="76"/>
                      <a:pt x="281" y="58"/>
                      <a:pt x="271" y="42"/>
                    </a:cubicBezTo>
                    <a:cubicBezTo>
                      <a:pt x="259" y="22"/>
                      <a:pt x="240" y="8"/>
                      <a:pt x="218" y="2"/>
                    </a:cubicBezTo>
                    <a:cubicBezTo>
                      <a:pt x="211" y="1"/>
                      <a:pt x="203" y="0"/>
                      <a:pt x="196" y="0"/>
                    </a:cubicBezTo>
                    <a:close/>
                  </a:path>
                </a:pathLst>
              </a:custGeom>
              <a:solidFill>
                <a:srgbClr val="00AEEF"/>
              </a:solidFill>
              <a:ln w="38100">
                <a:noFill/>
              </a:ln>
            </p:spPr>
            <p:txBody>
              <a:bodyPr vert="horz" wrap="square" lIns="91416" tIns="45708" rIns="91416" bIns="45708" numCol="1" anchor="t" anchorCtr="0" compatLnSpc="1">
                <a:prstTxWarp prst="textNoShape">
                  <a:avLst/>
                </a:prstTxWarp>
              </a:bodyPr>
              <a:lstStyle/>
              <a:p>
                <a:pPr defTabSz="914171">
                  <a:buClrTx/>
                  <a:defRPr/>
                </a:pPr>
                <a:endParaRPr lang="en-US" sz="1350" b="1">
                  <a:ea typeface="+mn-ea"/>
                  <a:cs typeface="+mn-cs"/>
                </a:endParaRPr>
              </a:p>
            </p:txBody>
          </p:sp>
        </p:grpSp>
      </p:grpSp>
      <p:sp>
        <p:nvSpPr>
          <p:cNvPr id="225" name="TextBox 224"/>
          <p:cNvSpPr txBox="1"/>
          <p:nvPr/>
        </p:nvSpPr>
        <p:spPr>
          <a:xfrm>
            <a:off x="333550" y="4199549"/>
            <a:ext cx="843500" cy="461665"/>
          </a:xfrm>
          <a:prstGeom prst="rect">
            <a:avLst/>
          </a:prstGeom>
          <a:noFill/>
        </p:spPr>
        <p:txBody>
          <a:bodyPr wrap="square" rtlCol="0">
            <a:spAutoFit/>
          </a:bodyPr>
          <a:lstStyle/>
          <a:p>
            <a:pPr algn="ctr" defTabSz="914126">
              <a:buClrTx/>
            </a:pPr>
            <a:r>
              <a:rPr lang="en-US" sz="1200" dirty="0">
                <a:solidFill>
                  <a:srgbClr val="404040"/>
                </a:solidFill>
                <a:latin typeface="Calibri"/>
                <a:ea typeface="+mn-ea"/>
                <a:cs typeface="+mn-cs"/>
              </a:rPr>
              <a:t>Regional</a:t>
            </a:r>
            <a:br>
              <a:rPr lang="en-US" sz="1200" dirty="0">
                <a:solidFill>
                  <a:srgbClr val="404040"/>
                </a:solidFill>
                <a:latin typeface="Calibri"/>
                <a:ea typeface="+mn-ea"/>
                <a:cs typeface="+mn-cs"/>
              </a:rPr>
            </a:br>
            <a:r>
              <a:rPr lang="en-US" sz="1200" dirty="0">
                <a:solidFill>
                  <a:srgbClr val="404040"/>
                </a:solidFill>
                <a:latin typeface="Calibri"/>
                <a:ea typeface="+mn-ea"/>
                <a:cs typeface="+mn-cs"/>
              </a:rPr>
              <a:t>Office</a:t>
            </a:r>
          </a:p>
        </p:txBody>
      </p:sp>
      <p:sp>
        <p:nvSpPr>
          <p:cNvPr id="227" name="TextBox 226"/>
          <p:cNvSpPr txBox="1"/>
          <p:nvPr/>
        </p:nvSpPr>
        <p:spPr>
          <a:xfrm>
            <a:off x="228852" y="2592756"/>
            <a:ext cx="1052896" cy="461665"/>
          </a:xfrm>
          <a:prstGeom prst="rect">
            <a:avLst/>
          </a:prstGeom>
          <a:noFill/>
        </p:spPr>
        <p:txBody>
          <a:bodyPr wrap="square" rtlCol="0">
            <a:spAutoFit/>
          </a:bodyPr>
          <a:lstStyle/>
          <a:p>
            <a:pPr algn="ctr" defTabSz="914126">
              <a:buClrTx/>
            </a:pPr>
            <a:r>
              <a:rPr lang="en-US" sz="1200" dirty="0">
                <a:solidFill>
                  <a:srgbClr val="404040"/>
                </a:solidFill>
                <a:latin typeface="Calibri"/>
                <a:ea typeface="+mn-ea"/>
                <a:cs typeface="+mn-cs"/>
              </a:rPr>
              <a:t>Headquarters Data Center</a:t>
            </a:r>
          </a:p>
        </p:txBody>
      </p:sp>
      <p:grpSp>
        <p:nvGrpSpPr>
          <p:cNvPr id="228" name="Group 227"/>
          <p:cNvGrpSpPr/>
          <p:nvPr/>
        </p:nvGrpSpPr>
        <p:grpSpPr>
          <a:xfrm>
            <a:off x="390512" y="3628314"/>
            <a:ext cx="737542" cy="574422"/>
            <a:chOff x="529577" y="4937045"/>
            <a:chExt cx="476392" cy="371030"/>
          </a:xfrm>
          <a:effectLst>
            <a:outerShdw blurRad="88900" sx="102000" sy="102000" algn="ctr" rotWithShape="0">
              <a:prstClr val="black">
                <a:alpha val="67000"/>
              </a:prstClr>
            </a:outerShdw>
          </a:effectLst>
        </p:grpSpPr>
        <p:sp>
          <p:nvSpPr>
            <p:cNvPr id="229" name="Rectangle 228"/>
            <p:cNvSpPr/>
            <p:nvPr/>
          </p:nvSpPr>
          <p:spPr>
            <a:xfrm>
              <a:off x="834121" y="5031076"/>
              <a:ext cx="156995" cy="156995"/>
            </a:xfrm>
            <a:prstGeom prst="rect">
              <a:avLst/>
            </a:prstGeom>
            <a:solidFill>
              <a:sysClr val="window" lastClr="FFFFFF"/>
            </a:solidFill>
            <a:ln w="9525">
              <a:noFill/>
              <a:miter lim="800000"/>
              <a:headEnd/>
              <a:tailEnd/>
            </a:ln>
          </p:spPr>
          <p:txBody>
            <a:bodyPr wrap="none" rtlCol="0" anchor="ctr"/>
            <a:lstStyle/>
            <a:p>
              <a:pPr algn="ctr">
                <a:buClrTx/>
                <a:defRPr/>
              </a:pPr>
              <a:endParaRPr lang="en-US" sz="1800" dirty="0">
                <a:solidFill>
                  <a:srgbClr val="09ADFF"/>
                </a:solidFill>
                <a:ea typeface="+mn-ea"/>
                <a:cs typeface="+mn-cs"/>
              </a:endParaRPr>
            </a:p>
          </p:txBody>
        </p:sp>
        <p:sp>
          <p:nvSpPr>
            <p:cNvPr id="230" name="Rectangle 229"/>
            <p:cNvSpPr/>
            <p:nvPr/>
          </p:nvSpPr>
          <p:spPr>
            <a:xfrm>
              <a:off x="541658" y="5031076"/>
              <a:ext cx="239392" cy="156995"/>
            </a:xfrm>
            <a:prstGeom prst="rect">
              <a:avLst/>
            </a:prstGeom>
            <a:solidFill>
              <a:sysClr val="window" lastClr="FFFFFF"/>
            </a:solidFill>
            <a:ln w="9525">
              <a:noFill/>
              <a:miter lim="800000"/>
              <a:headEnd/>
              <a:tailEnd/>
            </a:ln>
          </p:spPr>
          <p:txBody>
            <a:bodyPr wrap="none" rtlCol="0" anchor="ctr"/>
            <a:lstStyle/>
            <a:p>
              <a:pPr algn="ctr">
                <a:buClrTx/>
                <a:defRPr/>
              </a:pPr>
              <a:endParaRPr lang="en-US" sz="1800" dirty="0">
                <a:solidFill>
                  <a:srgbClr val="09ADFF"/>
                </a:solidFill>
                <a:ea typeface="+mn-ea"/>
                <a:cs typeface="+mn-cs"/>
              </a:endParaRPr>
            </a:p>
          </p:txBody>
        </p:sp>
        <p:grpSp>
          <p:nvGrpSpPr>
            <p:cNvPr id="231" name="Group 230"/>
            <p:cNvGrpSpPr/>
            <p:nvPr/>
          </p:nvGrpSpPr>
          <p:grpSpPr>
            <a:xfrm>
              <a:off x="529577" y="4937045"/>
              <a:ext cx="476392" cy="371030"/>
              <a:chOff x="5987864" y="2180986"/>
              <a:chExt cx="2670175" cy="2079626"/>
            </a:xfrm>
          </p:grpSpPr>
          <p:sp>
            <p:nvSpPr>
              <p:cNvPr id="232" name="Freeform 5"/>
              <p:cNvSpPr>
                <a:spLocks noEditPoints="1"/>
              </p:cNvSpPr>
              <p:nvPr/>
            </p:nvSpPr>
            <p:spPr bwMode="auto">
              <a:xfrm>
                <a:off x="5987864" y="2585799"/>
                <a:ext cx="2670175" cy="1674813"/>
              </a:xfrm>
              <a:custGeom>
                <a:avLst/>
                <a:gdLst>
                  <a:gd name="T0" fmla="*/ 0 w 1682"/>
                  <a:gd name="T1" fmla="*/ 0 h 1055"/>
                  <a:gd name="T2" fmla="*/ 0 w 1682"/>
                  <a:gd name="T3" fmla="*/ 1055 h 1055"/>
                  <a:gd name="T4" fmla="*/ 610 w 1682"/>
                  <a:gd name="T5" fmla="*/ 1055 h 1055"/>
                  <a:gd name="T6" fmla="*/ 610 w 1682"/>
                  <a:gd name="T7" fmla="*/ 670 h 1055"/>
                  <a:gd name="T8" fmla="*/ 994 w 1682"/>
                  <a:gd name="T9" fmla="*/ 670 h 1055"/>
                  <a:gd name="T10" fmla="*/ 994 w 1682"/>
                  <a:gd name="T11" fmla="*/ 1055 h 1055"/>
                  <a:gd name="T12" fmla="*/ 1682 w 1682"/>
                  <a:gd name="T13" fmla="*/ 1055 h 1055"/>
                  <a:gd name="T14" fmla="*/ 1682 w 1682"/>
                  <a:gd name="T15" fmla="*/ 0 h 1055"/>
                  <a:gd name="T16" fmla="*/ 0 w 1682"/>
                  <a:gd name="T17" fmla="*/ 0 h 1055"/>
                  <a:gd name="T18" fmla="*/ 303 w 1682"/>
                  <a:gd name="T19" fmla="*/ 572 h 1055"/>
                  <a:gd name="T20" fmla="*/ 90 w 1682"/>
                  <a:gd name="T21" fmla="*/ 572 h 1055"/>
                  <a:gd name="T22" fmla="*/ 90 w 1682"/>
                  <a:gd name="T23" fmla="*/ 361 h 1055"/>
                  <a:gd name="T24" fmla="*/ 303 w 1682"/>
                  <a:gd name="T25" fmla="*/ 361 h 1055"/>
                  <a:gd name="T26" fmla="*/ 303 w 1682"/>
                  <a:gd name="T27" fmla="*/ 572 h 1055"/>
                  <a:gd name="T28" fmla="*/ 303 w 1682"/>
                  <a:gd name="T29" fmla="*/ 313 h 1055"/>
                  <a:gd name="T30" fmla="*/ 90 w 1682"/>
                  <a:gd name="T31" fmla="*/ 313 h 1055"/>
                  <a:gd name="T32" fmla="*/ 90 w 1682"/>
                  <a:gd name="T33" fmla="*/ 100 h 1055"/>
                  <a:gd name="T34" fmla="*/ 303 w 1682"/>
                  <a:gd name="T35" fmla="*/ 100 h 1055"/>
                  <a:gd name="T36" fmla="*/ 303 w 1682"/>
                  <a:gd name="T37" fmla="*/ 313 h 1055"/>
                  <a:gd name="T38" fmla="*/ 553 w 1682"/>
                  <a:gd name="T39" fmla="*/ 572 h 1055"/>
                  <a:gd name="T40" fmla="*/ 341 w 1682"/>
                  <a:gd name="T41" fmla="*/ 572 h 1055"/>
                  <a:gd name="T42" fmla="*/ 341 w 1682"/>
                  <a:gd name="T43" fmla="*/ 361 h 1055"/>
                  <a:gd name="T44" fmla="*/ 553 w 1682"/>
                  <a:gd name="T45" fmla="*/ 361 h 1055"/>
                  <a:gd name="T46" fmla="*/ 553 w 1682"/>
                  <a:gd name="T47" fmla="*/ 572 h 1055"/>
                  <a:gd name="T48" fmla="*/ 553 w 1682"/>
                  <a:gd name="T49" fmla="*/ 313 h 1055"/>
                  <a:gd name="T50" fmla="*/ 341 w 1682"/>
                  <a:gd name="T51" fmla="*/ 313 h 1055"/>
                  <a:gd name="T52" fmla="*/ 341 w 1682"/>
                  <a:gd name="T53" fmla="*/ 100 h 1055"/>
                  <a:gd name="T54" fmla="*/ 553 w 1682"/>
                  <a:gd name="T55" fmla="*/ 100 h 1055"/>
                  <a:gd name="T56" fmla="*/ 553 w 1682"/>
                  <a:gd name="T57" fmla="*/ 313 h 1055"/>
                  <a:gd name="T58" fmla="*/ 802 w 1682"/>
                  <a:gd name="T59" fmla="*/ 572 h 1055"/>
                  <a:gd name="T60" fmla="*/ 591 w 1682"/>
                  <a:gd name="T61" fmla="*/ 572 h 1055"/>
                  <a:gd name="T62" fmla="*/ 591 w 1682"/>
                  <a:gd name="T63" fmla="*/ 361 h 1055"/>
                  <a:gd name="T64" fmla="*/ 802 w 1682"/>
                  <a:gd name="T65" fmla="*/ 361 h 1055"/>
                  <a:gd name="T66" fmla="*/ 802 w 1682"/>
                  <a:gd name="T67" fmla="*/ 572 h 1055"/>
                  <a:gd name="T68" fmla="*/ 802 w 1682"/>
                  <a:gd name="T69" fmla="*/ 313 h 1055"/>
                  <a:gd name="T70" fmla="*/ 591 w 1682"/>
                  <a:gd name="T71" fmla="*/ 313 h 1055"/>
                  <a:gd name="T72" fmla="*/ 591 w 1682"/>
                  <a:gd name="T73" fmla="*/ 100 h 1055"/>
                  <a:gd name="T74" fmla="*/ 802 w 1682"/>
                  <a:gd name="T75" fmla="*/ 100 h 1055"/>
                  <a:gd name="T76" fmla="*/ 802 w 1682"/>
                  <a:gd name="T77" fmla="*/ 313 h 1055"/>
                  <a:gd name="T78" fmla="*/ 1338 w 1682"/>
                  <a:gd name="T79" fmla="*/ 572 h 1055"/>
                  <a:gd name="T80" fmla="*/ 1127 w 1682"/>
                  <a:gd name="T81" fmla="*/ 572 h 1055"/>
                  <a:gd name="T82" fmla="*/ 1127 w 1682"/>
                  <a:gd name="T83" fmla="*/ 361 h 1055"/>
                  <a:gd name="T84" fmla="*/ 1338 w 1682"/>
                  <a:gd name="T85" fmla="*/ 361 h 1055"/>
                  <a:gd name="T86" fmla="*/ 1338 w 1682"/>
                  <a:gd name="T87" fmla="*/ 572 h 1055"/>
                  <a:gd name="T88" fmla="*/ 1338 w 1682"/>
                  <a:gd name="T89" fmla="*/ 313 h 1055"/>
                  <a:gd name="T90" fmla="*/ 1127 w 1682"/>
                  <a:gd name="T91" fmla="*/ 313 h 1055"/>
                  <a:gd name="T92" fmla="*/ 1127 w 1682"/>
                  <a:gd name="T93" fmla="*/ 100 h 1055"/>
                  <a:gd name="T94" fmla="*/ 1338 w 1682"/>
                  <a:gd name="T95" fmla="*/ 100 h 1055"/>
                  <a:gd name="T96" fmla="*/ 1338 w 1682"/>
                  <a:gd name="T97" fmla="*/ 313 h 1055"/>
                  <a:gd name="T98" fmla="*/ 1590 w 1682"/>
                  <a:gd name="T99" fmla="*/ 572 h 1055"/>
                  <a:gd name="T100" fmla="*/ 1376 w 1682"/>
                  <a:gd name="T101" fmla="*/ 572 h 1055"/>
                  <a:gd name="T102" fmla="*/ 1376 w 1682"/>
                  <a:gd name="T103" fmla="*/ 361 h 1055"/>
                  <a:gd name="T104" fmla="*/ 1590 w 1682"/>
                  <a:gd name="T105" fmla="*/ 361 h 1055"/>
                  <a:gd name="T106" fmla="*/ 1590 w 1682"/>
                  <a:gd name="T107" fmla="*/ 572 h 1055"/>
                  <a:gd name="T108" fmla="*/ 1590 w 1682"/>
                  <a:gd name="T109" fmla="*/ 313 h 1055"/>
                  <a:gd name="T110" fmla="*/ 1376 w 1682"/>
                  <a:gd name="T111" fmla="*/ 313 h 1055"/>
                  <a:gd name="T112" fmla="*/ 1376 w 1682"/>
                  <a:gd name="T113" fmla="*/ 100 h 1055"/>
                  <a:gd name="T114" fmla="*/ 1590 w 1682"/>
                  <a:gd name="T115" fmla="*/ 100 h 1055"/>
                  <a:gd name="T116" fmla="*/ 1590 w 1682"/>
                  <a:gd name="T117" fmla="*/ 313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2" h="1055">
                    <a:moveTo>
                      <a:pt x="0" y="0"/>
                    </a:moveTo>
                    <a:lnTo>
                      <a:pt x="0" y="1055"/>
                    </a:lnTo>
                    <a:lnTo>
                      <a:pt x="610" y="1055"/>
                    </a:lnTo>
                    <a:lnTo>
                      <a:pt x="610" y="670"/>
                    </a:lnTo>
                    <a:lnTo>
                      <a:pt x="994" y="670"/>
                    </a:lnTo>
                    <a:lnTo>
                      <a:pt x="994" y="1055"/>
                    </a:lnTo>
                    <a:lnTo>
                      <a:pt x="1682" y="1055"/>
                    </a:lnTo>
                    <a:lnTo>
                      <a:pt x="1682" y="0"/>
                    </a:lnTo>
                    <a:lnTo>
                      <a:pt x="0" y="0"/>
                    </a:lnTo>
                    <a:close/>
                    <a:moveTo>
                      <a:pt x="303" y="572"/>
                    </a:moveTo>
                    <a:lnTo>
                      <a:pt x="90" y="572"/>
                    </a:lnTo>
                    <a:lnTo>
                      <a:pt x="90" y="361"/>
                    </a:lnTo>
                    <a:lnTo>
                      <a:pt x="303" y="361"/>
                    </a:lnTo>
                    <a:lnTo>
                      <a:pt x="303" y="572"/>
                    </a:lnTo>
                    <a:close/>
                    <a:moveTo>
                      <a:pt x="303" y="313"/>
                    </a:moveTo>
                    <a:lnTo>
                      <a:pt x="90" y="313"/>
                    </a:lnTo>
                    <a:lnTo>
                      <a:pt x="90" y="100"/>
                    </a:lnTo>
                    <a:lnTo>
                      <a:pt x="303" y="100"/>
                    </a:lnTo>
                    <a:lnTo>
                      <a:pt x="303" y="313"/>
                    </a:lnTo>
                    <a:close/>
                    <a:moveTo>
                      <a:pt x="553" y="572"/>
                    </a:moveTo>
                    <a:lnTo>
                      <a:pt x="341" y="572"/>
                    </a:lnTo>
                    <a:lnTo>
                      <a:pt x="341" y="361"/>
                    </a:lnTo>
                    <a:lnTo>
                      <a:pt x="553" y="361"/>
                    </a:lnTo>
                    <a:lnTo>
                      <a:pt x="553" y="572"/>
                    </a:lnTo>
                    <a:close/>
                    <a:moveTo>
                      <a:pt x="553" y="313"/>
                    </a:moveTo>
                    <a:lnTo>
                      <a:pt x="341" y="313"/>
                    </a:lnTo>
                    <a:lnTo>
                      <a:pt x="341" y="100"/>
                    </a:lnTo>
                    <a:lnTo>
                      <a:pt x="553" y="100"/>
                    </a:lnTo>
                    <a:lnTo>
                      <a:pt x="553" y="313"/>
                    </a:lnTo>
                    <a:close/>
                    <a:moveTo>
                      <a:pt x="802" y="572"/>
                    </a:moveTo>
                    <a:lnTo>
                      <a:pt x="591" y="572"/>
                    </a:lnTo>
                    <a:lnTo>
                      <a:pt x="591" y="361"/>
                    </a:lnTo>
                    <a:lnTo>
                      <a:pt x="802" y="361"/>
                    </a:lnTo>
                    <a:lnTo>
                      <a:pt x="802" y="572"/>
                    </a:lnTo>
                    <a:close/>
                    <a:moveTo>
                      <a:pt x="802" y="313"/>
                    </a:moveTo>
                    <a:lnTo>
                      <a:pt x="591" y="313"/>
                    </a:lnTo>
                    <a:lnTo>
                      <a:pt x="591" y="100"/>
                    </a:lnTo>
                    <a:lnTo>
                      <a:pt x="802" y="100"/>
                    </a:lnTo>
                    <a:lnTo>
                      <a:pt x="802" y="313"/>
                    </a:lnTo>
                    <a:close/>
                    <a:moveTo>
                      <a:pt x="1338" y="572"/>
                    </a:moveTo>
                    <a:lnTo>
                      <a:pt x="1127" y="572"/>
                    </a:lnTo>
                    <a:lnTo>
                      <a:pt x="1127" y="361"/>
                    </a:lnTo>
                    <a:lnTo>
                      <a:pt x="1338" y="361"/>
                    </a:lnTo>
                    <a:lnTo>
                      <a:pt x="1338" y="572"/>
                    </a:lnTo>
                    <a:close/>
                    <a:moveTo>
                      <a:pt x="1338" y="313"/>
                    </a:moveTo>
                    <a:lnTo>
                      <a:pt x="1127" y="313"/>
                    </a:lnTo>
                    <a:lnTo>
                      <a:pt x="1127" y="100"/>
                    </a:lnTo>
                    <a:lnTo>
                      <a:pt x="1338" y="100"/>
                    </a:lnTo>
                    <a:lnTo>
                      <a:pt x="1338" y="313"/>
                    </a:lnTo>
                    <a:close/>
                    <a:moveTo>
                      <a:pt x="1590" y="572"/>
                    </a:moveTo>
                    <a:lnTo>
                      <a:pt x="1376" y="572"/>
                    </a:lnTo>
                    <a:lnTo>
                      <a:pt x="1376" y="361"/>
                    </a:lnTo>
                    <a:lnTo>
                      <a:pt x="1590" y="361"/>
                    </a:lnTo>
                    <a:lnTo>
                      <a:pt x="1590" y="572"/>
                    </a:lnTo>
                    <a:close/>
                    <a:moveTo>
                      <a:pt x="1590" y="313"/>
                    </a:moveTo>
                    <a:lnTo>
                      <a:pt x="1376" y="313"/>
                    </a:lnTo>
                    <a:lnTo>
                      <a:pt x="1376" y="100"/>
                    </a:lnTo>
                    <a:lnTo>
                      <a:pt x="1590" y="100"/>
                    </a:lnTo>
                    <a:lnTo>
                      <a:pt x="1590" y="313"/>
                    </a:lnTo>
                    <a:close/>
                  </a:path>
                </a:pathLst>
              </a:custGeom>
              <a:solidFill>
                <a:srgbClr val="5A6771"/>
              </a:solidFill>
              <a:ln>
                <a:noFill/>
              </a:ln>
            </p:spPr>
            <p:txBody>
              <a:bodyPr vert="horz" wrap="square" lIns="91440" tIns="45720" rIns="91440" bIns="45720" numCol="1" anchor="t" anchorCtr="0" compatLnSpc="1">
                <a:prstTxWarp prst="textNoShape">
                  <a:avLst/>
                </a:prstTxWarp>
              </a:bodyPr>
              <a:lstStyle/>
              <a:p>
                <a:pPr>
                  <a:buClrTx/>
                  <a:defRPr/>
                </a:pPr>
                <a:endParaRPr lang="en-US" sz="1800" dirty="0">
                  <a:ea typeface="+mn-ea"/>
                  <a:cs typeface="+mn-cs"/>
                </a:endParaRPr>
              </a:p>
            </p:txBody>
          </p:sp>
          <p:sp>
            <p:nvSpPr>
              <p:cNvPr id="233" name="Freeform 6"/>
              <p:cNvSpPr>
                <a:spLocks/>
              </p:cNvSpPr>
              <p:nvPr/>
            </p:nvSpPr>
            <p:spPr bwMode="auto">
              <a:xfrm>
                <a:off x="7261039" y="2180986"/>
                <a:ext cx="1393825" cy="404813"/>
              </a:xfrm>
              <a:custGeom>
                <a:avLst/>
                <a:gdLst>
                  <a:gd name="T0" fmla="*/ 0 w 878"/>
                  <a:gd name="T1" fmla="*/ 0 h 255"/>
                  <a:gd name="T2" fmla="*/ 878 w 878"/>
                  <a:gd name="T3" fmla="*/ 255 h 255"/>
                  <a:gd name="T4" fmla="*/ 0 w 878"/>
                  <a:gd name="T5" fmla="*/ 255 h 255"/>
                  <a:gd name="T6" fmla="*/ 0 w 878"/>
                  <a:gd name="T7" fmla="*/ 0 h 255"/>
                </a:gdLst>
                <a:ahLst/>
                <a:cxnLst>
                  <a:cxn ang="0">
                    <a:pos x="T0" y="T1"/>
                  </a:cxn>
                  <a:cxn ang="0">
                    <a:pos x="T2" y="T3"/>
                  </a:cxn>
                  <a:cxn ang="0">
                    <a:pos x="T4" y="T5"/>
                  </a:cxn>
                  <a:cxn ang="0">
                    <a:pos x="T6" y="T7"/>
                  </a:cxn>
                </a:cxnLst>
                <a:rect l="0" t="0" r="r" b="b"/>
                <a:pathLst>
                  <a:path w="878" h="255">
                    <a:moveTo>
                      <a:pt x="0" y="0"/>
                    </a:moveTo>
                    <a:lnTo>
                      <a:pt x="878" y="255"/>
                    </a:lnTo>
                    <a:lnTo>
                      <a:pt x="0" y="255"/>
                    </a:lnTo>
                    <a:lnTo>
                      <a:pt x="0" y="0"/>
                    </a:lnTo>
                    <a:close/>
                  </a:path>
                </a:pathLst>
              </a:custGeom>
              <a:solidFill>
                <a:srgbClr val="5A6771"/>
              </a:solidFill>
              <a:ln>
                <a:noFill/>
              </a:ln>
            </p:spPr>
            <p:txBody>
              <a:bodyPr vert="horz" wrap="square" lIns="91440" tIns="45720" rIns="91440" bIns="45720" numCol="1" anchor="t" anchorCtr="0" compatLnSpc="1">
                <a:prstTxWarp prst="textNoShape">
                  <a:avLst/>
                </a:prstTxWarp>
              </a:bodyPr>
              <a:lstStyle/>
              <a:p>
                <a:pPr>
                  <a:buClrTx/>
                  <a:defRPr/>
                </a:pPr>
                <a:endParaRPr lang="en-US" sz="1800" dirty="0">
                  <a:ea typeface="+mn-ea"/>
                  <a:cs typeface="+mn-cs"/>
                </a:endParaRPr>
              </a:p>
            </p:txBody>
          </p:sp>
        </p:grpSp>
      </p:grpSp>
      <p:sp>
        <p:nvSpPr>
          <p:cNvPr id="234" name="TextBox 233"/>
          <p:cNvSpPr txBox="1"/>
          <p:nvPr/>
        </p:nvSpPr>
        <p:spPr>
          <a:xfrm>
            <a:off x="388052" y="5659333"/>
            <a:ext cx="734496" cy="461665"/>
          </a:xfrm>
          <a:prstGeom prst="rect">
            <a:avLst/>
          </a:prstGeom>
          <a:noFill/>
        </p:spPr>
        <p:txBody>
          <a:bodyPr wrap="square" rtlCol="0">
            <a:spAutoFit/>
          </a:bodyPr>
          <a:lstStyle>
            <a:defPPr>
              <a:defRPr lang="en-US"/>
            </a:defPPr>
            <a:lvl1pPr algn="ctr" defTabSz="914126">
              <a:defRPr sz="1200" kern="0">
                <a:solidFill>
                  <a:srgbClr val="FFFFFF"/>
                </a:solidFill>
              </a:defRPr>
            </a:lvl1pPr>
          </a:lstStyle>
          <a:p>
            <a:pPr>
              <a:buClrTx/>
            </a:pPr>
            <a:r>
              <a:rPr lang="en-US" dirty="0">
                <a:solidFill>
                  <a:srgbClr val="404040"/>
                </a:solidFill>
                <a:latin typeface="Calibri"/>
                <a:ea typeface="+mn-ea"/>
                <a:cs typeface="+mn-cs"/>
              </a:rPr>
              <a:t>Roaming</a:t>
            </a:r>
            <a:br>
              <a:rPr lang="en-US" dirty="0">
                <a:solidFill>
                  <a:srgbClr val="404040"/>
                </a:solidFill>
                <a:latin typeface="Calibri"/>
                <a:ea typeface="+mn-ea"/>
                <a:cs typeface="+mn-cs"/>
              </a:rPr>
            </a:br>
            <a:r>
              <a:rPr lang="en-US" dirty="0">
                <a:solidFill>
                  <a:srgbClr val="404040"/>
                </a:solidFill>
                <a:latin typeface="Calibri"/>
                <a:ea typeface="+mn-ea"/>
                <a:cs typeface="+mn-cs"/>
              </a:rPr>
              <a:t>Users</a:t>
            </a:r>
          </a:p>
        </p:txBody>
      </p:sp>
      <p:pic>
        <p:nvPicPr>
          <p:cNvPr id="236" name="Picture 2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56" y="1746532"/>
            <a:ext cx="720367" cy="849759"/>
          </a:xfrm>
          <a:prstGeom prst="rect">
            <a:avLst/>
          </a:prstGeom>
        </p:spPr>
      </p:pic>
      <p:sp>
        <p:nvSpPr>
          <p:cNvPr id="246" name="Arc 121"/>
          <p:cNvSpPr/>
          <p:nvPr/>
        </p:nvSpPr>
        <p:spPr>
          <a:xfrm flipV="1">
            <a:off x="582652" y="4381877"/>
            <a:ext cx="3918509" cy="1139290"/>
          </a:xfrm>
          <a:custGeom>
            <a:avLst/>
            <a:gdLst>
              <a:gd name="connsiteX0" fmla="*/ 3905287 w 7810575"/>
              <a:gd name="connsiteY0" fmla="*/ 0 h 2392118"/>
              <a:gd name="connsiteX1" fmla="*/ 7676049 w 7810575"/>
              <a:gd name="connsiteY1" fmla="*/ 884836 h 2392118"/>
              <a:gd name="connsiteX2" fmla="*/ 3905288 w 7810575"/>
              <a:gd name="connsiteY2" fmla="*/ 1196059 h 2392118"/>
              <a:gd name="connsiteX3" fmla="*/ 3905287 w 7810575"/>
              <a:gd name="connsiteY3" fmla="*/ 0 h 2392118"/>
              <a:gd name="connsiteX0" fmla="*/ 3905287 w 7810575"/>
              <a:gd name="connsiteY0" fmla="*/ 0 h 2392118"/>
              <a:gd name="connsiteX1" fmla="*/ 7676049 w 7810575"/>
              <a:gd name="connsiteY1" fmla="*/ 884836 h 2392118"/>
              <a:gd name="connsiteX0" fmla="*/ 0 w 3770762"/>
              <a:gd name="connsiteY0" fmla="*/ 0 h 897098"/>
              <a:gd name="connsiteX1" fmla="*/ 3770762 w 3770762"/>
              <a:gd name="connsiteY1" fmla="*/ 884836 h 897098"/>
              <a:gd name="connsiteX2" fmla="*/ 2181226 w 3770762"/>
              <a:gd name="connsiteY2" fmla="*/ 500734 h 897098"/>
              <a:gd name="connsiteX3" fmla="*/ 0 w 3770762"/>
              <a:gd name="connsiteY3" fmla="*/ 0 h 897098"/>
              <a:gd name="connsiteX0" fmla="*/ 0 w 3770762"/>
              <a:gd name="connsiteY0" fmla="*/ 0 h 897098"/>
              <a:gd name="connsiteX1" fmla="*/ 3770762 w 3770762"/>
              <a:gd name="connsiteY1" fmla="*/ 884836 h 897098"/>
              <a:gd name="connsiteX0" fmla="*/ 0 w 3770762"/>
              <a:gd name="connsiteY0" fmla="*/ 0 h 1443709"/>
              <a:gd name="connsiteX1" fmla="*/ 3770762 w 3770762"/>
              <a:gd name="connsiteY1" fmla="*/ 884836 h 1443709"/>
              <a:gd name="connsiteX2" fmla="*/ 1371601 w 3770762"/>
              <a:gd name="connsiteY2" fmla="*/ 1443709 h 1443709"/>
              <a:gd name="connsiteX3" fmla="*/ 0 w 3770762"/>
              <a:gd name="connsiteY3" fmla="*/ 0 h 1443709"/>
              <a:gd name="connsiteX0" fmla="*/ 0 w 3770762"/>
              <a:gd name="connsiteY0" fmla="*/ 0 h 1443709"/>
              <a:gd name="connsiteX1" fmla="*/ 3770762 w 3770762"/>
              <a:gd name="connsiteY1" fmla="*/ 884836 h 1443709"/>
              <a:gd name="connsiteX0" fmla="*/ 0 w 3770762"/>
              <a:gd name="connsiteY0" fmla="*/ 171450 h 1615159"/>
              <a:gd name="connsiteX1" fmla="*/ 3770762 w 3770762"/>
              <a:gd name="connsiteY1" fmla="*/ 1056286 h 1615159"/>
              <a:gd name="connsiteX2" fmla="*/ 1371601 w 3770762"/>
              <a:gd name="connsiteY2" fmla="*/ 1615159 h 1615159"/>
              <a:gd name="connsiteX3" fmla="*/ 0 w 3770762"/>
              <a:gd name="connsiteY3" fmla="*/ 171450 h 1615159"/>
              <a:gd name="connsiteX0" fmla="*/ 209550 w 3770762"/>
              <a:gd name="connsiteY0" fmla="*/ 0 h 1615159"/>
              <a:gd name="connsiteX1" fmla="*/ 3770762 w 3770762"/>
              <a:gd name="connsiteY1" fmla="*/ 1056286 h 1615159"/>
              <a:gd name="connsiteX0" fmla="*/ 0 w 3770762"/>
              <a:gd name="connsiteY0" fmla="*/ 171450 h 1615159"/>
              <a:gd name="connsiteX1" fmla="*/ 3770762 w 3770762"/>
              <a:gd name="connsiteY1" fmla="*/ 1056286 h 1615159"/>
              <a:gd name="connsiteX2" fmla="*/ 1371601 w 3770762"/>
              <a:gd name="connsiteY2" fmla="*/ 1615159 h 1615159"/>
              <a:gd name="connsiteX3" fmla="*/ 0 w 3770762"/>
              <a:gd name="connsiteY3" fmla="*/ 171450 h 1615159"/>
              <a:gd name="connsiteX0" fmla="*/ 209550 w 3770762"/>
              <a:gd name="connsiteY0" fmla="*/ 0 h 1615159"/>
              <a:gd name="connsiteX1" fmla="*/ 3770762 w 3770762"/>
              <a:gd name="connsiteY1" fmla="*/ 1056286 h 1615159"/>
              <a:gd name="connsiteX0" fmla="*/ 0 w 3770762"/>
              <a:gd name="connsiteY0" fmla="*/ 171450 h 1615159"/>
              <a:gd name="connsiteX1" fmla="*/ 3770762 w 3770762"/>
              <a:gd name="connsiteY1" fmla="*/ 1056286 h 1615159"/>
              <a:gd name="connsiteX2" fmla="*/ 1371601 w 3770762"/>
              <a:gd name="connsiteY2" fmla="*/ 1615159 h 1615159"/>
              <a:gd name="connsiteX3" fmla="*/ 0 w 3770762"/>
              <a:gd name="connsiteY3" fmla="*/ 171450 h 1615159"/>
              <a:gd name="connsiteX0" fmla="*/ 209550 w 3770762"/>
              <a:gd name="connsiteY0" fmla="*/ 0 h 1615159"/>
              <a:gd name="connsiteX1" fmla="*/ 3646937 w 3770762"/>
              <a:gd name="connsiteY1" fmla="*/ 970561 h 1615159"/>
              <a:gd name="connsiteX0" fmla="*/ 0 w 3770762"/>
              <a:gd name="connsiteY0" fmla="*/ 171450 h 1615159"/>
              <a:gd name="connsiteX1" fmla="*/ 3770762 w 3770762"/>
              <a:gd name="connsiteY1" fmla="*/ 1056286 h 1615159"/>
              <a:gd name="connsiteX2" fmla="*/ 1371601 w 3770762"/>
              <a:gd name="connsiteY2" fmla="*/ 1615159 h 1615159"/>
              <a:gd name="connsiteX3" fmla="*/ 0 w 3770762"/>
              <a:gd name="connsiteY3" fmla="*/ 171450 h 1615159"/>
              <a:gd name="connsiteX0" fmla="*/ 209550 w 3770762"/>
              <a:gd name="connsiteY0" fmla="*/ 0 h 1615159"/>
              <a:gd name="connsiteX1" fmla="*/ 3646937 w 3770762"/>
              <a:gd name="connsiteY1" fmla="*/ 970561 h 1615159"/>
              <a:gd name="connsiteX0" fmla="*/ 0 w 3770762"/>
              <a:gd name="connsiteY0" fmla="*/ 171450 h 1615159"/>
              <a:gd name="connsiteX1" fmla="*/ 3770762 w 3770762"/>
              <a:gd name="connsiteY1" fmla="*/ 1056286 h 1615159"/>
              <a:gd name="connsiteX2" fmla="*/ 1371601 w 3770762"/>
              <a:gd name="connsiteY2" fmla="*/ 1615159 h 1615159"/>
              <a:gd name="connsiteX3" fmla="*/ 0 w 3770762"/>
              <a:gd name="connsiteY3" fmla="*/ 171450 h 1615159"/>
              <a:gd name="connsiteX0" fmla="*/ 209550 w 3770762"/>
              <a:gd name="connsiteY0" fmla="*/ 0 h 1615159"/>
              <a:gd name="connsiteX1" fmla="*/ 3494537 w 3770762"/>
              <a:gd name="connsiteY1" fmla="*/ 837211 h 1615159"/>
              <a:gd name="connsiteX0" fmla="*/ 0 w 3770762"/>
              <a:gd name="connsiteY0" fmla="*/ 171450 h 1056286"/>
              <a:gd name="connsiteX1" fmla="*/ 3770762 w 3770762"/>
              <a:gd name="connsiteY1" fmla="*/ 1056286 h 1056286"/>
              <a:gd name="connsiteX2" fmla="*/ 0 w 3770762"/>
              <a:gd name="connsiteY2" fmla="*/ 171450 h 1056286"/>
              <a:gd name="connsiteX0" fmla="*/ 209550 w 3770762"/>
              <a:gd name="connsiteY0" fmla="*/ 0 h 1056286"/>
              <a:gd name="connsiteX1" fmla="*/ 3494537 w 3770762"/>
              <a:gd name="connsiteY1" fmla="*/ 837211 h 1056286"/>
              <a:gd name="connsiteX0" fmla="*/ 0 w 3770762"/>
              <a:gd name="connsiteY0" fmla="*/ 171450 h 1056286"/>
              <a:gd name="connsiteX1" fmla="*/ 3770762 w 3770762"/>
              <a:gd name="connsiteY1" fmla="*/ 1056286 h 1056286"/>
              <a:gd name="connsiteX2" fmla="*/ 0 w 3770762"/>
              <a:gd name="connsiteY2" fmla="*/ 171450 h 1056286"/>
              <a:gd name="connsiteX0" fmla="*/ 209550 w 3770762"/>
              <a:gd name="connsiteY0" fmla="*/ 0 h 1056286"/>
              <a:gd name="connsiteX1" fmla="*/ 3653287 w 3770762"/>
              <a:gd name="connsiteY1" fmla="*/ 1027711 h 1056286"/>
              <a:gd name="connsiteX0" fmla="*/ 0 w 3786637"/>
              <a:gd name="connsiteY0" fmla="*/ 171450 h 1056286"/>
              <a:gd name="connsiteX1" fmla="*/ 3770762 w 3786637"/>
              <a:gd name="connsiteY1" fmla="*/ 1056286 h 1056286"/>
              <a:gd name="connsiteX2" fmla="*/ 0 w 3786637"/>
              <a:gd name="connsiteY2" fmla="*/ 171450 h 1056286"/>
              <a:gd name="connsiteX0" fmla="*/ 209550 w 3786637"/>
              <a:gd name="connsiteY0" fmla="*/ 0 h 1056286"/>
              <a:gd name="connsiteX1" fmla="*/ 3786637 w 3786637"/>
              <a:gd name="connsiteY1" fmla="*/ 1021361 h 1056286"/>
              <a:gd name="connsiteX0" fmla="*/ 0 w 3786637"/>
              <a:gd name="connsiteY0" fmla="*/ 171450 h 1056286"/>
              <a:gd name="connsiteX1" fmla="*/ 3770762 w 3786637"/>
              <a:gd name="connsiteY1" fmla="*/ 1056286 h 1056286"/>
              <a:gd name="connsiteX2" fmla="*/ 0 w 3786637"/>
              <a:gd name="connsiteY2" fmla="*/ 171450 h 1056286"/>
              <a:gd name="connsiteX0" fmla="*/ 209550 w 3786637"/>
              <a:gd name="connsiteY0" fmla="*/ 0 h 1056286"/>
              <a:gd name="connsiteX1" fmla="*/ 3786637 w 3786637"/>
              <a:gd name="connsiteY1" fmla="*/ 1021361 h 1056286"/>
            </a:gdLst>
            <a:ahLst/>
            <a:cxnLst>
              <a:cxn ang="0">
                <a:pos x="connsiteX0" y="connsiteY0"/>
              </a:cxn>
              <a:cxn ang="0">
                <a:pos x="connsiteX1" y="connsiteY1"/>
              </a:cxn>
            </a:cxnLst>
            <a:rect l="l" t="t" r="r" b="b"/>
            <a:pathLst>
              <a:path w="3786637" h="1056286" stroke="0" extrusionOk="0">
                <a:moveTo>
                  <a:pt x="0" y="171450"/>
                </a:moveTo>
                <a:cubicBezTo>
                  <a:pt x="1765469" y="171450"/>
                  <a:pt x="3311374" y="534207"/>
                  <a:pt x="3770762" y="1056286"/>
                </a:cubicBezTo>
                <a:lnTo>
                  <a:pt x="0" y="171450"/>
                </a:lnTo>
                <a:close/>
              </a:path>
              <a:path w="3786637" h="1056286" fill="none">
                <a:moveTo>
                  <a:pt x="209550" y="0"/>
                </a:moveTo>
                <a:cubicBezTo>
                  <a:pt x="1670219" y="114300"/>
                  <a:pt x="3124049" y="619932"/>
                  <a:pt x="3786637" y="1021361"/>
                </a:cubicBezTo>
              </a:path>
            </a:pathLst>
          </a:cu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defTabSz="914171">
              <a:buClrTx/>
              <a:defRPr/>
            </a:pPr>
            <a:endParaRPr lang="en-US" sz="1350" dirty="0">
              <a:solidFill>
                <a:srgbClr val="000000"/>
              </a:solidFill>
              <a:latin typeface="Arial"/>
            </a:endParaRPr>
          </a:p>
        </p:txBody>
      </p:sp>
      <p:pic>
        <p:nvPicPr>
          <p:cNvPr id="235" name="Picture 2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907" y="5183806"/>
            <a:ext cx="606262" cy="521246"/>
          </a:xfrm>
          <a:prstGeom prst="rect">
            <a:avLst/>
          </a:prstGeom>
        </p:spPr>
      </p:pic>
      <p:grpSp>
        <p:nvGrpSpPr>
          <p:cNvPr id="31" name="Group 30"/>
          <p:cNvGrpSpPr/>
          <p:nvPr/>
        </p:nvGrpSpPr>
        <p:grpSpPr>
          <a:xfrm>
            <a:off x="960438" y="1476649"/>
            <a:ext cx="450850" cy="495026"/>
            <a:chOff x="5803900" y="1228999"/>
            <a:chExt cx="450850" cy="495026"/>
          </a:xfrm>
        </p:grpSpPr>
        <p:sp>
          <p:nvSpPr>
            <p:cNvPr id="30" name="Oval 29"/>
            <p:cNvSpPr/>
            <p:nvPr/>
          </p:nvSpPr>
          <p:spPr bwMode="gray">
            <a:xfrm>
              <a:off x="5803900" y="1273175"/>
              <a:ext cx="450850" cy="450850"/>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a:solidFill>
                  <a:srgbClr val="FFFFFF"/>
                </a:solidFill>
                <a:latin typeface="Calibri"/>
              </a:endParaRPr>
            </a:p>
          </p:txBody>
        </p:sp>
        <p:pic>
          <p:nvPicPr>
            <p:cNvPr id="272" name="Picture 271" descr="SYM_Horiz_PMSC_rev.eps"/>
            <p:cNvPicPr>
              <a:picLocks noChangeAspect="1"/>
            </p:cNvPicPr>
            <p:nvPr/>
          </p:nvPicPr>
          <p:blipFill rotWithShape="1">
            <a:blip r:embed="rId5" cstate="email">
              <a:extLst>
                <a:ext uri="{28A0092B-C50C-407E-A947-70E740481C1C}">
                  <a14:useLocalDpi xmlns:a14="http://schemas.microsoft.com/office/drawing/2010/main"/>
                </a:ext>
              </a:extLst>
            </a:blip>
            <a:srcRect r="76103"/>
            <a:stretch/>
          </p:blipFill>
          <p:spPr>
            <a:xfrm>
              <a:off x="5823699" y="1228999"/>
              <a:ext cx="427695" cy="473521"/>
            </a:xfrm>
            <a:prstGeom prst="rect">
              <a:avLst/>
            </a:prstGeom>
            <a:effectLst>
              <a:glow rad="25400">
                <a:schemeClr val="bg1">
                  <a:alpha val="17000"/>
                </a:schemeClr>
              </a:glow>
            </a:effectLst>
          </p:spPr>
        </p:pic>
      </p:grpSp>
      <p:grpSp>
        <p:nvGrpSpPr>
          <p:cNvPr id="265" name="Group 264"/>
          <p:cNvGrpSpPr/>
          <p:nvPr/>
        </p:nvGrpSpPr>
        <p:grpSpPr>
          <a:xfrm>
            <a:off x="960438" y="3311799"/>
            <a:ext cx="450850" cy="495026"/>
            <a:chOff x="5803900" y="1228999"/>
            <a:chExt cx="450850" cy="495026"/>
          </a:xfrm>
        </p:grpSpPr>
        <p:sp>
          <p:nvSpPr>
            <p:cNvPr id="266" name="Oval 265"/>
            <p:cNvSpPr/>
            <p:nvPr/>
          </p:nvSpPr>
          <p:spPr bwMode="gray">
            <a:xfrm>
              <a:off x="5803900" y="1273175"/>
              <a:ext cx="450850" cy="450850"/>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a:solidFill>
                  <a:srgbClr val="FFFFFF"/>
                </a:solidFill>
                <a:latin typeface="Calibri"/>
              </a:endParaRPr>
            </a:p>
          </p:txBody>
        </p:sp>
        <p:pic>
          <p:nvPicPr>
            <p:cNvPr id="267" name="Picture 266" descr="SYM_Horiz_PMSC_rev.eps"/>
            <p:cNvPicPr>
              <a:picLocks noChangeAspect="1"/>
            </p:cNvPicPr>
            <p:nvPr/>
          </p:nvPicPr>
          <p:blipFill rotWithShape="1">
            <a:blip r:embed="rId5" cstate="email">
              <a:extLst>
                <a:ext uri="{28A0092B-C50C-407E-A947-70E740481C1C}">
                  <a14:useLocalDpi xmlns:a14="http://schemas.microsoft.com/office/drawing/2010/main"/>
                </a:ext>
              </a:extLst>
            </a:blip>
            <a:srcRect r="76103"/>
            <a:stretch/>
          </p:blipFill>
          <p:spPr>
            <a:xfrm>
              <a:off x="5823699" y="1228999"/>
              <a:ext cx="427695" cy="473521"/>
            </a:xfrm>
            <a:prstGeom prst="rect">
              <a:avLst/>
            </a:prstGeom>
            <a:effectLst>
              <a:glow rad="25400">
                <a:schemeClr val="bg1">
                  <a:alpha val="17000"/>
                </a:schemeClr>
              </a:glow>
            </a:effectLst>
          </p:spPr>
        </p:pic>
      </p:grpSp>
      <p:grpSp>
        <p:nvGrpSpPr>
          <p:cNvPr id="268" name="Group 267"/>
          <p:cNvGrpSpPr/>
          <p:nvPr/>
        </p:nvGrpSpPr>
        <p:grpSpPr>
          <a:xfrm>
            <a:off x="960438" y="4899299"/>
            <a:ext cx="450850" cy="495026"/>
            <a:chOff x="5803900" y="1228999"/>
            <a:chExt cx="450850" cy="495026"/>
          </a:xfrm>
        </p:grpSpPr>
        <p:sp>
          <p:nvSpPr>
            <p:cNvPr id="269" name="Oval 268"/>
            <p:cNvSpPr/>
            <p:nvPr/>
          </p:nvSpPr>
          <p:spPr bwMode="gray">
            <a:xfrm>
              <a:off x="5803900" y="1273175"/>
              <a:ext cx="450850" cy="450850"/>
            </a:xfrm>
            <a:prstGeom prst="ellips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lang="en-US" sz="1800" kern="1200">
                <a:solidFill>
                  <a:srgbClr val="FFFFFF"/>
                </a:solidFill>
                <a:latin typeface="Calibri"/>
              </a:endParaRPr>
            </a:p>
          </p:txBody>
        </p:sp>
        <p:pic>
          <p:nvPicPr>
            <p:cNvPr id="271" name="Picture 270" descr="SYM_Horiz_PMSC_rev.eps"/>
            <p:cNvPicPr>
              <a:picLocks noChangeAspect="1"/>
            </p:cNvPicPr>
            <p:nvPr/>
          </p:nvPicPr>
          <p:blipFill rotWithShape="1">
            <a:blip r:embed="rId5" cstate="email">
              <a:extLst>
                <a:ext uri="{28A0092B-C50C-407E-A947-70E740481C1C}">
                  <a14:useLocalDpi xmlns:a14="http://schemas.microsoft.com/office/drawing/2010/main"/>
                </a:ext>
              </a:extLst>
            </a:blip>
            <a:srcRect r="76103"/>
            <a:stretch/>
          </p:blipFill>
          <p:spPr>
            <a:xfrm>
              <a:off x="5823699" y="1228999"/>
              <a:ext cx="427695" cy="473521"/>
            </a:xfrm>
            <a:prstGeom prst="rect">
              <a:avLst/>
            </a:prstGeom>
            <a:effectLst>
              <a:glow rad="25400">
                <a:schemeClr val="bg1">
                  <a:alpha val="17000"/>
                </a:schemeClr>
              </a:glow>
            </a:effectLst>
          </p:spPr>
        </p:pic>
      </p:grpSp>
      <p:sp>
        <p:nvSpPr>
          <p:cNvPr id="122" name="Arc 121"/>
          <p:cNvSpPr/>
          <p:nvPr/>
        </p:nvSpPr>
        <p:spPr>
          <a:xfrm>
            <a:off x="696951" y="2105783"/>
            <a:ext cx="4555647" cy="1443709"/>
          </a:xfrm>
          <a:custGeom>
            <a:avLst/>
            <a:gdLst>
              <a:gd name="connsiteX0" fmla="*/ 3905287 w 7810575"/>
              <a:gd name="connsiteY0" fmla="*/ 0 h 2392118"/>
              <a:gd name="connsiteX1" fmla="*/ 7676049 w 7810575"/>
              <a:gd name="connsiteY1" fmla="*/ 884836 h 2392118"/>
              <a:gd name="connsiteX2" fmla="*/ 3905288 w 7810575"/>
              <a:gd name="connsiteY2" fmla="*/ 1196059 h 2392118"/>
              <a:gd name="connsiteX3" fmla="*/ 3905287 w 7810575"/>
              <a:gd name="connsiteY3" fmla="*/ 0 h 2392118"/>
              <a:gd name="connsiteX0" fmla="*/ 3905287 w 7810575"/>
              <a:gd name="connsiteY0" fmla="*/ 0 h 2392118"/>
              <a:gd name="connsiteX1" fmla="*/ 7676049 w 7810575"/>
              <a:gd name="connsiteY1" fmla="*/ 884836 h 2392118"/>
              <a:gd name="connsiteX0" fmla="*/ 0 w 3770762"/>
              <a:gd name="connsiteY0" fmla="*/ 0 h 897098"/>
              <a:gd name="connsiteX1" fmla="*/ 3770762 w 3770762"/>
              <a:gd name="connsiteY1" fmla="*/ 884836 h 897098"/>
              <a:gd name="connsiteX2" fmla="*/ 2181226 w 3770762"/>
              <a:gd name="connsiteY2" fmla="*/ 500734 h 897098"/>
              <a:gd name="connsiteX3" fmla="*/ 0 w 3770762"/>
              <a:gd name="connsiteY3" fmla="*/ 0 h 897098"/>
              <a:gd name="connsiteX0" fmla="*/ 0 w 3770762"/>
              <a:gd name="connsiteY0" fmla="*/ 0 h 897098"/>
              <a:gd name="connsiteX1" fmla="*/ 3770762 w 3770762"/>
              <a:gd name="connsiteY1" fmla="*/ 884836 h 897098"/>
              <a:gd name="connsiteX0" fmla="*/ 0 w 3770762"/>
              <a:gd name="connsiteY0" fmla="*/ 0 h 1443709"/>
              <a:gd name="connsiteX1" fmla="*/ 3770762 w 3770762"/>
              <a:gd name="connsiteY1" fmla="*/ 884836 h 1443709"/>
              <a:gd name="connsiteX2" fmla="*/ 1371601 w 3770762"/>
              <a:gd name="connsiteY2" fmla="*/ 1443709 h 1443709"/>
              <a:gd name="connsiteX3" fmla="*/ 0 w 3770762"/>
              <a:gd name="connsiteY3" fmla="*/ 0 h 1443709"/>
              <a:gd name="connsiteX0" fmla="*/ 0 w 3770762"/>
              <a:gd name="connsiteY0" fmla="*/ 0 h 1443709"/>
              <a:gd name="connsiteX1" fmla="*/ 3770762 w 3770762"/>
              <a:gd name="connsiteY1" fmla="*/ 884836 h 1443709"/>
            </a:gdLst>
            <a:ahLst/>
            <a:cxnLst>
              <a:cxn ang="0">
                <a:pos x="connsiteX0" y="connsiteY0"/>
              </a:cxn>
              <a:cxn ang="0">
                <a:pos x="connsiteX1" y="connsiteY1"/>
              </a:cxn>
            </a:cxnLst>
            <a:rect l="l" t="t" r="r" b="b"/>
            <a:pathLst>
              <a:path w="3770762" h="1443709" stroke="0" extrusionOk="0">
                <a:moveTo>
                  <a:pt x="0" y="0"/>
                </a:moveTo>
                <a:cubicBezTo>
                  <a:pt x="1765469" y="0"/>
                  <a:pt x="3311374" y="362757"/>
                  <a:pt x="3770762" y="884836"/>
                </a:cubicBezTo>
                <a:cubicBezTo>
                  <a:pt x="2513842" y="988577"/>
                  <a:pt x="2628521" y="1339968"/>
                  <a:pt x="1371601" y="1443709"/>
                </a:cubicBezTo>
                <a:cubicBezTo>
                  <a:pt x="1371601" y="1045023"/>
                  <a:pt x="0" y="398686"/>
                  <a:pt x="0" y="0"/>
                </a:cubicBezTo>
                <a:close/>
              </a:path>
              <a:path w="3770762" h="1443709" fill="none">
                <a:moveTo>
                  <a:pt x="0" y="0"/>
                </a:moveTo>
                <a:cubicBezTo>
                  <a:pt x="1765469" y="0"/>
                  <a:pt x="3311374" y="362757"/>
                  <a:pt x="3770762" y="884836"/>
                </a:cubicBezTo>
              </a:path>
            </a:pathLst>
          </a:custGeom>
          <a:ln w="28575" cap="rnd">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defTabSz="914171">
              <a:buClrTx/>
              <a:defRPr/>
            </a:pPr>
            <a:endParaRPr lang="en-US" sz="1350" dirty="0">
              <a:solidFill>
                <a:srgbClr val="000000"/>
              </a:solidFill>
              <a:latin typeface="Arial"/>
            </a:endParaRPr>
          </a:p>
        </p:txBody>
      </p:sp>
      <p:grpSp>
        <p:nvGrpSpPr>
          <p:cNvPr id="237" name="Group 4"/>
          <p:cNvGrpSpPr>
            <a:grpSpLocks noChangeAspect="1"/>
          </p:cNvGrpSpPr>
          <p:nvPr/>
        </p:nvGrpSpPr>
        <p:grpSpPr bwMode="auto">
          <a:xfrm>
            <a:off x="2278337" y="1904284"/>
            <a:ext cx="331446" cy="655929"/>
            <a:chOff x="3303" y="2136"/>
            <a:chExt cx="238" cy="471"/>
          </a:xfrm>
        </p:grpSpPr>
        <p:sp>
          <p:nvSpPr>
            <p:cNvPr id="238" name="Rectangle 5"/>
            <p:cNvSpPr>
              <a:spLocks noChangeArrowheads="1"/>
            </p:cNvSpPr>
            <p:nvPr/>
          </p:nvSpPr>
          <p:spPr bwMode="auto">
            <a:xfrm>
              <a:off x="3315" y="2168"/>
              <a:ext cx="217" cy="4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sp>
          <p:nvSpPr>
            <p:cNvPr id="239" name="Freeform 6"/>
            <p:cNvSpPr>
              <a:spLocks noEditPoints="1"/>
            </p:cNvSpPr>
            <p:nvPr/>
          </p:nvSpPr>
          <p:spPr bwMode="auto">
            <a:xfrm>
              <a:off x="3303" y="2136"/>
              <a:ext cx="238" cy="471"/>
            </a:xfrm>
            <a:custGeom>
              <a:avLst/>
              <a:gdLst>
                <a:gd name="T0" fmla="*/ 257 w 273"/>
                <a:gd name="T1" fmla="*/ 0 h 543"/>
                <a:gd name="T2" fmla="*/ 16 w 273"/>
                <a:gd name="T3" fmla="*/ 0 h 543"/>
                <a:gd name="T4" fmla="*/ 0 w 273"/>
                <a:gd name="T5" fmla="*/ 16 h 543"/>
                <a:gd name="T6" fmla="*/ 0 w 273"/>
                <a:gd name="T7" fmla="*/ 527 h 543"/>
                <a:gd name="T8" fmla="*/ 16 w 273"/>
                <a:gd name="T9" fmla="*/ 543 h 543"/>
                <a:gd name="T10" fmla="*/ 257 w 273"/>
                <a:gd name="T11" fmla="*/ 543 h 543"/>
                <a:gd name="T12" fmla="*/ 273 w 273"/>
                <a:gd name="T13" fmla="*/ 527 h 543"/>
                <a:gd name="T14" fmla="*/ 273 w 273"/>
                <a:gd name="T15" fmla="*/ 16 h 543"/>
                <a:gd name="T16" fmla="*/ 257 w 273"/>
                <a:gd name="T17" fmla="*/ 0 h 543"/>
                <a:gd name="T18" fmla="*/ 146 w 273"/>
                <a:gd name="T19" fmla="*/ 521 h 543"/>
                <a:gd name="T20" fmla="*/ 126 w 273"/>
                <a:gd name="T21" fmla="*/ 521 h 543"/>
                <a:gd name="T22" fmla="*/ 126 w 273"/>
                <a:gd name="T23" fmla="*/ 473 h 543"/>
                <a:gd name="T24" fmla="*/ 146 w 273"/>
                <a:gd name="T25" fmla="*/ 473 h 543"/>
                <a:gd name="T26" fmla="*/ 146 w 273"/>
                <a:gd name="T27" fmla="*/ 521 h 543"/>
                <a:gd name="T28" fmla="*/ 249 w 273"/>
                <a:gd name="T29" fmla="*/ 442 h 543"/>
                <a:gd name="T30" fmla="*/ 24 w 273"/>
                <a:gd name="T31" fmla="*/ 442 h 543"/>
                <a:gd name="T32" fmla="*/ 24 w 273"/>
                <a:gd name="T33" fmla="*/ 397 h 543"/>
                <a:gd name="T34" fmla="*/ 249 w 273"/>
                <a:gd name="T35" fmla="*/ 397 h 543"/>
                <a:gd name="T36" fmla="*/ 249 w 273"/>
                <a:gd name="T37" fmla="*/ 442 h 543"/>
                <a:gd name="T38" fmla="*/ 249 w 273"/>
                <a:gd name="T39" fmla="*/ 374 h 543"/>
                <a:gd name="T40" fmla="*/ 24 w 273"/>
                <a:gd name="T41" fmla="*/ 374 h 543"/>
                <a:gd name="T42" fmla="*/ 24 w 273"/>
                <a:gd name="T43" fmla="*/ 329 h 543"/>
                <a:gd name="T44" fmla="*/ 249 w 273"/>
                <a:gd name="T45" fmla="*/ 329 h 543"/>
                <a:gd name="T46" fmla="*/ 249 w 273"/>
                <a:gd name="T47" fmla="*/ 374 h 543"/>
                <a:gd name="T48" fmla="*/ 249 w 273"/>
                <a:gd name="T49" fmla="*/ 306 h 543"/>
                <a:gd name="T50" fmla="*/ 24 w 273"/>
                <a:gd name="T51" fmla="*/ 306 h 543"/>
                <a:gd name="T52" fmla="*/ 24 w 273"/>
                <a:gd name="T53" fmla="*/ 261 h 543"/>
                <a:gd name="T54" fmla="*/ 249 w 273"/>
                <a:gd name="T55" fmla="*/ 261 h 543"/>
                <a:gd name="T56" fmla="*/ 249 w 273"/>
                <a:gd name="T57" fmla="*/ 306 h 543"/>
                <a:gd name="T58" fmla="*/ 249 w 273"/>
                <a:gd name="T59" fmla="*/ 236 h 543"/>
                <a:gd name="T60" fmla="*/ 24 w 273"/>
                <a:gd name="T61" fmla="*/ 236 h 543"/>
                <a:gd name="T62" fmla="*/ 24 w 273"/>
                <a:gd name="T63" fmla="*/ 191 h 543"/>
                <a:gd name="T64" fmla="*/ 249 w 273"/>
                <a:gd name="T65" fmla="*/ 191 h 543"/>
                <a:gd name="T66" fmla="*/ 249 w 273"/>
                <a:gd name="T67" fmla="*/ 236 h 543"/>
                <a:gd name="T68" fmla="*/ 249 w 273"/>
                <a:gd name="T69" fmla="*/ 168 h 543"/>
                <a:gd name="T70" fmla="*/ 24 w 273"/>
                <a:gd name="T71" fmla="*/ 168 h 543"/>
                <a:gd name="T72" fmla="*/ 24 w 273"/>
                <a:gd name="T73" fmla="*/ 123 h 543"/>
                <a:gd name="T74" fmla="*/ 249 w 273"/>
                <a:gd name="T75" fmla="*/ 123 h 543"/>
                <a:gd name="T76" fmla="*/ 249 w 273"/>
                <a:gd name="T77" fmla="*/ 168 h 543"/>
                <a:gd name="T78" fmla="*/ 249 w 273"/>
                <a:gd name="T79" fmla="*/ 100 h 543"/>
                <a:gd name="T80" fmla="*/ 24 w 273"/>
                <a:gd name="T81" fmla="*/ 100 h 543"/>
                <a:gd name="T82" fmla="*/ 24 w 273"/>
                <a:gd name="T83" fmla="*/ 55 h 543"/>
                <a:gd name="T84" fmla="*/ 249 w 273"/>
                <a:gd name="T85" fmla="*/ 55 h 543"/>
                <a:gd name="T86" fmla="*/ 249 w 273"/>
                <a:gd name="T87" fmla="*/ 10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543">
                  <a:moveTo>
                    <a:pt x="257" y="0"/>
                  </a:moveTo>
                  <a:cubicBezTo>
                    <a:pt x="16" y="0"/>
                    <a:pt x="16" y="0"/>
                    <a:pt x="16" y="0"/>
                  </a:cubicBezTo>
                  <a:cubicBezTo>
                    <a:pt x="7" y="0"/>
                    <a:pt x="0" y="7"/>
                    <a:pt x="0" y="16"/>
                  </a:cubicBezTo>
                  <a:cubicBezTo>
                    <a:pt x="0" y="527"/>
                    <a:pt x="0" y="527"/>
                    <a:pt x="0" y="527"/>
                  </a:cubicBezTo>
                  <a:cubicBezTo>
                    <a:pt x="0" y="536"/>
                    <a:pt x="7" y="543"/>
                    <a:pt x="16" y="543"/>
                  </a:cubicBezTo>
                  <a:cubicBezTo>
                    <a:pt x="257" y="543"/>
                    <a:pt x="257" y="543"/>
                    <a:pt x="257" y="543"/>
                  </a:cubicBezTo>
                  <a:cubicBezTo>
                    <a:pt x="265" y="543"/>
                    <a:pt x="273" y="536"/>
                    <a:pt x="273" y="527"/>
                  </a:cubicBezTo>
                  <a:cubicBezTo>
                    <a:pt x="273" y="16"/>
                    <a:pt x="273" y="16"/>
                    <a:pt x="273" y="16"/>
                  </a:cubicBezTo>
                  <a:cubicBezTo>
                    <a:pt x="273" y="7"/>
                    <a:pt x="265" y="0"/>
                    <a:pt x="257" y="0"/>
                  </a:cubicBezTo>
                  <a:close/>
                  <a:moveTo>
                    <a:pt x="146" y="521"/>
                  </a:moveTo>
                  <a:cubicBezTo>
                    <a:pt x="126" y="521"/>
                    <a:pt x="126" y="521"/>
                    <a:pt x="126" y="521"/>
                  </a:cubicBezTo>
                  <a:cubicBezTo>
                    <a:pt x="126" y="473"/>
                    <a:pt x="126" y="473"/>
                    <a:pt x="126" y="473"/>
                  </a:cubicBezTo>
                  <a:cubicBezTo>
                    <a:pt x="146" y="473"/>
                    <a:pt x="146" y="473"/>
                    <a:pt x="146" y="473"/>
                  </a:cubicBezTo>
                  <a:lnTo>
                    <a:pt x="146" y="521"/>
                  </a:lnTo>
                  <a:close/>
                  <a:moveTo>
                    <a:pt x="249" y="442"/>
                  </a:moveTo>
                  <a:cubicBezTo>
                    <a:pt x="24" y="442"/>
                    <a:pt x="24" y="442"/>
                    <a:pt x="24" y="442"/>
                  </a:cubicBezTo>
                  <a:cubicBezTo>
                    <a:pt x="24" y="397"/>
                    <a:pt x="24" y="397"/>
                    <a:pt x="24" y="397"/>
                  </a:cubicBezTo>
                  <a:cubicBezTo>
                    <a:pt x="249" y="397"/>
                    <a:pt x="249" y="397"/>
                    <a:pt x="249" y="397"/>
                  </a:cubicBezTo>
                  <a:lnTo>
                    <a:pt x="249" y="442"/>
                  </a:lnTo>
                  <a:close/>
                  <a:moveTo>
                    <a:pt x="249" y="374"/>
                  </a:moveTo>
                  <a:cubicBezTo>
                    <a:pt x="24" y="374"/>
                    <a:pt x="24" y="374"/>
                    <a:pt x="24" y="374"/>
                  </a:cubicBezTo>
                  <a:cubicBezTo>
                    <a:pt x="24" y="329"/>
                    <a:pt x="24" y="329"/>
                    <a:pt x="24" y="329"/>
                  </a:cubicBezTo>
                  <a:cubicBezTo>
                    <a:pt x="249" y="329"/>
                    <a:pt x="249" y="329"/>
                    <a:pt x="249" y="329"/>
                  </a:cubicBezTo>
                  <a:lnTo>
                    <a:pt x="249" y="374"/>
                  </a:lnTo>
                  <a:close/>
                  <a:moveTo>
                    <a:pt x="249" y="306"/>
                  </a:moveTo>
                  <a:cubicBezTo>
                    <a:pt x="24" y="306"/>
                    <a:pt x="24" y="306"/>
                    <a:pt x="24" y="306"/>
                  </a:cubicBezTo>
                  <a:cubicBezTo>
                    <a:pt x="24" y="261"/>
                    <a:pt x="24" y="261"/>
                    <a:pt x="24" y="261"/>
                  </a:cubicBezTo>
                  <a:cubicBezTo>
                    <a:pt x="249" y="261"/>
                    <a:pt x="249" y="261"/>
                    <a:pt x="249" y="261"/>
                  </a:cubicBezTo>
                  <a:lnTo>
                    <a:pt x="249" y="306"/>
                  </a:lnTo>
                  <a:close/>
                  <a:moveTo>
                    <a:pt x="249" y="236"/>
                  </a:moveTo>
                  <a:cubicBezTo>
                    <a:pt x="24" y="236"/>
                    <a:pt x="24" y="236"/>
                    <a:pt x="24" y="236"/>
                  </a:cubicBezTo>
                  <a:cubicBezTo>
                    <a:pt x="24" y="191"/>
                    <a:pt x="24" y="191"/>
                    <a:pt x="24" y="191"/>
                  </a:cubicBezTo>
                  <a:cubicBezTo>
                    <a:pt x="249" y="191"/>
                    <a:pt x="249" y="191"/>
                    <a:pt x="249" y="191"/>
                  </a:cubicBezTo>
                  <a:lnTo>
                    <a:pt x="249" y="236"/>
                  </a:lnTo>
                  <a:close/>
                  <a:moveTo>
                    <a:pt x="249" y="168"/>
                  </a:moveTo>
                  <a:cubicBezTo>
                    <a:pt x="24" y="168"/>
                    <a:pt x="24" y="168"/>
                    <a:pt x="24" y="168"/>
                  </a:cubicBezTo>
                  <a:cubicBezTo>
                    <a:pt x="24" y="123"/>
                    <a:pt x="24" y="123"/>
                    <a:pt x="24" y="123"/>
                  </a:cubicBezTo>
                  <a:cubicBezTo>
                    <a:pt x="249" y="123"/>
                    <a:pt x="249" y="123"/>
                    <a:pt x="249" y="123"/>
                  </a:cubicBezTo>
                  <a:lnTo>
                    <a:pt x="249" y="168"/>
                  </a:lnTo>
                  <a:close/>
                  <a:moveTo>
                    <a:pt x="249" y="100"/>
                  </a:moveTo>
                  <a:cubicBezTo>
                    <a:pt x="24" y="100"/>
                    <a:pt x="24" y="100"/>
                    <a:pt x="24" y="100"/>
                  </a:cubicBezTo>
                  <a:cubicBezTo>
                    <a:pt x="24" y="55"/>
                    <a:pt x="24" y="55"/>
                    <a:pt x="24" y="55"/>
                  </a:cubicBezTo>
                  <a:cubicBezTo>
                    <a:pt x="249" y="55"/>
                    <a:pt x="249" y="55"/>
                    <a:pt x="249" y="55"/>
                  </a:cubicBezTo>
                  <a:lnTo>
                    <a:pt x="249" y="100"/>
                  </a:lnTo>
                  <a:close/>
                </a:path>
              </a:pathLst>
            </a:custGeom>
            <a:solidFill>
              <a:srgbClr val="707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03">
                <a:buClrTx/>
                <a:defRPr/>
              </a:pPr>
              <a:endParaRPr lang="en-US" sz="1899" dirty="0">
                <a:ea typeface="+mn-ea"/>
                <a:cs typeface="+mn-cs"/>
              </a:endParaRPr>
            </a:p>
          </p:txBody>
        </p:sp>
      </p:grpSp>
      <p:grpSp>
        <p:nvGrpSpPr>
          <p:cNvPr id="240" name="Group 239"/>
          <p:cNvGrpSpPr/>
          <p:nvPr/>
        </p:nvGrpSpPr>
        <p:grpSpPr>
          <a:xfrm>
            <a:off x="2640345" y="2050211"/>
            <a:ext cx="324575" cy="390733"/>
            <a:chOff x="3013418" y="1975878"/>
            <a:chExt cx="324660" cy="390835"/>
          </a:xfrm>
        </p:grpSpPr>
        <p:sp>
          <p:nvSpPr>
            <p:cNvPr id="241" name="Oval 240"/>
            <p:cNvSpPr/>
            <p:nvPr/>
          </p:nvSpPr>
          <p:spPr>
            <a:xfrm>
              <a:off x="3013418" y="1990440"/>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242" name="Oval 241"/>
            <p:cNvSpPr/>
            <p:nvPr/>
          </p:nvSpPr>
          <p:spPr>
            <a:xfrm>
              <a:off x="3013418" y="2229261"/>
              <a:ext cx="324660" cy="121344"/>
            </a:xfrm>
            <a:prstGeom prst="ellipse">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243" name="Rectangle 242"/>
            <p:cNvSpPr/>
            <p:nvPr/>
          </p:nvSpPr>
          <p:spPr>
            <a:xfrm>
              <a:off x="3013418" y="2059166"/>
              <a:ext cx="324660" cy="217948"/>
            </a:xfrm>
            <a:prstGeom prst="rect">
              <a:avLst/>
            </a:prstGeom>
            <a:solidFill>
              <a:sysClr val="window" lastClr="FFFFFF"/>
            </a:solidFill>
            <a:ln w="9525">
              <a:noFill/>
              <a:miter lim="800000"/>
              <a:headEnd/>
              <a:tailEnd/>
            </a:ln>
          </p:spPr>
          <p:txBody>
            <a:bodyPr wrap="square" rtlCol="0" anchor="ctr"/>
            <a:lstStyle/>
            <a:p>
              <a:pPr algn="ctr" defTabSz="914126">
                <a:buClrTx/>
                <a:defRPr/>
              </a:pPr>
              <a:endParaRPr lang="en-US" sz="1799" dirty="0">
                <a:solidFill>
                  <a:prstClr val="white"/>
                </a:solidFill>
                <a:ea typeface="+mn-ea"/>
                <a:cs typeface="+mn-cs"/>
              </a:endParaRPr>
            </a:p>
          </p:txBody>
        </p:sp>
        <p:sp>
          <p:nvSpPr>
            <p:cNvPr id="244" name="Freeform 17"/>
            <p:cNvSpPr>
              <a:spLocks noEditPoints="1"/>
            </p:cNvSpPr>
            <p:nvPr/>
          </p:nvSpPr>
          <p:spPr bwMode="auto">
            <a:xfrm>
              <a:off x="3013418" y="1975878"/>
              <a:ext cx="324660" cy="390835"/>
            </a:xfrm>
            <a:custGeom>
              <a:avLst/>
              <a:gdLst>
                <a:gd name="T0" fmla="*/ 307 w 308"/>
                <a:gd name="T1" fmla="*/ 55 h 371"/>
                <a:gd name="T2" fmla="*/ 154 w 308"/>
                <a:gd name="T3" fmla="*/ 0 h 371"/>
                <a:gd name="T4" fmla="*/ 1 w 308"/>
                <a:gd name="T5" fmla="*/ 55 h 371"/>
                <a:gd name="T6" fmla="*/ 0 w 308"/>
                <a:gd name="T7" fmla="*/ 59 h 371"/>
                <a:gd name="T8" fmla="*/ 0 w 308"/>
                <a:gd name="T9" fmla="*/ 315 h 371"/>
                <a:gd name="T10" fmla="*/ 3 w 308"/>
                <a:gd name="T11" fmla="*/ 321 h 371"/>
                <a:gd name="T12" fmla="*/ 154 w 308"/>
                <a:gd name="T13" fmla="*/ 371 h 371"/>
                <a:gd name="T14" fmla="*/ 305 w 308"/>
                <a:gd name="T15" fmla="*/ 321 h 371"/>
                <a:gd name="T16" fmla="*/ 308 w 308"/>
                <a:gd name="T17" fmla="*/ 315 h 371"/>
                <a:gd name="T18" fmla="*/ 308 w 308"/>
                <a:gd name="T19" fmla="*/ 309 h 371"/>
                <a:gd name="T20" fmla="*/ 308 w 308"/>
                <a:gd name="T21" fmla="*/ 309 h 371"/>
                <a:gd name="T22" fmla="*/ 308 w 308"/>
                <a:gd name="T23" fmla="*/ 309 h 371"/>
                <a:gd name="T24" fmla="*/ 308 w 308"/>
                <a:gd name="T25" fmla="*/ 226 h 371"/>
                <a:gd name="T26" fmla="*/ 308 w 308"/>
                <a:gd name="T27" fmla="*/ 226 h 371"/>
                <a:gd name="T28" fmla="*/ 308 w 308"/>
                <a:gd name="T29" fmla="*/ 225 h 371"/>
                <a:gd name="T30" fmla="*/ 308 w 308"/>
                <a:gd name="T31" fmla="*/ 144 h 371"/>
                <a:gd name="T32" fmla="*/ 308 w 308"/>
                <a:gd name="T33" fmla="*/ 144 h 371"/>
                <a:gd name="T34" fmla="*/ 308 w 308"/>
                <a:gd name="T35" fmla="*/ 144 h 371"/>
                <a:gd name="T36" fmla="*/ 308 w 308"/>
                <a:gd name="T37" fmla="*/ 62 h 371"/>
                <a:gd name="T38" fmla="*/ 308 w 308"/>
                <a:gd name="T39" fmla="*/ 62 h 371"/>
                <a:gd name="T40" fmla="*/ 308 w 308"/>
                <a:gd name="T41" fmla="*/ 62 h 371"/>
                <a:gd name="T42" fmla="*/ 308 w 308"/>
                <a:gd name="T43" fmla="*/ 59 h 371"/>
                <a:gd name="T44" fmla="*/ 307 w 308"/>
                <a:gd name="T45" fmla="*/ 55 h 371"/>
                <a:gd name="T46" fmla="*/ 292 w 308"/>
                <a:gd name="T47" fmla="*/ 226 h 371"/>
                <a:gd name="T48" fmla="*/ 154 w 308"/>
                <a:gd name="T49" fmla="*/ 272 h 371"/>
                <a:gd name="T50" fmla="*/ 16 w 308"/>
                <a:gd name="T51" fmla="*/ 226 h 371"/>
                <a:gd name="T52" fmla="*/ 16 w 308"/>
                <a:gd name="T53" fmla="*/ 225 h 371"/>
                <a:gd name="T54" fmla="*/ 16 w 308"/>
                <a:gd name="T55" fmla="*/ 172 h 371"/>
                <a:gd name="T56" fmla="*/ 154 w 308"/>
                <a:gd name="T57" fmla="*/ 206 h 371"/>
                <a:gd name="T58" fmla="*/ 292 w 308"/>
                <a:gd name="T59" fmla="*/ 172 h 371"/>
                <a:gd name="T60" fmla="*/ 292 w 308"/>
                <a:gd name="T61" fmla="*/ 226 h 371"/>
                <a:gd name="T62" fmla="*/ 292 w 308"/>
                <a:gd name="T63" fmla="*/ 144 h 371"/>
                <a:gd name="T64" fmla="*/ 154 w 308"/>
                <a:gd name="T65" fmla="*/ 190 h 371"/>
                <a:gd name="T66" fmla="*/ 16 w 308"/>
                <a:gd name="T67" fmla="*/ 144 h 371"/>
                <a:gd name="T68" fmla="*/ 16 w 308"/>
                <a:gd name="T69" fmla="*/ 144 h 371"/>
                <a:gd name="T70" fmla="*/ 16 w 308"/>
                <a:gd name="T71" fmla="*/ 90 h 371"/>
                <a:gd name="T72" fmla="*/ 154 w 308"/>
                <a:gd name="T73" fmla="*/ 124 h 371"/>
                <a:gd name="T74" fmla="*/ 292 w 308"/>
                <a:gd name="T75" fmla="*/ 90 h 371"/>
                <a:gd name="T76" fmla="*/ 292 w 308"/>
                <a:gd name="T77" fmla="*/ 144 h 371"/>
                <a:gd name="T78" fmla="*/ 154 w 308"/>
                <a:gd name="T79" fmla="*/ 16 h 371"/>
                <a:gd name="T80" fmla="*/ 292 w 308"/>
                <a:gd name="T81" fmla="*/ 62 h 371"/>
                <a:gd name="T82" fmla="*/ 292 w 308"/>
                <a:gd name="T83" fmla="*/ 62 h 371"/>
                <a:gd name="T84" fmla="*/ 154 w 308"/>
                <a:gd name="T85" fmla="*/ 108 h 371"/>
                <a:gd name="T86" fmla="*/ 16 w 308"/>
                <a:gd name="T87" fmla="*/ 62 h 371"/>
                <a:gd name="T88" fmla="*/ 154 w 308"/>
                <a:gd name="T89" fmla="*/ 16 h 371"/>
                <a:gd name="T90" fmla="*/ 154 w 308"/>
                <a:gd name="T91" fmla="*/ 355 h 371"/>
                <a:gd name="T92" fmla="*/ 16 w 308"/>
                <a:gd name="T93" fmla="*/ 309 h 371"/>
                <a:gd name="T94" fmla="*/ 16 w 308"/>
                <a:gd name="T95" fmla="*/ 309 h 371"/>
                <a:gd name="T96" fmla="*/ 16 w 308"/>
                <a:gd name="T97" fmla="*/ 254 h 371"/>
                <a:gd name="T98" fmla="*/ 154 w 308"/>
                <a:gd name="T99" fmla="*/ 288 h 371"/>
                <a:gd name="T100" fmla="*/ 292 w 308"/>
                <a:gd name="T101" fmla="*/ 254 h 371"/>
                <a:gd name="T102" fmla="*/ 292 w 308"/>
                <a:gd name="T103" fmla="*/ 309 h 371"/>
                <a:gd name="T104" fmla="*/ 154 w 308"/>
                <a:gd name="T105" fmla="*/ 35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8" h="371">
                  <a:moveTo>
                    <a:pt x="307" y="55"/>
                  </a:moveTo>
                  <a:cubicBezTo>
                    <a:pt x="300" y="27"/>
                    <a:pt x="247" y="0"/>
                    <a:pt x="154" y="0"/>
                  </a:cubicBezTo>
                  <a:cubicBezTo>
                    <a:pt x="61" y="0"/>
                    <a:pt x="8" y="27"/>
                    <a:pt x="1" y="55"/>
                  </a:cubicBezTo>
                  <a:cubicBezTo>
                    <a:pt x="0" y="56"/>
                    <a:pt x="0" y="58"/>
                    <a:pt x="0" y="59"/>
                  </a:cubicBezTo>
                  <a:cubicBezTo>
                    <a:pt x="0" y="315"/>
                    <a:pt x="0" y="315"/>
                    <a:pt x="0" y="315"/>
                  </a:cubicBezTo>
                  <a:cubicBezTo>
                    <a:pt x="0" y="317"/>
                    <a:pt x="1" y="320"/>
                    <a:pt x="3" y="321"/>
                  </a:cubicBezTo>
                  <a:cubicBezTo>
                    <a:pt x="15" y="347"/>
                    <a:pt x="67" y="371"/>
                    <a:pt x="154" y="371"/>
                  </a:cubicBezTo>
                  <a:cubicBezTo>
                    <a:pt x="241" y="371"/>
                    <a:pt x="293" y="347"/>
                    <a:pt x="305" y="321"/>
                  </a:cubicBezTo>
                  <a:cubicBezTo>
                    <a:pt x="307" y="320"/>
                    <a:pt x="308" y="317"/>
                    <a:pt x="308" y="315"/>
                  </a:cubicBezTo>
                  <a:cubicBezTo>
                    <a:pt x="308" y="309"/>
                    <a:pt x="308" y="309"/>
                    <a:pt x="308" y="309"/>
                  </a:cubicBezTo>
                  <a:cubicBezTo>
                    <a:pt x="308" y="309"/>
                    <a:pt x="308" y="309"/>
                    <a:pt x="308" y="309"/>
                  </a:cubicBezTo>
                  <a:cubicBezTo>
                    <a:pt x="308" y="309"/>
                    <a:pt x="308" y="309"/>
                    <a:pt x="308" y="309"/>
                  </a:cubicBezTo>
                  <a:cubicBezTo>
                    <a:pt x="308" y="226"/>
                    <a:pt x="308" y="226"/>
                    <a:pt x="308" y="226"/>
                  </a:cubicBezTo>
                  <a:cubicBezTo>
                    <a:pt x="308" y="226"/>
                    <a:pt x="308" y="226"/>
                    <a:pt x="308" y="226"/>
                  </a:cubicBezTo>
                  <a:cubicBezTo>
                    <a:pt x="308" y="226"/>
                    <a:pt x="308" y="226"/>
                    <a:pt x="308" y="225"/>
                  </a:cubicBezTo>
                  <a:cubicBezTo>
                    <a:pt x="308" y="144"/>
                    <a:pt x="308" y="144"/>
                    <a:pt x="308" y="144"/>
                  </a:cubicBezTo>
                  <a:cubicBezTo>
                    <a:pt x="308" y="144"/>
                    <a:pt x="308" y="144"/>
                    <a:pt x="308" y="144"/>
                  </a:cubicBezTo>
                  <a:cubicBezTo>
                    <a:pt x="308" y="144"/>
                    <a:pt x="308" y="144"/>
                    <a:pt x="308" y="144"/>
                  </a:cubicBezTo>
                  <a:cubicBezTo>
                    <a:pt x="308" y="62"/>
                    <a:pt x="308" y="62"/>
                    <a:pt x="308" y="62"/>
                  </a:cubicBezTo>
                  <a:cubicBezTo>
                    <a:pt x="308" y="62"/>
                    <a:pt x="308" y="62"/>
                    <a:pt x="308" y="62"/>
                  </a:cubicBezTo>
                  <a:cubicBezTo>
                    <a:pt x="308" y="62"/>
                    <a:pt x="308" y="62"/>
                    <a:pt x="308" y="62"/>
                  </a:cubicBezTo>
                  <a:cubicBezTo>
                    <a:pt x="308" y="59"/>
                    <a:pt x="308" y="59"/>
                    <a:pt x="308" y="59"/>
                  </a:cubicBezTo>
                  <a:cubicBezTo>
                    <a:pt x="308" y="58"/>
                    <a:pt x="308" y="57"/>
                    <a:pt x="307" y="55"/>
                  </a:cubicBezTo>
                  <a:close/>
                  <a:moveTo>
                    <a:pt x="292" y="226"/>
                  </a:moveTo>
                  <a:cubicBezTo>
                    <a:pt x="292" y="248"/>
                    <a:pt x="235" y="272"/>
                    <a:pt x="154" y="272"/>
                  </a:cubicBezTo>
                  <a:cubicBezTo>
                    <a:pt x="73" y="272"/>
                    <a:pt x="16" y="248"/>
                    <a:pt x="16" y="226"/>
                  </a:cubicBezTo>
                  <a:cubicBezTo>
                    <a:pt x="16" y="226"/>
                    <a:pt x="16" y="226"/>
                    <a:pt x="16" y="225"/>
                  </a:cubicBezTo>
                  <a:cubicBezTo>
                    <a:pt x="16" y="172"/>
                    <a:pt x="16" y="172"/>
                    <a:pt x="16" y="172"/>
                  </a:cubicBezTo>
                  <a:cubicBezTo>
                    <a:pt x="39" y="191"/>
                    <a:pt x="86" y="206"/>
                    <a:pt x="154" y="206"/>
                  </a:cubicBezTo>
                  <a:cubicBezTo>
                    <a:pt x="222" y="206"/>
                    <a:pt x="269" y="191"/>
                    <a:pt x="292" y="172"/>
                  </a:cubicBezTo>
                  <a:lnTo>
                    <a:pt x="292" y="226"/>
                  </a:lnTo>
                  <a:close/>
                  <a:moveTo>
                    <a:pt x="292" y="144"/>
                  </a:moveTo>
                  <a:cubicBezTo>
                    <a:pt x="292" y="166"/>
                    <a:pt x="235" y="190"/>
                    <a:pt x="154" y="190"/>
                  </a:cubicBezTo>
                  <a:cubicBezTo>
                    <a:pt x="73" y="190"/>
                    <a:pt x="16" y="166"/>
                    <a:pt x="16" y="144"/>
                  </a:cubicBezTo>
                  <a:cubicBezTo>
                    <a:pt x="16" y="144"/>
                    <a:pt x="16" y="144"/>
                    <a:pt x="16" y="144"/>
                  </a:cubicBezTo>
                  <a:cubicBezTo>
                    <a:pt x="16" y="90"/>
                    <a:pt x="16" y="90"/>
                    <a:pt x="16" y="90"/>
                  </a:cubicBezTo>
                  <a:cubicBezTo>
                    <a:pt x="39" y="109"/>
                    <a:pt x="86" y="124"/>
                    <a:pt x="154" y="124"/>
                  </a:cubicBezTo>
                  <a:cubicBezTo>
                    <a:pt x="222" y="124"/>
                    <a:pt x="269" y="109"/>
                    <a:pt x="292" y="90"/>
                  </a:cubicBezTo>
                  <a:lnTo>
                    <a:pt x="292" y="144"/>
                  </a:lnTo>
                  <a:close/>
                  <a:moveTo>
                    <a:pt x="154" y="16"/>
                  </a:moveTo>
                  <a:cubicBezTo>
                    <a:pt x="235" y="16"/>
                    <a:pt x="292" y="40"/>
                    <a:pt x="292" y="62"/>
                  </a:cubicBezTo>
                  <a:cubicBezTo>
                    <a:pt x="292" y="62"/>
                    <a:pt x="292" y="62"/>
                    <a:pt x="292" y="62"/>
                  </a:cubicBezTo>
                  <a:cubicBezTo>
                    <a:pt x="292" y="84"/>
                    <a:pt x="235" y="108"/>
                    <a:pt x="154" y="108"/>
                  </a:cubicBezTo>
                  <a:cubicBezTo>
                    <a:pt x="73" y="108"/>
                    <a:pt x="16" y="84"/>
                    <a:pt x="16" y="62"/>
                  </a:cubicBezTo>
                  <a:cubicBezTo>
                    <a:pt x="16" y="40"/>
                    <a:pt x="73" y="16"/>
                    <a:pt x="154" y="16"/>
                  </a:cubicBezTo>
                  <a:close/>
                  <a:moveTo>
                    <a:pt x="154" y="355"/>
                  </a:moveTo>
                  <a:cubicBezTo>
                    <a:pt x="73" y="355"/>
                    <a:pt x="16" y="331"/>
                    <a:pt x="16" y="309"/>
                  </a:cubicBezTo>
                  <a:cubicBezTo>
                    <a:pt x="16" y="309"/>
                    <a:pt x="16" y="309"/>
                    <a:pt x="16" y="309"/>
                  </a:cubicBezTo>
                  <a:cubicBezTo>
                    <a:pt x="16" y="254"/>
                    <a:pt x="16" y="254"/>
                    <a:pt x="16" y="254"/>
                  </a:cubicBezTo>
                  <a:cubicBezTo>
                    <a:pt x="39" y="273"/>
                    <a:pt x="86" y="288"/>
                    <a:pt x="154" y="288"/>
                  </a:cubicBezTo>
                  <a:cubicBezTo>
                    <a:pt x="222" y="288"/>
                    <a:pt x="269" y="273"/>
                    <a:pt x="292" y="254"/>
                  </a:cubicBezTo>
                  <a:cubicBezTo>
                    <a:pt x="292" y="309"/>
                    <a:pt x="292" y="309"/>
                    <a:pt x="292" y="309"/>
                  </a:cubicBezTo>
                  <a:cubicBezTo>
                    <a:pt x="292" y="331"/>
                    <a:pt x="235" y="355"/>
                    <a:pt x="154" y="355"/>
                  </a:cubicBezTo>
                  <a:close/>
                </a:path>
              </a:pathLst>
            </a:custGeom>
            <a:solidFill>
              <a:srgbClr val="707072"/>
            </a:solidFill>
            <a:ln>
              <a:noFill/>
            </a:ln>
          </p:spPr>
          <p:txBody>
            <a:bodyPr vert="horz" wrap="square" lIns="91416" tIns="45708" rIns="91416" bIns="45708" numCol="1" anchor="t" anchorCtr="0" compatLnSpc="1">
              <a:prstTxWarp prst="textNoShape">
                <a:avLst/>
              </a:prstTxWarp>
            </a:bodyPr>
            <a:lstStyle/>
            <a:p>
              <a:pPr defTabSz="914126">
                <a:buClrTx/>
                <a:defRPr/>
              </a:pPr>
              <a:endParaRPr lang="en-US" sz="1799">
                <a:solidFill>
                  <a:sysClr val="windowText" lastClr="000000"/>
                </a:solidFill>
                <a:ea typeface="+mn-ea"/>
                <a:cs typeface="+mn-cs"/>
              </a:endParaRPr>
            </a:p>
          </p:txBody>
        </p:sp>
      </p:grpSp>
      <p:grpSp>
        <p:nvGrpSpPr>
          <p:cNvPr id="10" name="Group 9"/>
          <p:cNvGrpSpPr/>
          <p:nvPr/>
        </p:nvGrpSpPr>
        <p:grpSpPr>
          <a:xfrm>
            <a:off x="1205481" y="4181988"/>
            <a:ext cx="4777380" cy="2094842"/>
            <a:chOff x="1203893" y="4181988"/>
            <a:chExt cx="4777380" cy="2094842"/>
          </a:xfrm>
        </p:grpSpPr>
        <p:grpSp>
          <p:nvGrpSpPr>
            <p:cNvPr id="9" name="Group 8"/>
            <p:cNvGrpSpPr/>
            <p:nvPr/>
          </p:nvGrpSpPr>
          <p:grpSpPr>
            <a:xfrm>
              <a:off x="1203893" y="4181988"/>
              <a:ext cx="3714841" cy="2094842"/>
              <a:chOff x="1203893" y="4181988"/>
              <a:chExt cx="3714841" cy="2094842"/>
            </a:xfrm>
          </p:grpSpPr>
          <p:cxnSp>
            <p:nvCxnSpPr>
              <p:cNvPr id="172" name="Straight Connector 171"/>
              <p:cNvCxnSpPr/>
              <p:nvPr/>
            </p:nvCxnSpPr>
            <p:spPr>
              <a:xfrm>
                <a:off x="1209089" y="5636917"/>
                <a:ext cx="0" cy="639913"/>
              </a:xfrm>
              <a:prstGeom prst="line">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03893" y="4181989"/>
                <a:ext cx="0" cy="639913"/>
              </a:xfrm>
              <a:prstGeom prst="line">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302633" y="4181988"/>
                <a:ext cx="3616101" cy="1953526"/>
                <a:chOff x="1302633" y="4181988"/>
                <a:chExt cx="3616101" cy="1953526"/>
              </a:xfrm>
            </p:grpSpPr>
            <p:sp>
              <p:nvSpPr>
                <p:cNvPr id="171" name="TextBox 170"/>
                <p:cNvSpPr txBox="1"/>
                <p:nvPr/>
              </p:nvSpPr>
              <p:spPr>
                <a:xfrm>
                  <a:off x="1333141" y="5636916"/>
                  <a:ext cx="3585593" cy="498598"/>
                </a:xfrm>
                <a:prstGeom prst="rect">
                  <a:avLst/>
                </a:prstGeom>
                <a:noFill/>
              </p:spPr>
              <p:txBody>
                <a:bodyPr wrap="square" lIns="0" tIns="0" rIns="0" bIns="0" rtlCol="0" anchor="t">
                  <a:spAutoFit/>
                </a:bodyPr>
                <a:lstStyle/>
                <a:p>
                  <a:pPr>
                    <a:lnSpc>
                      <a:spcPct val="90000"/>
                    </a:lnSpc>
                    <a:buClrTx/>
                  </a:pPr>
                  <a:r>
                    <a:rPr lang="en-US" sz="1800" kern="1200" dirty="0">
                      <a:solidFill>
                        <a:srgbClr val="404040"/>
                      </a:solidFill>
                      <a:latin typeface="Calibri"/>
                      <a:ea typeface="+mn-ea"/>
                      <a:cs typeface="+mn-cs"/>
                    </a:rPr>
                    <a:t>Extend Web &amp; Cloud </a:t>
                  </a:r>
                  <a:br>
                    <a:rPr lang="en-US" sz="1800" kern="1200" dirty="0">
                      <a:solidFill>
                        <a:srgbClr val="404040"/>
                      </a:solidFill>
                      <a:latin typeface="Calibri"/>
                      <a:ea typeface="+mn-ea"/>
                      <a:cs typeface="+mn-cs"/>
                    </a:rPr>
                  </a:br>
                  <a:r>
                    <a:rPr lang="en-US" sz="1800" kern="1200" dirty="0">
                      <a:solidFill>
                        <a:srgbClr val="404040"/>
                      </a:solidFill>
                      <a:latin typeface="Calibri"/>
                      <a:ea typeface="+mn-ea"/>
                      <a:cs typeface="+mn-cs"/>
                    </a:rPr>
                    <a:t>Governance to Mobile </a:t>
                  </a:r>
                  <a:endParaRPr lang="en-US" sz="1800" kern="1200" dirty="0">
                    <a:solidFill>
                      <a:srgbClr val="404040"/>
                    </a:solidFill>
                    <a:latin typeface="Calibri" panose="020F0502020204030204" pitchFamily="34" charset="0"/>
                    <a:ea typeface="+mn-ea"/>
                    <a:cs typeface="Calibri Light"/>
                  </a:endParaRPr>
                </a:p>
              </p:txBody>
            </p:sp>
            <p:sp>
              <p:nvSpPr>
                <p:cNvPr id="174" name="TextBox 173"/>
                <p:cNvSpPr txBox="1"/>
                <p:nvPr/>
              </p:nvSpPr>
              <p:spPr>
                <a:xfrm>
                  <a:off x="1302633" y="4181988"/>
                  <a:ext cx="3585593" cy="498598"/>
                </a:xfrm>
                <a:prstGeom prst="rect">
                  <a:avLst/>
                </a:prstGeom>
                <a:noFill/>
              </p:spPr>
              <p:txBody>
                <a:bodyPr wrap="square" lIns="0" tIns="0" rIns="0" bIns="0" rtlCol="0" anchor="t">
                  <a:spAutoFit/>
                </a:bodyPr>
                <a:lstStyle/>
                <a:p>
                  <a:pPr>
                    <a:lnSpc>
                      <a:spcPct val="90000"/>
                    </a:lnSpc>
                    <a:buClrTx/>
                  </a:pPr>
                  <a:r>
                    <a:rPr lang="en-US" sz="1800" kern="1200" dirty="0">
                      <a:solidFill>
                        <a:srgbClr val="404040"/>
                      </a:solidFill>
                      <a:latin typeface="Calibri"/>
                      <a:ea typeface="+mn-ea"/>
                      <a:cs typeface="+mn-cs"/>
                    </a:rPr>
                    <a:t>Take Remote Sites Safely</a:t>
                  </a:r>
                  <a:br>
                    <a:rPr lang="en-US" sz="1800" kern="1200" dirty="0">
                      <a:solidFill>
                        <a:srgbClr val="404040"/>
                      </a:solidFill>
                      <a:latin typeface="Calibri"/>
                      <a:ea typeface="+mn-ea"/>
                      <a:cs typeface="+mn-cs"/>
                    </a:rPr>
                  </a:br>
                  <a:r>
                    <a:rPr lang="en-US" sz="1800" kern="1200" dirty="0">
                      <a:solidFill>
                        <a:srgbClr val="404040"/>
                      </a:solidFill>
                      <a:latin typeface="Calibri"/>
                      <a:ea typeface="+mn-ea"/>
                      <a:cs typeface="+mn-cs"/>
                    </a:rPr>
                    <a:t>“Direct to Net”</a:t>
                  </a:r>
                  <a:endParaRPr lang="en-US" sz="1800" kern="1200" dirty="0">
                    <a:solidFill>
                      <a:srgbClr val="404040"/>
                    </a:solidFill>
                    <a:latin typeface="Calibri" panose="020F0502020204030204" pitchFamily="34" charset="0"/>
                    <a:ea typeface="+mn-ea"/>
                    <a:cs typeface="Calibri Light"/>
                  </a:endParaRPr>
                </a:p>
              </p:txBody>
            </p:sp>
          </p:grpSp>
        </p:grpSp>
        <p:sp>
          <p:nvSpPr>
            <p:cNvPr id="184" name="TextBox 183"/>
            <p:cNvSpPr txBox="1"/>
            <p:nvPr/>
          </p:nvSpPr>
          <p:spPr>
            <a:xfrm>
              <a:off x="5066873" y="4472348"/>
              <a:ext cx="914400" cy="914400"/>
            </a:xfrm>
            <a:prstGeom prst="rect">
              <a:avLst/>
            </a:prstGeom>
            <a:noFill/>
          </p:spPr>
          <p:txBody>
            <a:bodyPr wrap="none" lIns="0" tIns="0" rIns="0" bIns="0" rtlCol="0">
              <a:noAutofit/>
            </a:bodyPr>
            <a:lstStyle/>
            <a:p>
              <a:pPr algn="ctr">
                <a:lnSpc>
                  <a:spcPct val="90000"/>
                </a:lnSpc>
                <a:buClrTx/>
              </a:pPr>
              <a:r>
                <a:rPr lang="en-US" sz="1800" b="1" kern="1200" dirty="0">
                  <a:solidFill>
                    <a:srgbClr val="404040"/>
                  </a:solidFill>
                  <a:latin typeface="Calibri"/>
                  <a:ea typeface="+mn-ea"/>
                  <a:cs typeface="+mn-cs"/>
                </a:rPr>
                <a:t>Symantec </a:t>
              </a:r>
              <a:br>
                <a:rPr lang="en-US" sz="1800" b="1" kern="1200" dirty="0">
                  <a:solidFill>
                    <a:srgbClr val="404040"/>
                  </a:solidFill>
                  <a:latin typeface="Calibri"/>
                  <a:ea typeface="+mn-ea"/>
                  <a:cs typeface="+mn-cs"/>
                </a:rPr>
              </a:br>
              <a:r>
                <a:rPr lang="en-US" sz="1800" b="1" kern="1200" dirty="0">
                  <a:solidFill>
                    <a:srgbClr val="404040"/>
                  </a:solidFill>
                  <a:latin typeface="Calibri"/>
                  <a:ea typeface="+mn-ea"/>
                  <a:cs typeface="+mn-cs"/>
                </a:rPr>
                <a:t>Web Security </a:t>
              </a:r>
              <a:br>
                <a:rPr lang="en-US" sz="1800" b="1" kern="1200" dirty="0">
                  <a:solidFill>
                    <a:srgbClr val="404040"/>
                  </a:solidFill>
                  <a:latin typeface="Calibri"/>
                  <a:ea typeface="+mn-ea"/>
                  <a:cs typeface="+mn-cs"/>
                </a:rPr>
              </a:br>
              <a:r>
                <a:rPr lang="en-US" sz="1800" b="1" kern="1200" dirty="0">
                  <a:solidFill>
                    <a:srgbClr val="404040"/>
                  </a:solidFill>
                  <a:latin typeface="Calibri"/>
                  <a:ea typeface="+mn-ea"/>
                  <a:cs typeface="+mn-cs"/>
                </a:rPr>
                <a:t>Service (WSS)</a:t>
              </a:r>
            </a:p>
          </p:txBody>
        </p:sp>
      </p:grpSp>
      <p:sp>
        <p:nvSpPr>
          <p:cNvPr id="181" name="Rectangle 180"/>
          <p:cNvSpPr/>
          <p:nvPr/>
        </p:nvSpPr>
        <p:spPr>
          <a:xfrm>
            <a:off x="7110564" y="3004185"/>
            <a:ext cx="4382734" cy="646331"/>
          </a:xfrm>
          <a:prstGeom prst="rect">
            <a:avLst/>
          </a:prstGeom>
        </p:spPr>
        <p:txBody>
          <a:bodyPr wrap="square">
            <a:spAutoFit/>
          </a:bodyPr>
          <a:lstStyle/>
          <a:p>
            <a:pPr>
              <a:spcAft>
                <a:spcPts val="2400"/>
              </a:spcAft>
              <a:buClrTx/>
              <a:defRPr/>
            </a:pPr>
            <a:r>
              <a:rPr lang="en-US" sz="1800" kern="1200" dirty="0">
                <a:solidFill>
                  <a:srgbClr val="404040"/>
                </a:solidFill>
                <a:latin typeface="Calibri"/>
                <a:ea typeface="+mn-ea"/>
                <a:cs typeface="+mn-cs"/>
              </a:rPr>
              <a:t>Threat Protection, Information Security, &amp; Access Governance </a:t>
            </a:r>
            <a:endParaRPr lang="en-US" sz="1800" dirty="0">
              <a:solidFill>
                <a:srgbClr val="404040"/>
              </a:solidFill>
              <a:latin typeface="Calibri"/>
              <a:ea typeface="+mn-ea"/>
              <a:cs typeface="+mn-cs"/>
            </a:endParaRPr>
          </a:p>
        </p:txBody>
      </p:sp>
      <p:sp>
        <p:nvSpPr>
          <p:cNvPr id="182" name="Chevron 181"/>
          <p:cNvSpPr/>
          <p:nvPr/>
        </p:nvSpPr>
        <p:spPr bwMode="gray">
          <a:xfrm>
            <a:off x="6979500" y="3089564"/>
            <a:ext cx="133732" cy="222888"/>
          </a:xfrm>
          <a:prstGeom prst="chevron">
            <a:avLst>
              <a:gd name="adj" fmla="val 70111"/>
            </a:avLst>
          </a:prstGeom>
          <a:solidFill>
            <a:srgbClr val="40404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defRPr/>
            </a:pPr>
            <a:endParaRPr lang="en-US" sz="1800">
              <a:solidFill>
                <a:srgbClr val="404040"/>
              </a:solidFill>
              <a:latin typeface="Calibri"/>
            </a:endParaRPr>
          </a:p>
        </p:txBody>
      </p:sp>
      <p:sp>
        <p:nvSpPr>
          <p:cNvPr id="183" name="Rectangle 182"/>
          <p:cNvSpPr/>
          <p:nvPr/>
        </p:nvSpPr>
        <p:spPr>
          <a:xfrm>
            <a:off x="7129741" y="3641619"/>
            <a:ext cx="4382734" cy="646331"/>
          </a:xfrm>
          <a:prstGeom prst="rect">
            <a:avLst/>
          </a:prstGeom>
        </p:spPr>
        <p:txBody>
          <a:bodyPr wrap="square">
            <a:spAutoFit/>
          </a:bodyPr>
          <a:lstStyle/>
          <a:p>
            <a:pPr>
              <a:spcAft>
                <a:spcPts val="2400"/>
              </a:spcAft>
              <a:buClrTx/>
              <a:defRPr/>
            </a:pPr>
            <a:r>
              <a:rPr lang="en-US" sz="1800" kern="1200" dirty="0">
                <a:solidFill>
                  <a:srgbClr val="404040"/>
                </a:solidFill>
                <a:latin typeface="Calibri"/>
                <a:ea typeface="+mn-ea"/>
                <a:cs typeface="+mn-cs"/>
              </a:rPr>
              <a:t>For Remote Sites, Mobile Users, &amp; Data Centers</a:t>
            </a:r>
            <a:endParaRPr lang="en-US" sz="1800" dirty="0">
              <a:solidFill>
                <a:srgbClr val="404040"/>
              </a:solidFill>
              <a:latin typeface="Calibri"/>
              <a:ea typeface="+mn-ea"/>
              <a:cs typeface="+mn-cs"/>
            </a:endParaRPr>
          </a:p>
        </p:txBody>
      </p:sp>
      <p:sp>
        <p:nvSpPr>
          <p:cNvPr id="185" name="Chevron 184"/>
          <p:cNvSpPr/>
          <p:nvPr/>
        </p:nvSpPr>
        <p:spPr bwMode="gray">
          <a:xfrm>
            <a:off x="6979500" y="3729695"/>
            <a:ext cx="133732" cy="222888"/>
          </a:xfrm>
          <a:prstGeom prst="chevron">
            <a:avLst>
              <a:gd name="adj" fmla="val 70111"/>
            </a:avLst>
          </a:prstGeom>
          <a:solidFill>
            <a:srgbClr val="40404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defRPr/>
            </a:pPr>
            <a:endParaRPr lang="en-US" sz="1800">
              <a:solidFill>
                <a:srgbClr val="404040"/>
              </a:solidFill>
              <a:latin typeface="Calibri"/>
            </a:endParaRPr>
          </a:p>
        </p:txBody>
      </p:sp>
      <p:sp>
        <p:nvSpPr>
          <p:cNvPr id="186" name="Rectangle 185"/>
          <p:cNvSpPr/>
          <p:nvPr/>
        </p:nvSpPr>
        <p:spPr>
          <a:xfrm>
            <a:off x="7110564" y="4181988"/>
            <a:ext cx="4604659" cy="369332"/>
          </a:xfrm>
          <a:prstGeom prst="rect">
            <a:avLst/>
          </a:prstGeom>
        </p:spPr>
        <p:txBody>
          <a:bodyPr wrap="square">
            <a:spAutoFit/>
          </a:bodyPr>
          <a:lstStyle/>
          <a:p>
            <a:pPr>
              <a:spcAft>
                <a:spcPts val="2400"/>
              </a:spcAft>
              <a:buClrTx/>
              <a:defRPr/>
            </a:pPr>
            <a:r>
              <a:rPr lang="en-US" sz="1800" kern="1200" dirty="0">
                <a:solidFill>
                  <a:srgbClr val="404040"/>
                </a:solidFill>
                <a:latin typeface="Calibri"/>
                <a:ea typeface="+mn-ea"/>
                <a:cs typeface="+mn-cs"/>
              </a:rPr>
              <a:t>Assure a Safe &amp; Responsible Migration to Cloud </a:t>
            </a:r>
            <a:endParaRPr lang="en-US" sz="1800" dirty="0">
              <a:solidFill>
                <a:srgbClr val="404040"/>
              </a:solidFill>
              <a:latin typeface="Calibri"/>
              <a:ea typeface="+mn-ea"/>
              <a:cs typeface="+mn-cs"/>
            </a:endParaRPr>
          </a:p>
        </p:txBody>
      </p:sp>
      <p:sp>
        <p:nvSpPr>
          <p:cNvPr id="187" name="Chevron 186"/>
          <p:cNvSpPr/>
          <p:nvPr/>
        </p:nvSpPr>
        <p:spPr bwMode="gray">
          <a:xfrm>
            <a:off x="6968085" y="4249987"/>
            <a:ext cx="133732" cy="222888"/>
          </a:xfrm>
          <a:prstGeom prst="chevron">
            <a:avLst>
              <a:gd name="adj" fmla="val 70111"/>
            </a:avLst>
          </a:prstGeom>
          <a:solidFill>
            <a:srgbClr val="40404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defRPr/>
            </a:pPr>
            <a:endParaRPr lang="en-US" sz="1800">
              <a:solidFill>
                <a:srgbClr val="404040"/>
              </a:solidFill>
              <a:latin typeface="Calibri"/>
            </a:endParaRPr>
          </a:p>
        </p:txBody>
      </p:sp>
      <p:grpSp>
        <p:nvGrpSpPr>
          <p:cNvPr id="58" name="Group 57"/>
          <p:cNvGrpSpPr/>
          <p:nvPr/>
        </p:nvGrpSpPr>
        <p:grpSpPr>
          <a:xfrm>
            <a:off x="11277923" y="298525"/>
            <a:ext cx="615553" cy="603820"/>
            <a:chOff x="7774910" y="298525"/>
            <a:chExt cx="615553" cy="603820"/>
          </a:xfrm>
        </p:grpSpPr>
        <p:grpSp>
          <p:nvGrpSpPr>
            <p:cNvPr id="59" name="Group 58"/>
            <p:cNvGrpSpPr/>
            <p:nvPr/>
          </p:nvGrpSpPr>
          <p:grpSpPr>
            <a:xfrm>
              <a:off x="7777713" y="298525"/>
              <a:ext cx="561789" cy="434922"/>
              <a:chOff x="4068182" y="1856589"/>
              <a:chExt cx="1409433" cy="1091145"/>
            </a:xfrm>
          </p:grpSpPr>
          <p:sp>
            <p:nvSpPr>
              <p:cNvPr id="61" name="Rectangle 60"/>
              <p:cNvSpPr/>
              <p:nvPr/>
            </p:nvSpPr>
            <p:spPr bwMode="ltGray">
              <a:xfrm>
                <a:off x="4637140" y="1969879"/>
                <a:ext cx="840475" cy="840475"/>
              </a:xfrm>
              <a:prstGeom prst="rect">
                <a:avLst/>
              </a:prstGeom>
              <a:solidFill>
                <a:schemeClr val="accent2">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sz="1800" kern="1200" dirty="0">
                  <a:solidFill>
                    <a:srgbClr val="FFFFFF"/>
                  </a:solidFill>
                  <a:latin typeface="Calibri"/>
                </a:endParaRPr>
              </a:p>
            </p:txBody>
          </p:sp>
          <p:sp>
            <p:nvSpPr>
              <p:cNvPr id="62" name="Rectangle 61"/>
              <p:cNvSpPr/>
              <p:nvPr/>
            </p:nvSpPr>
            <p:spPr bwMode="ltGray">
              <a:xfrm>
                <a:off x="4068182" y="1856589"/>
                <a:ext cx="1080600" cy="1091145"/>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sz="1800" kern="1200" dirty="0">
                  <a:solidFill>
                    <a:srgbClr val="FFFFFF"/>
                  </a:solidFill>
                  <a:latin typeface="Calibri"/>
                </a:endParaRPr>
              </a:p>
            </p:txBody>
          </p:sp>
          <p:sp>
            <p:nvSpPr>
              <p:cNvPr id="63" name="Rectangle 62"/>
              <p:cNvSpPr/>
              <p:nvPr/>
            </p:nvSpPr>
            <p:spPr bwMode="ltGray">
              <a:xfrm>
                <a:off x="4637141" y="1969879"/>
                <a:ext cx="511640" cy="840475"/>
              </a:xfrm>
              <a:prstGeom prst="rect">
                <a:avLst/>
              </a:prstGeom>
              <a:solidFill>
                <a:srgbClr val="E3471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sz="1800" kern="1200" dirty="0">
                  <a:solidFill>
                    <a:srgbClr val="FFFFFF"/>
                  </a:solidFill>
                  <a:latin typeface="Calibri"/>
                </a:endParaRPr>
              </a:p>
            </p:txBody>
          </p:sp>
          <p:sp>
            <p:nvSpPr>
              <p:cNvPr id="64" name="Rectangle 23"/>
              <p:cNvSpPr/>
              <p:nvPr/>
            </p:nvSpPr>
            <p:spPr bwMode="ltGray">
              <a:xfrm>
                <a:off x="5023235" y="1856589"/>
                <a:ext cx="125547" cy="396513"/>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sz="1800" kern="1200" dirty="0">
                  <a:solidFill>
                    <a:srgbClr val="FFFFFF"/>
                  </a:solidFill>
                  <a:latin typeface="Calibri"/>
                </a:endParaRPr>
              </a:p>
            </p:txBody>
          </p:sp>
          <p:sp>
            <p:nvSpPr>
              <p:cNvPr id="65" name="Rectangle 64"/>
              <p:cNvSpPr/>
              <p:nvPr/>
            </p:nvSpPr>
            <p:spPr bwMode="ltGray">
              <a:xfrm>
                <a:off x="5023235" y="1969879"/>
                <a:ext cx="454380" cy="283223"/>
              </a:xfrm>
              <a:prstGeom prst="rect">
                <a:avLst/>
              </a:prstGeom>
              <a:solidFill>
                <a:srgbClr val="E3471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sz="1800" kern="1200" dirty="0">
                  <a:solidFill>
                    <a:srgbClr val="FFFFFF"/>
                  </a:solidFill>
                  <a:latin typeface="Calibri"/>
                </a:endParaRPr>
              </a:p>
            </p:txBody>
          </p:sp>
          <p:sp>
            <p:nvSpPr>
              <p:cNvPr id="66" name="Rectangle 65"/>
              <p:cNvSpPr/>
              <p:nvPr/>
            </p:nvSpPr>
            <p:spPr bwMode="ltGray">
              <a:xfrm>
                <a:off x="4379497" y="2183493"/>
                <a:ext cx="343477" cy="347168"/>
              </a:xfrm>
              <a:prstGeom prst="rect">
                <a:avLst/>
              </a:prstGeom>
              <a:solidFill>
                <a:srgbClr val="E3471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sz="1800" kern="1200" dirty="0">
                  <a:solidFill>
                    <a:srgbClr val="FFFFFF"/>
                  </a:solidFill>
                  <a:latin typeface="Calibri"/>
                </a:endParaRPr>
              </a:p>
            </p:txBody>
          </p:sp>
          <p:sp>
            <p:nvSpPr>
              <p:cNvPr id="67" name="Rectangle 66"/>
              <p:cNvSpPr/>
              <p:nvPr/>
            </p:nvSpPr>
            <p:spPr bwMode="ltGray">
              <a:xfrm>
                <a:off x="4637140" y="2183493"/>
                <a:ext cx="85832" cy="347168"/>
              </a:xfrm>
              <a:prstGeom prst="rect">
                <a:avLst/>
              </a:prstGeom>
              <a:solidFill>
                <a:srgbClr val="CD40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sz="1800" kern="1200" dirty="0">
                  <a:solidFill>
                    <a:srgbClr val="FFFFFF"/>
                  </a:solidFill>
                  <a:latin typeface="Calibri"/>
                </a:endParaRPr>
              </a:p>
            </p:txBody>
          </p:sp>
          <p:sp>
            <p:nvSpPr>
              <p:cNvPr id="68" name="Rectangle 67"/>
              <p:cNvSpPr/>
              <p:nvPr/>
            </p:nvSpPr>
            <p:spPr bwMode="ltGray">
              <a:xfrm>
                <a:off x="4068182" y="2753763"/>
                <a:ext cx="191909" cy="193971"/>
              </a:xfrm>
              <a:prstGeom prst="rect">
                <a:avLst/>
              </a:prstGeom>
              <a:solidFill>
                <a:srgbClr val="D7431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sz="1800" kern="1200" dirty="0">
                  <a:solidFill>
                    <a:srgbClr val="FFFFFF"/>
                  </a:solidFill>
                  <a:latin typeface="Calibri"/>
                </a:endParaRPr>
              </a:p>
            </p:txBody>
          </p:sp>
          <p:sp>
            <p:nvSpPr>
              <p:cNvPr id="69" name="Rectangle 68"/>
              <p:cNvSpPr/>
              <p:nvPr/>
            </p:nvSpPr>
            <p:spPr bwMode="ltGray">
              <a:xfrm>
                <a:off x="5023236" y="1969879"/>
                <a:ext cx="125547" cy="283223"/>
              </a:xfrm>
              <a:prstGeom prst="rect">
                <a:avLst/>
              </a:prstGeom>
              <a:solidFill>
                <a:srgbClr val="D7431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buClrTx/>
                </a:pPr>
                <a:endParaRPr sz="1800" kern="1200" dirty="0">
                  <a:solidFill>
                    <a:srgbClr val="FFFFFF"/>
                  </a:solidFill>
                  <a:latin typeface="Calibri"/>
                </a:endParaRPr>
              </a:p>
            </p:txBody>
          </p:sp>
        </p:grpSp>
        <p:sp>
          <p:nvSpPr>
            <p:cNvPr id="60" name="TextBox 59"/>
            <p:cNvSpPr txBox="1"/>
            <p:nvPr/>
          </p:nvSpPr>
          <p:spPr>
            <a:xfrm>
              <a:off x="7774910" y="754228"/>
              <a:ext cx="615553" cy="148117"/>
            </a:xfrm>
            <a:prstGeom prst="rect">
              <a:avLst/>
            </a:prstGeom>
            <a:noFill/>
          </p:spPr>
          <p:txBody>
            <a:bodyPr wrap="none" lIns="0" tIns="0" rIns="0" bIns="0" rtlCol="0">
              <a:spAutoFit/>
            </a:bodyPr>
            <a:lstStyle/>
            <a:p>
              <a:pPr algn="r">
                <a:lnSpc>
                  <a:spcPct val="90000"/>
                </a:lnSpc>
                <a:buClrTx/>
              </a:pPr>
              <a:r>
                <a:rPr lang="en-US" sz="1050" b="1" kern="1200" dirty="0">
                  <a:solidFill>
                    <a:srgbClr val="404040"/>
                  </a:solidFill>
                  <a:latin typeface="Calibri"/>
                  <a:ea typeface="+mn-ea"/>
                  <a:cs typeface="+mn-cs"/>
                </a:rPr>
                <a:t>PRODUCTS</a:t>
              </a:r>
            </a:p>
          </p:txBody>
        </p:sp>
      </p:grpSp>
      <p:sp>
        <p:nvSpPr>
          <p:cNvPr id="70" name="Rectangle 69">
            <a:hlinkClick r:id="rId6" action="ppaction://hlinksldjump"/>
          </p:cNvPr>
          <p:cNvSpPr/>
          <p:nvPr/>
        </p:nvSpPr>
        <p:spPr bwMode="gray">
          <a:xfrm>
            <a:off x="11273261" y="314507"/>
            <a:ext cx="569253" cy="512408"/>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Tx/>
            </a:pPr>
            <a:endParaRPr lang="en-US" b="1" kern="1200" dirty="0">
              <a:solidFill>
                <a:srgbClr val="FFFFFF"/>
              </a:solidFill>
              <a:latin typeface="Calibri"/>
            </a:endParaRPr>
          </a:p>
        </p:txBody>
      </p:sp>
    </p:spTree>
    <p:extLst>
      <p:ext uri="{BB962C8B-B14F-4D97-AF65-F5344CB8AC3E}">
        <p14:creationId xmlns:p14="http://schemas.microsoft.com/office/powerpoint/2010/main" val="14844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ppt_x</p:attrName>
                                        </p:attrNameLst>
                                      </p:cBhvr>
                                      <p:tavLst>
                                        <p:tav tm="0">
                                          <p:val>
                                            <p:strVal val="#ppt_x-#ppt_w*1.125000"/>
                                          </p:val>
                                        </p:tav>
                                        <p:tav tm="100000">
                                          <p:val>
                                            <p:strVal val="#ppt_x"/>
                                          </p:val>
                                        </p:tav>
                                      </p:tavLst>
                                    </p:anim>
                                    <p:animEffect transition="in" filter="wipe(right)">
                                      <p:cBhvr>
                                        <p:cTn id="12" dur="500"/>
                                        <p:tgtEl>
                                          <p:spTgt spid="182"/>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81"/>
                                        </p:tgtEl>
                                        <p:attrNameLst>
                                          <p:attrName>style.visibility</p:attrName>
                                        </p:attrNameLst>
                                      </p:cBhvr>
                                      <p:to>
                                        <p:strVal val="visible"/>
                                      </p:to>
                                    </p:set>
                                    <p:anim calcmode="lin" valueType="num">
                                      <p:cBhvr additive="base">
                                        <p:cTn id="15" dur="500"/>
                                        <p:tgtEl>
                                          <p:spTgt spid="181"/>
                                        </p:tgtEl>
                                        <p:attrNameLst>
                                          <p:attrName>ppt_x</p:attrName>
                                        </p:attrNameLst>
                                      </p:cBhvr>
                                      <p:tavLst>
                                        <p:tav tm="0">
                                          <p:val>
                                            <p:strVal val="#ppt_x+#ppt_w*1.125000"/>
                                          </p:val>
                                        </p:tav>
                                        <p:tav tm="100000">
                                          <p:val>
                                            <p:strVal val="#ppt_x"/>
                                          </p:val>
                                        </p:tav>
                                      </p:tavLst>
                                    </p:anim>
                                    <p:animEffect transition="in" filter="wipe(left)">
                                      <p:cBhvr>
                                        <p:cTn id="16" dur="500"/>
                                        <p:tgtEl>
                                          <p:spTgt spid="181"/>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185"/>
                                        </p:tgtEl>
                                        <p:attrNameLst>
                                          <p:attrName>style.visibility</p:attrName>
                                        </p:attrNameLst>
                                      </p:cBhvr>
                                      <p:to>
                                        <p:strVal val="visible"/>
                                      </p:to>
                                    </p:set>
                                    <p:anim calcmode="lin" valueType="num">
                                      <p:cBhvr additive="base">
                                        <p:cTn id="20" dur="500"/>
                                        <p:tgtEl>
                                          <p:spTgt spid="185"/>
                                        </p:tgtEl>
                                        <p:attrNameLst>
                                          <p:attrName>ppt_x</p:attrName>
                                        </p:attrNameLst>
                                      </p:cBhvr>
                                      <p:tavLst>
                                        <p:tav tm="0">
                                          <p:val>
                                            <p:strVal val="#ppt_x-#ppt_w*1.125000"/>
                                          </p:val>
                                        </p:tav>
                                        <p:tav tm="100000">
                                          <p:val>
                                            <p:strVal val="#ppt_x"/>
                                          </p:val>
                                        </p:tav>
                                      </p:tavLst>
                                    </p:anim>
                                    <p:animEffect transition="in" filter="wipe(right)">
                                      <p:cBhvr>
                                        <p:cTn id="21" dur="500"/>
                                        <p:tgtEl>
                                          <p:spTgt spid="185"/>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183"/>
                                        </p:tgtEl>
                                        <p:attrNameLst>
                                          <p:attrName>style.visibility</p:attrName>
                                        </p:attrNameLst>
                                      </p:cBhvr>
                                      <p:to>
                                        <p:strVal val="visible"/>
                                      </p:to>
                                    </p:set>
                                    <p:anim calcmode="lin" valueType="num">
                                      <p:cBhvr additive="base">
                                        <p:cTn id="24" dur="500"/>
                                        <p:tgtEl>
                                          <p:spTgt spid="183"/>
                                        </p:tgtEl>
                                        <p:attrNameLst>
                                          <p:attrName>ppt_x</p:attrName>
                                        </p:attrNameLst>
                                      </p:cBhvr>
                                      <p:tavLst>
                                        <p:tav tm="0">
                                          <p:val>
                                            <p:strVal val="#ppt_x+#ppt_w*1.125000"/>
                                          </p:val>
                                        </p:tav>
                                        <p:tav tm="100000">
                                          <p:val>
                                            <p:strVal val="#ppt_x"/>
                                          </p:val>
                                        </p:tav>
                                      </p:tavLst>
                                    </p:anim>
                                    <p:animEffect transition="in" filter="wipe(left)">
                                      <p:cBhvr>
                                        <p:cTn id="25" dur="500"/>
                                        <p:tgtEl>
                                          <p:spTgt spid="183"/>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additive="base">
                                        <p:cTn id="29" dur="500"/>
                                        <p:tgtEl>
                                          <p:spTgt spid="187"/>
                                        </p:tgtEl>
                                        <p:attrNameLst>
                                          <p:attrName>ppt_x</p:attrName>
                                        </p:attrNameLst>
                                      </p:cBhvr>
                                      <p:tavLst>
                                        <p:tav tm="0">
                                          <p:val>
                                            <p:strVal val="#ppt_x-#ppt_w*1.125000"/>
                                          </p:val>
                                        </p:tav>
                                        <p:tav tm="100000">
                                          <p:val>
                                            <p:strVal val="#ppt_x"/>
                                          </p:val>
                                        </p:tav>
                                      </p:tavLst>
                                    </p:anim>
                                    <p:animEffect transition="in" filter="wipe(right)">
                                      <p:cBhvr>
                                        <p:cTn id="30" dur="500"/>
                                        <p:tgtEl>
                                          <p:spTgt spid="187"/>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186"/>
                                        </p:tgtEl>
                                        <p:attrNameLst>
                                          <p:attrName>style.visibility</p:attrName>
                                        </p:attrNameLst>
                                      </p:cBhvr>
                                      <p:to>
                                        <p:strVal val="visible"/>
                                      </p:to>
                                    </p:set>
                                    <p:anim calcmode="lin" valueType="num">
                                      <p:cBhvr additive="base">
                                        <p:cTn id="33" dur="500"/>
                                        <p:tgtEl>
                                          <p:spTgt spid="186"/>
                                        </p:tgtEl>
                                        <p:attrNameLst>
                                          <p:attrName>ppt_x</p:attrName>
                                        </p:attrNameLst>
                                      </p:cBhvr>
                                      <p:tavLst>
                                        <p:tav tm="0">
                                          <p:val>
                                            <p:strVal val="#ppt_x+#ppt_w*1.125000"/>
                                          </p:val>
                                        </p:tav>
                                        <p:tav tm="100000">
                                          <p:val>
                                            <p:strVal val="#ppt_x"/>
                                          </p:val>
                                        </p:tav>
                                      </p:tavLst>
                                    </p:anim>
                                    <p:animEffect transition="in" filter="wipe(left)">
                                      <p:cBhvr>
                                        <p:cTn id="34"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2" grpId="0" animBg="1"/>
      <p:bldP spid="183" grpId="0"/>
      <p:bldP spid="185" grpId="0" animBg="1"/>
      <p:bldP spid="186" grpId="0"/>
      <p:bldP spid="18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Broadcom_Theme">
  <a:themeElements>
    <a:clrScheme name="Broadcom_Ltd">
      <a:dk1>
        <a:srgbClr val="000000"/>
      </a:dk1>
      <a:lt1>
        <a:srgbClr val="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2115</Words>
  <Application>Microsoft Office PowerPoint</Application>
  <PresentationFormat>Widescreen</PresentationFormat>
  <Paragraphs>340</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MS PGothic</vt:lpstr>
      <vt:lpstr>MS PGothic</vt:lpstr>
      <vt:lpstr>Arial</vt:lpstr>
      <vt:lpstr>Calibri</vt:lpstr>
      <vt:lpstr>Calibri Light</vt:lpstr>
      <vt:lpstr>Century Gothic</vt:lpstr>
      <vt:lpstr>Courier New</vt:lpstr>
      <vt:lpstr>Graphik Web</vt:lpstr>
      <vt:lpstr>Times New Roman</vt:lpstr>
      <vt:lpstr>Wingdings</vt:lpstr>
      <vt:lpstr>Broadcom_Theme</vt:lpstr>
      <vt:lpstr>PowerPoint Presentation</vt:lpstr>
      <vt:lpstr>PowerPoint Presentation</vt:lpstr>
      <vt:lpstr>Terminology</vt:lpstr>
      <vt:lpstr>What Is a Proxy?</vt:lpstr>
      <vt:lpstr>Terminology</vt:lpstr>
      <vt:lpstr>Traditional Architecture</vt:lpstr>
      <vt:lpstr>Evolving Data Attack Surface</vt:lpstr>
      <vt:lpstr>Innovation for the Cloud Generation:  Ensuring Safe Cloud Usage</vt:lpstr>
      <vt:lpstr>Symantec Web Security Service </vt:lpstr>
      <vt:lpstr>Symantec Web Security Service</vt:lpstr>
      <vt:lpstr>Symantec Cloud Security </vt:lpstr>
      <vt:lpstr>The Symantec SASE Framework</vt:lpstr>
      <vt:lpstr>WSS: Effective File Inspection for Threat Protection</vt:lpstr>
      <vt:lpstr>Isolate the Web to Stop Threats</vt:lpstr>
      <vt:lpstr>Cloud Firewall Service </vt:lpstr>
      <vt:lpstr>Licensing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2021-07-30T03:32:28Z</dcterms:modified>
</cp:coreProperties>
</file>