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493" r:id="rId1"/>
  </p:sldMasterIdLst>
  <p:notesMasterIdLst>
    <p:notesMasterId r:id="rId28"/>
  </p:notesMasterIdLst>
  <p:handoutMasterIdLst>
    <p:handoutMasterId r:id="rId29"/>
  </p:handoutMasterIdLst>
  <p:sldIdLst>
    <p:sldId id="1744" r:id="rId2"/>
    <p:sldId id="1630" r:id="rId3"/>
    <p:sldId id="1733" r:id="rId4"/>
    <p:sldId id="1734" r:id="rId5"/>
    <p:sldId id="1735" r:id="rId6"/>
    <p:sldId id="1736" r:id="rId7"/>
    <p:sldId id="1737" r:id="rId8"/>
    <p:sldId id="1750" r:id="rId9"/>
    <p:sldId id="1741" r:id="rId10"/>
    <p:sldId id="1749" r:id="rId11"/>
    <p:sldId id="1732" r:id="rId12"/>
    <p:sldId id="1730" r:id="rId13"/>
    <p:sldId id="1738" r:id="rId14"/>
    <p:sldId id="1739" r:id="rId15"/>
    <p:sldId id="1722" r:id="rId16"/>
    <p:sldId id="1707" r:id="rId17"/>
    <p:sldId id="1716" r:id="rId18"/>
    <p:sldId id="1717" r:id="rId19"/>
    <p:sldId id="1718" r:id="rId20"/>
    <p:sldId id="1695" r:id="rId21"/>
    <p:sldId id="1740" r:id="rId22"/>
    <p:sldId id="1753" r:id="rId23"/>
    <p:sldId id="1754" r:id="rId24"/>
    <p:sldId id="1755" r:id="rId25"/>
    <p:sldId id="1745" r:id="rId26"/>
    <p:sldId id="1746" r:id="rId2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39" userDrawn="1">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445"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8D7"/>
    <a:srgbClr val="737373"/>
    <a:srgbClr val="525252"/>
    <a:srgbClr val="E1E1E1"/>
    <a:srgbClr val="969696"/>
    <a:srgbClr val="9C9C9C"/>
    <a:srgbClr val="DEDEDE"/>
    <a:srgbClr val="A6A6A6"/>
    <a:srgbClr val="6F6F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22" autoAdjust="0"/>
    <p:restoredTop sz="88918" autoAdjust="0"/>
  </p:normalViewPr>
  <p:slideViewPr>
    <p:cSldViewPr snapToGrid="0">
      <p:cViewPr varScale="1">
        <p:scale>
          <a:sx n="67" d="100"/>
          <a:sy n="67" d="100"/>
        </p:scale>
        <p:origin x="1358" y="67"/>
      </p:cViewPr>
      <p:guideLst>
        <p:guide orient="horz" pos="3139"/>
        <p:guide pos="391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51" d="100"/>
          <a:sy n="51" d="100"/>
        </p:scale>
        <p:origin x="288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7/31/2021 8:17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7/31/2021 8:17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blogs.technet.com/b/configmgrteam/archive/2014/09/30/windows-10-enterprise-management-with-sc-configmgr-and-intune.asp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blogs.windows.com/business/2014/10/28/windows-10-making-deployment-easi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pport2.microsoft.com/default.aspx?scid=fh;%5bln%5d;lifecycle"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blogs.technet.com/b/configmgrteam/archive/2014/09/30/windows-10-enterprise-management-with-sc-configmgr-and-intune.aspx"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port2.microsoft.com/default.aspx?scid=fh;%5bln%5d;lifecycl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blogs.technet.com/b/configmgrteam/archive/2014/09/30/windows-10-enterprise-management-with-sc-configmgr-and-intune.aspx"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nsider.windows.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7/31/2021 8:17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292082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customers have</a:t>
            </a:r>
            <a:r>
              <a:rPr lang="en-US" baseline="0" dirty="0"/>
              <a:t> an additional choice when it comes to Windows 10 Software Update Options:</a:t>
            </a:r>
          </a:p>
          <a:p>
            <a:endParaRPr lang="en-US" baseline="0" dirty="0"/>
          </a:p>
          <a:p>
            <a:pPr marL="228600" indent="-228600">
              <a:buAutoNum type="arabicParenR"/>
            </a:pPr>
            <a:r>
              <a:rPr lang="en-US" baseline="0" dirty="0"/>
              <a:t>Windows Update for Consumer devices (running Home)</a:t>
            </a:r>
          </a:p>
          <a:p>
            <a:pPr marL="228600" indent="-228600">
              <a:buAutoNum type="arabicParenR"/>
            </a:pPr>
            <a:r>
              <a:rPr lang="en-US" baseline="0" dirty="0"/>
              <a:t>Windows Update for Business for business user devices (running Pro and higher) </a:t>
            </a:r>
          </a:p>
          <a:p>
            <a:pPr marL="228600" indent="-228600">
              <a:buAutoNum type="arabicParenR"/>
            </a:pPr>
            <a:r>
              <a:rPr lang="en-US" baseline="0" dirty="0"/>
              <a:t>WSUS for Special Systems</a:t>
            </a:r>
          </a:p>
          <a:p>
            <a:pPr marL="228600" indent="-228600">
              <a:buAutoNum type="arabicParenR"/>
            </a:pPr>
            <a:endParaRPr lang="en-US" baseline="0" dirty="0"/>
          </a:p>
          <a:p>
            <a:pPr marL="0" indent="0">
              <a:buNone/>
            </a:pPr>
            <a:r>
              <a:rPr lang="en-US" baseline="0" dirty="0"/>
              <a:t>These solutions should integrate with existing management infrastructure (ex. System Center Configuration Manager) as well. </a:t>
            </a:r>
            <a:endParaRPr lang="en-US" dirty="0"/>
          </a:p>
        </p:txBody>
      </p:sp>
      <p:sp>
        <p:nvSpPr>
          <p:cNvPr id="8" name="Date Placeholder 7"/>
          <p:cNvSpPr>
            <a:spLocks noGrp="1"/>
          </p:cNvSpPr>
          <p:nvPr>
            <p:ph type="dt" idx="10"/>
          </p:nvPr>
        </p:nvSpPr>
        <p:spPr/>
        <p:txBody>
          <a:bodyPr/>
          <a:lstStyle/>
          <a:p>
            <a:fld id="{F101BD6E-561C-4918-9B89-81576FAFD5D7}" type="datetime8">
              <a:rPr lang="en-US">
                <a:solidFill>
                  <a:prstClr val="black"/>
                </a:solidFill>
              </a:rPr>
              <a:pPr/>
              <a:t>7/31/2021 8:17 PM</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fld id="{B4008EB6-D09E-4580-8CD6-DDB14511944F}" type="slidenum">
              <a:rPr lang="en-US">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330208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Instructions on this slide: Please downplay the role of Long Term Servicing Branch.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With Windows 10, we Microsoft have has reengineered the way we they deliver product which culminated in the introduction of Windows Insider Program. As part of our new their approach to building and delivering Windows 10 to customers, Microsoft wants to make sure to get feedback in real-time as the development process is ongoing. Members of the Windows Insider community play an active role in helping build Windows 10 and are among the first to see new stuff. They automatically receive new builds as they are released with the latest features Microsoft is experimenting with.  </a:t>
            </a:r>
          </a:p>
          <a:p>
            <a:r>
              <a:rPr lang="en-US" sz="900" kern="1200" dirty="0">
                <a:solidFill>
                  <a:schemeClr val="tx1"/>
                </a:solidFill>
                <a:effectLst/>
                <a:latin typeface="Segoe UI Light" pitchFamily="34" charset="0"/>
                <a:ea typeface="+mn-ea"/>
                <a:cs typeface="+mn-cs"/>
              </a:rPr>
              <a:t>During the Windows Insider phase, Microsoft would like to receive specific feature and performance feedback as well as for customer to go through application compatibility validation. </a:t>
            </a:r>
          </a:p>
          <a:p>
            <a:r>
              <a:rPr lang="en-US" sz="900" kern="1200" dirty="0">
                <a:solidFill>
                  <a:schemeClr val="tx1"/>
                </a:solidFill>
                <a:effectLst/>
                <a:latin typeface="Segoe UI Light" pitchFamily="34" charset="0"/>
                <a:ea typeface="+mn-ea"/>
                <a:cs typeface="+mn-cs"/>
              </a:rPr>
              <a:t>Once the feature updates are declared ready for general consumption and are released to Current Branch, customers should consider deploying to appropriate audiences via WU for Business, as well as test and prepare for broad deployment. </a:t>
            </a:r>
          </a:p>
          <a:p>
            <a:r>
              <a:rPr lang="en-US" sz="900" kern="1200" dirty="0">
                <a:solidFill>
                  <a:schemeClr val="tx1"/>
                </a:solidFill>
                <a:effectLst/>
                <a:latin typeface="Segoe UI Light" pitchFamily="34" charset="0"/>
                <a:ea typeface="+mn-ea"/>
                <a:cs typeface="+mn-cs"/>
              </a:rPr>
              <a:t>At this point, the features have been through hundreds of millions of users who have used these features and that enterprises have had a chance to see and test run in their environments. After that process is complete, these feature updates are ready for enterprise deployments.  </a:t>
            </a:r>
          </a:p>
          <a:p>
            <a:r>
              <a:rPr lang="en-US" sz="900" kern="1200" dirty="0">
                <a:solidFill>
                  <a:schemeClr val="tx1"/>
                </a:solidFill>
                <a:effectLst/>
                <a:latin typeface="Segoe UI Light" pitchFamily="34" charset="0"/>
                <a:ea typeface="+mn-ea"/>
                <a:cs typeface="+mn-cs"/>
              </a:rPr>
              <a:t>Once a feature upgrade is declared ready for business, customers should stage broad deployment via WU for Business or other management tools. </a:t>
            </a:r>
          </a:p>
          <a:p>
            <a:r>
              <a:rPr lang="en-US" sz="900" kern="1200" dirty="0">
                <a:solidFill>
                  <a:schemeClr val="tx1"/>
                </a:solidFill>
                <a:effectLst/>
                <a:latin typeface="Segoe UI Light" pitchFamily="34" charset="0"/>
                <a:ea typeface="+mn-ea"/>
                <a:cs typeface="+mn-cs"/>
              </a:rPr>
              <a:t>Lastly, for customers who have special systems that need to be tightly controlled and excluded from any feature upgrades and innovation, IT should deploy a Long Term Servicing Branch on those machines and then continue to manage them via WSUS. </a:t>
            </a:r>
          </a:p>
        </p:txBody>
      </p:sp>
      <p:sp>
        <p:nvSpPr>
          <p:cNvPr id="8" name="Date Placeholder 7"/>
          <p:cNvSpPr>
            <a:spLocks noGrp="1"/>
          </p:cNvSpPr>
          <p:nvPr>
            <p:ph type="dt" idx="10"/>
          </p:nvPr>
        </p:nvSpPr>
        <p:spPr/>
        <p:txBody>
          <a:bodyPr/>
          <a:lstStyle/>
          <a:p>
            <a:fld id="{AA1A3CF6-B973-4540-ABA4-22B5941E36EB}" type="datetime8">
              <a:rPr lang="en-US" smtClean="0">
                <a:solidFill>
                  <a:prstClr val="black"/>
                </a:solidFill>
              </a:rPr>
              <a:pPr/>
              <a:t>7/31/2021 8:17 PM</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651198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Instructions: Use</a:t>
            </a:r>
            <a:r>
              <a:rPr lang="en-US" sz="1200" b="1" baseline="0" dirty="0"/>
              <a:t> this slide if a customer does not have mission critical machines in their environment or does not have an entitlement to it: </a:t>
            </a:r>
            <a:endParaRPr lang="en-US" sz="1200" b="1" dirty="0"/>
          </a:p>
          <a:p>
            <a:endParaRPr lang="en-US" sz="1200" dirty="0"/>
          </a:p>
          <a:p>
            <a:r>
              <a:rPr lang="en-US" sz="1200" dirty="0"/>
              <a:t>With Windows 10, Microsoft has reengineered the way they deliver product which culminated in the introduction of Windows Insider Program. As part of our their approach to building and delivering Windows 10 to customers, Microsoft wants to make sure to get feedback in real-time as the development process is ongoing. Members of the Windows Insider community play an active role in helping build Windows 10 and are among the first to see new stuff. They automatically receive new builds as they are released with the latest features Microsoft is experimenting with. </a:t>
            </a:r>
          </a:p>
          <a:p>
            <a:r>
              <a:rPr lang="en-US" sz="1200" dirty="0"/>
              <a:t>During the Windows Insider phase, Microsoft would like to receive specific feature and performance feedback as well as for customer to go through application compatibility validation. </a:t>
            </a:r>
          </a:p>
          <a:p>
            <a:r>
              <a:rPr lang="en-US" sz="1200" dirty="0"/>
              <a:t>Once the feature updates are declared ready for general consumption and are released to Current Branch, customers should consider deploying to appropriate audiences via WU for Business as well as test and prepare for broad deployment. </a:t>
            </a:r>
          </a:p>
          <a:p>
            <a:r>
              <a:rPr lang="en-US" sz="1200" dirty="0"/>
              <a:t>At this point, the features have been through hundreds of millions of users who have used these features and that enterprises have had a chance to see and test run in their environments. After that process is complete, these feature updates are ready for enterprise deployments. </a:t>
            </a:r>
          </a:p>
          <a:p>
            <a:r>
              <a:rPr lang="en-US" sz="1200" dirty="0"/>
              <a:t>Once a feature upgrade is declared ready for business, customers should stage broad deployment via WU for Business or other management tools. </a:t>
            </a:r>
          </a:p>
        </p:txBody>
      </p:sp>
      <p:sp>
        <p:nvSpPr>
          <p:cNvPr id="8" name="Date Placeholder 7"/>
          <p:cNvSpPr>
            <a:spLocks noGrp="1"/>
          </p:cNvSpPr>
          <p:nvPr>
            <p:ph type="dt" idx="10"/>
          </p:nvPr>
        </p:nvSpPr>
        <p:spPr/>
        <p:txBody>
          <a:bodyPr/>
          <a:lstStyle/>
          <a:p>
            <a:fld id="{AA1A3CF6-B973-4540-ABA4-22B5941E36EB}" type="datetime8">
              <a:rPr lang="en-US" smtClean="0">
                <a:solidFill>
                  <a:prstClr val="black"/>
                </a:solidFill>
              </a:rPr>
              <a:pPr/>
              <a:t>7/31/2021 8:17 PM</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713495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As customers have told Microsoft, application compatibility is a key pain point in the OS deployment process.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Microsoft is doing everything it can to ensure that existing apps “just work.” Microsoft understands the challenges that many organizations experienced as part of their Windows XP to Windows 7 migrations, and is working hard to ensure that compatibility between Windows 7, Windows 8 and Windows 10 is excellent. This also applies to hardware: Windows 10 is designed to have the same overall hardware requirements as Windows 7 and Windows 8, making it possible to run Windows 10 on your existing devices.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Another pain point that customers often talk about is cost of deployment. With Windows 10, Microsoft introduces a new option (in addition to Wipe and Load) and that is In-Place Upgrade.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Microsoft is also hard at work developing new runtime configuration tools, designed to easily transform devices from their off-the-shelf state into fully configured business devices, without reimaging. By using these types of tools, the amount of time and effort required for configuring the device to make it ready for a person to use can be greatly reduced. The types of configuration that can be performed include things like the provisioning of Wi-Fi, VPN, and e-mail profiles; installation of apps, language packs, security updates and certificates; and enforcement of security policies. And because these devices likely need to be managed after the configuration is complete, the provisioning process can also completely automate the enrollment into an MDM service (like Microsoft Intune or other third-party MDM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Overall, Microsoft believes that these runtime configuration capabilities bring benefits to the organization beyond just the time savings (and therefore reduced costs) for initial device setup. They also enable completely new scenarios, like choose-your-own-device (CYOD) programs. It’s often impractical to support these with traditional image-based deployment processes (where the original OS on the device is immediately overwritten with an organization specific image) because every device could be different.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Of course we’ll continue to support the traditional wipe-and-load deployment processes as well, leveraging the Assessment and Deployment Kit (ADK), Microsoft Deployment Toolkit (MDT), and System Center Configuration Manager. Stay tuned for more details on these, which are expected to be ready next year. Also check out </a:t>
            </a:r>
            <a:r>
              <a:rPr lang="en-US" sz="900" u="sng" kern="1200" dirty="0">
                <a:solidFill>
                  <a:srgbClr val="0563C1"/>
                </a:solidFill>
                <a:effectLst/>
                <a:latin typeface="Segoe UI" panose="020B0502040204020203" pitchFamily="34" charset="0"/>
                <a:ea typeface="+mn-ea"/>
                <a:cs typeface="+mn-cs"/>
                <a:hlinkClick r:id="rId3"/>
              </a:rPr>
              <a:t>the System Center Configuration Manager team blog</a:t>
            </a:r>
            <a:r>
              <a:rPr lang="en-US" sz="900" kern="1200" dirty="0">
                <a:solidFill>
                  <a:srgbClr val="000000"/>
                </a:solidFill>
                <a:effectLst/>
                <a:latin typeface="Segoe UI" panose="020B0502040204020203" pitchFamily="34" charset="0"/>
                <a:ea typeface="+mn-ea"/>
                <a:cs typeface="+mn-cs"/>
              </a:rPr>
              <a:t> for more details.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0AD8D2B-FC6B-43A2-B7F0-7915BF86F7E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05220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Based on what Microsoft is hearing from customers, they expect most will take a mixed approach in how they keep their Windows 10 systems up to date. They will likely target a different pace of updates for different users and systems, depending on the specific business needs of each group.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Date Placeholder 7"/>
          <p:cNvSpPr>
            <a:spLocks noGrp="1"/>
          </p:cNvSpPr>
          <p:nvPr>
            <p:ph type="dt" idx="10"/>
          </p:nvPr>
        </p:nvSpPr>
        <p:spPr/>
        <p:txBody>
          <a:bodyPr/>
          <a:lstStyle/>
          <a:p>
            <a:fld id="{F101BD6E-561C-4918-9B89-81576FAFD5D7}" type="datetime8">
              <a:rPr lang="en-US">
                <a:solidFill>
                  <a:prstClr val="black"/>
                </a:solidFill>
              </a:rPr>
              <a:pPr/>
              <a:t>7/31/2021 8:17 PM</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fld id="{B4008EB6-D09E-4580-8CD6-DDB14511944F}" type="slidenum">
              <a:rPr lang="en-US">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8614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sz="900" b="1" dirty="0">
              <a:cs typeface="Courier New" panose="02070309020205020404" pitchFamily="49"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86933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To demonstrate graphically, consumers and their respective BYOD devices will receive continuous features updates as they become available. Security updates and critical fixes will be delivered monthly.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p:cNvSpPr>
            <a:spLocks noGrp="1"/>
          </p:cNvSpPr>
          <p:nvPr>
            <p:ph type="dt" idx="10"/>
          </p:nvPr>
        </p:nvSpPr>
        <p:spPr/>
        <p:txBody>
          <a:bodyPr/>
          <a:lstStyle/>
          <a:p>
            <a:fld id="{6B1A0ECD-5AFE-402C-B1B7-4705CDB7BA1F}" type="datetime8">
              <a:rPr lang="en-US" smtClean="0">
                <a:solidFill>
                  <a:prstClr val="black"/>
                </a:solidFill>
              </a:rPr>
              <a:pPr/>
              <a:t>7/31/2021 8:17 PM</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808816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Microsoft will have several feature upgrades a year that will be available after broad Windows Insider validation period. Those features will be released to broad market.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This is a great opportunity for enterprises to test and validate new features as they prepare for broad deployment. Microsoft encourages customers to consider at least some number of devices to receive features when they are available to broad market via Current Branch.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Date Placeholder 4"/>
          <p:cNvSpPr>
            <a:spLocks noGrp="1"/>
          </p:cNvSpPr>
          <p:nvPr>
            <p:ph type="dt" idx="10"/>
          </p:nvPr>
        </p:nvSpPr>
        <p:spPr/>
        <p:txBody>
          <a:bodyPr/>
          <a:lstStyle/>
          <a:p>
            <a:fld id="{47097E2C-CE41-4239-8549-0AF48F84BA1E}" type="datetime8">
              <a:rPr lang="en-US" smtClean="0">
                <a:solidFill>
                  <a:prstClr val="black"/>
                </a:solidFill>
              </a:rPr>
              <a:pPr/>
              <a:t>7/31/2021 8:17 PM</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757859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customers can delay feature updates by a few months after features updates are available to consumers. </a:t>
            </a:r>
          </a:p>
          <a:p>
            <a:r>
              <a:rPr lang="en-US" dirty="0"/>
              <a:t>By the time Current branch for Business machines are updated, the changes will have been validated by millions of Insiders, consumers and customers’ internal test processes for several months, allowing updates to be deployed with this increased assurance of validation. Enterprises will be able to decide if they want to receive updates automatically via Windows Update, or via WSUS to have control through management tools over how the updates are distributed in their environments.</a:t>
            </a:r>
          </a:p>
          <a:p>
            <a:r>
              <a:rPr lang="en-US" dirty="0"/>
              <a:t>Business customers can wait to receive feature updates for an additional period of time, testing and validating in their environment before broad deployment. Once features get declared to be business ready and Current Branch for Business begins, customers will have an additional period of time to consume that feature upgrade while continuing to receive regular security updates. </a:t>
            </a:r>
          </a:p>
          <a:p>
            <a:r>
              <a:rPr lang="en-US" dirty="0"/>
              <a:t>Microsoft plans to have 2 Current Branches for Business in market at any given time so a customer will be able to do an in place upgrade from one to another as well as skip one. </a:t>
            </a:r>
          </a:p>
          <a:p>
            <a:r>
              <a:rPr lang="en-US" dirty="0"/>
              <a:t>MSFT encourages customers to take advantage of Windows Update for Business by creating internal rings and stage broad deployment of upgrades once features are declared business-ready via Current Branch for Business. </a:t>
            </a:r>
          </a:p>
          <a:p>
            <a:endParaRPr lang="en-US" dirty="0"/>
          </a:p>
          <a:p>
            <a:endParaRPr lang="en-US" dirty="0"/>
          </a:p>
        </p:txBody>
      </p:sp>
      <p:sp>
        <p:nvSpPr>
          <p:cNvPr id="5" name="Date Placeholder 4"/>
          <p:cNvSpPr>
            <a:spLocks noGrp="1"/>
          </p:cNvSpPr>
          <p:nvPr>
            <p:ph type="dt" idx="10"/>
          </p:nvPr>
        </p:nvSpPr>
        <p:spPr/>
        <p:txBody>
          <a:bodyPr/>
          <a:lstStyle/>
          <a:p>
            <a:fld id="{E7B77615-84CC-47AC-862A-00B767A8EAC2}" type="datetime8">
              <a:rPr lang="en-US" smtClean="0">
                <a:solidFill>
                  <a:prstClr val="black"/>
                </a:solidFill>
              </a:rPr>
              <a:pPr/>
              <a:t>7/31/2021 8:17 PM</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065047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Periodically, Microsoft will declare a long term servicing branch– upon deployment of which, customers will only receive security updates and critical fixes for duration of mainstream and extended support. Customers will also be able to move from one Long Term Servicing branch to another via in place upgrade. Microsoft plans to deliver a capability of skipping one LTSB as well.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As Microsoft introduces new enterprise features over time, they expect to provide new Long Term Servicing Branches at appropriate time intervals, which will incorporate new functionality. Customers will be able to move devices easily from the Long Term Servicing branches they are currently on, to the next Long Term Servicing branch, as well as be able to skip one – using </a:t>
            </a:r>
            <a:r>
              <a:rPr lang="en-US" sz="900" u="sng" kern="1200" dirty="0">
                <a:solidFill>
                  <a:srgbClr val="0563C1"/>
                </a:solidFill>
                <a:effectLst/>
                <a:latin typeface="Segoe UI" panose="020B0502040204020203" pitchFamily="34" charset="0"/>
                <a:ea typeface="+mn-ea"/>
                <a:cs typeface="+mn-cs"/>
                <a:hlinkClick r:id="rId3"/>
              </a:rPr>
              <a:t>in place upgrade</a:t>
            </a:r>
            <a:r>
              <a:rPr lang="en-US" sz="900" kern="1200" dirty="0">
                <a:solidFill>
                  <a:srgbClr val="000000"/>
                </a:solidFill>
                <a:effectLst/>
                <a:latin typeface="Segoe UI" panose="020B0502040204020203" pitchFamily="34" charset="0"/>
                <a:ea typeface="+mn-ea"/>
                <a:cs typeface="+mn-cs"/>
              </a:rPr>
              <a:t> technology in Windows 10. Microsoft is committed to providing customers reasonable notice before a Long Term Servicing branch is declared, in order to help with deployment planning. In addition, IT professionals will be able to move user devices from a Long Term Servicing branch to a Current branch for Business to stay up-to-date with latest feature updates; and alternatively, move a user device from Current branch for Business to the next available Long Term Servicing branch when needed.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Microsoft understands the importance of having an initial Long Term Servicing branch available for enterprise customers to begin testing as soon as possible with Windows 10, and as a result they plan to deliver their first Windows 10 Long Term Servicing branch in the same time frame as Windows 10 market availability. Microsoft encourages customers to start testing the first Long Term Servicing branch as soon as it becomes available.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ate Placeholder 4"/>
          <p:cNvSpPr>
            <a:spLocks noGrp="1"/>
          </p:cNvSpPr>
          <p:nvPr>
            <p:ph type="dt" idx="10"/>
          </p:nvPr>
        </p:nvSpPr>
        <p:spPr/>
        <p:txBody>
          <a:bodyPr/>
          <a:lstStyle/>
          <a:p>
            <a:fld id="{6C132D5A-0C2F-4CD6-881C-A14926FCAEA8}" type="datetime8">
              <a:rPr lang="en-US" smtClean="0">
                <a:solidFill>
                  <a:prstClr val="black"/>
                </a:solidFill>
              </a:rPr>
              <a:pPr/>
              <a:t>7/31/2021 8:17 PM</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7" name="Slide Number Placeholder 6"/>
          <p:cNvSpPr>
            <a:spLocks noGrp="1"/>
          </p:cNvSpPr>
          <p:nvPr>
            <p:ph type="sldNum" sz="quarter" idx="12"/>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392330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pitchFamily="34" charset="0"/>
                <a:ea typeface="+mn-ea"/>
                <a:cs typeface="+mn-cs"/>
              </a:rPr>
              <a:t>Thank you for giving me the opportunity to share our thinking of how we anticipate servicing Windows starting with our next release. Before we dig in, I want to share with you that we have had our senior engineering and marketing leaders spend the last 6 months actively listening to customer feedback and needs </a:t>
            </a:r>
            <a:r>
              <a:rPr lang="en-US" sz="900" i="1" kern="1200" dirty="0">
                <a:solidFill>
                  <a:schemeClr val="tx1"/>
                </a:solidFill>
                <a:effectLst/>
                <a:latin typeface="Segoe UI" pitchFamily="34" charset="0"/>
                <a:ea typeface="+mn-ea"/>
                <a:cs typeface="+mn-cs"/>
              </a:rPr>
              <a:t>for</a:t>
            </a:r>
            <a:r>
              <a:rPr lang="en-US" sz="900" kern="1200" dirty="0">
                <a:solidFill>
                  <a:schemeClr val="tx1"/>
                </a:solidFill>
                <a:effectLst/>
                <a:latin typeface="Segoe UI" pitchFamily="34" charset="0"/>
                <a:ea typeface="+mn-ea"/>
                <a:cs typeface="+mn-cs"/>
              </a:rPr>
              <a:t> deploying and managing Windows.</a:t>
            </a:r>
            <a:r>
              <a:rPr lang="en-US" sz="900" kern="1200" baseline="0" dirty="0">
                <a:solidFill>
                  <a:schemeClr val="tx1"/>
                </a:solidFill>
                <a:effectLst/>
                <a:latin typeface="Segoe UI" pitchFamily="34" charset="0"/>
                <a:ea typeface="+mn-ea"/>
                <a:cs typeface="+mn-cs"/>
              </a:rPr>
              <a:t> </a:t>
            </a:r>
            <a:endParaRPr lang="en-US" sz="900" kern="1200" dirty="0">
              <a:solidFill>
                <a:schemeClr val="tx1"/>
              </a:solidFill>
              <a:effectLst/>
              <a:latin typeface="Segoe UI" pitchFamily="34" charset="0"/>
              <a:ea typeface="+mn-ea"/>
              <a:cs typeface="+mn-cs"/>
            </a:endParaRPr>
          </a:p>
          <a:p>
            <a:r>
              <a:rPr lang="en-US" sz="900" dirty="0">
                <a:effectLst/>
                <a:latin typeface="Segoe UI" panose="020B0502040204020203" pitchFamily="34" charset="0"/>
              </a:rPr>
              <a:t> </a:t>
            </a:r>
            <a:endParaRPr lang="en-US" sz="900" kern="1200" dirty="0">
              <a:solidFill>
                <a:schemeClr val="tx1"/>
              </a:solidFill>
              <a:effectLst/>
              <a:latin typeface="Segoe UI" pitchFamily="34" charset="0"/>
              <a:ea typeface="+mn-ea"/>
              <a:cs typeface="+mn-cs"/>
            </a:endParaRPr>
          </a:p>
          <a:p>
            <a:r>
              <a:rPr lang="en-US" sz="900" dirty="0">
                <a:effectLst/>
                <a:latin typeface="Segoe UI" panose="020B0502040204020203" pitchFamily="34" charset="0"/>
              </a:rPr>
              <a:t> The feedback is clear. The world is changing and rapid innovation requires a new and</a:t>
            </a:r>
            <a:r>
              <a:rPr lang="en-US" sz="900" baseline="0" dirty="0">
                <a:effectLst/>
                <a:latin typeface="Segoe UI" panose="020B0502040204020203" pitchFamily="34" charset="0"/>
              </a:rPr>
              <a:t> yet balanced approach to how deliver our products to our customers.</a:t>
            </a:r>
            <a:endParaRPr lang="en-US" sz="900" kern="1200" dirty="0">
              <a:solidFill>
                <a:schemeClr val="tx1"/>
              </a:solidFill>
              <a:effectLst/>
              <a:latin typeface="Segoe UI" pitchFamily="34" charset="0"/>
              <a:ea typeface="+mn-ea"/>
              <a:cs typeface="+mn-cs"/>
            </a:endParaRPr>
          </a:p>
          <a:p>
            <a:endParaRPr lang="en-US" sz="900" kern="1200" dirty="0">
              <a:solidFill>
                <a:schemeClr val="tx1"/>
              </a:solidFill>
              <a:effectLst/>
              <a:latin typeface="Segoe UI" pitchFamily="34" charset="0"/>
              <a:ea typeface="+mn-ea"/>
              <a:cs typeface="+mn-cs"/>
            </a:endParaRPr>
          </a:p>
          <a:p>
            <a:r>
              <a:rPr lang="en-US" sz="900" kern="1200" dirty="0">
                <a:solidFill>
                  <a:schemeClr val="tx1"/>
                </a:solidFill>
                <a:effectLst/>
                <a:latin typeface="Segoe UI" pitchFamily="34" charset="0"/>
                <a:ea typeface="+mn-ea"/>
                <a:cs typeface="+mn-cs"/>
              </a:rPr>
              <a:t>We aspire to ship our</a:t>
            </a:r>
            <a:r>
              <a:rPr lang="en-US" sz="900" kern="1200" baseline="0" dirty="0">
                <a:solidFill>
                  <a:schemeClr val="tx1"/>
                </a:solidFill>
                <a:effectLst/>
                <a:latin typeface="Segoe UI" pitchFamily="34" charset="0"/>
                <a:ea typeface="+mn-ea"/>
                <a:cs typeface="+mn-cs"/>
              </a:rPr>
              <a:t> products in a way that actively takes in</a:t>
            </a:r>
            <a:r>
              <a:rPr lang="en-US" sz="900" kern="1200" dirty="0">
                <a:solidFill>
                  <a:schemeClr val="tx1"/>
                </a:solidFill>
                <a:effectLst/>
                <a:latin typeface="Segoe UI" pitchFamily="34" charset="0"/>
                <a:ea typeface="+mn-ea"/>
                <a:cs typeface="+mn-cs"/>
              </a:rPr>
              <a:t> customer feedback in a timely</a:t>
            </a:r>
            <a:r>
              <a:rPr lang="en-US" sz="900" kern="1200" baseline="0" dirty="0">
                <a:solidFill>
                  <a:schemeClr val="tx1"/>
                </a:solidFill>
                <a:effectLst/>
                <a:latin typeface="Segoe UI" pitchFamily="34" charset="0"/>
                <a:ea typeface="+mn-ea"/>
                <a:cs typeface="+mn-cs"/>
              </a:rPr>
              <a:t> manner while being transparent and reliable vendors to our customers. </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91B4FA0-BFEA-4706-9B46-4B962782F05B}" type="datetime1">
              <a:rPr lang="en-US" smtClean="0">
                <a:solidFill>
                  <a:prstClr val="black"/>
                </a:solidFill>
              </a:rPr>
              <a:pPr/>
              <a:t>7/31/2021</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867462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sz="900" b="1" dirty="0">
              <a:cs typeface="Courier New" panose="02070309020205020404" pitchFamily="49" charset="0"/>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46337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8163" y="233363"/>
            <a:ext cx="3243262" cy="1825625"/>
          </a:xfrm>
        </p:spPr>
      </p:sp>
      <p:sp>
        <p:nvSpPr>
          <p:cNvPr id="3" name="Notes Placeholder 2"/>
          <p:cNvSpPr>
            <a:spLocks noGrp="1"/>
          </p:cNvSpPr>
          <p:nvPr>
            <p:ph type="body" idx="1"/>
          </p:nvPr>
        </p:nvSpPr>
        <p:spPr/>
        <p:txBody>
          <a:bodyPr/>
          <a:lstStyle/>
          <a:p>
            <a:endParaRPr lang="en-US" sz="700" kern="1200" dirty="0">
              <a:solidFill>
                <a:schemeClr val="tx1"/>
              </a:solidFill>
              <a:effectLst/>
              <a:latin typeface="Segoe UI" panose="020B0502040204020203" pitchFamily="34" charset="0"/>
              <a:ea typeface="+mn-ea"/>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A5B258F2-B2E5-4175-B339-81AEE5988F5F}" type="slidenum">
              <a:rPr lang="en-US" smtClean="0">
                <a:solidFill>
                  <a:srgbClr val="505050"/>
                </a:solidFill>
              </a:rPr>
              <a:pPr/>
              <a:t>22</a:t>
            </a:fld>
            <a:endParaRPr lang="en-US" dirty="0">
              <a:solidFill>
                <a:srgbClr val="505050"/>
              </a:solidFill>
            </a:endParaRPr>
          </a:p>
        </p:txBody>
      </p:sp>
    </p:spTree>
    <p:extLst>
      <p:ext uri="{BB962C8B-B14F-4D97-AF65-F5344CB8AC3E}">
        <p14:creationId xmlns:p14="http://schemas.microsoft.com/office/powerpoint/2010/main" val="1254038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4488" y="668338"/>
            <a:ext cx="5945187" cy="3344862"/>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dirty="0">
              <a:solidFill>
                <a:prstClr val="black"/>
              </a:solidFill>
            </a:endParaRPr>
          </a:p>
        </p:txBody>
      </p:sp>
      <p:sp>
        <p:nvSpPr>
          <p:cNvPr id="8" name="Footer Placeholder 4"/>
          <p:cNvSpPr>
            <a:spLocks noGrp="1"/>
          </p:cNvSpPr>
          <p:nvPr>
            <p:ph type="ftr" sz="quarter" idx="4"/>
          </p:nvPr>
        </p:nvSpPr>
        <p:spPr>
          <a:xfrm>
            <a:off x="0" y="8614410"/>
            <a:ext cx="5854954" cy="352998"/>
          </a:xfrm>
        </p:spPr>
        <p:txBody>
          <a:bodyPr/>
          <a:lstStyle/>
          <a:p>
            <a:pPr defTabSz="905293"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9" name="Header Placeholder 3"/>
          <p:cNvSpPr>
            <a:spLocks noGrp="1"/>
          </p:cNvSpPr>
          <p:nvPr>
            <p:ph type="hdr" sz="quarter"/>
          </p:nvPr>
        </p:nvSpPr>
        <p:spPr>
          <a:xfrm>
            <a:off x="0" y="0"/>
            <a:ext cx="2938780" cy="453390"/>
          </a:xfrm>
        </p:spPr>
        <p:txBody>
          <a:bodyPr/>
          <a:lstStyle/>
          <a:p>
            <a:endParaRPr lang="en-US" dirty="0">
              <a:solidFill>
                <a:prstClr val="black"/>
              </a:solidFill>
            </a:endParaRPr>
          </a:p>
        </p:txBody>
      </p:sp>
      <p:sp>
        <p:nvSpPr>
          <p:cNvPr id="11" name="Date Placeholder 5"/>
          <p:cNvSpPr>
            <a:spLocks noGrp="1"/>
          </p:cNvSpPr>
          <p:nvPr>
            <p:ph type="dt" idx="1"/>
          </p:nvPr>
        </p:nvSpPr>
        <p:spPr>
          <a:xfrm>
            <a:off x="3841451" y="0"/>
            <a:ext cx="2938780" cy="453390"/>
          </a:xfrm>
        </p:spPr>
        <p:txBody>
          <a:bodyPr/>
          <a:lstStyle/>
          <a:p>
            <a:fld id="{FB40C4ED-F00E-4684-8290-7C12B37AD6F7}" type="datetime1">
              <a:rPr lang="en-US" smtClean="0">
                <a:solidFill>
                  <a:prstClr val="black"/>
                </a:solidFill>
              </a:rPr>
              <a:pPr/>
              <a:t>7/31/2021</a:t>
            </a:fld>
            <a:endParaRPr lang="en-US" dirty="0">
              <a:solidFill>
                <a:prstClr val="black"/>
              </a:solidFill>
            </a:endParaRPr>
          </a:p>
        </p:txBody>
      </p:sp>
    </p:spTree>
    <p:extLst>
      <p:ext uri="{BB962C8B-B14F-4D97-AF65-F5344CB8AC3E}">
        <p14:creationId xmlns:p14="http://schemas.microsoft.com/office/powerpoint/2010/main" val="4200640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Many consumers today expect their devices to receive ongoing feature updates without having to take an action. However, Microsoft understands that businesses require more control in how updates are delivered, and at what pace.</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For example, systems powering hospital emergency rooms, air traffic control towers, financial trading systems, factory floors, just to name a few, may need very strict change management policies, for prolonged periods of time. To support Windows 10 devices in these mission critical customer environments Microsoft will provide </a:t>
            </a:r>
            <a:r>
              <a:rPr kumimoji="0" lang="en-US" sz="900" b="1"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Long Term Servicing branches </a:t>
            </a: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at the appropriate time intervals. On these branches, customer devices will receive the level of enterprise support expected for the mission critical systems, keeping systems more secure with the latest security and critical updates, while minimizing change by not delivering new features for the duration of mainstream (five years) and extended </a:t>
            </a:r>
            <a:r>
              <a:rPr kumimoji="0" lang="en-US" sz="900" b="0" i="0" u="sng" strike="noStrike" kern="1200" cap="none" spc="0" normalizeH="0" baseline="0" noProof="0" dirty="0">
                <a:ln>
                  <a:noFill/>
                </a:ln>
                <a:solidFill>
                  <a:srgbClr val="0563C1"/>
                </a:solidFill>
                <a:effectLst/>
                <a:uLnTx/>
                <a:uFillTx/>
                <a:latin typeface="Segoe UI" panose="020B0502040204020203" pitchFamily="34" charset="0"/>
                <a:ea typeface="+mn-ea"/>
                <a:cs typeface="+mn-cs"/>
                <a:hlinkClick r:id="rId3"/>
              </a:rPr>
              <a:t>support</a:t>
            </a: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(five years). On Long Term Servicing branches, customers will have the flexibility to deliver security updates and fixes via Windows Server Update Services (WSUS) which allows full control over the internal distribution of updates using existing management solutions such as </a:t>
            </a:r>
            <a:r>
              <a:rPr kumimoji="0" lang="en-US" sz="900" b="0" i="0" u="sng" strike="noStrike" kern="1200" cap="none" spc="0" normalizeH="0" baseline="0" noProof="0" dirty="0">
                <a:ln>
                  <a:noFill/>
                </a:ln>
                <a:solidFill>
                  <a:srgbClr val="0563C1"/>
                </a:solidFill>
                <a:effectLst/>
                <a:uLnTx/>
                <a:uFillTx/>
                <a:latin typeface="Segoe UI" panose="020B0502040204020203" pitchFamily="34" charset="0"/>
                <a:ea typeface="+mn-ea"/>
                <a:cs typeface="+mn-cs"/>
                <a:hlinkClick r:id="rId4"/>
              </a:rPr>
              <a:t>System Center Configuration Manager</a:t>
            </a: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 or to receive these updates automatically via Windows Update.</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107000"/>
              </a:lnSpc>
              <a:spcBef>
                <a:spcPts val="0"/>
              </a:spcBef>
              <a:spcAft>
                <a:spcPts val="8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Microsoft also learned from customers that while having control of mission critical environments is important; they also have many end user devices that are not necessarily mission-critical. Managing those devices as mission critical systems results in significant, unnecessary costs and complexity, while additionally depriving business users of access to the latest functionality. Many IT organizations have told Microsoft they would like to get out of the business of managing end-user devices. They are looking for ways to keep devices up to-date with more discretion than simply treating them the same way they treat consumer devices.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endParaRPr>
          </a:p>
        </p:txBody>
      </p:sp>
      <p:sp>
        <p:nvSpPr>
          <p:cNvPr id="8" name="Date Placeholder 7"/>
          <p:cNvSpPr>
            <a:spLocks noGrp="1"/>
          </p:cNvSpPr>
          <p:nvPr>
            <p:ph type="dt" idx="10"/>
          </p:nvPr>
        </p:nvSpPr>
        <p:spPr/>
        <p:txBody>
          <a:bodyPr/>
          <a:lstStyle/>
          <a:p>
            <a:fld id="{F101BD6E-561C-4918-9B89-81576FAFD5D7}" type="datetime8">
              <a:rPr lang="en-US" smtClean="0">
                <a:solidFill>
                  <a:prstClr val="black"/>
                </a:solidFill>
              </a:rPr>
              <a:pPr/>
              <a:t>7/31/2021 8:17 PM</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96177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Customer feedback is clear – Microsoft upgrades may break over time, sufficient time to test is necessary, and overall their product innovation should provide enough value to offset migration and deployment costs.</a:t>
            </a:r>
            <a:endPar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B06DC39-F350-4048-8FEF-B9283FCF4C5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42530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7/31/2021 8:17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503296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Many consumers today expect their devices to receive ongoing feature updates without having to take an action. However, Microsoft understands that businesses require more control in how updates are delivered, and at what pace.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For example, systems powering hospital emergency rooms, air traffic control towers, financial trading systems, factory floors, just to name a few, may need very strict change management policies, for prolonged periods of time. To support Windows 10 devices in these mission critical customer environments Microsoft will provide </a:t>
            </a:r>
            <a:r>
              <a:rPr lang="en-US" sz="900" b="1" kern="1200" dirty="0">
                <a:solidFill>
                  <a:srgbClr val="000000"/>
                </a:solidFill>
                <a:effectLst/>
                <a:latin typeface="Segoe UI" panose="020B0502040204020203" pitchFamily="34" charset="0"/>
                <a:ea typeface="+mn-ea"/>
                <a:cs typeface="+mn-cs"/>
              </a:rPr>
              <a:t>Long Term Servicing branches </a:t>
            </a:r>
            <a:r>
              <a:rPr lang="en-US" sz="900" kern="1200" dirty="0">
                <a:solidFill>
                  <a:srgbClr val="000000"/>
                </a:solidFill>
                <a:effectLst/>
                <a:latin typeface="Segoe UI" panose="020B0502040204020203" pitchFamily="34" charset="0"/>
                <a:ea typeface="+mn-ea"/>
                <a:cs typeface="+mn-cs"/>
              </a:rPr>
              <a:t>at the appropriate time intervals. On these branches, customer devices will receive the level of enterprise support expected for the mission critical systems, keeping systems more secure with the latest security and critical updates, while minimizing change by not delivering new features for the duration of mainstream (five years) and extended </a:t>
            </a:r>
            <a:r>
              <a:rPr lang="en-US" sz="900" u="sng" kern="1200" dirty="0">
                <a:solidFill>
                  <a:srgbClr val="0563C1"/>
                </a:solidFill>
                <a:effectLst/>
                <a:latin typeface="Segoe UI" panose="020B0502040204020203" pitchFamily="34" charset="0"/>
                <a:ea typeface="+mn-ea"/>
                <a:cs typeface="+mn-cs"/>
                <a:hlinkClick r:id="rId3"/>
              </a:rPr>
              <a:t>support</a:t>
            </a:r>
            <a:r>
              <a:rPr lang="en-US" sz="900" kern="1200" dirty="0">
                <a:solidFill>
                  <a:srgbClr val="000000"/>
                </a:solidFill>
                <a:effectLst/>
                <a:latin typeface="Segoe UI" panose="020B0502040204020203" pitchFamily="34" charset="0"/>
                <a:ea typeface="+mn-ea"/>
                <a:cs typeface="+mn-cs"/>
              </a:rPr>
              <a:t> (five years). On Long Term Servicing branches, customers will have the flexibility to deliver security updates and fixes via Windows Server Update Services (WSUS) which allows full control over the internal distribution of updates using existing management solutions such as </a:t>
            </a:r>
            <a:r>
              <a:rPr lang="en-US" sz="900" u="sng" kern="1200" dirty="0">
                <a:solidFill>
                  <a:srgbClr val="0563C1"/>
                </a:solidFill>
                <a:effectLst/>
                <a:latin typeface="Segoe UI" panose="020B0502040204020203" pitchFamily="34" charset="0"/>
                <a:ea typeface="+mn-ea"/>
                <a:cs typeface="+mn-cs"/>
                <a:hlinkClick r:id="rId4"/>
              </a:rPr>
              <a:t>System Center Configuration Manager</a:t>
            </a:r>
            <a:r>
              <a:rPr lang="en-US" sz="900" kern="1200" dirty="0">
                <a:solidFill>
                  <a:srgbClr val="000000"/>
                </a:solidFill>
                <a:effectLst/>
                <a:latin typeface="Segoe UI" panose="020B0502040204020203" pitchFamily="34" charset="0"/>
                <a:ea typeface="+mn-ea"/>
                <a:cs typeface="+mn-cs"/>
              </a:rPr>
              <a:t> or to receive these updates automatically via Windows Update.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dirty="0">
                <a:solidFill>
                  <a:srgbClr val="000000"/>
                </a:solidFill>
                <a:effectLst/>
                <a:latin typeface="Segoe UI" panose="020B0502040204020203" pitchFamily="34" charset="0"/>
                <a:ea typeface="+mn-ea"/>
                <a:cs typeface="+mn-cs"/>
              </a:rPr>
              <a:t>Microsoft also learned from customers that while having control of mission critical environments is important; they also have many end user devices that are not necessarily mission-critical. Managing those devices as mission critical systems results in significant, unnecessary costs and complexity, while additionally depriving business users of access to the latest functionality. Many IT organizations have told Microsoft they would like to get out of the business of managing end-user devices. They are looking for ways to keep devices up to-date with more discretion than simply treating them the same way they treat consumer devices.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Date Placeholder 7"/>
          <p:cNvSpPr>
            <a:spLocks noGrp="1"/>
          </p:cNvSpPr>
          <p:nvPr>
            <p:ph type="dt" idx="10"/>
          </p:nvPr>
        </p:nvSpPr>
        <p:spPr/>
        <p:txBody>
          <a:bodyPr/>
          <a:lstStyle/>
          <a:p>
            <a:fld id="{F101BD6E-561C-4918-9B89-81576FAFD5D7}" type="datetime8">
              <a:rPr lang="en-US" smtClean="0">
                <a:solidFill>
                  <a:prstClr val="black"/>
                </a:solidFill>
              </a:rPr>
              <a:pPr/>
              <a:t>7/31/2021 8:17 PM</a:t>
            </a:fld>
            <a:endParaRPr lang="en-US" dirty="0">
              <a:solidFill>
                <a:prstClr val="black"/>
              </a:solidFill>
            </a:endParaRPr>
          </a:p>
        </p:txBody>
      </p:sp>
      <p:sp>
        <p:nvSpPr>
          <p:cNvPr id="9" name="Footer Placeholder 8"/>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0" name="Slide Number Placeholder 9"/>
          <p:cNvSpPr>
            <a:spLocks noGrp="1"/>
          </p:cNvSpPr>
          <p:nvPr>
            <p:ph type="sldNum" sz="quarter" idx="12"/>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123836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Today, many of you treat your business users as they are operating on a mission critical system – but is that absolutely necessary? </a:t>
            </a:r>
          </a:p>
          <a:p>
            <a:r>
              <a:rPr lang="en-US" sz="900" kern="1200" dirty="0">
                <a:solidFill>
                  <a:schemeClr val="tx1"/>
                </a:solidFill>
                <a:effectLst/>
                <a:latin typeface="Segoe UI Light" pitchFamily="34" charset="0"/>
                <a:ea typeface="+mn-ea"/>
                <a:cs typeface="+mn-cs"/>
              </a:rPr>
              <a:t>It is expensive for your business</a:t>
            </a:r>
          </a:p>
          <a:p>
            <a:r>
              <a:rPr lang="en-US" sz="900" kern="1200" dirty="0">
                <a:solidFill>
                  <a:schemeClr val="tx1"/>
                </a:solidFill>
                <a:effectLst/>
                <a:latin typeface="Segoe UI Light" pitchFamily="34" charset="0"/>
                <a:ea typeface="+mn-ea"/>
                <a:cs typeface="+mn-cs"/>
              </a:rPr>
              <a:t>Your users aren’t getting access to the latest technology which can put you at a disadvantage with your competitors</a:t>
            </a:r>
          </a:p>
          <a:p>
            <a:r>
              <a:rPr lang="en-US" sz="900" kern="1200" dirty="0">
                <a:solidFill>
                  <a:schemeClr val="tx1"/>
                </a:solidFill>
                <a:effectLst/>
                <a:latin typeface="Segoe UI Light" pitchFamily="34" charset="0"/>
                <a:ea typeface="+mn-ea"/>
                <a:cs typeface="+mn-cs"/>
              </a:rPr>
              <a:t>You are in control but your users are either asking or already bringing in their own devices into the workplace which reduces your control and increases security risks.</a:t>
            </a:r>
          </a:p>
          <a:p>
            <a:r>
              <a:rPr lang="en-US" sz="900" kern="1200" dirty="0">
                <a:solidFill>
                  <a:schemeClr val="tx1"/>
                </a:solidFill>
                <a:effectLst/>
                <a:latin typeface="Segoe UI Light" pitchFamily="34" charset="0"/>
                <a:ea typeface="+mn-ea"/>
                <a:cs typeface="+mn-cs"/>
              </a:rPr>
              <a:t>[BUILD the slide]</a:t>
            </a:r>
          </a:p>
          <a:p>
            <a:r>
              <a:rPr lang="en-US" sz="900" kern="1200" dirty="0">
                <a:solidFill>
                  <a:schemeClr val="tx1"/>
                </a:solidFill>
                <a:effectLst/>
                <a:latin typeface="Segoe UI Light" pitchFamily="34" charset="0"/>
                <a:ea typeface="+mn-ea"/>
                <a:cs typeface="+mn-cs"/>
              </a:rPr>
              <a:t>However, many of you have said that you aren’t able to treat your business workers as pure consumers either.</a:t>
            </a:r>
          </a:p>
          <a:p>
            <a:r>
              <a:rPr lang="en-US" sz="900" kern="1200" dirty="0">
                <a:solidFill>
                  <a:schemeClr val="tx1"/>
                </a:solidFill>
                <a:effectLst/>
                <a:latin typeface="Segoe UI Light" pitchFamily="34" charset="0"/>
                <a:ea typeface="+mn-ea"/>
                <a:cs typeface="+mn-cs"/>
              </a:rPr>
              <a:t>With updates getting installed on consumer devices on day 1, you give up any control of user devices and updates haven’t been to the broad market yet so they haven’t been tested widely. </a:t>
            </a:r>
          </a:p>
          <a:p>
            <a:r>
              <a:rPr lang="en-US" sz="900" kern="1200" dirty="0">
                <a:solidFill>
                  <a:schemeClr val="tx1"/>
                </a:solidFill>
                <a:effectLst/>
                <a:latin typeface="Segoe UI Light" pitchFamily="34" charset="0"/>
                <a:ea typeface="+mn-ea"/>
                <a:cs typeface="+mn-cs"/>
              </a:rPr>
              <a:t>So you are embracing </a:t>
            </a:r>
            <a:r>
              <a:rPr lang="en-US" sz="900" kern="1200" dirty="0" err="1">
                <a:solidFill>
                  <a:schemeClr val="tx1"/>
                </a:solidFill>
                <a:effectLst/>
                <a:latin typeface="Segoe UI Light" pitchFamily="34" charset="0"/>
                <a:ea typeface="+mn-ea"/>
                <a:cs typeface="+mn-cs"/>
              </a:rPr>
              <a:t>consumerization</a:t>
            </a:r>
            <a:r>
              <a:rPr lang="en-US" sz="900" kern="1200" dirty="0">
                <a:solidFill>
                  <a:schemeClr val="tx1"/>
                </a:solidFill>
                <a:effectLst/>
                <a:latin typeface="Segoe UI Light" pitchFamily="34" charset="0"/>
                <a:ea typeface="+mn-ea"/>
                <a:cs typeface="+mn-cs"/>
              </a:rPr>
              <a:t> but is that the best way?</a:t>
            </a:r>
          </a:p>
        </p:txBody>
      </p:sp>
      <p:sp>
        <p:nvSpPr>
          <p:cNvPr id="4" name="Slide Number Placeholder 3"/>
          <p:cNvSpPr>
            <a:spLocks noGrp="1"/>
          </p:cNvSpPr>
          <p:nvPr>
            <p:ph type="sldNum" sz="quarter" idx="10"/>
          </p:nvPr>
        </p:nvSpPr>
        <p:spPr/>
        <p:txBody>
          <a:bodyPr/>
          <a:lstStyle/>
          <a:p>
            <a:fld id="{40AD8D2B-FC6B-43A2-B7F0-7915BF86F7E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81015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To that end, Microsoft is introducing a new approach for business customers, which they are referring to as the </a:t>
            </a:r>
            <a:r>
              <a:rPr lang="en-US" sz="900" b="1" kern="1200" dirty="0">
                <a:solidFill>
                  <a:schemeClr val="tx1"/>
                </a:solidFill>
                <a:effectLst/>
                <a:latin typeface="Segoe UI Light" pitchFamily="34" charset="0"/>
                <a:ea typeface="+mn-ea"/>
                <a:cs typeface="+mn-cs"/>
              </a:rPr>
              <a:t>Current branch for Business</a:t>
            </a:r>
            <a:r>
              <a:rPr lang="en-US" sz="900" kern="1200" dirty="0">
                <a:solidFill>
                  <a:schemeClr val="tx1"/>
                </a:solidFill>
                <a:effectLst/>
                <a:latin typeface="Segoe UI Light" pitchFamily="34" charset="0"/>
                <a:ea typeface="+mn-ea"/>
                <a:cs typeface="+mn-cs"/>
              </a:rPr>
              <a:t>. By putting devices on the Current branch for Business, enterprises will be able to receive feature updates after their quality and application compatibility has been assessed in the consumer market, while continuing to receive security updates on a regular basis. This gives IT departments’ time to start validating updates in their environments the day changes are shipped broadly to consumers, or in some cases earlier, if they have users enrolled in the </a:t>
            </a:r>
            <a:r>
              <a:rPr lang="en-US" sz="900" u="sng" kern="1200" dirty="0">
                <a:solidFill>
                  <a:schemeClr val="tx1"/>
                </a:solidFill>
                <a:effectLst/>
                <a:latin typeface="Segoe UI Light" pitchFamily="34" charset="0"/>
                <a:ea typeface="+mn-ea"/>
                <a:cs typeface="+mn-cs"/>
                <a:hlinkClick r:id="rId3"/>
              </a:rPr>
              <a:t>Windows Insider Program</a:t>
            </a:r>
            <a:r>
              <a:rPr lang="en-US" sz="900" kern="1200" dirty="0">
                <a:solidFill>
                  <a:schemeClr val="tx1"/>
                </a:solidFill>
                <a:effectLst/>
                <a:latin typeface="Segoe UI Light" pitchFamily="34" charset="0"/>
                <a:ea typeface="+mn-ea"/>
                <a:cs typeface="+mn-cs"/>
              </a:rPr>
              <a:t>. By the time Current branch for Business machines are updated, the changes will have been validated by millions of Insiders, consumers and customers’ internal test processes for several months, allowing updates to be deployed with this increased assurance of validation. Enterprises will be able to decide if they want to receive updates automatically via Windows Update, or via WSUS to have control through management tools over how the updates are distributed in their environments.</a:t>
            </a:r>
          </a:p>
          <a:p>
            <a:r>
              <a:rPr lang="en-US" sz="900" kern="1200" dirty="0">
                <a:solidFill>
                  <a:schemeClr val="tx1"/>
                </a:solidFill>
                <a:effectLst/>
                <a:latin typeface="Segoe UI Light" pitchFamily="34" charset="0"/>
                <a:ea typeface="+mn-ea"/>
                <a:cs typeface="+mn-cs"/>
              </a:rPr>
              <a:t>Businesses choosing to take advantage of connecting end user machines to Windows Update may experience a reduction in management costs, quicker access to security updates and critical fixes and access to the latest innovation from Microsoft on an ongoing basis. </a:t>
            </a:r>
          </a:p>
          <a:p>
            <a:r>
              <a:rPr lang="en-US" sz="900" kern="1200" dirty="0">
                <a:solidFill>
                  <a:schemeClr val="tx1"/>
                </a:solidFill>
                <a:effectLst/>
                <a:latin typeface="Segoe UI Light" pitchFamily="34" charset="0"/>
                <a:ea typeface="+mn-ea"/>
                <a:cs typeface="+mn-cs"/>
              </a:rPr>
              <a:t>Customers can consume these updates through Windows Update for Business as well as through WSUS. </a:t>
            </a:r>
          </a:p>
        </p:txBody>
      </p:sp>
      <p:sp>
        <p:nvSpPr>
          <p:cNvPr id="4" name="Slide Number Placeholder 3"/>
          <p:cNvSpPr>
            <a:spLocks noGrp="1"/>
          </p:cNvSpPr>
          <p:nvPr>
            <p:ph type="sldNum" sz="quarter" idx="10"/>
          </p:nvPr>
        </p:nvSpPr>
        <p:spPr/>
        <p:txBody>
          <a:bodyPr/>
          <a:lstStyle/>
          <a:p>
            <a:fld id="{BB06DC39-F350-4048-8FEF-B9283FCF4C5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021155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900" kern="1200" dirty="0">
                <a:solidFill>
                  <a:schemeClr val="tx1"/>
                </a:solidFill>
                <a:effectLst/>
                <a:latin typeface="Segoe UI Light" pitchFamily="34" charset="0"/>
                <a:ea typeface="+mn-ea"/>
                <a:cs typeface="+mn-cs"/>
              </a:rPr>
              <a:t>Balancing Agility  and Control</a:t>
            </a:r>
            <a:endParaRPr lang="en-US" sz="1100" kern="1200" dirty="0">
              <a:solidFill>
                <a:schemeClr val="tx1"/>
              </a:solidFill>
              <a:effectLst/>
              <a:latin typeface="Segoe UI Light" pitchFamily="34" charset="0"/>
              <a:ea typeface="+mn-ea"/>
              <a:cs typeface="+mn-cs"/>
            </a:endParaRPr>
          </a:p>
          <a:p>
            <a:pPr lvl="2"/>
            <a:r>
              <a:rPr lang="en-US" sz="900" kern="1200" dirty="0">
                <a:solidFill>
                  <a:schemeClr val="tx1"/>
                </a:solidFill>
                <a:effectLst/>
                <a:latin typeface="Segoe UI Light" pitchFamily="34" charset="0"/>
                <a:ea typeface="+mn-ea"/>
                <a:cs typeface="+mn-cs"/>
              </a:rPr>
              <a:t>You  choose the right mix for you  </a:t>
            </a:r>
            <a:endParaRPr lang="en-US" sz="11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More secure </a:t>
            </a:r>
            <a:endParaRPr lang="en-US" sz="1100" kern="1200" dirty="0">
              <a:solidFill>
                <a:schemeClr val="tx1"/>
              </a:solidFill>
              <a:effectLst/>
              <a:latin typeface="Segoe UI Light" pitchFamily="34" charset="0"/>
              <a:ea typeface="+mn-ea"/>
              <a:cs typeface="+mn-cs"/>
            </a:endParaRPr>
          </a:p>
          <a:p>
            <a:pPr lvl="2"/>
            <a:r>
              <a:rPr lang="en-US" sz="900" kern="1200" dirty="0">
                <a:solidFill>
                  <a:schemeClr val="tx1"/>
                </a:solidFill>
                <a:effectLst/>
                <a:latin typeface="Segoe UI Light" pitchFamily="34" charset="0"/>
                <a:ea typeface="+mn-ea"/>
                <a:cs typeface="+mn-cs"/>
              </a:rPr>
              <a:t>Access to security updates  and fixes as they are released </a:t>
            </a:r>
            <a:endParaRPr lang="en-US" sz="11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Reducing management costs </a:t>
            </a:r>
            <a:endParaRPr lang="en-US" sz="1100" kern="1200" dirty="0">
              <a:solidFill>
                <a:schemeClr val="tx1"/>
              </a:solidFill>
              <a:effectLst/>
              <a:latin typeface="Segoe UI Light" pitchFamily="34" charset="0"/>
              <a:ea typeface="+mn-ea"/>
              <a:cs typeface="+mn-cs"/>
            </a:endParaRPr>
          </a:p>
          <a:p>
            <a:pPr lvl="2"/>
            <a:r>
              <a:rPr lang="en-US" sz="900" kern="1200" dirty="0">
                <a:solidFill>
                  <a:schemeClr val="tx1"/>
                </a:solidFill>
                <a:effectLst/>
                <a:latin typeface="Segoe UI Light" pitchFamily="34" charset="0"/>
                <a:ea typeface="+mn-ea"/>
                <a:cs typeface="+mn-cs"/>
              </a:rPr>
              <a:t>Defragmenting your installed base</a:t>
            </a:r>
            <a:endParaRPr lang="en-US" sz="1100" kern="1200" dirty="0">
              <a:solidFill>
                <a:schemeClr val="tx1"/>
              </a:solidFill>
              <a:effectLst/>
              <a:latin typeface="Segoe UI Light" pitchFamily="34" charset="0"/>
              <a:ea typeface="+mn-ea"/>
              <a:cs typeface="+mn-cs"/>
            </a:endParaRPr>
          </a:p>
          <a:p>
            <a:pPr lvl="2"/>
            <a:r>
              <a:rPr lang="en-US" sz="900" kern="1200" dirty="0">
                <a:solidFill>
                  <a:schemeClr val="tx1"/>
                </a:solidFill>
                <a:effectLst/>
                <a:latin typeface="Segoe UI Light" pitchFamily="34" charset="0"/>
                <a:ea typeface="+mn-ea"/>
                <a:cs typeface="+mn-cs"/>
              </a:rPr>
              <a:t>Get out of managing your user devices</a:t>
            </a:r>
            <a:endParaRPr lang="en-US" sz="11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Up to date with the latest innovation </a:t>
            </a:r>
            <a:endParaRPr lang="en-US" sz="1100" kern="1200" dirty="0">
              <a:solidFill>
                <a:schemeClr val="tx1"/>
              </a:solidFill>
              <a:effectLst/>
              <a:latin typeface="Segoe UI Light" pitchFamily="34" charset="0"/>
              <a:ea typeface="+mn-ea"/>
              <a:cs typeface="+mn-cs"/>
            </a:endParaRPr>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7/31/2021 8:17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07280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200" dirty="0">
                <a:solidFill>
                  <a:srgbClr val="000000"/>
                </a:solidFill>
                <a:effectLst/>
                <a:latin typeface="Segoe UI" panose="020B0502040204020203" pitchFamily="34" charset="0"/>
                <a:ea typeface="+mn-ea"/>
                <a:cs typeface="+mn-cs"/>
              </a:rPr>
              <a:t>With Windows 10, Microsoft has reengineered the way they deliver product which culminated in the introduction of Windows Insider Program. As part of their new approach to building and delivering Windows 10 to customers, Microsoft wants to make sure to get feedback in real-time as the development process is ongoing. Members of the Windows Insider community play an active role in helping build Windows 10 and are among the first to see new stuff. They automatically receive new builds as they are released with the latest features Microsoft is experimenting with.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200" dirty="0">
                <a:solidFill>
                  <a:srgbClr val="000000"/>
                </a:solidFill>
                <a:effectLst/>
                <a:latin typeface="Segoe UI" panose="020B0502040204020203" pitchFamily="34" charset="0"/>
                <a:ea typeface="+mn-ea"/>
                <a:cs typeface="+mn-cs"/>
              </a:rPr>
              <a:t>With Windows Insider Program, Microsoft has recruited millions of people who are excited to see early code and provide feedback. After that is done (via limited external flights and broad external flights), the features are released to the broad consumer market.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200" dirty="0">
                <a:solidFill>
                  <a:srgbClr val="000000"/>
                </a:solidFill>
                <a:effectLst/>
                <a:latin typeface="Segoe UI" panose="020B0502040204020203" pitchFamily="34" charset="0"/>
                <a:ea typeface="+mn-ea"/>
                <a:cs typeface="+mn-cs"/>
              </a:rPr>
              <a:t>At this point, the features have been through hundreds of millions of users who have used these features and that enterprises have had a chance to see and test run in their environments. After that process is complete, these feature updates are ready for enterprise deployments.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200" dirty="0">
                <a:solidFill>
                  <a:srgbClr val="000000"/>
                </a:solidFill>
                <a:effectLst/>
                <a:latin typeface="Segoe UI" panose="020B0502040204020203" pitchFamily="34" charset="0"/>
                <a:ea typeface="+mn-ea"/>
                <a:cs typeface="+mn-cs"/>
              </a:rPr>
              <a:t>With Windows Update for Business, customers will also be able to replicate what Microsoft has done, but internally. Customers will be able to set up their own Enterprise “rings” and assign devices to these rings in order to stage deployment to address their needs.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7/31/2021 8:17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577666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582862"/>
            <a:ext cx="6402388" cy="1828800"/>
          </a:xfrm>
          <a:noFill/>
        </p:spPr>
        <p:txBody>
          <a:bodyPr lIns="146304" tIns="91440" rIns="146304" bIns="91440" anchor="t" anchorCtr="0"/>
          <a:lstStyle>
            <a:lvl1pPr algn="l" defTabSz="932742" rtl="0" eaLnBrk="1" latinLnBrk="0" hangingPunct="1">
              <a:lnSpc>
                <a:spcPct val="90000"/>
              </a:lnSpc>
              <a:spcBef>
                <a:spcPct val="0"/>
              </a:spcBef>
              <a:buNone/>
              <a:defRPr lang="en-US" sz="4400"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r>
              <a:rPr lang="en-US" dirty="0"/>
              <a:t>Presentation title</a:t>
            </a:r>
          </a:p>
        </p:txBody>
      </p:sp>
      <p:sp>
        <p:nvSpPr>
          <p:cNvPr id="3" name="Text Placeholder 2"/>
          <p:cNvSpPr>
            <a:spLocks noGrp="1"/>
          </p:cNvSpPr>
          <p:nvPr>
            <p:ph type="body" sz="quarter" idx="14" hasCustomPrompt="1"/>
          </p:nvPr>
        </p:nvSpPr>
        <p:spPr bwMode="auto">
          <a:xfrm>
            <a:off x="273050" y="4411642"/>
            <a:ext cx="6402388" cy="1219205"/>
          </a:xfrm>
        </p:spPr>
        <p:txBody>
          <a:bodyPr tIns="109728" bIns="109728">
            <a:noAutofit/>
          </a:bodyPr>
          <a:lstStyle>
            <a:lvl1pPr marL="0" indent="0">
              <a:spcBef>
                <a:spcPts val="0"/>
              </a:spcBef>
              <a:buNone/>
              <a:defRPr sz="3200" spc="0" baseline="0">
                <a:gradFill>
                  <a:gsLst>
                    <a:gs pos="76768">
                      <a:srgbClr val="FFFFFF"/>
                    </a:gs>
                    <a:gs pos="53000">
                      <a:srgbClr val="FFFFFF"/>
                    </a:gs>
                  </a:gsLst>
                  <a:lin ang="5400000" scaled="0"/>
                </a:gradFill>
                <a:latin typeface="+mn-lt"/>
              </a:defRPr>
            </a:lvl1pPr>
          </a:lstStyle>
          <a:p>
            <a:pPr lvl="0"/>
            <a:r>
              <a:rPr lang="en-US" dirty="0"/>
              <a:t>Speaker Name</a:t>
            </a:r>
          </a:p>
        </p:txBody>
      </p:sp>
      <p:sp>
        <p:nvSpPr>
          <p:cNvPr id="5" name="Windows 10"/>
          <p:cNvSpPr>
            <a:spLocks noChangeAspect="1" noEditPoints="1"/>
          </p:cNvSpPr>
          <p:nvPr userDrawn="1"/>
        </p:nvSpPr>
        <p:spPr bwMode="auto">
          <a:xfrm>
            <a:off x="8858732" y="5911317"/>
            <a:ext cx="2936227" cy="548640"/>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Tree>
    <p:extLst>
      <p:ext uri="{BB962C8B-B14F-4D97-AF65-F5344CB8AC3E}">
        <p14:creationId xmlns:p14="http://schemas.microsoft.com/office/powerpoint/2010/main" val="31785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_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7166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958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7"/>
        </a:solidFill>
        <a:effectLst/>
      </p:bgPr>
    </p:bg>
    <p:spTree>
      <p:nvGrpSpPr>
        <p:cNvPr id="1" name=""/>
        <p:cNvGrpSpPr/>
        <p:nvPr/>
      </p:nvGrpSpPr>
      <p:grpSpPr>
        <a:xfrm>
          <a:off x="0" y="0"/>
          <a:ext cx="0" cy="0"/>
          <a:chOff x="0" y="0"/>
          <a:chExt cx="0" cy="0"/>
        </a:xfrm>
      </p:grpSpPr>
      <p:sp>
        <p:nvSpPr>
          <p:cNvPr id="4" name="Windows 10"/>
          <p:cNvSpPr>
            <a:spLocks noChangeAspect="1" noEditPoints="1"/>
          </p:cNvSpPr>
          <p:nvPr userDrawn="1"/>
        </p:nvSpPr>
        <p:spPr bwMode="auto">
          <a:xfrm>
            <a:off x="1067282" y="3115259"/>
            <a:ext cx="4088834" cy="764007"/>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5" name="Text Box 3"/>
          <p:cNvSpPr txBox="1">
            <a:spLocks noChangeArrowheads="1"/>
          </p:cNvSpPr>
          <p:nvPr userDrawn="1"/>
        </p:nvSpPr>
        <p:spPr bwMode="blackWhite">
          <a:xfrm>
            <a:off x="306591" y="5908564"/>
            <a:ext cx="11623331" cy="1013830"/>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765" dirty="0">
                <a:gradFill>
                  <a:gsLst>
                    <a:gs pos="0">
                      <a:srgbClr val="FFFFFF"/>
                    </a:gs>
                    <a:gs pos="100000">
                      <a:srgbClr val="FFFFFF"/>
                    </a:gs>
                  </a:gsLst>
                  <a:lin ang="5400000" scaled="0"/>
                </a:gradFill>
                <a:cs typeface="Segoe UI" pitchFamily="34" charset="0"/>
              </a:rPr>
              <a:t>&lt;Insert partner legal language and disclaimers here&gt;</a:t>
            </a:r>
          </a:p>
          <a:p>
            <a:pPr defTabSz="913924" eaLnBrk="0" hangingPunct="0"/>
            <a:r>
              <a:rPr lang="en-US" sz="1176" dirty="0">
                <a:gradFill>
                  <a:gsLst>
                    <a:gs pos="0">
                      <a:srgbClr val="FFFFFF"/>
                    </a:gs>
                    <a:gs pos="100000">
                      <a:srgbClr val="FFFFFF"/>
                    </a:gs>
                  </a:gsLst>
                  <a:lin ang="5400000" scaled="0"/>
                </a:gradFill>
                <a:cs typeface="Segoe UI" pitchFamily="34" charset="0"/>
              </a:rPr>
              <a:t>Any offers contained herein are brought to you by [Partner].</a:t>
            </a:r>
          </a:p>
          <a:p>
            <a:pPr defTabSz="913924" eaLnBrk="0" hangingPunct="0"/>
            <a:endParaRPr lang="en-US" sz="1765" dirty="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20695341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80984"/>
            <a:ext cx="11889564" cy="917575"/>
          </a:xfrm>
        </p:spPr>
        <p:txBody>
          <a:bodyPr/>
          <a:lstStyle>
            <a:lvl1pPr algn="l" defTabSz="932742" rtl="0" eaLnBrk="1" latinLnBrk="0" hangingPunct="1">
              <a:lnSpc>
                <a:spcPct val="100000"/>
              </a:lnSpc>
              <a:spcBef>
                <a:spcPct val="0"/>
              </a:spcBef>
              <a:buNone/>
              <a:defRPr lang="en-US" sz="4400" b="1" kern="1200" cap="none" spc="-150" baseline="0" dirty="0">
                <a:ln w="3175">
                  <a:noFill/>
                </a:ln>
                <a:solidFill>
                  <a:srgbClr val="0078D7"/>
                </a:solidFill>
                <a:effectLst/>
                <a:latin typeface="Segoe UI Black" panose="020B0A02040204020203" pitchFamily="34" charset="0"/>
                <a:ea typeface="+mn-ea"/>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21061422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_whit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32742" rtl="0" eaLnBrk="1" latinLnBrk="0" hangingPunct="1">
              <a:lnSpc>
                <a:spcPct val="90000"/>
              </a:lnSpc>
              <a:spcBef>
                <a:spcPct val="0"/>
              </a:spcBef>
              <a:buNone/>
              <a:defRPr lang="en-US" sz="3600" b="1" kern="1200" cap="none" spc="-150" baseline="0" dirty="0">
                <a:ln w="3175">
                  <a:noFill/>
                </a:ln>
                <a:solidFill>
                  <a:srgbClr val="0078D7"/>
                </a:solidFill>
                <a:effectLst/>
                <a:latin typeface="Segoe UI" panose="020B0502040204020203" pitchFamily="34" charset="0"/>
                <a:ea typeface="+mn-ea"/>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301255062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500432"/>
            <a:ext cx="9143936" cy="1828786"/>
          </a:xfrm>
          <a:noFill/>
        </p:spPr>
        <p:txBody>
          <a:bodyPr lIns="146304" tIns="91440" rIns="146304" bIns="91440" anchor="t" anchorCtr="0"/>
          <a:lstStyle>
            <a:lvl1pPr algn="l" defTabSz="932742" rtl="0" eaLnBrk="1" latinLnBrk="0" hangingPunct="1">
              <a:lnSpc>
                <a:spcPct val="90000"/>
              </a:lnSpc>
              <a:spcBef>
                <a:spcPct val="0"/>
              </a:spcBef>
              <a:buNone/>
              <a:defRPr lang="en-US" sz="5400" b="0" kern="1200" cap="none" spc="-150"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dirty="0"/>
              <a:t>Presentation title</a:t>
            </a:r>
          </a:p>
        </p:txBody>
      </p:sp>
      <p:sp>
        <p:nvSpPr>
          <p:cNvPr id="5" name="Text Placeholder 4"/>
          <p:cNvSpPr>
            <a:spLocks noGrp="1"/>
          </p:cNvSpPr>
          <p:nvPr>
            <p:ph type="body" sz="quarter" idx="12" hasCustomPrompt="1"/>
          </p:nvPr>
        </p:nvSpPr>
        <p:spPr>
          <a:xfrm>
            <a:off x="274701" y="4330541"/>
            <a:ext cx="7315137" cy="1125880"/>
          </a:xfrm>
          <a:noFill/>
        </p:spPr>
        <p:txBody>
          <a:bodyPr lIns="146304" tIns="109728" rIns="146304" bIns="109728">
            <a:noAutofit/>
          </a:bodyPr>
          <a:lstStyle>
            <a:lvl1pPr marL="0" indent="0">
              <a:spcBef>
                <a:spcPts val="0"/>
              </a:spcBef>
              <a:buNone/>
              <a:defRPr lang="en-US" sz="2800" kern="1200" spc="-50" baseline="0" dirty="0" smtClean="0">
                <a:solidFill>
                  <a:schemeClr val="tx1"/>
                </a:soli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spTree>
    <p:extLst>
      <p:ext uri="{BB962C8B-B14F-4D97-AF65-F5344CB8AC3E}">
        <p14:creationId xmlns:p14="http://schemas.microsoft.com/office/powerpoint/2010/main" val="3685159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6470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ig Idea on Blu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82576" y="2148223"/>
            <a:ext cx="11889564" cy="2897187"/>
          </a:xfrm>
        </p:spPr>
        <p:txBody>
          <a:bodyPr anchor="ctr"/>
          <a:lstStyle>
            <a:lvl1pPr algn="ctr">
              <a:defRPr sz="8799" baseline="0">
                <a:gradFill>
                  <a:gsLst>
                    <a:gs pos="13139">
                      <a:srgbClr val="FFFFFF"/>
                    </a:gs>
                    <a:gs pos="45000">
                      <a:srgbClr val="FFFFFF"/>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121859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727201"/>
            <a:ext cx="11887198" cy="1677382"/>
          </a:xfrm>
          <a:prstGeom prst="rect">
            <a:avLst/>
          </a:prstGeom>
        </p:spPr>
        <p:txBody>
          <a:bodyPr vert="horz" wrap="square" lIns="146304" tIns="91440" rIns="146304" bIns="91440" rtlCol="0">
            <a:spAutoFit/>
          </a:bodyPr>
          <a:lstStyle/>
          <a:p>
            <a:pPr marL="0" marR="0" lvl="0" indent="0" algn="l" defTabSz="932742" rtl="0" eaLnBrk="1" fontAlgn="auto" latinLnBrk="0" hangingPunct="1">
              <a:lnSpc>
                <a:spcPct val="90000"/>
              </a:lnSpc>
              <a:spcBef>
                <a:spcPct val="20000"/>
              </a:spcBef>
              <a:spcAft>
                <a:spcPts val="0"/>
              </a:spcAft>
              <a:buClrTx/>
              <a:buSzPct val="90000"/>
              <a:tabLst/>
            </a:pPr>
            <a:r>
              <a:rPr lang="en-US" dirty="0"/>
              <a:t>Click to edit Master text styles</a:t>
            </a:r>
          </a:p>
          <a:p>
            <a:pPr marL="0" marR="0" lvl="1" indent="0" algn="l" defTabSz="932742" rtl="0" eaLnBrk="1" fontAlgn="auto" latinLnBrk="0" hangingPunct="1">
              <a:lnSpc>
                <a:spcPct val="90000"/>
              </a:lnSpc>
              <a:spcBef>
                <a:spcPct val="20000"/>
              </a:spcBef>
              <a:spcAft>
                <a:spcPts val="0"/>
              </a:spcAft>
              <a:buClrTx/>
              <a:buSzPct val="90000"/>
              <a:tabLst/>
            </a:pPr>
            <a:r>
              <a:rPr lang="en-US" dirty="0"/>
              <a:t>Second level</a:t>
            </a:r>
          </a:p>
          <a:p>
            <a:pPr marL="0" marR="0" lvl="2" indent="0" algn="l" defTabSz="932742" rtl="0" eaLnBrk="1" fontAlgn="auto" latinLnBrk="0" hangingPunct="1">
              <a:lnSpc>
                <a:spcPct val="90000"/>
              </a:lnSpc>
              <a:spcBef>
                <a:spcPct val="20000"/>
              </a:spcBef>
              <a:spcAft>
                <a:spcPts val="0"/>
              </a:spcAft>
              <a:buClrTx/>
              <a:buSzPct val="90000"/>
              <a:tabLst/>
            </a:pPr>
            <a:r>
              <a:rPr lang="en-US" dirty="0"/>
              <a:t>Third level</a:t>
            </a:r>
          </a:p>
          <a:p>
            <a:pPr marL="0" marR="0" lvl="3" indent="0" algn="l" defTabSz="932742" rtl="0" eaLnBrk="1" fontAlgn="auto" latinLnBrk="0" hangingPunct="1">
              <a:lnSpc>
                <a:spcPct val="90000"/>
              </a:lnSpc>
              <a:spcBef>
                <a:spcPct val="20000"/>
              </a:spcBef>
              <a:spcAft>
                <a:spcPts val="0"/>
              </a:spcAft>
              <a:buClrTx/>
              <a:buSzPct val="90000"/>
              <a:tabLst/>
            </a:pPr>
            <a:r>
              <a:rPr lang="en-US" dirty="0"/>
              <a:t>Fourth level</a:t>
            </a:r>
          </a:p>
          <a:p>
            <a:pPr marL="0" marR="0" lvl="4" indent="0" algn="l" defTabSz="932742" rtl="0" eaLnBrk="1" fontAlgn="auto" latinLnBrk="0" hangingPunct="1">
              <a:lnSpc>
                <a:spcPct val="90000"/>
              </a:lnSpc>
              <a:spcBef>
                <a:spcPct val="20000"/>
              </a:spcBef>
              <a:spcAft>
                <a:spcPts val="0"/>
              </a:spcAft>
              <a:buClrTx/>
              <a:buSzPct val="90000"/>
              <a:tabLst/>
            </a:pPr>
            <a:r>
              <a:rPr lang="en-US" dirty="0"/>
              <a:t>Fifth level</a:t>
            </a:r>
          </a:p>
        </p:txBody>
      </p:sp>
      <p:pic>
        <p:nvPicPr>
          <p:cNvPr id="7" name="Picture 6"/>
          <p:cNvPicPr>
            <a:picLocks noChangeAspect="1"/>
          </p:cNvPicPr>
          <p:nvPr userDrawn="1"/>
        </p:nvPicPr>
        <p:blipFill>
          <a:blip r:embed="rId1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962657608"/>
      </p:ext>
    </p:extLst>
  </p:cSld>
  <p:clrMap bg1="lt1" tx1="dk1" bg2="lt2" tx2="dk2" accent1="accent1" accent2="accent2" accent3="accent3" accent4="accent4" accent5="accent5" accent6="accent6" hlink="hlink" folHlink="folHlink"/>
  <p:sldLayoutIdLst>
    <p:sldLayoutId id="2147484494" r:id="rId1"/>
    <p:sldLayoutId id="2147484496" r:id="rId2"/>
    <p:sldLayoutId id="2147484497" r:id="rId3"/>
    <p:sldLayoutId id="2147484499" r:id="rId4"/>
    <p:sldLayoutId id="2147484501" r:id="rId5"/>
    <p:sldLayoutId id="2147484502" r:id="rId6"/>
    <p:sldLayoutId id="2147484693" r:id="rId7"/>
    <p:sldLayoutId id="2147484694" r:id="rId8"/>
    <p:sldLayoutId id="2147484695" r:id="rId9"/>
  </p:sldLayoutIdLst>
  <p:transition>
    <p:fade/>
  </p:transition>
  <p:txStyles>
    <p:titleStyle>
      <a:lvl1pPr algn="l" defTabSz="932742" rtl="0" eaLnBrk="1" latinLnBrk="0" hangingPunct="1">
        <a:lnSpc>
          <a:spcPct val="90000"/>
        </a:lnSpc>
        <a:spcBef>
          <a:spcPct val="0"/>
        </a:spcBef>
        <a:buNone/>
        <a:defRPr lang="en-US" sz="3600"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None/>
        <a:tabLst/>
        <a:defRPr lang="en-US" sz="3200" kern="1200" spc="0" baseline="0" dirty="0" smtClean="0">
          <a:solidFill>
            <a:schemeClr val="tx1"/>
          </a:solidFill>
          <a:latin typeface="Segoe UI" panose="020B0502040204020203" pitchFamily="34" charset="0"/>
          <a:ea typeface="+mn-ea"/>
          <a:cs typeface="Segoe UI" panose="020B05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1"/>
          </a:solidFill>
          <a:latin typeface="Segoe UI" panose="020B0502040204020203" pitchFamily="34" charset="0"/>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solidFill>
            <a:schemeClr val="tx1"/>
          </a:solidFill>
          <a:latin typeface="Segoe UI" panose="020B0502040204020203" pitchFamily="34" charset="0"/>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Segoe UI" panose="020B0502040204020203" pitchFamily="34" charset="0"/>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1" y="2500432"/>
            <a:ext cx="11178545" cy="1828786"/>
          </a:xfrm>
        </p:spPr>
        <p:txBody>
          <a:bodyPr/>
          <a:lstStyle/>
          <a:p>
            <a:r>
              <a:rPr lang="en-US" dirty="0"/>
              <a:t>Staying Current with Windows</a:t>
            </a:r>
          </a:p>
        </p:txBody>
      </p:sp>
    </p:spTree>
    <p:extLst>
      <p:ext uri="{BB962C8B-B14F-4D97-AF65-F5344CB8AC3E}">
        <p14:creationId xmlns:p14="http://schemas.microsoft.com/office/powerpoint/2010/main" val="2380702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8089900" y="1308053"/>
            <a:ext cx="3748644" cy="3546377"/>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246413" y="1308053"/>
            <a:ext cx="3749040" cy="3087311"/>
          </a:xfrm>
          <a:prstGeom prst="rect">
            <a:avLst/>
          </a:prstGeom>
        </p:spPr>
      </p:pic>
      <p:sp>
        <p:nvSpPr>
          <p:cNvPr id="15" name="TextBox 14"/>
          <p:cNvSpPr txBox="1"/>
          <p:nvPr/>
        </p:nvSpPr>
        <p:spPr>
          <a:xfrm>
            <a:off x="4246413" y="3641731"/>
            <a:ext cx="3749040" cy="1377799"/>
          </a:xfrm>
          <a:prstGeom prst="rect">
            <a:avLst/>
          </a:prstGeom>
          <a:solidFill>
            <a:schemeClr val="bg2"/>
          </a:solidFill>
        </p:spPr>
        <p:txBody>
          <a:bodyPr wrap="square" lIns="182880" tIns="228600" rIns="91414" bIns="143309" rtlCol="0" anchor="t" anchorCtr="0">
            <a:noAutofit/>
          </a:bodyPr>
          <a:lstStyle/>
          <a:p>
            <a:pPr defTabSz="932026">
              <a:lnSpc>
                <a:spcPct val="90000"/>
              </a:lnSpc>
            </a:pPr>
            <a:r>
              <a:rPr lang="en-US" sz="2400" b="1" spc="-50" dirty="0">
                <a:latin typeface="Segoe UI Semibold" panose="020B0702040204020203" pitchFamily="34" charset="0"/>
                <a:cs typeface="Segoe UI Semibold" panose="020B0702040204020203" pitchFamily="34" charset="0"/>
              </a:rPr>
              <a:t>Business Users Devices</a:t>
            </a:r>
            <a:endParaRPr lang="en-US" b="1" spc="-50" dirty="0">
              <a:latin typeface="Segoe UI Semibold" panose="020B0702040204020203" pitchFamily="34" charset="0"/>
              <a:cs typeface="Segoe UI Semibold" panose="020B0702040204020203" pitchFamily="34" charset="0"/>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flipH="1">
            <a:off x="403321" y="1308053"/>
            <a:ext cx="3749040" cy="3570053"/>
          </a:xfrm>
          <a:prstGeom prst="rect">
            <a:avLst/>
          </a:prstGeom>
        </p:spPr>
      </p:pic>
      <p:sp>
        <p:nvSpPr>
          <p:cNvPr id="14" name="TextBox 13"/>
          <p:cNvSpPr txBox="1"/>
          <p:nvPr/>
        </p:nvSpPr>
        <p:spPr>
          <a:xfrm>
            <a:off x="8089504" y="3633548"/>
            <a:ext cx="3749040" cy="1377799"/>
          </a:xfrm>
          <a:prstGeom prst="rect">
            <a:avLst/>
          </a:prstGeom>
          <a:solidFill>
            <a:schemeClr val="bg2"/>
          </a:solidFill>
        </p:spPr>
        <p:txBody>
          <a:bodyPr wrap="square" lIns="182880" tIns="228600" rIns="91414" bIns="143309" rtlCol="0" anchor="t" anchorCtr="0">
            <a:noAutofit/>
          </a:bodyPr>
          <a:lstStyle/>
          <a:p>
            <a:pPr defTabSz="932026">
              <a:lnSpc>
                <a:spcPct val="90000"/>
              </a:lnSpc>
            </a:pPr>
            <a:r>
              <a:rPr lang="en-US" sz="2400" b="1" spc="-50" dirty="0">
                <a:latin typeface="Segoe UI Semibold" panose="020B0702040204020203" pitchFamily="34" charset="0"/>
                <a:cs typeface="Segoe UI Semibold" panose="020B0702040204020203" pitchFamily="34" charset="0"/>
              </a:rPr>
              <a:t>Special Systems</a:t>
            </a:r>
            <a:endParaRPr lang="en-US" b="1" spc="-50" dirty="0">
              <a:latin typeface="Segoe UI Semibold" panose="020B0702040204020203" pitchFamily="34" charset="0"/>
              <a:cs typeface="Segoe UI Semibold" panose="020B0702040204020203" pitchFamily="34" charset="0"/>
            </a:endParaRPr>
          </a:p>
        </p:txBody>
      </p:sp>
      <p:sp>
        <p:nvSpPr>
          <p:cNvPr id="13" name="TextBox 12"/>
          <p:cNvSpPr txBox="1"/>
          <p:nvPr/>
        </p:nvSpPr>
        <p:spPr>
          <a:xfrm>
            <a:off x="403323" y="3641731"/>
            <a:ext cx="3749040" cy="1377799"/>
          </a:xfrm>
          <a:prstGeom prst="rect">
            <a:avLst/>
          </a:prstGeom>
          <a:solidFill>
            <a:schemeClr val="bg2"/>
          </a:solidFill>
        </p:spPr>
        <p:txBody>
          <a:bodyPr wrap="square" lIns="182880" tIns="228600" rIns="91414" bIns="143309" rtlCol="0" anchor="t" anchorCtr="0">
            <a:noAutofit/>
          </a:bodyPr>
          <a:lstStyle/>
          <a:p>
            <a:pPr defTabSz="932026">
              <a:lnSpc>
                <a:spcPct val="90000"/>
              </a:lnSpc>
            </a:pPr>
            <a:r>
              <a:rPr lang="en-US" sz="2400" b="1" spc="-50" dirty="0">
                <a:latin typeface="Segoe UI Semibold" panose="020B0702040204020203" pitchFamily="34" charset="0"/>
                <a:ea typeface="Segoe UI Black" panose="020B0A02040204020203" pitchFamily="34" charset="0"/>
                <a:cs typeface="Segoe UI Semibold" panose="020B0702040204020203" pitchFamily="34" charset="0"/>
              </a:rPr>
              <a:t>Consumer Devices</a:t>
            </a:r>
            <a:endParaRPr lang="en-US" b="1" spc="-50" dirty="0">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0" name="Rectangle 9"/>
          <p:cNvSpPr/>
          <p:nvPr/>
        </p:nvSpPr>
        <p:spPr bwMode="auto">
          <a:xfrm>
            <a:off x="503899" y="5019531"/>
            <a:ext cx="3613199" cy="13431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3170" numCol="1" spcCol="0" rtlCol="0" fromWordArt="0" anchor="t" anchorCtr="0" forceAA="0" compatLnSpc="1">
            <a:prstTxWarp prst="textNoShape">
              <a:avLst/>
            </a:prstTxWarp>
            <a:noAutofit/>
          </a:bodyPr>
          <a:lstStyle/>
          <a:p>
            <a:pPr defTabSz="931204" fontAlgn="base">
              <a:spcBef>
                <a:spcPct val="0"/>
              </a:spcBef>
              <a:spcAft>
                <a:spcPts val="1200"/>
              </a:spcAft>
            </a:pPr>
            <a:r>
              <a:rPr lang="en-US" sz="1600" dirty="0">
                <a:solidFill>
                  <a:srgbClr val="525252"/>
                </a:solidFill>
                <a:latin typeface="Segoe UI Semibold" panose="020B0702040204020203" pitchFamily="34" charset="0"/>
                <a:ea typeface="Segoe UI" pitchFamily="34" charset="0"/>
                <a:cs typeface="Segoe UI Semibold" panose="020B0702040204020203" pitchFamily="34" charset="0"/>
              </a:rPr>
              <a:t>Windows Update</a:t>
            </a:r>
          </a:p>
        </p:txBody>
      </p:sp>
      <p:sp>
        <p:nvSpPr>
          <p:cNvPr id="16" name="Rectangle 15"/>
          <p:cNvSpPr/>
          <p:nvPr/>
        </p:nvSpPr>
        <p:spPr bwMode="auto">
          <a:xfrm>
            <a:off x="8190080" y="5019531"/>
            <a:ext cx="3546866" cy="13431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3170" numCol="1" spcCol="0" rtlCol="0" fromWordArt="0" anchor="t" anchorCtr="0" forceAA="0" compatLnSpc="1">
            <a:prstTxWarp prst="textNoShape">
              <a:avLst/>
            </a:prstTxWarp>
            <a:noAutofit/>
          </a:bodyPr>
          <a:lstStyle/>
          <a:p>
            <a:pPr defTabSz="931204" fontAlgn="base">
              <a:spcBef>
                <a:spcPct val="0"/>
              </a:spcBef>
              <a:spcAft>
                <a:spcPts val="1200"/>
              </a:spcAft>
            </a:pPr>
            <a:r>
              <a:rPr lang="en-US" sz="1600" dirty="0">
                <a:solidFill>
                  <a:srgbClr val="525252"/>
                </a:solidFill>
                <a:latin typeface="Segoe UI Semibold" panose="020B0702040204020203" pitchFamily="34" charset="0"/>
                <a:ea typeface="Segoe UI" pitchFamily="34" charset="0"/>
                <a:cs typeface="Segoe UI Semibold" panose="020B0702040204020203" pitchFamily="34" charset="0"/>
              </a:rPr>
              <a:t>Windows Server Update Services (WSUS)</a:t>
            </a:r>
            <a:endParaRPr lang="en-US" sz="1600" dirty="0">
              <a:solidFill>
                <a:srgbClr val="525252"/>
              </a:solidFill>
              <a:ea typeface="Segoe UI" pitchFamily="34" charset="0"/>
              <a:cs typeface="Segoe UI" pitchFamily="34" charset="0"/>
            </a:endParaRPr>
          </a:p>
        </p:txBody>
      </p:sp>
      <p:sp>
        <p:nvSpPr>
          <p:cNvPr id="22" name="Rectangle 21"/>
          <p:cNvSpPr/>
          <p:nvPr/>
        </p:nvSpPr>
        <p:spPr bwMode="auto">
          <a:xfrm>
            <a:off x="4346989" y="5019531"/>
            <a:ext cx="3546865" cy="13431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91414" rIns="91414" bIns="93170" numCol="1" spcCol="0" rtlCol="0" fromWordArt="0" anchor="t" anchorCtr="0" forceAA="0" compatLnSpc="1">
            <a:prstTxWarp prst="textNoShape">
              <a:avLst/>
            </a:prstTxWarp>
            <a:noAutofit/>
          </a:bodyPr>
          <a:lstStyle/>
          <a:p>
            <a:pPr defTabSz="931204" fontAlgn="base">
              <a:spcBef>
                <a:spcPct val="0"/>
              </a:spcBef>
              <a:spcAft>
                <a:spcPts val="1200"/>
              </a:spcAft>
            </a:pPr>
            <a:r>
              <a:rPr lang="en-US" sz="1600" dirty="0">
                <a:solidFill>
                  <a:srgbClr val="525252"/>
                </a:solidFill>
                <a:latin typeface="Segoe UI Semibold" panose="020B0702040204020203" pitchFamily="34" charset="0"/>
                <a:ea typeface="Segoe UI" pitchFamily="34" charset="0"/>
                <a:cs typeface="Segoe UI Semibold" panose="020B0702040204020203" pitchFamily="34" charset="0"/>
              </a:rPr>
              <a:t>Windows Update for Business</a:t>
            </a:r>
          </a:p>
          <a:p>
            <a:pPr defTabSz="931204" fontAlgn="base">
              <a:spcBef>
                <a:spcPct val="0"/>
              </a:spcBef>
              <a:spcAft>
                <a:spcPts val="1200"/>
              </a:spcAft>
            </a:pPr>
            <a:endParaRPr lang="en-US" sz="1600" dirty="0">
              <a:solidFill>
                <a:srgbClr val="525252"/>
              </a:solidFill>
              <a:ea typeface="Segoe UI" pitchFamily="34" charset="0"/>
              <a:cs typeface="Segoe UI" pitchFamily="34" charset="0"/>
            </a:endParaRPr>
          </a:p>
        </p:txBody>
      </p:sp>
      <p:sp>
        <p:nvSpPr>
          <p:cNvPr id="4" name="Title 3"/>
          <p:cNvSpPr>
            <a:spLocks noGrp="1"/>
          </p:cNvSpPr>
          <p:nvPr>
            <p:ph type="title"/>
          </p:nvPr>
        </p:nvSpPr>
        <p:spPr/>
        <p:txBody>
          <a:bodyPr/>
          <a:lstStyle/>
          <a:p>
            <a:r>
              <a:rPr lang="en-US"/>
              <a:t>Windows 10 Software Update Options</a:t>
            </a:r>
            <a:endParaRPr lang="en-US" dirty="0"/>
          </a:p>
        </p:txBody>
      </p:sp>
      <p:sp>
        <p:nvSpPr>
          <p:cNvPr id="2" name="Rectangle 1"/>
          <p:cNvSpPr/>
          <p:nvPr/>
        </p:nvSpPr>
        <p:spPr bwMode="auto">
          <a:xfrm>
            <a:off x="403320" y="6453352"/>
            <a:ext cx="11435223" cy="541173"/>
          </a:xfrm>
          <a:prstGeom prst="rect">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a:gradFill>
                  <a:gsLst>
                    <a:gs pos="0">
                      <a:srgbClr val="FFFFFF"/>
                    </a:gs>
                    <a:gs pos="100000">
                      <a:srgbClr val="FFFFFF"/>
                    </a:gs>
                  </a:gsLst>
                  <a:lin ang="5400000" scaled="0"/>
                </a:gradFill>
                <a:ea typeface="Segoe UI" pitchFamily="34" charset="0"/>
                <a:cs typeface="Segoe UI" pitchFamily="34" charset="0"/>
              </a:rPr>
              <a:t>Integration with existing management infrastructure (ex. System Center Configuration Manager)</a:t>
            </a:r>
          </a:p>
        </p:txBody>
      </p:sp>
      <p:cxnSp>
        <p:nvCxnSpPr>
          <p:cNvPr id="5" name="Straight Arrow Connector 4"/>
          <p:cNvCxnSpPr/>
          <p:nvPr/>
        </p:nvCxnSpPr>
        <p:spPr>
          <a:xfrm flipH="1">
            <a:off x="1432560" y="5493630"/>
            <a:ext cx="2628" cy="914400"/>
          </a:xfrm>
          <a:prstGeom prst="straightConnector1">
            <a:avLst/>
          </a:prstGeom>
          <a:ln w="57150">
            <a:solidFill>
              <a:schemeClr val="accent1">
                <a:lumMod val="65000"/>
              </a:schemeClr>
            </a:solidFill>
            <a:headEnd type="none"/>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flipH="1">
            <a:off x="5913120" y="5448308"/>
            <a:ext cx="2628" cy="914400"/>
          </a:xfrm>
          <a:prstGeom prst="straightConnector1">
            <a:avLst/>
          </a:prstGeom>
          <a:ln w="57150">
            <a:solidFill>
              <a:schemeClr val="accent1">
                <a:lumMod val="65000"/>
              </a:schemeClr>
            </a:solidFill>
            <a:headEnd type="none"/>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flipH="1">
            <a:off x="9988730" y="5448308"/>
            <a:ext cx="2628" cy="914400"/>
          </a:xfrm>
          <a:prstGeom prst="straightConnector1">
            <a:avLst/>
          </a:prstGeom>
          <a:ln w="57150">
            <a:solidFill>
              <a:schemeClr val="accent1">
                <a:lumMod val="65000"/>
              </a:schemeClr>
            </a:solidFill>
            <a:headEnd type="non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57108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7915274" y="3105150"/>
            <a:ext cx="4021523" cy="3558777"/>
            <a:chOff x="7915274" y="3105150"/>
            <a:chExt cx="4021523" cy="3558777"/>
          </a:xfrm>
        </p:grpSpPr>
        <p:sp>
          <p:nvSpPr>
            <p:cNvPr id="77" name="Freeform 76"/>
            <p:cNvSpPr/>
            <p:nvPr/>
          </p:nvSpPr>
          <p:spPr bwMode="auto">
            <a:xfrm rot="16200000">
              <a:off x="8160813" y="2859611"/>
              <a:ext cx="2713176" cy="3204253"/>
            </a:xfrm>
            <a:custGeom>
              <a:avLst/>
              <a:gdLst>
                <a:gd name="connsiteX0" fmla="*/ 2713176 w 2713176"/>
                <a:gd name="connsiteY0" fmla="*/ 0 h 3204253"/>
                <a:gd name="connsiteX1" fmla="*/ 2710795 w 2713176"/>
                <a:gd name="connsiteY1" fmla="*/ 1066800 h 3204253"/>
                <a:gd name="connsiteX2" fmla="*/ 837571 w 2713176"/>
                <a:gd name="connsiteY2" fmla="*/ 2110315 h 3204253"/>
                <a:gd name="connsiteX3" fmla="*/ 837571 w 2713176"/>
                <a:gd name="connsiteY3" fmla="*/ 3204253 h 3204253"/>
                <a:gd name="connsiteX4" fmla="*/ 0 w 2713176"/>
                <a:gd name="connsiteY4" fmla="*/ 3204253 h 3204253"/>
                <a:gd name="connsiteX5" fmla="*/ 0 w 2713176"/>
                <a:gd name="connsiteY5" fmla="*/ 1513438 h 3204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3176" h="3204253">
                  <a:moveTo>
                    <a:pt x="2713176" y="0"/>
                  </a:moveTo>
                  <a:cubicBezTo>
                    <a:pt x="2712382" y="355600"/>
                    <a:pt x="2711589" y="711200"/>
                    <a:pt x="2710795" y="1066800"/>
                  </a:cubicBezTo>
                  <a:lnTo>
                    <a:pt x="837571" y="2110315"/>
                  </a:lnTo>
                  <a:lnTo>
                    <a:pt x="837571" y="3204253"/>
                  </a:lnTo>
                  <a:lnTo>
                    <a:pt x="0" y="3204253"/>
                  </a:lnTo>
                  <a:lnTo>
                    <a:pt x="0" y="1513438"/>
                  </a:lnTo>
                  <a:close/>
                </a:path>
              </a:pathLst>
            </a:custGeom>
            <a:solidFill>
              <a:srgbClr val="DEDED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9" name="TextBox 58"/>
            <p:cNvSpPr txBox="1"/>
            <p:nvPr/>
          </p:nvSpPr>
          <p:spPr>
            <a:xfrm>
              <a:off x="9901374" y="4212065"/>
              <a:ext cx="1920240" cy="613776"/>
            </a:xfrm>
            <a:prstGeom prst="rect">
              <a:avLst/>
            </a:prstGeom>
            <a:noFill/>
          </p:spPr>
          <p:txBody>
            <a:bodyPr wrap="square" lIns="139871" tIns="111896" rIns="139871" bIns="111896" rtlCol="0" anchor="ctr">
              <a:spAutoFit/>
            </a:bodyPr>
            <a:lstStyle/>
            <a:p>
              <a:pPr algn="ctr" defTabSz="932394">
                <a:lnSpc>
                  <a:spcPct val="90000"/>
                </a:lnSpc>
                <a:spcBef>
                  <a:spcPts val="612"/>
                </a:spcBef>
                <a:defRPr/>
              </a:pPr>
              <a:r>
                <a:rPr lang="en-US" sz="1400" b="1" dirty="0">
                  <a:solidFill>
                    <a:srgbClr val="6F6F6F"/>
                  </a:solidFill>
                </a:rPr>
                <a:t>Long Term Servicing Branch</a:t>
              </a:r>
            </a:p>
          </p:txBody>
        </p:sp>
        <p:sp>
          <p:nvSpPr>
            <p:cNvPr id="72" name="TextBox 71"/>
            <p:cNvSpPr txBox="1"/>
            <p:nvPr/>
          </p:nvSpPr>
          <p:spPr>
            <a:xfrm>
              <a:off x="9621019" y="6050151"/>
              <a:ext cx="2315778" cy="613776"/>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dirty="0">
                  <a:solidFill>
                    <a:srgbClr val="555555"/>
                  </a:solidFill>
                </a:rPr>
                <a:t>Deploy for mission critical systems via WSUS</a:t>
              </a:r>
            </a:p>
          </p:txBody>
        </p:sp>
        <p:sp>
          <p:nvSpPr>
            <p:cNvPr id="62" name="Freeform 61"/>
            <p:cNvSpPr/>
            <p:nvPr/>
          </p:nvSpPr>
          <p:spPr bwMode="auto">
            <a:xfrm>
              <a:off x="10191322" y="4835653"/>
              <a:ext cx="1737873" cy="1170336"/>
            </a:xfrm>
            <a:custGeom>
              <a:avLst/>
              <a:gdLst>
                <a:gd name="connsiteX0" fmla="*/ 876300 w 2602498"/>
                <a:gd name="connsiteY0" fmla="*/ 0 h 1752600"/>
                <a:gd name="connsiteX1" fmla="*/ 1602942 w 2602498"/>
                <a:gd name="connsiteY1" fmla="*/ 386353 h 1752600"/>
                <a:gd name="connsiteX2" fmla="*/ 1630623 w 2602498"/>
                <a:gd name="connsiteY2" fmla="*/ 437351 h 1752600"/>
                <a:gd name="connsiteX3" fmla="*/ 2072993 w 2602498"/>
                <a:gd name="connsiteY3" fmla="*/ 437351 h 1752600"/>
                <a:gd name="connsiteX4" fmla="*/ 2072993 w 2602498"/>
                <a:gd name="connsiteY4" fmla="*/ 181260 h 1752600"/>
                <a:gd name="connsiteX5" fmla="*/ 2602498 w 2602498"/>
                <a:gd name="connsiteY5" fmla="*/ 871235 h 1752600"/>
                <a:gd name="connsiteX6" fmla="*/ 2072993 w 2602498"/>
                <a:gd name="connsiteY6" fmla="*/ 1561210 h 1752600"/>
                <a:gd name="connsiteX7" fmla="*/ 2072993 w 2602498"/>
                <a:gd name="connsiteY7" fmla="*/ 1305119 h 1752600"/>
                <a:gd name="connsiteX8" fmla="*/ 1636121 w 2602498"/>
                <a:gd name="connsiteY8" fmla="*/ 1305119 h 1752600"/>
                <a:gd name="connsiteX9" fmla="*/ 1602942 w 2602498"/>
                <a:gd name="connsiteY9" fmla="*/ 1366248 h 1752600"/>
                <a:gd name="connsiteX10" fmla="*/ 876300 w 2602498"/>
                <a:gd name="connsiteY10" fmla="*/ 1752600 h 1752600"/>
                <a:gd name="connsiteX11" fmla="*/ 0 w 2602498"/>
                <a:gd name="connsiteY11" fmla="*/ 876300 h 1752600"/>
                <a:gd name="connsiteX12" fmla="*/ 876300 w 2602498"/>
                <a:gd name="connsiteY12"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98" h="1752600">
                  <a:moveTo>
                    <a:pt x="876300" y="0"/>
                  </a:moveTo>
                  <a:cubicBezTo>
                    <a:pt x="1178779" y="0"/>
                    <a:pt x="1445464" y="153255"/>
                    <a:pt x="1602942" y="386353"/>
                  </a:cubicBezTo>
                  <a:lnTo>
                    <a:pt x="1630623" y="437351"/>
                  </a:lnTo>
                  <a:lnTo>
                    <a:pt x="2072993" y="437351"/>
                  </a:lnTo>
                  <a:lnTo>
                    <a:pt x="2072993" y="181260"/>
                  </a:lnTo>
                  <a:lnTo>
                    <a:pt x="2602498" y="871235"/>
                  </a:lnTo>
                  <a:lnTo>
                    <a:pt x="2072993" y="1561210"/>
                  </a:lnTo>
                  <a:lnTo>
                    <a:pt x="2072993" y="1305119"/>
                  </a:lnTo>
                  <a:lnTo>
                    <a:pt x="1636121" y="1305119"/>
                  </a:lnTo>
                  <a:lnTo>
                    <a:pt x="1602942" y="1366248"/>
                  </a:lnTo>
                  <a:cubicBezTo>
                    <a:pt x="1445464" y="1599345"/>
                    <a:pt x="1178779" y="1752600"/>
                    <a:pt x="876300" y="1752600"/>
                  </a:cubicBezTo>
                  <a:cubicBezTo>
                    <a:pt x="392333" y="1752600"/>
                    <a:pt x="0" y="1360267"/>
                    <a:pt x="0" y="876300"/>
                  </a:cubicBezTo>
                  <a:cubicBezTo>
                    <a:pt x="0" y="392333"/>
                    <a:pt x="392333" y="0"/>
                    <a:pt x="876300" y="0"/>
                  </a:cubicBezTo>
                  <a:close/>
                </a:path>
              </a:pathLst>
            </a:custGeom>
            <a:solidFill>
              <a:srgbClr val="A6A6A6"/>
            </a:solidFill>
            <a:ln w="25400">
              <a:no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A6A6A6"/>
                </a:solidFill>
                <a:ea typeface="Segoe UI" pitchFamily="34" charset="0"/>
                <a:cs typeface="Segoe UI" pitchFamily="34" charset="0"/>
              </a:endParaRPr>
            </a:p>
          </p:txBody>
        </p:sp>
        <p:sp>
          <p:nvSpPr>
            <p:cNvPr id="73" name="Block Arc 42"/>
            <p:cNvSpPr>
              <a:spLocks noChangeAspect="1"/>
            </p:cNvSpPr>
            <p:nvPr/>
          </p:nvSpPr>
          <p:spPr bwMode="auto">
            <a:xfrm>
              <a:off x="10599140" y="5185714"/>
              <a:ext cx="332098" cy="454071"/>
            </a:xfrm>
            <a:custGeom>
              <a:avLst/>
              <a:gdLst/>
              <a:ahLst/>
              <a:cxnLst/>
              <a:rect l="l" t="t" r="r" b="b"/>
              <a:pathLst>
                <a:path w="325440" h="438658">
                  <a:moveTo>
                    <a:pt x="162720" y="225575"/>
                  </a:moveTo>
                  <a:cubicBezTo>
                    <a:pt x="137075" y="225575"/>
                    <a:pt x="116286" y="246364"/>
                    <a:pt x="116286" y="272009"/>
                  </a:cubicBezTo>
                  <a:cubicBezTo>
                    <a:pt x="116286" y="289154"/>
                    <a:pt x="125578" y="304128"/>
                    <a:pt x="139782" y="311515"/>
                  </a:cubicBezTo>
                  <a:lnTo>
                    <a:pt x="139782" y="381528"/>
                  </a:lnTo>
                  <a:lnTo>
                    <a:pt x="185658" y="381528"/>
                  </a:lnTo>
                  <a:lnTo>
                    <a:pt x="185658" y="311515"/>
                  </a:lnTo>
                  <a:cubicBezTo>
                    <a:pt x="199862" y="304128"/>
                    <a:pt x="209154" y="289154"/>
                    <a:pt x="209154" y="272009"/>
                  </a:cubicBezTo>
                  <a:cubicBezTo>
                    <a:pt x="209154" y="246364"/>
                    <a:pt x="188365" y="225575"/>
                    <a:pt x="162720" y="225575"/>
                  </a:cubicBezTo>
                  <a:close/>
                  <a:moveTo>
                    <a:pt x="162639" y="55669"/>
                  </a:moveTo>
                  <a:cubicBezTo>
                    <a:pt x="123729" y="55324"/>
                    <a:pt x="89284" y="83101"/>
                    <a:pt x="78106" y="123838"/>
                  </a:cubicBezTo>
                  <a:cubicBezTo>
                    <a:pt x="73128" y="141979"/>
                    <a:pt x="73286" y="160837"/>
                    <a:pt x="78186" y="178164"/>
                  </a:cubicBezTo>
                  <a:lnTo>
                    <a:pt x="245519" y="178164"/>
                  </a:lnTo>
                  <a:cubicBezTo>
                    <a:pt x="250461" y="161286"/>
                    <a:pt x="250730" y="142890"/>
                    <a:pt x="246092" y="125102"/>
                  </a:cubicBezTo>
                  <a:cubicBezTo>
                    <a:pt x="235450" y="84284"/>
                    <a:pt x="201470" y="56013"/>
                    <a:pt x="162639" y="55669"/>
                  </a:cubicBezTo>
                  <a:close/>
                  <a:moveTo>
                    <a:pt x="163052" y="4"/>
                  </a:moveTo>
                  <a:cubicBezTo>
                    <a:pt x="226120" y="526"/>
                    <a:pt x="281437" y="44602"/>
                    <a:pt x="299267" y="108538"/>
                  </a:cubicBezTo>
                  <a:cubicBezTo>
                    <a:pt x="305741" y="131753"/>
                    <a:pt x="306725" y="155655"/>
                    <a:pt x="301193" y="178164"/>
                  </a:cubicBezTo>
                  <a:lnTo>
                    <a:pt x="325440" y="178164"/>
                  </a:lnTo>
                  <a:lnTo>
                    <a:pt x="325440" y="438658"/>
                  </a:lnTo>
                  <a:lnTo>
                    <a:pt x="0" y="438658"/>
                  </a:lnTo>
                  <a:lnTo>
                    <a:pt x="0" y="178164"/>
                  </a:lnTo>
                  <a:lnTo>
                    <a:pt x="22633" y="178164"/>
                  </a:lnTo>
                  <a:cubicBezTo>
                    <a:pt x="17015" y="154956"/>
                    <a:pt x="18187" y="130312"/>
                    <a:pt x="25180" y="106486"/>
                  </a:cubicBezTo>
                  <a:cubicBezTo>
                    <a:pt x="43889" y="42743"/>
                    <a:pt x="99904" y="-519"/>
                    <a:pt x="163052" y="4"/>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600" spc="-50" dirty="0" err="1">
                <a:solidFill>
                  <a:srgbClr val="00188F"/>
                </a:solidFill>
                <a:ea typeface="Segoe UI" pitchFamily="34" charset="0"/>
                <a:cs typeface="Segoe UI" pitchFamily="34" charset="0"/>
              </a:endParaRPr>
            </a:p>
          </p:txBody>
        </p:sp>
      </p:grpSp>
      <p:grpSp>
        <p:nvGrpSpPr>
          <p:cNvPr id="10" name="Group 9"/>
          <p:cNvGrpSpPr/>
          <p:nvPr/>
        </p:nvGrpSpPr>
        <p:grpSpPr>
          <a:xfrm>
            <a:off x="960120" y="2383122"/>
            <a:ext cx="3060095" cy="725367"/>
            <a:chOff x="1591448" y="2840510"/>
            <a:chExt cx="2103120" cy="725367"/>
          </a:xfrm>
        </p:grpSpPr>
        <p:cxnSp>
          <p:nvCxnSpPr>
            <p:cNvPr id="8" name="Straight Connector 7"/>
            <p:cNvCxnSpPr/>
            <p:nvPr/>
          </p:nvCxnSpPr>
          <p:spPr>
            <a:xfrm>
              <a:off x="1591448" y="2840510"/>
              <a:ext cx="2103120" cy="4290"/>
            </a:xfrm>
            <a:prstGeom prst="line">
              <a:avLst/>
            </a:prstGeom>
            <a:ln w="19050" cap="rnd">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591448" y="3561587"/>
              <a:ext cx="2103120" cy="4290"/>
            </a:xfrm>
            <a:prstGeom prst="line">
              <a:avLst/>
            </a:prstGeom>
            <a:ln w="19050" cap="rnd">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350775" y="2383122"/>
            <a:ext cx="2956805" cy="725367"/>
            <a:chOff x="1591448" y="2840510"/>
            <a:chExt cx="2103120" cy="725367"/>
          </a:xfrm>
        </p:grpSpPr>
        <p:cxnSp>
          <p:nvCxnSpPr>
            <p:cNvPr id="39" name="Straight Connector 38"/>
            <p:cNvCxnSpPr/>
            <p:nvPr/>
          </p:nvCxnSpPr>
          <p:spPr>
            <a:xfrm>
              <a:off x="1591448" y="2840510"/>
              <a:ext cx="2103120" cy="4290"/>
            </a:xfrm>
            <a:prstGeom prst="line">
              <a:avLst/>
            </a:prstGeom>
            <a:ln w="19050" cap="rnd">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591448" y="3561587"/>
              <a:ext cx="2103120" cy="4290"/>
            </a:xfrm>
            <a:prstGeom prst="line">
              <a:avLst/>
            </a:prstGeom>
            <a:ln w="19050" cap="rnd">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7765518" y="2383122"/>
            <a:ext cx="2544331" cy="725367"/>
            <a:chOff x="7719798" y="2836750"/>
            <a:chExt cx="2544331" cy="725367"/>
          </a:xfrm>
        </p:grpSpPr>
        <p:cxnSp>
          <p:nvCxnSpPr>
            <p:cNvPr id="43" name="Straight Connector 42"/>
            <p:cNvCxnSpPr/>
            <p:nvPr/>
          </p:nvCxnSpPr>
          <p:spPr>
            <a:xfrm>
              <a:off x="7719798" y="2836750"/>
              <a:ext cx="2544331" cy="4290"/>
            </a:xfrm>
            <a:prstGeom prst="line">
              <a:avLst/>
            </a:prstGeom>
            <a:ln w="19050" cap="rnd">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719798" y="3557827"/>
              <a:ext cx="2544331" cy="4290"/>
            </a:xfrm>
            <a:prstGeom prst="line">
              <a:avLst/>
            </a:prstGeom>
            <a:ln w="19050" cap="rnd">
              <a:solidFill>
                <a:srgbClr val="0078D7"/>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3102121" y="1447136"/>
            <a:ext cx="2363924" cy="3319937"/>
            <a:chOff x="3102121" y="1447136"/>
            <a:chExt cx="2363924" cy="3319937"/>
          </a:xfrm>
        </p:grpSpPr>
        <p:sp>
          <p:nvSpPr>
            <p:cNvPr id="67" name="TextBox 66"/>
            <p:cNvSpPr txBox="1"/>
            <p:nvPr/>
          </p:nvSpPr>
          <p:spPr>
            <a:xfrm>
              <a:off x="3299243" y="1447136"/>
              <a:ext cx="1920240" cy="613776"/>
            </a:xfrm>
            <a:prstGeom prst="rect">
              <a:avLst/>
            </a:prstGeom>
            <a:noFill/>
          </p:spPr>
          <p:txBody>
            <a:bodyPr wrap="square" lIns="139871" tIns="111896" rIns="139871" bIns="111896" rtlCol="0" anchor="ctr">
              <a:spAutoFit/>
            </a:bodyPr>
            <a:lstStyle/>
            <a:p>
              <a:pPr algn="ctr" defTabSz="932394">
                <a:lnSpc>
                  <a:spcPct val="90000"/>
                </a:lnSpc>
                <a:spcBef>
                  <a:spcPts val="612"/>
                </a:spcBef>
                <a:defRPr/>
              </a:pPr>
              <a:r>
                <a:rPr lang="en-US" sz="1400" b="1" dirty="0">
                  <a:solidFill>
                    <a:srgbClr val="0078D7"/>
                  </a:solidFill>
                </a:rPr>
                <a:t>Windows Insider Preview Branch</a:t>
              </a:r>
            </a:p>
          </p:txBody>
        </p:sp>
        <p:grpSp>
          <p:nvGrpSpPr>
            <p:cNvPr id="23" name="Group 22"/>
            <p:cNvGrpSpPr/>
            <p:nvPr/>
          </p:nvGrpSpPr>
          <p:grpSpPr>
            <a:xfrm>
              <a:off x="3570424" y="2160637"/>
              <a:ext cx="1737873" cy="1170336"/>
              <a:chOff x="3570424" y="2160637"/>
              <a:chExt cx="1737873" cy="1170336"/>
            </a:xfrm>
          </p:grpSpPr>
          <p:sp>
            <p:nvSpPr>
              <p:cNvPr id="80" name="Freeform 79"/>
              <p:cNvSpPr/>
              <p:nvPr/>
            </p:nvSpPr>
            <p:spPr bwMode="auto">
              <a:xfrm>
                <a:off x="3570424" y="2160637"/>
                <a:ext cx="1737873" cy="1170336"/>
              </a:xfrm>
              <a:custGeom>
                <a:avLst/>
                <a:gdLst>
                  <a:gd name="connsiteX0" fmla="*/ 876300 w 2602498"/>
                  <a:gd name="connsiteY0" fmla="*/ 0 h 1752600"/>
                  <a:gd name="connsiteX1" fmla="*/ 1602942 w 2602498"/>
                  <a:gd name="connsiteY1" fmla="*/ 386353 h 1752600"/>
                  <a:gd name="connsiteX2" fmla="*/ 1630623 w 2602498"/>
                  <a:gd name="connsiteY2" fmla="*/ 437351 h 1752600"/>
                  <a:gd name="connsiteX3" fmla="*/ 2072993 w 2602498"/>
                  <a:gd name="connsiteY3" fmla="*/ 437351 h 1752600"/>
                  <a:gd name="connsiteX4" fmla="*/ 2072993 w 2602498"/>
                  <a:gd name="connsiteY4" fmla="*/ 181260 h 1752600"/>
                  <a:gd name="connsiteX5" fmla="*/ 2602498 w 2602498"/>
                  <a:gd name="connsiteY5" fmla="*/ 871235 h 1752600"/>
                  <a:gd name="connsiteX6" fmla="*/ 2072993 w 2602498"/>
                  <a:gd name="connsiteY6" fmla="*/ 1561210 h 1752600"/>
                  <a:gd name="connsiteX7" fmla="*/ 2072993 w 2602498"/>
                  <a:gd name="connsiteY7" fmla="*/ 1305119 h 1752600"/>
                  <a:gd name="connsiteX8" fmla="*/ 1636121 w 2602498"/>
                  <a:gd name="connsiteY8" fmla="*/ 1305119 h 1752600"/>
                  <a:gd name="connsiteX9" fmla="*/ 1602942 w 2602498"/>
                  <a:gd name="connsiteY9" fmla="*/ 1366248 h 1752600"/>
                  <a:gd name="connsiteX10" fmla="*/ 876300 w 2602498"/>
                  <a:gd name="connsiteY10" fmla="*/ 1752600 h 1752600"/>
                  <a:gd name="connsiteX11" fmla="*/ 0 w 2602498"/>
                  <a:gd name="connsiteY11" fmla="*/ 876300 h 1752600"/>
                  <a:gd name="connsiteX12" fmla="*/ 876300 w 2602498"/>
                  <a:gd name="connsiteY12"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98" h="1752600">
                    <a:moveTo>
                      <a:pt x="876300" y="0"/>
                    </a:moveTo>
                    <a:cubicBezTo>
                      <a:pt x="1178779" y="0"/>
                      <a:pt x="1445464" y="153255"/>
                      <a:pt x="1602942" y="386353"/>
                    </a:cubicBezTo>
                    <a:lnTo>
                      <a:pt x="1630623" y="437351"/>
                    </a:lnTo>
                    <a:lnTo>
                      <a:pt x="2072993" y="437351"/>
                    </a:lnTo>
                    <a:lnTo>
                      <a:pt x="2072993" y="181260"/>
                    </a:lnTo>
                    <a:lnTo>
                      <a:pt x="2602498" y="871235"/>
                    </a:lnTo>
                    <a:lnTo>
                      <a:pt x="2072993" y="1561210"/>
                    </a:lnTo>
                    <a:lnTo>
                      <a:pt x="2072993" y="1305119"/>
                    </a:lnTo>
                    <a:lnTo>
                      <a:pt x="1636121" y="1305119"/>
                    </a:lnTo>
                    <a:lnTo>
                      <a:pt x="1602942" y="1366248"/>
                    </a:lnTo>
                    <a:cubicBezTo>
                      <a:pt x="1445464" y="1599345"/>
                      <a:pt x="1178779" y="1752600"/>
                      <a:pt x="876300" y="1752600"/>
                    </a:cubicBezTo>
                    <a:cubicBezTo>
                      <a:pt x="392333" y="1752600"/>
                      <a:pt x="0" y="1360267"/>
                      <a:pt x="0" y="876300"/>
                    </a:cubicBezTo>
                    <a:cubicBezTo>
                      <a:pt x="0" y="392333"/>
                      <a:pt x="392333" y="0"/>
                      <a:pt x="876300" y="0"/>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6" name="Freeform 113"/>
              <p:cNvSpPr>
                <a:spLocks noChangeAspect="1" noEditPoints="1"/>
              </p:cNvSpPr>
              <p:nvPr/>
            </p:nvSpPr>
            <p:spPr bwMode="black">
              <a:xfrm>
                <a:off x="3916342" y="2499789"/>
                <a:ext cx="466444" cy="466632"/>
              </a:xfrm>
              <a:custGeom>
                <a:avLst/>
                <a:gdLst>
                  <a:gd name="T0" fmla="*/ 47 w 66"/>
                  <a:gd name="T1" fmla="*/ 37 h 66"/>
                  <a:gd name="T2" fmla="*/ 51 w 66"/>
                  <a:gd name="T3" fmla="*/ 33 h 66"/>
                  <a:gd name="T4" fmla="*/ 47 w 66"/>
                  <a:gd name="T5" fmla="*/ 29 h 66"/>
                  <a:gd name="T6" fmla="*/ 37 w 66"/>
                  <a:gd name="T7" fmla="*/ 29 h 66"/>
                  <a:gd name="T8" fmla="*/ 37 w 66"/>
                  <a:gd name="T9" fmla="*/ 16 h 66"/>
                  <a:gd name="T10" fmla="*/ 33 w 66"/>
                  <a:gd name="T11" fmla="*/ 13 h 66"/>
                  <a:gd name="T12" fmla="*/ 29 w 66"/>
                  <a:gd name="T13" fmla="*/ 16 h 66"/>
                  <a:gd name="T14" fmla="*/ 29 w 66"/>
                  <a:gd name="T15" fmla="*/ 33 h 66"/>
                  <a:gd name="T16" fmla="*/ 33 w 66"/>
                  <a:gd name="T17" fmla="*/ 37 h 66"/>
                  <a:gd name="T18" fmla="*/ 47 w 66"/>
                  <a:gd name="T19" fmla="*/ 37 h 66"/>
                  <a:gd name="T20" fmla="*/ 33 w 66"/>
                  <a:gd name="T21" fmla="*/ 8 h 66"/>
                  <a:gd name="T22" fmla="*/ 58 w 66"/>
                  <a:gd name="T23" fmla="*/ 33 h 66"/>
                  <a:gd name="T24" fmla="*/ 33 w 66"/>
                  <a:gd name="T25" fmla="*/ 58 h 66"/>
                  <a:gd name="T26" fmla="*/ 8 w 66"/>
                  <a:gd name="T27" fmla="*/ 33 h 66"/>
                  <a:gd name="T28" fmla="*/ 33 w 66"/>
                  <a:gd name="T29" fmla="*/ 8 h 66"/>
                  <a:gd name="T30" fmla="*/ 33 w 66"/>
                  <a:gd name="T31" fmla="*/ 66 h 66"/>
                  <a:gd name="T32" fmla="*/ 66 w 66"/>
                  <a:gd name="T33" fmla="*/ 33 h 66"/>
                  <a:gd name="T34" fmla="*/ 33 w 66"/>
                  <a:gd name="T35" fmla="*/ 0 h 66"/>
                  <a:gd name="T36" fmla="*/ 0 w 66"/>
                  <a:gd name="T37" fmla="*/ 33 h 66"/>
                  <a:gd name="T38" fmla="*/ 33 w 66"/>
                  <a:gd name="T3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47" y="37"/>
                    </a:moveTo>
                    <a:cubicBezTo>
                      <a:pt x="49" y="37"/>
                      <a:pt x="51" y="35"/>
                      <a:pt x="51" y="33"/>
                    </a:cubicBezTo>
                    <a:cubicBezTo>
                      <a:pt x="51" y="31"/>
                      <a:pt x="49" y="29"/>
                      <a:pt x="47" y="29"/>
                    </a:cubicBezTo>
                    <a:cubicBezTo>
                      <a:pt x="37" y="29"/>
                      <a:pt x="37" y="29"/>
                      <a:pt x="37" y="29"/>
                    </a:cubicBezTo>
                    <a:cubicBezTo>
                      <a:pt x="37" y="16"/>
                      <a:pt x="37" y="16"/>
                      <a:pt x="37" y="16"/>
                    </a:cubicBezTo>
                    <a:cubicBezTo>
                      <a:pt x="37" y="14"/>
                      <a:pt x="35" y="13"/>
                      <a:pt x="33" y="13"/>
                    </a:cubicBezTo>
                    <a:cubicBezTo>
                      <a:pt x="31" y="13"/>
                      <a:pt x="29" y="14"/>
                      <a:pt x="29" y="16"/>
                    </a:cubicBezTo>
                    <a:cubicBezTo>
                      <a:pt x="29" y="33"/>
                      <a:pt x="29" y="33"/>
                      <a:pt x="29" y="33"/>
                    </a:cubicBezTo>
                    <a:cubicBezTo>
                      <a:pt x="29" y="35"/>
                      <a:pt x="31" y="37"/>
                      <a:pt x="33" y="37"/>
                    </a:cubicBezTo>
                    <a:lnTo>
                      <a:pt x="47" y="37"/>
                    </a:lnTo>
                    <a:close/>
                    <a:moveTo>
                      <a:pt x="33" y="8"/>
                    </a:moveTo>
                    <a:cubicBezTo>
                      <a:pt x="47" y="8"/>
                      <a:pt x="58" y="19"/>
                      <a:pt x="58" y="33"/>
                    </a:cubicBezTo>
                    <a:cubicBezTo>
                      <a:pt x="58" y="47"/>
                      <a:pt x="47" y="58"/>
                      <a:pt x="33" y="58"/>
                    </a:cubicBezTo>
                    <a:cubicBezTo>
                      <a:pt x="19" y="58"/>
                      <a:pt x="8" y="47"/>
                      <a:pt x="8" y="33"/>
                    </a:cubicBezTo>
                    <a:cubicBezTo>
                      <a:pt x="8" y="19"/>
                      <a:pt x="19" y="8"/>
                      <a:pt x="33" y="8"/>
                    </a:cubicBezTo>
                    <a:moveTo>
                      <a:pt x="33" y="66"/>
                    </a:moveTo>
                    <a:cubicBezTo>
                      <a:pt x="51" y="66"/>
                      <a:pt x="66" y="51"/>
                      <a:pt x="66" y="33"/>
                    </a:cubicBezTo>
                    <a:cubicBezTo>
                      <a:pt x="66" y="15"/>
                      <a:pt x="51" y="0"/>
                      <a:pt x="33" y="0"/>
                    </a:cubicBezTo>
                    <a:cubicBezTo>
                      <a:pt x="15" y="0"/>
                      <a:pt x="0" y="15"/>
                      <a:pt x="0" y="33"/>
                    </a:cubicBezTo>
                    <a:cubicBezTo>
                      <a:pt x="0" y="51"/>
                      <a:pt x="15" y="66"/>
                      <a:pt x="33" y="66"/>
                    </a:cubicBezTo>
                  </a:path>
                </a:pathLst>
              </a:custGeom>
              <a:solidFill>
                <a:srgbClr val="FFFFFF"/>
              </a:solidFill>
              <a:ln>
                <a:noFill/>
              </a:ln>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grpSp>
        <p:sp>
          <p:nvSpPr>
            <p:cNvPr id="118" name="TextBox 117"/>
            <p:cNvSpPr txBox="1"/>
            <p:nvPr/>
          </p:nvSpPr>
          <p:spPr>
            <a:xfrm>
              <a:off x="3102121" y="3417711"/>
              <a:ext cx="2363924" cy="1349362"/>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dirty="0">
                  <a:solidFill>
                    <a:srgbClr val="555555"/>
                  </a:solidFill>
                </a:rPr>
                <a:t>Specific feature and performance feedback</a:t>
              </a:r>
            </a:p>
            <a:p>
              <a:pPr algn="ctr" defTabSz="932394">
                <a:lnSpc>
                  <a:spcPct val="90000"/>
                </a:lnSpc>
                <a:spcBef>
                  <a:spcPts val="612"/>
                </a:spcBef>
                <a:defRPr/>
              </a:pPr>
              <a:r>
                <a:rPr lang="en-US" sz="1400" dirty="0">
                  <a:solidFill>
                    <a:srgbClr val="555555"/>
                  </a:solidFill>
                </a:rPr>
                <a:t>Application compatibility validation</a:t>
              </a:r>
            </a:p>
            <a:p>
              <a:pPr algn="ctr" defTabSz="932394">
                <a:lnSpc>
                  <a:spcPct val="90000"/>
                </a:lnSpc>
                <a:spcBef>
                  <a:spcPts val="612"/>
                </a:spcBef>
                <a:defRPr/>
              </a:pPr>
              <a:endParaRPr lang="en-US" sz="1400" dirty="0">
                <a:solidFill>
                  <a:srgbClr val="555555"/>
                </a:solidFill>
              </a:endParaRPr>
            </a:p>
          </p:txBody>
        </p:sp>
      </p:grpSp>
      <p:sp>
        <p:nvSpPr>
          <p:cNvPr id="2" name="Title 1"/>
          <p:cNvSpPr>
            <a:spLocks noGrp="1"/>
          </p:cNvSpPr>
          <p:nvPr>
            <p:ph type="title"/>
          </p:nvPr>
        </p:nvSpPr>
        <p:spPr/>
        <p:txBody>
          <a:bodyPr/>
          <a:lstStyle/>
          <a:p>
            <a:r>
              <a:rPr lang="en-US"/>
              <a:t>Customer journey</a:t>
            </a:r>
            <a:endParaRPr lang="en-US" dirty="0"/>
          </a:p>
        </p:txBody>
      </p:sp>
      <p:grpSp>
        <p:nvGrpSpPr>
          <p:cNvPr id="26" name="Group 25"/>
          <p:cNvGrpSpPr/>
          <p:nvPr/>
        </p:nvGrpSpPr>
        <p:grpSpPr>
          <a:xfrm>
            <a:off x="42638" y="1447136"/>
            <a:ext cx="2035729" cy="2584351"/>
            <a:chOff x="42638" y="1447136"/>
            <a:chExt cx="2035729" cy="2584351"/>
          </a:xfrm>
        </p:grpSpPr>
        <p:sp>
          <p:nvSpPr>
            <p:cNvPr id="116" name="TextBox 115"/>
            <p:cNvSpPr txBox="1"/>
            <p:nvPr/>
          </p:nvSpPr>
          <p:spPr>
            <a:xfrm>
              <a:off x="42638" y="1447136"/>
              <a:ext cx="1920240" cy="613776"/>
            </a:xfrm>
            <a:prstGeom prst="rect">
              <a:avLst/>
            </a:prstGeom>
            <a:noFill/>
          </p:spPr>
          <p:txBody>
            <a:bodyPr wrap="square" lIns="139871" tIns="111896" rIns="139871" bIns="111896" rtlCol="0" anchor="ctr">
              <a:spAutoFit/>
            </a:bodyPr>
            <a:lstStyle/>
            <a:p>
              <a:pPr algn="ctr" defTabSz="932394">
                <a:lnSpc>
                  <a:spcPct val="90000"/>
                </a:lnSpc>
                <a:spcBef>
                  <a:spcPts val="612"/>
                </a:spcBef>
                <a:defRPr/>
              </a:pPr>
              <a:r>
                <a:rPr lang="en-US" sz="1400" b="1" dirty="0">
                  <a:solidFill>
                    <a:srgbClr val="0078D7"/>
                  </a:solidFill>
                </a:rPr>
                <a:t>Ongoing engineering development</a:t>
              </a:r>
            </a:p>
          </p:txBody>
        </p:sp>
        <p:grpSp>
          <p:nvGrpSpPr>
            <p:cNvPr id="3" name="Group 2"/>
            <p:cNvGrpSpPr/>
            <p:nvPr/>
          </p:nvGrpSpPr>
          <p:grpSpPr>
            <a:xfrm>
              <a:off x="340494" y="2160637"/>
              <a:ext cx="1737873" cy="1170336"/>
              <a:chOff x="622768" y="2614265"/>
              <a:chExt cx="1737873" cy="1170336"/>
            </a:xfrm>
          </p:grpSpPr>
          <p:sp>
            <p:nvSpPr>
              <p:cNvPr id="79" name="Freeform 78"/>
              <p:cNvSpPr/>
              <p:nvPr/>
            </p:nvSpPr>
            <p:spPr bwMode="auto">
              <a:xfrm>
                <a:off x="622768" y="2614265"/>
                <a:ext cx="1737873" cy="1170336"/>
              </a:xfrm>
              <a:custGeom>
                <a:avLst/>
                <a:gdLst>
                  <a:gd name="connsiteX0" fmla="*/ 876300 w 2602498"/>
                  <a:gd name="connsiteY0" fmla="*/ 0 h 1752600"/>
                  <a:gd name="connsiteX1" fmla="*/ 1602942 w 2602498"/>
                  <a:gd name="connsiteY1" fmla="*/ 386353 h 1752600"/>
                  <a:gd name="connsiteX2" fmla="*/ 1630623 w 2602498"/>
                  <a:gd name="connsiteY2" fmla="*/ 437351 h 1752600"/>
                  <a:gd name="connsiteX3" fmla="*/ 2072993 w 2602498"/>
                  <a:gd name="connsiteY3" fmla="*/ 437351 h 1752600"/>
                  <a:gd name="connsiteX4" fmla="*/ 2072993 w 2602498"/>
                  <a:gd name="connsiteY4" fmla="*/ 181260 h 1752600"/>
                  <a:gd name="connsiteX5" fmla="*/ 2602498 w 2602498"/>
                  <a:gd name="connsiteY5" fmla="*/ 871235 h 1752600"/>
                  <a:gd name="connsiteX6" fmla="*/ 2072993 w 2602498"/>
                  <a:gd name="connsiteY6" fmla="*/ 1561210 h 1752600"/>
                  <a:gd name="connsiteX7" fmla="*/ 2072993 w 2602498"/>
                  <a:gd name="connsiteY7" fmla="*/ 1305119 h 1752600"/>
                  <a:gd name="connsiteX8" fmla="*/ 1636121 w 2602498"/>
                  <a:gd name="connsiteY8" fmla="*/ 1305119 h 1752600"/>
                  <a:gd name="connsiteX9" fmla="*/ 1602942 w 2602498"/>
                  <a:gd name="connsiteY9" fmla="*/ 1366248 h 1752600"/>
                  <a:gd name="connsiteX10" fmla="*/ 876300 w 2602498"/>
                  <a:gd name="connsiteY10" fmla="*/ 1752600 h 1752600"/>
                  <a:gd name="connsiteX11" fmla="*/ 0 w 2602498"/>
                  <a:gd name="connsiteY11" fmla="*/ 876300 h 1752600"/>
                  <a:gd name="connsiteX12" fmla="*/ 876300 w 2602498"/>
                  <a:gd name="connsiteY12"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98" h="1752600">
                    <a:moveTo>
                      <a:pt x="876300" y="0"/>
                    </a:moveTo>
                    <a:cubicBezTo>
                      <a:pt x="1178779" y="0"/>
                      <a:pt x="1445464" y="153255"/>
                      <a:pt x="1602942" y="386353"/>
                    </a:cubicBezTo>
                    <a:lnTo>
                      <a:pt x="1630623" y="437351"/>
                    </a:lnTo>
                    <a:lnTo>
                      <a:pt x="2072993" y="437351"/>
                    </a:lnTo>
                    <a:lnTo>
                      <a:pt x="2072993" y="181260"/>
                    </a:lnTo>
                    <a:lnTo>
                      <a:pt x="2602498" y="871235"/>
                    </a:lnTo>
                    <a:lnTo>
                      <a:pt x="2072993" y="1561210"/>
                    </a:lnTo>
                    <a:lnTo>
                      <a:pt x="2072993" y="1305119"/>
                    </a:lnTo>
                    <a:lnTo>
                      <a:pt x="1636121" y="1305119"/>
                    </a:lnTo>
                    <a:lnTo>
                      <a:pt x="1602942" y="1366248"/>
                    </a:lnTo>
                    <a:cubicBezTo>
                      <a:pt x="1445464" y="1599345"/>
                      <a:pt x="1178779" y="1752600"/>
                      <a:pt x="876300" y="1752600"/>
                    </a:cubicBezTo>
                    <a:cubicBezTo>
                      <a:pt x="392333" y="1752600"/>
                      <a:pt x="0" y="1360267"/>
                      <a:pt x="0" y="876300"/>
                    </a:cubicBezTo>
                    <a:cubicBezTo>
                      <a:pt x="0" y="392333"/>
                      <a:pt x="392333" y="0"/>
                      <a:pt x="876300" y="0"/>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0" name="Freeform 138"/>
              <p:cNvSpPr>
                <a:spLocks noChangeAspect="1" noEditPoints="1"/>
              </p:cNvSpPr>
              <p:nvPr/>
            </p:nvSpPr>
            <p:spPr bwMode="black">
              <a:xfrm rot="6300000">
                <a:off x="1009367" y="2973831"/>
                <a:ext cx="362192" cy="451204"/>
              </a:xfrm>
              <a:custGeom>
                <a:avLst/>
                <a:gdLst>
                  <a:gd name="T0" fmla="*/ 64 w 64"/>
                  <a:gd name="T1" fmla="*/ 9 h 80"/>
                  <a:gd name="T2" fmla="*/ 64 w 64"/>
                  <a:gd name="T3" fmla="*/ 32 h 80"/>
                  <a:gd name="T4" fmla="*/ 40 w 64"/>
                  <a:gd name="T5" fmla="*/ 33 h 80"/>
                  <a:gd name="T6" fmla="*/ 32 w 64"/>
                  <a:gd name="T7" fmla="*/ 25 h 80"/>
                  <a:gd name="T8" fmla="*/ 47 w 64"/>
                  <a:gd name="T9" fmla="*/ 24 h 80"/>
                  <a:gd name="T10" fmla="*/ 37 w 64"/>
                  <a:gd name="T11" fmla="*/ 18 h 80"/>
                  <a:gd name="T12" fmla="*/ 12 w 64"/>
                  <a:gd name="T13" fmla="*/ 35 h 80"/>
                  <a:gd name="T14" fmla="*/ 0 w 64"/>
                  <a:gd name="T15" fmla="*/ 35 h 80"/>
                  <a:gd name="T16" fmla="*/ 39 w 64"/>
                  <a:gd name="T17" fmla="*/ 7 h 80"/>
                  <a:gd name="T18" fmla="*/ 55 w 64"/>
                  <a:gd name="T19" fmla="*/ 15 h 80"/>
                  <a:gd name="T20" fmla="*/ 56 w 64"/>
                  <a:gd name="T21" fmla="*/ 0 h 80"/>
                  <a:gd name="T22" fmla="*/ 64 w 64"/>
                  <a:gd name="T23" fmla="*/ 9 h 80"/>
                  <a:gd name="T24" fmla="*/ 26 w 64"/>
                  <a:gd name="T25" fmla="*/ 62 h 80"/>
                  <a:gd name="T26" fmla="*/ 15 w 64"/>
                  <a:gd name="T27" fmla="*/ 56 h 80"/>
                  <a:gd name="T28" fmla="*/ 32 w 64"/>
                  <a:gd name="T29" fmla="*/ 56 h 80"/>
                  <a:gd name="T30" fmla="*/ 24 w 64"/>
                  <a:gd name="T31" fmla="*/ 47 h 80"/>
                  <a:gd name="T32" fmla="*/ 0 w 64"/>
                  <a:gd name="T33" fmla="*/ 48 h 80"/>
                  <a:gd name="T34" fmla="*/ 0 w 64"/>
                  <a:gd name="T35" fmla="*/ 72 h 80"/>
                  <a:gd name="T36" fmla="*/ 8 w 64"/>
                  <a:gd name="T37" fmla="*/ 80 h 80"/>
                  <a:gd name="T38" fmla="*/ 9 w 64"/>
                  <a:gd name="T39" fmla="*/ 66 h 80"/>
                  <a:gd name="T40" fmla="*/ 24 w 64"/>
                  <a:gd name="T41" fmla="*/ 73 h 80"/>
                  <a:gd name="T42" fmla="*/ 64 w 64"/>
                  <a:gd name="T43" fmla="*/ 45 h 80"/>
                  <a:gd name="T44" fmla="*/ 51 w 64"/>
                  <a:gd name="T45" fmla="*/ 45 h 80"/>
                  <a:gd name="T46" fmla="*/ 26 w 64"/>
                  <a:gd name="T47"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0">
                    <a:moveTo>
                      <a:pt x="64" y="9"/>
                    </a:moveTo>
                    <a:cubicBezTo>
                      <a:pt x="64" y="32"/>
                      <a:pt x="64" y="32"/>
                      <a:pt x="64" y="32"/>
                    </a:cubicBezTo>
                    <a:cubicBezTo>
                      <a:pt x="40" y="33"/>
                      <a:pt x="40" y="33"/>
                      <a:pt x="40" y="33"/>
                    </a:cubicBezTo>
                    <a:cubicBezTo>
                      <a:pt x="32" y="25"/>
                      <a:pt x="32" y="25"/>
                      <a:pt x="32" y="25"/>
                    </a:cubicBezTo>
                    <a:cubicBezTo>
                      <a:pt x="47" y="24"/>
                      <a:pt x="47" y="24"/>
                      <a:pt x="47" y="24"/>
                    </a:cubicBezTo>
                    <a:cubicBezTo>
                      <a:pt x="45" y="21"/>
                      <a:pt x="41" y="19"/>
                      <a:pt x="37" y="18"/>
                    </a:cubicBezTo>
                    <a:cubicBezTo>
                      <a:pt x="26" y="16"/>
                      <a:pt x="14" y="24"/>
                      <a:pt x="12" y="35"/>
                    </a:cubicBezTo>
                    <a:cubicBezTo>
                      <a:pt x="0" y="35"/>
                      <a:pt x="0" y="35"/>
                      <a:pt x="0" y="35"/>
                    </a:cubicBezTo>
                    <a:cubicBezTo>
                      <a:pt x="4" y="14"/>
                      <a:pt x="22" y="4"/>
                      <a:pt x="39" y="7"/>
                    </a:cubicBezTo>
                    <a:cubicBezTo>
                      <a:pt x="45" y="8"/>
                      <a:pt x="51" y="11"/>
                      <a:pt x="55" y="15"/>
                    </a:cubicBezTo>
                    <a:cubicBezTo>
                      <a:pt x="56" y="0"/>
                      <a:pt x="56" y="0"/>
                      <a:pt x="56" y="0"/>
                    </a:cubicBezTo>
                    <a:lnTo>
                      <a:pt x="64" y="9"/>
                    </a:lnTo>
                    <a:close/>
                    <a:moveTo>
                      <a:pt x="26" y="62"/>
                    </a:moveTo>
                    <a:cubicBezTo>
                      <a:pt x="22" y="61"/>
                      <a:pt x="18" y="59"/>
                      <a:pt x="15" y="56"/>
                    </a:cubicBezTo>
                    <a:cubicBezTo>
                      <a:pt x="32" y="56"/>
                      <a:pt x="32" y="56"/>
                      <a:pt x="32" y="56"/>
                    </a:cubicBezTo>
                    <a:cubicBezTo>
                      <a:pt x="24" y="47"/>
                      <a:pt x="24" y="47"/>
                      <a:pt x="24" y="47"/>
                    </a:cubicBezTo>
                    <a:cubicBezTo>
                      <a:pt x="0" y="48"/>
                      <a:pt x="0" y="48"/>
                      <a:pt x="0" y="48"/>
                    </a:cubicBezTo>
                    <a:cubicBezTo>
                      <a:pt x="0" y="72"/>
                      <a:pt x="0" y="72"/>
                      <a:pt x="0" y="72"/>
                    </a:cubicBezTo>
                    <a:cubicBezTo>
                      <a:pt x="8" y="80"/>
                      <a:pt x="8" y="80"/>
                      <a:pt x="8" y="80"/>
                    </a:cubicBezTo>
                    <a:cubicBezTo>
                      <a:pt x="9" y="66"/>
                      <a:pt x="9" y="66"/>
                      <a:pt x="9" y="66"/>
                    </a:cubicBezTo>
                    <a:cubicBezTo>
                      <a:pt x="13" y="70"/>
                      <a:pt x="18" y="72"/>
                      <a:pt x="24" y="73"/>
                    </a:cubicBezTo>
                    <a:cubicBezTo>
                      <a:pt x="42" y="77"/>
                      <a:pt x="60" y="66"/>
                      <a:pt x="64" y="45"/>
                    </a:cubicBezTo>
                    <a:cubicBezTo>
                      <a:pt x="51" y="45"/>
                      <a:pt x="51" y="45"/>
                      <a:pt x="51" y="45"/>
                    </a:cubicBezTo>
                    <a:cubicBezTo>
                      <a:pt x="49" y="57"/>
                      <a:pt x="38" y="64"/>
                      <a:pt x="26" y="62"/>
                    </a:cubicBezTo>
                    <a:close/>
                  </a:path>
                </a:pathLst>
              </a:custGeom>
              <a:solidFill>
                <a:srgbClr val="FFFFFF"/>
              </a:solidFill>
              <a:ln>
                <a:noFill/>
              </a:ln>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grpSp>
        <p:sp>
          <p:nvSpPr>
            <p:cNvPr id="117" name="TextBox 116"/>
            <p:cNvSpPr txBox="1"/>
            <p:nvPr/>
          </p:nvSpPr>
          <p:spPr>
            <a:xfrm>
              <a:off x="442735" y="3417711"/>
              <a:ext cx="1169484" cy="613776"/>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dirty="0">
                  <a:solidFill>
                    <a:srgbClr val="555555"/>
                  </a:solidFill>
                </a:rPr>
                <a:t>Feedback and asks</a:t>
              </a:r>
            </a:p>
          </p:txBody>
        </p:sp>
      </p:grpSp>
      <p:grpSp>
        <p:nvGrpSpPr>
          <p:cNvPr id="30" name="Group 29"/>
          <p:cNvGrpSpPr/>
          <p:nvPr/>
        </p:nvGrpSpPr>
        <p:grpSpPr>
          <a:xfrm>
            <a:off x="9613428" y="1447136"/>
            <a:ext cx="2315778" cy="2584351"/>
            <a:chOff x="9613428" y="1447136"/>
            <a:chExt cx="2315778" cy="2584351"/>
          </a:xfrm>
        </p:grpSpPr>
        <p:sp>
          <p:nvSpPr>
            <p:cNvPr id="120" name="TextBox 119"/>
            <p:cNvSpPr txBox="1"/>
            <p:nvPr/>
          </p:nvSpPr>
          <p:spPr>
            <a:xfrm>
              <a:off x="9613428" y="3417711"/>
              <a:ext cx="2315778" cy="613776"/>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dirty="0">
                  <a:solidFill>
                    <a:srgbClr val="555555"/>
                  </a:solidFill>
                </a:rPr>
                <a:t>Stage broad deployment via WU for Business</a:t>
              </a:r>
            </a:p>
          </p:txBody>
        </p:sp>
        <p:sp>
          <p:nvSpPr>
            <p:cNvPr id="69" name="TextBox 68"/>
            <p:cNvSpPr txBox="1"/>
            <p:nvPr/>
          </p:nvSpPr>
          <p:spPr>
            <a:xfrm>
              <a:off x="9786478" y="1447136"/>
              <a:ext cx="1920240" cy="613776"/>
            </a:xfrm>
            <a:prstGeom prst="rect">
              <a:avLst/>
            </a:prstGeom>
            <a:noFill/>
          </p:spPr>
          <p:txBody>
            <a:bodyPr wrap="square" lIns="139871" tIns="111896" rIns="139871" bIns="111896" rtlCol="0" anchor="ctr">
              <a:spAutoFit/>
            </a:bodyPr>
            <a:lstStyle/>
            <a:p>
              <a:pPr algn="ctr" defTabSz="932394">
                <a:lnSpc>
                  <a:spcPct val="90000"/>
                </a:lnSpc>
                <a:spcBef>
                  <a:spcPts val="612"/>
                </a:spcBef>
                <a:defRPr/>
              </a:pPr>
              <a:r>
                <a:rPr lang="en-US" sz="1400" b="1" dirty="0">
                  <a:solidFill>
                    <a:srgbClr val="0078D7"/>
                  </a:solidFill>
                </a:rPr>
                <a:t>Current Branch for Business</a:t>
              </a:r>
            </a:p>
          </p:txBody>
        </p:sp>
        <p:sp>
          <p:nvSpPr>
            <p:cNvPr id="41" name="Freeform 40"/>
            <p:cNvSpPr/>
            <p:nvPr/>
          </p:nvSpPr>
          <p:spPr bwMode="auto">
            <a:xfrm>
              <a:off x="10157043" y="2160637"/>
              <a:ext cx="1737873" cy="1170336"/>
            </a:xfrm>
            <a:custGeom>
              <a:avLst/>
              <a:gdLst>
                <a:gd name="connsiteX0" fmla="*/ 876300 w 2602498"/>
                <a:gd name="connsiteY0" fmla="*/ 0 h 1752600"/>
                <a:gd name="connsiteX1" fmla="*/ 1602942 w 2602498"/>
                <a:gd name="connsiteY1" fmla="*/ 386353 h 1752600"/>
                <a:gd name="connsiteX2" fmla="*/ 1630623 w 2602498"/>
                <a:gd name="connsiteY2" fmla="*/ 437351 h 1752600"/>
                <a:gd name="connsiteX3" fmla="*/ 2072993 w 2602498"/>
                <a:gd name="connsiteY3" fmla="*/ 437351 h 1752600"/>
                <a:gd name="connsiteX4" fmla="*/ 2072993 w 2602498"/>
                <a:gd name="connsiteY4" fmla="*/ 181260 h 1752600"/>
                <a:gd name="connsiteX5" fmla="*/ 2602498 w 2602498"/>
                <a:gd name="connsiteY5" fmla="*/ 871235 h 1752600"/>
                <a:gd name="connsiteX6" fmla="*/ 2072993 w 2602498"/>
                <a:gd name="connsiteY6" fmla="*/ 1561210 h 1752600"/>
                <a:gd name="connsiteX7" fmla="*/ 2072993 w 2602498"/>
                <a:gd name="connsiteY7" fmla="*/ 1305119 h 1752600"/>
                <a:gd name="connsiteX8" fmla="*/ 1636121 w 2602498"/>
                <a:gd name="connsiteY8" fmla="*/ 1305119 h 1752600"/>
                <a:gd name="connsiteX9" fmla="*/ 1602942 w 2602498"/>
                <a:gd name="connsiteY9" fmla="*/ 1366248 h 1752600"/>
                <a:gd name="connsiteX10" fmla="*/ 876300 w 2602498"/>
                <a:gd name="connsiteY10" fmla="*/ 1752600 h 1752600"/>
                <a:gd name="connsiteX11" fmla="*/ 0 w 2602498"/>
                <a:gd name="connsiteY11" fmla="*/ 876300 h 1752600"/>
                <a:gd name="connsiteX12" fmla="*/ 876300 w 2602498"/>
                <a:gd name="connsiteY12"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98" h="1752600">
                  <a:moveTo>
                    <a:pt x="876300" y="0"/>
                  </a:moveTo>
                  <a:cubicBezTo>
                    <a:pt x="1178779" y="0"/>
                    <a:pt x="1445464" y="153255"/>
                    <a:pt x="1602942" y="386353"/>
                  </a:cubicBezTo>
                  <a:lnTo>
                    <a:pt x="1630623" y="437351"/>
                  </a:lnTo>
                  <a:lnTo>
                    <a:pt x="2072993" y="437351"/>
                  </a:lnTo>
                  <a:lnTo>
                    <a:pt x="2072993" y="181260"/>
                  </a:lnTo>
                  <a:lnTo>
                    <a:pt x="2602498" y="871235"/>
                  </a:lnTo>
                  <a:lnTo>
                    <a:pt x="2072993" y="1561210"/>
                  </a:lnTo>
                  <a:lnTo>
                    <a:pt x="2072993" y="1305119"/>
                  </a:lnTo>
                  <a:lnTo>
                    <a:pt x="1636121" y="1305119"/>
                  </a:lnTo>
                  <a:lnTo>
                    <a:pt x="1602942" y="1366248"/>
                  </a:lnTo>
                  <a:cubicBezTo>
                    <a:pt x="1445464" y="1599345"/>
                    <a:pt x="1178779" y="1752600"/>
                    <a:pt x="876300" y="1752600"/>
                  </a:cubicBezTo>
                  <a:cubicBezTo>
                    <a:pt x="392333" y="1752600"/>
                    <a:pt x="0" y="1360267"/>
                    <a:pt x="0" y="876300"/>
                  </a:cubicBezTo>
                  <a:cubicBezTo>
                    <a:pt x="0" y="392333"/>
                    <a:pt x="392333" y="0"/>
                    <a:pt x="876300" y="0"/>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73"/>
            <p:cNvSpPr/>
            <p:nvPr/>
          </p:nvSpPr>
          <p:spPr bwMode="auto">
            <a:xfrm rot="5400000">
              <a:off x="10437984" y="2415581"/>
              <a:ext cx="515541" cy="660449"/>
            </a:xfrm>
            <a:custGeom>
              <a:avLst/>
              <a:gdLst/>
              <a:ahLst/>
              <a:cxnLst/>
              <a:rect l="l" t="t" r="r" b="b"/>
              <a:pathLst>
                <a:path w="1906013" h="2081213">
                  <a:moveTo>
                    <a:pt x="1447225" y="473849"/>
                  </a:moveTo>
                  <a:lnTo>
                    <a:pt x="1906012" y="473849"/>
                  </a:lnTo>
                  <a:lnTo>
                    <a:pt x="1906012" y="225142"/>
                  </a:lnTo>
                  <a:lnTo>
                    <a:pt x="1447225" y="225142"/>
                  </a:lnTo>
                  <a:close/>
                  <a:moveTo>
                    <a:pt x="1256359" y="1719312"/>
                  </a:moveTo>
                  <a:lnTo>
                    <a:pt x="1375231" y="1719312"/>
                  </a:lnTo>
                  <a:lnTo>
                    <a:pt x="1375231" y="1534257"/>
                  </a:lnTo>
                  <a:lnTo>
                    <a:pt x="1256359" y="1534257"/>
                  </a:lnTo>
                  <a:close/>
                  <a:moveTo>
                    <a:pt x="1256359" y="1956654"/>
                  </a:moveTo>
                  <a:lnTo>
                    <a:pt x="1375231" y="1956654"/>
                  </a:lnTo>
                  <a:lnTo>
                    <a:pt x="1375231" y="1771599"/>
                  </a:lnTo>
                  <a:lnTo>
                    <a:pt x="1256359" y="1771599"/>
                  </a:lnTo>
                  <a:close/>
                  <a:moveTo>
                    <a:pt x="1250439" y="315966"/>
                  </a:moveTo>
                  <a:lnTo>
                    <a:pt x="1369311" y="315966"/>
                  </a:lnTo>
                  <a:lnTo>
                    <a:pt x="1369311" y="130911"/>
                  </a:lnTo>
                  <a:lnTo>
                    <a:pt x="1250439" y="130911"/>
                  </a:lnTo>
                  <a:close/>
                  <a:moveTo>
                    <a:pt x="1250439" y="553308"/>
                  </a:moveTo>
                  <a:lnTo>
                    <a:pt x="1369311" y="553308"/>
                  </a:lnTo>
                  <a:lnTo>
                    <a:pt x="1369311" y="368253"/>
                  </a:lnTo>
                  <a:lnTo>
                    <a:pt x="1250439" y="368253"/>
                  </a:lnTo>
                  <a:close/>
                  <a:moveTo>
                    <a:pt x="1242568" y="1014462"/>
                  </a:moveTo>
                  <a:lnTo>
                    <a:pt x="1361440" y="1014462"/>
                  </a:lnTo>
                  <a:lnTo>
                    <a:pt x="1361440" y="829407"/>
                  </a:lnTo>
                  <a:lnTo>
                    <a:pt x="1242568" y="829407"/>
                  </a:lnTo>
                  <a:close/>
                  <a:moveTo>
                    <a:pt x="1242568" y="1251804"/>
                  </a:moveTo>
                  <a:lnTo>
                    <a:pt x="1361440" y="1251804"/>
                  </a:lnTo>
                  <a:lnTo>
                    <a:pt x="1361440" y="1066749"/>
                  </a:lnTo>
                  <a:lnTo>
                    <a:pt x="1242568" y="1066749"/>
                  </a:lnTo>
                  <a:close/>
                  <a:moveTo>
                    <a:pt x="1052142" y="1719312"/>
                  </a:moveTo>
                  <a:lnTo>
                    <a:pt x="1171014" y="1719312"/>
                  </a:lnTo>
                  <a:lnTo>
                    <a:pt x="1171014" y="1534257"/>
                  </a:lnTo>
                  <a:lnTo>
                    <a:pt x="1052142" y="1534257"/>
                  </a:lnTo>
                  <a:close/>
                  <a:moveTo>
                    <a:pt x="1052142" y="1956654"/>
                  </a:moveTo>
                  <a:lnTo>
                    <a:pt x="1171014" y="1956654"/>
                  </a:lnTo>
                  <a:lnTo>
                    <a:pt x="1171014" y="1771599"/>
                  </a:lnTo>
                  <a:lnTo>
                    <a:pt x="1052142" y="1771599"/>
                  </a:lnTo>
                  <a:close/>
                  <a:moveTo>
                    <a:pt x="1040908" y="315966"/>
                  </a:moveTo>
                  <a:lnTo>
                    <a:pt x="1159780" y="315966"/>
                  </a:lnTo>
                  <a:lnTo>
                    <a:pt x="1159780" y="130911"/>
                  </a:lnTo>
                  <a:lnTo>
                    <a:pt x="1040908" y="130911"/>
                  </a:lnTo>
                  <a:close/>
                  <a:moveTo>
                    <a:pt x="1040908" y="553308"/>
                  </a:moveTo>
                  <a:lnTo>
                    <a:pt x="1159780" y="553308"/>
                  </a:lnTo>
                  <a:lnTo>
                    <a:pt x="1159780" y="368253"/>
                  </a:lnTo>
                  <a:lnTo>
                    <a:pt x="1040908" y="368253"/>
                  </a:lnTo>
                  <a:close/>
                  <a:moveTo>
                    <a:pt x="1038352" y="1014462"/>
                  </a:moveTo>
                  <a:lnTo>
                    <a:pt x="1157224" y="1014462"/>
                  </a:lnTo>
                  <a:lnTo>
                    <a:pt x="1157224" y="829407"/>
                  </a:lnTo>
                  <a:lnTo>
                    <a:pt x="1038352" y="829407"/>
                  </a:lnTo>
                  <a:close/>
                  <a:moveTo>
                    <a:pt x="1038352" y="1251804"/>
                  </a:moveTo>
                  <a:lnTo>
                    <a:pt x="1157224" y="1251804"/>
                  </a:lnTo>
                  <a:lnTo>
                    <a:pt x="1157224" y="1066749"/>
                  </a:lnTo>
                  <a:lnTo>
                    <a:pt x="1038352" y="1066749"/>
                  </a:lnTo>
                  <a:close/>
                  <a:moveTo>
                    <a:pt x="847926" y="1719312"/>
                  </a:moveTo>
                  <a:lnTo>
                    <a:pt x="966798" y="1719312"/>
                  </a:lnTo>
                  <a:lnTo>
                    <a:pt x="966798" y="1534257"/>
                  </a:lnTo>
                  <a:lnTo>
                    <a:pt x="847926" y="1534257"/>
                  </a:lnTo>
                  <a:close/>
                  <a:moveTo>
                    <a:pt x="847926" y="1956654"/>
                  </a:moveTo>
                  <a:lnTo>
                    <a:pt x="966798" y="1956654"/>
                  </a:lnTo>
                  <a:lnTo>
                    <a:pt x="966798" y="1771599"/>
                  </a:lnTo>
                  <a:lnTo>
                    <a:pt x="847926" y="1771599"/>
                  </a:lnTo>
                  <a:close/>
                  <a:moveTo>
                    <a:pt x="834136" y="1014462"/>
                  </a:moveTo>
                  <a:lnTo>
                    <a:pt x="953008" y="1014462"/>
                  </a:lnTo>
                  <a:lnTo>
                    <a:pt x="953008" y="829407"/>
                  </a:lnTo>
                  <a:lnTo>
                    <a:pt x="834136" y="829407"/>
                  </a:lnTo>
                  <a:close/>
                  <a:moveTo>
                    <a:pt x="834136" y="1251804"/>
                  </a:moveTo>
                  <a:lnTo>
                    <a:pt x="953008" y="1251804"/>
                  </a:lnTo>
                  <a:lnTo>
                    <a:pt x="953008" y="1066749"/>
                  </a:lnTo>
                  <a:lnTo>
                    <a:pt x="834136" y="1066749"/>
                  </a:lnTo>
                  <a:close/>
                  <a:moveTo>
                    <a:pt x="831377" y="315966"/>
                  </a:moveTo>
                  <a:lnTo>
                    <a:pt x="950249" y="315966"/>
                  </a:lnTo>
                  <a:lnTo>
                    <a:pt x="950249" y="130911"/>
                  </a:lnTo>
                  <a:lnTo>
                    <a:pt x="831377" y="130911"/>
                  </a:lnTo>
                  <a:close/>
                  <a:moveTo>
                    <a:pt x="831377" y="553308"/>
                  </a:moveTo>
                  <a:lnTo>
                    <a:pt x="950249" y="553308"/>
                  </a:lnTo>
                  <a:lnTo>
                    <a:pt x="950249" y="368253"/>
                  </a:lnTo>
                  <a:lnTo>
                    <a:pt x="831377" y="368253"/>
                  </a:lnTo>
                  <a:close/>
                  <a:moveTo>
                    <a:pt x="737560" y="1376363"/>
                  </a:moveTo>
                  <a:lnTo>
                    <a:pt x="737560" y="704850"/>
                  </a:lnTo>
                  <a:lnTo>
                    <a:pt x="1906013" y="704850"/>
                  </a:lnTo>
                  <a:lnTo>
                    <a:pt x="1906013" y="916252"/>
                  </a:lnTo>
                  <a:lnTo>
                    <a:pt x="1447226" y="916252"/>
                  </a:lnTo>
                  <a:lnTo>
                    <a:pt x="1447226" y="1164960"/>
                  </a:lnTo>
                  <a:lnTo>
                    <a:pt x="1906013" y="1164960"/>
                  </a:lnTo>
                  <a:lnTo>
                    <a:pt x="1906013" y="1376363"/>
                  </a:lnTo>
                  <a:close/>
                  <a:moveTo>
                    <a:pt x="643710" y="1719312"/>
                  </a:moveTo>
                  <a:lnTo>
                    <a:pt x="762582" y="1719312"/>
                  </a:lnTo>
                  <a:lnTo>
                    <a:pt x="762582" y="1534257"/>
                  </a:lnTo>
                  <a:lnTo>
                    <a:pt x="643710" y="1534257"/>
                  </a:lnTo>
                  <a:close/>
                  <a:moveTo>
                    <a:pt x="643710" y="1956654"/>
                  </a:moveTo>
                  <a:lnTo>
                    <a:pt x="762582" y="1956654"/>
                  </a:lnTo>
                  <a:lnTo>
                    <a:pt x="762582" y="1771599"/>
                  </a:lnTo>
                  <a:lnTo>
                    <a:pt x="643710" y="1771599"/>
                  </a:lnTo>
                  <a:close/>
                  <a:moveTo>
                    <a:pt x="621846" y="315966"/>
                  </a:moveTo>
                  <a:lnTo>
                    <a:pt x="740718" y="315966"/>
                  </a:lnTo>
                  <a:lnTo>
                    <a:pt x="740718" y="130911"/>
                  </a:lnTo>
                  <a:lnTo>
                    <a:pt x="621846" y="130911"/>
                  </a:lnTo>
                  <a:close/>
                  <a:moveTo>
                    <a:pt x="621846" y="553308"/>
                  </a:moveTo>
                  <a:lnTo>
                    <a:pt x="740718" y="553308"/>
                  </a:lnTo>
                  <a:lnTo>
                    <a:pt x="740718" y="368253"/>
                  </a:lnTo>
                  <a:lnTo>
                    <a:pt x="621846" y="368253"/>
                  </a:lnTo>
                  <a:close/>
                  <a:moveTo>
                    <a:pt x="467686" y="2081213"/>
                  </a:moveTo>
                  <a:lnTo>
                    <a:pt x="467686" y="1409701"/>
                  </a:lnTo>
                  <a:lnTo>
                    <a:pt x="1906013" y="1409701"/>
                  </a:lnTo>
                  <a:lnTo>
                    <a:pt x="1906013" y="1621103"/>
                  </a:lnTo>
                  <a:lnTo>
                    <a:pt x="1447226" y="1621103"/>
                  </a:lnTo>
                  <a:lnTo>
                    <a:pt x="1447226" y="1869810"/>
                  </a:lnTo>
                  <a:lnTo>
                    <a:pt x="1906013" y="1869810"/>
                  </a:lnTo>
                  <a:lnTo>
                    <a:pt x="1906013" y="2081213"/>
                  </a:lnTo>
                  <a:close/>
                  <a:moveTo>
                    <a:pt x="412315" y="315966"/>
                  </a:moveTo>
                  <a:lnTo>
                    <a:pt x="531187" y="315966"/>
                  </a:lnTo>
                  <a:lnTo>
                    <a:pt x="531187" y="130911"/>
                  </a:lnTo>
                  <a:lnTo>
                    <a:pt x="412315" y="130911"/>
                  </a:lnTo>
                  <a:close/>
                  <a:moveTo>
                    <a:pt x="412315" y="553308"/>
                  </a:moveTo>
                  <a:lnTo>
                    <a:pt x="531187" y="553308"/>
                  </a:lnTo>
                  <a:lnTo>
                    <a:pt x="531187" y="368253"/>
                  </a:lnTo>
                  <a:lnTo>
                    <a:pt x="412315" y="368253"/>
                  </a:lnTo>
                  <a:close/>
                  <a:moveTo>
                    <a:pt x="202784" y="315966"/>
                  </a:moveTo>
                  <a:lnTo>
                    <a:pt x="321656" y="315966"/>
                  </a:lnTo>
                  <a:lnTo>
                    <a:pt x="321656" y="130911"/>
                  </a:lnTo>
                  <a:lnTo>
                    <a:pt x="202784" y="130911"/>
                  </a:lnTo>
                  <a:close/>
                  <a:moveTo>
                    <a:pt x="202784" y="553308"/>
                  </a:moveTo>
                  <a:lnTo>
                    <a:pt x="321656" y="553308"/>
                  </a:lnTo>
                  <a:lnTo>
                    <a:pt x="321656" y="368253"/>
                  </a:lnTo>
                  <a:lnTo>
                    <a:pt x="202784" y="368253"/>
                  </a:lnTo>
                  <a:close/>
                  <a:moveTo>
                    <a:pt x="0" y="671512"/>
                  </a:moveTo>
                  <a:lnTo>
                    <a:pt x="0" y="0"/>
                  </a:lnTo>
                  <a:lnTo>
                    <a:pt x="1906013" y="0"/>
                  </a:lnTo>
                  <a:lnTo>
                    <a:pt x="1906013" y="671512"/>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9" name="Group 28"/>
          <p:cNvGrpSpPr/>
          <p:nvPr/>
        </p:nvGrpSpPr>
        <p:grpSpPr>
          <a:xfrm>
            <a:off x="6321995" y="1447136"/>
            <a:ext cx="2485738" cy="3242993"/>
            <a:chOff x="6321995" y="1447136"/>
            <a:chExt cx="2485738" cy="3242993"/>
          </a:xfrm>
        </p:grpSpPr>
        <p:sp>
          <p:nvSpPr>
            <p:cNvPr id="119" name="TextBox 118"/>
            <p:cNvSpPr txBox="1"/>
            <p:nvPr/>
          </p:nvSpPr>
          <p:spPr>
            <a:xfrm>
              <a:off x="6321995" y="3417711"/>
              <a:ext cx="2485738" cy="1272418"/>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dirty="0">
                  <a:solidFill>
                    <a:srgbClr val="555555"/>
                  </a:solidFill>
                </a:rPr>
                <a:t>Deploy to appropriate audiences via WU for Business</a:t>
              </a:r>
            </a:p>
            <a:p>
              <a:pPr algn="ctr" defTabSz="932394">
                <a:lnSpc>
                  <a:spcPct val="90000"/>
                </a:lnSpc>
                <a:spcBef>
                  <a:spcPts val="612"/>
                </a:spcBef>
                <a:defRPr/>
              </a:pPr>
              <a:r>
                <a:rPr lang="en-US" sz="1400" dirty="0">
                  <a:solidFill>
                    <a:srgbClr val="555555"/>
                  </a:solidFill>
                </a:rPr>
                <a:t>Test and prepare for broad deployment</a:t>
              </a:r>
            </a:p>
          </p:txBody>
        </p:sp>
        <p:sp>
          <p:nvSpPr>
            <p:cNvPr id="68" name="TextBox 67"/>
            <p:cNvSpPr txBox="1"/>
            <p:nvPr/>
          </p:nvSpPr>
          <p:spPr>
            <a:xfrm>
              <a:off x="6580025" y="1447136"/>
              <a:ext cx="1920240" cy="613776"/>
            </a:xfrm>
            <a:prstGeom prst="rect">
              <a:avLst/>
            </a:prstGeom>
            <a:noFill/>
          </p:spPr>
          <p:txBody>
            <a:bodyPr wrap="square" lIns="139871" tIns="111896" rIns="139871" bIns="111896" rtlCol="0" anchor="ctr">
              <a:spAutoFit/>
            </a:bodyPr>
            <a:lstStyle/>
            <a:p>
              <a:pPr algn="ctr" defTabSz="932394">
                <a:lnSpc>
                  <a:spcPct val="90000"/>
                </a:lnSpc>
                <a:spcBef>
                  <a:spcPts val="612"/>
                </a:spcBef>
                <a:defRPr/>
              </a:pPr>
              <a:r>
                <a:rPr lang="en-US" sz="1400" b="1" dirty="0">
                  <a:solidFill>
                    <a:srgbClr val="0078D7"/>
                  </a:solidFill>
                </a:rPr>
                <a:t>Current Branch</a:t>
              </a:r>
            </a:p>
          </p:txBody>
        </p:sp>
        <p:grpSp>
          <p:nvGrpSpPr>
            <p:cNvPr id="5" name="Group 4"/>
            <p:cNvGrpSpPr/>
            <p:nvPr/>
          </p:nvGrpSpPr>
          <p:grpSpPr>
            <a:xfrm>
              <a:off x="6840255" y="2160637"/>
              <a:ext cx="1737873" cy="1170336"/>
              <a:chOff x="6647969" y="2614265"/>
              <a:chExt cx="1737873" cy="1170336"/>
            </a:xfrm>
          </p:grpSpPr>
          <p:sp>
            <p:nvSpPr>
              <p:cNvPr id="81" name="Freeform 80"/>
              <p:cNvSpPr/>
              <p:nvPr/>
            </p:nvSpPr>
            <p:spPr bwMode="auto">
              <a:xfrm>
                <a:off x="6647969" y="2614265"/>
                <a:ext cx="1737873" cy="1170336"/>
              </a:xfrm>
              <a:custGeom>
                <a:avLst/>
                <a:gdLst>
                  <a:gd name="connsiteX0" fmla="*/ 876300 w 2602498"/>
                  <a:gd name="connsiteY0" fmla="*/ 0 h 1752600"/>
                  <a:gd name="connsiteX1" fmla="*/ 1602942 w 2602498"/>
                  <a:gd name="connsiteY1" fmla="*/ 386353 h 1752600"/>
                  <a:gd name="connsiteX2" fmla="*/ 1630623 w 2602498"/>
                  <a:gd name="connsiteY2" fmla="*/ 437351 h 1752600"/>
                  <a:gd name="connsiteX3" fmla="*/ 2072993 w 2602498"/>
                  <a:gd name="connsiteY3" fmla="*/ 437351 h 1752600"/>
                  <a:gd name="connsiteX4" fmla="*/ 2072993 w 2602498"/>
                  <a:gd name="connsiteY4" fmla="*/ 181260 h 1752600"/>
                  <a:gd name="connsiteX5" fmla="*/ 2602498 w 2602498"/>
                  <a:gd name="connsiteY5" fmla="*/ 871235 h 1752600"/>
                  <a:gd name="connsiteX6" fmla="*/ 2072993 w 2602498"/>
                  <a:gd name="connsiteY6" fmla="*/ 1561210 h 1752600"/>
                  <a:gd name="connsiteX7" fmla="*/ 2072993 w 2602498"/>
                  <a:gd name="connsiteY7" fmla="*/ 1305119 h 1752600"/>
                  <a:gd name="connsiteX8" fmla="*/ 1636121 w 2602498"/>
                  <a:gd name="connsiteY8" fmla="*/ 1305119 h 1752600"/>
                  <a:gd name="connsiteX9" fmla="*/ 1602942 w 2602498"/>
                  <a:gd name="connsiteY9" fmla="*/ 1366248 h 1752600"/>
                  <a:gd name="connsiteX10" fmla="*/ 876300 w 2602498"/>
                  <a:gd name="connsiteY10" fmla="*/ 1752600 h 1752600"/>
                  <a:gd name="connsiteX11" fmla="*/ 0 w 2602498"/>
                  <a:gd name="connsiteY11" fmla="*/ 876300 h 1752600"/>
                  <a:gd name="connsiteX12" fmla="*/ 876300 w 2602498"/>
                  <a:gd name="connsiteY12"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98" h="1752600">
                    <a:moveTo>
                      <a:pt x="876300" y="0"/>
                    </a:moveTo>
                    <a:cubicBezTo>
                      <a:pt x="1178779" y="0"/>
                      <a:pt x="1445464" y="153255"/>
                      <a:pt x="1602942" y="386353"/>
                    </a:cubicBezTo>
                    <a:lnTo>
                      <a:pt x="1630623" y="437351"/>
                    </a:lnTo>
                    <a:lnTo>
                      <a:pt x="2072993" y="437351"/>
                    </a:lnTo>
                    <a:lnTo>
                      <a:pt x="2072993" y="181260"/>
                    </a:lnTo>
                    <a:lnTo>
                      <a:pt x="2602498" y="871235"/>
                    </a:lnTo>
                    <a:lnTo>
                      <a:pt x="2072993" y="1561210"/>
                    </a:lnTo>
                    <a:lnTo>
                      <a:pt x="2072993" y="1305119"/>
                    </a:lnTo>
                    <a:lnTo>
                      <a:pt x="1636121" y="1305119"/>
                    </a:lnTo>
                    <a:lnTo>
                      <a:pt x="1602942" y="1366248"/>
                    </a:lnTo>
                    <a:cubicBezTo>
                      <a:pt x="1445464" y="1599345"/>
                      <a:pt x="1178779" y="1752600"/>
                      <a:pt x="876300" y="1752600"/>
                    </a:cubicBezTo>
                    <a:cubicBezTo>
                      <a:pt x="392333" y="1752600"/>
                      <a:pt x="0" y="1360267"/>
                      <a:pt x="0" y="876300"/>
                    </a:cubicBezTo>
                    <a:cubicBezTo>
                      <a:pt x="0" y="392333"/>
                      <a:pt x="392333" y="0"/>
                      <a:pt x="876300" y="0"/>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8" name="Freeform 48"/>
              <p:cNvSpPr>
                <a:spLocks noChangeAspect="1"/>
              </p:cNvSpPr>
              <p:nvPr/>
            </p:nvSpPr>
            <p:spPr bwMode="black">
              <a:xfrm>
                <a:off x="6947555" y="2974634"/>
                <a:ext cx="512200" cy="449598"/>
              </a:xfrm>
              <a:custGeom>
                <a:avLst/>
                <a:gdLst/>
                <a:ahLst/>
                <a:cxnLst/>
                <a:rect l="l" t="t" r="r" b="b"/>
                <a:pathLst>
                  <a:path w="4740335" h="4048081">
                    <a:moveTo>
                      <a:pt x="3683614" y="1098549"/>
                    </a:moveTo>
                    <a:cubicBezTo>
                      <a:pt x="3683654" y="1098549"/>
                      <a:pt x="3689354" y="1098549"/>
                      <a:pt x="4502870" y="1098549"/>
                    </a:cubicBezTo>
                    <a:cubicBezTo>
                      <a:pt x="4633477" y="1098549"/>
                      <a:pt x="4740335" y="1205183"/>
                      <a:pt x="4740335" y="1335514"/>
                    </a:cubicBezTo>
                    <a:cubicBezTo>
                      <a:pt x="4740335" y="1335569"/>
                      <a:pt x="4740335" y="1343335"/>
                      <a:pt x="4740335" y="2449249"/>
                    </a:cubicBezTo>
                    <a:cubicBezTo>
                      <a:pt x="4740335" y="2579580"/>
                      <a:pt x="4633477" y="2686214"/>
                      <a:pt x="4502870" y="2686214"/>
                    </a:cubicBezTo>
                    <a:cubicBezTo>
                      <a:pt x="4502870" y="2686253"/>
                      <a:pt x="4502870" y="2691777"/>
                      <a:pt x="4502870" y="3480046"/>
                    </a:cubicBezTo>
                    <a:cubicBezTo>
                      <a:pt x="4502870" y="3610377"/>
                      <a:pt x="4396011" y="3717011"/>
                      <a:pt x="4265405" y="3717011"/>
                    </a:cubicBezTo>
                    <a:cubicBezTo>
                      <a:pt x="4265376" y="3717011"/>
                      <a:pt x="4262133" y="3717011"/>
                      <a:pt x="3909206" y="3717011"/>
                    </a:cubicBezTo>
                    <a:cubicBezTo>
                      <a:pt x="3790473" y="3717011"/>
                      <a:pt x="3683614" y="3610377"/>
                      <a:pt x="3683614" y="3480046"/>
                    </a:cubicBezTo>
                    <a:cubicBezTo>
                      <a:pt x="3683614" y="3480010"/>
                      <a:pt x="3683614" y="3474701"/>
                      <a:pt x="3683614" y="2686214"/>
                    </a:cubicBezTo>
                    <a:cubicBezTo>
                      <a:pt x="3553008" y="2686214"/>
                      <a:pt x="3446148" y="2579580"/>
                      <a:pt x="3446148" y="2449249"/>
                    </a:cubicBezTo>
                    <a:cubicBezTo>
                      <a:pt x="3446148" y="2449192"/>
                      <a:pt x="3446148" y="2441288"/>
                      <a:pt x="3446148" y="1335514"/>
                    </a:cubicBezTo>
                    <a:cubicBezTo>
                      <a:pt x="3446148" y="1205183"/>
                      <a:pt x="3553008" y="1098549"/>
                      <a:pt x="3683614" y="1098549"/>
                    </a:cubicBezTo>
                    <a:close/>
                    <a:moveTo>
                      <a:pt x="236546" y="1098549"/>
                    </a:moveTo>
                    <a:cubicBezTo>
                      <a:pt x="236570" y="1098549"/>
                      <a:pt x="240947" y="1098549"/>
                      <a:pt x="1052628" y="1098549"/>
                    </a:cubicBezTo>
                    <a:cubicBezTo>
                      <a:pt x="1182728" y="1098549"/>
                      <a:pt x="1289174" y="1205183"/>
                      <a:pt x="1289174" y="1335514"/>
                    </a:cubicBezTo>
                    <a:cubicBezTo>
                      <a:pt x="1289174" y="1335532"/>
                      <a:pt x="1289174" y="1340039"/>
                      <a:pt x="1289174" y="2449249"/>
                    </a:cubicBezTo>
                    <a:cubicBezTo>
                      <a:pt x="1289174" y="2579580"/>
                      <a:pt x="1182728" y="2686214"/>
                      <a:pt x="1052628" y="2686214"/>
                    </a:cubicBezTo>
                    <a:cubicBezTo>
                      <a:pt x="1052628" y="2686235"/>
                      <a:pt x="1052628" y="2690268"/>
                      <a:pt x="1052628" y="3480046"/>
                    </a:cubicBezTo>
                    <a:cubicBezTo>
                      <a:pt x="1052628" y="3610377"/>
                      <a:pt x="946183" y="3717011"/>
                      <a:pt x="827910" y="3717011"/>
                    </a:cubicBezTo>
                    <a:cubicBezTo>
                      <a:pt x="827894" y="3717011"/>
                      <a:pt x="825508" y="3717011"/>
                      <a:pt x="473091" y="3717011"/>
                    </a:cubicBezTo>
                    <a:cubicBezTo>
                      <a:pt x="342991" y="3717011"/>
                      <a:pt x="236546" y="3610377"/>
                      <a:pt x="236546" y="3480046"/>
                    </a:cubicBezTo>
                    <a:cubicBezTo>
                      <a:pt x="236546" y="3480026"/>
                      <a:pt x="236546" y="3476021"/>
                      <a:pt x="236546" y="2686214"/>
                    </a:cubicBezTo>
                    <a:cubicBezTo>
                      <a:pt x="106446" y="2686214"/>
                      <a:pt x="0" y="2579580"/>
                      <a:pt x="0" y="2449249"/>
                    </a:cubicBezTo>
                    <a:cubicBezTo>
                      <a:pt x="0" y="2449230"/>
                      <a:pt x="0" y="2444630"/>
                      <a:pt x="0" y="1335514"/>
                    </a:cubicBezTo>
                    <a:cubicBezTo>
                      <a:pt x="0" y="1205183"/>
                      <a:pt x="106446" y="1098549"/>
                      <a:pt x="236546" y="1098549"/>
                    </a:cubicBezTo>
                    <a:close/>
                    <a:moveTo>
                      <a:pt x="1895194" y="993211"/>
                    </a:moveTo>
                    <a:cubicBezTo>
                      <a:pt x="1895245" y="993211"/>
                      <a:pt x="1902161" y="993211"/>
                      <a:pt x="2845141" y="993211"/>
                    </a:cubicBezTo>
                    <a:cubicBezTo>
                      <a:pt x="2999507" y="993211"/>
                      <a:pt x="3130125" y="1123457"/>
                      <a:pt x="3130125" y="1277385"/>
                    </a:cubicBezTo>
                    <a:cubicBezTo>
                      <a:pt x="3130125" y="1277420"/>
                      <a:pt x="3130125" y="1284134"/>
                      <a:pt x="3130125" y="2568008"/>
                    </a:cubicBezTo>
                    <a:cubicBezTo>
                      <a:pt x="3130125" y="2721936"/>
                      <a:pt x="2999507" y="2852182"/>
                      <a:pt x="2845141" y="2852182"/>
                    </a:cubicBezTo>
                    <a:cubicBezTo>
                      <a:pt x="2845141" y="2852231"/>
                      <a:pt x="2845141" y="2858826"/>
                      <a:pt x="2845141" y="3763907"/>
                    </a:cubicBezTo>
                    <a:cubicBezTo>
                      <a:pt x="2845141" y="3917835"/>
                      <a:pt x="2726398" y="4048081"/>
                      <a:pt x="2572031" y="4048081"/>
                    </a:cubicBezTo>
                    <a:cubicBezTo>
                      <a:pt x="2571992" y="4048081"/>
                      <a:pt x="2568051" y="4048081"/>
                      <a:pt x="2168304" y="4048081"/>
                    </a:cubicBezTo>
                    <a:cubicBezTo>
                      <a:pt x="2013937" y="4048081"/>
                      <a:pt x="1895194" y="3917835"/>
                      <a:pt x="1895194" y="3763907"/>
                    </a:cubicBezTo>
                    <a:cubicBezTo>
                      <a:pt x="1895194" y="3763858"/>
                      <a:pt x="1895194" y="3757193"/>
                      <a:pt x="1895194" y="2852182"/>
                    </a:cubicBezTo>
                    <a:cubicBezTo>
                      <a:pt x="1740828" y="2852182"/>
                      <a:pt x="1610210" y="2721936"/>
                      <a:pt x="1610210" y="2568008"/>
                    </a:cubicBezTo>
                    <a:cubicBezTo>
                      <a:pt x="1610210" y="2567966"/>
                      <a:pt x="1610210" y="2560581"/>
                      <a:pt x="1610210" y="1277385"/>
                    </a:cubicBezTo>
                    <a:cubicBezTo>
                      <a:pt x="1610210" y="1123457"/>
                      <a:pt x="1740828" y="993211"/>
                      <a:pt x="1895194" y="993211"/>
                    </a:cubicBezTo>
                    <a:close/>
                    <a:moveTo>
                      <a:pt x="4093246" y="245790"/>
                    </a:moveTo>
                    <a:cubicBezTo>
                      <a:pt x="4306565" y="245790"/>
                      <a:pt x="4479495" y="420965"/>
                      <a:pt x="4479495" y="637055"/>
                    </a:cubicBezTo>
                    <a:cubicBezTo>
                      <a:pt x="4479495" y="853145"/>
                      <a:pt x="4306565" y="1028320"/>
                      <a:pt x="4093246" y="1028320"/>
                    </a:cubicBezTo>
                    <a:cubicBezTo>
                      <a:pt x="3879927" y="1028320"/>
                      <a:pt x="3706997" y="853145"/>
                      <a:pt x="3706997" y="637055"/>
                    </a:cubicBezTo>
                    <a:cubicBezTo>
                      <a:pt x="3706997" y="420965"/>
                      <a:pt x="3879927" y="245790"/>
                      <a:pt x="4093246" y="245790"/>
                    </a:cubicBezTo>
                    <a:close/>
                    <a:moveTo>
                      <a:pt x="644584" y="245790"/>
                    </a:moveTo>
                    <a:cubicBezTo>
                      <a:pt x="856519" y="245790"/>
                      <a:pt x="1028326" y="420965"/>
                      <a:pt x="1028326" y="637055"/>
                    </a:cubicBezTo>
                    <a:cubicBezTo>
                      <a:pt x="1028326" y="853145"/>
                      <a:pt x="856519" y="1028320"/>
                      <a:pt x="644584" y="1028320"/>
                    </a:cubicBezTo>
                    <a:cubicBezTo>
                      <a:pt x="432649" y="1028320"/>
                      <a:pt x="260842" y="853145"/>
                      <a:pt x="260842" y="637055"/>
                    </a:cubicBezTo>
                    <a:cubicBezTo>
                      <a:pt x="260842" y="420965"/>
                      <a:pt x="432649" y="245790"/>
                      <a:pt x="644584" y="245790"/>
                    </a:cubicBezTo>
                    <a:close/>
                    <a:moveTo>
                      <a:pt x="2367657" y="0"/>
                    </a:moveTo>
                    <a:cubicBezTo>
                      <a:pt x="2616992" y="0"/>
                      <a:pt x="2819118" y="203249"/>
                      <a:pt x="2819118" y="453969"/>
                    </a:cubicBezTo>
                    <a:cubicBezTo>
                      <a:pt x="2819118" y="704689"/>
                      <a:pt x="2616992" y="907938"/>
                      <a:pt x="2367657" y="907938"/>
                    </a:cubicBezTo>
                    <a:cubicBezTo>
                      <a:pt x="2118322" y="907938"/>
                      <a:pt x="1916196" y="704689"/>
                      <a:pt x="1916196" y="453969"/>
                    </a:cubicBezTo>
                    <a:cubicBezTo>
                      <a:pt x="1916196" y="203249"/>
                      <a:pt x="2118322" y="0"/>
                      <a:pt x="2367657" y="0"/>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4074911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7" name="Straight Connector 36"/>
          <p:cNvCxnSpPr/>
          <p:nvPr/>
        </p:nvCxnSpPr>
        <p:spPr>
          <a:xfrm>
            <a:off x="1869589" y="2317206"/>
            <a:ext cx="1920240" cy="0"/>
          </a:xfrm>
          <a:prstGeom prst="line">
            <a:avLst/>
          </a:prstGeom>
          <a:ln>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869589" y="3200059"/>
            <a:ext cx="1920240" cy="0"/>
          </a:xfrm>
          <a:prstGeom prst="line">
            <a:avLst/>
          </a:prstGeom>
          <a:ln>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477774" y="1348172"/>
            <a:ext cx="1814041" cy="613776"/>
          </a:xfrm>
          <a:prstGeom prst="rect">
            <a:avLst/>
          </a:prstGeom>
          <a:noFill/>
        </p:spPr>
        <p:txBody>
          <a:bodyPr wrap="square" lIns="139871" tIns="111896" rIns="139871" bIns="111896" rtlCol="0" anchor="ctr">
            <a:spAutoFit/>
          </a:bodyPr>
          <a:lstStyle/>
          <a:p>
            <a:pPr algn="ctr" defTabSz="932394">
              <a:lnSpc>
                <a:spcPct val="90000"/>
              </a:lnSpc>
              <a:spcBef>
                <a:spcPts val="612"/>
              </a:spcBef>
              <a:defRPr/>
            </a:pPr>
            <a:r>
              <a:rPr lang="en-US" sz="1400" b="1" dirty="0">
                <a:solidFill>
                  <a:srgbClr val="0078D7"/>
                </a:solidFill>
              </a:rPr>
              <a:t>Windows Insider Preview Branch</a:t>
            </a:r>
          </a:p>
        </p:txBody>
      </p:sp>
      <p:sp>
        <p:nvSpPr>
          <p:cNvPr id="80" name="Freeform 79"/>
          <p:cNvSpPr/>
          <p:nvPr/>
        </p:nvSpPr>
        <p:spPr bwMode="auto">
          <a:xfrm>
            <a:off x="3629399" y="2055464"/>
            <a:ext cx="2107781" cy="1419443"/>
          </a:xfrm>
          <a:custGeom>
            <a:avLst/>
            <a:gdLst>
              <a:gd name="connsiteX0" fmla="*/ 876300 w 2602498"/>
              <a:gd name="connsiteY0" fmla="*/ 0 h 1752600"/>
              <a:gd name="connsiteX1" fmla="*/ 1602942 w 2602498"/>
              <a:gd name="connsiteY1" fmla="*/ 386353 h 1752600"/>
              <a:gd name="connsiteX2" fmla="*/ 1630623 w 2602498"/>
              <a:gd name="connsiteY2" fmla="*/ 437351 h 1752600"/>
              <a:gd name="connsiteX3" fmla="*/ 2072993 w 2602498"/>
              <a:gd name="connsiteY3" fmla="*/ 437351 h 1752600"/>
              <a:gd name="connsiteX4" fmla="*/ 2072993 w 2602498"/>
              <a:gd name="connsiteY4" fmla="*/ 181260 h 1752600"/>
              <a:gd name="connsiteX5" fmla="*/ 2602498 w 2602498"/>
              <a:gd name="connsiteY5" fmla="*/ 871235 h 1752600"/>
              <a:gd name="connsiteX6" fmla="*/ 2072993 w 2602498"/>
              <a:gd name="connsiteY6" fmla="*/ 1561210 h 1752600"/>
              <a:gd name="connsiteX7" fmla="*/ 2072993 w 2602498"/>
              <a:gd name="connsiteY7" fmla="*/ 1305119 h 1752600"/>
              <a:gd name="connsiteX8" fmla="*/ 1636121 w 2602498"/>
              <a:gd name="connsiteY8" fmla="*/ 1305119 h 1752600"/>
              <a:gd name="connsiteX9" fmla="*/ 1602942 w 2602498"/>
              <a:gd name="connsiteY9" fmla="*/ 1366248 h 1752600"/>
              <a:gd name="connsiteX10" fmla="*/ 876300 w 2602498"/>
              <a:gd name="connsiteY10" fmla="*/ 1752600 h 1752600"/>
              <a:gd name="connsiteX11" fmla="*/ 0 w 2602498"/>
              <a:gd name="connsiteY11" fmla="*/ 876300 h 1752600"/>
              <a:gd name="connsiteX12" fmla="*/ 876300 w 2602498"/>
              <a:gd name="connsiteY12"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98" h="1752600">
                <a:moveTo>
                  <a:pt x="876300" y="0"/>
                </a:moveTo>
                <a:cubicBezTo>
                  <a:pt x="1178779" y="0"/>
                  <a:pt x="1445464" y="153255"/>
                  <a:pt x="1602942" y="386353"/>
                </a:cubicBezTo>
                <a:lnTo>
                  <a:pt x="1630623" y="437351"/>
                </a:lnTo>
                <a:lnTo>
                  <a:pt x="2072993" y="437351"/>
                </a:lnTo>
                <a:lnTo>
                  <a:pt x="2072993" y="181260"/>
                </a:lnTo>
                <a:lnTo>
                  <a:pt x="2602498" y="871235"/>
                </a:lnTo>
                <a:lnTo>
                  <a:pt x="2072993" y="1561210"/>
                </a:lnTo>
                <a:lnTo>
                  <a:pt x="2072993" y="1305119"/>
                </a:lnTo>
                <a:lnTo>
                  <a:pt x="1636121" y="1305119"/>
                </a:lnTo>
                <a:lnTo>
                  <a:pt x="1602942" y="1366248"/>
                </a:lnTo>
                <a:cubicBezTo>
                  <a:pt x="1445464" y="1599345"/>
                  <a:pt x="1178779" y="1752600"/>
                  <a:pt x="876300" y="1752600"/>
                </a:cubicBezTo>
                <a:cubicBezTo>
                  <a:pt x="392333" y="1752600"/>
                  <a:pt x="0" y="1360267"/>
                  <a:pt x="0" y="876300"/>
                </a:cubicBezTo>
                <a:cubicBezTo>
                  <a:pt x="0" y="392333"/>
                  <a:pt x="392333" y="0"/>
                  <a:pt x="876300" y="0"/>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6" name="Freeform 113"/>
          <p:cNvSpPr>
            <a:spLocks noChangeAspect="1" noEditPoints="1"/>
          </p:cNvSpPr>
          <p:nvPr/>
        </p:nvSpPr>
        <p:spPr bwMode="black">
          <a:xfrm>
            <a:off x="4068437" y="2491886"/>
            <a:ext cx="548419" cy="548640"/>
          </a:xfrm>
          <a:custGeom>
            <a:avLst/>
            <a:gdLst>
              <a:gd name="T0" fmla="*/ 47 w 66"/>
              <a:gd name="T1" fmla="*/ 37 h 66"/>
              <a:gd name="T2" fmla="*/ 51 w 66"/>
              <a:gd name="T3" fmla="*/ 33 h 66"/>
              <a:gd name="T4" fmla="*/ 47 w 66"/>
              <a:gd name="T5" fmla="*/ 29 h 66"/>
              <a:gd name="T6" fmla="*/ 37 w 66"/>
              <a:gd name="T7" fmla="*/ 29 h 66"/>
              <a:gd name="T8" fmla="*/ 37 w 66"/>
              <a:gd name="T9" fmla="*/ 16 h 66"/>
              <a:gd name="T10" fmla="*/ 33 w 66"/>
              <a:gd name="T11" fmla="*/ 13 h 66"/>
              <a:gd name="T12" fmla="*/ 29 w 66"/>
              <a:gd name="T13" fmla="*/ 16 h 66"/>
              <a:gd name="T14" fmla="*/ 29 w 66"/>
              <a:gd name="T15" fmla="*/ 33 h 66"/>
              <a:gd name="T16" fmla="*/ 33 w 66"/>
              <a:gd name="T17" fmla="*/ 37 h 66"/>
              <a:gd name="T18" fmla="*/ 47 w 66"/>
              <a:gd name="T19" fmla="*/ 37 h 66"/>
              <a:gd name="T20" fmla="*/ 33 w 66"/>
              <a:gd name="T21" fmla="*/ 8 h 66"/>
              <a:gd name="T22" fmla="*/ 58 w 66"/>
              <a:gd name="T23" fmla="*/ 33 h 66"/>
              <a:gd name="T24" fmla="*/ 33 w 66"/>
              <a:gd name="T25" fmla="*/ 58 h 66"/>
              <a:gd name="T26" fmla="*/ 8 w 66"/>
              <a:gd name="T27" fmla="*/ 33 h 66"/>
              <a:gd name="T28" fmla="*/ 33 w 66"/>
              <a:gd name="T29" fmla="*/ 8 h 66"/>
              <a:gd name="T30" fmla="*/ 33 w 66"/>
              <a:gd name="T31" fmla="*/ 66 h 66"/>
              <a:gd name="T32" fmla="*/ 66 w 66"/>
              <a:gd name="T33" fmla="*/ 33 h 66"/>
              <a:gd name="T34" fmla="*/ 33 w 66"/>
              <a:gd name="T35" fmla="*/ 0 h 66"/>
              <a:gd name="T36" fmla="*/ 0 w 66"/>
              <a:gd name="T37" fmla="*/ 33 h 66"/>
              <a:gd name="T38" fmla="*/ 33 w 66"/>
              <a:gd name="T3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47" y="37"/>
                </a:moveTo>
                <a:cubicBezTo>
                  <a:pt x="49" y="37"/>
                  <a:pt x="51" y="35"/>
                  <a:pt x="51" y="33"/>
                </a:cubicBezTo>
                <a:cubicBezTo>
                  <a:pt x="51" y="31"/>
                  <a:pt x="49" y="29"/>
                  <a:pt x="47" y="29"/>
                </a:cubicBezTo>
                <a:cubicBezTo>
                  <a:pt x="37" y="29"/>
                  <a:pt x="37" y="29"/>
                  <a:pt x="37" y="29"/>
                </a:cubicBezTo>
                <a:cubicBezTo>
                  <a:pt x="37" y="16"/>
                  <a:pt x="37" y="16"/>
                  <a:pt x="37" y="16"/>
                </a:cubicBezTo>
                <a:cubicBezTo>
                  <a:pt x="37" y="14"/>
                  <a:pt x="35" y="13"/>
                  <a:pt x="33" y="13"/>
                </a:cubicBezTo>
                <a:cubicBezTo>
                  <a:pt x="31" y="13"/>
                  <a:pt x="29" y="14"/>
                  <a:pt x="29" y="16"/>
                </a:cubicBezTo>
                <a:cubicBezTo>
                  <a:pt x="29" y="33"/>
                  <a:pt x="29" y="33"/>
                  <a:pt x="29" y="33"/>
                </a:cubicBezTo>
                <a:cubicBezTo>
                  <a:pt x="29" y="35"/>
                  <a:pt x="31" y="37"/>
                  <a:pt x="33" y="37"/>
                </a:cubicBezTo>
                <a:lnTo>
                  <a:pt x="47" y="37"/>
                </a:lnTo>
                <a:close/>
                <a:moveTo>
                  <a:pt x="33" y="8"/>
                </a:moveTo>
                <a:cubicBezTo>
                  <a:pt x="47" y="8"/>
                  <a:pt x="58" y="19"/>
                  <a:pt x="58" y="33"/>
                </a:cubicBezTo>
                <a:cubicBezTo>
                  <a:pt x="58" y="47"/>
                  <a:pt x="47" y="58"/>
                  <a:pt x="33" y="58"/>
                </a:cubicBezTo>
                <a:cubicBezTo>
                  <a:pt x="19" y="58"/>
                  <a:pt x="8" y="47"/>
                  <a:pt x="8" y="33"/>
                </a:cubicBezTo>
                <a:cubicBezTo>
                  <a:pt x="8" y="19"/>
                  <a:pt x="19" y="8"/>
                  <a:pt x="33" y="8"/>
                </a:cubicBezTo>
                <a:moveTo>
                  <a:pt x="33" y="66"/>
                </a:moveTo>
                <a:cubicBezTo>
                  <a:pt x="51" y="66"/>
                  <a:pt x="66" y="51"/>
                  <a:pt x="66" y="33"/>
                </a:cubicBezTo>
                <a:cubicBezTo>
                  <a:pt x="66" y="15"/>
                  <a:pt x="51" y="0"/>
                  <a:pt x="33" y="0"/>
                </a:cubicBezTo>
                <a:cubicBezTo>
                  <a:pt x="15" y="0"/>
                  <a:pt x="0" y="15"/>
                  <a:pt x="0" y="33"/>
                </a:cubicBezTo>
                <a:cubicBezTo>
                  <a:pt x="0" y="51"/>
                  <a:pt x="15" y="66"/>
                  <a:pt x="33" y="66"/>
                </a:cubicBezTo>
              </a:path>
            </a:pathLst>
          </a:custGeom>
          <a:solidFill>
            <a:srgbClr val="FFFFFF"/>
          </a:solidFill>
          <a:ln>
            <a:noFill/>
          </a:ln>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sp>
        <p:nvSpPr>
          <p:cNvPr id="118" name="TextBox 117"/>
          <p:cNvSpPr txBox="1"/>
          <p:nvPr/>
        </p:nvSpPr>
        <p:spPr>
          <a:xfrm>
            <a:off x="3473826" y="3732445"/>
            <a:ext cx="1817989" cy="1737160"/>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dirty="0">
                <a:solidFill>
                  <a:srgbClr val="555555"/>
                </a:solidFill>
              </a:rPr>
              <a:t>Specific feature and performance feedback</a:t>
            </a:r>
          </a:p>
          <a:p>
            <a:pPr algn="ctr" defTabSz="932394">
              <a:lnSpc>
                <a:spcPct val="90000"/>
              </a:lnSpc>
              <a:spcBef>
                <a:spcPts val="612"/>
              </a:spcBef>
              <a:defRPr/>
            </a:pPr>
            <a:r>
              <a:rPr lang="en-US" sz="1400" dirty="0">
                <a:solidFill>
                  <a:srgbClr val="555555"/>
                </a:solidFill>
              </a:rPr>
              <a:t>Application compatibility validation</a:t>
            </a:r>
          </a:p>
          <a:p>
            <a:pPr algn="ctr" defTabSz="932394">
              <a:lnSpc>
                <a:spcPct val="90000"/>
              </a:lnSpc>
              <a:spcBef>
                <a:spcPts val="612"/>
              </a:spcBef>
              <a:defRPr/>
            </a:pPr>
            <a:endParaRPr lang="en-US" sz="1400" dirty="0">
              <a:solidFill>
                <a:srgbClr val="555555"/>
              </a:solidFill>
            </a:endParaRPr>
          </a:p>
        </p:txBody>
      </p:sp>
      <p:sp>
        <p:nvSpPr>
          <p:cNvPr id="128" name="TextBox 127"/>
          <p:cNvSpPr txBox="1"/>
          <p:nvPr/>
        </p:nvSpPr>
        <p:spPr>
          <a:xfrm>
            <a:off x="3663241" y="3481697"/>
            <a:ext cx="1435210" cy="419877"/>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b="1" dirty="0">
                <a:solidFill>
                  <a:srgbClr val="555555"/>
                </a:solidFill>
              </a:rPr>
              <a:t>Activity:</a:t>
            </a:r>
          </a:p>
        </p:txBody>
      </p:sp>
      <p:sp>
        <p:nvSpPr>
          <p:cNvPr id="2" name="Title 1"/>
          <p:cNvSpPr>
            <a:spLocks noGrp="1"/>
          </p:cNvSpPr>
          <p:nvPr>
            <p:ph type="title"/>
          </p:nvPr>
        </p:nvSpPr>
        <p:spPr/>
        <p:txBody>
          <a:bodyPr/>
          <a:lstStyle/>
          <a:p>
            <a:r>
              <a:rPr lang="en-US"/>
              <a:t>Customer journey for Business Systems</a:t>
            </a:r>
            <a:endParaRPr lang="en-US" dirty="0"/>
          </a:p>
        </p:txBody>
      </p:sp>
      <p:sp>
        <p:nvSpPr>
          <p:cNvPr id="116" name="TextBox 115"/>
          <p:cNvSpPr txBox="1"/>
          <p:nvPr/>
        </p:nvSpPr>
        <p:spPr>
          <a:xfrm>
            <a:off x="274639" y="1316564"/>
            <a:ext cx="2333586" cy="613776"/>
          </a:xfrm>
          <a:prstGeom prst="rect">
            <a:avLst/>
          </a:prstGeom>
          <a:noFill/>
        </p:spPr>
        <p:txBody>
          <a:bodyPr wrap="square" lIns="139871" tIns="111896" rIns="139871" bIns="111896" rtlCol="0" anchor="ctr">
            <a:spAutoFit/>
          </a:bodyPr>
          <a:lstStyle/>
          <a:p>
            <a:pPr algn="ctr" defTabSz="932394">
              <a:lnSpc>
                <a:spcPct val="90000"/>
              </a:lnSpc>
              <a:spcBef>
                <a:spcPts val="612"/>
              </a:spcBef>
              <a:defRPr/>
            </a:pPr>
            <a:r>
              <a:rPr lang="en-US" sz="1400" b="1" dirty="0">
                <a:solidFill>
                  <a:srgbClr val="0078D7"/>
                </a:solidFill>
              </a:rPr>
              <a:t>Ongoing engineering development</a:t>
            </a:r>
          </a:p>
        </p:txBody>
      </p:sp>
      <p:sp>
        <p:nvSpPr>
          <p:cNvPr id="79" name="Freeform 78"/>
          <p:cNvSpPr/>
          <p:nvPr/>
        </p:nvSpPr>
        <p:spPr bwMode="auto">
          <a:xfrm>
            <a:off x="622768" y="2055464"/>
            <a:ext cx="2107781" cy="1419443"/>
          </a:xfrm>
          <a:custGeom>
            <a:avLst/>
            <a:gdLst>
              <a:gd name="connsiteX0" fmla="*/ 876300 w 2602498"/>
              <a:gd name="connsiteY0" fmla="*/ 0 h 1752600"/>
              <a:gd name="connsiteX1" fmla="*/ 1602942 w 2602498"/>
              <a:gd name="connsiteY1" fmla="*/ 386353 h 1752600"/>
              <a:gd name="connsiteX2" fmla="*/ 1630623 w 2602498"/>
              <a:gd name="connsiteY2" fmla="*/ 437351 h 1752600"/>
              <a:gd name="connsiteX3" fmla="*/ 2072993 w 2602498"/>
              <a:gd name="connsiteY3" fmla="*/ 437351 h 1752600"/>
              <a:gd name="connsiteX4" fmla="*/ 2072993 w 2602498"/>
              <a:gd name="connsiteY4" fmla="*/ 181260 h 1752600"/>
              <a:gd name="connsiteX5" fmla="*/ 2602498 w 2602498"/>
              <a:gd name="connsiteY5" fmla="*/ 871235 h 1752600"/>
              <a:gd name="connsiteX6" fmla="*/ 2072993 w 2602498"/>
              <a:gd name="connsiteY6" fmla="*/ 1561210 h 1752600"/>
              <a:gd name="connsiteX7" fmla="*/ 2072993 w 2602498"/>
              <a:gd name="connsiteY7" fmla="*/ 1305119 h 1752600"/>
              <a:gd name="connsiteX8" fmla="*/ 1636121 w 2602498"/>
              <a:gd name="connsiteY8" fmla="*/ 1305119 h 1752600"/>
              <a:gd name="connsiteX9" fmla="*/ 1602942 w 2602498"/>
              <a:gd name="connsiteY9" fmla="*/ 1366248 h 1752600"/>
              <a:gd name="connsiteX10" fmla="*/ 876300 w 2602498"/>
              <a:gd name="connsiteY10" fmla="*/ 1752600 h 1752600"/>
              <a:gd name="connsiteX11" fmla="*/ 0 w 2602498"/>
              <a:gd name="connsiteY11" fmla="*/ 876300 h 1752600"/>
              <a:gd name="connsiteX12" fmla="*/ 876300 w 2602498"/>
              <a:gd name="connsiteY12"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98" h="1752600">
                <a:moveTo>
                  <a:pt x="876300" y="0"/>
                </a:moveTo>
                <a:cubicBezTo>
                  <a:pt x="1178779" y="0"/>
                  <a:pt x="1445464" y="153255"/>
                  <a:pt x="1602942" y="386353"/>
                </a:cubicBezTo>
                <a:lnTo>
                  <a:pt x="1630623" y="437351"/>
                </a:lnTo>
                <a:lnTo>
                  <a:pt x="2072993" y="437351"/>
                </a:lnTo>
                <a:lnTo>
                  <a:pt x="2072993" y="181260"/>
                </a:lnTo>
                <a:lnTo>
                  <a:pt x="2602498" y="871235"/>
                </a:lnTo>
                <a:lnTo>
                  <a:pt x="2072993" y="1561210"/>
                </a:lnTo>
                <a:lnTo>
                  <a:pt x="2072993" y="1305119"/>
                </a:lnTo>
                <a:lnTo>
                  <a:pt x="1636121" y="1305119"/>
                </a:lnTo>
                <a:lnTo>
                  <a:pt x="1602942" y="1366248"/>
                </a:lnTo>
                <a:cubicBezTo>
                  <a:pt x="1445464" y="1599345"/>
                  <a:pt x="1178779" y="1752600"/>
                  <a:pt x="876300" y="1752600"/>
                </a:cubicBezTo>
                <a:cubicBezTo>
                  <a:pt x="392333" y="1752600"/>
                  <a:pt x="0" y="1360267"/>
                  <a:pt x="0" y="876300"/>
                </a:cubicBezTo>
                <a:cubicBezTo>
                  <a:pt x="0" y="392333"/>
                  <a:pt x="392333" y="0"/>
                  <a:pt x="876300" y="0"/>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0" name="Freeform 138"/>
          <p:cNvSpPr>
            <a:spLocks noChangeAspect="1" noEditPoints="1"/>
          </p:cNvSpPr>
          <p:nvPr/>
        </p:nvSpPr>
        <p:spPr bwMode="black">
          <a:xfrm rot="6300000">
            <a:off x="1065907" y="2438592"/>
            <a:ext cx="513807" cy="640080"/>
          </a:xfrm>
          <a:custGeom>
            <a:avLst/>
            <a:gdLst>
              <a:gd name="T0" fmla="*/ 64 w 64"/>
              <a:gd name="T1" fmla="*/ 9 h 80"/>
              <a:gd name="T2" fmla="*/ 64 w 64"/>
              <a:gd name="T3" fmla="*/ 32 h 80"/>
              <a:gd name="T4" fmla="*/ 40 w 64"/>
              <a:gd name="T5" fmla="*/ 33 h 80"/>
              <a:gd name="T6" fmla="*/ 32 w 64"/>
              <a:gd name="T7" fmla="*/ 25 h 80"/>
              <a:gd name="T8" fmla="*/ 47 w 64"/>
              <a:gd name="T9" fmla="*/ 24 h 80"/>
              <a:gd name="T10" fmla="*/ 37 w 64"/>
              <a:gd name="T11" fmla="*/ 18 h 80"/>
              <a:gd name="T12" fmla="*/ 12 w 64"/>
              <a:gd name="T13" fmla="*/ 35 h 80"/>
              <a:gd name="T14" fmla="*/ 0 w 64"/>
              <a:gd name="T15" fmla="*/ 35 h 80"/>
              <a:gd name="T16" fmla="*/ 39 w 64"/>
              <a:gd name="T17" fmla="*/ 7 h 80"/>
              <a:gd name="T18" fmla="*/ 55 w 64"/>
              <a:gd name="T19" fmla="*/ 15 h 80"/>
              <a:gd name="T20" fmla="*/ 56 w 64"/>
              <a:gd name="T21" fmla="*/ 0 h 80"/>
              <a:gd name="T22" fmla="*/ 64 w 64"/>
              <a:gd name="T23" fmla="*/ 9 h 80"/>
              <a:gd name="T24" fmla="*/ 26 w 64"/>
              <a:gd name="T25" fmla="*/ 62 h 80"/>
              <a:gd name="T26" fmla="*/ 15 w 64"/>
              <a:gd name="T27" fmla="*/ 56 h 80"/>
              <a:gd name="T28" fmla="*/ 32 w 64"/>
              <a:gd name="T29" fmla="*/ 56 h 80"/>
              <a:gd name="T30" fmla="*/ 24 w 64"/>
              <a:gd name="T31" fmla="*/ 47 h 80"/>
              <a:gd name="T32" fmla="*/ 0 w 64"/>
              <a:gd name="T33" fmla="*/ 48 h 80"/>
              <a:gd name="T34" fmla="*/ 0 w 64"/>
              <a:gd name="T35" fmla="*/ 72 h 80"/>
              <a:gd name="T36" fmla="*/ 8 w 64"/>
              <a:gd name="T37" fmla="*/ 80 h 80"/>
              <a:gd name="T38" fmla="*/ 9 w 64"/>
              <a:gd name="T39" fmla="*/ 66 h 80"/>
              <a:gd name="T40" fmla="*/ 24 w 64"/>
              <a:gd name="T41" fmla="*/ 73 h 80"/>
              <a:gd name="T42" fmla="*/ 64 w 64"/>
              <a:gd name="T43" fmla="*/ 45 h 80"/>
              <a:gd name="T44" fmla="*/ 51 w 64"/>
              <a:gd name="T45" fmla="*/ 45 h 80"/>
              <a:gd name="T46" fmla="*/ 26 w 64"/>
              <a:gd name="T47"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0">
                <a:moveTo>
                  <a:pt x="64" y="9"/>
                </a:moveTo>
                <a:cubicBezTo>
                  <a:pt x="64" y="32"/>
                  <a:pt x="64" y="32"/>
                  <a:pt x="64" y="32"/>
                </a:cubicBezTo>
                <a:cubicBezTo>
                  <a:pt x="40" y="33"/>
                  <a:pt x="40" y="33"/>
                  <a:pt x="40" y="33"/>
                </a:cubicBezTo>
                <a:cubicBezTo>
                  <a:pt x="32" y="25"/>
                  <a:pt x="32" y="25"/>
                  <a:pt x="32" y="25"/>
                </a:cubicBezTo>
                <a:cubicBezTo>
                  <a:pt x="47" y="24"/>
                  <a:pt x="47" y="24"/>
                  <a:pt x="47" y="24"/>
                </a:cubicBezTo>
                <a:cubicBezTo>
                  <a:pt x="45" y="21"/>
                  <a:pt x="41" y="19"/>
                  <a:pt x="37" y="18"/>
                </a:cubicBezTo>
                <a:cubicBezTo>
                  <a:pt x="26" y="16"/>
                  <a:pt x="14" y="24"/>
                  <a:pt x="12" y="35"/>
                </a:cubicBezTo>
                <a:cubicBezTo>
                  <a:pt x="0" y="35"/>
                  <a:pt x="0" y="35"/>
                  <a:pt x="0" y="35"/>
                </a:cubicBezTo>
                <a:cubicBezTo>
                  <a:pt x="4" y="14"/>
                  <a:pt x="22" y="4"/>
                  <a:pt x="39" y="7"/>
                </a:cubicBezTo>
                <a:cubicBezTo>
                  <a:pt x="45" y="8"/>
                  <a:pt x="51" y="11"/>
                  <a:pt x="55" y="15"/>
                </a:cubicBezTo>
                <a:cubicBezTo>
                  <a:pt x="56" y="0"/>
                  <a:pt x="56" y="0"/>
                  <a:pt x="56" y="0"/>
                </a:cubicBezTo>
                <a:lnTo>
                  <a:pt x="64" y="9"/>
                </a:lnTo>
                <a:close/>
                <a:moveTo>
                  <a:pt x="26" y="62"/>
                </a:moveTo>
                <a:cubicBezTo>
                  <a:pt x="22" y="61"/>
                  <a:pt x="18" y="59"/>
                  <a:pt x="15" y="56"/>
                </a:cubicBezTo>
                <a:cubicBezTo>
                  <a:pt x="32" y="56"/>
                  <a:pt x="32" y="56"/>
                  <a:pt x="32" y="56"/>
                </a:cubicBezTo>
                <a:cubicBezTo>
                  <a:pt x="24" y="47"/>
                  <a:pt x="24" y="47"/>
                  <a:pt x="24" y="47"/>
                </a:cubicBezTo>
                <a:cubicBezTo>
                  <a:pt x="0" y="48"/>
                  <a:pt x="0" y="48"/>
                  <a:pt x="0" y="48"/>
                </a:cubicBezTo>
                <a:cubicBezTo>
                  <a:pt x="0" y="72"/>
                  <a:pt x="0" y="72"/>
                  <a:pt x="0" y="72"/>
                </a:cubicBezTo>
                <a:cubicBezTo>
                  <a:pt x="8" y="80"/>
                  <a:pt x="8" y="80"/>
                  <a:pt x="8" y="80"/>
                </a:cubicBezTo>
                <a:cubicBezTo>
                  <a:pt x="9" y="66"/>
                  <a:pt x="9" y="66"/>
                  <a:pt x="9" y="66"/>
                </a:cubicBezTo>
                <a:cubicBezTo>
                  <a:pt x="13" y="70"/>
                  <a:pt x="18" y="72"/>
                  <a:pt x="24" y="73"/>
                </a:cubicBezTo>
                <a:cubicBezTo>
                  <a:pt x="42" y="77"/>
                  <a:pt x="60" y="66"/>
                  <a:pt x="64" y="45"/>
                </a:cubicBezTo>
                <a:cubicBezTo>
                  <a:pt x="51" y="45"/>
                  <a:pt x="51" y="45"/>
                  <a:pt x="51" y="45"/>
                </a:cubicBezTo>
                <a:cubicBezTo>
                  <a:pt x="49" y="57"/>
                  <a:pt x="38" y="64"/>
                  <a:pt x="26" y="62"/>
                </a:cubicBezTo>
                <a:close/>
              </a:path>
            </a:pathLst>
          </a:custGeom>
          <a:solidFill>
            <a:srgbClr val="FFFFFF"/>
          </a:solidFill>
          <a:ln>
            <a:noFill/>
          </a:ln>
        </p:spPr>
        <p:txBody>
          <a:bodyPr vert="horz" wrap="square" lIns="91422" tIns="45712" rIns="91422" bIns="45712" numCol="1" anchor="t" anchorCtr="0" compatLnSpc="1">
            <a:prstTxWarp prst="textNoShape">
              <a:avLst/>
            </a:prstTxWarp>
          </a:bodyPr>
          <a:lstStyle/>
          <a:p>
            <a:pPr defTabSz="914185"/>
            <a:endParaRPr lang="en-US" dirty="0">
              <a:solidFill>
                <a:srgbClr val="000000"/>
              </a:solidFill>
            </a:endParaRPr>
          </a:p>
        </p:txBody>
      </p:sp>
      <p:sp>
        <p:nvSpPr>
          <p:cNvPr id="117" name="TextBox 116"/>
          <p:cNvSpPr txBox="1"/>
          <p:nvPr/>
        </p:nvSpPr>
        <p:spPr>
          <a:xfrm>
            <a:off x="614633" y="3732445"/>
            <a:ext cx="1435210" cy="613776"/>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dirty="0">
                <a:solidFill>
                  <a:srgbClr val="555555"/>
                </a:solidFill>
              </a:rPr>
              <a:t>Feedback and asks</a:t>
            </a:r>
          </a:p>
        </p:txBody>
      </p:sp>
      <p:sp>
        <p:nvSpPr>
          <p:cNvPr id="125" name="TextBox 124"/>
          <p:cNvSpPr txBox="1"/>
          <p:nvPr/>
        </p:nvSpPr>
        <p:spPr>
          <a:xfrm>
            <a:off x="614633" y="3481697"/>
            <a:ext cx="1435210" cy="419877"/>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b="1" dirty="0">
                <a:solidFill>
                  <a:srgbClr val="555555"/>
                </a:solidFill>
              </a:rPr>
              <a:t>Activity:</a:t>
            </a:r>
          </a:p>
        </p:txBody>
      </p:sp>
      <p:sp>
        <p:nvSpPr>
          <p:cNvPr id="130" name="TextBox 129"/>
          <p:cNvSpPr txBox="1"/>
          <p:nvPr/>
        </p:nvSpPr>
        <p:spPr>
          <a:xfrm>
            <a:off x="9671700" y="3492455"/>
            <a:ext cx="1435210" cy="419877"/>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b="1" dirty="0">
                <a:solidFill>
                  <a:srgbClr val="555555"/>
                </a:solidFill>
              </a:rPr>
              <a:t>Activity:</a:t>
            </a:r>
          </a:p>
        </p:txBody>
      </p:sp>
      <p:sp>
        <p:nvSpPr>
          <p:cNvPr id="120" name="TextBox 119"/>
          <p:cNvSpPr txBox="1"/>
          <p:nvPr/>
        </p:nvSpPr>
        <p:spPr>
          <a:xfrm>
            <a:off x="9311453" y="3732914"/>
            <a:ext cx="2315778" cy="613776"/>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dirty="0">
                <a:solidFill>
                  <a:srgbClr val="555555"/>
                </a:solidFill>
              </a:rPr>
              <a:t>Stage broad deployment via WU for business</a:t>
            </a:r>
          </a:p>
        </p:txBody>
      </p:sp>
      <p:sp>
        <p:nvSpPr>
          <p:cNvPr id="41" name="Freeform 40"/>
          <p:cNvSpPr/>
          <p:nvPr/>
        </p:nvSpPr>
        <p:spPr bwMode="auto">
          <a:xfrm>
            <a:off x="9654600" y="2055464"/>
            <a:ext cx="2107781" cy="1419443"/>
          </a:xfrm>
          <a:custGeom>
            <a:avLst/>
            <a:gdLst>
              <a:gd name="connsiteX0" fmla="*/ 876300 w 2602498"/>
              <a:gd name="connsiteY0" fmla="*/ 0 h 1752600"/>
              <a:gd name="connsiteX1" fmla="*/ 1602942 w 2602498"/>
              <a:gd name="connsiteY1" fmla="*/ 386353 h 1752600"/>
              <a:gd name="connsiteX2" fmla="*/ 1630623 w 2602498"/>
              <a:gd name="connsiteY2" fmla="*/ 437351 h 1752600"/>
              <a:gd name="connsiteX3" fmla="*/ 2072993 w 2602498"/>
              <a:gd name="connsiteY3" fmla="*/ 437351 h 1752600"/>
              <a:gd name="connsiteX4" fmla="*/ 2072993 w 2602498"/>
              <a:gd name="connsiteY4" fmla="*/ 181260 h 1752600"/>
              <a:gd name="connsiteX5" fmla="*/ 2602498 w 2602498"/>
              <a:gd name="connsiteY5" fmla="*/ 871235 h 1752600"/>
              <a:gd name="connsiteX6" fmla="*/ 2072993 w 2602498"/>
              <a:gd name="connsiteY6" fmla="*/ 1561210 h 1752600"/>
              <a:gd name="connsiteX7" fmla="*/ 2072993 w 2602498"/>
              <a:gd name="connsiteY7" fmla="*/ 1305119 h 1752600"/>
              <a:gd name="connsiteX8" fmla="*/ 1636121 w 2602498"/>
              <a:gd name="connsiteY8" fmla="*/ 1305119 h 1752600"/>
              <a:gd name="connsiteX9" fmla="*/ 1602942 w 2602498"/>
              <a:gd name="connsiteY9" fmla="*/ 1366248 h 1752600"/>
              <a:gd name="connsiteX10" fmla="*/ 876300 w 2602498"/>
              <a:gd name="connsiteY10" fmla="*/ 1752600 h 1752600"/>
              <a:gd name="connsiteX11" fmla="*/ 0 w 2602498"/>
              <a:gd name="connsiteY11" fmla="*/ 876300 h 1752600"/>
              <a:gd name="connsiteX12" fmla="*/ 876300 w 2602498"/>
              <a:gd name="connsiteY12"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98" h="1752600">
                <a:moveTo>
                  <a:pt x="876300" y="0"/>
                </a:moveTo>
                <a:cubicBezTo>
                  <a:pt x="1178779" y="0"/>
                  <a:pt x="1445464" y="153255"/>
                  <a:pt x="1602942" y="386353"/>
                </a:cubicBezTo>
                <a:lnTo>
                  <a:pt x="1630623" y="437351"/>
                </a:lnTo>
                <a:lnTo>
                  <a:pt x="2072993" y="437351"/>
                </a:lnTo>
                <a:lnTo>
                  <a:pt x="2072993" y="181260"/>
                </a:lnTo>
                <a:lnTo>
                  <a:pt x="2602498" y="871235"/>
                </a:lnTo>
                <a:lnTo>
                  <a:pt x="2072993" y="1561210"/>
                </a:lnTo>
                <a:lnTo>
                  <a:pt x="2072993" y="1305119"/>
                </a:lnTo>
                <a:lnTo>
                  <a:pt x="1636121" y="1305119"/>
                </a:lnTo>
                <a:lnTo>
                  <a:pt x="1602942" y="1366248"/>
                </a:lnTo>
                <a:cubicBezTo>
                  <a:pt x="1445464" y="1599345"/>
                  <a:pt x="1178779" y="1752600"/>
                  <a:pt x="876300" y="1752600"/>
                </a:cubicBezTo>
                <a:cubicBezTo>
                  <a:pt x="392333" y="1752600"/>
                  <a:pt x="0" y="1360267"/>
                  <a:pt x="0" y="876300"/>
                </a:cubicBezTo>
                <a:cubicBezTo>
                  <a:pt x="0" y="392333"/>
                  <a:pt x="392333" y="0"/>
                  <a:pt x="876300" y="0"/>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TextBox 68"/>
          <p:cNvSpPr txBox="1"/>
          <p:nvPr/>
        </p:nvSpPr>
        <p:spPr>
          <a:xfrm>
            <a:off x="9429791" y="1316564"/>
            <a:ext cx="1814041" cy="613776"/>
          </a:xfrm>
          <a:prstGeom prst="rect">
            <a:avLst/>
          </a:prstGeom>
          <a:noFill/>
        </p:spPr>
        <p:txBody>
          <a:bodyPr wrap="square" lIns="139871" tIns="111896" rIns="139871" bIns="111896" rtlCol="0" anchor="ctr">
            <a:spAutoFit/>
          </a:bodyPr>
          <a:lstStyle/>
          <a:p>
            <a:pPr algn="ctr" defTabSz="932394">
              <a:lnSpc>
                <a:spcPct val="90000"/>
              </a:lnSpc>
              <a:spcBef>
                <a:spcPts val="612"/>
              </a:spcBef>
              <a:defRPr/>
            </a:pPr>
            <a:r>
              <a:rPr lang="en-US" sz="1400" b="1" dirty="0">
                <a:solidFill>
                  <a:srgbClr val="0078D7"/>
                </a:solidFill>
              </a:rPr>
              <a:t>Current Branch for Business</a:t>
            </a:r>
          </a:p>
        </p:txBody>
      </p:sp>
      <p:sp>
        <p:nvSpPr>
          <p:cNvPr id="28" name="Rectangle 73"/>
          <p:cNvSpPr/>
          <p:nvPr/>
        </p:nvSpPr>
        <p:spPr bwMode="auto">
          <a:xfrm rot="5400000">
            <a:off x="10049893" y="2304453"/>
            <a:ext cx="607463" cy="902784"/>
          </a:xfrm>
          <a:custGeom>
            <a:avLst/>
            <a:gdLst/>
            <a:ahLst/>
            <a:cxnLst/>
            <a:rect l="l" t="t" r="r" b="b"/>
            <a:pathLst>
              <a:path w="1906013" h="2081213">
                <a:moveTo>
                  <a:pt x="1447225" y="473849"/>
                </a:moveTo>
                <a:lnTo>
                  <a:pt x="1906012" y="473849"/>
                </a:lnTo>
                <a:lnTo>
                  <a:pt x="1906012" y="225142"/>
                </a:lnTo>
                <a:lnTo>
                  <a:pt x="1447225" y="225142"/>
                </a:lnTo>
                <a:close/>
                <a:moveTo>
                  <a:pt x="1256359" y="1719312"/>
                </a:moveTo>
                <a:lnTo>
                  <a:pt x="1375231" y="1719312"/>
                </a:lnTo>
                <a:lnTo>
                  <a:pt x="1375231" y="1534257"/>
                </a:lnTo>
                <a:lnTo>
                  <a:pt x="1256359" y="1534257"/>
                </a:lnTo>
                <a:close/>
                <a:moveTo>
                  <a:pt x="1256359" y="1956654"/>
                </a:moveTo>
                <a:lnTo>
                  <a:pt x="1375231" y="1956654"/>
                </a:lnTo>
                <a:lnTo>
                  <a:pt x="1375231" y="1771599"/>
                </a:lnTo>
                <a:lnTo>
                  <a:pt x="1256359" y="1771599"/>
                </a:lnTo>
                <a:close/>
                <a:moveTo>
                  <a:pt x="1250439" y="315966"/>
                </a:moveTo>
                <a:lnTo>
                  <a:pt x="1369311" y="315966"/>
                </a:lnTo>
                <a:lnTo>
                  <a:pt x="1369311" y="130911"/>
                </a:lnTo>
                <a:lnTo>
                  <a:pt x="1250439" y="130911"/>
                </a:lnTo>
                <a:close/>
                <a:moveTo>
                  <a:pt x="1250439" y="553308"/>
                </a:moveTo>
                <a:lnTo>
                  <a:pt x="1369311" y="553308"/>
                </a:lnTo>
                <a:lnTo>
                  <a:pt x="1369311" y="368253"/>
                </a:lnTo>
                <a:lnTo>
                  <a:pt x="1250439" y="368253"/>
                </a:lnTo>
                <a:close/>
                <a:moveTo>
                  <a:pt x="1242568" y="1014462"/>
                </a:moveTo>
                <a:lnTo>
                  <a:pt x="1361440" y="1014462"/>
                </a:lnTo>
                <a:lnTo>
                  <a:pt x="1361440" y="829407"/>
                </a:lnTo>
                <a:lnTo>
                  <a:pt x="1242568" y="829407"/>
                </a:lnTo>
                <a:close/>
                <a:moveTo>
                  <a:pt x="1242568" y="1251804"/>
                </a:moveTo>
                <a:lnTo>
                  <a:pt x="1361440" y="1251804"/>
                </a:lnTo>
                <a:lnTo>
                  <a:pt x="1361440" y="1066749"/>
                </a:lnTo>
                <a:lnTo>
                  <a:pt x="1242568" y="1066749"/>
                </a:lnTo>
                <a:close/>
                <a:moveTo>
                  <a:pt x="1052142" y="1719312"/>
                </a:moveTo>
                <a:lnTo>
                  <a:pt x="1171014" y="1719312"/>
                </a:lnTo>
                <a:lnTo>
                  <a:pt x="1171014" y="1534257"/>
                </a:lnTo>
                <a:lnTo>
                  <a:pt x="1052142" y="1534257"/>
                </a:lnTo>
                <a:close/>
                <a:moveTo>
                  <a:pt x="1052142" y="1956654"/>
                </a:moveTo>
                <a:lnTo>
                  <a:pt x="1171014" y="1956654"/>
                </a:lnTo>
                <a:lnTo>
                  <a:pt x="1171014" y="1771599"/>
                </a:lnTo>
                <a:lnTo>
                  <a:pt x="1052142" y="1771599"/>
                </a:lnTo>
                <a:close/>
                <a:moveTo>
                  <a:pt x="1040908" y="315966"/>
                </a:moveTo>
                <a:lnTo>
                  <a:pt x="1159780" y="315966"/>
                </a:lnTo>
                <a:lnTo>
                  <a:pt x="1159780" y="130911"/>
                </a:lnTo>
                <a:lnTo>
                  <a:pt x="1040908" y="130911"/>
                </a:lnTo>
                <a:close/>
                <a:moveTo>
                  <a:pt x="1040908" y="553308"/>
                </a:moveTo>
                <a:lnTo>
                  <a:pt x="1159780" y="553308"/>
                </a:lnTo>
                <a:lnTo>
                  <a:pt x="1159780" y="368253"/>
                </a:lnTo>
                <a:lnTo>
                  <a:pt x="1040908" y="368253"/>
                </a:lnTo>
                <a:close/>
                <a:moveTo>
                  <a:pt x="1038352" y="1014462"/>
                </a:moveTo>
                <a:lnTo>
                  <a:pt x="1157224" y="1014462"/>
                </a:lnTo>
                <a:lnTo>
                  <a:pt x="1157224" y="829407"/>
                </a:lnTo>
                <a:lnTo>
                  <a:pt x="1038352" y="829407"/>
                </a:lnTo>
                <a:close/>
                <a:moveTo>
                  <a:pt x="1038352" y="1251804"/>
                </a:moveTo>
                <a:lnTo>
                  <a:pt x="1157224" y="1251804"/>
                </a:lnTo>
                <a:lnTo>
                  <a:pt x="1157224" y="1066749"/>
                </a:lnTo>
                <a:lnTo>
                  <a:pt x="1038352" y="1066749"/>
                </a:lnTo>
                <a:close/>
                <a:moveTo>
                  <a:pt x="847926" y="1719312"/>
                </a:moveTo>
                <a:lnTo>
                  <a:pt x="966798" y="1719312"/>
                </a:lnTo>
                <a:lnTo>
                  <a:pt x="966798" y="1534257"/>
                </a:lnTo>
                <a:lnTo>
                  <a:pt x="847926" y="1534257"/>
                </a:lnTo>
                <a:close/>
                <a:moveTo>
                  <a:pt x="847926" y="1956654"/>
                </a:moveTo>
                <a:lnTo>
                  <a:pt x="966798" y="1956654"/>
                </a:lnTo>
                <a:lnTo>
                  <a:pt x="966798" y="1771599"/>
                </a:lnTo>
                <a:lnTo>
                  <a:pt x="847926" y="1771599"/>
                </a:lnTo>
                <a:close/>
                <a:moveTo>
                  <a:pt x="834136" y="1014462"/>
                </a:moveTo>
                <a:lnTo>
                  <a:pt x="953008" y="1014462"/>
                </a:lnTo>
                <a:lnTo>
                  <a:pt x="953008" y="829407"/>
                </a:lnTo>
                <a:lnTo>
                  <a:pt x="834136" y="829407"/>
                </a:lnTo>
                <a:close/>
                <a:moveTo>
                  <a:pt x="834136" y="1251804"/>
                </a:moveTo>
                <a:lnTo>
                  <a:pt x="953008" y="1251804"/>
                </a:lnTo>
                <a:lnTo>
                  <a:pt x="953008" y="1066749"/>
                </a:lnTo>
                <a:lnTo>
                  <a:pt x="834136" y="1066749"/>
                </a:lnTo>
                <a:close/>
                <a:moveTo>
                  <a:pt x="831377" y="315966"/>
                </a:moveTo>
                <a:lnTo>
                  <a:pt x="950249" y="315966"/>
                </a:lnTo>
                <a:lnTo>
                  <a:pt x="950249" y="130911"/>
                </a:lnTo>
                <a:lnTo>
                  <a:pt x="831377" y="130911"/>
                </a:lnTo>
                <a:close/>
                <a:moveTo>
                  <a:pt x="831377" y="553308"/>
                </a:moveTo>
                <a:lnTo>
                  <a:pt x="950249" y="553308"/>
                </a:lnTo>
                <a:lnTo>
                  <a:pt x="950249" y="368253"/>
                </a:lnTo>
                <a:lnTo>
                  <a:pt x="831377" y="368253"/>
                </a:lnTo>
                <a:close/>
                <a:moveTo>
                  <a:pt x="737560" y="1376363"/>
                </a:moveTo>
                <a:lnTo>
                  <a:pt x="737560" y="704850"/>
                </a:lnTo>
                <a:lnTo>
                  <a:pt x="1906013" y="704850"/>
                </a:lnTo>
                <a:lnTo>
                  <a:pt x="1906013" y="916252"/>
                </a:lnTo>
                <a:lnTo>
                  <a:pt x="1447226" y="916252"/>
                </a:lnTo>
                <a:lnTo>
                  <a:pt x="1447226" y="1164960"/>
                </a:lnTo>
                <a:lnTo>
                  <a:pt x="1906013" y="1164960"/>
                </a:lnTo>
                <a:lnTo>
                  <a:pt x="1906013" y="1376363"/>
                </a:lnTo>
                <a:close/>
                <a:moveTo>
                  <a:pt x="643710" y="1719312"/>
                </a:moveTo>
                <a:lnTo>
                  <a:pt x="762582" y="1719312"/>
                </a:lnTo>
                <a:lnTo>
                  <a:pt x="762582" y="1534257"/>
                </a:lnTo>
                <a:lnTo>
                  <a:pt x="643710" y="1534257"/>
                </a:lnTo>
                <a:close/>
                <a:moveTo>
                  <a:pt x="643710" y="1956654"/>
                </a:moveTo>
                <a:lnTo>
                  <a:pt x="762582" y="1956654"/>
                </a:lnTo>
                <a:lnTo>
                  <a:pt x="762582" y="1771599"/>
                </a:lnTo>
                <a:lnTo>
                  <a:pt x="643710" y="1771599"/>
                </a:lnTo>
                <a:close/>
                <a:moveTo>
                  <a:pt x="621846" y="315966"/>
                </a:moveTo>
                <a:lnTo>
                  <a:pt x="740718" y="315966"/>
                </a:lnTo>
                <a:lnTo>
                  <a:pt x="740718" y="130911"/>
                </a:lnTo>
                <a:lnTo>
                  <a:pt x="621846" y="130911"/>
                </a:lnTo>
                <a:close/>
                <a:moveTo>
                  <a:pt x="621846" y="553308"/>
                </a:moveTo>
                <a:lnTo>
                  <a:pt x="740718" y="553308"/>
                </a:lnTo>
                <a:lnTo>
                  <a:pt x="740718" y="368253"/>
                </a:lnTo>
                <a:lnTo>
                  <a:pt x="621846" y="368253"/>
                </a:lnTo>
                <a:close/>
                <a:moveTo>
                  <a:pt x="467686" y="2081213"/>
                </a:moveTo>
                <a:lnTo>
                  <a:pt x="467686" y="1409701"/>
                </a:lnTo>
                <a:lnTo>
                  <a:pt x="1906013" y="1409701"/>
                </a:lnTo>
                <a:lnTo>
                  <a:pt x="1906013" y="1621103"/>
                </a:lnTo>
                <a:lnTo>
                  <a:pt x="1447226" y="1621103"/>
                </a:lnTo>
                <a:lnTo>
                  <a:pt x="1447226" y="1869810"/>
                </a:lnTo>
                <a:lnTo>
                  <a:pt x="1906013" y="1869810"/>
                </a:lnTo>
                <a:lnTo>
                  <a:pt x="1906013" y="2081213"/>
                </a:lnTo>
                <a:close/>
                <a:moveTo>
                  <a:pt x="412315" y="315966"/>
                </a:moveTo>
                <a:lnTo>
                  <a:pt x="531187" y="315966"/>
                </a:lnTo>
                <a:lnTo>
                  <a:pt x="531187" y="130911"/>
                </a:lnTo>
                <a:lnTo>
                  <a:pt x="412315" y="130911"/>
                </a:lnTo>
                <a:close/>
                <a:moveTo>
                  <a:pt x="412315" y="553308"/>
                </a:moveTo>
                <a:lnTo>
                  <a:pt x="531187" y="553308"/>
                </a:lnTo>
                <a:lnTo>
                  <a:pt x="531187" y="368253"/>
                </a:lnTo>
                <a:lnTo>
                  <a:pt x="412315" y="368253"/>
                </a:lnTo>
                <a:close/>
                <a:moveTo>
                  <a:pt x="202784" y="315966"/>
                </a:moveTo>
                <a:lnTo>
                  <a:pt x="321656" y="315966"/>
                </a:lnTo>
                <a:lnTo>
                  <a:pt x="321656" y="130911"/>
                </a:lnTo>
                <a:lnTo>
                  <a:pt x="202784" y="130911"/>
                </a:lnTo>
                <a:close/>
                <a:moveTo>
                  <a:pt x="202784" y="553308"/>
                </a:moveTo>
                <a:lnTo>
                  <a:pt x="321656" y="553308"/>
                </a:lnTo>
                <a:lnTo>
                  <a:pt x="321656" y="368253"/>
                </a:lnTo>
                <a:lnTo>
                  <a:pt x="202784" y="368253"/>
                </a:lnTo>
                <a:close/>
                <a:moveTo>
                  <a:pt x="0" y="671512"/>
                </a:moveTo>
                <a:lnTo>
                  <a:pt x="0" y="0"/>
                </a:lnTo>
                <a:lnTo>
                  <a:pt x="1906013" y="0"/>
                </a:lnTo>
                <a:lnTo>
                  <a:pt x="1906013" y="671512"/>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71" name="Straight Connector 70"/>
          <p:cNvCxnSpPr/>
          <p:nvPr/>
        </p:nvCxnSpPr>
        <p:spPr>
          <a:xfrm>
            <a:off x="7882809" y="2317206"/>
            <a:ext cx="1920240" cy="0"/>
          </a:xfrm>
          <a:prstGeom prst="line">
            <a:avLst/>
          </a:prstGeom>
          <a:ln>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882809" y="3200059"/>
            <a:ext cx="1920240" cy="0"/>
          </a:xfrm>
          <a:prstGeom prst="line">
            <a:avLst/>
          </a:prstGeom>
          <a:ln>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6632695" y="3481697"/>
            <a:ext cx="1435210" cy="419877"/>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b="1" dirty="0">
                <a:solidFill>
                  <a:srgbClr val="555555"/>
                </a:solidFill>
              </a:rPr>
              <a:t>Activity:</a:t>
            </a:r>
          </a:p>
        </p:txBody>
      </p:sp>
      <p:sp>
        <p:nvSpPr>
          <p:cNvPr id="119" name="TextBox 118"/>
          <p:cNvSpPr txBox="1"/>
          <p:nvPr/>
        </p:nvSpPr>
        <p:spPr>
          <a:xfrm>
            <a:off x="6107431" y="3732445"/>
            <a:ext cx="2485738" cy="1272418"/>
          </a:xfrm>
          <a:prstGeom prst="rect">
            <a:avLst/>
          </a:prstGeom>
          <a:noFill/>
        </p:spPr>
        <p:txBody>
          <a:bodyPr wrap="square" lIns="139871" tIns="111896" rIns="139871" bIns="111896" rtlCol="0">
            <a:spAutoFit/>
          </a:bodyPr>
          <a:lstStyle/>
          <a:p>
            <a:pPr algn="ctr" defTabSz="932394">
              <a:lnSpc>
                <a:spcPct val="90000"/>
              </a:lnSpc>
              <a:spcBef>
                <a:spcPts val="612"/>
              </a:spcBef>
              <a:defRPr/>
            </a:pPr>
            <a:r>
              <a:rPr lang="en-US" sz="1400" dirty="0">
                <a:solidFill>
                  <a:srgbClr val="555555"/>
                </a:solidFill>
              </a:rPr>
              <a:t>Deploy to appropriate audiences via WU for Business</a:t>
            </a:r>
          </a:p>
          <a:p>
            <a:pPr algn="ctr" defTabSz="932394">
              <a:lnSpc>
                <a:spcPct val="90000"/>
              </a:lnSpc>
              <a:spcBef>
                <a:spcPts val="612"/>
              </a:spcBef>
              <a:defRPr/>
            </a:pPr>
            <a:r>
              <a:rPr lang="en-US" sz="1400" dirty="0">
                <a:solidFill>
                  <a:srgbClr val="555555"/>
                </a:solidFill>
              </a:rPr>
              <a:t>Test and prepare for broad deployment</a:t>
            </a:r>
          </a:p>
        </p:txBody>
      </p:sp>
      <p:sp>
        <p:nvSpPr>
          <p:cNvPr id="68" name="TextBox 67"/>
          <p:cNvSpPr txBox="1"/>
          <p:nvPr/>
        </p:nvSpPr>
        <p:spPr>
          <a:xfrm>
            <a:off x="6486233" y="1413513"/>
            <a:ext cx="1814041" cy="419877"/>
          </a:xfrm>
          <a:prstGeom prst="rect">
            <a:avLst/>
          </a:prstGeom>
          <a:noFill/>
        </p:spPr>
        <p:txBody>
          <a:bodyPr wrap="square" lIns="139871" tIns="111896" rIns="139871" bIns="111896" rtlCol="0" anchor="ctr">
            <a:spAutoFit/>
          </a:bodyPr>
          <a:lstStyle/>
          <a:p>
            <a:pPr algn="ctr" defTabSz="932394">
              <a:lnSpc>
                <a:spcPct val="90000"/>
              </a:lnSpc>
              <a:spcBef>
                <a:spcPts val="612"/>
              </a:spcBef>
              <a:defRPr/>
            </a:pPr>
            <a:r>
              <a:rPr lang="en-US" sz="1400" b="1" dirty="0">
                <a:solidFill>
                  <a:srgbClr val="0078D7"/>
                </a:solidFill>
              </a:rPr>
              <a:t>Current Branch</a:t>
            </a:r>
          </a:p>
        </p:txBody>
      </p:sp>
      <p:sp>
        <p:nvSpPr>
          <p:cNvPr id="81" name="Freeform 80"/>
          <p:cNvSpPr/>
          <p:nvPr/>
        </p:nvSpPr>
        <p:spPr bwMode="auto">
          <a:xfrm>
            <a:off x="6636030" y="2055464"/>
            <a:ext cx="2107781" cy="1419443"/>
          </a:xfrm>
          <a:custGeom>
            <a:avLst/>
            <a:gdLst>
              <a:gd name="connsiteX0" fmla="*/ 876300 w 2602498"/>
              <a:gd name="connsiteY0" fmla="*/ 0 h 1752600"/>
              <a:gd name="connsiteX1" fmla="*/ 1602942 w 2602498"/>
              <a:gd name="connsiteY1" fmla="*/ 386353 h 1752600"/>
              <a:gd name="connsiteX2" fmla="*/ 1630623 w 2602498"/>
              <a:gd name="connsiteY2" fmla="*/ 437351 h 1752600"/>
              <a:gd name="connsiteX3" fmla="*/ 2072993 w 2602498"/>
              <a:gd name="connsiteY3" fmla="*/ 437351 h 1752600"/>
              <a:gd name="connsiteX4" fmla="*/ 2072993 w 2602498"/>
              <a:gd name="connsiteY4" fmla="*/ 181260 h 1752600"/>
              <a:gd name="connsiteX5" fmla="*/ 2602498 w 2602498"/>
              <a:gd name="connsiteY5" fmla="*/ 871235 h 1752600"/>
              <a:gd name="connsiteX6" fmla="*/ 2072993 w 2602498"/>
              <a:gd name="connsiteY6" fmla="*/ 1561210 h 1752600"/>
              <a:gd name="connsiteX7" fmla="*/ 2072993 w 2602498"/>
              <a:gd name="connsiteY7" fmla="*/ 1305119 h 1752600"/>
              <a:gd name="connsiteX8" fmla="*/ 1636121 w 2602498"/>
              <a:gd name="connsiteY8" fmla="*/ 1305119 h 1752600"/>
              <a:gd name="connsiteX9" fmla="*/ 1602942 w 2602498"/>
              <a:gd name="connsiteY9" fmla="*/ 1366248 h 1752600"/>
              <a:gd name="connsiteX10" fmla="*/ 876300 w 2602498"/>
              <a:gd name="connsiteY10" fmla="*/ 1752600 h 1752600"/>
              <a:gd name="connsiteX11" fmla="*/ 0 w 2602498"/>
              <a:gd name="connsiteY11" fmla="*/ 876300 h 1752600"/>
              <a:gd name="connsiteX12" fmla="*/ 876300 w 2602498"/>
              <a:gd name="connsiteY12"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498" h="1752600">
                <a:moveTo>
                  <a:pt x="876300" y="0"/>
                </a:moveTo>
                <a:cubicBezTo>
                  <a:pt x="1178779" y="0"/>
                  <a:pt x="1445464" y="153255"/>
                  <a:pt x="1602942" y="386353"/>
                </a:cubicBezTo>
                <a:lnTo>
                  <a:pt x="1630623" y="437351"/>
                </a:lnTo>
                <a:lnTo>
                  <a:pt x="2072993" y="437351"/>
                </a:lnTo>
                <a:lnTo>
                  <a:pt x="2072993" y="181260"/>
                </a:lnTo>
                <a:lnTo>
                  <a:pt x="2602498" y="871235"/>
                </a:lnTo>
                <a:lnTo>
                  <a:pt x="2072993" y="1561210"/>
                </a:lnTo>
                <a:lnTo>
                  <a:pt x="2072993" y="1305119"/>
                </a:lnTo>
                <a:lnTo>
                  <a:pt x="1636121" y="1305119"/>
                </a:lnTo>
                <a:lnTo>
                  <a:pt x="1602942" y="1366248"/>
                </a:lnTo>
                <a:cubicBezTo>
                  <a:pt x="1445464" y="1599345"/>
                  <a:pt x="1178779" y="1752600"/>
                  <a:pt x="876300" y="1752600"/>
                </a:cubicBezTo>
                <a:cubicBezTo>
                  <a:pt x="392333" y="1752600"/>
                  <a:pt x="0" y="1360267"/>
                  <a:pt x="0" y="876300"/>
                </a:cubicBezTo>
                <a:cubicBezTo>
                  <a:pt x="0" y="392333"/>
                  <a:pt x="392333" y="0"/>
                  <a:pt x="876300" y="0"/>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8" name="Freeform 48"/>
          <p:cNvSpPr>
            <a:spLocks noChangeAspect="1"/>
          </p:cNvSpPr>
          <p:nvPr/>
        </p:nvSpPr>
        <p:spPr bwMode="black">
          <a:xfrm>
            <a:off x="7029871" y="2484312"/>
            <a:ext cx="625032" cy="548640"/>
          </a:xfrm>
          <a:custGeom>
            <a:avLst/>
            <a:gdLst/>
            <a:ahLst/>
            <a:cxnLst/>
            <a:rect l="l" t="t" r="r" b="b"/>
            <a:pathLst>
              <a:path w="4740335" h="4048081">
                <a:moveTo>
                  <a:pt x="3683614" y="1098549"/>
                </a:moveTo>
                <a:cubicBezTo>
                  <a:pt x="3683654" y="1098549"/>
                  <a:pt x="3689354" y="1098549"/>
                  <a:pt x="4502870" y="1098549"/>
                </a:cubicBezTo>
                <a:cubicBezTo>
                  <a:pt x="4633477" y="1098549"/>
                  <a:pt x="4740335" y="1205183"/>
                  <a:pt x="4740335" y="1335514"/>
                </a:cubicBezTo>
                <a:cubicBezTo>
                  <a:pt x="4740335" y="1335569"/>
                  <a:pt x="4740335" y="1343335"/>
                  <a:pt x="4740335" y="2449249"/>
                </a:cubicBezTo>
                <a:cubicBezTo>
                  <a:pt x="4740335" y="2579580"/>
                  <a:pt x="4633477" y="2686214"/>
                  <a:pt x="4502870" y="2686214"/>
                </a:cubicBezTo>
                <a:cubicBezTo>
                  <a:pt x="4502870" y="2686253"/>
                  <a:pt x="4502870" y="2691777"/>
                  <a:pt x="4502870" y="3480046"/>
                </a:cubicBezTo>
                <a:cubicBezTo>
                  <a:pt x="4502870" y="3610377"/>
                  <a:pt x="4396011" y="3717011"/>
                  <a:pt x="4265405" y="3717011"/>
                </a:cubicBezTo>
                <a:cubicBezTo>
                  <a:pt x="4265376" y="3717011"/>
                  <a:pt x="4262133" y="3717011"/>
                  <a:pt x="3909206" y="3717011"/>
                </a:cubicBezTo>
                <a:cubicBezTo>
                  <a:pt x="3790473" y="3717011"/>
                  <a:pt x="3683614" y="3610377"/>
                  <a:pt x="3683614" y="3480046"/>
                </a:cubicBezTo>
                <a:cubicBezTo>
                  <a:pt x="3683614" y="3480010"/>
                  <a:pt x="3683614" y="3474701"/>
                  <a:pt x="3683614" y="2686214"/>
                </a:cubicBezTo>
                <a:cubicBezTo>
                  <a:pt x="3553008" y="2686214"/>
                  <a:pt x="3446148" y="2579580"/>
                  <a:pt x="3446148" y="2449249"/>
                </a:cubicBezTo>
                <a:cubicBezTo>
                  <a:pt x="3446148" y="2449192"/>
                  <a:pt x="3446148" y="2441288"/>
                  <a:pt x="3446148" y="1335514"/>
                </a:cubicBezTo>
                <a:cubicBezTo>
                  <a:pt x="3446148" y="1205183"/>
                  <a:pt x="3553008" y="1098549"/>
                  <a:pt x="3683614" y="1098549"/>
                </a:cubicBezTo>
                <a:close/>
                <a:moveTo>
                  <a:pt x="236546" y="1098549"/>
                </a:moveTo>
                <a:cubicBezTo>
                  <a:pt x="236570" y="1098549"/>
                  <a:pt x="240947" y="1098549"/>
                  <a:pt x="1052628" y="1098549"/>
                </a:cubicBezTo>
                <a:cubicBezTo>
                  <a:pt x="1182728" y="1098549"/>
                  <a:pt x="1289174" y="1205183"/>
                  <a:pt x="1289174" y="1335514"/>
                </a:cubicBezTo>
                <a:cubicBezTo>
                  <a:pt x="1289174" y="1335532"/>
                  <a:pt x="1289174" y="1340039"/>
                  <a:pt x="1289174" y="2449249"/>
                </a:cubicBezTo>
                <a:cubicBezTo>
                  <a:pt x="1289174" y="2579580"/>
                  <a:pt x="1182728" y="2686214"/>
                  <a:pt x="1052628" y="2686214"/>
                </a:cubicBezTo>
                <a:cubicBezTo>
                  <a:pt x="1052628" y="2686235"/>
                  <a:pt x="1052628" y="2690268"/>
                  <a:pt x="1052628" y="3480046"/>
                </a:cubicBezTo>
                <a:cubicBezTo>
                  <a:pt x="1052628" y="3610377"/>
                  <a:pt x="946183" y="3717011"/>
                  <a:pt x="827910" y="3717011"/>
                </a:cubicBezTo>
                <a:cubicBezTo>
                  <a:pt x="827894" y="3717011"/>
                  <a:pt x="825508" y="3717011"/>
                  <a:pt x="473091" y="3717011"/>
                </a:cubicBezTo>
                <a:cubicBezTo>
                  <a:pt x="342991" y="3717011"/>
                  <a:pt x="236546" y="3610377"/>
                  <a:pt x="236546" y="3480046"/>
                </a:cubicBezTo>
                <a:cubicBezTo>
                  <a:pt x="236546" y="3480026"/>
                  <a:pt x="236546" y="3476021"/>
                  <a:pt x="236546" y="2686214"/>
                </a:cubicBezTo>
                <a:cubicBezTo>
                  <a:pt x="106446" y="2686214"/>
                  <a:pt x="0" y="2579580"/>
                  <a:pt x="0" y="2449249"/>
                </a:cubicBezTo>
                <a:cubicBezTo>
                  <a:pt x="0" y="2449230"/>
                  <a:pt x="0" y="2444630"/>
                  <a:pt x="0" y="1335514"/>
                </a:cubicBezTo>
                <a:cubicBezTo>
                  <a:pt x="0" y="1205183"/>
                  <a:pt x="106446" y="1098549"/>
                  <a:pt x="236546" y="1098549"/>
                </a:cubicBezTo>
                <a:close/>
                <a:moveTo>
                  <a:pt x="1895194" y="993211"/>
                </a:moveTo>
                <a:cubicBezTo>
                  <a:pt x="1895245" y="993211"/>
                  <a:pt x="1902161" y="993211"/>
                  <a:pt x="2845141" y="993211"/>
                </a:cubicBezTo>
                <a:cubicBezTo>
                  <a:pt x="2999507" y="993211"/>
                  <a:pt x="3130125" y="1123457"/>
                  <a:pt x="3130125" y="1277385"/>
                </a:cubicBezTo>
                <a:cubicBezTo>
                  <a:pt x="3130125" y="1277420"/>
                  <a:pt x="3130125" y="1284134"/>
                  <a:pt x="3130125" y="2568008"/>
                </a:cubicBezTo>
                <a:cubicBezTo>
                  <a:pt x="3130125" y="2721936"/>
                  <a:pt x="2999507" y="2852182"/>
                  <a:pt x="2845141" y="2852182"/>
                </a:cubicBezTo>
                <a:cubicBezTo>
                  <a:pt x="2845141" y="2852231"/>
                  <a:pt x="2845141" y="2858826"/>
                  <a:pt x="2845141" y="3763907"/>
                </a:cubicBezTo>
                <a:cubicBezTo>
                  <a:pt x="2845141" y="3917835"/>
                  <a:pt x="2726398" y="4048081"/>
                  <a:pt x="2572031" y="4048081"/>
                </a:cubicBezTo>
                <a:cubicBezTo>
                  <a:pt x="2571992" y="4048081"/>
                  <a:pt x="2568051" y="4048081"/>
                  <a:pt x="2168304" y="4048081"/>
                </a:cubicBezTo>
                <a:cubicBezTo>
                  <a:pt x="2013937" y="4048081"/>
                  <a:pt x="1895194" y="3917835"/>
                  <a:pt x="1895194" y="3763907"/>
                </a:cubicBezTo>
                <a:cubicBezTo>
                  <a:pt x="1895194" y="3763858"/>
                  <a:pt x="1895194" y="3757193"/>
                  <a:pt x="1895194" y="2852182"/>
                </a:cubicBezTo>
                <a:cubicBezTo>
                  <a:pt x="1740828" y="2852182"/>
                  <a:pt x="1610210" y="2721936"/>
                  <a:pt x="1610210" y="2568008"/>
                </a:cubicBezTo>
                <a:cubicBezTo>
                  <a:pt x="1610210" y="2567966"/>
                  <a:pt x="1610210" y="2560581"/>
                  <a:pt x="1610210" y="1277385"/>
                </a:cubicBezTo>
                <a:cubicBezTo>
                  <a:pt x="1610210" y="1123457"/>
                  <a:pt x="1740828" y="993211"/>
                  <a:pt x="1895194" y="993211"/>
                </a:cubicBezTo>
                <a:close/>
                <a:moveTo>
                  <a:pt x="4093246" y="245790"/>
                </a:moveTo>
                <a:cubicBezTo>
                  <a:pt x="4306565" y="245790"/>
                  <a:pt x="4479495" y="420965"/>
                  <a:pt x="4479495" y="637055"/>
                </a:cubicBezTo>
                <a:cubicBezTo>
                  <a:pt x="4479495" y="853145"/>
                  <a:pt x="4306565" y="1028320"/>
                  <a:pt x="4093246" y="1028320"/>
                </a:cubicBezTo>
                <a:cubicBezTo>
                  <a:pt x="3879927" y="1028320"/>
                  <a:pt x="3706997" y="853145"/>
                  <a:pt x="3706997" y="637055"/>
                </a:cubicBezTo>
                <a:cubicBezTo>
                  <a:pt x="3706997" y="420965"/>
                  <a:pt x="3879927" y="245790"/>
                  <a:pt x="4093246" y="245790"/>
                </a:cubicBezTo>
                <a:close/>
                <a:moveTo>
                  <a:pt x="644584" y="245790"/>
                </a:moveTo>
                <a:cubicBezTo>
                  <a:pt x="856519" y="245790"/>
                  <a:pt x="1028326" y="420965"/>
                  <a:pt x="1028326" y="637055"/>
                </a:cubicBezTo>
                <a:cubicBezTo>
                  <a:pt x="1028326" y="853145"/>
                  <a:pt x="856519" y="1028320"/>
                  <a:pt x="644584" y="1028320"/>
                </a:cubicBezTo>
                <a:cubicBezTo>
                  <a:pt x="432649" y="1028320"/>
                  <a:pt x="260842" y="853145"/>
                  <a:pt x="260842" y="637055"/>
                </a:cubicBezTo>
                <a:cubicBezTo>
                  <a:pt x="260842" y="420965"/>
                  <a:pt x="432649" y="245790"/>
                  <a:pt x="644584" y="245790"/>
                </a:cubicBezTo>
                <a:close/>
                <a:moveTo>
                  <a:pt x="2367657" y="0"/>
                </a:moveTo>
                <a:cubicBezTo>
                  <a:pt x="2616992" y="0"/>
                  <a:pt x="2819118" y="203249"/>
                  <a:pt x="2819118" y="453969"/>
                </a:cubicBezTo>
                <a:cubicBezTo>
                  <a:pt x="2819118" y="704689"/>
                  <a:pt x="2616992" y="907938"/>
                  <a:pt x="2367657" y="907938"/>
                </a:cubicBezTo>
                <a:cubicBezTo>
                  <a:pt x="2118322" y="907938"/>
                  <a:pt x="1916196" y="704689"/>
                  <a:pt x="1916196" y="453969"/>
                </a:cubicBezTo>
                <a:cubicBezTo>
                  <a:pt x="1916196" y="203249"/>
                  <a:pt x="2118322" y="0"/>
                  <a:pt x="2367657" y="0"/>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41" tIns="143392" rIns="179241" bIns="143392" numCol="1" spcCol="0" rtlCol="0" fromWordArt="0" anchor="t" anchorCtr="0" forceAA="0" compatLnSpc="1">
            <a:prstTxWarp prst="textNoShape">
              <a:avLst/>
            </a:prstTxWarp>
            <a:noAutofit/>
          </a:bodyPr>
          <a:lstStyle/>
          <a:p>
            <a:pPr algn="ctr" defTabSz="913920"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66" name="Straight Connector 65"/>
          <p:cNvCxnSpPr/>
          <p:nvPr/>
        </p:nvCxnSpPr>
        <p:spPr>
          <a:xfrm>
            <a:off x="4885726" y="2317206"/>
            <a:ext cx="1920240" cy="0"/>
          </a:xfrm>
          <a:prstGeom prst="line">
            <a:avLst/>
          </a:prstGeom>
          <a:ln>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885726" y="3200059"/>
            <a:ext cx="1920240" cy="0"/>
          </a:xfrm>
          <a:prstGeom prst="line">
            <a:avLst/>
          </a:prstGeom>
          <a:ln>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4372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 Application Compatibility &amp; Deployment Choices</a:t>
            </a:r>
            <a:endParaRPr lang="en-US" dirty="0"/>
          </a:p>
        </p:txBody>
      </p:sp>
      <p:grpSp>
        <p:nvGrpSpPr>
          <p:cNvPr id="11" name="Group 10"/>
          <p:cNvGrpSpPr/>
          <p:nvPr/>
        </p:nvGrpSpPr>
        <p:grpSpPr>
          <a:xfrm>
            <a:off x="236539" y="1416078"/>
            <a:ext cx="5116511" cy="4832074"/>
            <a:chOff x="-160656" y="1832370"/>
            <a:chExt cx="6811859" cy="4788201"/>
          </a:xfrm>
          <a:solidFill>
            <a:srgbClr val="0078D7"/>
          </a:solidFill>
        </p:grpSpPr>
        <p:sp>
          <p:nvSpPr>
            <p:cNvPr id="12" name="Rectangle 11"/>
            <p:cNvSpPr/>
            <p:nvPr/>
          </p:nvSpPr>
          <p:spPr bwMode="auto">
            <a:xfrm>
              <a:off x="-160656" y="1832370"/>
              <a:ext cx="6811859" cy="98606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74281" tIns="274281" rIns="274281" bIns="146284" numCol="1" spcCol="0" rtlCol="0" fromWordArt="0" anchor="t" anchorCtr="0" forceAA="0" compatLnSpc="1">
              <a:prstTxWarp prst="textNoShape">
                <a:avLst/>
              </a:prstTxWarp>
              <a:noAutofit/>
            </a:bodyPr>
            <a:lstStyle/>
            <a:p>
              <a:pPr defTabSz="932563">
                <a:lnSpc>
                  <a:spcPct val="80000"/>
                </a:lnSpc>
                <a:defRPr/>
              </a:pPr>
              <a:r>
                <a:rPr lang="en-US" sz="2800" kern="0" spc="-98" dirty="0">
                  <a:solidFill>
                    <a:srgbClr val="737373"/>
                  </a:solidFill>
                  <a:latin typeface="Segoe UI Semibold" panose="020B0702040204020203" pitchFamily="34" charset="0"/>
                  <a:ea typeface="Segoe UI" pitchFamily="34" charset="0"/>
                  <a:cs typeface="Segoe UI Semibold" panose="020B0702040204020203" pitchFamily="34" charset="0"/>
                </a:rPr>
                <a:t>Application Compatibility</a:t>
              </a:r>
            </a:p>
          </p:txBody>
        </p:sp>
        <p:sp>
          <p:nvSpPr>
            <p:cNvPr id="13" name="Rectangle 12"/>
            <p:cNvSpPr/>
            <p:nvPr/>
          </p:nvSpPr>
          <p:spPr bwMode="auto">
            <a:xfrm>
              <a:off x="114300" y="2497017"/>
              <a:ext cx="5826761" cy="4123554"/>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274281" tIns="274281" rIns="274281" bIns="146284" numCol="1" spcCol="0" rtlCol="0" fromWordArt="0" anchor="t" anchorCtr="0" forceAA="0" compatLnSpc="1">
              <a:prstTxWarp prst="textNoShape">
                <a:avLst/>
              </a:prstTxWarp>
              <a:noAutofit/>
            </a:bodyPr>
            <a:lstStyle/>
            <a:p>
              <a:pPr defTabSz="932563">
                <a:lnSpc>
                  <a:spcPct val="80000"/>
                </a:lnSpc>
                <a:spcAft>
                  <a:spcPts val="2400"/>
                </a:spcAft>
                <a:defRPr/>
              </a:pPr>
              <a:r>
                <a:rPr lang="en-US" sz="2400" kern="0" dirty="0">
                  <a:solidFill>
                    <a:srgbClr val="FFFFFF"/>
                  </a:solidFill>
                  <a:latin typeface="Segoe UI" panose="020B0502040204020203" pitchFamily="34" charset="0"/>
                  <a:ea typeface="Segoe UI" pitchFamily="34" charset="0"/>
                  <a:cs typeface="Segoe UI" panose="020B0502040204020203" pitchFamily="34" charset="0"/>
                </a:rPr>
                <a:t>Hardware requirements are unchanged</a:t>
              </a:r>
            </a:p>
            <a:p>
              <a:pPr defTabSz="932563">
                <a:lnSpc>
                  <a:spcPct val="80000"/>
                </a:lnSpc>
                <a:spcAft>
                  <a:spcPts val="2400"/>
                </a:spcAft>
                <a:defRPr/>
              </a:pPr>
              <a:r>
                <a:rPr lang="en-US" sz="2400" kern="0" dirty="0">
                  <a:solidFill>
                    <a:srgbClr val="FFFFFF"/>
                  </a:solidFill>
                  <a:latin typeface="Segoe UI" panose="020B0502040204020203" pitchFamily="34" charset="0"/>
                  <a:ea typeface="Segoe UI" pitchFamily="34" charset="0"/>
                  <a:cs typeface="Segoe UI" panose="020B0502040204020203" pitchFamily="34" charset="0"/>
                </a:rPr>
                <a:t>Strong desktop app compatibility</a:t>
              </a:r>
            </a:p>
            <a:p>
              <a:pPr defTabSz="932563">
                <a:lnSpc>
                  <a:spcPct val="80000"/>
                </a:lnSpc>
                <a:spcAft>
                  <a:spcPts val="2400"/>
                </a:spcAft>
                <a:defRPr/>
              </a:pPr>
              <a:r>
                <a:rPr lang="en-US" sz="2400" kern="0" dirty="0">
                  <a:solidFill>
                    <a:srgbClr val="FFFFFF"/>
                  </a:solidFill>
                  <a:latin typeface="Segoe UI" panose="020B0502040204020203" pitchFamily="34" charset="0"/>
                  <a:ea typeface="Segoe UI" pitchFamily="34" charset="0"/>
                  <a:cs typeface="Segoe UI" panose="020B0502040204020203" pitchFamily="34" charset="0"/>
                </a:rPr>
                <a:t>Windows Store apps are compatible</a:t>
              </a:r>
            </a:p>
            <a:p>
              <a:pPr defTabSz="932563">
                <a:lnSpc>
                  <a:spcPct val="80000"/>
                </a:lnSpc>
                <a:spcAft>
                  <a:spcPts val="2400"/>
                </a:spcAft>
                <a:defRPr/>
              </a:pPr>
              <a:r>
                <a:rPr lang="en-US" sz="2400" kern="0" dirty="0">
                  <a:solidFill>
                    <a:srgbClr val="FFFFFF"/>
                  </a:solidFill>
                  <a:latin typeface="Segoe UI" panose="020B0502040204020203" pitchFamily="34" charset="0"/>
                  <a:ea typeface="Segoe UI" pitchFamily="34" charset="0"/>
                  <a:cs typeface="Segoe UI" panose="020B0502040204020203" pitchFamily="34" charset="0"/>
                </a:rPr>
                <a:t>Internet Explorer 11 enterprise investments</a:t>
              </a:r>
            </a:p>
          </p:txBody>
        </p:sp>
      </p:grpSp>
      <p:grpSp>
        <p:nvGrpSpPr>
          <p:cNvPr id="14" name="Group 13"/>
          <p:cNvGrpSpPr/>
          <p:nvPr/>
        </p:nvGrpSpPr>
        <p:grpSpPr>
          <a:xfrm>
            <a:off x="4762501" y="1212849"/>
            <a:ext cx="4609027" cy="5035303"/>
            <a:chOff x="5918880" y="1630986"/>
            <a:chExt cx="6136220" cy="4989585"/>
          </a:xfrm>
          <a:solidFill>
            <a:srgbClr val="0078D7"/>
          </a:solidFill>
        </p:grpSpPr>
        <p:sp>
          <p:nvSpPr>
            <p:cNvPr id="15" name="Rectangle 14"/>
            <p:cNvSpPr/>
            <p:nvPr/>
          </p:nvSpPr>
          <p:spPr bwMode="auto">
            <a:xfrm>
              <a:off x="5918880" y="1630986"/>
              <a:ext cx="5826761" cy="98606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74281" tIns="274281" rIns="274281" bIns="146284" numCol="1" spcCol="0" rtlCol="0" fromWordArt="0" anchor="b" anchorCtr="0" forceAA="0" compatLnSpc="1">
              <a:prstTxWarp prst="textNoShape">
                <a:avLst/>
              </a:prstTxWarp>
              <a:noAutofit/>
            </a:bodyPr>
            <a:lstStyle/>
            <a:p>
              <a:pPr defTabSz="932563">
                <a:lnSpc>
                  <a:spcPct val="80000"/>
                </a:lnSpc>
                <a:defRPr/>
              </a:pPr>
              <a:r>
                <a:rPr lang="en-US" sz="2800" kern="0" spc="-98" dirty="0">
                  <a:solidFill>
                    <a:srgbClr val="737373"/>
                  </a:solidFill>
                  <a:latin typeface="Segoe UI Semibold" panose="020B0702040204020203" pitchFamily="34" charset="0"/>
                  <a:ea typeface="Segoe UI" pitchFamily="34" charset="0"/>
                  <a:cs typeface="Segoe UI Semibold" panose="020B0702040204020203" pitchFamily="34" charset="0"/>
                </a:rPr>
                <a:t>Deployment</a:t>
              </a:r>
            </a:p>
          </p:txBody>
        </p:sp>
        <p:sp>
          <p:nvSpPr>
            <p:cNvPr id="16" name="Rectangle 15"/>
            <p:cNvSpPr/>
            <p:nvPr/>
          </p:nvSpPr>
          <p:spPr bwMode="auto">
            <a:xfrm>
              <a:off x="6228339" y="2497017"/>
              <a:ext cx="5826761" cy="4123554"/>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274281" tIns="274281" rIns="274281" bIns="146284" numCol="1" spcCol="0" rtlCol="0" fromWordArt="0" anchor="t" anchorCtr="0" forceAA="0" compatLnSpc="1">
              <a:prstTxWarp prst="textNoShape">
                <a:avLst/>
              </a:prstTxWarp>
              <a:noAutofit/>
            </a:bodyPr>
            <a:lstStyle/>
            <a:p>
              <a:pPr defTabSz="932563">
                <a:spcAft>
                  <a:spcPts val="2400"/>
                </a:spcAft>
                <a:defRPr/>
              </a:pPr>
              <a:r>
                <a:rPr lang="en-US" sz="2400" b="1" kern="0" dirty="0">
                  <a:solidFill>
                    <a:srgbClr val="FFFFFF"/>
                  </a:solidFill>
                  <a:latin typeface="Segoe UI" panose="020B0502040204020203" pitchFamily="34" charset="0"/>
                  <a:ea typeface="Segoe UI" pitchFamily="34" charset="0"/>
                  <a:cs typeface="Segoe UI" panose="020B0502040204020203" pitchFamily="34" charset="0"/>
                </a:rPr>
                <a:t>1. Wipe-and-Load</a:t>
              </a:r>
              <a:r>
                <a:rPr lang="en-US" sz="2400" kern="0" dirty="0">
                  <a:solidFill>
                    <a:srgbClr val="FFFFFF"/>
                  </a:solidFill>
                  <a:latin typeface="Segoe UI" panose="020B0502040204020203" pitchFamily="34" charset="0"/>
                  <a:ea typeface="Segoe UI" pitchFamily="34" charset="0"/>
                  <a:cs typeface="Segoe UI" panose="020B0502040204020203" pitchFamily="34" charset="0"/>
                </a:rPr>
                <a:t/>
              </a:r>
              <a:br>
                <a:rPr lang="en-US" sz="2400" kern="0" dirty="0">
                  <a:solidFill>
                    <a:srgbClr val="FFFFFF"/>
                  </a:solidFill>
                  <a:latin typeface="Segoe UI" panose="020B0502040204020203" pitchFamily="34" charset="0"/>
                  <a:ea typeface="Segoe UI" pitchFamily="34" charset="0"/>
                  <a:cs typeface="Segoe UI" panose="020B0502040204020203" pitchFamily="34" charset="0"/>
                </a:rPr>
              </a:br>
              <a:r>
                <a:rPr lang="en-US" sz="2400" kern="0" dirty="0">
                  <a:solidFill>
                    <a:srgbClr val="FFFFFF"/>
                  </a:solidFill>
                  <a:latin typeface="Segoe UI" panose="020B0502040204020203" pitchFamily="34" charset="0"/>
                  <a:ea typeface="Segoe UI" pitchFamily="34" charset="0"/>
                  <a:cs typeface="Segoe UI" panose="020B0502040204020203" pitchFamily="34" charset="0"/>
                </a:rPr>
                <a:t>Still an option for all scenarios</a:t>
              </a:r>
            </a:p>
            <a:p>
              <a:pPr defTabSz="932563">
                <a:spcAft>
                  <a:spcPts val="2400"/>
                </a:spcAft>
                <a:defRPr/>
              </a:pPr>
              <a:r>
                <a:rPr lang="en-US" sz="2400" b="1" kern="0" dirty="0">
                  <a:solidFill>
                    <a:srgbClr val="FFFFFF"/>
                  </a:solidFill>
                  <a:latin typeface="Segoe UI" panose="020B0502040204020203" pitchFamily="34" charset="0"/>
                  <a:ea typeface="Segoe UI" pitchFamily="34" charset="0"/>
                  <a:cs typeface="Segoe UI" panose="020B0502040204020203" pitchFamily="34" charset="0"/>
                </a:rPr>
                <a:t>2. In-Place Upgrade     </a:t>
              </a:r>
              <a:r>
                <a:rPr lang="en-US" sz="2400" kern="0" dirty="0">
                  <a:solidFill>
                    <a:srgbClr val="FFFFFF"/>
                  </a:solidFill>
                  <a:latin typeface="Segoe UI" panose="020B0502040204020203" pitchFamily="34" charset="0"/>
                  <a:ea typeface="Segoe UI" pitchFamily="34" charset="0"/>
                  <a:cs typeface="Segoe UI" panose="020B0502040204020203" pitchFamily="34" charset="0"/>
                </a:rPr>
                <a:t>Recommended for existing </a:t>
              </a:r>
              <a:br>
                <a:rPr lang="en-US" sz="2400" kern="0" dirty="0">
                  <a:solidFill>
                    <a:srgbClr val="FFFFFF"/>
                  </a:solidFill>
                  <a:latin typeface="Segoe UI" panose="020B0502040204020203" pitchFamily="34" charset="0"/>
                  <a:ea typeface="Segoe UI" pitchFamily="34" charset="0"/>
                  <a:cs typeface="Segoe UI" panose="020B0502040204020203" pitchFamily="34" charset="0"/>
                </a:rPr>
              </a:br>
              <a:r>
                <a:rPr lang="en-US" sz="2400" kern="0" dirty="0">
                  <a:solidFill>
                    <a:srgbClr val="FFFFFF"/>
                  </a:solidFill>
                  <a:latin typeface="Segoe UI" panose="020B0502040204020203" pitchFamily="34" charset="0"/>
                  <a:ea typeface="Segoe UI" pitchFamily="34" charset="0"/>
                  <a:cs typeface="Segoe UI" panose="020B0502040204020203" pitchFamily="34" charset="0"/>
                </a:rPr>
                <a:t>devices (Windows 7/8/8.1)</a:t>
              </a:r>
            </a:p>
            <a:p>
              <a:pPr marL="0" lvl="1" defTabSz="932563">
                <a:lnSpc>
                  <a:spcPct val="80000"/>
                </a:lnSpc>
                <a:spcAft>
                  <a:spcPts val="2400"/>
                </a:spcAft>
                <a:defRPr/>
              </a:pPr>
              <a:endParaRPr lang="en-US" sz="2400" kern="0" dirty="0">
                <a:solidFill>
                  <a:srgbClr val="FFFFFF"/>
                </a:solidFill>
                <a:latin typeface="Segoe UI" panose="020B0502040204020203" pitchFamily="34" charset="0"/>
                <a:ea typeface="Segoe UI" pitchFamily="34" charset="0"/>
                <a:cs typeface="Segoe UI" panose="020B0502040204020203" pitchFamily="34" charset="0"/>
              </a:endParaRPr>
            </a:p>
          </p:txBody>
        </p:sp>
      </p:grpSp>
    </p:spTree>
    <p:extLst>
      <p:ext uri="{BB962C8B-B14F-4D97-AF65-F5344CB8AC3E}">
        <p14:creationId xmlns:p14="http://schemas.microsoft.com/office/powerpoint/2010/main" val="356906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 name="Picture 19"/>
          <p:cNvPicPr>
            <a:picLocks/>
          </p:cNvPicPr>
          <p:nvPr/>
        </p:nvPicPr>
        <p:blipFill rotWithShape="1">
          <a:blip r:embed="rId3">
            <a:extLst>
              <a:ext uri="{28A0092B-C50C-407E-A947-70E740481C1C}">
                <a14:useLocalDpi xmlns:a14="http://schemas.microsoft.com/office/drawing/2010/main" val="0"/>
              </a:ext>
            </a:extLst>
          </a:blip>
          <a:srcRect/>
          <a:stretch/>
        </p:blipFill>
        <p:spPr>
          <a:xfrm flipH="1">
            <a:off x="8089900" y="1079452"/>
            <a:ext cx="3748644" cy="3017520"/>
          </a:xfrm>
          <a:prstGeom prst="rect">
            <a:avLst/>
          </a:prstGeom>
        </p:spPr>
      </p:pic>
      <p:pic>
        <p:nvPicPr>
          <p:cNvPr id="19" name="Picture 18"/>
          <p:cNvPicPr>
            <a:picLocks/>
          </p:cNvPicPr>
          <p:nvPr/>
        </p:nvPicPr>
        <p:blipFill rotWithShape="1">
          <a:blip r:embed="rId4">
            <a:extLst>
              <a:ext uri="{28A0092B-C50C-407E-A947-70E740481C1C}">
                <a14:useLocalDpi xmlns:a14="http://schemas.microsoft.com/office/drawing/2010/main" val="0"/>
              </a:ext>
            </a:extLst>
          </a:blip>
          <a:srcRect/>
          <a:stretch/>
        </p:blipFill>
        <p:spPr>
          <a:xfrm>
            <a:off x="4246611" y="1079452"/>
            <a:ext cx="3749040" cy="3017520"/>
          </a:xfrm>
          <a:prstGeom prst="rect">
            <a:avLst/>
          </a:prstGeom>
        </p:spPr>
      </p:pic>
      <p:pic>
        <p:nvPicPr>
          <p:cNvPr id="12" name="Picture 11"/>
          <p:cNvPicPr>
            <a:picLocks/>
          </p:cNvPicPr>
          <p:nvPr/>
        </p:nvPicPr>
        <p:blipFill rotWithShape="1">
          <a:blip r:embed="rId5">
            <a:extLst>
              <a:ext uri="{28A0092B-C50C-407E-A947-70E740481C1C}">
                <a14:useLocalDpi xmlns:a14="http://schemas.microsoft.com/office/drawing/2010/main" val="0"/>
              </a:ext>
            </a:extLst>
          </a:blip>
          <a:srcRect/>
          <a:stretch/>
        </p:blipFill>
        <p:spPr>
          <a:xfrm flipH="1">
            <a:off x="403321" y="1079452"/>
            <a:ext cx="3749040" cy="3017520"/>
          </a:xfrm>
          <a:prstGeom prst="rect">
            <a:avLst/>
          </a:prstGeom>
        </p:spPr>
      </p:pic>
      <p:sp>
        <p:nvSpPr>
          <p:cNvPr id="17" name="TextBox 16"/>
          <p:cNvSpPr txBox="1"/>
          <p:nvPr/>
        </p:nvSpPr>
        <p:spPr>
          <a:xfrm>
            <a:off x="352051" y="4249852"/>
            <a:ext cx="3851263" cy="1701460"/>
          </a:xfrm>
          <a:prstGeom prst="rect">
            <a:avLst/>
          </a:prstGeom>
          <a:noFill/>
        </p:spPr>
        <p:txBody>
          <a:bodyPr wrap="square" lIns="182780" tIns="146225" rIns="182780" bIns="146225" rtlCol="0">
            <a:spAutoFit/>
          </a:bodyPr>
          <a:lstStyle/>
          <a:p>
            <a:pPr defTabSz="932563">
              <a:lnSpc>
                <a:spcPct val="90000"/>
              </a:lnSpc>
              <a:spcAft>
                <a:spcPts val="600"/>
              </a:spcAft>
            </a:pPr>
            <a:r>
              <a:rPr lang="en-US" sz="2400" b="1" spc="-50" dirty="0">
                <a:solidFill>
                  <a:schemeClr val="bg2"/>
                </a:solidFill>
                <a:latin typeface="Segoe UI Semibold" panose="020B0702040204020203" pitchFamily="34" charset="0"/>
                <a:cs typeface="Segoe UI Semibold" panose="020B0702040204020203" pitchFamily="34" charset="0"/>
              </a:rPr>
              <a:t>Consumers:</a:t>
            </a:r>
          </a:p>
          <a:p>
            <a:pPr defTabSz="932563">
              <a:lnSpc>
                <a:spcPct val="90000"/>
              </a:lnSpc>
              <a:spcAft>
                <a:spcPts val="600"/>
              </a:spcAft>
            </a:pPr>
            <a:r>
              <a:rPr lang="en-US" sz="2400" spc="-100" dirty="0">
                <a:solidFill>
                  <a:srgbClr val="525252"/>
                </a:solidFill>
                <a:latin typeface="Segoe UI" panose="020B0502040204020203" pitchFamily="34" charset="0"/>
                <a:cs typeface="Segoe UI" panose="020B0502040204020203" pitchFamily="34" charset="0"/>
              </a:rPr>
              <a:t>Up to date with feature and security updates as they arrive</a:t>
            </a:r>
          </a:p>
        </p:txBody>
      </p:sp>
      <p:sp>
        <p:nvSpPr>
          <p:cNvPr id="18" name="TextBox 17"/>
          <p:cNvSpPr txBox="1"/>
          <p:nvPr/>
        </p:nvSpPr>
        <p:spPr>
          <a:xfrm>
            <a:off x="4395405" y="4192177"/>
            <a:ext cx="3851263" cy="2033602"/>
          </a:xfrm>
          <a:prstGeom prst="rect">
            <a:avLst/>
          </a:prstGeom>
          <a:noFill/>
        </p:spPr>
        <p:txBody>
          <a:bodyPr wrap="square" lIns="182780" tIns="146225" rIns="182780" bIns="146225" rtlCol="0">
            <a:spAutoFit/>
          </a:bodyPr>
          <a:lstStyle/>
          <a:p>
            <a:pPr defTabSz="932563">
              <a:lnSpc>
                <a:spcPct val="90000"/>
              </a:lnSpc>
              <a:spcAft>
                <a:spcPts val="600"/>
              </a:spcAft>
            </a:pPr>
            <a:r>
              <a:rPr lang="en-US" sz="2399" spc="-50" dirty="0">
                <a:solidFill>
                  <a:schemeClr val="bg2"/>
                </a:solidFill>
                <a:latin typeface="Segoe UI Semibold" panose="020B0702040204020203" pitchFamily="34" charset="0"/>
                <a:cs typeface="Segoe UI Semibold" panose="020B0702040204020203" pitchFamily="34" charset="0"/>
              </a:rPr>
              <a:t>Business Users:</a:t>
            </a:r>
          </a:p>
          <a:p>
            <a:pPr defTabSz="932563">
              <a:lnSpc>
                <a:spcPct val="90000"/>
              </a:lnSpc>
              <a:spcAft>
                <a:spcPts val="600"/>
              </a:spcAft>
            </a:pPr>
            <a:r>
              <a:rPr lang="en-US" sz="2400" spc="-100" dirty="0">
                <a:solidFill>
                  <a:srgbClr val="525252"/>
                </a:solidFill>
                <a:latin typeface="Segoe UI" panose="020B0502040204020203" pitchFamily="34" charset="0"/>
                <a:cs typeface="Segoe UI" panose="020B0502040204020203" pitchFamily="34" charset="0"/>
              </a:rPr>
              <a:t>Faster access to new technology with time </a:t>
            </a:r>
            <a:br>
              <a:rPr lang="en-US" sz="2400" spc="-100" dirty="0">
                <a:solidFill>
                  <a:srgbClr val="525252"/>
                </a:solidFill>
                <a:latin typeface="Segoe UI" panose="020B0502040204020203" pitchFamily="34" charset="0"/>
                <a:cs typeface="Segoe UI" panose="020B0502040204020203" pitchFamily="34" charset="0"/>
              </a:rPr>
            </a:br>
            <a:r>
              <a:rPr lang="en-US" sz="2400" spc="-100" dirty="0">
                <a:solidFill>
                  <a:srgbClr val="525252"/>
                </a:solidFill>
                <a:latin typeface="Segoe UI" panose="020B0502040204020203" pitchFamily="34" charset="0"/>
                <a:cs typeface="Segoe UI" panose="020B0502040204020203" pitchFamily="34" charset="0"/>
              </a:rPr>
              <a:t>to test and deploy in a business environment</a:t>
            </a:r>
          </a:p>
        </p:txBody>
      </p:sp>
      <p:sp>
        <p:nvSpPr>
          <p:cNvPr id="21" name="TextBox 20"/>
          <p:cNvSpPr txBox="1"/>
          <p:nvPr/>
        </p:nvSpPr>
        <p:spPr>
          <a:xfrm>
            <a:off x="8314365" y="4192175"/>
            <a:ext cx="3851263" cy="2500022"/>
          </a:xfrm>
          <a:prstGeom prst="rect">
            <a:avLst/>
          </a:prstGeom>
          <a:noFill/>
        </p:spPr>
        <p:txBody>
          <a:bodyPr wrap="square" lIns="182780" tIns="146225" rIns="182780" bIns="146225" rtlCol="0">
            <a:spAutoFit/>
          </a:bodyPr>
          <a:lstStyle/>
          <a:p>
            <a:pPr defTabSz="932563">
              <a:lnSpc>
                <a:spcPct val="90000"/>
              </a:lnSpc>
              <a:spcAft>
                <a:spcPts val="600"/>
              </a:spcAft>
            </a:pPr>
            <a:r>
              <a:rPr lang="en-US" sz="2399" spc="-50" dirty="0">
                <a:solidFill>
                  <a:schemeClr val="bg2"/>
                </a:solidFill>
                <a:latin typeface="Segoe UI Semibold" panose="020B0702040204020203" pitchFamily="34" charset="0"/>
                <a:cs typeface="Segoe UI Semibold" panose="020B0702040204020203" pitchFamily="34" charset="0"/>
              </a:rPr>
              <a:t>Mission Critical </a:t>
            </a:r>
            <a:br>
              <a:rPr lang="en-US" sz="2399" spc="-50" dirty="0">
                <a:solidFill>
                  <a:schemeClr val="bg2"/>
                </a:solidFill>
                <a:latin typeface="Segoe UI Semibold" panose="020B0702040204020203" pitchFamily="34" charset="0"/>
                <a:cs typeface="Segoe UI Semibold" panose="020B0702040204020203" pitchFamily="34" charset="0"/>
              </a:rPr>
            </a:br>
            <a:r>
              <a:rPr lang="en-US" sz="2399" spc="-50" dirty="0">
                <a:solidFill>
                  <a:schemeClr val="bg2"/>
                </a:solidFill>
                <a:latin typeface="Segoe UI Semibold" panose="020B0702040204020203" pitchFamily="34" charset="0"/>
                <a:cs typeface="Segoe UI Semibold" panose="020B0702040204020203" pitchFamily="34" charset="0"/>
              </a:rPr>
              <a:t>System Users:</a:t>
            </a:r>
          </a:p>
          <a:p>
            <a:pPr defTabSz="932563">
              <a:lnSpc>
                <a:spcPct val="90000"/>
              </a:lnSpc>
              <a:spcAft>
                <a:spcPts val="600"/>
              </a:spcAft>
            </a:pPr>
            <a:endParaRPr lang="en-US" sz="102" b="1" spc="-50" dirty="0">
              <a:solidFill>
                <a:schemeClr val="bg2"/>
              </a:solidFill>
            </a:endParaRPr>
          </a:p>
          <a:p>
            <a:pPr defTabSz="932563">
              <a:lnSpc>
                <a:spcPct val="90000"/>
              </a:lnSpc>
              <a:spcAft>
                <a:spcPts val="600"/>
              </a:spcAft>
            </a:pPr>
            <a:r>
              <a:rPr lang="en-US" sz="2400" spc="-100" dirty="0">
                <a:solidFill>
                  <a:srgbClr val="525252"/>
                </a:solidFill>
                <a:latin typeface="Segoe UI" panose="020B0502040204020203" pitchFamily="34" charset="0"/>
                <a:cs typeface="Segoe UI" panose="020B0502040204020203" pitchFamily="34" charset="0"/>
              </a:rPr>
              <a:t>Enterprise class support </a:t>
            </a:r>
            <a:br>
              <a:rPr lang="en-US" sz="2400" spc="-100" dirty="0">
                <a:solidFill>
                  <a:srgbClr val="525252"/>
                </a:solidFill>
                <a:latin typeface="Segoe UI" panose="020B0502040204020203" pitchFamily="34" charset="0"/>
                <a:cs typeface="Segoe UI" panose="020B0502040204020203" pitchFamily="34" charset="0"/>
              </a:rPr>
            </a:br>
            <a:r>
              <a:rPr lang="en-US" sz="2400" spc="-100" dirty="0">
                <a:solidFill>
                  <a:srgbClr val="525252"/>
                </a:solidFill>
                <a:latin typeface="Segoe UI" panose="020B0502040204020203" pitchFamily="34" charset="0"/>
                <a:cs typeface="Segoe UI" panose="020B0502040204020203" pitchFamily="34" charset="0"/>
              </a:rPr>
              <a:t>for your mission critical systems keeping you </a:t>
            </a:r>
            <a:br>
              <a:rPr lang="en-US" sz="2400" spc="-100" dirty="0">
                <a:solidFill>
                  <a:srgbClr val="525252"/>
                </a:solidFill>
                <a:latin typeface="Segoe UI" panose="020B0502040204020203" pitchFamily="34" charset="0"/>
                <a:cs typeface="Segoe UI" panose="020B0502040204020203" pitchFamily="34" charset="0"/>
              </a:rPr>
            </a:br>
            <a:r>
              <a:rPr lang="en-US" sz="2400" spc="-100" dirty="0">
                <a:solidFill>
                  <a:srgbClr val="525252"/>
                </a:solidFill>
                <a:latin typeface="Segoe UI" panose="020B0502040204020203" pitchFamily="34" charset="0"/>
                <a:cs typeface="Segoe UI" panose="020B0502040204020203" pitchFamily="34" charset="0"/>
              </a:rPr>
              <a:t>in control</a:t>
            </a:r>
          </a:p>
        </p:txBody>
      </p:sp>
      <p:sp>
        <p:nvSpPr>
          <p:cNvPr id="26" name="TextBox 25"/>
          <p:cNvSpPr txBox="1"/>
          <p:nvPr/>
        </p:nvSpPr>
        <p:spPr>
          <a:xfrm>
            <a:off x="403321" y="3523659"/>
            <a:ext cx="11435223" cy="726193"/>
          </a:xfrm>
          <a:prstGeom prst="rect">
            <a:avLst/>
          </a:prstGeom>
          <a:solidFill>
            <a:srgbClr val="0078D7"/>
          </a:solidFill>
        </p:spPr>
        <p:txBody>
          <a:bodyPr wrap="square" lIns="182780" tIns="146225" rIns="182780" bIns="146225" rtlCol="0">
            <a:spAutoFit/>
          </a:bodyPr>
          <a:lstStyle/>
          <a:p>
            <a:pPr algn="ctr" defTabSz="932563">
              <a:spcAft>
                <a:spcPts val="600"/>
              </a:spcAft>
            </a:pPr>
            <a:r>
              <a:rPr lang="en-US" sz="2800" spc="-100" dirty="0">
                <a:latin typeface="Segoe UI Semibold" panose="020B0702040204020203" pitchFamily="34" charset="0"/>
                <a:cs typeface="Segoe UI Semibold" panose="020B0702040204020203" pitchFamily="34" charset="0"/>
              </a:rPr>
              <a:t>Customers choose the mix of models that is right for them</a:t>
            </a:r>
          </a:p>
        </p:txBody>
      </p:sp>
    </p:spTree>
    <p:extLst>
      <p:ext uri="{BB962C8B-B14F-4D97-AF65-F5344CB8AC3E}">
        <p14:creationId xmlns:p14="http://schemas.microsoft.com/office/powerpoint/2010/main" val="2797721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par>
                                <p:cTn id="13" presetID="10" presetClass="exit" presetSubtype="0" fill="hold" grpId="1"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10" presetClass="exit" presetSubtype="0" fill="hold" grpId="1" nodeType="with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outVertical)">
                                      <p:cBhvr>
                                        <p:cTn id="28" dur="500"/>
                                        <p:tgtEl>
                                          <p:spTgt spid="26"/>
                                        </p:tgtEl>
                                      </p:cBhvr>
                                    </p:animEffect>
                                  </p:childTnLst>
                                </p:cTn>
                              </p:par>
                              <p:par>
                                <p:cTn id="29" presetID="10" presetClass="exit" presetSubtype="0" fill="hold" grpId="1"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21" grpId="0"/>
      <p:bldP spid="21" grpId="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p:cNvSpPr>
            <a:spLocks noGrp="1"/>
          </p:cNvSpPr>
          <p:nvPr>
            <p:ph type="title" idx="4294967295"/>
          </p:nvPr>
        </p:nvSpPr>
        <p:spPr>
          <a:xfrm>
            <a:off x="704850" y="1058863"/>
            <a:ext cx="6381750" cy="2705100"/>
          </a:xfrm>
        </p:spPr>
        <p:txBody>
          <a:bodyPr/>
          <a:lstStyle/>
          <a:p>
            <a:r>
              <a:rPr lang="en-US" sz="5400" b="1" spc="0" dirty="0">
                <a:gradFill>
                  <a:gsLst>
                    <a:gs pos="2917">
                      <a:srgbClr val="FFFFFF"/>
                    </a:gs>
                    <a:gs pos="30000">
                      <a:srgbClr val="FFFFFF"/>
                    </a:gs>
                  </a:gsLst>
                  <a:lin ang="5400000" scaled="0"/>
                </a:gradFill>
                <a:latin typeface="Segoe UI" panose="020B0502040204020203" pitchFamily="34" charset="0"/>
                <a:cs typeface="Segoe UI" panose="020B0502040204020203" pitchFamily="34" charset="0"/>
              </a:rPr>
              <a:t>Consider your deployment approach </a:t>
            </a:r>
            <a:endParaRPr lang="en-US" sz="5400" spc="0" dirty="0"/>
          </a:p>
        </p:txBody>
      </p:sp>
      <p:sp>
        <p:nvSpPr>
          <p:cNvPr id="5" name="Text Placeholder 4"/>
          <p:cNvSpPr>
            <a:spLocks noGrp="1"/>
          </p:cNvSpPr>
          <p:nvPr>
            <p:ph type="body" sz="quarter" idx="4294967295"/>
          </p:nvPr>
        </p:nvSpPr>
        <p:spPr>
          <a:xfrm>
            <a:off x="6788150" y="1112838"/>
            <a:ext cx="5648325" cy="3446462"/>
          </a:xfrm>
        </p:spPr>
        <p:txBody>
          <a:bodyPr/>
          <a:lstStyle/>
          <a:p>
            <a:pPr marL="0" lvl="0" indent="0">
              <a:spcAft>
                <a:spcPts val="600"/>
              </a:spcAft>
            </a:pPr>
            <a:r>
              <a:rPr lang="en-US" sz="2400" dirty="0">
                <a:solidFill>
                  <a:schemeClr val="tx1"/>
                </a:solidFill>
              </a:rPr>
              <a:t>Learn more about what Windows as a Service means for you</a:t>
            </a:r>
          </a:p>
          <a:p>
            <a:pPr marL="0" lvl="0" indent="0">
              <a:spcAft>
                <a:spcPts val="600"/>
              </a:spcAft>
            </a:pPr>
            <a:endParaRPr lang="en-US" sz="2400" dirty="0">
              <a:solidFill>
                <a:schemeClr val="tx1"/>
              </a:solidFill>
            </a:endParaRPr>
          </a:p>
          <a:p>
            <a:pPr marL="0" lvl="0" indent="0">
              <a:spcAft>
                <a:spcPts val="600"/>
              </a:spcAft>
            </a:pPr>
            <a:r>
              <a:rPr lang="en-US" sz="2400" dirty="0">
                <a:solidFill>
                  <a:schemeClr val="tx1"/>
                </a:solidFill>
              </a:rPr>
              <a:t>Learn more about and provide use feedback on Windows Update for Business</a:t>
            </a:r>
          </a:p>
          <a:p>
            <a:pPr marL="0" lvl="0" indent="0">
              <a:spcAft>
                <a:spcPts val="600"/>
              </a:spcAft>
            </a:pPr>
            <a:endParaRPr lang="en-US" sz="2400" dirty="0">
              <a:solidFill>
                <a:schemeClr val="tx1"/>
              </a:solidFill>
            </a:endParaRPr>
          </a:p>
          <a:p>
            <a:pPr marL="0" lvl="0" indent="0">
              <a:spcAft>
                <a:spcPts val="600"/>
              </a:spcAft>
            </a:pPr>
            <a:r>
              <a:rPr lang="en-US" sz="2400" dirty="0">
                <a:solidFill>
                  <a:schemeClr val="tx1"/>
                </a:solidFill>
              </a:rPr>
              <a:t>Start profiling your users for these deployment options</a:t>
            </a:r>
          </a:p>
        </p:txBody>
      </p:sp>
      <p:grpSp>
        <p:nvGrpSpPr>
          <p:cNvPr id="6" name="Group 5"/>
          <p:cNvGrpSpPr>
            <a:grpSpLocks noChangeAspect="1"/>
          </p:cNvGrpSpPr>
          <p:nvPr/>
        </p:nvGrpSpPr>
        <p:grpSpPr>
          <a:xfrm>
            <a:off x="881268" y="5149968"/>
            <a:ext cx="923514" cy="934643"/>
            <a:chOff x="-1600994" y="4302797"/>
            <a:chExt cx="1713039" cy="1724190"/>
          </a:xfrm>
          <a:solidFill>
            <a:schemeClr val="tx1"/>
          </a:solidFill>
        </p:grpSpPr>
        <p:sp>
          <p:nvSpPr>
            <p:cNvPr id="7"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defTabSz="932563"/>
              <a:endParaRPr lang="en-US" sz="2600" dirty="0">
                <a:solidFill>
                  <a:srgbClr val="505050"/>
                </a:solidFill>
                <a:latin typeface="Arial Unicode MS" panose="020B0604020202020204" pitchFamily="34" charset="-128"/>
              </a:endParaRPr>
            </a:p>
          </p:txBody>
        </p:sp>
        <p:sp>
          <p:nvSpPr>
            <p:cNvPr id="8"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defTabSz="932563"/>
              <a:endParaRPr lang="en-US" sz="2600" dirty="0">
                <a:solidFill>
                  <a:srgbClr val="505050"/>
                </a:solidFill>
                <a:latin typeface="Arial Unicode MS" panose="020B0604020202020204" pitchFamily="34" charset="-128"/>
              </a:endParaRPr>
            </a:p>
          </p:txBody>
        </p:sp>
        <p:sp>
          <p:nvSpPr>
            <p:cNvPr id="9"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defTabSz="932563"/>
              <a:endParaRPr lang="en-US" sz="2600" dirty="0">
                <a:solidFill>
                  <a:srgbClr val="505050"/>
                </a:solidFill>
                <a:latin typeface="Arial Unicode MS" panose="020B0604020202020204" pitchFamily="34" charset="-128"/>
              </a:endParaRPr>
            </a:p>
          </p:txBody>
        </p:sp>
        <p:sp>
          <p:nvSpPr>
            <p:cNvPr id="10"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defTabSz="932563"/>
              <a:endParaRPr lang="en-US" sz="2600" dirty="0">
                <a:solidFill>
                  <a:srgbClr val="505050"/>
                </a:solidFill>
                <a:latin typeface="Arial Unicode MS" panose="020B0604020202020204" pitchFamily="34" charset="-128"/>
              </a:endParaRPr>
            </a:p>
          </p:txBody>
        </p:sp>
      </p:grpSp>
    </p:spTree>
    <p:extLst>
      <p:ext uri="{BB962C8B-B14F-4D97-AF65-F5344CB8AC3E}">
        <p14:creationId xmlns:p14="http://schemas.microsoft.com/office/powerpoint/2010/main" val="322025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0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1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5">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30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10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Technical &amp; Licensing Details</a:t>
            </a:r>
          </a:p>
        </p:txBody>
      </p:sp>
      <p:sp>
        <p:nvSpPr>
          <p:cNvPr id="2" name="Text Placeholder 1"/>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31905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p Arrow 10"/>
          <p:cNvSpPr/>
          <p:nvPr/>
        </p:nvSpPr>
        <p:spPr bwMode="auto">
          <a:xfrm rot="2700000">
            <a:off x="7081991" y="-846293"/>
            <a:ext cx="274320" cy="7863840"/>
          </a:xfrm>
          <a:prstGeom prst="upArrow">
            <a:avLst>
              <a:gd name="adj1" fmla="val 63230"/>
              <a:gd name="adj2" fmla="val 109082"/>
            </a:avLst>
          </a:prstGeom>
          <a:solidFill>
            <a:srgbClr val="0078D7"/>
          </a:solidFill>
          <a:ln w="63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737373"/>
              </a:solidFill>
              <a:ea typeface="Segoe UI" pitchFamily="34" charset="0"/>
              <a:cs typeface="Segoe UI" pitchFamily="34" charset="0"/>
            </a:endParaRPr>
          </a:p>
        </p:txBody>
      </p:sp>
      <p:cxnSp>
        <p:nvCxnSpPr>
          <p:cNvPr id="12" name="Straight Arrow Connector 11"/>
          <p:cNvCxnSpPr/>
          <p:nvPr/>
        </p:nvCxnSpPr>
        <p:spPr>
          <a:xfrm>
            <a:off x="4151055" y="6398909"/>
            <a:ext cx="7736397" cy="0"/>
          </a:xfrm>
          <a:prstGeom prst="straightConnector1">
            <a:avLst/>
          </a:prstGeom>
          <a:ln w="25400">
            <a:solidFill>
              <a:srgbClr val="96969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1042432" y="6457823"/>
            <a:ext cx="784736" cy="276924"/>
          </a:xfrm>
          <a:prstGeom prst="rect">
            <a:avLst/>
          </a:prstGeom>
        </p:spPr>
        <p:txBody>
          <a:bodyPr wrap="square" lIns="91364" tIns="45683" rIns="91364" bIns="45683">
            <a:spAutoFit/>
          </a:bodyPr>
          <a:lstStyle/>
          <a:p>
            <a:pPr algn="r" defTabSz="932346"/>
            <a:r>
              <a:rPr lang="en-US" sz="1200" dirty="0">
                <a:solidFill>
                  <a:srgbClr val="9C9C9C"/>
                </a:solidFill>
                <a:latin typeface="Segoe UI Semibold" panose="020B0702040204020203" pitchFamily="34" charset="0"/>
                <a:cs typeface="Segoe UI Semibold" panose="020B0702040204020203" pitchFamily="34" charset="0"/>
              </a:rPr>
              <a:t>Time</a:t>
            </a:r>
          </a:p>
        </p:txBody>
      </p:sp>
      <p:sp>
        <p:nvSpPr>
          <p:cNvPr id="15" name="Title 7"/>
          <p:cNvSpPr txBox="1">
            <a:spLocks/>
          </p:cNvSpPr>
          <p:nvPr/>
        </p:nvSpPr>
        <p:spPr>
          <a:xfrm>
            <a:off x="547688" y="295275"/>
            <a:ext cx="11888787" cy="917575"/>
          </a:xfrm>
          <a:prstGeom prst="rect">
            <a:avLst/>
          </a:prstGeom>
        </p:spPr>
        <p:txBody>
          <a:bodyPr vert="horz" wrap="square" lIns="0" tIns="91440" rIns="146304" bIns="91440" rtlCol="0" anchor="t">
            <a:noAutofit/>
          </a:bodyPr>
          <a:lstStyle>
            <a:lvl1pPr algn="l" defTabSz="932742" rtl="0" eaLnBrk="1" latinLnBrk="0" hangingPunct="1">
              <a:lnSpc>
                <a:spcPct val="90000"/>
              </a:lnSpc>
              <a:spcBef>
                <a:spcPct val="0"/>
              </a:spcBef>
              <a:buNone/>
              <a:defRPr lang="en-US" sz="3600"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pPr>
              <a:lnSpc>
                <a:spcPct val="100000"/>
              </a:lnSpc>
              <a:defRPr/>
            </a:pPr>
            <a:r>
              <a:rPr lang="en-US">
                <a:solidFill>
                  <a:srgbClr val="0078D7"/>
                </a:solidFill>
              </a:rPr>
              <a:t>Windows Insider Preview Branch</a:t>
            </a:r>
            <a:r>
              <a:rPr lang="en-US" sz="4400">
                <a:solidFill>
                  <a:srgbClr val="0078D7"/>
                </a:solidFill>
                <a:latin typeface="+mn-lt"/>
              </a:rPr>
              <a:t/>
            </a:r>
            <a:br>
              <a:rPr lang="en-US" sz="4400">
                <a:solidFill>
                  <a:srgbClr val="0078D7"/>
                </a:solidFill>
                <a:latin typeface="+mn-lt"/>
              </a:rPr>
            </a:br>
            <a:r>
              <a:rPr lang="en-US" sz="2400" b="0" spc="0">
                <a:solidFill>
                  <a:srgbClr val="525252"/>
                </a:solidFill>
              </a:rPr>
              <a:t>Customer experience</a:t>
            </a:r>
          </a:p>
        </p:txBody>
      </p:sp>
      <p:sp>
        <p:nvSpPr>
          <p:cNvPr id="17" name="TextBox 16"/>
          <p:cNvSpPr txBox="1"/>
          <p:nvPr/>
        </p:nvSpPr>
        <p:spPr>
          <a:xfrm>
            <a:off x="455032" y="6670154"/>
            <a:ext cx="2315305" cy="144069"/>
          </a:xfrm>
          <a:prstGeom prst="rect">
            <a:avLst/>
          </a:prstGeom>
          <a:noFill/>
        </p:spPr>
        <p:txBody>
          <a:bodyPr wrap="square" lIns="0" tIns="0" rIns="0" bIns="0" rtlCol="0">
            <a:spAutoFit/>
          </a:bodyPr>
          <a:lstStyle/>
          <a:p>
            <a:pPr defTabSz="932346">
              <a:lnSpc>
                <a:spcPct val="90000"/>
              </a:lnSpc>
              <a:spcAft>
                <a:spcPts val="612"/>
              </a:spcAft>
            </a:pPr>
            <a:r>
              <a:rPr lang="en-US" sz="1020" dirty="0">
                <a:solidFill>
                  <a:srgbClr val="505050"/>
                </a:solidFill>
              </a:rPr>
              <a:t>*Conceptual illustration only</a:t>
            </a:r>
          </a:p>
        </p:txBody>
      </p:sp>
      <p:sp>
        <p:nvSpPr>
          <p:cNvPr id="18" name="Rectangle 17"/>
          <p:cNvSpPr/>
          <p:nvPr/>
        </p:nvSpPr>
        <p:spPr bwMode="auto">
          <a:xfrm rot="18900000">
            <a:off x="5896267" y="2896875"/>
            <a:ext cx="2396700" cy="141064"/>
          </a:xfrm>
          <a:prstGeom prst="rect">
            <a:avLst/>
          </a:prstGeom>
          <a:noFill/>
          <a:ln w="19050" cap="sq">
            <a:noFill/>
            <a:prstDash val="solid"/>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31742">
              <a:lnSpc>
                <a:spcPts val="1122"/>
              </a:lnSpc>
            </a:pPr>
            <a:r>
              <a:rPr lang="en-US" sz="1071" kern="0" dirty="0">
                <a:solidFill>
                  <a:srgbClr val="505050"/>
                </a:solidFill>
                <a:latin typeface="Segoe UI Semibold" panose="020B0702040204020203" pitchFamily="34" charset="0"/>
                <a:cs typeface="Segoe UI Semibold" panose="020B0702040204020203" pitchFamily="34" charset="0"/>
              </a:rPr>
              <a:t>Windows Insider Preview Branch</a:t>
            </a:r>
          </a:p>
        </p:txBody>
      </p:sp>
      <p:cxnSp>
        <p:nvCxnSpPr>
          <p:cNvPr id="19" name="Straight Arrow Connector 18"/>
          <p:cNvCxnSpPr/>
          <p:nvPr/>
        </p:nvCxnSpPr>
        <p:spPr>
          <a:xfrm rot="16200000">
            <a:off x="1735262" y="3991066"/>
            <a:ext cx="4846320" cy="0"/>
          </a:xfrm>
          <a:prstGeom prst="straightConnector1">
            <a:avLst/>
          </a:prstGeom>
          <a:ln w="25400">
            <a:solidFill>
              <a:srgbClr val="96969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rot="16200000">
            <a:off x="2947958" y="3609414"/>
            <a:ext cx="2029249" cy="276924"/>
          </a:xfrm>
          <a:prstGeom prst="rect">
            <a:avLst/>
          </a:prstGeom>
        </p:spPr>
        <p:txBody>
          <a:bodyPr wrap="square" lIns="91364" tIns="45683" rIns="91364" bIns="45683">
            <a:spAutoFit/>
          </a:bodyPr>
          <a:lstStyle/>
          <a:p>
            <a:pPr algn="ctr" defTabSz="932346"/>
            <a:r>
              <a:rPr lang="en-US" sz="1200" dirty="0">
                <a:solidFill>
                  <a:srgbClr val="9C9C9C"/>
                </a:solidFill>
                <a:latin typeface="Segoe UI Semibold" panose="020B0702040204020203" pitchFamily="34" charset="0"/>
                <a:cs typeface="Segoe UI Semibold" panose="020B0702040204020203" pitchFamily="34" charset="0"/>
              </a:rPr>
              <a:t>New functionality</a:t>
            </a:r>
          </a:p>
        </p:txBody>
      </p:sp>
      <p:sp>
        <p:nvSpPr>
          <p:cNvPr id="21" name="TextBox 20"/>
          <p:cNvSpPr txBox="1"/>
          <p:nvPr/>
        </p:nvSpPr>
        <p:spPr>
          <a:xfrm>
            <a:off x="455032" y="1579718"/>
            <a:ext cx="3293801" cy="2185214"/>
          </a:xfrm>
          <a:prstGeom prst="rect">
            <a:avLst/>
          </a:prstGeom>
          <a:noFill/>
        </p:spPr>
        <p:txBody>
          <a:bodyPr wrap="square" lIns="0" tIns="0" rIns="0" bIns="0" rtlCol="0">
            <a:spAutoFit/>
          </a:bodyPr>
          <a:lstStyle/>
          <a:p>
            <a:pPr defTabSz="932346">
              <a:spcAft>
                <a:spcPts val="1200"/>
              </a:spcAft>
            </a:pPr>
            <a:r>
              <a:rPr lang="en-US" sz="1400" spc="-51" dirty="0">
                <a:solidFill>
                  <a:srgbClr val="505050"/>
                </a:solidFill>
              </a:rPr>
              <a:t>Windows Insiders stay up to date with preview features as they are released</a:t>
            </a:r>
          </a:p>
          <a:p>
            <a:pPr defTabSz="932346">
              <a:spcAft>
                <a:spcPts val="1200"/>
              </a:spcAft>
            </a:pPr>
            <a:r>
              <a:rPr lang="en-US" sz="1400" spc="-51" dirty="0">
                <a:solidFill>
                  <a:srgbClr val="505050"/>
                </a:solidFill>
              </a:rPr>
              <a:t>Opportunity for enterprise customers to preview upcoming features and influence product development </a:t>
            </a:r>
          </a:p>
          <a:p>
            <a:pPr defTabSz="932346">
              <a:spcAft>
                <a:spcPts val="1200"/>
              </a:spcAft>
            </a:pPr>
            <a:r>
              <a:rPr lang="en-US" sz="1400" spc="-51" dirty="0">
                <a:solidFill>
                  <a:srgbClr val="505050"/>
                </a:solidFill>
              </a:rPr>
              <a:t>Security updates and fixes </a:t>
            </a:r>
            <a:br>
              <a:rPr lang="en-US" sz="1400" spc="-51" dirty="0">
                <a:solidFill>
                  <a:srgbClr val="505050"/>
                </a:solidFill>
              </a:rPr>
            </a:br>
            <a:r>
              <a:rPr lang="en-US" sz="1400" spc="-51" dirty="0">
                <a:solidFill>
                  <a:srgbClr val="505050"/>
                </a:solidFill>
              </a:rPr>
              <a:t>are delivered regularly</a:t>
            </a:r>
          </a:p>
          <a:p>
            <a:pPr defTabSz="932346">
              <a:spcAft>
                <a:spcPts val="1200"/>
              </a:spcAft>
            </a:pPr>
            <a:endParaRPr lang="en-US" sz="1400" spc="-51" dirty="0">
              <a:solidFill>
                <a:srgbClr val="505050"/>
              </a:solidFill>
            </a:endParaRPr>
          </a:p>
        </p:txBody>
      </p:sp>
    </p:spTree>
    <p:extLst>
      <p:ext uri="{BB962C8B-B14F-4D97-AF65-F5344CB8AC3E}">
        <p14:creationId xmlns:p14="http://schemas.microsoft.com/office/powerpoint/2010/main" val="223433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7"/>
          <p:cNvSpPr txBox="1">
            <a:spLocks/>
          </p:cNvSpPr>
          <p:nvPr/>
        </p:nvSpPr>
        <p:spPr>
          <a:xfrm>
            <a:off x="547688" y="295275"/>
            <a:ext cx="11888787" cy="917575"/>
          </a:xfrm>
          <a:prstGeom prst="rect">
            <a:avLst/>
          </a:prstGeom>
        </p:spPr>
        <p:txBody>
          <a:bodyPr vert="horz" wrap="square" lIns="0" tIns="91440" rIns="146304" bIns="91440" rtlCol="0" anchor="t">
            <a:noAutofit/>
          </a:bodyPr>
          <a:lstStyle>
            <a:lvl1pPr algn="l" defTabSz="932742" rtl="0" eaLnBrk="1" latinLnBrk="0" hangingPunct="1">
              <a:lnSpc>
                <a:spcPct val="90000"/>
              </a:lnSpc>
              <a:spcBef>
                <a:spcPct val="0"/>
              </a:spcBef>
              <a:buNone/>
              <a:defRPr lang="en-US" sz="3600"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pPr>
              <a:lnSpc>
                <a:spcPct val="100000"/>
              </a:lnSpc>
              <a:defRPr/>
            </a:pPr>
            <a:r>
              <a:rPr lang="en-US">
                <a:solidFill>
                  <a:srgbClr val="0078D7"/>
                </a:solidFill>
              </a:rPr>
              <a:t>Current Branch</a:t>
            </a:r>
            <a:br>
              <a:rPr lang="en-US">
                <a:solidFill>
                  <a:srgbClr val="0078D7"/>
                </a:solidFill>
              </a:rPr>
            </a:br>
            <a:r>
              <a:rPr lang="en-US" sz="2400" b="0" spc="0">
                <a:solidFill>
                  <a:srgbClr val="525252"/>
                </a:solidFill>
              </a:rPr>
              <a:t>Customer experience with Windows Update for Business*</a:t>
            </a:r>
          </a:p>
        </p:txBody>
      </p:sp>
      <p:sp>
        <p:nvSpPr>
          <p:cNvPr id="33" name="TextBox 32"/>
          <p:cNvSpPr txBox="1"/>
          <p:nvPr/>
        </p:nvSpPr>
        <p:spPr>
          <a:xfrm>
            <a:off x="455032" y="1579718"/>
            <a:ext cx="3293801" cy="2554545"/>
          </a:xfrm>
          <a:prstGeom prst="rect">
            <a:avLst/>
          </a:prstGeom>
          <a:noFill/>
        </p:spPr>
        <p:txBody>
          <a:bodyPr wrap="square" lIns="0" tIns="0" rIns="0" bIns="0" rtlCol="0">
            <a:spAutoFit/>
          </a:bodyPr>
          <a:lstStyle/>
          <a:p>
            <a:pPr defTabSz="932346">
              <a:spcAft>
                <a:spcPts val="1200"/>
              </a:spcAft>
            </a:pPr>
            <a:r>
              <a:rPr lang="en-US" sz="1400" spc="-51" dirty="0">
                <a:solidFill>
                  <a:srgbClr val="505050"/>
                </a:solidFill>
              </a:rPr>
              <a:t>Features are released to broad market</a:t>
            </a:r>
          </a:p>
          <a:p>
            <a:pPr defTabSz="932346">
              <a:spcAft>
                <a:spcPts val="1200"/>
              </a:spcAft>
            </a:pPr>
            <a:r>
              <a:rPr lang="en-US" sz="1400" spc="-51" dirty="0">
                <a:solidFill>
                  <a:srgbClr val="505050"/>
                </a:solidFill>
              </a:rPr>
              <a:t>Customers are up to date with features as they are released after broad preview validation</a:t>
            </a:r>
          </a:p>
          <a:p>
            <a:pPr defTabSz="932346">
              <a:spcAft>
                <a:spcPts val="1200"/>
              </a:spcAft>
            </a:pPr>
            <a:r>
              <a:rPr lang="en-US" sz="1400" spc="-51" dirty="0">
                <a:solidFill>
                  <a:srgbClr val="505050"/>
                </a:solidFill>
              </a:rPr>
              <a:t>Opportunity for enterprises to test and validate new features</a:t>
            </a:r>
          </a:p>
          <a:p>
            <a:pPr defTabSz="932346">
              <a:spcAft>
                <a:spcPts val="1200"/>
              </a:spcAft>
            </a:pPr>
            <a:r>
              <a:rPr lang="en-US" sz="1400" spc="-51" dirty="0">
                <a:solidFill>
                  <a:srgbClr val="505050"/>
                </a:solidFill>
              </a:rPr>
              <a:t>Security updates and fixes </a:t>
            </a:r>
            <a:br>
              <a:rPr lang="en-US" sz="1400" spc="-51" dirty="0">
                <a:solidFill>
                  <a:srgbClr val="505050"/>
                </a:solidFill>
              </a:rPr>
            </a:br>
            <a:r>
              <a:rPr lang="en-US" sz="1400" spc="-51" dirty="0">
                <a:solidFill>
                  <a:srgbClr val="505050"/>
                </a:solidFill>
              </a:rPr>
              <a:t>are delivered regularly</a:t>
            </a:r>
          </a:p>
          <a:p>
            <a:pPr defTabSz="932346">
              <a:spcAft>
                <a:spcPts val="1200"/>
              </a:spcAft>
            </a:pPr>
            <a:endParaRPr lang="en-US" sz="1400" spc="-51" dirty="0">
              <a:solidFill>
                <a:srgbClr val="505050"/>
              </a:solidFill>
            </a:endParaRPr>
          </a:p>
        </p:txBody>
      </p:sp>
      <p:cxnSp>
        <p:nvCxnSpPr>
          <p:cNvPr id="34" name="Straight Arrow Connector 33"/>
          <p:cNvCxnSpPr/>
          <p:nvPr/>
        </p:nvCxnSpPr>
        <p:spPr>
          <a:xfrm>
            <a:off x="4151055" y="6398909"/>
            <a:ext cx="7736397" cy="0"/>
          </a:xfrm>
          <a:prstGeom prst="straightConnector1">
            <a:avLst/>
          </a:prstGeom>
          <a:ln w="25400">
            <a:solidFill>
              <a:srgbClr val="96969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1042432" y="6457823"/>
            <a:ext cx="784736" cy="276924"/>
          </a:xfrm>
          <a:prstGeom prst="rect">
            <a:avLst/>
          </a:prstGeom>
        </p:spPr>
        <p:txBody>
          <a:bodyPr wrap="square" lIns="91364" tIns="45683" rIns="91364" bIns="45683">
            <a:spAutoFit/>
          </a:bodyPr>
          <a:lstStyle/>
          <a:p>
            <a:pPr algn="r" defTabSz="932346"/>
            <a:r>
              <a:rPr lang="en-US" sz="1200" dirty="0">
                <a:solidFill>
                  <a:srgbClr val="9C9C9C"/>
                </a:solidFill>
                <a:latin typeface="Segoe UI Semibold" panose="020B0702040204020203" pitchFamily="34" charset="0"/>
                <a:cs typeface="Segoe UI Semibold" panose="020B0702040204020203" pitchFamily="34" charset="0"/>
              </a:rPr>
              <a:t>Time</a:t>
            </a:r>
          </a:p>
        </p:txBody>
      </p:sp>
      <p:cxnSp>
        <p:nvCxnSpPr>
          <p:cNvPr id="36" name="Straight Arrow Connector 35"/>
          <p:cNvCxnSpPr/>
          <p:nvPr/>
        </p:nvCxnSpPr>
        <p:spPr>
          <a:xfrm rot="16200000">
            <a:off x="1735262" y="3991066"/>
            <a:ext cx="4846320" cy="0"/>
          </a:xfrm>
          <a:prstGeom prst="straightConnector1">
            <a:avLst/>
          </a:prstGeom>
          <a:ln w="25400">
            <a:solidFill>
              <a:srgbClr val="96969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rot="16200000">
            <a:off x="2947958" y="3609414"/>
            <a:ext cx="2029249" cy="276924"/>
          </a:xfrm>
          <a:prstGeom prst="rect">
            <a:avLst/>
          </a:prstGeom>
        </p:spPr>
        <p:txBody>
          <a:bodyPr wrap="square" lIns="91364" tIns="45683" rIns="91364" bIns="45683">
            <a:spAutoFit/>
          </a:bodyPr>
          <a:lstStyle/>
          <a:p>
            <a:pPr algn="ctr" defTabSz="932346"/>
            <a:r>
              <a:rPr lang="en-US" sz="1200" dirty="0">
                <a:solidFill>
                  <a:srgbClr val="9C9C9C"/>
                </a:solidFill>
                <a:latin typeface="Segoe UI Semibold" panose="020B0702040204020203" pitchFamily="34" charset="0"/>
                <a:cs typeface="Segoe UI Semibold" panose="020B0702040204020203" pitchFamily="34" charset="0"/>
              </a:rPr>
              <a:t>New functionality</a:t>
            </a:r>
          </a:p>
        </p:txBody>
      </p:sp>
      <p:sp>
        <p:nvSpPr>
          <p:cNvPr id="40" name="Rectangle 39"/>
          <p:cNvSpPr/>
          <p:nvPr/>
        </p:nvSpPr>
        <p:spPr bwMode="auto">
          <a:xfrm rot="18900000">
            <a:off x="5873401" y="2896875"/>
            <a:ext cx="2442432" cy="141064"/>
          </a:xfrm>
          <a:prstGeom prst="rect">
            <a:avLst/>
          </a:prstGeom>
          <a:noFill/>
          <a:ln w="19050" cap="sq">
            <a:noFill/>
            <a:prstDash val="solid"/>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31742">
              <a:lnSpc>
                <a:spcPts val="1122"/>
              </a:lnSpc>
            </a:pPr>
            <a:r>
              <a:rPr lang="en-US" sz="1071" kern="0" dirty="0">
                <a:solidFill>
                  <a:srgbClr val="505050"/>
                </a:solidFill>
                <a:latin typeface="Segoe UI Semibold" panose="020B0702040204020203" pitchFamily="34" charset="0"/>
                <a:cs typeface="Segoe UI Semibold" panose="020B0702040204020203" pitchFamily="34" charset="0"/>
              </a:rPr>
              <a:t>Windows Insider Preview Branch</a:t>
            </a:r>
          </a:p>
        </p:txBody>
      </p:sp>
      <p:sp>
        <p:nvSpPr>
          <p:cNvPr id="41" name="Up Arrow 40"/>
          <p:cNvSpPr/>
          <p:nvPr/>
        </p:nvSpPr>
        <p:spPr bwMode="auto">
          <a:xfrm rot="2700000">
            <a:off x="7081991" y="-846293"/>
            <a:ext cx="274320" cy="7863840"/>
          </a:xfrm>
          <a:prstGeom prst="upArrow">
            <a:avLst>
              <a:gd name="adj1" fmla="val 63230"/>
              <a:gd name="adj2" fmla="val 109082"/>
            </a:avLst>
          </a:prstGeom>
          <a:solidFill>
            <a:srgbClr val="0078D7"/>
          </a:solidFill>
          <a:ln w="63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737373"/>
              </a:solidFill>
              <a:ea typeface="Segoe UI" pitchFamily="34" charset="0"/>
              <a:cs typeface="Segoe UI" pitchFamily="34" charset="0"/>
            </a:endParaRPr>
          </a:p>
        </p:txBody>
      </p:sp>
      <p:sp>
        <p:nvSpPr>
          <p:cNvPr id="42" name="Freeform 41"/>
          <p:cNvSpPr/>
          <p:nvPr/>
        </p:nvSpPr>
        <p:spPr bwMode="auto">
          <a:xfrm>
            <a:off x="4788109" y="5825917"/>
            <a:ext cx="250616" cy="534402"/>
          </a:xfrm>
          <a:custGeom>
            <a:avLst/>
            <a:gdLst>
              <a:gd name="connsiteX0" fmla="*/ 184171 w 368342"/>
              <a:gd name="connsiteY0" fmla="*/ 0 h 534402"/>
              <a:gd name="connsiteX1" fmla="*/ 368342 w 368342"/>
              <a:gd name="connsiteY1" fmla="*/ 217373 h 534402"/>
              <a:gd name="connsiteX2" fmla="*/ 301934 w 368342"/>
              <a:gd name="connsiteY2" fmla="*/ 217373 h 534402"/>
              <a:gd name="connsiteX3" fmla="*/ 301934 w 368342"/>
              <a:gd name="connsiteY3" fmla="*/ 266612 h 534402"/>
              <a:gd name="connsiteX4" fmla="*/ 303043 w 368342"/>
              <a:gd name="connsiteY4" fmla="*/ 272105 h 534402"/>
              <a:gd name="connsiteX5" fmla="*/ 303043 w 368342"/>
              <a:gd name="connsiteY5" fmla="*/ 534402 h 534402"/>
              <a:gd name="connsiteX6" fmla="*/ 65299 w 368342"/>
              <a:gd name="connsiteY6" fmla="*/ 534402 h 534402"/>
              <a:gd name="connsiteX7" fmla="*/ 65299 w 368342"/>
              <a:gd name="connsiteY7" fmla="*/ 272105 h 534402"/>
              <a:gd name="connsiteX8" fmla="*/ 66408 w 368342"/>
              <a:gd name="connsiteY8" fmla="*/ 266612 h 534402"/>
              <a:gd name="connsiteX9" fmla="*/ 66408 w 368342"/>
              <a:gd name="connsiteY9" fmla="*/ 217373 h 534402"/>
              <a:gd name="connsiteX10" fmla="*/ 0 w 368342"/>
              <a:gd name="connsiteY10" fmla="*/ 217373 h 5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42" h="534402">
                <a:moveTo>
                  <a:pt x="184171" y="0"/>
                </a:moveTo>
                <a:lnTo>
                  <a:pt x="368342" y="217373"/>
                </a:lnTo>
                <a:lnTo>
                  <a:pt x="301934" y="217373"/>
                </a:lnTo>
                <a:lnTo>
                  <a:pt x="301934" y="266612"/>
                </a:lnTo>
                <a:lnTo>
                  <a:pt x="303043" y="272105"/>
                </a:lnTo>
                <a:lnTo>
                  <a:pt x="303043" y="534402"/>
                </a:lnTo>
                <a:lnTo>
                  <a:pt x="65299" y="534402"/>
                </a:lnTo>
                <a:lnTo>
                  <a:pt x="65299" y="272105"/>
                </a:lnTo>
                <a:lnTo>
                  <a:pt x="66408" y="266612"/>
                </a:lnTo>
                <a:lnTo>
                  <a:pt x="66408" y="217373"/>
                </a:lnTo>
                <a:lnTo>
                  <a:pt x="0" y="217373"/>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p:nvSpPr>
        <p:spPr bwMode="auto">
          <a:xfrm>
            <a:off x="4800993" y="6275751"/>
            <a:ext cx="347663" cy="8456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43"/>
          <p:cNvSpPr/>
          <p:nvPr/>
        </p:nvSpPr>
        <p:spPr bwMode="auto">
          <a:xfrm>
            <a:off x="4800993" y="6190129"/>
            <a:ext cx="347663" cy="457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a:off x="4800993" y="6104506"/>
            <a:ext cx="347663" cy="457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6" name="Bent Arrow 45"/>
          <p:cNvSpPr/>
          <p:nvPr/>
        </p:nvSpPr>
        <p:spPr bwMode="auto">
          <a:xfrm rot="5400000" flipH="1">
            <a:off x="4732852" y="4287762"/>
            <a:ext cx="1371600" cy="1645920"/>
          </a:xfrm>
          <a:prstGeom prst="bentArrow">
            <a:avLst>
              <a:gd name="adj1" fmla="val 10974"/>
              <a:gd name="adj2" fmla="val 10899"/>
              <a:gd name="adj3" fmla="val 17530"/>
              <a:gd name="adj4" fmla="val 24084"/>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8" name="Bent Arrow 47"/>
          <p:cNvSpPr/>
          <p:nvPr/>
        </p:nvSpPr>
        <p:spPr bwMode="auto">
          <a:xfrm rot="5400000" flipH="1">
            <a:off x="6166446" y="2859947"/>
            <a:ext cx="1371600" cy="1645920"/>
          </a:xfrm>
          <a:prstGeom prst="bentArrow">
            <a:avLst>
              <a:gd name="adj1" fmla="val 10974"/>
              <a:gd name="adj2" fmla="val 10899"/>
              <a:gd name="adj3" fmla="val 17530"/>
              <a:gd name="adj4" fmla="val 24084"/>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Bent Arrow 48"/>
          <p:cNvSpPr/>
          <p:nvPr/>
        </p:nvSpPr>
        <p:spPr bwMode="auto">
          <a:xfrm rot="5400000" flipH="1">
            <a:off x="7600040" y="1432131"/>
            <a:ext cx="1371600" cy="1645920"/>
          </a:xfrm>
          <a:prstGeom prst="bentArrow">
            <a:avLst>
              <a:gd name="adj1" fmla="val 10974"/>
              <a:gd name="adj2" fmla="val 10899"/>
              <a:gd name="adj3" fmla="val 17530"/>
              <a:gd name="adj4" fmla="val 24084"/>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0" name="Bent Arrow 49"/>
          <p:cNvSpPr/>
          <p:nvPr/>
        </p:nvSpPr>
        <p:spPr bwMode="auto">
          <a:xfrm rot="5400000" flipH="1">
            <a:off x="9033634" y="4315"/>
            <a:ext cx="1371600" cy="1645920"/>
          </a:xfrm>
          <a:prstGeom prst="bentArrow">
            <a:avLst>
              <a:gd name="adj1" fmla="val 10974"/>
              <a:gd name="adj2" fmla="val 10899"/>
              <a:gd name="adj3" fmla="val 17530"/>
              <a:gd name="adj4" fmla="val 24084"/>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10239375" y="490538"/>
            <a:ext cx="400050" cy="457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p:cNvSpPr/>
          <p:nvPr/>
        </p:nvSpPr>
        <p:spPr bwMode="auto">
          <a:xfrm>
            <a:off x="10239375" y="577461"/>
            <a:ext cx="400050" cy="457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p:cNvSpPr/>
          <p:nvPr/>
        </p:nvSpPr>
        <p:spPr bwMode="auto">
          <a:xfrm>
            <a:off x="10239375" y="664384"/>
            <a:ext cx="400050" cy="457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bwMode="auto">
          <a:xfrm>
            <a:off x="10239375" y="751307"/>
            <a:ext cx="400050" cy="457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7" name="Freeform 56"/>
          <p:cNvSpPr/>
          <p:nvPr/>
        </p:nvSpPr>
        <p:spPr bwMode="auto">
          <a:xfrm>
            <a:off x="4510089" y="5717381"/>
            <a:ext cx="392906" cy="200026"/>
          </a:xfrm>
          <a:custGeom>
            <a:avLst/>
            <a:gdLst>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390525 w 392906"/>
              <a:gd name="connsiteY0" fmla="*/ 80963 h 200026"/>
              <a:gd name="connsiteX1" fmla="*/ 2381 w 392906"/>
              <a:gd name="connsiteY1" fmla="*/ 200026 h 200026"/>
              <a:gd name="connsiteX2" fmla="*/ 0 w 392906"/>
              <a:gd name="connsiteY2" fmla="*/ 7144 h 200026"/>
              <a:gd name="connsiteX3" fmla="*/ 392906 w 392906"/>
              <a:gd name="connsiteY3" fmla="*/ 0 h 200026"/>
              <a:gd name="connsiteX4" fmla="*/ 390525 w 392906"/>
              <a:gd name="connsiteY4" fmla="*/ 80963 h 20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00026">
                <a:moveTo>
                  <a:pt x="390525" y="80963"/>
                </a:moveTo>
                <a:cubicBezTo>
                  <a:pt x="240507" y="86519"/>
                  <a:pt x="80962" y="113507"/>
                  <a:pt x="2381" y="200026"/>
                </a:cubicBezTo>
                <a:cubicBezTo>
                  <a:pt x="1587" y="135732"/>
                  <a:pt x="794" y="71438"/>
                  <a:pt x="0" y="7144"/>
                </a:cubicBezTo>
                <a:lnTo>
                  <a:pt x="392906" y="0"/>
                </a:lnTo>
                <a:cubicBezTo>
                  <a:pt x="392112" y="26988"/>
                  <a:pt x="391319" y="53975"/>
                  <a:pt x="390525" y="80963"/>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4" name="Freeform 63"/>
          <p:cNvSpPr/>
          <p:nvPr/>
        </p:nvSpPr>
        <p:spPr bwMode="auto">
          <a:xfrm>
            <a:off x="5936690" y="4290048"/>
            <a:ext cx="392906" cy="200026"/>
          </a:xfrm>
          <a:custGeom>
            <a:avLst/>
            <a:gdLst>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390525 w 392906"/>
              <a:gd name="connsiteY0" fmla="*/ 80963 h 200026"/>
              <a:gd name="connsiteX1" fmla="*/ 2381 w 392906"/>
              <a:gd name="connsiteY1" fmla="*/ 200026 h 200026"/>
              <a:gd name="connsiteX2" fmla="*/ 0 w 392906"/>
              <a:gd name="connsiteY2" fmla="*/ 7144 h 200026"/>
              <a:gd name="connsiteX3" fmla="*/ 392906 w 392906"/>
              <a:gd name="connsiteY3" fmla="*/ 0 h 200026"/>
              <a:gd name="connsiteX4" fmla="*/ 390525 w 392906"/>
              <a:gd name="connsiteY4" fmla="*/ 80963 h 20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00026">
                <a:moveTo>
                  <a:pt x="390525" y="80963"/>
                </a:moveTo>
                <a:cubicBezTo>
                  <a:pt x="240507" y="86519"/>
                  <a:pt x="80962" y="113507"/>
                  <a:pt x="2381" y="200026"/>
                </a:cubicBezTo>
                <a:cubicBezTo>
                  <a:pt x="1587" y="135732"/>
                  <a:pt x="794" y="71438"/>
                  <a:pt x="0" y="7144"/>
                </a:cubicBezTo>
                <a:lnTo>
                  <a:pt x="392906" y="0"/>
                </a:lnTo>
                <a:cubicBezTo>
                  <a:pt x="392112" y="26988"/>
                  <a:pt x="391319" y="53975"/>
                  <a:pt x="390525" y="80963"/>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Freeform 64"/>
          <p:cNvSpPr/>
          <p:nvPr/>
        </p:nvSpPr>
        <p:spPr bwMode="auto">
          <a:xfrm>
            <a:off x="7368061" y="2858894"/>
            <a:ext cx="392906" cy="200026"/>
          </a:xfrm>
          <a:custGeom>
            <a:avLst/>
            <a:gdLst>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390525 w 392906"/>
              <a:gd name="connsiteY0" fmla="*/ 80963 h 200026"/>
              <a:gd name="connsiteX1" fmla="*/ 2381 w 392906"/>
              <a:gd name="connsiteY1" fmla="*/ 200026 h 200026"/>
              <a:gd name="connsiteX2" fmla="*/ 0 w 392906"/>
              <a:gd name="connsiteY2" fmla="*/ 7144 h 200026"/>
              <a:gd name="connsiteX3" fmla="*/ 392906 w 392906"/>
              <a:gd name="connsiteY3" fmla="*/ 0 h 200026"/>
              <a:gd name="connsiteX4" fmla="*/ 390525 w 392906"/>
              <a:gd name="connsiteY4" fmla="*/ 80963 h 20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00026">
                <a:moveTo>
                  <a:pt x="390525" y="80963"/>
                </a:moveTo>
                <a:cubicBezTo>
                  <a:pt x="240507" y="86519"/>
                  <a:pt x="80962" y="113507"/>
                  <a:pt x="2381" y="200026"/>
                </a:cubicBezTo>
                <a:cubicBezTo>
                  <a:pt x="1587" y="135732"/>
                  <a:pt x="794" y="71438"/>
                  <a:pt x="0" y="7144"/>
                </a:cubicBezTo>
                <a:lnTo>
                  <a:pt x="392906" y="0"/>
                </a:lnTo>
                <a:cubicBezTo>
                  <a:pt x="392112" y="26988"/>
                  <a:pt x="391319" y="53975"/>
                  <a:pt x="390525" y="80963"/>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Freeform 65"/>
          <p:cNvSpPr/>
          <p:nvPr/>
        </p:nvSpPr>
        <p:spPr bwMode="auto">
          <a:xfrm>
            <a:off x="8791716" y="1432791"/>
            <a:ext cx="392906" cy="200026"/>
          </a:xfrm>
          <a:custGeom>
            <a:avLst/>
            <a:gdLst>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390525 w 392906"/>
              <a:gd name="connsiteY0" fmla="*/ 80963 h 200026"/>
              <a:gd name="connsiteX1" fmla="*/ 2381 w 392906"/>
              <a:gd name="connsiteY1" fmla="*/ 200026 h 200026"/>
              <a:gd name="connsiteX2" fmla="*/ 0 w 392906"/>
              <a:gd name="connsiteY2" fmla="*/ 7144 h 200026"/>
              <a:gd name="connsiteX3" fmla="*/ 392906 w 392906"/>
              <a:gd name="connsiteY3" fmla="*/ 0 h 200026"/>
              <a:gd name="connsiteX4" fmla="*/ 390525 w 392906"/>
              <a:gd name="connsiteY4" fmla="*/ 80963 h 20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00026">
                <a:moveTo>
                  <a:pt x="390525" y="80963"/>
                </a:moveTo>
                <a:cubicBezTo>
                  <a:pt x="240507" y="86519"/>
                  <a:pt x="80962" y="113507"/>
                  <a:pt x="2381" y="200026"/>
                </a:cubicBezTo>
                <a:cubicBezTo>
                  <a:pt x="1587" y="135732"/>
                  <a:pt x="794" y="71438"/>
                  <a:pt x="0" y="7144"/>
                </a:cubicBezTo>
                <a:lnTo>
                  <a:pt x="392906" y="0"/>
                </a:lnTo>
                <a:cubicBezTo>
                  <a:pt x="392112" y="26988"/>
                  <a:pt x="391319" y="53975"/>
                  <a:pt x="390525" y="80963"/>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9" name="TextBox 68"/>
          <p:cNvSpPr txBox="1"/>
          <p:nvPr/>
        </p:nvSpPr>
        <p:spPr>
          <a:xfrm>
            <a:off x="91278" y="6734747"/>
            <a:ext cx="4696831" cy="141257"/>
          </a:xfrm>
          <a:prstGeom prst="rect">
            <a:avLst/>
          </a:prstGeom>
          <a:noFill/>
        </p:spPr>
        <p:txBody>
          <a:bodyPr wrap="square" lIns="0" tIns="0" rIns="0" bIns="0" rtlCol="0">
            <a:spAutoFit/>
          </a:bodyPr>
          <a:lstStyle/>
          <a:p>
            <a:pPr defTabSz="932346">
              <a:lnSpc>
                <a:spcPct val="90000"/>
              </a:lnSpc>
              <a:spcAft>
                <a:spcPts val="612"/>
              </a:spcAft>
            </a:pPr>
            <a:r>
              <a:rPr lang="en-US" sz="1020" dirty="0">
                <a:solidFill>
                  <a:srgbClr val="505050"/>
                </a:solidFill>
              </a:rPr>
              <a:t>*Customers can also use WSUS for managing delivery updates</a:t>
            </a:r>
          </a:p>
        </p:txBody>
      </p:sp>
    </p:spTree>
    <p:extLst>
      <p:ext uri="{BB962C8B-B14F-4D97-AF65-F5344CB8AC3E}">
        <p14:creationId xmlns:p14="http://schemas.microsoft.com/office/powerpoint/2010/main" val="13020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Bent Arrow 288"/>
          <p:cNvSpPr/>
          <p:nvPr/>
        </p:nvSpPr>
        <p:spPr bwMode="auto">
          <a:xfrm rot="5400000" flipH="1">
            <a:off x="10450593" y="1285504"/>
            <a:ext cx="2745258" cy="588427"/>
          </a:xfrm>
          <a:custGeom>
            <a:avLst/>
            <a:gdLst>
              <a:gd name="connsiteX0" fmla="*/ 0 w 2797829"/>
              <a:gd name="connsiteY0" fmla="*/ 588427 h 588427"/>
              <a:gd name="connsiteX1" fmla="*/ 0 w 2797829"/>
              <a:gd name="connsiteY1" fmla="*/ 588427 h 588427"/>
              <a:gd name="connsiteX2" fmla="*/ 485132 w 2797829"/>
              <a:gd name="connsiteY2" fmla="*/ 103295 h 588427"/>
              <a:gd name="connsiteX3" fmla="*/ 2541169 w 2797829"/>
              <a:gd name="connsiteY3" fmla="*/ 103295 h 588427"/>
              <a:gd name="connsiteX4" fmla="*/ 2541169 w 2797829"/>
              <a:gd name="connsiteY4" fmla="*/ 0 h 588427"/>
              <a:gd name="connsiteX5" fmla="*/ 2797829 w 2797829"/>
              <a:gd name="connsiteY5" fmla="*/ 189732 h 588427"/>
              <a:gd name="connsiteX6" fmla="*/ 2541169 w 2797829"/>
              <a:gd name="connsiteY6" fmla="*/ 379465 h 588427"/>
              <a:gd name="connsiteX7" fmla="*/ 2541169 w 2797829"/>
              <a:gd name="connsiteY7" fmla="*/ 276169 h 588427"/>
              <a:gd name="connsiteX8" fmla="*/ 485132 w 2797829"/>
              <a:gd name="connsiteY8" fmla="*/ 276169 h 588427"/>
              <a:gd name="connsiteX9" fmla="*/ 172874 w 2797829"/>
              <a:gd name="connsiteY9" fmla="*/ 588427 h 588427"/>
              <a:gd name="connsiteX10" fmla="*/ 172874 w 2797829"/>
              <a:gd name="connsiteY10" fmla="*/ 588427 h 588427"/>
              <a:gd name="connsiteX11" fmla="*/ 0 w 2797829"/>
              <a:gd name="connsiteY11" fmla="*/ 588427 h 588427"/>
              <a:gd name="connsiteX0" fmla="*/ 1094 w 2798923"/>
              <a:gd name="connsiteY0" fmla="*/ 588427 h 588427"/>
              <a:gd name="connsiteX1" fmla="*/ 1094 w 2798923"/>
              <a:gd name="connsiteY1" fmla="*/ 588427 h 588427"/>
              <a:gd name="connsiteX2" fmla="*/ 53665 w 2798923"/>
              <a:gd name="connsiteY2" fmla="*/ 385943 h 588427"/>
              <a:gd name="connsiteX3" fmla="*/ 486226 w 2798923"/>
              <a:gd name="connsiteY3" fmla="*/ 103295 h 588427"/>
              <a:gd name="connsiteX4" fmla="*/ 2542263 w 2798923"/>
              <a:gd name="connsiteY4" fmla="*/ 103295 h 588427"/>
              <a:gd name="connsiteX5" fmla="*/ 2542263 w 2798923"/>
              <a:gd name="connsiteY5" fmla="*/ 0 h 588427"/>
              <a:gd name="connsiteX6" fmla="*/ 2798923 w 2798923"/>
              <a:gd name="connsiteY6" fmla="*/ 189732 h 588427"/>
              <a:gd name="connsiteX7" fmla="*/ 2542263 w 2798923"/>
              <a:gd name="connsiteY7" fmla="*/ 379465 h 588427"/>
              <a:gd name="connsiteX8" fmla="*/ 2542263 w 2798923"/>
              <a:gd name="connsiteY8" fmla="*/ 276169 h 588427"/>
              <a:gd name="connsiteX9" fmla="*/ 486226 w 2798923"/>
              <a:gd name="connsiteY9" fmla="*/ 276169 h 588427"/>
              <a:gd name="connsiteX10" fmla="*/ 173968 w 2798923"/>
              <a:gd name="connsiteY10" fmla="*/ 588427 h 588427"/>
              <a:gd name="connsiteX11" fmla="*/ 173968 w 2798923"/>
              <a:gd name="connsiteY11" fmla="*/ 588427 h 588427"/>
              <a:gd name="connsiteX12" fmla="*/ 1094 w 2798923"/>
              <a:gd name="connsiteY12" fmla="*/ 588427 h 588427"/>
              <a:gd name="connsiteX0" fmla="*/ 60625 w 2798923"/>
              <a:gd name="connsiteY0" fmla="*/ 557470 h 588427"/>
              <a:gd name="connsiteX1" fmla="*/ 1094 w 2798923"/>
              <a:gd name="connsiteY1" fmla="*/ 588427 h 588427"/>
              <a:gd name="connsiteX2" fmla="*/ 53665 w 2798923"/>
              <a:gd name="connsiteY2" fmla="*/ 385943 h 588427"/>
              <a:gd name="connsiteX3" fmla="*/ 486226 w 2798923"/>
              <a:gd name="connsiteY3" fmla="*/ 103295 h 588427"/>
              <a:gd name="connsiteX4" fmla="*/ 2542263 w 2798923"/>
              <a:gd name="connsiteY4" fmla="*/ 103295 h 588427"/>
              <a:gd name="connsiteX5" fmla="*/ 2542263 w 2798923"/>
              <a:gd name="connsiteY5" fmla="*/ 0 h 588427"/>
              <a:gd name="connsiteX6" fmla="*/ 2798923 w 2798923"/>
              <a:gd name="connsiteY6" fmla="*/ 189732 h 588427"/>
              <a:gd name="connsiteX7" fmla="*/ 2542263 w 2798923"/>
              <a:gd name="connsiteY7" fmla="*/ 379465 h 588427"/>
              <a:gd name="connsiteX8" fmla="*/ 2542263 w 2798923"/>
              <a:gd name="connsiteY8" fmla="*/ 276169 h 588427"/>
              <a:gd name="connsiteX9" fmla="*/ 486226 w 2798923"/>
              <a:gd name="connsiteY9" fmla="*/ 276169 h 588427"/>
              <a:gd name="connsiteX10" fmla="*/ 173968 w 2798923"/>
              <a:gd name="connsiteY10" fmla="*/ 588427 h 588427"/>
              <a:gd name="connsiteX11" fmla="*/ 173968 w 2798923"/>
              <a:gd name="connsiteY11" fmla="*/ 588427 h 588427"/>
              <a:gd name="connsiteX12" fmla="*/ 60625 w 2798923"/>
              <a:gd name="connsiteY12" fmla="*/ 557470 h 588427"/>
              <a:gd name="connsiteX0" fmla="*/ 33247 w 2771545"/>
              <a:gd name="connsiteY0" fmla="*/ 557470 h 588427"/>
              <a:gd name="connsiteX1" fmla="*/ 68966 w 2771545"/>
              <a:gd name="connsiteY1" fmla="*/ 514609 h 588427"/>
              <a:gd name="connsiteX2" fmla="*/ 26287 w 2771545"/>
              <a:gd name="connsiteY2" fmla="*/ 385943 h 588427"/>
              <a:gd name="connsiteX3" fmla="*/ 458848 w 2771545"/>
              <a:gd name="connsiteY3" fmla="*/ 103295 h 588427"/>
              <a:gd name="connsiteX4" fmla="*/ 2514885 w 2771545"/>
              <a:gd name="connsiteY4" fmla="*/ 103295 h 588427"/>
              <a:gd name="connsiteX5" fmla="*/ 2514885 w 2771545"/>
              <a:gd name="connsiteY5" fmla="*/ 0 h 588427"/>
              <a:gd name="connsiteX6" fmla="*/ 2771545 w 2771545"/>
              <a:gd name="connsiteY6" fmla="*/ 189732 h 588427"/>
              <a:gd name="connsiteX7" fmla="*/ 2514885 w 2771545"/>
              <a:gd name="connsiteY7" fmla="*/ 379465 h 588427"/>
              <a:gd name="connsiteX8" fmla="*/ 2514885 w 2771545"/>
              <a:gd name="connsiteY8" fmla="*/ 276169 h 588427"/>
              <a:gd name="connsiteX9" fmla="*/ 458848 w 2771545"/>
              <a:gd name="connsiteY9" fmla="*/ 276169 h 588427"/>
              <a:gd name="connsiteX10" fmla="*/ 146590 w 2771545"/>
              <a:gd name="connsiteY10" fmla="*/ 588427 h 588427"/>
              <a:gd name="connsiteX11" fmla="*/ 146590 w 2771545"/>
              <a:gd name="connsiteY11" fmla="*/ 588427 h 588427"/>
              <a:gd name="connsiteX12" fmla="*/ 33247 w 2771545"/>
              <a:gd name="connsiteY12" fmla="*/ 557470 h 588427"/>
              <a:gd name="connsiteX0" fmla="*/ 6960 w 2745258"/>
              <a:gd name="connsiteY0" fmla="*/ 557470 h 588427"/>
              <a:gd name="connsiteX1" fmla="*/ 0 w 2745258"/>
              <a:gd name="connsiteY1" fmla="*/ 385943 h 588427"/>
              <a:gd name="connsiteX2" fmla="*/ 432561 w 2745258"/>
              <a:gd name="connsiteY2" fmla="*/ 103295 h 588427"/>
              <a:gd name="connsiteX3" fmla="*/ 2488598 w 2745258"/>
              <a:gd name="connsiteY3" fmla="*/ 103295 h 588427"/>
              <a:gd name="connsiteX4" fmla="*/ 2488598 w 2745258"/>
              <a:gd name="connsiteY4" fmla="*/ 0 h 588427"/>
              <a:gd name="connsiteX5" fmla="*/ 2745258 w 2745258"/>
              <a:gd name="connsiteY5" fmla="*/ 189732 h 588427"/>
              <a:gd name="connsiteX6" fmla="*/ 2488598 w 2745258"/>
              <a:gd name="connsiteY6" fmla="*/ 379465 h 588427"/>
              <a:gd name="connsiteX7" fmla="*/ 2488598 w 2745258"/>
              <a:gd name="connsiteY7" fmla="*/ 276169 h 588427"/>
              <a:gd name="connsiteX8" fmla="*/ 432561 w 2745258"/>
              <a:gd name="connsiteY8" fmla="*/ 276169 h 588427"/>
              <a:gd name="connsiteX9" fmla="*/ 120303 w 2745258"/>
              <a:gd name="connsiteY9" fmla="*/ 588427 h 588427"/>
              <a:gd name="connsiteX10" fmla="*/ 120303 w 2745258"/>
              <a:gd name="connsiteY10" fmla="*/ 588427 h 588427"/>
              <a:gd name="connsiteX11" fmla="*/ 6960 w 2745258"/>
              <a:gd name="connsiteY11" fmla="*/ 557470 h 58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5258" h="588427">
                <a:moveTo>
                  <a:pt x="6960" y="557470"/>
                </a:moveTo>
                <a:lnTo>
                  <a:pt x="0" y="385943"/>
                </a:lnTo>
                <a:cubicBezTo>
                  <a:pt x="80855" y="305088"/>
                  <a:pt x="17795" y="150403"/>
                  <a:pt x="432561" y="103295"/>
                </a:cubicBezTo>
                <a:lnTo>
                  <a:pt x="2488598" y="103295"/>
                </a:lnTo>
                <a:lnTo>
                  <a:pt x="2488598" y="0"/>
                </a:lnTo>
                <a:lnTo>
                  <a:pt x="2745258" y="189732"/>
                </a:lnTo>
                <a:lnTo>
                  <a:pt x="2488598" y="379465"/>
                </a:lnTo>
                <a:lnTo>
                  <a:pt x="2488598" y="276169"/>
                </a:lnTo>
                <a:lnTo>
                  <a:pt x="432561" y="276169"/>
                </a:lnTo>
                <a:cubicBezTo>
                  <a:pt x="260106" y="276169"/>
                  <a:pt x="120303" y="415972"/>
                  <a:pt x="120303" y="588427"/>
                </a:cubicBezTo>
                <a:lnTo>
                  <a:pt x="120303" y="588427"/>
                </a:lnTo>
                <a:lnTo>
                  <a:pt x="6960" y="557470"/>
                </a:lnTo>
                <a:close/>
              </a:path>
            </a:pathLst>
          </a:custGeom>
          <a:solidFill>
            <a:srgbClr val="D7D7D7"/>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5" name="Bent Arrow 288"/>
          <p:cNvSpPr/>
          <p:nvPr/>
        </p:nvSpPr>
        <p:spPr bwMode="auto">
          <a:xfrm rot="5400000" flipH="1">
            <a:off x="8966720" y="2673193"/>
            <a:ext cx="2745258" cy="588427"/>
          </a:xfrm>
          <a:custGeom>
            <a:avLst/>
            <a:gdLst>
              <a:gd name="connsiteX0" fmla="*/ 0 w 2797829"/>
              <a:gd name="connsiteY0" fmla="*/ 588427 h 588427"/>
              <a:gd name="connsiteX1" fmla="*/ 0 w 2797829"/>
              <a:gd name="connsiteY1" fmla="*/ 588427 h 588427"/>
              <a:gd name="connsiteX2" fmla="*/ 485132 w 2797829"/>
              <a:gd name="connsiteY2" fmla="*/ 103295 h 588427"/>
              <a:gd name="connsiteX3" fmla="*/ 2541169 w 2797829"/>
              <a:gd name="connsiteY3" fmla="*/ 103295 h 588427"/>
              <a:gd name="connsiteX4" fmla="*/ 2541169 w 2797829"/>
              <a:gd name="connsiteY4" fmla="*/ 0 h 588427"/>
              <a:gd name="connsiteX5" fmla="*/ 2797829 w 2797829"/>
              <a:gd name="connsiteY5" fmla="*/ 189732 h 588427"/>
              <a:gd name="connsiteX6" fmla="*/ 2541169 w 2797829"/>
              <a:gd name="connsiteY6" fmla="*/ 379465 h 588427"/>
              <a:gd name="connsiteX7" fmla="*/ 2541169 w 2797829"/>
              <a:gd name="connsiteY7" fmla="*/ 276169 h 588427"/>
              <a:gd name="connsiteX8" fmla="*/ 485132 w 2797829"/>
              <a:gd name="connsiteY8" fmla="*/ 276169 h 588427"/>
              <a:gd name="connsiteX9" fmla="*/ 172874 w 2797829"/>
              <a:gd name="connsiteY9" fmla="*/ 588427 h 588427"/>
              <a:gd name="connsiteX10" fmla="*/ 172874 w 2797829"/>
              <a:gd name="connsiteY10" fmla="*/ 588427 h 588427"/>
              <a:gd name="connsiteX11" fmla="*/ 0 w 2797829"/>
              <a:gd name="connsiteY11" fmla="*/ 588427 h 588427"/>
              <a:gd name="connsiteX0" fmla="*/ 1094 w 2798923"/>
              <a:gd name="connsiteY0" fmla="*/ 588427 h 588427"/>
              <a:gd name="connsiteX1" fmla="*/ 1094 w 2798923"/>
              <a:gd name="connsiteY1" fmla="*/ 588427 h 588427"/>
              <a:gd name="connsiteX2" fmla="*/ 53665 w 2798923"/>
              <a:gd name="connsiteY2" fmla="*/ 385943 h 588427"/>
              <a:gd name="connsiteX3" fmla="*/ 486226 w 2798923"/>
              <a:gd name="connsiteY3" fmla="*/ 103295 h 588427"/>
              <a:gd name="connsiteX4" fmla="*/ 2542263 w 2798923"/>
              <a:gd name="connsiteY4" fmla="*/ 103295 h 588427"/>
              <a:gd name="connsiteX5" fmla="*/ 2542263 w 2798923"/>
              <a:gd name="connsiteY5" fmla="*/ 0 h 588427"/>
              <a:gd name="connsiteX6" fmla="*/ 2798923 w 2798923"/>
              <a:gd name="connsiteY6" fmla="*/ 189732 h 588427"/>
              <a:gd name="connsiteX7" fmla="*/ 2542263 w 2798923"/>
              <a:gd name="connsiteY7" fmla="*/ 379465 h 588427"/>
              <a:gd name="connsiteX8" fmla="*/ 2542263 w 2798923"/>
              <a:gd name="connsiteY8" fmla="*/ 276169 h 588427"/>
              <a:gd name="connsiteX9" fmla="*/ 486226 w 2798923"/>
              <a:gd name="connsiteY9" fmla="*/ 276169 h 588427"/>
              <a:gd name="connsiteX10" fmla="*/ 173968 w 2798923"/>
              <a:gd name="connsiteY10" fmla="*/ 588427 h 588427"/>
              <a:gd name="connsiteX11" fmla="*/ 173968 w 2798923"/>
              <a:gd name="connsiteY11" fmla="*/ 588427 h 588427"/>
              <a:gd name="connsiteX12" fmla="*/ 1094 w 2798923"/>
              <a:gd name="connsiteY12" fmla="*/ 588427 h 588427"/>
              <a:gd name="connsiteX0" fmla="*/ 60625 w 2798923"/>
              <a:gd name="connsiteY0" fmla="*/ 557470 h 588427"/>
              <a:gd name="connsiteX1" fmla="*/ 1094 w 2798923"/>
              <a:gd name="connsiteY1" fmla="*/ 588427 h 588427"/>
              <a:gd name="connsiteX2" fmla="*/ 53665 w 2798923"/>
              <a:gd name="connsiteY2" fmla="*/ 385943 h 588427"/>
              <a:gd name="connsiteX3" fmla="*/ 486226 w 2798923"/>
              <a:gd name="connsiteY3" fmla="*/ 103295 h 588427"/>
              <a:gd name="connsiteX4" fmla="*/ 2542263 w 2798923"/>
              <a:gd name="connsiteY4" fmla="*/ 103295 h 588427"/>
              <a:gd name="connsiteX5" fmla="*/ 2542263 w 2798923"/>
              <a:gd name="connsiteY5" fmla="*/ 0 h 588427"/>
              <a:gd name="connsiteX6" fmla="*/ 2798923 w 2798923"/>
              <a:gd name="connsiteY6" fmla="*/ 189732 h 588427"/>
              <a:gd name="connsiteX7" fmla="*/ 2542263 w 2798923"/>
              <a:gd name="connsiteY7" fmla="*/ 379465 h 588427"/>
              <a:gd name="connsiteX8" fmla="*/ 2542263 w 2798923"/>
              <a:gd name="connsiteY8" fmla="*/ 276169 h 588427"/>
              <a:gd name="connsiteX9" fmla="*/ 486226 w 2798923"/>
              <a:gd name="connsiteY9" fmla="*/ 276169 h 588427"/>
              <a:gd name="connsiteX10" fmla="*/ 173968 w 2798923"/>
              <a:gd name="connsiteY10" fmla="*/ 588427 h 588427"/>
              <a:gd name="connsiteX11" fmla="*/ 173968 w 2798923"/>
              <a:gd name="connsiteY11" fmla="*/ 588427 h 588427"/>
              <a:gd name="connsiteX12" fmla="*/ 60625 w 2798923"/>
              <a:gd name="connsiteY12" fmla="*/ 557470 h 588427"/>
              <a:gd name="connsiteX0" fmla="*/ 33247 w 2771545"/>
              <a:gd name="connsiteY0" fmla="*/ 557470 h 588427"/>
              <a:gd name="connsiteX1" fmla="*/ 68966 w 2771545"/>
              <a:gd name="connsiteY1" fmla="*/ 514609 h 588427"/>
              <a:gd name="connsiteX2" fmla="*/ 26287 w 2771545"/>
              <a:gd name="connsiteY2" fmla="*/ 385943 h 588427"/>
              <a:gd name="connsiteX3" fmla="*/ 458848 w 2771545"/>
              <a:gd name="connsiteY3" fmla="*/ 103295 h 588427"/>
              <a:gd name="connsiteX4" fmla="*/ 2514885 w 2771545"/>
              <a:gd name="connsiteY4" fmla="*/ 103295 h 588427"/>
              <a:gd name="connsiteX5" fmla="*/ 2514885 w 2771545"/>
              <a:gd name="connsiteY5" fmla="*/ 0 h 588427"/>
              <a:gd name="connsiteX6" fmla="*/ 2771545 w 2771545"/>
              <a:gd name="connsiteY6" fmla="*/ 189732 h 588427"/>
              <a:gd name="connsiteX7" fmla="*/ 2514885 w 2771545"/>
              <a:gd name="connsiteY7" fmla="*/ 379465 h 588427"/>
              <a:gd name="connsiteX8" fmla="*/ 2514885 w 2771545"/>
              <a:gd name="connsiteY8" fmla="*/ 276169 h 588427"/>
              <a:gd name="connsiteX9" fmla="*/ 458848 w 2771545"/>
              <a:gd name="connsiteY9" fmla="*/ 276169 h 588427"/>
              <a:gd name="connsiteX10" fmla="*/ 146590 w 2771545"/>
              <a:gd name="connsiteY10" fmla="*/ 588427 h 588427"/>
              <a:gd name="connsiteX11" fmla="*/ 146590 w 2771545"/>
              <a:gd name="connsiteY11" fmla="*/ 588427 h 588427"/>
              <a:gd name="connsiteX12" fmla="*/ 33247 w 2771545"/>
              <a:gd name="connsiteY12" fmla="*/ 557470 h 588427"/>
              <a:gd name="connsiteX0" fmla="*/ 6960 w 2745258"/>
              <a:gd name="connsiteY0" fmla="*/ 557470 h 588427"/>
              <a:gd name="connsiteX1" fmla="*/ 0 w 2745258"/>
              <a:gd name="connsiteY1" fmla="*/ 385943 h 588427"/>
              <a:gd name="connsiteX2" fmla="*/ 432561 w 2745258"/>
              <a:gd name="connsiteY2" fmla="*/ 103295 h 588427"/>
              <a:gd name="connsiteX3" fmla="*/ 2488598 w 2745258"/>
              <a:gd name="connsiteY3" fmla="*/ 103295 h 588427"/>
              <a:gd name="connsiteX4" fmla="*/ 2488598 w 2745258"/>
              <a:gd name="connsiteY4" fmla="*/ 0 h 588427"/>
              <a:gd name="connsiteX5" fmla="*/ 2745258 w 2745258"/>
              <a:gd name="connsiteY5" fmla="*/ 189732 h 588427"/>
              <a:gd name="connsiteX6" fmla="*/ 2488598 w 2745258"/>
              <a:gd name="connsiteY6" fmla="*/ 379465 h 588427"/>
              <a:gd name="connsiteX7" fmla="*/ 2488598 w 2745258"/>
              <a:gd name="connsiteY7" fmla="*/ 276169 h 588427"/>
              <a:gd name="connsiteX8" fmla="*/ 432561 w 2745258"/>
              <a:gd name="connsiteY8" fmla="*/ 276169 h 588427"/>
              <a:gd name="connsiteX9" fmla="*/ 120303 w 2745258"/>
              <a:gd name="connsiteY9" fmla="*/ 588427 h 588427"/>
              <a:gd name="connsiteX10" fmla="*/ 120303 w 2745258"/>
              <a:gd name="connsiteY10" fmla="*/ 588427 h 588427"/>
              <a:gd name="connsiteX11" fmla="*/ 6960 w 2745258"/>
              <a:gd name="connsiteY11" fmla="*/ 557470 h 58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5258" h="588427">
                <a:moveTo>
                  <a:pt x="6960" y="557470"/>
                </a:moveTo>
                <a:lnTo>
                  <a:pt x="0" y="385943"/>
                </a:lnTo>
                <a:cubicBezTo>
                  <a:pt x="80855" y="305088"/>
                  <a:pt x="17795" y="150403"/>
                  <a:pt x="432561" y="103295"/>
                </a:cubicBezTo>
                <a:lnTo>
                  <a:pt x="2488598" y="103295"/>
                </a:lnTo>
                <a:lnTo>
                  <a:pt x="2488598" y="0"/>
                </a:lnTo>
                <a:lnTo>
                  <a:pt x="2745258" y="189732"/>
                </a:lnTo>
                <a:lnTo>
                  <a:pt x="2488598" y="379465"/>
                </a:lnTo>
                <a:lnTo>
                  <a:pt x="2488598" y="276169"/>
                </a:lnTo>
                <a:lnTo>
                  <a:pt x="432561" y="276169"/>
                </a:lnTo>
                <a:cubicBezTo>
                  <a:pt x="260106" y="276169"/>
                  <a:pt x="120303" y="415972"/>
                  <a:pt x="120303" y="588427"/>
                </a:cubicBezTo>
                <a:lnTo>
                  <a:pt x="120303" y="588427"/>
                </a:lnTo>
                <a:lnTo>
                  <a:pt x="6960" y="557470"/>
                </a:lnTo>
                <a:close/>
              </a:path>
            </a:pathLst>
          </a:custGeom>
          <a:solidFill>
            <a:srgbClr val="D7D7D7"/>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6" name="Bent Arrow 288"/>
          <p:cNvSpPr/>
          <p:nvPr/>
        </p:nvSpPr>
        <p:spPr bwMode="auto">
          <a:xfrm rot="5400000" flipH="1">
            <a:off x="7565445" y="4100545"/>
            <a:ext cx="2745258" cy="588427"/>
          </a:xfrm>
          <a:custGeom>
            <a:avLst/>
            <a:gdLst>
              <a:gd name="connsiteX0" fmla="*/ 0 w 2797829"/>
              <a:gd name="connsiteY0" fmla="*/ 588427 h 588427"/>
              <a:gd name="connsiteX1" fmla="*/ 0 w 2797829"/>
              <a:gd name="connsiteY1" fmla="*/ 588427 h 588427"/>
              <a:gd name="connsiteX2" fmla="*/ 485132 w 2797829"/>
              <a:gd name="connsiteY2" fmla="*/ 103295 h 588427"/>
              <a:gd name="connsiteX3" fmla="*/ 2541169 w 2797829"/>
              <a:gd name="connsiteY3" fmla="*/ 103295 h 588427"/>
              <a:gd name="connsiteX4" fmla="*/ 2541169 w 2797829"/>
              <a:gd name="connsiteY4" fmla="*/ 0 h 588427"/>
              <a:gd name="connsiteX5" fmla="*/ 2797829 w 2797829"/>
              <a:gd name="connsiteY5" fmla="*/ 189732 h 588427"/>
              <a:gd name="connsiteX6" fmla="*/ 2541169 w 2797829"/>
              <a:gd name="connsiteY6" fmla="*/ 379465 h 588427"/>
              <a:gd name="connsiteX7" fmla="*/ 2541169 w 2797829"/>
              <a:gd name="connsiteY7" fmla="*/ 276169 h 588427"/>
              <a:gd name="connsiteX8" fmla="*/ 485132 w 2797829"/>
              <a:gd name="connsiteY8" fmla="*/ 276169 h 588427"/>
              <a:gd name="connsiteX9" fmla="*/ 172874 w 2797829"/>
              <a:gd name="connsiteY9" fmla="*/ 588427 h 588427"/>
              <a:gd name="connsiteX10" fmla="*/ 172874 w 2797829"/>
              <a:gd name="connsiteY10" fmla="*/ 588427 h 588427"/>
              <a:gd name="connsiteX11" fmla="*/ 0 w 2797829"/>
              <a:gd name="connsiteY11" fmla="*/ 588427 h 588427"/>
              <a:gd name="connsiteX0" fmla="*/ 1094 w 2798923"/>
              <a:gd name="connsiteY0" fmla="*/ 588427 h 588427"/>
              <a:gd name="connsiteX1" fmla="*/ 1094 w 2798923"/>
              <a:gd name="connsiteY1" fmla="*/ 588427 h 588427"/>
              <a:gd name="connsiteX2" fmla="*/ 53665 w 2798923"/>
              <a:gd name="connsiteY2" fmla="*/ 385943 h 588427"/>
              <a:gd name="connsiteX3" fmla="*/ 486226 w 2798923"/>
              <a:gd name="connsiteY3" fmla="*/ 103295 h 588427"/>
              <a:gd name="connsiteX4" fmla="*/ 2542263 w 2798923"/>
              <a:gd name="connsiteY4" fmla="*/ 103295 h 588427"/>
              <a:gd name="connsiteX5" fmla="*/ 2542263 w 2798923"/>
              <a:gd name="connsiteY5" fmla="*/ 0 h 588427"/>
              <a:gd name="connsiteX6" fmla="*/ 2798923 w 2798923"/>
              <a:gd name="connsiteY6" fmla="*/ 189732 h 588427"/>
              <a:gd name="connsiteX7" fmla="*/ 2542263 w 2798923"/>
              <a:gd name="connsiteY7" fmla="*/ 379465 h 588427"/>
              <a:gd name="connsiteX8" fmla="*/ 2542263 w 2798923"/>
              <a:gd name="connsiteY8" fmla="*/ 276169 h 588427"/>
              <a:gd name="connsiteX9" fmla="*/ 486226 w 2798923"/>
              <a:gd name="connsiteY9" fmla="*/ 276169 h 588427"/>
              <a:gd name="connsiteX10" fmla="*/ 173968 w 2798923"/>
              <a:gd name="connsiteY10" fmla="*/ 588427 h 588427"/>
              <a:gd name="connsiteX11" fmla="*/ 173968 w 2798923"/>
              <a:gd name="connsiteY11" fmla="*/ 588427 h 588427"/>
              <a:gd name="connsiteX12" fmla="*/ 1094 w 2798923"/>
              <a:gd name="connsiteY12" fmla="*/ 588427 h 588427"/>
              <a:gd name="connsiteX0" fmla="*/ 60625 w 2798923"/>
              <a:gd name="connsiteY0" fmla="*/ 557470 h 588427"/>
              <a:gd name="connsiteX1" fmla="*/ 1094 w 2798923"/>
              <a:gd name="connsiteY1" fmla="*/ 588427 h 588427"/>
              <a:gd name="connsiteX2" fmla="*/ 53665 w 2798923"/>
              <a:gd name="connsiteY2" fmla="*/ 385943 h 588427"/>
              <a:gd name="connsiteX3" fmla="*/ 486226 w 2798923"/>
              <a:gd name="connsiteY3" fmla="*/ 103295 h 588427"/>
              <a:gd name="connsiteX4" fmla="*/ 2542263 w 2798923"/>
              <a:gd name="connsiteY4" fmla="*/ 103295 h 588427"/>
              <a:gd name="connsiteX5" fmla="*/ 2542263 w 2798923"/>
              <a:gd name="connsiteY5" fmla="*/ 0 h 588427"/>
              <a:gd name="connsiteX6" fmla="*/ 2798923 w 2798923"/>
              <a:gd name="connsiteY6" fmla="*/ 189732 h 588427"/>
              <a:gd name="connsiteX7" fmla="*/ 2542263 w 2798923"/>
              <a:gd name="connsiteY7" fmla="*/ 379465 h 588427"/>
              <a:gd name="connsiteX8" fmla="*/ 2542263 w 2798923"/>
              <a:gd name="connsiteY8" fmla="*/ 276169 h 588427"/>
              <a:gd name="connsiteX9" fmla="*/ 486226 w 2798923"/>
              <a:gd name="connsiteY9" fmla="*/ 276169 h 588427"/>
              <a:gd name="connsiteX10" fmla="*/ 173968 w 2798923"/>
              <a:gd name="connsiteY10" fmla="*/ 588427 h 588427"/>
              <a:gd name="connsiteX11" fmla="*/ 173968 w 2798923"/>
              <a:gd name="connsiteY11" fmla="*/ 588427 h 588427"/>
              <a:gd name="connsiteX12" fmla="*/ 60625 w 2798923"/>
              <a:gd name="connsiteY12" fmla="*/ 557470 h 588427"/>
              <a:gd name="connsiteX0" fmla="*/ 33247 w 2771545"/>
              <a:gd name="connsiteY0" fmla="*/ 557470 h 588427"/>
              <a:gd name="connsiteX1" fmla="*/ 68966 w 2771545"/>
              <a:gd name="connsiteY1" fmla="*/ 514609 h 588427"/>
              <a:gd name="connsiteX2" fmla="*/ 26287 w 2771545"/>
              <a:gd name="connsiteY2" fmla="*/ 385943 h 588427"/>
              <a:gd name="connsiteX3" fmla="*/ 458848 w 2771545"/>
              <a:gd name="connsiteY3" fmla="*/ 103295 h 588427"/>
              <a:gd name="connsiteX4" fmla="*/ 2514885 w 2771545"/>
              <a:gd name="connsiteY4" fmla="*/ 103295 h 588427"/>
              <a:gd name="connsiteX5" fmla="*/ 2514885 w 2771545"/>
              <a:gd name="connsiteY5" fmla="*/ 0 h 588427"/>
              <a:gd name="connsiteX6" fmla="*/ 2771545 w 2771545"/>
              <a:gd name="connsiteY6" fmla="*/ 189732 h 588427"/>
              <a:gd name="connsiteX7" fmla="*/ 2514885 w 2771545"/>
              <a:gd name="connsiteY7" fmla="*/ 379465 h 588427"/>
              <a:gd name="connsiteX8" fmla="*/ 2514885 w 2771545"/>
              <a:gd name="connsiteY8" fmla="*/ 276169 h 588427"/>
              <a:gd name="connsiteX9" fmla="*/ 458848 w 2771545"/>
              <a:gd name="connsiteY9" fmla="*/ 276169 h 588427"/>
              <a:gd name="connsiteX10" fmla="*/ 146590 w 2771545"/>
              <a:gd name="connsiteY10" fmla="*/ 588427 h 588427"/>
              <a:gd name="connsiteX11" fmla="*/ 146590 w 2771545"/>
              <a:gd name="connsiteY11" fmla="*/ 588427 h 588427"/>
              <a:gd name="connsiteX12" fmla="*/ 33247 w 2771545"/>
              <a:gd name="connsiteY12" fmla="*/ 557470 h 588427"/>
              <a:gd name="connsiteX0" fmla="*/ 6960 w 2745258"/>
              <a:gd name="connsiteY0" fmla="*/ 557470 h 588427"/>
              <a:gd name="connsiteX1" fmla="*/ 0 w 2745258"/>
              <a:gd name="connsiteY1" fmla="*/ 385943 h 588427"/>
              <a:gd name="connsiteX2" fmla="*/ 432561 w 2745258"/>
              <a:gd name="connsiteY2" fmla="*/ 103295 h 588427"/>
              <a:gd name="connsiteX3" fmla="*/ 2488598 w 2745258"/>
              <a:gd name="connsiteY3" fmla="*/ 103295 h 588427"/>
              <a:gd name="connsiteX4" fmla="*/ 2488598 w 2745258"/>
              <a:gd name="connsiteY4" fmla="*/ 0 h 588427"/>
              <a:gd name="connsiteX5" fmla="*/ 2745258 w 2745258"/>
              <a:gd name="connsiteY5" fmla="*/ 189732 h 588427"/>
              <a:gd name="connsiteX6" fmla="*/ 2488598 w 2745258"/>
              <a:gd name="connsiteY6" fmla="*/ 379465 h 588427"/>
              <a:gd name="connsiteX7" fmla="*/ 2488598 w 2745258"/>
              <a:gd name="connsiteY7" fmla="*/ 276169 h 588427"/>
              <a:gd name="connsiteX8" fmla="*/ 432561 w 2745258"/>
              <a:gd name="connsiteY8" fmla="*/ 276169 h 588427"/>
              <a:gd name="connsiteX9" fmla="*/ 120303 w 2745258"/>
              <a:gd name="connsiteY9" fmla="*/ 588427 h 588427"/>
              <a:gd name="connsiteX10" fmla="*/ 120303 w 2745258"/>
              <a:gd name="connsiteY10" fmla="*/ 588427 h 588427"/>
              <a:gd name="connsiteX11" fmla="*/ 6960 w 2745258"/>
              <a:gd name="connsiteY11" fmla="*/ 557470 h 58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5258" h="588427">
                <a:moveTo>
                  <a:pt x="6960" y="557470"/>
                </a:moveTo>
                <a:lnTo>
                  <a:pt x="0" y="385943"/>
                </a:lnTo>
                <a:cubicBezTo>
                  <a:pt x="80855" y="305088"/>
                  <a:pt x="17795" y="150403"/>
                  <a:pt x="432561" y="103295"/>
                </a:cubicBezTo>
                <a:lnTo>
                  <a:pt x="2488598" y="103295"/>
                </a:lnTo>
                <a:lnTo>
                  <a:pt x="2488598" y="0"/>
                </a:lnTo>
                <a:lnTo>
                  <a:pt x="2745258" y="189732"/>
                </a:lnTo>
                <a:lnTo>
                  <a:pt x="2488598" y="379465"/>
                </a:lnTo>
                <a:lnTo>
                  <a:pt x="2488598" y="276169"/>
                </a:lnTo>
                <a:lnTo>
                  <a:pt x="432561" y="276169"/>
                </a:lnTo>
                <a:cubicBezTo>
                  <a:pt x="260106" y="276169"/>
                  <a:pt x="120303" y="415972"/>
                  <a:pt x="120303" y="588427"/>
                </a:cubicBezTo>
                <a:lnTo>
                  <a:pt x="120303" y="588427"/>
                </a:lnTo>
                <a:lnTo>
                  <a:pt x="6960" y="557470"/>
                </a:lnTo>
                <a:close/>
              </a:path>
            </a:pathLst>
          </a:custGeom>
          <a:solidFill>
            <a:srgbClr val="D7D7D7"/>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8" name="Group 87"/>
          <p:cNvGrpSpPr/>
          <p:nvPr/>
        </p:nvGrpSpPr>
        <p:grpSpPr>
          <a:xfrm>
            <a:off x="5315767" y="4424922"/>
            <a:ext cx="3931372" cy="1371600"/>
            <a:chOff x="8185074" y="1573169"/>
            <a:chExt cx="3931372" cy="1371600"/>
          </a:xfrm>
        </p:grpSpPr>
        <p:sp>
          <p:nvSpPr>
            <p:cNvPr id="89" name="Bent Arrow 88"/>
            <p:cNvSpPr/>
            <p:nvPr/>
          </p:nvSpPr>
          <p:spPr bwMode="auto">
            <a:xfrm rot="5400000" flipH="1">
              <a:off x="8692737" y="1065506"/>
              <a:ext cx="1371600" cy="2386926"/>
            </a:xfrm>
            <a:prstGeom prst="bentArrow">
              <a:avLst>
                <a:gd name="adj1" fmla="val 10974"/>
                <a:gd name="adj2" fmla="val 10899"/>
                <a:gd name="adj3" fmla="val 17530"/>
                <a:gd name="adj4" fmla="val 24084"/>
              </a:avLst>
            </a:prstGeom>
            <a:solidFill>
              <a:srgbClr val="D7D7D7"/>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0" name="Bent Arrow 89"/>
            <p:cNvSpPr/>
            <p:nvPr/>
          </p:nvSpPr>
          <p:spPr bwMode="auto">
            <a:xfrm rot="5400000" flipH="1">
              <a:off x="10237183" y="1065506"/>
              <a:ext cx="1371600" cy="2386926"/>
            </a:xfrm>
            <a:prstGeom prst="bentArrow">
              <a:avLst>
                <a:gd name="adj1" fmla="val 10974"/>
                <a:gd name="adj2" fmla="val 10899"/>
                <a:gd name="adj3" fmla="val 17530"/>
                <a:gd name="adj4" fmla="val 24084"/>
              </a:avLst>
            </a:pr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1" name="Freeform 90"/>
            <p:cNvSpPr/>
            <p:nvPr/>
          </p:nvSpPr>
          <p:spPr bwMode="auto">
            <a:xfrm rot="5400000" flipH="1">
              <a:off x="11033461" y="2321800"/>
              <a:ext cx="150519" cy="1095414"/>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2" name="Rectangle 91"/>
            <p:cNvSpPr/>
            <p:nvPr/>
          </p:nvSpPr>
          <p:spPr bwMode="auto">
            <a:xfrm>
              <a:off x="10892428"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3" name="Rectangle 92"/>
            <p:cNvSpPr/>
            <p:nvPr/>
          </p:nvSpPr>
          <p:spPr bwMode="auto">
            <a:xfrm>
              <a:off x="11273647"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p:cNvSpPr/>
            <p:nvPr/>
          </p:nvSpPr>
          <p:spPr bwMode="auto">
            <a:xfrm>
              <a:off x="11654866"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5" name="Freeform 94"/>
            <p:cNvSpPr/>
            <p:nvPr/>
          </p:nvSpPr>
          <p:spPr bwMode="auto">
            <a:xfrm rot="5400000" flipH="1">
              <a:off x="9665716" y="2118842"/>
              <a:ext cx="150519" cy="1501330"/>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9" name="Rectangle 98"/>
            <p:cNvSpPr/>
            <p:nvPr/>
          </p:nvSpPr>
          <p:spPr bwMode="auto">
            <a:xfrm>
              <a:off x="9748771"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3" name="Rectangle 102"/>
            <p:cNvSpPr/>
            <p:nvPr/>
          </p:nvSpPr>
          <p:spPr bwMode="auto">
            <a:xfrm>
              <a:off x="10129990"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103"/>
            <p:cNvSpPr/>
            <p:nvPr/>
          </p:nvSpPr>
          <p:spPr bwMode="auto">
            <a:xfrm>
              <a:off x="10511209"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a:off x="8986333"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a:off x="9367552"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07" name="Bent Arrow 106"/>
          <p:cNvSpPr/>
          <p:nvPr/>
        </p:nvSpPr>
        <p:spPr bwMode="auto">
          <a:xfrm rot="5400000" flipH="1">
            <a:off x="8797451" y="2489444"/>
            <a:ext cx="1371600" cy="2386926"/>
          </a:xfrm>
          <a:prstGeom prst="bentArrow">
            <a:avLst>
              <a:gd name="adj1" fmla="val 10974"/>
              <a:gd name="adj2" fmla="val 10899"/>
              <a:gd name="adj3" fmla="val 17530"/>
              <a:gd name="adj4" fmla="val 24084"/>
            </a:avLst>
          </a:pr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 name="Freeform 107"/>
          <p:cNvSpPr/>
          <p:nvPr/>
        </p:nvSpPr>
        <p:spPr bwMode="auto">
          <a:xfrm rot="5400000" flipH="1">
            <a:off x="9593729" y="3745738"/>
            <a:ext cx="150519" cy="1095414"/>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 name="Rectangle 108"/>
          <p:cNvSpPr/>
          <p:nvPr/>
        </p:nvSpPr>
        <p:spPr bwMode="auto">
          <a:xfrm>
            <a:off x="9452696" y="4220197"/>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0" name="Rectangle 109"/>
          <p:cNvSpPr/>
          <p:nvPr/>
        </p:nvSpPr>
        <p:spPr bwMode="auto">
          <a:xfrm>
            <a:off x="9833915" y="4220197"/>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 name="Rectangle 110"/>
          <p:cNvSpPr/>
          <p:nvPr/>
        </p:nvSpPr>
        <p:spPr bwMode="auto">
          <a:xfrm>
            <a:off x="10215134" y="4220197"/>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 name="Freeform 111"/>
          <p:cNvSpPr/>
          <p:nvPr/>
        </p:nvSpPr>
        <p:spPr bwMode="auto">
          <a:xfrm rot="5400000" flipH="1">
            <a:off x="8225984" y="3542780"/>
            <a:ext cx="150519" cy="1501330"/>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3" name="Rectangle 112"/>
          <p:cNvSpPr/>
          <p:nvPr/>
        </p:nvSpPr>
        <p:spPr bwMode="auto">
          <a:xfrm>
            <a:off x="8309039" y="4220197"/>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4" name="Rectangle 113"/>
          <p:cNvSpPr/>
          <p:nvPr/>
        </p:nvSpPr>
        <p:spPr bwMode="auto">
          <a:xfrm>
            <a:off x="8690258" y="4220197"/>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5" name="Rectangle 114"/>
          <p:cNvSpPr/>
          <p:nvPr/>
        </p:nvSpPr>
        <p:spPr bwMode="auto">
          <a:xfrm>
            <a:off x="9071477" y="4220197"/>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6" name="Rectangle 115"/>
          <p:cNvSpPr/>
          <p:nvPr/>
        </p:nvSpPr>
        <p:spPr bwMode="auto">
          <a:xfrm>
            <a:off x="7546601" y="4220197"/>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7" name="Rectangle 116"/>
          <p:cNvSpPr/>
          <p:nvPr/>
        </p:nvSpPr>
        <p:spPr bwMode="auto">
          <a:xfrm>
            <a:off x="7927820" y="4220197"/>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18" name="Group 117"/>
          <p:cNvGrpSpPr/>
          <p:nvPr/>
        </p:nvGrpSpPr>
        <p:grpSpPr>
          <a:xfrm>
            <a:off x="10423128" y="1362553"/>
            <a:ext cx="2686821" cy="150519"/>
            <a:chOff x="8986333" y="2794247"/>
            <a:chExt cx="2686821" cy="150519"/>
          </a:xfrm>
        </p:grpSpPr>
        <p:sp>
          <p:nvSpPr>
            <p:cNvPr id="119" name="Freeform 118"/>
            <p:cNvSpPr/>
            <p:nvPr/>
          </p:nvSpPr>
          <p:spPr bwMode="auto">
            <a:xfrm rot="5400000" flipH="1">
              <a:off x="10978283" y="2266621"/>
              <a:ext cx="150519" cy="1205771"/>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0" name="Rectangle 119"/>
            <p:cNvSpPr/>
            <p:nvPr/>
          </p:nvSpPr>
          <p:spPr bwMode="auto">
            <a:xfrm>
              <a:off x="10892428"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1" name="Rectangle 120"/>
            <p:cNvSpPr/>
            <p:nvPr/>
          </p:nvSpPr>
          <p:spPr bwMode="auto">
            <a:xfrm>
              <a:off x="11273647"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2" name="Rectangle 121"/>
            <p:cNvSpPr/>
            <p:nvPr/>
          </p:nvSpPr>
          <p:spPr bwMode="auto">
            <a:xfrm>
              <a:off x="11654866"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3" name="Freeform 122"/>
            <p:cNvSpPr/>
            <p:nvPr/>
          </p:nvSpPr>
          <p:spPr bwMode="auto">
            <a:xfrm rot="5400000" flipH="1">
              <a:off x="9665716" y="2118842"/>
              <a:ext cx="150519" cy="1501330"/>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4" name="Rectangle 123"/>
            <p:cNvSpPr/>
            <p:nvPr/>
          </p:nvSpPr>
          <p:spPr bwMode="auto">
            <a:xfrm>
              <a:off x="9748771"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5" name="Rectangle 124"/>
            <p:cNvSpPr/>
            <p:nvPr/>
          </p:nvSpPr>
          <p:spPr bwMode="auto">
            <a:xfrm>
              <a:off x="10129990"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7" name="Rectangle 126"/>
            <p:cNvSpPr/>
            <p:nvPr/>
          </p:nvSpPr>
          <p:spPr bwMode="auto">
            <a:xfrm>
              <a:off x="10511209"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8" name="Rectangle 127"/>
            <p:cNvSpPr/>
            <p:nvPr/>
          </p:nvSpPr>
          <p:spPr bwMode="auto">
            <a:xfrm>
              <a:off x="8986333"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9" name="Rectangle 128"/>
            <p:cNvSpPr/>
            <p:nvPr/>
          </p:nvSpPr>
          <p:spPr bwMode="auto">
            <a:xfrm>
              <a:off x="9367552"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30" name="Group 129"/>
          <p:cNvGrpSpPr/>
          <p:nvPr/>
        </p:nvGrpSpPr>
        <p:grpSpPr>
          <a:xfrm>
            <a:off x="9005383" y="1573169"/>
            <a:ext cx="3130113" cy="1371600"/>
            <a:chOff x="8986333" y="1573169"/>
            <a:chExt cx="3130113" cy="1371600"/>
          </a:xfrm>
        </p:grpSpPr>
        <p:sp>
          <p:nvSpPr>
            <p:cNvPr id="131" name="Bent Arrow 130"/>
            <p:cNvSpPr/>
            <p:nvPr/>
          </p:nvSpPr>
          <p:spPr bwMode="auto">
            <a:xfrm rot="5400000" flipH="1">
              <a:off x="10237183" y="1065506"/>
              <a:ext cx="1371600" cy="2386926"/>
            </a:xfrm>
            <a:prstGeom prst="bentArrow">
              <a:avLst>
                <a:gd name="adj1" fmla="val 10974"/>
                <a:gd name="adj2" fmla="val 10899"/>
                <a:gd name="adj3" fmla="val 17530"/>
                <a:gd name="adj4" fmla="val 24084"/>
              </a:avLst>
            </a:pr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2" name="Freeform 131"/>
            <p:cNvSpPr/>
            <p:nvPr/>
          </p:nvSpPr>
          <p:spPr bwMode="auto">
            <a:xfrm rot="5400000" flipH="1">
              <a:off x="11033461" y="2321800"/>
              <a:ext cx="150519" cy="1095414"/>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4" name="Rectangle 133"/>
            <p:cNvSpPr/>
            <p:nvPr/>
          </p:nvSpPr>
          <p:spPr bwMode="auto">
            <a:xfrm>
              <a:off x="10892428"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5" name="Rectangle 134"/>
            <p:cNvSpPr/>
            <p:nvPr/>
          </p:nvSpPr>
          <p:spPr bwMode="auto">
            <a:xfrm>
              <a:off x="11273647"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7" name="Rectangle 136"/>
            <p:cNvSpPr/>
            <p:nvPr/>
          </p:nvSpPr>
          <p:spPr bwMode="auto">
            <a:xfrm>
              <a:off x="11654866"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8" name="Freeform 137"/>
            <p:cNvSpPr/>
            <p:nvPr/>
          </p:nvSpPr>
          <p:spPr bwMode="auto">
            <a:xfrm rot="5400000" flipH="1">
              <a:off x="9665716" y="2118842"/>
              <a:ext cx="150519" cy="1501330"/>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9" name="Rectangle 138"/>
            <p:cNvSpPr/>
            <p:nvPr/>
          </p:nvSpPr>
          <p:spPr bwMode="auto">
            <a:xfrm>
              <a:off x="9748771"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0" name="Rectangle 139"/>
            <p:cNvSpPr/>
            <p:nvPr/>
          </p:nvSpPr>
          <p:spPr bwMode="auto">
            <a:xfrm>
              <a:off x="10129990"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1" name="Rectangle 140"/>
            <p:cNvSpPr/>
            <p:nvPr/>
          </p:nvSpPr>
          <p:spPr bwMode="auto">
            <a:xfrm>
              <a:off x="10511209"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2" name="Rectangle 141"/>
            <p:cNvSpPr/>
            <p:nvPr/>
          </p:nvSpPr>
          <p:spPr bwMode="auto">
            <a:xfrm>
              <a:off x="8986333"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3" name="Rectangle 142"/>
            <p:cNvSpPr/>
            <p:nvPr/>
          </p:nvSpPr>
          <p:spPr bwMode="auto">
            <a:xfrm>
              <a:off x="9367552" y="2796259"/>
              <a:ext cx="18288" cy="1469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44" name="Rectangle 143"/>
          <p:cNvSpPr/>
          <p:nvPr/>
        </p:nvSpPr>
        <p:spPr bwMode="auto">
          <a:xfrm>
            <a:off x="11752774" y="573591"/>
            <a:ext cx="400050" cy="457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6" name="Rectangle 145"/>
          <p:cNvSpPr/>
          <p:nvPr/>
        </p:nvSpPr>
        <p:spPr bwMode="auto">
          <a:xfrm>
            <a:off x="11752774" y="660514"/>
            <a:ext cx="400050" cy="457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7" name="Rectangle 146"/>
          <p:cNvSpPr/>
          <p:nvPr/>
        </p:nvSpPr>
        <p:spPr bwMode="auto">
          <a:xfrm>
            <a:off x="11752774" y="747437"/>
            <a:ext cx="400050" cy="457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8" name="Rectangle 147"/>
          <p:cNvSpPr/>
          <p:nvPr/>
        </p:nvSpPr>
        <p:spPr bwMode="auto">
          <a:xfrm>
            <a:off x="11752774" y="834360"/>
            <a:ext cx="400050" cy="457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9" name="Title 7"/>
          <p:cNvSpPr txBox="1">
            <a:spLocks/>
          </p:cNvSpPr>
          <p:nvPr/>
        </p:nvSpPr>
        <p:spPr>
          <a:xfrm>
            <a:off x="547688" y="295275"/>
            <a:ext cx="11888787" cy="917575"/>
          </a:xfrm>
          <a:prstGeom prst="rect">
            <a:avLst/>
          </a:prstGeom>
        </p:spPr>
        <p:txBody>
          <a:bodyPr vert="horz" wrap="square" lIns="0" tIns="91440" rIns="146304" bIns="91440" rtlCol="0" anchor="t">
            <a:noAutofit/>
          </a:bodyPr>
          <a:lstStyle>
            <a:lvl1pPr algn="l" defTabSz="932742" rtl="0" eaLnBrk="1" latinLnBrk="0" hangingPunct="1">
              <a:lnSpc>
                <a:spcPct val="90000"/>
              </a:lnSpc>
              <a:spcBef>
                <a:spcPct val="0"/>
              </a:spcBef>
              <a:buNone/>
              <a:defRPr lang="en-US" sz="3600"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pPr>
              <a:lnSpc>
                <a:spcPct val="100000"/>
              </a:lnSpc>
              <a:defRPr/>
            </a:pPr>
            <a:r>
              <a:rPr lang="en-US">
                <a:solidFill>
                  <a:srgbClr val="0078D7"/>
                </a:solidFill>
              </a:rPr>
              <a:t>Current Branch for Business</a:t>
            </a:r>
            <a:br>
              <a:rPr lang="en-US">
                <a:solidFill>
                  <a:srgbClr val="0078D7"/>
                </a:solidFill>
              </a:rPr>
            </a:br>
            <a:r>
              <a:rPr lang="en-US" sz="2000" b="0" spc="0">
                <a:solidFill>
                  <a:srgbClr val="525252"/>
                </a:solidFill>
              </a:rPr>
              <a:t>Customer experience with Windows Update for Business*</a:t>
            </a:r>
            <a:endParaRPr lang="en-US" sz="2400" spc="0">
              <a:solidFill>
                <a:srgbClr val="525252"/>
              </a:solidFill>
            </a:endParaRPr>
          </a:p>
        </p:txBody>
      </p:sp>
      <p:sp>
        <p:nvSpPr>
          <p:cNvPr id="150" name="TextBox 149"/>
          <p:cNvSpPr txBox="1"/>
          <p:nvPr/>
        </p:nvSpPr>
        <p:spPr>
          <a:xfrm>
            <a:off x="455032" y="6670154"/>
            <a:ext cx="4696831" cy="141257"/>
          </a:xfrm>
          <a:prstGeom prst="rect">
            <a:avLst/>
          </a:prstGeom>
          <a:noFill/>
        </p:spPr>
        <p:txBody>
          <a:bodyPr wrap="square" lIns="0" tIns="0" rIns="0" bIns="0" rtlCol="0">
            <a:spAutoFit/>
          </a:bodyPr>
          <a:lstStyle/>
          <a:p>
            <a:pPr defTabSz="932346">
              <a:lnSpc>
                <a:spcPct val="90000"/>
              </a:lnSpc>
              <a:spcAft>
                <a:spcPts val="612"/>
              </a:spcAft>
            </a:pPr>
            <a:r>
              <a:rPr lang="en-US" sz="1020" dirty="0">
                <a:solidFill>
                  <a:srgbClr val="505050"/>
                </a:solidFill>
              </a:rPr>
              <a:t>*Customers can also use WSUS for managing delivery updates</a:t>
            </a:r>
          </a:p>
        </p:txBody>
      </p:sp>
      <p:sp>
        <p:nvSpPr>
          <p:cNvPr id="151" name="TextBox 150"/>
          <p:cNvSpPr txBox="1"/>
          <p:nvPr/>
        </p:nvSpPr>
        <p:spPr>
          <a:xfrm>
            <a:off x="455032" y="1579718"/>
            <a:ext cx="3293801" cy="3416320"/>
          </a:xfrm>
          <a:prstGeom prst="rect">
            <a:avLst/>
          </a:prstGeom>
          <a:noFill/>
        </p:spPr>
        <p:txBody>
          <a:bodyPr wrap="square" lIns="0" tIns="0" rIns="0" bIns="0" rtlCol="0">
            <a:spAutoFit/>
          </a:bodyPr>
          <a:lstStyle/>
          <a:p>
            <a:pPr defTabSz="932346">
              <a:spcAft>
                <a:spcPts val="1200"/>
              </a:spcAft>
            </a:pPr>
            <a:r>
              <a:rPr lang="en-US" sz="1400" spc="-51" dirty="0">
                <a:solidFill>
                  <a:srgbClr val="505050"/>
                </a:solidFill>
              </a:rPr>
              <a:t>Business customers can start testing as soon as preview features are released via Windows Insider Program </a:t>
            </a:r>
          </a:p>
          <a:p>
            <a:pPr defTabSz="932346">
              <a:spcAft>
                <a:spcPts val="1200"/>
              </a:spcAft>
            </a:pPr>
            <a:r>
              <a:rPr lang="en-US" sz="1400" spc="-51" dirty="0">
                <a:solidFill>
                  <a:srgbClr val="505050"/>
                </a:solidFill>
              </a:rPr>
              <a:t>Business customers can wait to receive feature updates for an additional period of time, testing and validating in their environment before broad deployment</a:t>
            </a:r>
          </a:p>
          <a:p>
            <a:pPr defTabSz="932346">
              <a:spcAft>
                <a:spcPts val="1200"/>
              </a:spcAft>
            </a:pPr>
            <a:r>
              <a:rPr lang="en-US" sz="1400" spc="-51" dirty="0">
                <a:solidFill>
                  <a:srgbClr val="505050"/>
                </a:solidFill>
              </a:rPr>
              <a:t>Within the deferral period, you can flight these features and updates in your organization and provide feedback</a:t>
            </a:r>
          </a:p>
          <a:p>
            <a:pPr defTabSz="932346">
              <a:spcAft>
                <a:spcPts val="1200"/>
              </a:spcAft>
            </a:pPr>
            <a:r>
              <a:rPr lang="en-US" sz="1400" spc="-51" dirty="0">
                <a:solidFill>
                  <a:srgbClr val="505050"/>
                </a:solidFill>
              </a:rPr>
              <a:t>Security updates and fixes </a:t>
            </a:r>
            <a:br>
              <a:rPr lang="en-US" sz="1400" spc="-51" dirty="0">
                <a:solidFill>
                  <a:srgbClr val="505050"/>
                </a:solidFill>
              </a:rPr>
            </a:br>
            <a:r>
              <a:rPr lang="en-US" sz="1400" spc="-51" dirty="0">
                <a:solidFill>
                  <a:srgbClr val="505050"/>
                </a:solidFill>
              </a:rPr>
              <a:t>are delivered regularly</a:t>
            </a:r>
          </a:p>
          <a:p>
            <a:pPr defTabSz="932346">
              <a:spcAft>
                <a:spcPts val="1200"/>
              </a:spcAft>
            </a:pPr>
            <a:endParaRPr lang="en-US" sz="1400" spc="-51" dirty="0">
              <a:solidFill>
                <a:srgbClr val="505050"/>
              </a:solidFill>
            </a:endParaRPr>
          </a:p>
        </p:txBody>
      </p:sp>
      <p:cxnSp>
        <p:nvCxnSpPr>
          <p:cNvPr id="152" name="Straight Arrow Connector 151"/>
          <p:cNvCxnSpPr/>
          <p:nvPr/>
        </p:nvCxnSpPr>
        <p:spPr>
          <a:xfrm>
            <a:off x="4151055" y="6398909"/>
            <a:ext cx="7736397" cy="0"/>
          </a:xfrm>
          <a:prstGeom prst="straightConnector1">
            <a:avLst/>
          </a:prstGeom>
          <a:ln w="25400">
            <a:solidFill>
              <a:srgbClr val="96969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16200000">
            <a:off x="1735262" y="3991066"/>
            <a:ext cx="4846320" cy="0"/>
          </a:xfrm>
          <a:prstGeom prst="straightConnector1">
            <a:avLst/>
          </a:prstGeom>
          <a:ln w="25400">
            <a:solidFill>
              <a:srgbClr val="96969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rot="16200000">
            <a:off x="2947958" y="3609414"/>
            <a:ext cx="2029249" cy="276924"/>
          </a:xfrm>
          <a:prstGeom prst="rect">
            <a:avLst/>
          </a:prstGeom>
        </p:spPr>
        <p:txBody>
          <a:bodyPr wrap="square" lIns="91364" tIns="45683" rIns="91364" bIns="45683">
            <a:spAutoFit/>
          </a:bodyPr>
          <a:lstStyle/>
          <a:p>
            <a:pPr algn="ctr" defTabSz="932346"/>
            <a:r>
              <a:rPr lang="en-US" sz="1200" dirty="0">
                <a:solidFill>
                  <a:srgbClr val="9C9C9C"/>
                </a:solidFill>
                <a:latin typeface="Segoe UI Semibold" panose="020B0702040204020203" pitchFamily="34" charset="0"/>
                <a:cs typeface="Segoe UI Semibold" panose="020B0702040204020203" pitchFamily="34" charset="0"/>
              </a:rPr>
              <a:t>New functionality</a:t>
            </a:r>
          </a:p>
        </p:txBody>
      </p:sp>
      <p:sp>
        <p:nvSpPr>
          <p:cNvPr id="155" name="Rectangle 154"/>
          <p:cNvSpPr/>
          <p:nvPr/>
        </p:nvSpPr>
        <p:spPr>
          <a:xfrm>
            <a:off x="11042432" y="6457823"/>
            <a:ext cx="784736" cy="276924"/>
          </a:xfrm>
          <a:prstGeom prst="rect">
            <a:avLst/>
          </a:prstGeom>
        </p:spPr>
        <p:txBody>
          <a:bodyPr wrap="square" lIns="91364" tIns="45683" rIns="91364" bIns="45683">
            <a:spAutoFit/>
          </a:bodyPr>
          <a:lstStyle/>
          <a:p>
            <a:pPr algn="r" defTabSz="932346"/>
            <a:r>
              <a:rPr lang="en-US" sz="1200" dirty="0">
                <a:solidFill>
                  <a:srgbClr val="9C9C9C"/>
                </a:solidFill>
                <a:latin typeface="Segoe UI Semibold" panose="020B0702040204020203" pitchFamily="34" charset="0"/>
                <a:cs typeface="Segoe UI Semibold" panose="020B0702040204020203" pitchFamily="34" charset="0"/>
              </a:rPr>
              <a:t>Time</a:t>
            </a:r>
          </a:p>
        </p:txBody>
      </p:sp>
      <p:sp>
        <p:nvSpPr>
          <p:cNvPr id="156" name="Rectangle 155"/>
          <p:cNvSpPr/>
          <p:nvPr/>
        </p:nvSpPr>
        <p:spPr bwMode="auto">
          <a:xfrm rot="18900000">
            <a:off x="5873401" y="2896875"/>
            <a:ext cx="2442432" cy="141064"/>
          </a:xfrm>
          <a:prstGeom prst="rect">
            <a:avLst/>
          </a:prstGeom>
          <a:noFill/>
          <a:ln w="19050" cap="sq">
            <a:noFill/>
            <a:prstDash val="solid"/>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31742">
              <a:lnSpc>
                <a:spcPts val="1122"/>
              </a:lnSpc>
            </a:pPr>
            <a:r>
              <a:rPr lang="en-US" sz="1071" kern="0" dirty="0">
                <a:solidFill>
                  <a:srgbClr val="505050"/>
                </a:solidFill>
                <a:latin typeface="Segoe UI Semibold" panose="020B0702040204020203" pitchFamily="34" charset="0"/>
                <a:cs typeface="Segoe UI Semibold" panose="020B0702040204020203" pitchFamily="34" charset="0"/>
              </a:rPr>
              <a:t>Windows Insider Preview Branch</a:t>
            </a:r>
          </a:p>
        </p:txBody>
      </p:sp>
      <p:sp>
        <p:nvSpPr>
          <p:cNvPr id="157" name="Up Arrow 156"/>
          <p:cNvSpPr/>
          <p:nvPr/>
        </p:nvSpPr>
        <p:spPr bwMode="auto">
          <a:xfrm rot="2700000">
            <a:off x="7081991" y="-846293"/>
            <a:ext cx="274320" cy="7863840"/>
          </a:xfrm>
          <a:prstGeom prst="upArrow">
            <a:avLst>
              <a:gd name="adj1" fmla="val 63230"/>
              <a:gd name="adj2" fmla="val 109082"/>
            </a:avLst>
          </a:prstGeom>
          <a:solidFill>
            <a:srgbClr val="0078D7"/>
          </a:solidFill>
          <a:ln w="6350">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737373"/>
              </a:solidFill>
              <a:ea typeface="Segoe UI" pitchFamily="34" charset="0"/>
              <a:cs typeface="Segoe UI" pitchFamily="34" charset="0"/>
            </a:endParaRPr>
          </a:p>
        </p:txBody>
      </p:sp>
      <p:sp>
        <p:nvSpPr>
          <p:cNvPr id="158" name="Freeform 157"/>
          <p:cNvSpPr/>
          <p:nvPr/>
        </p:nvSpPr>
        <p:spPr bwMode="auto">
          <a:xfrm>
            <a:off x="6011606" y="5825917"/>
            <a:ext cx="250616" cy="534402"/>
          </a:xfrm>
          <a:custGeom>
            <a:avLst/>
            <a:gdLst>
              <a:gd name="connsiteX0" fmla="*/ 184171 w 368342"/>
              <a:gd name="connsiteY0" fmla="*/ 0 h 534402"/>
              <a:gd name="connsiteX1" fmla="*/ 368342 w 368342"/>
              <a:gd name="connsiteY1" fmla="*/ 217373 h 534402"/>
              <a:gd name="connsiteX2" fmla="*/ 301934 w 368342"/>
              <a:gd name="connsiteY2" fmla="*/ 217373 h 534402"/>
              <a:gd name="connsiteX3" fmla="*/ 301934 w 368342"/>
              <a:gd name="connsiteY3" fmla="*/ 266612 h 534402"/>
              <a:gd name="connsiteX4" fmla="*/ 303043 w 368342"/>
              <a:gd name="connsiteY4" fmla="*/ 272105 h 534402"/>
              <a:gd name="connsiteX5" fmla="*/ 303043 w 368342"/>
              <a:gd name="connsiteY5" fmla="*/ 534402 h 534402"/>
              <a:gd name="connsiteX6" fmla="*/ 65299 w 368342"/>
              <a:gd name="connsiteY6" fmla="*/ 534402 h 534402"/>
              <a:gd name="connsiteX7" fmla="*/ 65299 w 368342"/>
              <a:gd name="connsiteY7" fmla="*/ 272105 h 534402"/>
              <a:gd name="connsiteX8" fmla="*/ 66408 w 368342"/>
              <a:gd name="connsiteY8" fmla="*/ 266612 h 534402"/>
              <a:gd name="connsiteX9" fmla="*/ 66408 w 368342"/>
              <a:gd name="connsiteY9" fmla="*/ 217373 h 534402"/>
              <a:gd name="connsiteX10" fmla="*/ 0 w 368342"/>
              <a:gd name="connsiteY10" fmla="*/ 217373 h 5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42" h="534402">
                <a:moveTo>
                  <a:pt x="184171" y="0"/>
                </a:moveTo>
                <a:lnTo>
                  <a:pt x="368342" y="217373"/>
                </a:lnTo>
                <a:lnTo>
                  <a:pt x="301934" y="217373"/>
                </a:lnTo>
                <a:lnTo>
                  <a:pt x="301934" y="266612"/>
                </a:lnTo>
                <a:lnTo>
                  <a:pt x="303043" y="272105"/>
                </a:lnTo>
                <a:lnTo>
                  <a:pt x="303043" y="534402"/>
                </a:lnTo>
                <a:lnTo>
                  <a:pt x="65299" y="534402"/>
                </a:lnTo>
                <a:lnTo>
                  <a:pt x="65299" y="272105"/>
                </a:lnTo>
                <a:lnTo>
                  <a:pt x="66408" y="266612"/>
                </a:lnTo>
                <a:lnTo>
                  <a:pt x="66408" y="217373"/>
                </a:lnTo>
                <a:lnTo>
                  <a:pt x="0" y="217373"/>
                </a:lnTo>
                <a:close/>
              </a:path>
            </a:pathLst>
          </a:custGeom>
          <a:solidFill>
            <a:srgbClr val="D7D7D7"/>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9" name="Rectangle 158"/>
          <p:cNvSpPr/>
          <p:nvPr/>
        </p:nvSpPr>
        <p:spPr bwMode="auto">
          <a:xfrm>
            <a:off x="5973175" y="6275751"/>
            <a:ext cx="347663" cy="10784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0" name="Rectangle 159"/>
          <p:cNvSpPr/>
          <p:nvPr/>
        </p:nvSpPr>
        <p:spPr bwMode="auto">
          <a:xfrm>
            <a:off x="5973175" y="6190129"/>
            <a:ext cx="347663" cy="457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160"/>
          <p:cNvSpPr/>
          <p:nvPr/>
        </p:nvSpPr>
        <p:spPr bwMode="auto">
          <a:xfrm>
            <a:off x="5973175" y="6104506"/>
            <a:ext cx="347663" cy="457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2" name="Freeform 161"/>
          <p:cNvSpPr/>
          <p:nvPr/>
        </p:nvSpPr>
        <p:spPr bwMode="auto">
          <a:xfrm rot="5400000" flipH="1">
            <a:off x="6700062" y="3529732"/>
            <a:ext cx="150519" cy="1527431"/>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3" name="Freeform 162"/>
          <p:cNvSpPr/>
          <p:nvPr/>
        </p:nvSpPr>
        <p:spPr bwMode="auto">
          <a:xfrm rot="5400000" flipH="1">
            <a:off x="5277711" y="4954458"/>
            <a:ext cx="150519" cy="1533609"/>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4" name="Freeform 163"/>
          <p:cNvSpPr/>
          <p:nvPr/>
        </p:nvSpPr>
        <p:spPr bwMode="auto">
          <a:xfrm rot="5400000" flipH="1">
            <a:off x="8151336" y="2105794"/>
            <a:ext cx="150519" cy="1527431"/>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5" name="Freeform 164"/>
          <p:cNvSpPr/>
          <p:nvPr/>
        </p:nvSpPr>
        <p:spPr bwMode="auto">
          <a:xfrm rot="5400000" flipH="1">
            <a:off x="9584930" y="674100"/>
            <a:ext cx="150519" cy="1527431"/>
          </a:xfrm>
          <a:custGeom>
            <a:avLst/>
            <a:gdLst>
              <a:gd name="connsiteX0" fmla="*/ 150519 w 150519"/>
              <a:gd name="connsiteY0" fmla="*/ 1139059 h 1139059"/>
              <a:gd name="connsiteX1" fmla="*/ 150519 w 150519"/>
              <a:gd name="connsiteY1" fmla="*/ 0 h 1139059"/>
              <a:gd name="connsiteX2" fmla="*/ 0 w 150519"/>
              <a:gd name="connsiteY2" fmla="*/ 0 h 1139059"/>
              <a:gd name="connsiteX3" fmla="*/ 0 w 150519"/>
              <a:gd name="connsiteY3" fmla="*/ 1139059 h 1139059"/>
            </a:gdLst>
            <a:ahLst/>
            <a:cxnLst>
              <a:cxn ang="0">
                <a:pos x="connsiteX0" y="connsiteY0"/>
              </a:cxn>
              <a:cxn ang="0">
                <a:pos x="connsiteX1" y="connsiteY1"/>
              </a:cxn>
              <a:cxn ang="0">
                <a:pos x="connsiteX2" y="connsiteY2"/>
              </a:cxn>
              <a:cxn ang="0">
                <a:pos x="connsiteX3" y="connsiteY3"/>
              </a:cxn>
            </a:cxnLst>
            <a:rect l="l" t="t" r="r" b="b"/>
            <a:pathLst>
              <a:path w="150519" h="1139059">
                <a:moveTo>
                  <a:pt x="150519" y="1139059"/>
                </a:moveTo>
                <a:lnTo>
                  <a:pt x="150519" y="0"/>
                </a:lnTo>
                <a:lnTo>
                  <a:pt x="0" y="0"/>
                </a:lnTo>
                <a:lnTo>
                  <a:pt x="0" y="1139059"/>
                </a:lnTo>
                <a:close/>
              </a:path>
            </a:pathLst>
          </a:cu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6" name="Freeform 165"/>
          <p:cNvSpPr/>
          <p:nvPr/>
        </p:nvSpPr>
        <p:spPr bwMode="auto">
          <a:xfrm>
            <a:off x="7410414" y="5825917"/>
            <a:ext cx="250616" cy="534402"/>
          </a:xfrm>
          <a:custGeom>
            <a:avLst/>
            <a:gdLst>
              <a:gd name="connsiteX0" fmla="*/ 184171 w 368342"/>
              <a:gd name="connsiteY0" fmla="*/ 0 h 534402"/>
              <a:gd name="connsiteX1" fmla="*/ 368342 w 368342"/>
              <a:gd name="connsiteY1" fmla="*/ 217373 h 534402"/>
              <a:gd name="connsiteX2" fmla="*/ 301934 w 368342"/>
              <a:gd name="connsiteY2" fmla="*/ 217373 h 534402"/>
              <a:gd name="connsiteX3" fmla="*/ 301934 w 368342"/>
              <a:gd name="connsiteY3" fmla="*/ 266612 h 534402"/>
              <a:gd name="connsiteX4" fmla="*/ 303043 w 368342"/>
              <a:gd name="connsiteY4" fmla="*/ 272105 h 534402"/>
              <a:gd name="connsiteX5" fmla="*/ 303043 w 368342"/>
              <a:gd name="connsiteY5" fmla="*/ 534402 h 534402"/>
              <a:gd name="connsiteX6" fmla="*/ 65299 w 368342"/>
              <a:gd name="connsiteY6" fmla="*/ 534402 h 534402"/>
              <a:gd name="connsiteX7" fmla="*/ 65299 w 368342"/>
              <a:gd name="connsiteY7" fmla="*/ 272105 h 534402"/>
              <a:gd name="connsiteX8" fmla="*/ 66408 w 368342"/>
              <a:gd name="connsiteY8" fmla="*/ 266612 h 534402"/>
              <a:gd name="connsiteX9" fmla="*/ 66408 w 368342"/>
              <a:gd name="connsiteY9" fmla="*/ 217373 h 534402"/>
              <a:gd name="connsiteX10" fmla="*/ 0 w 368342"/>
              <a:gd name="connsiteY10" fmla="*/ 217373 h 5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42" h="534402">
                <a:moveTo>
                  <a:pt x="184171" y="0"/>
                </a:moveTo>
                <a:lnTo>
                  <a:pt x="368342" y="217373"/>
                </a:lnTo>
                <a:lnTo>
                  <a:pt x="301934" y="217373"/>
                </a:lnTo>
                <a:lnTo>
                  <a:pt x="301934" y="266612"/>
                </a:lnTo>
                <a:lnTo>
                  <a:pt x="303043" y="272105"/>
                </a:lnTo>
                <a:lnTo>
                  <a:pt x="303043" y="534402"/>
                </a:lnTo>
                <a:lnTo>
                  <a:pt x="65299" y="534402"/>
                </a:lnTo>
                <a:lnTo>
                  <a:pt x="65299" y="272105"/>
                </a:lnTo>
                <a:lnTo>
                  <a:pt x="66408" y="266612"/>
                </a:lnTo>
                <a:lnTo>
                  <a:pt x="66408" y="217373"/>
                </a:lnTo>
                <a:lnTo>
                  <a:pt x="0" y="217373"/>
                </a:lnTo>
                <a:close/>
              </a:path>
            </a:pathLst>
          </a:custGeom>
          <a:solidFill>
            <a:srgbClr val="D83B01"/>
          </a:solidFill>
          <a:ln>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7" name="Rectangle 166"/>
          <p:cNvSpPr/>
          <p:nvPr/>
        </p:nvSpPr>
        <p:spPr bwMode="auto">
          <a:xfrm>
            <a:off x="7371983" y="6260644"/>
            <a:ext cx="347663" cy="11066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8" name="Rectangle 167"/>
          <p:cNvSpPr/>
          <p:nvPr/>
        </p:nvSpPr>
        <p:spPr bwMode="auto">
          <a:xfrm>
            <a:off x="7371983" y="6159148"/>
            <a:ext cx="347663" cy="457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9" name="Rectangle 168"/>
          <p:cNvSpPr/>
          <p:nvPr/>
        </p:nvSpPr>
        <p:spPr bwMode="auto">
          <a:xfrm>
            <a:off x="7371983" y="6073525"/>
            <a:ext cx="347663" cy="457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0" name="Freeform 169"/>
          <p:cNvSpPr/>
          <p:nvPr/>
        </p:nvSpPr>
        <p:spPr bwMode="auto">
          <a:xfrm>
            <a:off x="4510089" y="5717381"/>
            <a:ext cx="392906" cy="200026"/>
          </a:xfrm>
          <a:custGeom>
            <a:avLst/>
            <a:gdLst>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390525 w 392906"/>
              <a:gd name="connsiteY0" fmla="*/ 80963 h 200026"/>
              <a:gd name="connsiteX1" fmla="*/ 2381 w 392906"/>
              <a:gd name="connsiteY1" fmla="*/ 200026 h 200026"/>
              <a:gd name="connsiteX2" fmla="*/ 0 w 392906"/>
              <a:gd name="connsiteY2" fmla="*/ 7144 h 200026"/>
              <a:gd name="connsiteX3" fmla="*/ 392906 w 392906"/>
              <a:gd name="connsiteY3" fmla="*/ 0 h 200026"/>
              <a:gd name="connsiteX4" fmla="*/ 390525 w 392906"/>
              <a:gd name="connsiteY4" fmla="*/ 80963 h 20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00026">
                <a:moveTo>
                  <a:pt x="390525" y="80963"/>
                </a:moveTo>
                <a:cubicBezTo>
                  <a:pt x="240507" y="86519"/>
                  <a:pt x="80962" y="113507"/>
                  <a:pt x="2381" y="200026"/>
                </a:cubicBezTo>
                <a:cubicBezTo>
                  <a:pt x="1587" y="135732"/>
                  <a:pt x="794" y="71438"/>
                  <a:pt x="0" y="7144"/>
                </a:cubicBezTo>
                <a:lnTo>
                  <a:pt x="392906" y="0"/>
                </a:lnTo>
                <a:cubicBezTo>
                  <a:pt x="392112" y="26988"/>
                  <a:pt x="391319" y="53975"/>
                  <a:pt x="390525" y="80963"/>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1" name="Freeform 170"/>
          <p:cNvSpPr/>
          <p:nvPr/>
        </p:nvSpPr>
        <p:spPr bwMode="auto">
          <a:xfrm>
            <a:off x="5936690" y="4290048"/>
            <a:ext cx="392906" cy="200026"/>
          </a:xfrm>
          <a:custGeom>
            <a:avLst/>
            <a:gdLst>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390525 w 392906"/>
              <a:gd name="connsiteY0" fmla="*/ 80963 h 200026"/>
              <a:gd name="connsiteX1" fmla="*/ 2381 w 392906"/>
              <a:gd name="connsiteY1" fmla="*/ 200026 h 200026"/>
              <a:gd name="connsiteX2" fmla="*/ 0 w 392906"/>
              <a:gd name="connsiteY2" fmla="*/ 7144 h 200026"/>
              <a:gd name="connsiteX3" fmla="*/ 392906 w 392906"/>
              <a:gd name="connsiteY3" fmla="*/ 0 h 200026"/>
              <a:gd name="connsiteX4" fmla="*/ 390525 w 392906"/>
              <a:gd name="connsiteY4" fmla="*/ 80963 h 20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00026">
                <a:moveTo>
                  <a:pt x="390525" y="80963"/>
                </a:moveTo>
                <a:cubicBezTo>
                  <a:pt x="240507" y="86519"/>
                  <a:pt x="80962" y="113507"/>
                  <a:pt x="2381" y="200026"/>
                </a:cubicBezTo>
                <a:cubicBezTo>
                  <a:pt x="1587" y="135732"/>
                  <a:pt x="794" y="71438"/>
                  <a:pt x="0" y="7144"/>
                </a:cubicBezTo>
                <a:lnTo>
                  <a:pt x="392906" y="0"/>
                </a:lnTo>
                <a:cubicBezTo>
                  <a:pt x="392112" y="26988"/>
                  <a:pt x="391319" y="53975"/>
                  <a:pt x="390525" y="80963"/>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2" name="Freeform 171"/>
          <p:cNvSpPr/>
          <p:nvPr/>
        </p:nvSpPr>
        <p:spPr bwMode="auto">
          <a:xfrm>
            <a:off x="7368061" y="2858894"/>
            <a:ext cx="392906" cy="200026"/>
          </a:xfrm>
          <a:custGeom>
            <a:avLst/>
            <a:gdLst>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390525 w 392906"/>
              <a:gd name="connsiteY0" fmla="*/ 80963 h 200026"/>
              <a:gd name="connsiteX1" fmla="*/ 2381 w 392906"/>
              <a:gd name="connsiteY1" fmla="*/ 200026 h 200026"/>
              <a:gd name="connsiteX2" fmla="*/ 0 w 392906"/>
              <a:gd name="connsiteY2" fmla="*/ 7144 h 200026"/>
              <a:gd name="connsiteX3" fmla="*/ 392906 w 392906"/>
              <a:gd name="connsiteY3" fmla="*/ 0 h 200026"/>
              <a:gd name="connsiteX4" fmla="*/ 390525 w 392906"/>
              <a:gd name="connsiteY4" fmla="*/ 80963 h 20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00026">
                <a:moveTo>
                  <a:pt x="390525" y="80963"/>
                </a:moveTo>
                <a:cubicBezTo>
                  <a:pt x="240507" y="86519"/>
                  <a:pt x="80962" y="113507"/>
                  <a:pt x="2381" y="200026"/>
                </a:cubicBezTo>
                <a:cubicBezTo>
                  <a:pt x="1587" y="135732"/>
                  <a:pt x="794" y="71438"/>
                  <a:pt x="0" y="7144"/>
                </a:cubicBezTo>
                <a:lnTo>
                  <a:pt x="392906" y="0"/>
                </a:lnTo>
                <a:cubicBezTo>
                  <a:pt x="392112" y="26988"/>
                  <a:pt x="391319" y="53975"/>
                  <a:pt x="390525" y="80963"/>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3" name="Freeform 172"/>
          <p:cNvSpPr/>
          <p:nvPr/>
        </p:nvSpPr>
        <p:spPr bwMode="auto">
          <a:xfrm>
            <a:off x="8791716" y="1432791"/>
            <a:ext cx="392906" cy="200026"/>
          </a:xfrm>
          <a:custGeom>
            <a:avLst/>
            <a:gdLst>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400050 w 402431"/>
              <a:gd name="connsiteY0" fmla="*/ 80963 h 204788"/>
              <a:gd name="connsiteX1" fmla="*/ 0 w 402431"/>
              <a:gd name="connsiteY1" fmla="*/ 204788 h 204788"/>
              <a:gd name="connsiteX2" fmla="*/ 9525 w 402431"/>
              <a:gd name="connsiteY2" fmla="*/ 7144 h 204788"/>
              <a:gd name="connsiteX3" fmla="*/ 402431 w 402431"/>
              <a:gd name="connsiteY3" fmla="*/ 0 h 204788"/>
              <a:gd name="connsiteX4" fmla="*/ 400050 w 402431"/>
              <a:gd name="connsiteY4" fmla="*/ 80963 h 204788"/>
              <a:gd name="connsiteX0" fmla="*/ 390525 w 392906"/>
              <a:gd name="connsiteY0" fmla="*/ 80963 h 200026"/>
              <a:gd name="connsiteX1" fmla="*/ 2381 w 392906"/>
              <a:gd name="connsiteY1" fmla="*/ 200026 h 200026"/>
              <a:gd name="connsiteX2" fmla="*/ 0 w 392906"/>
              <a:gd name="connsiteY2" fmla="*/ 7144 h 200026"/>
              <a:gd name="connsiteX3" fmla="*/ 392906 w 392906"/>
              <a:gd name="connsiteY3" fmla="*/ 0 h 200026"/>
              <a:gd name="connsiteX4" fmla="*/ 390525 w 392906"/>
              <a:gd name="connsiteY4" fmla="*/ 80963 h 20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06" h="200026">
                <a:moveTo>
                  <a:pt x="390525" y="80963"/>
                </a:moveTo>
                <a:cubicBezTo>
                  <a:pt x="240507" y="86519"/>
                  <a:pt x="80962" y="113507"/>
                  <a:pt x="2381" y="200026"/>
                </a:cubicBezTo>
                <a:cubicBezTo>
                  <a:pt x="1587" y="135732"/>
                  <a:pt x="794" y="71438"/>
                  <a:pt x="0" y="7144"/>
                </a:cubicBezTo>
                <a:lnTo>
                  <a:pt x="392906" y="0"/>
                </a:lnTo>
                <a:cubicBezTo>
                  <a:pt x="392112" y="26988"/>
                  <a:pt x="391319" y="53975"/>
                  <a:pt x="390525" y="80963"/>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4" name="Rectangle 173"/>
          <p:cNvSpPr/>
          <p:nvPr/>
        </p:nvSpPr>
        <p:spPr bwMode="auto">
          <a:xfrm>
            <a:off x="10929702" y="5259325"/>
            <a:ext cx="1187734" cy="451757"/>
          </a:xfrm>
          <a:prstGeom prst="rect">
            <a:avLst/>
          </a:prstGeom>
          <a:noFill/>
          <a:ln w="19050" cap="sq">
            <a:noFill/>
            <a:prstDash val="solid"/>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931921">
              <a:lnSpc>
                <a:spcPts val="1122"/>
              </a:lnSpc>
            </a:pPr>
            <a:r>
              <a:rPr lang="en-US" sz="1071" b="1" kern="0" dirty="0">
                <a:solidFill>
                  <a:srgbClr val="505050"/>
                </a:solidFill>
                <a:cs typeface="Segoe UI" panose="020B0502040204020203" pitchFamily="34" charset="0"/>
              </a:rPr>
              <a:t>CURRENT BRANCH FOR BUSINESS (CBB)</a:t>
            </a:r>
            <a:endParaRPr lang="en-US" sz="1835" b="1" kern="0" dirty="0">
              <a:solidFill>
                <a:srgbClr val="505050"/>
              </a:solidFill>
              <a:cs typeface="Segoe UI Semibold" panose="020B0702040204020203" pitchFamily="34" charset="0"/>
            </a:endParaRPr>
          </a:p>
        </p:txBody>
      </p:sp>
      <p:cxnSp>
        <p:nvCxnSpPr>
          <p:cNvPr id="175" name="Straight Connector 174"/>
          <p:cNvCxnSpPr>
            <a:endCxn id="174" idx="1"/>
          </p:cNvCxnSpPr>
          <p:nvPr/>
        </p:nvCxnSpPr>
        <p:spPr>
          <a:xfrm>
            <a:off x="10440106" y="4466035"/>
            <a:ext cx="489596" cy="1019169"/>
          </a:xfrm>
          <a:prstGeom prst="line">
            <a:avLst/>
          </a:prstGeom>
          <a:ln w="6350">
            <a:solidFill>
              <a:srgbClr val="969696"/>
            </a:solidFill>
            <a:headEnd type="triangle"/>
            <a:tailEnd type="diamon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endCxn id="174" idx="1"/>
          </p:cNvCxnSpPr>
          <p:nvPr/>
        </p:nvCxnSpPr>
        <p:spPr>
          <a:xfrm flipV="1">
            <a:off x="9665633" y="5485204"/>
            <a:ext cx="1264069" cy="44158"/>
          </a:xfrm>
          <a:prstGeom prst="line">
            <a:avLst/>
          </a:prstGeom>
          <a:ln w="6350">
            <a:solidFill>
              <a:srgbClr val="969696"/>
            </a:solidFill>
            <a:headEnd type="triangle"/>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31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t="-1600"/>
          <a:stretch/>
        </p:blipFill>
        <p:spPr>
          <a:xfrm>
            <a:off x="6218557" y="3542517"/>
            <a:ext cx="6214538" cy="3412993"/>
          </a:xfrm>
          <a:prstGeom prst="rect">
            <a:avLst/>
          </a:prstGeom>
          <a:noFill/>
          <a:ln>
            <a:noFill/>
          </a:ln>
        </p:spPr>
      </p:pic>
      <p:pic>
        <p:nvPicPr>
          <p:cNvPr id="6" name="Right pic"/>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18557" y="1904"/>
            <a:ext cx="6214538" cy="3475812"/>
          </a:xfrm>
          <a:prstGeom prst="rect">
            <a:avLst/>
          </a:prstGeom>
          <a:noFill/>
          <a:ln>
            <a:noFill/>
          </a:ln>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3384" y="1904"/>
            <a:ext cx="6214538" cy="3475811"/>
          </a:xfrm>
          <a:prstGeom prst="rect">
            <a:avLst/>
          </a:prstGeom>
          <a:noFill/>
          <a:ln>
            <a:noFill/>
          </a:ln>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84" y="3542515"/>
            <a:ext cx="6214538" cy="3452729"/>
          </a:xfrm>
          <a:prstGeom prst="rect">
            <a:avLst/>
          </a:prstGeom>
        </p:spPr>
      </p:pic>
      <p:sp>
        <p:nvSpPr>
          <p:cNvPr id="16" name="Rectangle 15"/>
          <p:cNvSpPr/>
          <p:nvPr/>
        </p:nvSpPr>
        <p:spPr bwMode="auto">
          <a:xfrm>
            <a:off x="3385" y="2929908"/>
            <a:ext cx="12429709" cy="1134710"/>
          </a:xfrm>
          <a:prstGeom prst="rect">
            <a:avLst/>
          </a:prstGeom>
          <a:solidFill>
            <a:schemeClr val="tx1">
              <a:alpha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5" rIns="182780" bIns="146225" numCol="1" spcCol="0" rtlCol="0" fromWordArt="0" anchor="t" anchorCtr="0" forceAA="0" compatLnSpc="1">
            <a:prstTxWarp prst="textNoShape">
              <a:avLst/>
            </a:prstTxWarp>
            <a:noAutofit/>
          </a:bodyPr>
          <a:lstStyle/>
          <a:p>
            <a:pPr algn="ctr" defTabSz="931924"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3385" y="2994617"/>
            <a:ext cx="12429709" cy="100529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5" rIns="182780" bIns="146225" numCol="1" spcCol="0" rtlCol="0" fromWordArt="0" anchor="t" anchorCtr="0" forceAA="0" compatLnSpc="1">
            <a:prstTxWarp prst="textNoShape">
              <a:avLst/>
            </a:prstTxWarp>
            <a:noAutofit/>
          </a:bodyPr>
          <a:lstStyle/>
          <a:p>
            <a:pPr algn="ctr" defTabSz="931924"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182998" y="3072610"/>
            <a:ext cx="12429708" cy="849304"/>
          </a:xfrm>
          <a:prstGeom prst="rect">
            <a:avLst/>
          </a:prstGeom>
          <a:noFill/>
        </p:spPr>
        <p:txBody>
          <a:bodyPr wrap="square" lIns="182780" tIns="146225" rIns="182780" bIns="146225" rtlCol="0">
            <a:spAutoFit/>
          </a:bodyPr>
          <a:lstStyle/>
          <a:p>
            <a:pPr algn="ctr" defTabSz="913740">
              <a:lnSpc>
                <a:spcPct val="90000"/>
              </a:lnSpc>
              <a:spcBef>
                <a:spcPct val="0"/>
              </a:spcBef>
              <a:spcAft>
                <a:spcPts val="600"/>
              </a:spcAft>
            </a:pPr>
            <a:r>
              <a:rPr lang="en-US" sz="4000" b="1" spc="-100" dirty="0">
                <a:ln w="3175">
                  <a:noFill/>
                </a:ln>
                <a:solidFill>
                  <a:srgbClr val="FFFFFF"/>
                </a:solidFill>
                <a:latin typeface="Segoe UI" panose="020B0502040204020203" pitchFamily="34" charset="0"/>
                <a:cs typeface="Segoe UI" panose="020B0502040204020203" pitchFamily="34" charset="0"/>
              </a:rPr>
              <a:t>We all know the world is changing…</a:t>
            </a:r>
          </a:p>
        </p:txBody>
      </p:sp>
      <p:sp>
        <p:nvSpPr>
          <p:cNvPr id="85" name="Rectangle 2"/>
          <p:cNvSpPr/>
          <p:nvPr/>
        </p:nvSpPr>
        <p:spPr bwMode="auto">
          <a:xfrm>
            <a:off x="317" y="1903"/>
            <a:ext cx="12435840" cy="6990721"/>
          </a:xfrm>
          <a:custGeom>
            <a:avLst/>
            <a:gdLst/>
            <a:ahLst/>
            <a:cxnLst/>
            <a:rect l="l" t="t" r="r" b="b"/>
            <a:pathLst>
              <a:path w="12436475" h="6994525">
                <a:moveTo>
                  <a:pt x="137477" y="106363"/>
                </a:moveTo>
                <a:lnTo>
                  <a:pt x="137477" y="6888162"/>
                </a:lnTo>
                <a:lnTo>
                  <a:pt x="12298997" y="6888162"/>
                </a:lnTo>
                <a:lnTo>
                  <a:pt x="12298997" y="106363"/>
                </a:lnTo>
                <a:close/>
                <a:moveTo>
                  <a:pt x="0" y="0"/>
                </a:moveTo>
                <a:lnTo>
                  <a:pt x="12436475" y="0"/>
                </a:lnTo>
                <a:lnTo>
                  <a:pt x="12436475" y="6994525"/>
                </a:lnTo>
                <a:lnTo>
                  <a:pt x="0" y="6994525"/>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0" tIns="146225" rIns="182780" bIns="146225" numCol="1" spcCol="0" rtlCol="0" fromWordArt="0" anchor="t" anchorCtr="0" forceAA="0" compatLnSpc="1">
            <a:prstTxWarp prst="textNoShape">
              <a:avLst/>
            </a:prstTxWarp>
            <a:noAutofit/>
          </a:bodyPr>
          <a:lstStyle/>
          <a:p>
            <a:pPr algn="ctr" defTabSz="931924"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677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reeform 128"/>
          <p:cNvSpPr/>
          <p:nvPr/>
        </p:nvSpPr>
        <p:spPr bwMode="auto">
          <a:xfrm rot="5400000" flipH="1">
            <a:off x="7558486" y="2395068"/>
            <a:ext cx="4448135" cy="2386926"/>
          </a:xfrm>
          <a:custGeom>
            <a:avLst/>
            <a:gdLst>
              <a:gd name="connsiteX0" fmla="*/ 4448135 w 4448135"/>
              <a:gd name="connsiteY0" fmla="*/ 187135 h 2386926"/>
              <a:gd name="connsiteX1" fmla="*/ 4220207 w 4448135"/>
              <a:gd name="connsiteY1" fmla="*/ 0 h 2386926"/>
              <a:gd name="connsiteX2" fmla="*/ 4220207 w 4448135"/>
              <a:gd name="connsiteY2" fmla="*/ 103795 h 2386926"/>
              <a:gd name="connsiteX3" fmla="*/ 360032 w 4448135"/>
              <a:gd name="connsiteY3" fmla="*/ 103795 h 2386926"/>
              <a:gd name="connsiteX4" fmla="*/ 68792 w 4448135"/>
              <a:gd name="connsiteY4" fmla="*/ 192756 h 2386926"/>
              <a:gd name="connsiteX5" fmla="*/ 0 w 4448135"/>
              <a:gd name="connsiteY5" fmla="*/ 249515 h 2386926"/>
              <a:gd name="connsiteX6" fmla="*/ 0 w 4448135"/>
              <a:gd name="connsiteY6" fmla="*/ 2386926 h 2386926"/>
              <a:gd name="connsiteX7" fmla="*/ 5812 w 4448135"/>
              <a:gd name="connsiteY7" fmla="*/ 2386926 h 2386926"/>
              <a:gd name="connsiteX8" fmla="*/ 5812 w 4448135"/>
              <a:gd name="connsiteY8" fmla="*/ 624695 h 2386926"/>
              <a:gd name="connsiteX9" fmla="*/ 360032 w 4448135"/>
              <a:gd name="connsiteY9" fmla="*/ 270475 h 2386926"/>
              <a:gd name="connsiteX10" fmla="*/ 4220207 w 4448135"/>
              <a:gd name="connsiteY10" fmla="*/ 270475 h 2386926"/>
              <a:gd name="connsiteX11" fmla="*/ 4220207 w 4448135"/>
              <a:gd name="connsiteY11" fmla="*/ 374270 h 238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8135" h="2386926">
                <a:moveTo>
                  <a:pt x="4448135" y="187135"/>
                </a:moveTo>
                <a:lnTo>
                  <a:pt x="4220207" y="0"/>
                </a:lnTo>
                <a:lnTo>
                  <a:pt x="4220207" y="103795"/>
                </a:lnTo>
                <a:lnTo>
                  <a:pt x="360032" y="103795"/>
                </a:lnTo>
                <a:cubicBezTo>
                  <a:pt x="252150" y="103795"/>
                  <a:pt x="151928" y="136591"/>
                  <a:pt x="68792" y="192756"/>
                </a:cubicBezTo>
                <a:lnTo>
                  <a:pt x="0" y="249515"/>
                </a:lnTo>
                <a:lnTo>
                  <a:pt x="0" y="2386926"/>
                </a:lnTo>
                <a:lnTo>
                  <a:pt x="5812" y="2386926"/>
                </a:lnTo>
                <a:lnTo>
                  <a:pt x="5812" y="624695"/>
                </a:lnTo>
                <a:cubicBezTo>
                  <a:pt x="5812" y="429065"/>
                  <a:pt x="164402" y="270475"/>
                  <a:pt x="360032" y="270475"/>
                </a:cubicBezTo>
                <a:lnTo>
                  <a:pt x="4220207" y="270475"/>
                </a:lnTo>
                <a:lnTo>
                  <a:pt x="4220207" y="374270"/>
                </a:lnTo>
                <a:close/>
              </a:path>
            </a:pathLst>
          </a:custGeom>
          <a:solidFill>
            <a:srgbClr val="D7D7D7"/>
          </a:solidFill>
          <a:ln>
            <a:solidFill>
              <a:srgbClr val="FF8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0" name="Bent Arrow 129"/>
          <p:cNvSpPr/>
          <p:nvPr/>
        </p:nvSpPr>
        <p:spPr bwMode="auto">
          <a:xfrm rot="5400000" flipH="1">
            <a:off x="8824315" y="3696010"/>
            <a:ext cx="1905024" cy="2386926"/>
          </a:xfrm>
          <a:prstGeom prst="bentArrow">
            <a:avLst>
              <a:gd name="adj1" fmla="val 4974"/>
              <a:gd name="adj2" fmla="val 6482"/>
              <a:gd name="adj3" fmla="val 11197"/>
              <a:gd name="adj4" fmla="val 12084"/>
            </a:avLst>
          </a:prstGeom>
          <a:solidFill>
            <a:srgbClr val="FF8C00"/>
          </a:solidFill>
          <a:ln>
            <a:solidFill>
              <a:srgbClr val="FF8C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1" name="Rounded Rectangle 130"/>
          <p:cNvSpPr/>
          <p:nvPr/>
        </p:nvSpPr>
        <p:spPr bwMode="auto">
          <a:xfrm>
            <a:off x="6986339" y="3802058"/>
            <a:ext cx="4754880" cy="105562"/>
          </a:xfrm>
          <a:prstGeom prst="roundRect">
            <a:avLst>
              <a:gd name="adj" fmla="val 0"/>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2" name="Title 7"/>
          <p:cNvSpPr txBox="1">
            <a:spLocks/>
          </p:cNvSpPr>
          <p:nvPr/>
        </p:nvSpPr>
        <p:spPr>
          <a:xfrm>
            <a:off x="547688" y="295275"/>
            <a:ext cx="11888787" cy="917575"/>
          </a:xfrm>
          <a:prstGeom prst="rect">
            <a:avLst/>
          </a:prstGeom>
        </p:spPr>
        <p:txBody>
          <a:bodyPr vert="horz" wrap="square" lIns="0" tIns="91440" rIns="146304" bIns="91440" rtlCol="0" anchor="t">
            <a:noAutofit/>
          </a:bodyPr>
          <a:lstStyle>
            <a:lvl1pPr algn="l" defTabSz="932742" rtl="0" eaLnBrk="1" latinLnBrk="0" hangingPunct="1">
              <a:lnSpc>
                <a:spcPct val="90000"/>
              </a:lnSpc>
              <a:spcBef>
                <a:spcPct val="0"/>
              </a:spcBef>
              <a:buNone/>
              <a:defRPr lang="en-US" sz="3600" b="1" kern="1200" cap="none" spc="-150" baseline="0" dirty="0">
                <a:ln w="3175">
                  <a:noFill/>
                </a:ln>
                <a:solidFill>
                  <a:schemeClr val="tx1"/>
                </a:solidFill>
                <a:effectLst/>
                <a:latin typeface="Segoe UI" panose="020B0502040204020203" pitchFamily="34" charset="0"/>
                <a:ea typeface="+mn-ea"/>
                <a:cs typeface="Segoe UI" panose="020B0502040204020203" pitchFamily="34" charset="0"/>
              </a:defRPr>
            </a:lvl1pPr>
          </a:lstStyle>
          <a:p>
            <a:pPr>
              <a:lnSpc>
                <a:spcPct val="100000"/>
              </a:lnSpc>
              <a:defRPr/>
            </a:pPr>
            <a:r>
              <a:rPr lang="en-US">
                <a:solidFill>
                  <a:srgbClr val="0078D7"/>
                </a:solidFill>
              </a:rPr>
              <a:t>Long Term Servicing Branch</a:t>
            </a:r>
            <a:br>
              <a:rPr lang="en-US">
                <a:solidFill>
                  <a:srgbClr val="0078D7"/>
                </a:solidFill>
              </a:rPr>
            </a:br>
            <a:r>
              <a:rPr lang="en-US" sz="2400" b="0" spc="0">
                <a:solidFill>
                  <a:srgbClr val="525252"/>
                </a:solidFill>
              </a:rPr>
              <a:t>Customer experience for special systems</a:t>
            </a:r>
          </a:p>
        </p:txBody>
      </p:sp>
      <p:sp>
        <p:nvSpPr>
          <p:cNvPr id="133" name="TextBox 132"/>
          <p:cNvSpPr txBox="1"/>
          <p:nvPr/>
        </p:nvSpPr>
        <p:spPr>
          <a:xfrm>
            <a:off x="455032" y="6670154"/>
            <a:ext cx="2315305" cy="144069"/>
          </a:xfrm>
          <a:prstGeom prst="rect">
            <a:avLst/>
          </a:prstGeom>
          <a:noFill/>
        </p:spPr>
        <p:txBody>
          <a:bodyPr wrap="square" lIns="0" tIns="0" rIns="0" bIns="0" rtlCol="0">
            <a:spAutoFit/>
          </a:bodyPr>
          <a:lstStyle/>
          <a:p>
            <a:pPr defTabSz="932346">
              <a:lnSpc>
                <a:spcPct val="90000"/>
              </a:lnSpc>
              <a:spcAft>
                <a:spcPts val="612"/>
              </a:spcAft>
            </a:pPr>
            <a:r>
              <a:rPr lang="en-US" sz="1020" dirty="0">
                <a:solidFill>
                  <a:srgbClr val="505050"/>
                </a:solidFill>
              </a:rPr>
              <a:t>*Conceptual illustration only</a:t>
            </a:r>
          </a:p>
        </p:txBody>
      </p:sp>
      <p:sp>
        <p:nvSpPr>
          <p:cNvPr id="134" name="TextBox 133"/>
          <p:cNvSpPr txBox="1"/>
          <p:nvPr/>
        </p:nvSpPr>
        <p:spPr>
          <a:xfrm>
            <a:off x="455032" y="1579718"/>
            <a:ext cx="3139235" cy="2400657"/>
          </a:xfrm>
          <a:prstGeom prst="rect">
            <a:avLst/>
          </a:prstGeom>
          <a:noFill/>
        </p:spPr>
        <p:txBody>
          <a:bodyPr wrap="square" lIns="0" tIns="0" rIns="0" bIns="0" rtlCol="0">
            <a:spAutoFit/>
          </a:bodyPr>
          <a:lstStyle/>
          <a:p>
            <a:pPr defTabSz="932346">
              <a:spcAft>
                <a:spcPts val="1200"/>
              </a:spcAft>
            </a:pPr>
            <a:r>
              <a:rPr lang="en-US" sz="1400" spc="-51" dirty="0">
                <a:solidFill>
                  <a:srgbClr val="505050"/>
                </a:solidFill>
              </a:rPr>
              <a:t>Security updates and fixes </a:t>
            </a:r>
            <a:br>
              <a:rPr lang="en-US" sz="1400" spc="-51" dirty="0">
                <a:solidFill>
                  <a:srgbClr val="505050"/>
                </a:solidFill>
              </a:rPr>
            </a:br>
            <a:r>
              <a:rPr lang="en-US" sz="1400" spc="-51" dirty="0">
                <a:solidFill>
                  <a:srgbClr val="505050"/>
                </a:solidFill>
              </a:rPr>
              <a:t>are delivered regularly</a:t>
            </a:r>
          </a:p>
          <a:p>
            <a:pPr defTabSz="932346">
              <a:spcAft>
                <a:spcPts val="1200"/>
              </a:spcAft>
            </a:pPr>
            <a:r>
              <a:rPr lang="en-US" sz="1400" spc="-51" dirty="0">
                <a:solidFill>
                  <a:srgbClr val="505050"/>
                </a:solidFill>
              </a:rPr>
              <a:t>Customers on Long Term Servicing Branch receive security and critical fixes only for ten years </a:t>
            </a:r>
          </a:p>
          <a:p>
            <a:pPr defTabSz="932346">
              <a:spcAft>
                <a:spcPts val="1200"/>
              </a:spcAft>
            </a:pPr>
            <a:r>
              <a:rPr lang="en-US" sz="1400" spc="-51" dirty="0">
                <a:solidFill>
                  <a:srgbClr val="505050"/>
                </a:solidFill>
              </a:rPr>
              <a:t>Customers can move from one LTSB to the next one via in-place upgrade and can skip one LTSB as well</a:t>
            </a:r>
          </a:p>
          <a:p>
            <a:pPr defTabSz="932346">
              <a:spcAft>
                <a:spcPts val="1200"/>
              </a:spcAft>
            </a:pPr>
            <a:r>
              <a:rPr lang="en-US" sz="1400" spc="-51" dirty="0">
                <a:solidFill>
                  <a:srgbClr val="505050"/>
                </a:solidFill>
              </a:rPr>
              <a:t>Customers manage updates via WSUS</a:t>
            </a:r>
          </a:p>
        </p:txBody>
      </p:sp>
      <p:cxnSp>
        <p:nvCxnSpPr>
          <p:cNvPr id="135" name="Straight Arrow Connector 134"/>
          <p:cNvCxnSpPr/>
          <p:nvPr/>
        </p:nvCxnSpPr>
        <p:spPr>
          <a:xfrm>
            <a:off x="4151055" y="6398909"/>
            <a:ext cx="7736397" cy="0"/>
          </a:xfrm>
          <a:prstGeom prst="straightConnector1">
            <a:avLst/>
          </a:prstGeom>
          <a:ln w="25400">
            <a:solidFill>
              <a:srgbClr val="96969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rot="16200000">
            <a:off x="1735262" y="3991066"/>
            <a:ext cx="4846320" cy="0"/>
          </a:xfrm>
          <a:prstGeom prst="straightConnector1">
            <a:avLst/>
          </a:prstGeom>
          <a:ln w="25400">
            <a:solidFill>
              <a:srgbClr val="969696"/>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0" name="Rectangle 139"/>
          <p:cNvSpPr/>
          <p:nvPr/>
        </p:nvSpPr>
        <p:spPr>
          <a:xfrm rot="16200000">
            <a:off x="2947958" y="3609414"/>
            <a:ext cx="2029249" cy="276924"/>
          </a:xfrm>
          <a:prstGeom prst="rect">
            <a:avLst/>
          </a:prstGeom>
        </p:spPr>
        <p:txBody>
          <a:bodyPr wrap="square" lIns="91364" tIns="45683" rIns="91364" bIns="45683">
            <a:spAutoFit/>
          </a:bodyPr>
          <a:lstStyle/>
          <a:p>
            <a:pPr algn="ctr" defTabSz="932346"/>
            <a:r>
              <a:rPr lang="en-US" sz="1200" dirty="0">
                <a:solidFill>
                  <a:srgbClr val="9C9C9C"/>
                </a:solidFill>
                <a:latin typeface="Segoe UI Semibold" panose="020B0702040204020203" pitchFamily="34" charset="0"/>
                <a:cs typeface="Segoe UI Semibold" panose="020B0702040204020203" pitchFamily="34" charset="0"/>
              </a:rPr>
              <a:t>New functionality</a:t>
            </a:r>
          </a:p>
        </p:txBody>
      </p:sp>
      <p:sp>
        <p:nvSpPr>
          <p:cNvPr id="141" name="Rectangle 140"/>
          <p:cNvSpPr/>
          <p:nvPr/>
        </p:nvSpPr>
        <p:spPr>
          <a:xfrm>
            <a:off x="11042432" y="6457823"/>
            <a:ext cx="784736" cy="276924"/>
          </a:xfrm>
          <a:prstGeom prst="rect">
            <a:avLst/>
          </a:prstGeom>
        </p:spPr>
        <p:txBody>
          <a:bodyPr wrap="square" lIns="91364" tIns="45683" rIns="91364" bIns="45683">
            <a:spAutoFit/>
          </a:bodyPr>
          <a:lstStyle/>
          <a:p>
            <a:pPr algn="r" defTabSz="932346"/>
            <a:r>
              <a:rPr lang="en-US" sz="1200" dirty="0">
                <a:solidFill>
                  <a:srgbClr val="9C9C9C"/>
                </a:solidFill>
                <a:latin typeface="Segoe UI Semibold" panose="020B0702040204020203" pitchFamily="34" charset="0"/>
                <a:cs typeface="Segoe UI Semibold" panose="020B0702040204020203" pitchFamily="34" charset="0"/>
              </a:rPr>
              <a:t>Time</a:t>
            </a:r>
          </a:p>
        </p:txBody>
      </p:sp>
      <p:sp>
        <p:nvSpPr>
          <p:cNvPr id="142" name="Rounded Rectangle 141"/>
          <p:cNvSpPr/>
          <p:nvPr/>
        </p:nvSpPr>
        <p:spPr bwMode="auto">
          <a:xfrm>
            <a:off x="5080284" y="5741650"/>
            <a:ext cx="5473416" cy="105562"/>
          </a:xfrm>
          <a:prstGeom prst="roundRect">
            <a:avLst>
              <a:gd name="adj" fmla="val 0"/>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3" name="Rounded Rectangle 142"/>
          <p:cNvSpPr/>
          <p:nvPr/>
        </p:nvSpPr>
        <p:spPr bwMode="auto">
          <a:xfrm>
            <a:off x="5083027" y="5741650"/>
            <a:ext cx="871536" cy="105562"/>
          </a:xfrm>
          <a:prstGeom prst="roundRect">
            <a:avLst>
              <a:gd name="adj" fmla="val 50000"/>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4" name="Rounded Rectangle 143"/>
          <p:cNvSpPr/>
          <p:nvPr/>
        </p:nvSpPr>
        <p:spPr bwMode="auto">
          <a:xfrm>
            <a:off x="4462376" y="5741650"/>
            <a:ext cx="755578" cy="105562"/>
          </a:xfrm>
          <a:prstGeom prst="roundRect">
            <a:avLst>
              <a:gd name="adj" fmla="val 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5" name="Rounded Rectangle 144"/>
          <p:cNvSpPr/>
          <p:nvPr/>
        </p:nvSpPr>
        <p:spPr bwMode="auto">
          <a:xfrm>
            <a:off x="5087916" y="5095761"/>
            <a:ext cx="775014" cy="105562"/>
          </a:xfrm>
          <a:prstGeom prst="roundRect">
            <a:avLst>
              <a:gd name="adj" fmla="val 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6" name="Rounded Rectangle 145"/>
          <p:cNvSpPr/>
          <p:nvPr/>
        </p:nvSpPr>
        <p:spPr bwMode="auto">
          <a:xfrm>
            <a:off x="5843643" y="4447965"/>
            <a:ext cx="668559" cy="105562"/>
          </a:xfrm>
          <a:prstGeom prst="roundRect">
            <a:avLst>
              <a:gd name="adj" fmla="val 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8" name="Up Arrow 147"/>
          <p:cNvSpPr/>
          <p:nvPr/>
        </p:nvSpPr>
        <p:spPr bwMode="auto">
          <a:xfrm rot="2700000">
            <a:off x="5720804" y="2318025"/>
            <a:ext cx="185649" cy="4205717"/>
          </a:xfrm>
          <a:prstGeom prst="upArrow">
            <a:avLst>
              <a:gd name="adj1" fmla="val 63230"/>
              <a:gd name="adj2" fmla="val 109082"/>
            </a:avLst>
          </a:prstGeom>
          <a:solidFill>
            <a:srgbClr val="0078D7"/>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737373"/>
              </a:solidFill>
              <a:ea typeface="Segoe UI" pitchFamily="34" charset="0"/>
              <a:cs typeface="Segoe UI" pitchFamily="34" charset="0"/>
            </a:endParaRPr>
          </a:p>
        </p:txBody>
      </p:sp>
      <p:sp>
        <p:nvSpPr>
          <p:cNvPr id="149" name="Rounded Rectangle 148"/>
          <p:cNvSpPr/>
          <p:nvPr/>
        </p:nvSpPr>
        <p:spPr bwMode="auto">
          <a:xfrm>
            <a:off x="4435304" y="5741650"/>
            <a:ext cx="229302" cy="105562"/>
          </a:xfrm>
          <a:prstGeom prst="roundRect">
            <a:avLst>
              <a:gd name="adj" fmla="val 5000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0" name="Rounded Rectangle 149"/>
          <p:cNvSpPr/>
          <p:nvPr/>
        </p:nvSpPr>
        <p:spPr bwMode="auto">
          <a:xfrm>
            <a:off x="5080283" y="5094928"/>
            <a:ext cx="229302" cy="105562"/>
          </a:xfrm>
          <a:prstGeom prst="roundRect">
            <a:avLst>
              <a:gd name="adj" fmla="val 5000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1" name="Rounded Rectangle 150"/>
          <p:cNvSpPr/>
          <p:nvPr/>
        </p:nvSpPr>
        <p:spPr bwMode="auto">
          <a:xfrm>
            <a:off x="5725261" y="4448206"/>
            <a:ext cx="229302" cy="105562"/>
          </a:xfrm>
          <a:prstGeom prst="roundRect">
            <a:avLst>
              <a:gd name="adj" fmla="val 5000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2" name="Freeform 151"/>
          <p:cNvSpPr/>
          <p:nvPr/>
        </p:nvSpPr>
        <p:spPr bwMode="auto">
          <a:xfrm rot="5400000">
            <a:off x="4470378" y="5754692"/>
            <a:ext cx="78318" cy="194131"/>
          </a:xfrm>
          <a:custGeom>
            <a:avLst/>
            <a:gdLst>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25963 w 173587"/>
              <a:gd name="connsiteY6" fmla="*/ 350041 h 430279"/>
              <a:gd name="connsiteX7" fmla="*/ 152592 w 173587"/>
              <a:gd name="connsiteY7" fmla="*/ 378236 h 430279"/>
              <a:gd name="connsiteX8" fmla="*/ 173587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52592 w 173587"/>
              <a:gd name="connsiteY6" fmla="*/ 378236 h 430279"/>
              <a:gd name="connsiteX7" fmla="*/ 173587 w 173587"/>
              <a:gd name="connsiteY7" fmla="*/ 430279 h 430279"/>
              <a:gd name="connsiteX8" fmla="*/ 0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52592 w 173587"/>
              <a:gd name="connsiteY5" fmla="*/ 378236 h 430279"/>
              <a:gd name="connsiteX6" fmla="*/ 173587 w 173587"/>
              <a:gd name="connsiteY6" fmla="*/ 430279 h 430279"/>
              <a:gd name="connsiteX7" fmla="*/ 0 w 173587"/>
              <a:gd name="connsiteY7" fmla="*/ 430279 h 4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87" h="430279">
                <a:moveTo>
                  <a:pt x="0" y="430279"/>
                </a:moveTo>
                <a:lnTo>
                  <a:pt x="0" y="0"/>
                </a:lnTo>
                <a:lnTo>
                  <a:pt x="75385" y="186860"/>
                </a:lnTo>
                <a:lnTo>
                  <a:pt x="77204" y="219807"/>
                </a:lnTo>
                <a:cubicBezTo>
                  <a:pt x="83694" y="275895"/>
                  <a:pt x="96710" y="319433"/>
                  <a:pt x="112772" y="337697"/>
                </a:cubicBezTo>
                <a:lnTo>
                  <a:pt x="152592" y="378236"/>
                </a:lnTo>
                <a:lnTo>
                  <a:pt x="173587" y="430279"/>
                </a:lnTo>
                <a:lnTo>
                  <a:pt x="0" y="430279"/>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0" name="Freeform 159"/>
          <p:cNvSpPr/>
          <p:nvPr/>
        </p:nvSpPr>
        <p:spPr bwMode="auto">
          <a:xfrm rot="5400000">
            <a:off x="5765506" y="4460158"/>
            <a:ext cx="78318" cy="194131"/>
          </a:xfrm>
          <a:custGeom>
            <a:avLst/>
            <a:gdLst>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25963 w 173587"/>
              <a:gd name="connsiteY6" fmla="*/ 350041 h 430279"/>
              <a:gd name="connsiteX7" fmla="*/ 152592 w 173587"/>
              <a:gd name="connsiteY7" fmla="*/ 378236 h 430279"/>
              <a:gd name="connsiteX8" fmla="*/ 173587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52592 w 173587"/>
              <a:gd name="connsiteY6" fmla="*/ 378236 h 430279"/>
              <a:gd name="connsiteX7" fmla="*/ 173587 w 173587"/>
              <a:gd name="connsiteY7" fmla="*/ 430279 h 430279"/>
              <a:gd name="connsiteX8" fmla="*/ 0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52592 w 173587"/>
              <a:gd name="connsiteY5" fmla="*/ 378236 h 430279"/>
              <a:gd name="connsiteX6" fmla="*/ 173587 w 173587"/>
              <a:gd name="connsiteY6" fmla="*/ 430279 h 430279"/>
              <a:gd name="connsiteX7" fmla="*/ 0 w 173587"/>
              <a:gd name="connsiteY7" fmla="*/ 430279 h 4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87" h="430279">
                <a:moveTo>
                  <a:pt x="0" y="430279"/>
                </a:moveTo>
                <a:lnTo>
                  <a:pt x="0" y="0"/>
                </a:lnTo>
                <a:lnTo>
                  <a:pt x="75385" y="186860"/>
                </a:lnTo>
                <a:lnTo>
                  <a:pt x="77204" y="219807"/>
                </a:lnTo>
                <a:cubicBezTo>
                  <a:pt x="83694" y="275895"/>
                  <a:pt x="96710" y="319433"/>
                  <a:pt x="112772" y="337697"/>
                </a:cubicBezTo>
                <a:lnTo>
                  <a:pt x="152592" y="378236"/>
                </a:lnTo>
                <a:lnTo>
                  <a:pt x="173587" y="430279"/>
                </a:lnTo>
                <a:lnTo>
                  <a:pt x="0" y="430279"/>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1" name="Freeform 160"/>
          <p:cNvSpPr/>
          <p:nvPr/>
        </p:nvSpPr>
        <p:spPr bwMode="auto">
          <a:xfrm rot="5400000">
            <a:off x="5116360" y="5108793"/>
            <a:ext cx="78318" cy="194131"/>
          </a:xfrm>
          <a:custGeom>
            <a:avLst/>
            <a:gdLst>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25963 w 173587"/>
              <a:gd name="connsiteY6" fmla="*/ 350041 h 430279"/>
              <a:gd name="connsiteX7" fmla="*/ 152592 w 173587"/>
              <a:gd name="connsiteY7" fmla="*/ 378236 h 430279"/>
              <a:gd name="connsiteX8" fmla="*/ 173587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52592 w 173587"/>
              <a:gd name="connsiteY6" fmla="*/ 378236 h 430279"/>
              <a:gd name="connsiteX7" fmla="*/ 173587 w 173587"/>
              <a:gd name="connsiteY7" fmla="*/ 430279 h 430279"/>
              <a:gd name="connsiteX8" fmla="*/ 0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52592 w 173587"/>
              <a:gd name="connsiteY5" fmla="*/ 378236 h 430279"/>
              <a:gd name="connsiteX6" fmla="*/ 173587 w 173587"/>
              <a:gd name="connsiteY6" fmla="*/ 430279 h 430279"/>
              <a:gd name="connsiteX7" fmla="*/ 0 w 173587"/>
              <a:gd name="connsiteY7" fmla="*/ 430279 h 4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87" h="430279">
                <a:moveTo>
                  <a:pt x="0" y="430279"/>
                </a:moveTo>
                <a:lnTo>
                  <a:pt x="0" y="0"/>
                </a:lnTo>
                <a:lnTo>
                  <a:pt x="75385" y="186860"/>
                </a:lnTo>
                <a:lnTo>
                  <a:pt x="77204" y="219807"/>
                </a:lnTo>
                <a:cubicBezTo>
                  <a:pt x="83694" y="275895"/>
                  <a:pt x="96710" y="319433"/>
                  <a:pt x="112772" y="337697"/>
                </a:cubicBezTo>
                <a:lnTo>
                  <a:pt x="152592" y="378236"/>
                </a:lnTo>
                <a:lnTo>
                  <a:pt x="173587" y="430279"/>
                </a:lnTo>
                <a:lnTo>
                  <a:pt x="0" y="430279"/>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2" name="Group 161"/>
          <p:cNvGrpSpPr/>
          <p:nvPr/>
        </p:nvGrpSpPr>
        <p:grpSpPr>
          <a:xfrm>
            <a:off x="6524630" y="4425719"/>
            <a:ext cx="1334955" cy="142373"/>
            <a:chOff x="6524630" y="4425719"/>
            <a:chExt cx="1334955" cy="142373"/>
          </a:xfrm>
        </p:grpSpPr>
        <p:sp>
          <p:nvSpPr>
            <p:cNvPr id="163" name="Rounded Rectangle 162"/>
            <p:cNvSpPr/>
            <p:nvPr/>
          </p:nvSpPr>
          <p:spPr bwMode="auto">
            <a:xfrm>
              <a:off x="6524630" y="4448206"/>
              <a:ext cx="673670" cy="105562"/>
            </a:xfrm>
            <a:prstGeom prst="roundRect">
              <a:avLst>
                <a:gd name="adj" fmla="val 714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5" name="Freeform 164"/>
            <p:cNvSpPr/>
            <p:nvPr/>
          </p:nvSpPr>
          <p:spPr bwMode="auto">
            <a:xfrm>
              <a:off x="7091834" y="4451020"/>
              <a:ext cx="106466" cy="102748"/>
            </a:xfrm>
            <a:custGeom>
              <a:avLst/>
              <a:gdLst>
                <a:gd name="connsiteX0" fmla="*/ 231923 w 235975"/>
                <a:gd name="connsiteY0" fmla="*/ 0 h 227734"/>
                <a:gd name="connsiteX1" fmla="*/ 235975 w 235975"/>
                <a:gd name="connsiteY1" fmla="*/ 0 h 227734"/>
                <a:gd name="connsiteX2" fmla="*/ 235975 w 235975"/>
                <a:gd name="connsiteY2" fmla="*/ 227734 h 227734"/>
                <a:gd name="connsiteX3" fmla="*/ 0 w 235975"/>
                <a:gd name="connsiteY3" fmla="*/ 227734 h 227734"/>
                <a:gd name="connsiteX4" fmla="*/ 0 w 235975"/>
                <a:gd name="connsiteY4" fmla="*/ 225811 h 227734"/>
                <a:gd name="connsiteX5" fmla="*/ 215122 w 235975"/>
                <a:gd name="connsiteY5" fmla="*/ 83219 h 22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975" h="227734">
                  <a:moveTo>
                    <a:pt x="231923" y="0"/>
                  </a:moveTo>
                  <a:lnTo>
                    <a:pt x="235975" y="0"/>
                  </a:lnTo>
                  <a:lnTo>
                    <a:pt x="235975" y="227734"/>
                  </a:lnTo>
                  <a:lnTo>
                    <a:pt x="0" y="227734"/>
                  </a:lnTo>
                  <a:lnTo>
                    <a:pt x="0" y="225811"/>
                  </a:lnTo>
                  <a:cubicBezTo>
                    <a:pt x="96706" y="225811"/>
                    <a:pt x="179679" y="167014"/>
                    <a:pt x="215122" y="83219"/>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6" name="Rounded Rectangle 165"/>
            <p:cNvSpPr/>
            <p:nvPr/>
          </p:nvSpPr>
          <p:spPr bwMode="auto">
            <a:xfrm>
              <a:off x="7047570" y="4447132"/>
              <a:ext cx="782648" cy="105562"/>
            </a:xfrm>
            <a:prstGeom prst="roundRect">
              <a:avLst>
                <a:gd name="adj" fmla="val 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7" name="Group 166"/>
            <p:cNvGrpSpPr/>
            <p:nvPr/>
          </p:nvGrpSpPr>
          <p:grpSpPr>
            <a:xfrm>
              <a:off x="6687360" y="4425719"/>
              <a:ext cx="1172225" cy="142373"/>
              <a:chOff x="6711458" y="5492150"/>
              <a:chExt cx="2610447" cy="345125"/>
            </a:xfrm>
          </p:grpSpPr>
          <p:sp>
            <p:nvSpPr>
              <p:cNvPr id="168" name="Rectangle 167"/>
              <p:cNvSpPr/>
              <p:nvPr/>
            </p:nvSpPr>
            <p:spPr bwMode="auto">
              <a:xfrm rot="5400000">
                <a:off x="7702918" y="5662520"/>
                <a:ext cx="258619" cy="230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9" name="Rectangle 168"/>
              <p:cNvSpPr/>
              <p:nvPr/>
            </p:nvSpPr>
            <p:spPr bwMode="auto">
              <a:xfrm rot="5400000">
                <a:off x="6590158"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0" name="Rectangle 169"/>
              <p:cNvSpPr/>
              <p:nvPr/>
            </p:nvSpPr>
            <p:spPr bwMode="auto">
              <a:xfrm rot="5400000">
                <a:off x="6959913"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1" name="Rectangle 170"/>
              <p:cNvSpPr/>
              <p:nvPr/>
            </p:nvSpPr>
            <p:spPr bwMode="auto">
              <a:xfrm rot="5400000">
                <a:off x="7329669"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2" name="Rectangle 171"/>
              <p:cNvSpPr/>
              <p:nvPr/>
            </p:nvSpPr>
            <p:spPr bwMode="auto">
              <a:xfrm rot="5400000">
                <a:off x="9177174" y="5665125"/>
                <a:ext cx="266455" cy="230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3" name="Rectangle 172"/>
              <p:cNvSpPr/>
              <p:nvPr/>
            </p:nvSpPr>
            <p:spPr bwMode="auto">
              <a:xfrm rot="5400000">
                <a:off x="8068330"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4" name="Rectangle 173"/>
              <p:cNvSpPr/>
              <p:nvPr/>
            </p:nvSpPr>
            <p:spPr bwMode="auto">
              <a:xfrm rot="5400000">
                <a:off x="8438086"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5" name="Rectangle 174"/>
              <p:cNvSpPr/>
              <p:nvPr/>
            </p:nvSpPr>
            <p:spPr bwMode="auto">
              <a:xfrm rot="5400000">
                <a:off x="8768511" y="5652785"/>
                <a:ext cx="34512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
        <p:nvSpPr>
          <p:cNvPr id="176" name="Rounded Rectangle 175"/>
          <p:cNvSpPr/>
          <p:nvPr/>
        </p:nvSpPr>
        <p:spPr bwMode="auto">
          <a:xfrm>
            <a:off x="6484329" y="3801484"/>
            <a:ext cx="668559" cy="105562"/>
          </a:xfrm>
          <a:prstGeom prst="roundRect">
            <a:avLst>
              <a:gd name="adj" fmla="val 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7" name="Rounded Rectangle 176"/>
          <p:cNvSpPr/>
          <p:nvPr/>
        </p:nvSpPr>
        <p:spPr bwMode="auto">
          <a:xfrm>
            <a:off x="6370240" y="3801484"/>
            <a:ext cx="229302" cy="105562"/>
          </a:xfrm>
          <a:prstGeom prst="roundRect">
            <a:avLst>
              <a:gd name="adj" fmla="val 5000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8" name="Freeform 187"/>
          <p:cNvSpPr/>
          <p:nvPr/>
        </p:nvSpPr>
        <p:spPr bwMode="auto">
          <a:xfrm rot="5400000">
            <a:off x="6411761" y="3813436"/>
            <a:ext cx="78318" cy="194131"/>
          </a:xfrm>
          <a:custGeom>
            <a:avLst/>
            <a:gdLst>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25963 w 173587"/>
              <a:gd name="connsiteY6" fmla="*/ 350041 h 430279"/>
              <a:gd name="connsiteX7" fmla="*/ 152592 w 173587"/>
              <a:gd name="connsiteY7" fmla="*/ 378236 h 430279"/>
              <a:gd name="connsiteX8" fmla="*/ 173587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52592 w 173587"/>
              <a:gd name="connsiteY6" fmla="*/ 378236 h 430279"/>
              <a:gd name="connsiteX7" fmla="*/ 173587 w 173587"/>
              <a:gd name="connsiteY7" fmla="*/ 430279 h 430279"/>
              <a:gd name="connsiteX8" fmla="*/ 0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52592 w 173587"/>
              <a:gd name="connsiteY5" fmla="*/ 378236 h 430279"/>
              <a:gd name="connsiteX6" fmla="*/ 173587 w 173587"/>
              <a:gd name="connsiteY6" fmla="*/ 430279 h 430279"/>
              <a:gd name="connsiteX7" fmla="*/ 0 w 173587"/>
              <a:gd name="connsiteY7" fmla="*/ 430279 h 4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87" h="430279">
                <a:moveTo>
                  <a:pt x="0" y="430279"/>
                </a:moveTo>
                <a:lnTo>
                  <a:pt x="0" y="0"/>
                </a:lnTo>
                <a:lnTo>
                  <a:pt x="75385" y="186860"/>
                </a:lnTo>
                <a:lnTo>
                  <a:pt x="77204" y="219807"/>
                </a:lnTo>
                <a:cubicBezTo>
                  <a:pt x="83694" y="275895"/>
                  <a:pt x="96710" y="319433"/>
                  <a:pt x="112772" y="337697"/>
                </a:cubicBezTo>
                <a:lnTo>
                  <a:pt x="152592" y="378236"/>
                </a:lnTo>
                <a:lnTo>
                  <a:pt x="173587" y="430279"/>
                </a:lnTo>
                <a:lnTo>
                  <a:pt x="0" y="430279"/>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9" name="Rectangle 188"/>
          <p:cNvSpPr/>
          <p:nvPr/>
        </p:nvSpPr>
        <p:spPr bwMode="auto">
          <a:xfrm>
            <a:off x="6958006" y="2902785"/>
            <a:ext cx="430131" cy="27347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0" name="Rounded Rectangle 189"/>
          <p:cNvSpPr/>
          <p:nvPr/>
        </p:nvSpPr>
        <p:spPr bwMode="auto">
          <a:xfrm>
            <a:off x="9549991" y="1236163"/>
            <a:ext cx="3017520" cy="105562"/>
          </a:xfrm>
          <a:prstGeom prst="roundRect">
            <a:avLst>
              <a:gd name="adj" fmla="val 50000"/>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1" name="Rounded Rectangle 190"/>
          <p:cNvSpPr/>
          <p:nvPr/>
        </p:nvSpPr>
        <p:spPr bwMode="auto">
          <a:xfrm>
            <a:off x="9047979" y="1235589"/>
            <a:ext cx="668559" cy="105562"/>
          </a:xfrm>
          <a:prstGeom prst="roundRect">
            <a:avLst>
              <a:gd name="adj" fmla="val 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2" name="Rectangle 191"/>
          <p:cNvSpPr/>
          <p:nvPr/>
        </p:nvSpPr>
        <p:spPr bwMode="auto">
          <a:xfrm rot="18900000">
            <a:off x="7655547" y="1952382"/>
            <a:ext cx="822234" cy="119877"/>
          </a:xfrm>
          <a:prstGeom prst="rect">
            <a:avLst/>
          </a:prstGeom>
          <a:noFill/>
          <a:ln w="19050" cap="sq">
            <a:noFill/>
            <a:prstDash val="solid"/>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31742">
              <a:lnSpc>
                <a:spcPts val="1122"/>
              </a:lnSpc>
            </a:pPr>
            <a:endParaRPr lang="en-US" sz="1071" kern="0" dirty="0">
              <a:solidFill>
                <a:srgbClr val="505050"/>
              </a:solidFill>
              <a:latin typeface="Segoe UI Semibold" panose="020B0702040204020203" pitchFamily="34" charset="0"/>
              <a:cs typeface="Segoe UI Semibold" panose="020B0702040204020203" pitchFamily="34" charset="0"/>
            </a:endParaRPr>
          </a:p>
        </p:txBody>
      </p:sp>
      <p:sp>
        <p:nvSpPr>
          <p:cNvPr id="193" name="Rounded Rectangle 192"/>
          <p:cNvSpPr/>
          <p:nvPr/>
        </p:nvSpPr>
        <p:spPr bwMode="auto">
          <a:xfrm>
            <a:off x="7026026" y="3175755"/>
            <a:ext cx="755578" cy="105562"/>
          </a:xfrm>
          <a:prstGeom prst="roundRect">
            <a:avLst>
              <a:gd name="adj" fmla="val 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4" name="Rounded Rectangle 193"/>
          <p:cNvSpPr/>
          <p:nvPr/>
        </p:nvSpPr>
        <p:spPr bwMode="auto">
          <a:xfrm>
            <a:off x="7651566" y="2529866"/>
            <a:ext cx="775014" cy="105562"/>
          </a:xfrm>
          <a:prstGeom prst="roundRect">
            <a:avLst>
              <a:gd name="adj" fmla="val 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5" name="Rounded Rectangle 194"/>
          <p:cNvSpPr/>
          <p:nvPr/>
        </p:nvSpPr>
        <p:spPr bwMode="auto">
          <a:xfrm>
            <a:off x="8403000" y="1882311"/>
            <a:ext cx="668559" cy="105562"/>
          </a:xfrm>
          <a:prstGeom prst="roundRect">
            <a:avLst>
              <a:gd name="adj" fmla="val 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6" name="Up Arrow 195"/>
          <p:cNvSpPr/>
          <p:nvPr/>
        </p:nvSpPr>
        <p:spPr bwMode="auto">
          <a:xfrm rot="2700000">
            <a:off x="8051905" y="313554"/>
            <a:ext cx="185649" cy="3547966"/>
          </a:xfrm>
          <a:prstGeom prst="upArrow">
            <a:avLst>
              <a:gd name="adj1" fmla="val 63230"/>
              <a:gd name="adj2" fmla="val 109082"/>
            </a:avLst>
          </a:prstGeom>
          <a:solidFill>
            <a:srgbClr val="0078D7"/>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rgbClr val="737373"/>
              </a:solidFill>
              <a:ea typeface="Segoe UI" pitchFamily="34" charset="0"/>
              <a:cs typeface="Segoe UI" pitchFamily="34" charset="0"/>
            </a:endParaRPr>
          </a:p>
        </p:txBody>
      </p:sp>
      <p:sp>
        <p:nvSpPr>
          <p:cNvPr id="197" name="Rounded Rectangle 196"/>
          <p:cNvSpPr/>
          <p:nvPr/>
        </p:nvSpPr>
        <p:spPr bwMode="auto">
          <a:xfrm>
            <a:off x="6998954" y="3175755"/>
            <a:ext cx="229302" cy="105562"/>
          </a:xfrm>
          <a:prstGeom prst="roundRect">
            <a:avLst>
              <a:gd name="adj" fmla="val 5000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8" name="Rounded Rectangle 197"/>
          <p:cNvSpPr/>
          <p:nvPr/>
        </p:nvSpPr>
        <p:spPr bwMode="auto">
          <a:xfrm>
            <a:off x="7624883" y="2529033"/>
            <a:ext cx="229302" cy="105562"/>
          </a:xfrm>
          <a:prstGeom prst="roundRect">
            <a:avLst>
              <a:gd name="adj" fmla="val 5000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9" name="Rounded Rectangle 198"/>
          <p:cNvSpPr/>
          <p:nvPr/>
        </p:nvSpPr>
        <p:spPr bwMode="auto">
          <a:xfrm>
            <a:off x="8288911" y="1882311"/>
            <a:ext cx="229302" cy="105562"/>
          </a:xfrm>
          <a:prstGeom prst="roundRect">
            <a:avLst>
              <a:gd name="adj" fmla="val 5000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0" name="Rounded Rectangle 199"/>
          <p:cNvSpPr/>
          <p:nvPr/>
        </p:nvSpPr>
        <p:spPr bwMode="auto">
          <a:xfrm>
            <a:off x="8933890" y="1235589"/>
            <a:ext cx="229302" cy="105562"/>
          </a:xfrm>
          <a:prstGeom prst="roundRect">
            <a:avLst>
              <a:gd name="adj" fmla="val 50000"/>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1" name="Freeform 200"/>
          <p:cNvSpPr/>
          <p:nvPr/>
        </p:nvSpPr>
        <p:spPr bwMode="auto">
          <a:xfrm rot="5400000">
            <a:off x="7034028" y="3188797"/>
            <a:ext cx="78318" cy="194131"/>
          </a:xfrm>
          <a:custGeom>
            <a:avLst/>
            <a:gdLst>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25963 w 173587"/>
              <a:gd name="connsiteY6" fmla="*/ 350041 h 430279"/>
              <a:gd name="connsiteX7" fmla="*/ 152592 w 173587"/>
              <a:gd name="connsiteY7" fmla="*/ 378236 h 430279"/>
              <a:gd name="connsiteX8" fmla="*/ 173587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52592 w 173587"/>
              <a:gd name="connsiteY6" fmla="*/ 378236 h 430279"/>
              <a:gd name="connsiteX7" fmla="*/ 173587 w 173587"/>
              <a:gd name="connsiteY7" fmla="*/ 430279 h 430279"/>
              <a:gd name="connsiteX8" fmla="*/ 0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52592 w 173587"/>
              <a:gd name="connsiteY5" fmla="*/ 378236 h 430279"/>
              <a:gd name="connsiteX6" fmla="*/ 173587 w 173587"/>
              <a:gd name="connsiteY6" fmla="*/ 430279 h 430279"/>
              <a:gd name="connsiteX7" fmla="*/ 0 w 173587"/>
              <a:gd name="connsiteY7" fmla="*/ 430279 h 4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87" h="430279">
                <a:moveTo>
                  <a:pt x="0" y="430279"/>
                </a:moveTo>
                <a:lnTo>
                  <a:pt x="0" y="0"/>
                </a:lnTo>
                <a:lnTo>
                  <a:pt x="75385" y="186860"/>
                </a:lnTo>
                <a:lnTo>
                  <a:pt x="77204" y="219807"/>
                </a:lnTo>
                <a:cubicBezTo>
                  <a:pt x="83694" y="275895"/>
                  <a:pt x="96710" y="319433"/>
                  <a:pt x="112772" y="337697"/>
                </a:cubicBezTo>
                <a:lnTo>
                  <a:pt x="152592" y="378236"/>
                </a:lnTo>
                <a:lnTo>
                  <a:pt x="173587" y="430279"/>
                </a:lnTo>
                <a:lnTo>
                  <a:pt x="0" y="430279"/>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2" name="Freeform 201"/>
          <p:cNvSpPr/>
          <p:nvPr/>
        </p:nvSpPr>
        <p:spPr bwMode="auto">
          <a:xfrm rot="5400000">
            <a:off x="8329156" y="1894263"/>
            <a:ext cx="78318" cy="194131"/>
          </a:xfrm>
          <a:custGeom>
            <a:avLst/>
            <a:gdLst>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25963 w 173587"/>
              <a:gd name="connsiteY6" fmla="*/ 350041 h 430279"/>
              <a:gd name="connsiteX7" fmla="*/ 152592 w 173587"/>
              <a:gd name="connsiteY7" fmla="*/ 378236 h 430279"/>
              <a:gd name="connsiteX8" fmla="*/ 173587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52592 w 173587"/>
              <a:gd name="connsiteY6" fmla="*/ 378236 h 430279"/>
              <a:gd name="connsiteX7" fmla="*/ 173587 w 173587"/>
              <a:gd name="connsiteY7" fmla="*/ 430279 h 430279"/>
              <a:gd name="connsiteX8" fmla="*/ 0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52592 w 173587"/>
              <a:gd name="connsiteY5" fmla="*/ 378236 h 430279"/>
              <a:gd name="connsiteX6" fmla="*/ 173587 w 173587"/>
              <a:gd name="connsiteY6" fmla="*/ 430279 h 430279"/>
              <a:gd name="connsiteX7" fmla="*/ 0 w 173587"/>
              <a:gd name="connsiteY7" fmla="*/ 430279 h 4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87" h="430279">
                <a:moveTo>
                  <a:pt x="0" y="430279"/>
                </a:moveTo>
                <a:lnTo>
                  <a:pt x="0" y="0"/>
                </a:lnTo>
                <a:lnTo>
                  <a:pt x="75385" y="186860"/>
                </a:lnTo>
                <a:lnTo>
                  <a:pt x="77204" y="219807"/>
                </a:lnTo>
                <a:cubicBezTo>
                  <a:pt x="83694" y="275895"/>
                  <a:pt x="96710" y="319433"/>
                  <a:pt x="112772" y="337697"/>
                </a:cubicBezTo>
                <a:lnTo>
                  <a:pt x="152592" y="378236"/>
                </a:lnTo>
                <a:lnTo>
                  <a:pt x="173587" y="430279"/>
                </a:lnTo>
                <a:lnTo>
                  <a:pt x="0" y="430279"/>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3" name="Freeform 202"/>
          <p:cNvSpPr/>
          <p:nvPr/>
        </p:nvSpPr>
        <p:spPr bwMode="auto">
          <a:xfrm rot="5400000">
            <a:off x="8975411" y="1247541"/>
            <a:ext cx="78318" cy="194131"/>
          </a:xfrm>
          <a:custGeom>
            <a:avLst/>
            <a:gdLst>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25963 w 173587"/>
              <a:gd name="connsiteY6" fmla="*/ 350041 h 430279"/>
              <a:gd name="connsiteX7" fmla="*/ 152592 w 173587"/>
              <a:gd name="connsiteY7" fmla="*/ 378236 h 430279"/>
              <a:gd name="connsiteX8" fmla="*/ 173587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52592 w 173587"/>
              <a:gd name="connsiteY6" fmla="*/ 378236 h 430279"/>
              <a:gd name="connsiteX7" fmla="*/ 173587 w 173587"/>
              <a:gd name="connsiteY7" fmla="*/ 430279 h 430279"/>
              <a:gd name="connsiteX8" fmla="*/ 0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52592 w 173587"/>
              <a:gd name="connsiteY5" fmla="*/ 378236 h 430279"/>
              <a:gd name="connsiteX6" fmla="*/ 173587 w 173587"/>
              <a:gd name="connsiteY6" fmla="*/ 430279 h 430279"/>
              <a:gd name="connsiteX7" fmla="*/ 0 w 173587"/>
              <a:gd name="connsiteY7" fmla="*/ 430279 h 4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87" h="430279">
                <a:moveTo>
                  <a:pt x="0" y="430279"/>
                </a:moveTo>
                <a:lnTo>
                  <a:pt x="0" y="0"/>
                </a:lnTo>
                <a:lnTo>
                  <a:pt x="75385" y="186860"/>
                </a:lnTo>
                <a:lnTo>
                  <a:pt x="77204" y="219807"/>
                </a:lnTo>
                <a:cubicBezTo>
                  <a:pt x="83694" y="275895"/>
                  <a:pt x="96710" y="319433"/>
                  <a:pt x="112772" y="337697"/>
                </a:cubicBezTo>
                <a:lnTo>
                  <a:pt x="152592" y="378236"/>
                </a:lnTo>
                <a:lnTo>
                  <a:pt x="173587" y="430279"/>
                </a:lnTo>
                <a:lnTo>
                  <a:pt x="0" y="430279"/>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4" name="Freeform 203"/>
          <p:cNvSpPr/>
          <p:nvPr/>
        </p:nvSpPr>
        <p:spPr bwMode="auto">
          <a:xfrm rot="5400000">
            <a:off x="7680010" y="2542898"/>
            <a:ext cx="78318" cy="194131"/>
          </a:xfrm>
          <a:custGeom>
            <a:avLst/>
            <a:gdLst>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25963 w 173587"/>
              <a:gd name="connsiteY6" fmla="*/ 350041 h 430279"/>
              <a:gd name="connsiteX7" fmla="*/ 152592 w 173587"/>
              <a:gd name="connsiteY7" fmla="*/ 378236 h 430279"/>
              <a:gd name="connsiteX8" fmla="*/ 173587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25963 w 173587"/>
              <a:gd name="connsiteY5" fmla="*/ 344988 h 430279"/>
              <a:gd name="connsiteX6" fmla="*/ 152592 w 173587"/>
              <a:gd name="connsiteY6" fmla="*/ 378236 h 430279"/>
              <a:gd name="connsiteX7" fmla="*/ 173587 w 173587"/>
              <a:gd name="connsiteY7" fmla="*/ 430279 h 430279"/>
              <a:gd name="connsiteX8" fmla="*/ 0 w 173587"/>
              <a:gd name="connsiteY8" fmla="*/ 430279 h 430279"/>
              <a:gd name="connsiteX0" fmla="*/ 0 w 173587"/>
              <a:gd name="connsiteY0" fmla="*/ 430279 h 430279"/>
              <a:gd name="connsiteX1" fmla="*/ 0 w 173587"/>
              <a:gd name="connsiteY1" fmla="*/ 0 h 430279"/>
              <a:gd name="connsiteX2" fmla="*/ 75385 w 173587"/>
              <a:gd name="connsiteY2" fmla="*/ 186860 h 430279"/>
              <a:gd name="connsiteX3" fmla="*/ 77204 w 173587"/>
              <a:gd name="connsiteY3" fmla="*/ 219807 h 430279"/>
              <a:gd name="connsiteX4" fmla="*/ 112772 w 173587"/>
              <a:gd name="connsiteY4" fmla="*/ 337697 h 430279"/>
              <a:gd name="connsiteX5" fmla="*/ 152592 w 173587"/>
              <a:gd name="connsiteY5" fmla="*/ 378236 h 430279"/>
              <a:gd name="connsiteX6" fmla="*/ 173587 w 173587"/>
              <a:gd name="connsiteY6" fmla="*/ 430279 h 430279"/>
              <a:gd name="connsiteX7" fmla="*/ 0 w 173587"/>
              <a:gd name="connsiteY7" fmla="*/ 430279 h 43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87" h="430279">
                <a:moveTo>
                  <a:pt x="0" y="430279"/>
                </a:moveTo>
                <a:lnTo>
                  <a:pt x="0" y="0"/>
                </a:lnTo>
                <a:lnTo>
                  <a:pt x="75385" y="186860"/>
                </a:lnTo>
                <a:lnTo>
                  <a:pt x="77204" y="219807"/>
                </a:lnTo>
                <a:cubicBezTo>
                  <a:pt x="83694" y="275895"/>
                  <a:pt x="96710" y="319433"/>
                  <a:pt x="112772" y="337697"/>
                </a:cubicBezTo>
                <a:lnTo>
                  <a:pt x="152592" y="378236"/>
                </a:lnTo>
                <a:lnTo>
                  <a:pt x="173587" y="430279"/>
                </a:lnTo>
                <a:lnTo>
                  <a:pt x="0" y="430279"/>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5" name="Rectangle 204"/>
          <p:cNvSpPr/>
          <p:nvPr/>
        </p:nvSpPr>
        <p:spPr bwMode="auto">
          <a:xfrm>
            <a:off x="6635342" y="5634180"/>
            <a:ext cx="2779890" cy="106977"/>
          </a:xfrm>
          <a:prstGeom prst="rect">
            <a:avLst/>
          </a:prstGeom>
          <a:noFill/>
          <a:ln w="19050" cap="sq">
            <a:noFill/>
            <a:prstDash val="solid"/>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921">
              <a:lnSpc>
                <a:spcPts val="1122"/>
              </a:lnSpc>
            </a:pPr>
            <a:r>
              <a:rPr lang="en-US" sz="900" b="1" kern="0" dirty="0">
                <a:solidFill>
                  <a:srgbClr val="505050"/>
                </a:solidFill>
                <a:cs typeface="Segoe UI" panose="020B0502040204020203" pitchFamily="34" charset="0"/>
              </a:rPr>
              <a:t>Long Term Servicing Branch</a:t>
            </a:r>
            <a:endParaRPr lang="en-US" sz="1400" b="1" kern="0" dirty="0">
              <a:solidFill>
                <a:srgbClr val="505050"/>
              </a:solidFill>
              <a:cs typeface="Segoe UI Semibold" panose="020B0702040204020203" pitchFamily="34" charset="0"/>
            </a:endParaRPr>
          </a:p>
        </p:txBody>
      </p:sp>
      <p:sp>
        <p:nvSpPr>
          <p:cNvPr id="206" name="Rectangle 205"/>
          <p:cNvSpPr/>
          <p:nvPr/>
        </p:nvSpPr>
        <p:spPr bwMode="auto">
          <a:xfrm>
            <a:off x="7867261" y="3691431"/>
            <a:ext cx="2779890" cy="106977"/>
          </a:xfrm>
          <a:prstGeom prst="rect">
            <a:avLst/>
          </a:prstGeom>
          <a:noFill/>
          <a:ln w="19050" cap="sq">
            <a:noFill/>
            <a:prstDash val="solid"/>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921">
              <a:lnSpc>
                <a:spcPts val="1122"/>
              </a:lnSpc>
            </a:pPr>
            <a:r>
              <a:rPr lang="en-US" sz="900" b="1" kern="0" dirty="0">
                <a:solidFill>
                  <a:srgbClr val="505050"/>
                </a:solidFill>
                <a:cs typeface="Segoe UI" panose="020B0502040204020203" pitchFamily="34" charset="0"/>
              </a:rPr>
              <a:t>Long Term Servicing Branch</a:t>
            </a:r>
            <a:endParaRPr lang="en-US" sz="1400" b="1" kern="0" dirty="0">
              <a:solidFill>
                <a:srgbClr val="505050"/>
              </a:solidFill>
              <a:cs typeface="Segoe UI Semibold" panose="020B0702040204020203" pitchFamily="34" charset="0"/>
            </a:endParaRPr>
          </a:p>
        </p:txBody>
      </p:sp>
      <p:sp>
        <p:nvSpPr>
          <p:cNvPr id="234" name="Rectangle 233"/>
          <p:cNvSpPr/>
          <p:nvPr/>
        </p:nvSpPr>
        <p:spPr bwMode="auto">
          <a:xfrm>
            <a:off x="9479986" y="1111900"/>
            <a:ext cx="2779890" cy="106977"/>
          </a:xfrm>
          <a:prstGeom prst="rect">
            <a:avLst/>
          </a:prstGeom>
          <a:noFill/>
          <a:ln w="19050" cap="sq">
            <a:noFill/>
            <a:prstDash val="solid"/>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921">
              <a:lnSpc>
                <a:spcPts val="1122"/>
              </a:lnSpc>
            </a:pPr>
            <a:r>
              <a:rPr lang="en-US" sz="900" b="1" kern="0" dirty="0">
                <a:solidFill>
                  <a:srgbClr val="505050"/>
                </a:solidFill>
                <a:cs typeface="Segoe UI" panose="020B0502040204020203" pitchFamily="34" charset="0"/>
              </a:rPr>
              <a:t>Long Term Servicing Branch</a:t>
            </a:r>
            <a:endParaRPr lang="en-US" sz="1400" b="1" kern="0" dirty="0">
              <a:solidFill>
                <a:srgbClr val="505050"/>
              </a:solidFill>
              <a:cs typeface="Segoe UI Semibold" panose="020B0702040204020203" pitchFamily="34" charset="0"/>
            </a:endParaRPr>
          </a:p>
        </p:txBody>
      </p:sp>
      <p:grpSp>
        <p:nvGrpSpPr>
          <p:cNvPr id="236" name="Group 235"/>
          <p:cNvGrpSpPr/>
          <p:nvPr/>
        </p:nvGrpSpPr>
        <p:grpSpPr>
          <a:xfrm>
            <a:off x="7789561" y="3153230"/>
            <a:ext cx="1334955" cy="142373"/>
            <a:chOff x="6524630" y="4425719"/>
            <a:chExt cx="1334955" cy="142373"/>
          </a:xfrm>
        </p:grpSpPr>
        <p:sp>
          <p:nvSpPr>
            <p:cNvPr id="237" name="Rounded Rectangle 236"/>
            <p:cNvSpPr/>
            <p:nvPr/>
          </p:nvSpPr>
          <p:spPr bwMode="auto">
            <a:xfrm>
              <a:off x="6524630" y="4448206"/>
              <a:ext cx="673670" cy="105562"/>
            </a:xfrm>
            <a:prstGeom prst="roundRect">
              <a:avLst>
                <a:gd name="adj" fmla="val 714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8" name="Freeform 237"/>
            <p:cNvSpPr/>
            <p:nvPr/>
          </p:nvSpPr>
          <p:spPr bwMode="auto">
            <a:xfrm>
              <a:off x="7091834" y="4451020"/>
              <a:ext cx="106466" cy="102748"/>
            </a:xfrm>
            <a:custGeom>
              <a:avLst/>
              <a:gdLst>
                <a:gd name="connsiteX0" fmla="*/ 231923 w 235975"/>
                <a:gd name="connsiteY0" fmla="*/ 0 h 227734"/>
                <a:gd name="connsiteX1" fmla="*/ 235975 w 235975"/>
                <a:gd name="connsiteY1" fmla="*/ 0 h 227734"/>
                <a:gd name="connsiteX2" fmla="*/ 235975 w 235975"/>
                <a:gd name="connsiteY2" fmla="*/ 227734 h 227734"/>
                <a:gd name="connsiteX3" fmla="*/ 0 w 235975"/>
                <a:gd name="connsiteY3" fmla="*/ 227734 h 227734"/>
                <a:gd name="connsiteX4" fmla="*/ 0 w 235975"/>
                <a:gd name="connsiteY4" fmla="*/ 225811 h 227734"/>
                <a:gd name="connsiteX5" fmla="*/ 215122 w 235975"/>
                <a:gd name="connsiteY5" fmla="*/ 83219 h 22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975" h="227734">
                  <a:moveTo>
                    <a:pt x="231923" y="0"/>
                  </a:moveTo>
                  <a:lnTo>
                    <a:pt x="235975" y="0"/>
                  </a:lnTo>
                  <a:lnTo>
                    <a:pt x="235975" y="227734"/>
                  </a:lnTo>
                  <a:lnTo>
                    <a:pt x="0" y="227734"/>
                  </a:lnTo>
                  <a:lnTo>
                    <a:pt x="0" y="225811"/>
                  </a:lnTo>
                  <a:cubicBezTo>
                    <a:pt x="96706" y="225811"/>
                    <a:pt x="179679" y="167014"/>
                    <a:pt x="215122" y="83219"/>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39" name="Rounded Rectangle 238"/>
            <p:cNvSpPr/>
            <p:nvPr/>
          </p:nvSpPr>
          <p:spPr bwMode="auto">
            <a:xfrm>
              <a:off x="7047570" y="4448206"/>
              <a:ext cx="782648" cy="105562"/>
            </a:xfrm>
            <a:prstGeom prst="roundRect">
              <a:avLst>
                <a:gd name="adj" fmla="val 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40" name="Group 239"/>
            <p:cNvGrpSpPr/>
            <p:nvPr/>
          </p:nvGrpSpPr>
          <p:grpSpPr>
            <a:xfrm>
              <a:off x="6687360" y="4425719"/>
              <a:ext cx="1172225" cy="142373"/>
              <a:chOff x="6711458" y="5492150"/>
              <a:chExt cx="2610447" cy="345125"/>
            </a:xfrm>
          </p:grpSpPr>
          <p:sp>
            <p:nvSpPr>
              <p:cNvPr id="241" name="Rectangle 240"/>
              <p:cNvSpPr/>
              <p:nvPr/>
            </p:nvSpPr>
            <p:spPr bwMode="auto">
              <a:xfrm rot="5400000">
                <a:off x="7702918" y="5662520"/>
                <a:ext cx="258619" cy="230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2" name="Rectangle 241"/>
              <p:cNvSpPr/>
              <p:nvPr/>
            </p:nvSpPr>
            <p:spPr bwMode="auto">
              <a:xfrm rot="5400000">
                <a:off x="6590158"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3" name="Rectangle 242"/>
              <p:cNvSpPr/>
              <p:nvPr/>
            </p:nvSpPr>
            <p:spPr bwMode="auto">
              <a:xfrm rot="5400000">
                <a:off x="6959913"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4" name="Rectangle 243"/>
              <p:cNvSpPr/>
              <p:nvPr/>
            </p:nvSpPr>
            <p:spPr bwMode="auto">
              <a:xfrm rot="5400000">
                <a:off x="7329669"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5" name="Rectangle 244"/>
              <p:cNvSpPr/>
              <p:nvPr/>
            </p:nvSpPr>
            <p:spPr bwMode="auto">
              <a:xfrm rot="5400000">
                <a:off x="9177174" y="5665125"/>
                <a:ext cx="266455" cy="230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6" name="Rectangle 245"/>
              <p:cNvSpPr/>
              <p:nvPr/>
            </p:nvSpPr>
            <p:spPr bwMode="auto">
              <a:xfrm rot="5400000">
                <a:off x="8068330"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7" name="Rectangle 246"/>
              <p:cNvSpPr/>
              <p:nvPr/>
            </p:nvSpPr>
            <p:spPr bwMode="auto">
              <a:xfrm rot="5400000">
                <a:off x="8438086"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8" name="Rectangle 247"/>
              <p:cNvSpPr/>
              <p:nvPr/>
            </p:nvSpPr>
            <p:spPr bwMode="auto">
              <a:xfrm rot="5400000">
                <a:off x="8768511" y="5652785"/>
                <a:ext cx="34512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49" name="Group 248"/>
          <p:cNvGrpSpPr/>
          <p:nvPr/>
        </p:nvGrpSpPr>
        <p:grpSpPr>
          <a:xfrm>
            <a:off x="8437360" y="2509111"/>
            <a:ext cx="1334955" cy="142373"/>
            <a:chOff x="6524630" y="4425719"/>
            <a:chExt cx="1334955" cy="142373"/>
          </a:xfrm>
        </p:grpSpPr>
        <p:sp>
          <p:nvSpPr>
            <p:cNvPr id="250" name="Rounded Rectangle 249"/>
            <p:cNvSpPr/>
            <p:nvPr/>
          </p:nvSpPr>
          <p:spPr bwMode="auto">
            <a:xfrm>
              <a:off x="6524630" y="4448206"/>
              <a:ext cx="673670" cy="105562"/>
            </a:xfrm>
            <a:prstGeom prst="roundRect">
              <a:avLst>
                <a:gd name="adj" fmla="val 714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1" name="Freeform 250"/>
            <p:cNvSpPr/>
            <p:nvPr/>
          </p:nvSpPr>
          <p:spPr bwMode="auto">
            <a:xfrm>
              <a:off x="7091834" y="4451020"/>
              <a:ext cx="106466" cy="102748"/>
            </a:xfrm>
            <a:custGeom>
              <a:avLst/>
              <a:gdLst>
                <a:gd name="connsiteX0" fmla="*/ 231923 w 235975"/>
                <a:gd name="connsiteY0" fmla="*/ 0 h 227734"/>
                <a:gd name="connsiteX1" fmla="*/ 235975 w 235975"/>
                <a:gd name="connsiteY1" fmla="*/ 0 h 227734"/>
                <a:gd name="connsiteX2" fmla="*/ 235975 w 235975"/>
                <a:gd name="connsiteY2" fmla="*/ 227734 h 227734"/>
                <a:gd name="connsiteX3" fmla="*/ 0 w 235975"/>
                <a:gd name="connsiteY3" fmla="*/ 227734 h 227734"/>
                <a:gd name="connsiteX4" fmla="*/ 0 w 235975"/>
                <a:gd name="connsiteY4" fmla="*/ 225811 h 227734"/>
                <a:gd name="connsiteX5" fmla="*/ 215122 w 235975"/>
                <a:gd name="connsiteY5" fmla="*/ 83219 h 22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975" h="227734">
                  <a:moveTo>
                    <a:pt x="231923" y="0"/>
                  </a:moveTo>
                  <a:lnTo>
                    <a:pt x="235975" y="0"/>
                  </a:lnTo>
                  <a:lnTo>
                    <a:pt x="235975" y="227734"/>
                  </a:lnTo>
                  <a:lnTo>
                    <a:pt x="0" y="227734"/>
                  </a:lnTo>
                  <a:lnTo>
                    <a:pt x="0" y="225811"/>
                  </a:lnTo>
                  <a:cubicBezTo>
                    <a:pt x="96706" y="225811"/>
                    <a:pt x="179679" y="167014"/>
                    <a:pt x="215122" y="83219"/>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2" name="Rounded Rectangle 251"/>
            <p:cNvSpPr/>
            <p:nvPr/>
          </p:nvSpPr>
          <p:spPr bwMode="auto">
            <a:xfrm>
              <a:off x="7047570" y="4448206"/>
              <a:ext cx="782648" cy="105562"/>
            </a:xfrm>
            <a:prstGeom prst="roundRect">
              <a:avLst>
                <a:gd name="adj" fmla="val 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53" name="Group 252"/>
            <p:cNvGrpSpPr/>
            <p:nvPr/>
          </p:nvGrpSpPr>
          <p:grpSpPr>
            <a:xfrm>
              <a:off x="6687360" y="4425719"/>
              <a:ext cx="1172225" cy="142373"/>
              <a:chOff x="6711458" y="5492150"/>
              <a:chExt cx="2610447" cy="345125"/>
            </a:xfrm>
          </p:grpSpPr>
          <p:sp>
            <p:nvSpPr>
              <p:cNvPr id="254" name="Rectangle 253"/>
              <p:cNvSpPr/>
              <p:nvPr/>
            </p:nvSpPr>
            <p:spPr bwMode="auto">
              <a:xfrm rot="5400000">
                <a:off x="7702918" y="5662520"/>
                <a:ext cx="258619" cy="230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5" name="Rectangle 254"/>
              <p:cNvSpPr/>
              <p:nvPr/>
            </p:nvSpPr>
            <p:spPr bwMode="auto">
              <a:xfrm rot="5400000">
                <a:off x="6590158"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6" name="Rectangle 255"/>
              <p:cNvSpPr/>
              <p:nvPr/>
            </p:nvSpPr>
            <p:spPr bwMode="auto">
              <a:xfrm rot="5400000">
                <a:off x="6959913"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7" name="Rectangle 256"/>
              <p:cNvSpPr/>
              <p:nvPr/>
            </p:nvSpPr>
            <p:spPr bwMode="auto">
              <a:xfrm rot="5400000">
                <a:off x="7329669"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8" name="Rectangle 257"/>
              <p:cNvSpPr/>
              <p:nvPr/>
            </p:nvSpPr>
            <p:spPr bwMode="auto">
              <a:xfrm rot="5400000">
                <a:off x="9177174" y="5665125"/>
                <a:ext cx="266455" cy="230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9" name="Rectangle 258"/>
              <p:cNvSpPr/>
              <p:nvPr/>
            </p:nvSpPr>
            <p:spPr bwMode="auto">
              <a:xfrm rot="5400000">
                <a:off x="8068330"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0" name="Rectangle 259"/>
              <p:cNvSpPr/>
              <p:nvPr/>
            </p:nvSpPr>
            <p:spPr bwMode="auto">
              <a:xfrm rot="5400000">
                <a:off x="8438086"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1" name="Rectangle 260"/>
              <p:cNvSpPr/>
              <p:nvPr/>
            </p:nvSpPr>
            <p:spPr bwMode="auto">
              <a:xfrm rot="5400000">
                <a:off x="8768511" y="5652785"/>
                <a:ext cx="34512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62" name="Group 261"/>
          <p:cNvGrpSpPr/>
          <p:nvPr/>
        </p:nvGrpSpPr>
        <p:grpSpPr>
          <a:xfrm>
            <a:off x="9081083" y="1860189"/>
            <a:ext cx="1334955" cy="142373"/>
            <a:chOff x="6524630" y="4425719"/>
            <a:chExt cx="1334955" cy="142373"/>
          </a:xfrm>
        </p:grpSpPr>
        <p:sp>
          <p:nvSpPr>
            <p:cNvPr id="263" name="Rounded Rectangle 262"/>
            <p:cNvSpPr/>
            <p:nvPr/>
          </p:nvSpPr>
          <p:spPr bwMode="auto">
            <a:xfrm>
              <a:off x="6524630" y="4448206"/>
              <a:ext cx="673670" cy="105562"/>
            </a:xfrm>
            <a:prstGeom prst="roundRect">
              <a:avLst>
                <a:gd name="adj" fmla="val 714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4" name="Freeform 263"/>
            <p:cNvSpPr/>
            <p:nvPr/>
          </p:nvSpPr>
          <p:spPr bwMode="auto">
            <a:xfrm>
              <a:off x="7091834" y="4451020"/>
              <a:ext cx="106466" cy="102748"/>
            </a:xfrm>
            <a:custGeom>
              <a:avLst/>
              <a:gdLst>
                <a:gd name="connsiteX0" fmla="*/ 231923 w 235975"/>
                <a:gd name="connsiteY0" fmla="*/ 0 h 227734"/>
                <a:gd name="connsiteX1" fmla="*/ 235975 w 235975"/>
                <a:gd name="connsiteY1" fmla="*/ 0 h 227734"/>
                <a:gd name="connsiteX2" fmla="*/ 235975 w 235975"/>
                <a:gd name="connsiteY2" fmla="*/ 227734 h 227734"/>
                <a:gd name="connsiteX3" fmla="*/ 0 w 235975"/>
                <a:gd name="connsiteY3" fmla="*/ 227734 h 227734"/>
                <a:gd name="connsiteX4" fmla="*/ 0 w 235975"/>
                <a:gd name="connsiteY4" fmla="*/ 225811 h 227734"/>
                <a:gd name="connsiteX5" fmla="*/ 215122 w 235975"/>
                <a:gd name="connsiteY5" fmla="*/ 83219 h 22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975" h="227734">
                  <a:moveTo>
                    <a:pt x="231923" y="0"/>
                  </a:moveTo>
                  <a:lnTo>
                    <a:pt x="235975" y="0"/>
                  </a:lnTo>
                  <a:lnTo>
                    <a:pt x="235975" y="227734"/>
                  </a:lnTo>
                  <a:lnTo>
                    <a:pt x="0" y="227734"/>
                  </a:lnTo>
                  <a:lnTo>
                    <a:pt x="0" y="225811"/>
                  </a:lnTo>
                  <a:cubicBezTo>
                    <a:pt x="96706" y="225811"/>
                    <a:pt x="179679" y="167014"/>
                    <a:pt x="215122" y="83219"/>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5" name="Rounded Rectangle 264"/>
            <p:cNvSpPr/>
            <p:nvPr/>
          </p:nvSpPr>
          <p:spPr bwMode="auto">
            <a:xfrm>
              <a:off x="7047570" y="4448206"/>
              <a:ext cx="782648" cy="105562"/>
            </a:xfrm>
            <a:prstGeom prst="roundRect">
              <a:avLst>
                <a:gd name="adj" fmla="val 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66" name="Group 265"/>
            <p:cNvGrpSpPr/>
            <p:nvPr/>
          </p:nvGrpSpPr>
          <p:grpSpPr>
            <a:xfrm>
              <a:off x="6687360" y="4425719"/>
              <a:ext cx="1172225" cy="142373"/>
              <a:chOff x="6711458" y="5492150"/>
              <a:chExt cx="2610447" cy="345125"/>
            </a:xfrm>
          </p:grpSpPr>
          <p:sp>
            <p:nvSpPr>
              <p:cNvPr id="267" name="Rectangle 266"/>
              <p:cNvSpPr/>
              <p:nvPr/>
            </p:nvSpPr>
            <p:spPr bwMode="auto">
              <a:xfrm rot="5400000">
                <a:off x="7702918" y="5662520"/>
                <a:ext cx="258619" cy="230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8" name="Rectangle 267"/>
              <p:cNvSpPr/>
              <p:nvPr/>
            </p:nvSpPr>
            <p:spPr bwMode="auto">
              <a:xfrm rot="5400000">
                <a:off x="6590158"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9" name="Rectangle 268"/>
              <p:cNvSpPr/>
              <p:nvPr/>
            </p:nvSpPr>
            <p:spPr bwMode="auto">
              <a:xfrm rot="5400000">
                <a:off x="6959913"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0" name="Rectangle 269"/>
              <p:cNvSpPr/>
              <p:nvPr/>
            </p:nvSpPr>
            <p:spPr bwMode="auto">
              <a:xfrm rot="5400000">
                <a:off x="7329669"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1" name="Rectangle 270"/>
              <p:cNvSpPr/>
              <p:nvPr/>
            </p:nvSpPr>
            <p:spPr bwMode="auto">
              <a:xfrm rot="5400000">
                <a:off x="9177174" y="5665125"/>
                <a:ext cx="266455" cy="230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2" name="Rectangle 271"/>
              <p:cNvSpPr/>
              <p:nvPr/>
            </p:nvSpPr>
            <p:spPr bwMode="auto">
              <a:xfrm rot="5400000">
                <a:off x="8068330"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3" name="Rectangle 272"/>
              <p:cNvSpPr/>
              <p:nvPr/>
            </p:nvSpPr>
            <p:spPr bwMode="auto">
              <a:xfrm rot="5400000">
                <a:off x="8438086"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4" name="Rectangle 273"/>
              <p:cNvSpPr/>
              <p:nvPr/>
            </p:nvSpPr>
            <p:spPr bwMode="auto">
              <a:xfrm rot="5400000">
                <a:off x="8768511" y="5652785"/>
                <a:ext cx="34512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75" name="Group 274"/>
          <p:cNvGrpSpPr/>
          <p:nvPr/>
        </p:nvGrpSpPr>
        <p:grpSpPr>
          <a:xfrm>
            <a:off x="5878672" y="5067192"/>
            <a:ext cx="1334955" cy="142373"/>
            <a:chOff x="6524630" y="4425719"/>
            <a:chExt cx="1334955" cy="142373"/>
          </a:xfrm>
        </p:grpSpPr>
        <p:sp>
          <p:nvSpPr>
            <p:cNvPr id="276" name="Rounded Rectangle 275"/>
            <p:cNvSpPr/>
            <p:nvPr/>
          </p:nvSpPr>
          <p:spPr bwMode="auto">
            <a:xfrm>
              <a:off x="6524630" y="4448206"/>
              <a:ext cx="673670" cy="105562"/>
            </a:xfrm>
            <a:prstGeom prst="roundRect">
              <a:avLst>
                <a:gd name="adj" fmla="val 714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7" name="Freeform 276"/>
            <p:cNvSpPr/>
            <p:nvPr/>
          </p:nvSpPr>
          <p:spPr bwMode="auto">
            <a:xfrm>
              <a:off x="7091834" y="4451020"/>
              <a:ext cx="106466" cy="102748"/>
            </a:xfrm>
            <a:custGeom>
              <a:avLst/>
              <a:gdLst>
                <a:gd name="connsiteX0" fmla="*/ 231923 w 235975"/>
                <a:gd name="connsiteY0" fmla="*/ 0 h 227734"/>
                <a:gd name="connsiteX1" fmla="*/ 235975 w 235975"/>
                <a:gd name="connsiteY1" fmla="*/ 0 h 227734"/>
                <a:gd name="connsiteX2" fmla="*/ 235975 w 235975"/>
                <a:gd name="connsiteY2" fmla="*/ 227734 h 227734"/>
                <a:gd name="connsiteX3" fmla="*/ 0 w 235975"/>
                <a:gd name="connsiteY3" fmla="*/ 227734 h 227734"/>
                <a:gd name="connsiteX4" fmla="*/ 0 w 235975"/>
                <a:gd name="connsiteY4" fmla="*/ 225811 h 227734"/>
                <a:gd name="connsiteX5" fmla="*/ 215122 w 235975"/>
                <a:gd name="connsiteY5" fmla="*/ 83219 h 22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975" h="227734">
                  <a:moveTo>
                    <a:pt x="231923" y="0"/>
                  </a:moveTo>
                  <a:lnTo>
                    <a:pt x="235975" y="0"/>
                  </a:lnTo>
                  <a:lnTo>
                    <a:pt x="235975" y="227734"/>
                  </a:lnTo>
                  <a:lnTo>
                    <a:pt x="0" y="227734"/>
                  </a:lnTo>
                  <a:lnTo>
                    <a:pt x="0" y="225811"/>
                  </a:lnTo>
                  <a:cubicBezTo>
                    <a:pt x="96706" y="225811"/>
                    <a:pt x="179679" y="167014"/>
                    <a:pt x="215122" y="83219"/>
                  </a:cubicBez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78" name="Rounded Rectangle 277"/>
            <p:cNvSpPr/>
            <p:nvPr/>
          </p:nvSpPr>
          <p:spPr bwMode="auto">
            <a:xfrm>
              <a:off x="7047570" y="4447132"/>
              <a:ext cx="782648" cy="105562"/>
            </a:xfrm>
            <a:prstGeom prst="roundRect">
              <a:avLst>
                <a:gd name="adj" fmla="val 0"/>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79" name="Group 278"/>
            <p:cNvGrpSpPr/>
            <p:nvPr/>
          </p:nvGrpSpPr>
          <p:grpSpPr>
            <a:xfrm>
              <a:off x="6687360" y="4425719"/>
              <a:ext cx="1172225" cy="142373"/>
              <a:chOff x="6711458" y="5492150"/>
              <a:chExt cx="2610447" cy="345125"/>
            </a:xfrm>
          </p:grpSpPr>
          <p:sp>
            <p:nvSpPr>
              <p:cNvPr id="280" name="Rectangle 279"/>
              <p:cNvSpPr/>
              <p:nvPr/>
            </p:nvSpPr>
            <p:spPr bwMode="auto">
              <a:xfrm rot="5400000">
                <a:off x="7702918" y="5662520"/>
                <a:ext cx="258619" cy="230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1" name="Rectangle 280"/>
              <p:cNvSpPr/>
              <p:nvPr/>
            </p:nvSpPr>
            <p:spPr bwMode="auto">
              <a:xfrm rot="5400000">
                <a:off x="6590158"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2" name="Rectangle 281"/>
              <p:cNvSpPr/>
              <p:nvPr/>
            </p:nvSpPr>
            <p:spPr bwMode="auto">
              <a:xfrm rot="5400000">
                <a:off x="6959913"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3" name="Rectangle 282"/>
              <p:cNvSpPr/>
              <p:nvPr/>
            </p:nvSpPr>
            <p:spPr bwMode="auto">
              <a:xfrm rot="5400000">
                <a:off x="7329669"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4" name="Rectangle 283"/>
              <p:cNvSpPr/>
              <p:nvPr/>
            </p:nvSpPr>
            <p:spPr bwMode="auto">
              <a:xfrm rot="5400000">
                <a:off x="9177174" y="5665125"/>
                <a:ext cx="266455" cy="2300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5" name="Rectangle 284"/>
              <p:cNvSpPr/>
              <p:nvPr/>
            </p:nvSpPr>
            <p:spPr bwMode="auto">
              <a:xfrm rot="5400000">
                <a:off x="8068330"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6" name="Rectangle 285"/>
              <p:cNvSpPr/>
              <p:nvPr/>
            </p:nvSpPr>
            <p:spPr bwMode="auto">
              <a:xfrm rot="5400000">
                <a:off x="8438086" y="5664699"/>
                <a:ext cx="26645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87" name="Rectangle 286"/>
              <p:cNvSpPr/>
              <p:nvPr/>
            </p:nvSpPr>
            <p:spPr bwMode="auto">
              <a:xfrm rot="5400000">
                <a:off x="8768511" y="5652785"/>
                <a:ext cx="345125" cy="2385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403776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p:cNvSpPr>
            <a:spLocks noGrp="1"/>
          </p:cNvSpPr>
          <p:nvPr>
            <p:ph type="title" idx="4294967295"/>
          </p:nvPr>
        </p:nvSpPr>
        <p:spPr>
          <a:xfrm>
            <a:off x="558800" y="1075531"/>
            <a:ext cx="5257800" cy="2705100"/>
          </a:xfrm>
        </p:spPr>
        <p:txBody>
          <a:bodyPr/>
          <a:lstStyle/>
          <a:p>
            <a:r>
              <a:rPr lang="en-US" sz="5400" b="1" spc="0" dirty="0">
                <a:gradFill>
                  <a:gsLst>
                    <a:gs pos="2917">
                      <a:srgbClr val="FFFFFF"/>
                    </a:gs>
                    <a:gs pos="30000">
                      <a:srgbClr val="FFFFFF"/>
                    </a:gs>
                  </a:gsLst>
                  <a:lin ang="5400000" scaled="0"/>
                </a:gradFill>
                <a:latin typeface="Segoe UI" panose="020B0502040204020203" pitchFamily="34" charset="0"/>
                <a:cs typeface="Segoe UI" panose="020B0502040204020203" pitchFamily="34" charset="0"/>
              </a:rPr>
              <a:t>Next steps</a:t>
            </a:r>
            <a:endParaRPr lang="en-US" sz="5400" spc="0" dirty="0"/>
          </a:p>
        </p:txBody>
      </p:sp>
      <p:sp>
        <p:nvSpPr>
          <p:cNvPr id="5" name="Text Placeholder 4"/>
          <p:cNvSpPr>
            <a:spLocks noGrp="1"/>
          </p:cNvSpPr>
          <p:nvPr>
            <p:ph type="body" sz="quarter" idx="4294967295"/>
          </p:nvPr>
        </p:nvSpPr>
        <p:spPr>
          <a:xfrm>
            <a:off x="5816600" y="1216025"/>
            <a:ext cx="5895975" cy="2630487"/>
          </a:xfrm>
        </p:spPr>
        <p:txBody>
          <a:bodyPr/>
          <a:lstStyle/>
          <a:p>
            <a:pPr marL="0" lvl="0" indent="0">
              <a:spcAft>
                <a:spcPts val="600"/>
              </a:spcAft>
            </a:pPr>
            <a:r>
              <a:rPr lang="en-US" sz="2400" dirty="0"/>
              <a:t>Download the Windows 10 Tech Preview</a:t>
            </a:r>
          </a:p>
          <a:p>
            <a:pPr marL="0" lvl="0" indent="0">
              <a:spcAft>
                <a:spcPts val="600"/>
              </a:spcAft>
            </a:pPr>
            <a:r>
              <a:rPr lang="en-US" sz="2400" dirty="0"/>
              <a:t>Test in place upgrade in your lab</a:t>
            </a:r>
          </a:p>
          <a:p>
            <a:pPr marL="0" lvl="0" indent="0">
              <a:spcAft>
                <a:spcPts val="600"/>
              </a:spcAft>
            </a:pPr>
            <a:r>
              <a:rPr lang="en-US" sz="2400" dirty="0"/>
              <a:t>Test your LOB apps for compatibility</a:t>
            </a:r>
          </a:p>
          <a:p>
            <a:pPr marL="0" lvl="0" indent="0">
              <a:spcAft>
                <a:spcPts val="600"/>
              </a:spcAft>
            </a:pPr>
            <a:r>
              <a:rPr lang="en-US" sz="2400" dirty="0"/>
              <a:t>Sign up for the Windows Insider Program</a:t>
            </a:r>
          </a:p>
        </p:txBody>
      </p:sp>
      <p:grpSp>
        <p:nvGrpSpPr>
          <p:cNvPr id="6" name="Group 5"/>
          <p:cNvGrpSpPr>
            <a:grpSpLocks noChangeAspect="1"/>
          </p:cNvGrpSpPr>
          <p:nvPr/>
        </p:nvGrpSpPr>
        <p:grpSpPr>
          <a:xfrm>
            <a:off x="752886" y="5363009"/>
            <a:ext cx="923514" cy="934643"/>
            <a:chOff x="-1600994" y="4302797"/>
            <a:chExt cx="1713039" cy="1724190"/>
          </a:xfrm>
          <a:solidFill>
            <a:schemeClr val="tx1"/>
          </a:solidFill>
        </p:grpSpPr>
        <p:sp>
          <p:nvSpPr>
            <p:cNvPr id="7" name="Freeform 5"/>
            <p:cNvSpPr>
              <a:spLocks/>
            </p:cNvSpPr>
            <p:nvPr/>
          </p:nvSpPr>
          <p:spPr bwMode="auto">
            <a:xfrm>
              <a:off x="-837280" y="4302797"/>
              <a:ext cx="949325" cy="841375"/>
            </a:xfrm>
            <a:custGeom>
              <a:avLst/>
              <a:gdLst>
                <a:gd name="T0" fmla="*/ 0 w 598"/>
                <a:gd name="T1" fmla="*/ 530 h 530"/>
                <a:gd name="T2" fmla="*/ 598 w 598"/>
                <a:gd name="T3" fmla="*/ 530 h 530"/>
                <a:gd name="T4" fmla="*/ 598 w 598"/>
                <a:gd name="T5" fmla="*/ 0 h 530"/>
                <a:gd name="T6" fmla="*/ 0 w 598"/>
                <a:gd name="T7" fmla="*/ 84 h 530"/>
                <a:gd name="T8" fmla="*/ 0 w 598"/>
                <a:gd name="T9" fmla="*/ 530 h 530"/>
              </a:gdLst>
              <a:ahLst/>
              <a:cxnLst>
                <a:cxn ang="0">
                  <a:pos x="T0" y="T1"/>
                </a:cxn>
                <a:cxn ang="0">
                  <a:pos x="T2" y="T3"/>
                </a:cxn>
                <a:cxn ang="0">
                  <a:pos x="T4" y="T5"/>
                </a:cxn>
                <a:cxn ang="0">
                  <a:pos x="T6" y="T7"/>
                </a:cxn>
                <a:cxn ang="0">
                  <a:pos x="T8" y="T9"/>
                </a:cxn>
              </a:cxnLst>
              <a:rect l="0" t="0" r="r" b="b"/>
              <a:pathLst>
                <a:path w="598" h="530">
                  <a:moveTo>
                    <a:pt x="0" y="530"/>
                  </a:moveTo>
                  <a:lnTo>
                    <a:pt x="598" y="530"/>
                  </a:lnTo>
                  <a:lnTo>
                    <a:pt x="598" y="0"/>
                  </a:lnTo>
                  <a:lnTo>
                    <a:pt x="0" y="84"/>
                  </a:lnTo>
                  <a:lnTo>
                    <a:pt x="0" y="5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defTabSz="932563"/>
              <a:endParaRPr lang="en-US" sz="2600" dirty="0">
                <a:solidFill>
                  <a:srgbClr val="505050"/>
                </a:solidFill>
                <a:latin typeface="Arial Unicode MS" panose="020B0604020202020204" pitchFamily="34" charset="-128"/>
              </a:endParaRPr>
            </a:p>
          </p:txBody>
        </p:sp>
        <p:sp>
          <p:nvSpPr>
            <p:cNvPr id="8" name="Freeform 6"/>
            <p:cNvSpPr>
              <a:spLocks/>
            </p:cNvSpPr>
            <p:nvPr/>
          </p:nvSpPr>
          <p:spPr bwMode="auto">
            <a:xfrm>
              <a:off x="-1600994" y="4439321"/>
              <a:ext cx="727074" cy="704852"/>
            </a:xfrm>
            <a:custGeom>
              <a:avLst/>
              <a:gdLst>
                <a:gd name="T0" fmla="*/ 458 w 458"/>
                <a:gd name="T1" fmla="*/ 444 h 444"/>
                <a:gd name="T2" fmla="*/ 458 w 458"/>
                <a:gd name="T3" fmla="*/ 0 h 444"/>
                <a:gd name="T4" fmla="*/ 0 w 458"/>
                <a:gd name="T5" fmla="*/ 64 h 444"/>
                <a:gd name="T6" fmla="*/ 0 w 458"/>
                <a:gd name="T7" fmla="*/ 444 h 444"/>
                <a:gd name="T8" fmla="*/ 458 w 458"/>
                <a:gd name="T9" fmla="*/ 444 h 444"/>
              </a:gdLst>
              <a:ahLst/>
              <a:cxnLst>
                <a:cxn ang="0">
                  <a:pos x="T0" y="T1"/>
                </a:cxn>
                <a:cxn ang="0">
                  <a:pos x="T2" y="T3"/>
                </a:cxn>
                <a:cxn ang="0">
                  <a:pos x="T4" y="T5"/>
                </a:cxn>
                <a:cxn ang="0">
                  <a:pos x="T6" y="T7"/>
                </a:cxn>
                <a:cxn ang="0">
                  <a:pos x="T8" y="T9"/>
                </a:cxn>
              </a:cxnLst>
              <a:rect l="0" t="0" r="r" b="b"/>
              <a:pathLst>
                <a:path w="458" h="444">
                  <a:moveTo>
                    <a:pt x="458" y="444"/>
                  </a:moveTo>
                  <a:lnTo>
                    <a:pt x="458" y="0"/>
                  </a:lnTo>
                  <a:lnTo>
                    <a:pt x="0" y="64"/>
                  </a:lnTo>
                  <a:lnTo>
                    <a:pt x="0" y="444"/>
                  </a:lnTo>
                  <a:lnTo>
                    <a:pt x="458"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defTabSz="932563"/>
              <a:endParaRPr lang="en-US" sz="2600" dirty="0">
                <a:solidFill>
                  <a:srgbClr val="505050"/>
                </a:solidFill>
                <a:latin typeface="Arial Unicode MS" panose="020B0604020202020204" pitchFamily="34" charset="-128"/>
              </a:endParaRPr>
            </a:p>
          </p:txBody>
        </p:sp>
        <p:sp>
          <p:nvSpPr>
            <p:cNvPr id="9" name="Freeform 7"/>
            <p:cNvSpPr>
              <a:spLocks/>
            </p:cNvSpPr>
            <p:nvPr/>
          </p:nvSpPr>
          <p:spPr bwMode="auto">
            <a:xfrm>
              <a:off x="-1600994" y="5187199"/>
              <a:ext cx="727075" cy="701675"/>
            </a:xfrm>
            <a:custGeom>
              <a:avLst/>
              <a:gdLst>
                <a:gd name="T0" fmla="*/ 458 w 458"/>
                <a:gd name="T1" fmla="*/ 0 h 442"/>
                <a:gd name="T2" fmla="*/ 0 w 458"/>
                <a:gd name="T3" fmla="*/ 0 h 442"/>
                <a:gd name="T4" fmla="*/ 0 w 458"/>
                <a:gd name="T5" fmla="*/ 379 h 442"/>
                <a:gd name="T6" fmla="*/ 458 w 458"/>
                <a:gd name="T7" fmla="*/ 442 h 442"/>
                <a:gd name="T8" fmla="*/ 458 w 458"/>
                <a:gd name="T9" fmla="*/ 0 h 442"/>
              </a:gdLst>
              <a:ahLst/>
              <a:cxnLst>
                <a:cxn ang="0">
                  <a:pos x="T0" y="T1"/>
                </a:cxn>
                <a:cxn ang="0">
                  <a:pos x="T2" y="T3"/>
                </a:cxn>
                <a:cxn ang="0">
                  <a:pos x="T4" y="T5"/>
                </a:cxn>
                <a:cxn ang="0">
                  <a:pos x="T6" y="T7"/>
                </a:cxn>
                <a:cxn ang="0">
                  <a:pos x="T8" y="T9"/>
                </a:cxn>
              </a:cxnLst>
              <a:rect l="0" t="0" r="r" b="b"/>
              <a:pathLst>
                <a:path w="458" h="442">
                  <a:moveTo>
                    <a:pt x="458" y="0"/>
                  </a:moveTo>
                  <a:lnTo>
                    <a:pt x="0" y="0"/>
                  </a:lnTo>
                  <a:lnTo>
                    <a:pt x="0" y="379"/>
                  </a:lnTo>
                  <a:lnTo>
                    <a:pt x="458" y="442"/>
                  </a:lnTo>
                  <a:lnTo>
                    <a:pt x="4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defTabSz="932563"/>
              <a:endParaRPr lang="en-US" sz="2600" dirty="0">
                <a:solidFill>
                  <a:srgbClr val="505050"/>
                </a:solidFill>
                <a:latin typeface="Arial Unicode MS" panose="020B0604020202020204" pitchFamily="34" charset="-128"/>
              </a:endParaRPr>
            </a:p>
          </p:txBody>
        </p:sp>
        <p:sp>
          <p:nvSpPr>
            <p:cNvPr id="10" name="Freeform 8"/>
            <p:cNvSpPr>
              <a:spLocks/>
            </p:cNvSpPr>
            <p:nvPr/>
          </p:nvSpPr>
          <p:spPr bwMode="auto">
            <a:xfrm>
              <a:off x="-837280" y="5187200"/>
              <a:ext cx="949325" cy="839787"/>
            </a:xfrm>
            <a:custGeom>
              <a:avLst/>
              <a:gdLst>
                <a:gd name="T0" fmla="*/ 0 w 598"/>
                <a:gd name="T1" fmla="*/ 0 h 529"/>
                <a:gd name="T2" fmla="*/ 0 w 598"/>
                <a:gd name="T3" fmla="*/ 445 h 529"/>
                <a:gd name="T4" fmla="*/ 598 w 598"/>
                <a:gd name="T5" fmla="*/ 529 h 529"/>
                <a:gd name="T6" fmla="*/ 598 w 598"/>
                <a:gd name="T7" fmla="*/ 0 h 529"/>
                <a:gd name="T8" fmla="*/ 0 w 598"/>
                <a:gd name="T9" fmla="*/ 0 h 529"/>
              </a:gdLst>
              <a:ahLst/>
              <a:cxnLst>
                <a:cxn ang="0">
                  <a:pos x="T0" y="T1"/>
                </a:cxn>
                <a:cxn ang="0">
                  <a:pos x="T2" y="T3"/>
                </a:cxn>
                <a:cxn ang="0">
                  <a:pos x="T4" y="T5"/>
                </a:cxn>
                <a:cxn ang="0">
                  <a:pos x="T6" y="T7"/>
                </a:cxn>
                <a:cxn ang="0">
                  <a:pos x="T8" y="T9"/>
                </a:cxn>
              </a:cxnLst>
              <a:rect l="0" t="0" r="r" b="b"/>
              <a:pathLst>
                <a:path w="598" h="529">
                  <a:moveTo>
                    <a:pt x="0" y="0"/>
                  </a:moveTo>
                  <a:lnTo>
                    <a:pt x="0" y="445"/>
                  </a:lnTo>
                  <a:lnTo>
                    <a:pt x="598" y="529"/>
                  </a:lnTo>
                  <a:lnTo>
                    <a:pt x="5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3" rIns="91428" bIns="45713" numCol="1" anchor="t" anchorCtr="0" compatLnSpc="1">
              <a:prstTxWarp prst="textNoShape">
                <a:avLst/>
              </a:prstTxWarp>
            </a:bodyPr>
            <a:lstStyle/>
            <a:p>
              <a:pPr defTabSz="932563"/>
              <a:endParaRPr lang="en-US" sz="2600" dirty="0">
                <a:solidFill>
                  <a:srgbClr val="505050"/>
                </a:solidFill>
                <a:latin typeface="Arial Unicode MS" panose="020B0604020202020204" pitchFamily="34" charset="-128"/>
              </a:endParaRPr>
            </a:p>
          </p:txBody>
        </p:sp>
      </p:grpSp>
    </p:spTree>
    <p:extLst>
      <p:ext uri="{BB962C8B-B14F-4D97-AF65-F5344CB8AC3E}">
        <p14:creationId xmlns:p14="http://schemas.microsoft.com/office/powerpoint/2010/main" val="183751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10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10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10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10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5884" y="2364307"/>
            <a:ext cx="12429709" cy="827638"/>
          </a:xfrm>
          <a:prstGeom prst="rect">
            <a:avLst/>
          </a:prstGeom>
          <a:solidFill>
            <a:schemeClr val="tx2">
              <a:alpha val="85000"/>
            </a:schemeClr>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2019"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a:xfrm>
            <a:off x="5884" y="2368672"/>
            <a:ext cx="12429709" cy="798445"/>
          </a:xfrm>
          <a:prstGeom prst="rect">
            <a:avLst/>
          </a:prstGeom>
        </p:spPr>
        <p:txBody>
          <a:bodyPr wrap="square">
            <a:spAutoFit/>
          </a:bodyPr>
          <a:lstStyle/>
          <a:p>
            <a:pPr algn="ctr" defTabSz="1109545"/>
            <a:r>
              <a:rPr lang="en-US" sz="4488" dirty="0">
                <a:solidFill>
                  <a:srgbClr val="FFFFFF"/>
                </a:solidFill>
                <a:latin typeface="Segoe UI Light"/>
                <a:ea typeface="Calibri" panose="020F0502020204030204" pitchFamily="34" charset="0"/>
                <a:cs typeface="Segoe UI Light" panose="020B0502040204020203" pitchFamily="34" charset="0"/>
              </a:rPr>
              <a:t>&lt;your company tagline&gt;</a:t>
            </a:r>
            <a:endParaRPr lang="en-US" sz="4080" dirty="0">
              <a:solidFill>
                <a:srgbClr val="FFFFFF"/>
              </a:solidFill>
              <a:latin typeface="Segoe UI Light"/>
              <a:cs typeface="Segoe UI Light" panose="020B0502040204020203" pitchFamily="34" charset="0"/>
            </a:endParaRPr>
          </a:p>
        </p:txBody>
      </p:sp>
      <p:sp>
        <p:nvSpPr>
          <p:cNvPr id="11" name="TextBox 10"/>
          <p:cNvSpPr txBox="1"/>
          <p:nvPr/>
        </p:nvSpPr>
        <p:spPr>
          <a:xfrm>
            <a:off x="5130356" y="5828439"/>
            <a:ext cx="2175765" cy="621648"/>
          </a:xfrm>
          <a:prstGeom prst="rect">
            <a:avLst/>
          </a:prstGeom>
          <a:solidFill>
            <a:schemeClr val="bg1">
              <a:lumMod val="95000"/>
            </a:schemeClr>
          </a:solidFill>
        </p:spPr>
        <p:txBody>
          <a:bodyPr vert="horz" wrap="square" lIns="93247" tIns="93247" rIns="93247" bIns="93247" rtlCol="0" anchor="t">
            <a:noAutofit/>
          </a:bodyPr>
          <a:lstStyle/>
          <a:p>
            <a:pPr marL="174828" indent="-174828" defTabSz="1109545">
              <a:buFont typeface="Wingdings" pitchFamily="2" charset="2"/>
              <a:buChar char="§"/>
            </a:pPr>
            <a:r>
              <a:rPr lang="en-US" sz="1632" dirty="0">
                <a:solidFill>
                  <a:srgbClr val="505050"/>
                </a:solidFill>
                <a:ea typeface="Segoe UI" pitchFamily="34" charset="0"/>
                <a:cs typeface="Segoe UI" pitchFamily="34" charset="0"/>
              </a:rPr>
              <a:t>Place Partner Logo here</a:t>
            </a:r>
          </a:p>
        </p:txBody>
      </p:sp>
      <p:sp>
        <p:nvSpPr>
          <p:cNvPr id="7" name="Rectangle 6"/>
          <p:cNvSpPr/>
          <p:nvPr/>
        </p:nvSpPr>
        <p:spPr>
          <a:xfrm>
            <a:off x="128054" y="3654543"/>
            <a:ext cx="12185367" cy="533636"/>
          </a:xfrm>
          <a:prstGeom prst="rect">
            <a:avLst/>
          </a:prstGeom>
        </p:spPr>
        <p:txBody>
          <a:bodyPr wrap="square">
            <a:spAutoFit/>
          </a:bodyPr>
          <a:lstStyle/>
          <a:p>
            <a:pPr algn="ctr" defTabSz="1087687"/>
            <a:r>
              <a:rPr lang="en-US" sz="2800" dirty="0">
                <a:solidFill>
                  <a:srgbClr val="26416A"/>
                </a:solidFill>
                <a:latin typeface="Segoe UI Light"/>
                <a:cs typeface="Segoe UI Light" panose="020B0502040204020203" pitchFamily="34" charset="0"/>
              </a:rPr>
              <a:t>&lt;Your contact Information&gt;</a:t>
            </a:r>
            <a:endParaRPr lang="en-US" sz="2400" dirty="0">
              <a:solidFill>
                <a:srgbClr val="26416A"/>
              </a:solidFill>
              <a:latin typeface="Segoe UI Light"/>
              <a:cs typeface="Segoe UI Light" panose="020B0502040204020203" pitchFamily="34" charset="0"/>
            </a:endParaRPr>
          </a:p>
        </p:txBody>
      </p:sp>
    </p:spTree>
    <p:extLst>
      <p:ext uri="{BB962C8B-B14F-4D97-AF65-F5344CB8AC3E}">
        <p14:creationId xmlns:p14="http://schemas.microsoft.com/office/powerpoint/2010/main" val="3097553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750"/>
                                        <p:tgtEl>
                                          <p:spTgt spid="36"/>
                                        </p:tgtEl>
                                      </p:cBhvr>
                                    </p:animEffect>
                                  </p:childTnLst>
                                </p:cTn>
                              </p:par>
                              <p:par>
                                <p:cTn id="11" presetID="64" presetClass="path" presetSubtype="0" accel="50000" decel="50000" fill="hold" grpId="0" nodeType="withEffect">
                                  <p:stCondLst>
                                    <p:cond delay="0"/>
                                  </p:stCondLst>
                                  <p:childTnLst>
                                    <p:animMotion origin="layout" path="M 2.35129E-6 3.0867E-6 L 2.35129E-6 -0.17703 " pathEditMode="relative" rAng="0" ptsTypes="AA">
                                      <p:cBhvr>
                                        <p:cTn id="12" dur="1000" fill="hold"/>
                                        <p:tgtEl>
                                          <p:spTgt spid="8"/>
                                        </p:tgtEl>
                                        <p:attrNameLst>
                                          <p:attrName>ppt_x</p:attrName>
                                          <p:attrName>ppt_y</p:attrName>
                                        </p:attrNameLst>
                                      </p:cBhvr>
                                      <p:rCtr x="0" y="-8852"/>
                                    </p:animMotion>
                                  </p:childTnLst>
                                </p:cTn>
                              </p:par>
                              <p:par>
                                <p:cTn id="13" presetID="64" presetClass="path" presetSubtype="0" accel="50000" decel="50000" fill="hold" grpId="0" nodeType="withEffect">
                                  <p:stCondLst>
                                    <p:cond delay="0"/>
                                  </p:stCondLst>
                                  <p:childTnLst>
                                    <p:animMotion origin="layout" path="M 2.35129E-6 4.34408E-6 L 2.35129E-6 -0.17704 " pathEditMode="relative" rAng="0" ptsTypes="AA">
                                      <p:cBhvr>
                                        <p:cTn id="14" dur="1000" fill="hold"/>
                                        <p:tgtEl>
                                          <p:spTgt spid="36"/>
                                        </p:tgtEl>
                                        <p:attrNameLst>
                                          <p:attrName>ppt_x</p:attrName>
                                          <p:attrName>ppt_y</p:attrName>
                                        </p:attrNameLst>
                                      </p:cBhvr>
                                      <p:rCtr x="0" y="-8852"/>
                                    </p:animMotion>
                                  </p:childTnLst>
                                </p:cTn>
                              </p:par>
                            </p:childTnLst>
                          </p:cTn>
                        </p:par>
                        <p:par>
                          <p:cTn id="15" fill="hold">
                            <p:stCondLst>
                              <p:cond delay="1000"/>
                            </p:stCondLst>
                            <p:childTnLst>
                              <p:par>
                                <p:cTn id="16" presetID="10" presetClass="entr" presetSubtype="0" fill="hold" grpId="1"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childTnLst>
                          </p:cTn>
                        </p:par>
                        <p:par>
                          <p:cTn id="19" fill="hold">
                            <p:stCondLst>
                              <p:cond delay="1750"/>
                            </p:stCondLst>
                            <p:childTnLst>
                              <p:par>
                                <p:cTn id="20" presetID="64" presetClass="path" presetSubtype="0" accel="50000" decel="50000" fill="hold" grpId="0" nodeType="afterEffect">
                                  <p:stCondLst>
                                    <p:cond delay="0"/>
                                  </p:stCondLst>
                                  <p:childTnLst>
                                    <p:animMotion origin="layout" path="M 2.35129E-6 1.70676E-6 L 2.35129E-6 -0.17703 " pathEditMode="relative" rAng="0" ptsTypes="AA">
                                      <p:cBhvr>
                                        <p:cTn id="21" dur="1000" fill="hold"/>
                                        <p:tgtEl>
                                          <p:spTgt spid="7"/>
                                        </p:tgtEl>
                                        <p:attrNameLst>
                                          <p:attrName>ppt_x</p:attrName>
                                          <p:attrName>ppt_y</p:attrName>
                                        </p:attrNameLst>
                                      </p:cBhvr>
                                      <p:rCtr x="0" y="-8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8" grpId="0"/>
      <p:bldP spid="8" grpId="1"/>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54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3535105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Windows 10 Deployment Options for Enterprises</a:t>
            </a:r>
          </a:p>
        </p:txBody>
      </p:sp>
    </p:spTree>
    <p:extLst>
      <p:ext uri="{BB962C8B-B14F-4D97-AF65-F5344CB8AC3E}">
        <p14:creationId xmlns:p14="http://schemas.microsoft.com/office/powerpoint/2010/main" val="274581554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9" name="Group 18"/>
          <p:cNvGrpSpPr/>
          <p:nvPr/>
        </p:nvGrpSpPr>
        <p:grpSpPr>
          <a:xfrm>
            <a:off x="6328214" y="964551"/>
            <a:ext cx="5437621" cy="3574489"/>
            <a:chOff x="6328229" y="487051"/>
            <a:chExt cx="5438392" cy="3574993"/>
          </a:xfrm>
        </p:grpSpPr>
        <p:grpSp>
          <p:nvGrpSpPr>
            <p:cNvPr id="6" name="Group 5"/>
            <p:cNvGrpSpPr/>
            <p:nvPr/>
          </p:nvGrpSpPr>
          <p:grpSpPr>
            <a:xfrm>
              <a:off x="6328229" y="488045"/>
              <a:ext cx="5438392" cy="3573999"/>
              <a:chOff x="6328229" y="488045"/>
              <a:chExt cx="5438392" cy="3573999"/>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6328229" y="488045"/>
                <a:ext cx="5438392" cy="3546877"/>
              </a:xfrm>
              <a:prstGeom prst="rect">
                <a:avLst/>
              </a:prstGeom>
            </p:spPr>
          </p:pic>
          <p:sp>
            <p:nvSpPr>
              <p:cNvPr id="14" name="TextBox 13"/>
              <p:cNvSpPr txBox="1"/>
              <p:nvPr/>
            </p:nvSpPr>
            <p:spPr>
              <a:xfrm>
                <a:off x="6328229" y="3367719"/>
                <a:ext cx="5438392" cy="694325"/>
              </a:xfrm>
              <a:prstGeom prst="rect">
                <a:avLst/>
              </a:prstGeom>
              <a:solidFill>
                <a:schemeClr val="tx1"/>
              </a:solidFill>
            </p:spPr>
            <p:txBody>
              <a:bodyPr wrap="square" lIns="91427" tIns="143330" rIns="91427" bIns="143330" rtlCol="0" anchor="ctr">
                <a:spAutoFit/>
              </a:bodyPr>
              <a:lstStyle/>
              <a:p>
                <a:pPr algn="r" defTabSz="932205">
                  <a:lnSpc>
                    <a:spcPct val="90000"/>
                  </a:lnSpc>
                </a:pPr>
                <a:r>
                  <a:rPr lang="en-US" sz="2400" b="1" spc="-50" dirty="0">
                    <a:solidFill>
                      <a:srgbClr val="0078D7"/>
                    </a:solidFill>
                    <a:cs typeface="Segoe UI Semibold" panose="020B0702040204020203" pitchFamily="34" charset="0"/>
                  </a:rPr>
                  <a:t>Special systems</a:t>
                </a:r>
              </a:p>
            </p:txBody>
          </p:sp>
        </p:grpSp>
        <p:sp>
          <p:nvSpPr>
            <p:cNvPr id="33" name="Rectangle 32"/>
            <p:cNvSpPr/>
            <p:nvPr/>
          </p:nvSpPr>
          <p:spPr bwMode="auto">
            <a:xfrm>
              <a:off x="10648335" y="487051"/>
              <a:ext cx="1118285" cy="2907792"/>
            </a:xfrm>
            <a:prstGeom prst="rect">
              <a:avLst/>
            </a:prstGeom>
            <a:gradFill>
              <a:gsLst>
                <a:gs pos="0">
                  <a:srgbClr val="000000">
                    <a:alpha val="0"/>
                  </a:srgbClr>
                </a:gs>
                <a:gs pos="100000">
                  <a:srgbClr val="000000">
                    <a:alpha val="2000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8" name="Group 17"/>
          <p:cNvGrpSpPr/>
          <p:nvPr/>
        </p:nvGrpSpPr>
        <p:grpSpPr>
          <a:xfrm>
            <a:off x="588922" y="964551"/>
            <a:ext cx="5587487" cy="3574490"/>
            <a:chOff x="588124" y="487051"/>
            <a:chExt cx="5588280" cy="3574994"/>
          </a:xfrm>
        </p:grpSpPr>
        <p:grpSp>
          <p:nvGrpSpPr>
            <p:cNvPr id="17" name="Group 16"/>
            <p:cNvGrpSpPr/>
            <p:nvPr/>
          </p:nvGrpSpPr>
          <p:grpSpPr>
            <a:xfrm>
              <a:off x="588124" y="487051"/>
              <a:ext cx="5588280" cy="3547871"/>
              <a:chOff x="588124" y="487051"/>
              <a:chExt cx="5588280" cy="3547871"/>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588124" y="488045"/>
                <a:ext cx="5588280" cy="3546877"/>
              </a:xfrm>
              <a:prstGeom prst="rect">
                <a:avLst/>
              </a:prstGeom>
            </p:spPr>
          </p:pic>
          <p:sp>
            <p:nvSpPr>
              <p:cNvPr id="37" name="Rectangle 36"/>
              <p:cNvSpPr/>
              <p:nvPr/>
            </p:nvSpPr>
            <p:spPr bwMode="auto">
              <a:xfrm>
                <a:off x="4746171" y="487051"/>
                <a:ext cx="1430233" cy="2980050"/>
              </a:xfrm>
              <a:prstGeom prst="rect">
                <a:avLst/>
              </a:prstGeom>
              <a:gradFill>
                <a:gsLst>
                  <a:gs pos="0">
                    <a:srgbClr val="000000">
                      <a:alpha val="0"/>
                    </a:srgbClr>
                  </a:gs>
                  <a:gs pos="100000">
                    <a:srgbClr val="000000">
                      <a:alpha val="2000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TextBox 12"/>
            <p:cNvSpPr txBox="1"/>
            <p:nvPr/>
          </p:nvSpPr>
          <p:spPr>
            <a:xfrm>
              <a:off x="588124" y="3367720"/>
              <a:ext cx="5588280" cy="694325"/>
            </a:xfrm>
            <a:prstGeom prst="rect">
              <a:avLst/>
            </a:prstGeom>
            <a:solidFill>
              <a:schemeClr val="tx1"/>
            </a:solidFill>
          </p:spPr>
          <p:txBody>
            <a:bodyPr wrap="square" lIns="91427" tIns="143330" rIns="91427" bIns="143330" rtlCol="0" anchor="ctr">
              <a:spAutoFit/>
            </a:bodyPr>
            <a:lstStyle/>
            <a:p>
              <a:pPr defTabSz="932205">
                <a:lnSpc>
                  <a:spcPct val="90000"/>
                </a:lnSpc>
              </a:pPr>
              <a:r>
                <a:rPr lang="en-US" sz="2400" b="1" spc="-50" dirty="0">
                  <a:solidFill>
                    <a:srgbClr val="0078D7"/>
                  </a:solidFill>
                  <a:ea typeface="Segoe UI Black" panose="020B0A02040204020203" pitchFamily="34" charset="0"/>
                  <a:cs typeface="Segoe UI Black" panose="020B0A02040204020203" pitchFamily="34" charset="0"/>
                </a:rPr>
                <a:t>Consumer devices</a:t>
              </a:r>
            </a:p>
          </p:txBody>
        </p:sp>
      </p:grpSp>
      <p:sp>
        <p:nvSpPr>
          <p:cNvPr id="10" name="Rectangle 9"/>
          <p:cNvSpPr/>
          <p:nvPr/>
        </p:nvSpPr>
        <p:spPr bwMode="auto">
          <a:xfrm>
            <a:off x="588923" y="4423975"/>
            <a:ext cx="3613712" cy="2467830"/>
          </a:xfrm>
          <a:prstGeom prst="rect">
            <a:avLst/>
          </a:prstGeom>
          <a:solidFill>
            <a:schemeClr val="tx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3183" numCol="1" spcCol="0" rtlCol="0" fromWordArt="0" anchor="t" anchorCtr="0" forceAA="0" compatLnSpc="1">
            <a:prstTxWarp prst="textNoShape">
              <a:avLst/>
            </a:prstTxWarp>
            <a:noAutofit/>
          </a:bodyPr>
          <a:lstStyle/>
          <a:p>
            <a:pPr defTabSz="931383" fontAlgn="base">
              <a:lnSpc>
                <a:spcPct val="90000"/>
              </a:lnSpc>
              <a:spcBef>
                <a:spcPct val="0"/>
              </a:spcBef>
              <a:spcAft>
                <a:spcPts val="1198"/>
              </a:spcAft>
            </a:pPr>
            <a: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t>Updates installed via Windows Update as they arrive</a:t>
            </a:r>
          </a:p>
          <a:p>
            <a:pP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Keeping hundreds of millions </a:t>
            </a:r>
            <a:br>
              <a:rPr lang="en-US" sz="1599" dirty="0">
                <a:solidFill>
                  <a:srgbClr val="525252"/>
                </a:solidFill>
                <a:ea typeface="Segoe UI" pitchFamily="34" charset="0"/>
                <a:cs typeface="Segoe UI" pitchFamily="34" charset="0"/>
              </a:rPr>
            </a:br>
            <a:r>
              <a:rPr lang="en-US" sz="1599" dirty="0">
                <a:solidFill>
                  <a:srgbClr val="525252"/>
                </a:solidFill>
                <a:ea typeface="Segoe UI" pitchFamily="34" charset="0"/>
                <a:cs typeface="Segoe UI" pitchFamily="34" charset="0"/>
              </a:rPr>
              <a:t>of consumers up to date </a:t>
            </a:r>
          </a:p>
          <a:p>
            <a:pP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Large and diverse user base helps drive quality of the OS updates</a:t>
            </a:r>
          </a:p>
          <a:p>
            <a:pP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BYOD devices are up to date &amp; secure</a:t>
            </a:r>
          </a:p>
          <a:p>
            <a:pPr defTabSz="931383" fontAlgn="base">
              <a:lnSpc>
                <a:spcPct val="90000"/>
              </a:lnSpc>
              <a:spcBef>
                <a:spcPct val="0"/>
              </a:spcBef>
              <a:spcAft>
                <a:spcPts val="1198"/>
              </a:spcAft>
            </a:pPr>
            <a:endParaRPr lang="en-US" sz="1599" dirty="0">
              <a:solidFill>
                <a:srgbClr val="525252"/>
              </a:solidFill>
              <a:ea typeface="Segoe UI" pitchFamily="34" charset="0"/>
              <a:cs typeface="Segoe UI" pitchFamily="34" charset="0"/>
            </a:endParaRPr>
          </a:p>
        </p:txBody>
      </p:sp>
      <p:sp>
        <p:nvSpPr>
          <p:cNvPr id="12" name="Rectangle 11"/>
          <p:cNvSpPr/>
          <p:nvPr/>
        </p:nvSpPr>
        <p:spPr bwMode="auto">
          <a:xfrm>
            <a:off x="8218465" y="5057238"/>
            <a:ext cx="3547369" cy="1318897"/>
          </a:xfrm>
          <a:prstGeom prst="rect">
            <a:avLst/>
          </a:prstGeom>
          <a:solidFill>
            <a:schemeClr val="tx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3183" numCol="1" spcCol="0" rtlCol="0" fromWordArt="0" anchor="t" anchorCtr="0" forceAA="0" compatLnSpc="1">
            <a:prstTxWarp prst="textNoShape">
              <a:avLst/>
            </a:prstTxWarp>
            <a:noAutofit/>
          </a:bodyPr>
          <a:lstStyle/>
          <a:p>
            <a:pPr algn="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No new functionality on </a:t>
            </a:r>
            <a:br>
              <a:rPr lang="en-US" sz="1599" dirty="0">
                <a:solidFill>
                  <a:srgbClr val="525252"/>
                </a:solidFill>
                <a:ea typeface="Segoe UI" pitchFamily="34" charset="0"/>
                <a:cs typeface="Segoe UI" pitchFamily="34" charset="0"/>
              </a:rPr>
            </a:br>
            <a:r>
              <a:rPr lang="en-US" sz="1599" dirty="0">
                <a:solidFill>
                  <a:srgbClr val="525252"/>
                </a:solidFill>
                <a:ea typeface="Segoe UI" pitchFamily="34" charset="0"/>
                <a:cs typeface="Segoe UI" pitchFamily="34" charset="0"/>
              </a:rPr>
              <a:t>long term servicing branch </a:t>
            </a:r>
          </a:p>
          <a:p>
            <a:pPr algn="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Regular security updates </a:t>
            </a:r>
          </a:p>
          <a:p>
            <a:pPr algn="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Control with WSUS</a:t>
            </a:r>
          </a:p>
        </p:txBody>
      </p:sp>
      <p:sp>
        <p:nvSpPr>
          <p:cNvPr id="16" name="Rectangle 15"/>
          <p:cNvSpPr/>
          <p:nvPr/>
        </p:nvSpPr>
        <p:spPr bwMode="auto">
          <a:xfrm>
            <a:off x="8218465" y="4464630"/>
            <a:ext cx="3547369" cy="599334"/>
          </a:xfrm>
          <a:prstGeom prst="rect">
            <a:avLst/>
          </a:prstGeom>
          <a:solidFill>
            <a:schemeClr val="tx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3183" numCol="1" spcCol="0" rtlCol="0" fromWordArt="0" anchor="t" anchorCtr="0" forceAA="0" compatLnSpc="1">
            <a:prstTxWarp prst="textNoShape">
              <a:avLst/>
            </a:prstTxWarp>
            <a:noAutofit/>
          </a:bodyPr>
          <a:lstStyle/>
          <a:p>
            <a:pPr algn="r" defTabSz="931383" fontAlgn="base">
              <a:lnSpc>
                <a:spcPct val="90000"/>
              </a:lnSpc>
              <a:spcBef>
                <a:spcPct val="0"/>
              </a:spcBef>
              <a:spcAft>
                <a:spcPts val="1198"/>
              </a:spcAft>
            </a:pPr>
            <a: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t>Examples: Air Traffic Control, </a:t>
            </a:r>
            <a:b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br>
            <a: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t>Emergency Rooms</a:t>
            </a:r>
            <a:endParaRPr lang="en-US" sz="1599" dirty="0">
              <a:solidFill>
                <a:srgbClr val="525252"/>
              </a:solidFill>
              <a:ea typeface="Segoe UI" pitchFamily="34" charset="0"/>
              <a:cs typeface="Segoe UI" pitchFamily="34" charset="0"/>
            </a:endParaRPr>
          </a:p>
        </p:txBody>
      </p:sp>
      <p:grpSp>
        <p:nvGrpSpPr>
          <p:cNvPr id="4" name="Group 3"/>
          <p:cNvGrpSpPr/>
          <p:nvPr/>
        </p:nvGrpSpPr>
        <p:grpSpPr>
          <a:xfrm>
            <a:off x="4340121" y="928289"/>
            <a:ext cx="3681054" cy="4855146"/>
            <a:chOff x="4340121" y="928289"/>
            <a:chExt cx="3681054" cy="4855146"/>
          </a:xfrm>
        </p:grpSpPr>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404191" y="964549"/>
              <a:ext cx="3547872" cy="2921651"/>
            </a:xfrm>
            <a:prstGeom prst="rect">
              <a:avLst/>
            </a:prstGeom>
          </p:spPr>
        </p:pic>
        <p:sp>
          <p:nvSpPr>
            <p:cNvPr id="15" name="TextBox 14"/>
            <p:cNvSpPr txBox="1"/>
            <p:nvPr/>
          </p:nvSpPr>
          <p:spPr>
            <a:xfrm>
              <a:off x="4404191" y="3844814"/>
              <a:ext cx="3547369" cy="694226"/>
            </a:xfrm>
            <a:prstGeom prst="rect">
              <a:avLst/>
            </a:prstGeom>
            <a:solidFill>
              <a:schemeClr val="tx1"/>
            </a:solidFill>
          </p:spPr>
          <p:txBody>
            <a:bodyPr wrap="square" lIns="91427" tIns="143330" rIns="91427" bIns="143330" rtlCol="0" anchor="ctr">
              <a:spAutoFit/>
            </a:bodyPr>
            <a:lstStyle/>
            <a:p>
              <a:pPr algn="ctr" defTabSz="932205">
                <a:lnSpc>
                  <a:spcPct val="90000"/>
                </a:lnSpc>
              </a:pPr>
              <a:r>
                <a:rPr lang="en-US" sz="2400" b="1" spc="-50" dirty="0">
                  <a:solidFill>
                    <a:srgbClr val="0078D7"/>
                  </a:solidFill>
                  <a:cs typeface="Segoe UI Semibold" panose="020B0702040204020203" pitchFamily="34" charset="0"/>
                </a:rPr>
                <a:t>Business users</a:t>
              </a:r>
            </a:p>
          </p:txBody>
        </p:sp>
        <p:sp>
          <p:nvSpPr>
            <p:cNvPr id="22" name="Rectangle 21"/>
            <p:cNvSpPr/>
            <p:nvPr/>
          </p:nvSpPr>
          <p:spPr bwMode="auto">
            <a:xfrm>
              <a:off x="4404191" y="4423975"/>
              <a:ext cx="3547369" cy="1359460"/>
            </a:xfrm>
            <a:prstGeom prst="rect">
              <a:avLst/>
            </a:prstGeom>
            <a:solidFill>
              <a:schemeClr val="tx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3183" numCol="1" spcCol="0" rtlCol="0" fromWordArt="0" anchor="t" anchorCtr="0" forceAA="0" compatLnSpc="1">
              <a:prstTxWarp prst="textNoShape">
                <a:avLst/>
              </a:prstTxWarp>
              <a:noAutofit/>
            </a:bodyPr>
            <a:lstStyle/>
            <a:p>
              <a:pPr algn="ctr" defTabSz="931383" fontAlgn="base">
                <a:spcBef>
                  <a:spcPct val="0"/>
                </a:spcBef>
                <a:spcAft>
                  <a:spcPts val="1197"/>
                </a:spcAft>
              </a:pPr>
              <a: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t>Update their devices</a:t>
              </a:r>
              <a:b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br>
              <a: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t>after features are validated</a:t>
              </a:r>
              <a:b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br>
              <a: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t>in the market</a:t>
              </a:r>
            </a:p>
            <a:p>
              <a:pPr algn="ctr" defTabSz="931383" fontAlgn="base">
                <a:spcBef>
                  <a:spcPct val="0"/>
                </a:spcBef>
                <a:spcAft>
                  <a:spcPts val="1197"/>
                </a:spcAft>
              </a:pPr>
              <a: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t>Deploy using Windows Update, Windows Update for Business or your current management tools (e.g. WSUS)</a:t>
              </a:r>
              <a:endParaRPr lang="en-US" sz="1599" dirty="0">
                <a:solidFill>
                  <a:srgbClr val="525252"/>
                </a:solidFill>
                <a:ea typeface="Segoe UI" pitchFamily="34" charset="0"/>
                <a:cs typeface="Segoe UI" pitchFamily="34" charset="0"/>
              </a:endParaRPr>
            </a:p>
          </p:txBody>
        </p:sp>
        <p:sp>
          <p:nvSpPr>
            <p:cNvPr id="20" name="Rectangle 19"/>
            <p:cNvSpPr/>
            <p:nvPr/>
          </p:nvSpPr>
          <p:spPr bwMode="auto">
            <a:xfrm>
              <a:off x="7888171" y="928289"/>
              <a:ext cx="133004" cy="33442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bwMode="auto">
            <a:xfrm>
              <a:off x="4340121" y="928289"/>
              <a:ext cx="133004" cy="33442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3" name="Title 1"/>
          <p:cNvSpPr txBox="1">
            <a:spLocks/>
          </p:cNvSpPr>
          <p:nvPr/>
        </p:nvSpPr>
        <p:spPr>
          <a:xfrm>
            <a:off x="274639" y="26919"/>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50" baseline="0" dirty="0">
                <a:ln w="3175">
                  <a:noFill/>
                </a:ln>
                <a:gradFill>
                  <a:gsLst>
                    <a:gs pos="76768">
                      <a:srgbClr val="FFFFFF"/>
                    </a:gs>
                    <a:gs pos="53000">
                      <a:srgbClr val="FFFFFF"/>
                    </a:gs>
                  </a:gsLst>
                  <a:lin ang="5400000" scaled="0"/>
                </a:gradFill>
                <a:effectLst/>
                <a:latin typeface="+mj-lt"/>
                <a:ea typeface="+mn-ea"/>
                <a:cs typeface="Segoe UI Semibold" panose="020B0702040204020203" pitchFamily="34" charset="0"/>
              </a:defRPr>
            </a:lvl1pPr>
          </a:lstStyle>
          <a:p>
            <a:pPr>
              <a:defRPr/>
            </a:pPr>
            <a:r>
              <a:rPr>
                <a:gradFill>
                  <a:gsLst>
                    <a:gs pos="76768">
                      <a:srgbClr val="0078D7"/>
                    </a:gs>
                    <a:gs pos="53000">
                      <a:srgbClr val="0078D7"/>
                    </a:gs>
                  </a:gsLst>
                  <a:lin ang="5400000" scaled="0"/>
                </a:gradFill>
                <a:latin typeface="Segoe UI Light"/>
              </a:rPr>
              <a:t>Windows as a Service</a:t>
            </a:r>
          </a:p>
        </p:txBody>
      </p:sp>
    </p:spTree>
    <p:extLst>
      <p:ext uri="{BB962C8B-B14F-4D97-AF65-F5344CB8AC3E}">
        <p14:creationId xmlns:p14="http://schemas.microsoft.com/office/powerpoint/2010/main" val="2671621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6211887" cy="6994525"/>
          </a:xfrm>
          <a:prstGeom prst="rect">
            <a:avLst/>
          </a:prstGeom>
          <a:noFill/>
          <a:ln>
            <a:noFill/>
          </a:ln>
        </p:spPr>
      </p:pic>
      <p:sp>
        <p:nvSpPr>
          <p:cNvPr id="24" name="TextBox 23"/>
          <p:cNvSpPr txBox="1"/>
          <p:nvPr/>
        </p:nvSpPr>
        <p:spPr>
          <a:xfrm>
            <a:off x="6635230" y="2616462"/>
            <a:ext cx="5424377" cy="3693319"/>
          </a:xfrm>
          <a:prstGeom prst="rect">
            <a:avLst/>
          </a:prstGeom>
          <a:noFill/>
        </p:spPr>
        <p:txBody>
          <a:bodyPr wrap="square" lIns="0" tIns="0" rIns="0" bIns="0" rtlCol="0">
            <a:spAutoFit/>
          </a:bodyPr>
          <a:lstStyle/>
          <a:p>
            <a:pPr defTabSz="932292">
              <a:spcAft>
                <a:spcPts val="1200"/>
              </a:spcAft>
            </a:pPr>
            <a:r>
              <a:rPr lang="en-US" dirty="0">
                <a:solidFill>
                  <a:srgbClr val="525252"/>
                </a:solidFill>
                <a:latin typeface="Segoe UI" panose="020B0502040204020203" pitchFamily="34" charset="0"/>
                <a:cs typeface="Segoe UI" panose="020B0502040204020203" pitchFamily="34" charset="0"/>
              </a:rPr>
              <a:t>Upgrades may break apps</a:t>
            </a:r>
          </a:p>
          <a:p>
            <a:pPr defTabSz="932292">
              <a:spcAft>
                <a:spcPts val="1200"/>
              </a:spcAft>
            </a:pPr>
            <a:r>
              <a:rPr lang="en-US" dirty="0">
                <a:solidFill>
                  <a:srgbClr val="525252"/>
                </a:solidFill>
                <a:latin typeface="Segoe UI" panose="020B0502040204020203" pitchFamily="34" charset="0"/>
                <a:cs typeface="Segoe UI" panose="020B0502040204020203" pitchFamily="34" charset="0"/>
              </a:rPr>
              <a:t>We need sufficient time to test </a:t>
            </a:r>
          </a:p>
          <a:p>
            <a:pPr defTabSz="932292">
              <a:spcAft>
                <a:spcPts val="1200"/>
              </a:spcAft>
            </a:pPr>
            <a:r>
              <a:rPr lang="en-US" dirty="0">
                <a:solidFill>
                  <a:srgbClr val="525252"/>
                </a:solidFill>
                <a:latin typeface="Segoe UI" panose="020B0502040204020203" pitchFamily="34" charset="0"/>
                <a:cs typeface="Segoe UI" panose="020B0502040204020203" pitchFamily="34" charset="0"/>
              </a:rPr>
              <a:t>Our key software vendors need time to test </a:t>
            </a:r>
            <a:br>
              <a:rPr lang="en-US" dirty="0">
                <a:solidFill>
                  <a:srgbClr val="525252"/>
                </a:solidFill>
                <a:latin typeface="Segoe UI" panose="020B0502040204020203" pitchFamily="34" charset="0"/>
                <a:cs typeface="Segoe UI" panose="020B0502040204020203" pitchFamily="34" charset="0"/>
              </a:rPr>
            </a:br>
            <a:r>
              <a:rPr lang="en-US" dirty="0">
                <a:solidFill>
                  <a:srgbClr val="525252"/>
                </a:solidFill>
                <a:latin typeface="Segoe UI" panose="020B0502040204020203" pitchFamily="34" charset="0"/>
                <a:cs typeface="Segoe UI" panose="020B0502040204020203" pitchFamily="34" charset="0"/>
              </a:rPr>
              <a:t>&amp; issue statements of support</a:t>
            </a:r>
          </a:p>
          <a:p>
            <a:pPr defTabSz="932292">
              <a:spcAft>
                <a:spcPts val="1200"/>
              </a:spcAft>
            </a:pPr>
            <a:r>
              <a:rPr lang="en-US" dirty="0">
                <a:solidFill>
                  <a:srgbClr val="525252"/>
                </a:solidFill>
                <a:latin typeface="Segoe UI" panose="020B0502040204020203" pitchFamily="34" charset="0"/>
                <a:cs typeface="Segoe UI" panose="020B0502040204020203" pitchFamily="34" charset="0"/>
              </a:rPr>
              <a:t>We need more notification to plan </a:t>
            </a:r>
          </a:p>
          <a:p>
            <a:pPr defTabSz="932292">
              <a:spcAft>
                <a:spcPts val="1200"/>
              </a:spcAft>
            </a:pPr>
            <a:r>
              <a:rPr lang="en-US" dirty="0">
                <a:solidFill>
                  <a:srgbClr val="525252"/>
                </a:solidFill>
                <a:latin typeface="Segoe UI" panose="020B0502040204020203" pitchFamily="34" charset="0"/>
                <a:cs typeface="Segoe UI" panose="020B0502040204020203" pitchFamily="34" charset="0"/>
              </a:rPr>
              <a:t>Too many interdependencies across versions </a:t>
            </a:r>
            <a:br>
              <a:rPr lang="en-US" dirty="0">
                <a:solidFill>
                  <a:srgbClr val="525252"/>
                </a:solidFill>
                <a:latin typeface="Segoe UI" panose="020B0502040204020203" pitchFamily="34" charset="0"/>
                <a:cs typeface="Segoe UI" panose="020B0502040204020203" pitchFamily="34" charset="0"/>
              </a:rPr>
            </a:br>
            <a:r>
              <a:rPr lang="en-US" dirty="0">
                <a:solidFill>
                  <a:srgbClr val="525252"/>
                </a:solidFill>
                <a:latin typeface="Segoe UI" panose="020B0502040204020203" pitchFamily="34" charset="0"/>
                <a:cs typeface="Segoe UI" panose="020B0502040204020203" pitchFamily="34" charset="0"/>
              </a:rPr>
              <a:t>and editions for your different products</a:t>
            </a:r>
          </a:p>
          <a:p>
            <a:pPr defTabSz="932292">
              <a:spcAft>
                <a:spcPts val="1200"/>
              </a:spcAft>
            </a:pPr>
            <a:r>
              <a:rPr lang="en-US" dirty="0">
                <a:solidFill>
                  <a:srgbClr val="525252"/>
                </a:solidFill>
                <a:latin typeface="Segoe UI" panose="020B0502040204020203" pitchFamily="34" charset="0"/>
                <a:cs typeface="Segoe UI" panose="020B0502040204020203" pitchFamily="34" charset="0"/>
              </a:rPr>
              <a:t>Deployments are complex and expensive</a:t>
            </a:r>
          </a:p>
          <a:p>
            <a:pPr defTabSz="932292">
              <a:spcAft>
                <a:spcPts val="1200"/>
              </a:spcAft>
            </a:pPr>
            <a:r>
              <a:rPr lang="en-US" dirty="0">
                <a:solidFill>
                  <a:srgbClr val="525252"/>
                </a:solidFill>
                <a:latin typeface="Segoe UI" panose="020B0502040204020203" pitchFamily="34" charset="0"/>
                <a:cs typeface="Segoe UI" panose="020B0502040204020203" pitchFamily="34" charset="0"/>
              </a:rPr>
              <a:t>Security vulnerabilities a concern; </a:t>
            </a:r>
            <a:br>
              <a:rPr lang="en-US" dirty="0">
                <a:solidFill>
                  <a:srgbClr val="525252"/>
                </a:solidFill>
                <a:latin typeface="Segoe UI" panose="020B0502040204020203" pitchFamily="34" charset="0"/>
                <a:cs typeface="Segoe UI" panose="020B0502040204020203" pitchFamily="34" charset="0"/>
              </a:rPr>
            </a:br>
            <a:r>
              <a:rPr lang="en-US" dirty="0">
                <a:solidFill>
                  <a:srgbClr val="525252"/>
                </a:solidFill>
                <a:latin typeface="Segoe UI" panose="020B0502040204020203" pitchFamily="34" charset="0"/>
                <a:cs typeface="Segoe UI" panose="020B0502040204020203" pitchFamily="34" charset="0"/>
              </a:rPr>
              <a:t>we need help</a:t>
            </a:r>
          </a:p>
        </p:txBody>
      </p:sp>
      <p:sp>
        <p:nvSpPr>
          <p:cNvPr id="3" name="Title 2"/>
          <p:cNvSpPr>
            <a:spLocks noGrp="1"/>
          </p:cNvSpPr>
          <p:nvPr>
            <p:ph type="title"/>
          </p:nvPr>
        </p:nvSpPr>
        <p:spPr>
          <a:xfrm>
            <a:off x="6482829" y="395284"/>
            <a:ext cx="5528973" cy="917575"/>
          </a:xfrm>
        </p:spPr>
        <p:txBody>
          <a:bodyPr/>
          <a:lstStyle/>
          <a:p>
            <a:r>
              <a:rPr lang="en-US" sz="3600" dirty="0">
                <a:latin typeface="Segoe UI" panose="020B0502040204020203" pitchFamily="34" charset="0"/>
              </a:rPr>
              <a:t>What we are hearing from you about adoption challenges:</a:t>
            </a:r>
          </a:p>
        </p:txBody>
      </p:sp>
      <p:sp>
        <p:nvSpPr>
          <p:cNvPr id="7" name="Rectangle 6"/>
          <p:cNvSpPr/>
          <p:nvPr/>
        </p:nvSpPr>
        <p:spPr bwMode="auto">
          <a:xfrm rot="10800000">
            <a:off x="1" y="0"/>
            <a:ext cx="1409946" cy="6994525"/>
          </a:xfrm>
          <a:prstGeom prst="rect">
            <a:avLst/>
          </a:prstGeom>
          <a:gradFill>
            <a:gsLst>
              <a:gs pos="0">
                <a:srgbClr val="000000">
                  <a:alpha val="0"/>
                </a:srgbClr>
              </a:gs>
              <a:gs pos="100000">
                <a:srgbClr val="000000">
                  <a:alpha val="1700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rot="5400000">
            <a:off x="2705032" y="3481638"/>
            <a:ext cx="807856" cy="6217920"/>
          </a:xfrm>
          <a:prstGeom prst="rect">
            <a:avLst/>
          </a:prstGeom>
          <a:gradFill>
            <a:gsLst>
              <a:gs pos="0">
                <a:schemeClr val="bg1">
                  <a:alpha val="0"/>
                </a:schemeClr>
              </a:gs>
              <a:gs pos="100000">
                <a:schemeClr val="bg1">
                  <a:alpha val="2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401456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5185387" y="2647256"/>
            <a:ext cx="2102524" cy="3199492"/>
            <a:chOff x="4957394" y="1416050"/>
            <a:chExt cx="2614246" cy="4416112"/>
          </a:xfrm>
          <a:solidFill>
            <a:srgbClr val="EC008C"/>
          </a:solidFill>
        </p:grpSpPr>
        <p:sp>
          <p:nvSpPr>
            <p:cNvPr id="50" name="Rectangle 1"/>
            <p:cNvSpPr/>
            <p:nvPr/>
          </p:nvSpPr>
          <p:spPr bwMode="auto">
            <a:xfrm>
              <a:off x="4957394" y="1416050"/>
              <a:ext cx="2614246" cy="4416112"/>
            </a:xfrm>
            <a:custGeom>
              <a:avLst/>
              <a:gdLst/>
              <a:ahLst/>
              <a:cxnLst/>
              <a:rect l="l" t="t" r="r" b="b"/>
              <a:pathLst>
                <a:path w="8148917" h="3714710">
                  <a:moveTo>
                    <a:pt x="8148917" y="0"/>
                  </a:moveTo>
                  <a:lnTo>
                    <a:pt x="8148917" y="3714710"/>
                  </a:lnTo>
                  <a:cubicBezTo>
                    <a:pt x="6949685" y="3023151"/>
                    <a:pt x="5558116" y="2628879"/>
                    <a:pt x="4074458" y="2628879"/>
                  </a:cubicBezTo>
                  <a:cubicBezTo>
                    <a:pt x="2590801" y="2628879"/>
                    <a:pt x="1199232" y="3023151"/>
                    <a:pt x="0" y="3714710"/>
                  </a:cubicBezTo>
                  <a:lnTo>
                    <a:pt x="0" y="1"/>
                  </a:lnTo>
                  <a:cubicBezTo>
                    <a:pt x="1199232" y="691559"/>
                    <a:pt x="2590801" y="1085831"/>
                    <a:pt x="4074458" y="1085831"/>
                  </a:cubicBezTo>
                  <a:cubicBezTo>
                    <a:pt x="5558116" y="1085831"/>
                    <a:pt x="6949685" y="691559"/>
                    <a:pt x="8148917" y="0"/>
                  </a:cubicBezTo>
                  <a:close/>
                </a:path>
              </a:pathLst>
            </a:custGeom>
            <a:solidFill>
              <a:schemeClr val="tx1"/>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45706" rIns="45706" bIns="91414" numCol="1" spcCol="0" rtlCol="0" fromWordArt="0" anchor="b" anchorCtr="0" forceAA="0" compatLnSpc="1">
              <a:prstTxWarp prst="textDeflate">
                <a:avLst/>
              </a:prstTxWarp>
              <a:noAutofit/>
            </a:bodyPr>
            <a:lstStyle/>
            <a:p>
              <a:pPr algn="ctr" defTabSz="913748" fontAlgn="base">
                <a:spcBef>
                  <a:spcPct val="0"/>
                </a:spcBef>
                <a:spcAft>
                  <a:spcPct val="0"/>
                </a:spcAft>
              </a:pPr>
              <a:endParaRPr lang="en-US" sz="1198" b="1" spc="-50" dirty="0" err="1">
                <a:solidFill>
                  <a:srgbClr val="FBFBFB"/>
                </a:solidFill>
                <a:ea typeface="Segoe UI" pitchFamily="34" charset="0"/>
                <a:cs typeface="Segoe UI" pitchFamily="34" charset="0"/>
              </a:endParaRPr>
            </a:p>
          </p:txBody>
        </p:sp>
        <p:sp>
          <p:nvSpPr>
            <p:cNvPr id="51" name="TextBox 50"/>
            <p:cNvSpPr txBox="1"/>
            <p:nvPr/>
          </p:nvSpPr>
          <p:spPr>
            <a:xfrm>
              <a:off x="5500129" y="3324423"/>
              <a:ext cx="1528776" cy="430887"/>
            </a:xfrm>
            <a:prstGeom prst="rect">
              <a:avLst/>
            </a:prstGeom>
            <a:noFill/>
            <a:ln>
              <a:noFill/>
            </a:ln>
          </p:spPr>
          <p:txBody>
            <a:bodyPr wrap="none" lIns="0" tIns="0" rIns="0" bIns="0" numCol="1" rtlCol="0">
              <a:prstTxWarp prst="textDeflate">
                <a:avLst/>
              </a:prstTxWarp>
              <a:spAutoFit/>
            </a:bodyPr>
            <a:lstStyle/>
            <a:p>
              <a:pPr algn="ctr" defTabSz="932384"/>
              <a:r>
                <a:rPr lang="en-US" b="1" dirty="0">
                  <a:solidFill>
                    <a:srgbClr val="0078D7"/>
                  </a:solidFill>
                  <a:cs typeface="Segoe UI" panose="020B0502040204020203" pitchFamily="34" charset="0"/>
                </a:rPr>
                <a:t>TENSION</a:t>
              </a:r>
            </a:p>
          </p:txBody>
        </p:sp>
      </p:grpSp>
      <p:grpSp>
        <p:nvGrpSpPr>
          <p:cNvPr id="52" name="Group 51"/>
          <p:cNvGrpSpPr/>
          <p:nvPr/>
        </p:nvGrpSpPr>
        <p:grpSpPr>
          <a:xfrm>
            <a:off x="1138944" y="1909040"/>
            <a:ext cx="5027773" cy="4514845"/>
            <a:chOff x="525093" y="1312154"/>
            <a:chExt cx="5029200" cy="4118419"/>
          </a:xfrm>
        </p:grpSpPr>
        <p:grpSp>
          <p:nvGrpSpPr>
            <p:cNvPr id="53" name="Group 52"/>
            <p:cNvGrpSpPr/>
            <p:nvPr/>
          </p:nvGrpSpPr>
          <p:grpSpPr>
            <a:xfrm>
              <a:off x="2440478" y="2049514"/>
              <a:ext cx="1485513" cy="1005966"/>
              <a:chOff x="2912009" y="2362200"/>
              <a:chExt cx="1485900" cy="1006228"/>
            </a:xfrm>
          </p:grpSpPr>
          <p:sp>
            <p:nvSpPr>
              <p:cNvPr id="61" name="Rectangle 60"/>
              <p:cNvSpPr/>
              <p:nvPr/>
            </p:nvSpPr>
            <p:spPr>
              <a:xfrm>
                <a:off x="2912009" y="2362200"/>
                <a:ext cx="1485900" cy="693183"/>
              </a:xfrm>
              <a:prstGeom prst="rect">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775"/>
                <a:r>
                  <a:rPr lang="en-US" sz="2399" dirty="0">
                    <a:solidFill>
                      <a:srgbClr val="FFFFFF"/>
                    </a:solidFill>
                  </a:rPr>
                  <a:t>DVD</a:t>
                </a:r>
              </a:p>
            </p:txBody>
          </p:sp>
          <p:sp>
            <p:nvSpPr>
              <p:cNvPr id="62" name="Right Triangle 61"/>
              <p:cNvSpPr/>
              <p:nvPr/>
            </p:nvSpPr>
            <p:spPr>
              <a:xfrm rot="10800000">
                <a:off x="4162462" y="3056144"/>
                <a:ext cx="234704" cy="312284"/>
              </a:xfrm>
              <a:prstGeom prst="rtTriangl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775"/>
                <a:endParaRPr lang="en-US" sz="2399" dirty="0">
                  <a:solidFill>
                    <a:srgbClr val="FFFFFF"/>
                  </a:solidFill>
                </a:endParaRPr>
              </a:p>
            </p:txBody>
          </p:sp>
        </p:grpSp>
        <p:grpSp>
          <p:nvGrpSpPr>
            <p:cNvPr id="54" name="Group 53"/>
            <p:cNvGrpSpPr/>
            <p:nvPr/>
          </p:nvGrpSpPr>
          <p:grpSpPr>
            <a:xfrm>
              <a:off x="1272382" y="4312184"/>
              <a:ext cx="1485513" cy="1005966"/>
              <a:chOff x="2912009" y="2362200"/>
              <a:chExt cx="1485900" cy="1006228"/>
            </a:xfrm>
          </p:grpSpPr>
          <p:sp>
            <p:nvSpPr>
              <p:cNvPr id="59" name="Rectangle 58"/>
              <p:cNvSpPr/>
              <p:nvPr/>
            </p:nvSpPr>
            <p:spPr>
              <a:xfrm>
                <a:off x="2912009" y="2362200"/>
                <a:ext cx="1485900" cy="693183"/>
              </a:xfrm>
              <a:prstGeom prst="rect">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775"/>
                <a:r>
                  <a:rPr lang="en-US" sz="2399" dirty="0">
                    <a:solidFill>
                      <a:srgbClr val="FFFFFF"/>
                    </a:solidFill>
                  </a:rPr>
                  <a:t>Parallel</a:t>
                </a:r>
              </a:p>
            </p:txBody>
          </p:sp>
          <p:sp>
            <p:nvSpPr>
              <p:cNvPr id="60" name="Right Triangle 59"/>
              <p:cNvSpPr/>
              <p:nvPr/>
            </p:nvSpPr>
            <p:spPr>
              <a:xfrm rot="10800000">
                <a:off x="4162462" y="3056144"/>
                <a:ext cx="234704" cy="312284"/>
              </a:xfrm>
              <a:prstGeom prst="rtTriangl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775"/>
                <a:endParaRPr lang="en-US" sz="2399" dirty="0">
                  <a:solidFill>
                    <a:srgbClr val="FFFFFF"/>
                  </a:solidFill>
                </a:endParaRPr>
              </a:p>
            </p:txBody>
          </p:sp>
        </p:grpSp>
        <p:sp>
          <p:nvSpPr>
            <p:cNvPr id="55" name="TextBox 54"/>
            <p:cNvSpPr txBox="1"/>
            <p:nvPr/>
          </p:nvSpPr>
          <p:spPr>
            <a:xfrm>
              <a:off x="887605" y="3944192"/>
              <a:ext cx="4565352" cy="758697"/>
            </a:xfrm>
            <a:prstGeom prst="rect">
              <a:avLst/>
            </a:prstGeom>
            <a:noFill/>
          </p:spPr>
          <p:txBody>
            <a:bodyPr wrap="square" lIns="0" tIns="0" rIns="0" bIns="0" rtlCol="0">
              <a:spAutoFit/>
            </a:bodyPr>
            <a:lstStyle/>
            <a:p>
              <a:pPr defTabSz="932384">
                <a:spcBef>
                  <a:spcPts val="600"/>
                </a:spcBef>
              </a:pPr>
              <a:r>
                <a:rPr lang="en-US" sz="2400" dirty="0" err="1">
                  <a:solidFill>
                    <a:srgbClr val="FBFBFB"/>
                  </a:solidFill>
                </a:rPr>
                <a:t>Agili</a:t>
              </a:r>
              <a:endParaRPr lang="en-US" sz="2400" dirty="0">
                <a:solidFill>
                  <a:srgbClr val="FBFBFB"/>
                </a:solidFill>
              </a:endParaRPr>
            </a:p>
            <a:p>
              <a:pPr defTabSz="932384">
                <a:spcBef>
                  <a:spcPts val="600"/>
                </a:spcBef>
              </a:pPr>
              <a:endParaRPr lang="en-US" sz="2400" dirty="0">
                <a:solidFill>
                  <a:srgbClr val="FBFBFB"/>
                </a:solidFill>
              </a:endParaRPr>
            </a:p>
          </p:txBody>
        </p:sp>
        <p:sp>
          <p:nvSpPr>
            <p:cNvPr id="56" name="Rectangle 55"/>
            <p:cNvSpPr/>
            <p:nvPr/>
          </p:nvSpPr>
          <p:spPr bwMode="auto">
            <a:xfrm>
              <a:off x="525093" y="1312154"/>
              <a:ext cx="5029200" cy="4114800"/>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45706" rIns="45706" bIns="91414" numCol="1" spcCol="0" rtlCol="0" fromWordArt="0" anchor="b" anchorCtr="0" forceAA="0" compatLnSpc="1">
              <a:prstTxWarp prst="textNoShape">
                <a:avLst/>
              </a:prstTxWarp>
              <a:noAutofit/>
            </a:bodyPr>
            <a:lstStyle/>
            <a:p>
              <a:pPr algn="ctr" defTabSz="913748" fontAlgn="base">
                <a:spcBef>
                  <a:spcPct val="0"/>
                </a:spcBef>
                <a:spcAft>
                  <a:spcPct val="0"/>
                </a:spcAft>
              </a:pPr>
              <a:endParaRPr lang="en-US"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7" name="TextBox 56"/>
            <p:cNvSpPr txBox="1"/>
            <p:nvPr/>
          </p:nvSpPr>
          <p:spPr>
            <a:xfrm>
              <a:off x="824388" y="1708528"/>
              <a:ext cx="1966184" cy="572385"/>
            </a:xfrm>
            <a:prstGeom prst="rect">
              <a:avLst/>
            </a:prstGeom>
            <a:noFill/>
          </p:spPr>
          <p:txBody>
            <a:bodyPr wrap="none" lIns="0" tIns="0" rIns="0" bIns="0" rtlCol="0">
              <a:spAutoFit/>
            </a:bodyPr>
            <a:lstStyle/>
            <a:p>
              <a:pPr defTabSz="932384"/>
              <a:r>
                <a:rPr lang="en-US" sz="3998" b="1" dirty="0">
                  <a:solidFill>
                    <a:srgbClr val="FFFFFF"/>
                  </a:solidFill>
                </a:rPr>
                <a:t>AGILITY</a:t>
              </a:r>
            </a:p>
          </p:txBody>
        </p:sp>
        <p:sp>
          <p:nvSpPr>
            <p:cNvPr id="58" name="TextBox 57"/>
            <p:cNvSpPr txBox="1"/>
            <p:nvPr/>
          </p:nvSpPr>
          <p:spPr>
            <a:xfrm>
              <a:off x="817200" y="2454599"/>
              <a:ext cx="4542747" cy="2975974"/>
            </a:xfrm>
            <a:prstGeom prst="rect">
              <a:avLst/>
            </a:prstGeom>
            <a:noFill/>
          </p:spPr>
          <p:txBody>
            <a:bodyPr wrap="square" lIns="0" tIns="0" rIns="0" bIns="0" rtlCol="0">
              <a:spAutoFit/>
            </a:bodyPr>
            <a:lstStyle/>
            <a:p>
              <a:pPr defTabSz="932384">
                <a:lnSpc>
                  <a:spcPct val="90000"/>
                </a:lnSpc>
                <a:spcAft>
                  <a:spcPts val="1198"/>
                </a:spcAft>
                <a:defRPr/>
              </a:pPr>
              <a:r>
                <a:rPr lang="en-US" sz="2000" kern="0" dirty="0">
                  <a:solidFill>
                    <a:srgbClr val="FFFFFF"/>
                  </a:solidFill>
                  <a:ea typeface="Segoe UI" pitchFamily="34" charset="0"/>
                  <a:cs typeface="Segoe UI" panose="020B0502040204020203" pitchFamily="34" charset="0"/>
                </a:rPr>
                <a:t>Access to new technology</a:t>
              </a:r>
            </a:p>
            <a:p>
              <a:pPr defTabSz="932384">
                <a:lnSpc>
                  <a:spcPct val="90000"/>
                </a:lnSpc>
                <a:spcAft>
                  <a:spcPts val="1198"/>
                </a:spcAft>
                <a:defRPr/>
              </a:pPr>
              <a:r>
                <a:rPr lang="en-US" sz="2000" kern="0" dirty="0">
                  <a:solidFill>
                    <a:srgbClr val="FFFFFF"/>
                  </a:solidFill>
                  <a:ea typeface="Segoe UI" pitchFamily="34" charset="0"/>
                  <a:cs typeface="Segoe UI" panose="020B0502040204020203" pitchFamily="34" charset="0"/>
                </a:rPr>
                <a:t>Microsoft to quickly implement </a:t>
              </a:r>
              <a:br>
                <a:rPr lang="en-US" sz="2000" kern="0" dirty="0">
                  <a:solidFill>
                    <a:srgbClr val="FFFFFF"/>
                  </a:solidFill>
                  <a:ea typeface="Segoe UI" pitchFamily="34" charset="0"/>
                  <a:cs typeface="Segoe UI" panose="020B0502040204020203" pitchFamily="34" charset="0"/>
                </a:rPr>
              </a:br>
              <a:r>
                <a:rPr lang="en-US" sz="2000" kern="0" dirty="0">
                  <a:solidFill>
                    <a:srgbClr val="FFFFFF"/>
                  </a:solidFill>
                  <a:ea typeface="Segoe UI" pitchFamily="34" charset="0"/>
                  <a:cs typeface="Segoe UI" panose="020B0502040204020203" pitchFamily="34" charset="0"/>
                </a:rPr>
                <a:t>your feedback</a:t>
              </a:r>
            </a:p>
            <a:p>
              <a:pPr defTabSz="932384">
                <a:lnSpc>
                  <a:spcPct val="90000"/>
                </a:lnSpc>
                <a:spcAft>
                  <a:spcPts val="1198"/>
                </a:spcAft>
                <a:defRPr/>
              </a:pPr>
              <a:r>
                <a:rPr lang="en-US" sz="2000" kern="0" dirty="0">
                  <a:solidFill>
                    <a:srgbClr val="FFFFFF"/>
                  </a:solidFill>
                  <a:ea typeface="Segoe UI" pitchFamily="34" charset="0"/>
                  <a:cs typeface="Segoe UI" panose="020B0502040204020203" pitchFamily="34" charset="0"/>
                </a:rPr>
                <a:t>Transparency on the roadmap </a:t>
              </a:r>
            </a:p>
            <a:p>
              <a:pPr defTabSz="932384">
                <a:lnSpc>
                  <a:spcPct val="90000"/>
                </a:lnSpc>
                <a:spcAft>
                  <a:spcPts val="1198"/>
                </a:spcAft>
                <a:defRPr/>
              </a:pPr>
              <a:r>
                <a:rPr lang="en-US" sz="2000" kern="0" dirty="0">
                  <a:solidFill>
                    <a:srgbClr val="FFFFFF"/>
                  </a:solidFill>
                  <a:ea typeface="Segoe UI" pitchFamily="34" charset="0"/>
                  <a:cs typeface="Segoe UI" panose="020B0502040204020203" pitchFamily="34" charset="0"/>
                </a:rPr>
                <a:t>Enterprise-grade capabilities to </a:t>
              </a:r>
              <a:br>
                <a:rPr lang="en-US" sz="2000" kern="0" dirty="0">
                  <a:solidFill>
                    <a:srgbClr val="FFFFFF"/>
                  </a:solidFill>
                  <a:ea typeface="Segoe UI" pitchFamily="34" charset="0"/>
                  <a:cs typeface="Segoe UI" panose="020B0502040204020203" pitchFamily="34" charset="0"/>
                </a:rPr>
              </a:br>
              <a:r>
                <a:rPr lang="en-US" sz="2000" kern="0" dirty="0">
                  <a:solidFill>
                    <a:srgbClr val="FFFFFF"/>
                  </a:solidFill>
                  <a:ea typeface="Segoe UI" pitchFamily="34" charset="0"/>
                  <a:cs typeface="Segoe UI" panose="020B0502040204020203" pitchFamily="34" charset="0"/>
                </a:rPr>
                <a:t>help you address the latest trends </a:t>
              </a:r>
              <a:br>
                <a:rPr lang="en-US" sz="2000" kern="0" dirty="0">
                  <a:solidFill>
                    <a:srgbClr val="FFFFFF"/>
                  </a:solidFill>
                  <a:ea typeface="Segoe UI" pitchFamily="34" charset="0"/>
                  <a:cs typeface="Segoe UI" panose="020B0502040204020203" pitchFamily="34" charset="0"/>
                </a:rPr>
              </a:br>
              <a:r>
                <a:rPr lang="en-US" sz="2000" kern="0" dirty="0">
                  <a:solidFill>
                    <a:srgbClr val="FFFFFF"/>
                  </a:solidFill>
                  <a:ea typeface="Segoe UI" pitchFamily="34" charset="0"/>
                  <a:cs typeface="Segoe UI" panose="020B0502040204020203" pitchFamily="34" charset="0"/>
                </a:rPr>
                <a:t>in the market</a:t>
              </a:r>
            </a:p>
            <a:p>
              <a:pPr defTabSz="932384">
                <a:lnSpc>
                  <a:spcPct val="90000"/>
                </a:lnSpc>
                <a:spcAft>
                  <a:spcPts val="1198"/>
                </a:spcAft>
                <a:defRPr/>
              </a:pPr>
              <a:r>
                <a:rPr lang="en-US" sz="2000" kern="0" dirty="0">
                  <a:solidFill>
                    <a:srgbClr val="FFFFFF"/>
                  </a:solidFill>
                  <a:ea typeface="Segoe UI" pitchFamily="34" charset="0"/>
                  <a:cs typeface="Segoe UI" panose="020B0502040204020203" pitchFamily="34" charset="0"/>
                </a:rPr>
                <a:t>Flexibility for mixed environments</a:t>
              </a:r>
            </a:p>
            <a:p>
              <a:pPr defTabSz="932384">
                <a:lnSpc>
                  <a:spcPct val="90000"/>
                </a:lnSpc>
                <a:spcAft>
                  <a:spcPts val="1198"/>
                </a:spcAft>
                <a:defRPr/>
              </a:pPr>
              <a:r>
                <a:rPr lang="en-US" sz="2000" kern="0" dirty="0">
                  <a:solidFill>
                    <a:srgbClr val="FFFFFF"/>
                  </a:solidFill>
                  <a:ea typeface="Segoe UI" pitchFamily="34" charset="0"/>
                  <a:cs typeface="Segoe UI" panose="020B0502040204020203" pitchFamily="34" charset="0"/>
                </a:rPr>
                <a:t> </a:t>
              </a:r>
            </a:p>
          </p:txBody>
        </p:sp>
      </p:grpSp>
      <p:grpSp>
        <p:nvGrpSpPr>
          <p:cNvPr id="63" name="Group 62"/>
          <p:cNvGrpSpPr/>
          <p:nvPr/>
        </p:nvGrpSpPr>
        <p:grpSpPr>
          <a:xfrm>
            <a:off x="6378002" y="1909040"/>
            <a:ext cx="5027773" cy="4510879"/>
            <a:chOff x="6058454" y="1312153"/>
            <a:chExt cx="5029200" cy="4114800"/>
          </a:xfrm>
        </p:grpSpPr>
        <p:grpSp>
          <p:nvGrpSpPr>
            <p:cNvPr id="64" name="Group 63"/>
            <p:cNvGrpSpPr/>
            <p:nvPr/>
          </p:nvGrpSpPr>
          <p:grpSpPr>
            <a:xfrm>
              <a:off x="8750734" y="3809201"/>
              <a:ext cx="1485513" cy="1005966"/>
              <a:chOff x="2912009" y="2362200"/>
              <a:chExt cx="1485900" cy="1006228"/>
            </a:xfrm>
          </p:grpSpPr>
          <p:sp>
            <p:nvSpPr>
              <p:cNvPr id="68" name="Rectangle 67"/>
              <p:cNvSpPr/>
              <p:nvPr/>
            </p:nvSpPr>
            <p:spPr>
              <a:xfrm>
                <a:off x="2912009" y="2362200"/>
                <a:ext cx="1485900" cy="693183"/>
              </a:xfrm>
              <a:prstGeom prst="rect">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775"/>
                <a:r>
                  <a:rPr lang="en-US" sz="2399" dirty="0">
                    <a:solidFill>
                      <a:srgbClr val="FFFFFF"/>
                    </a:solidFill>
                  </a:rPr>
                  <a:t>PCMCIA</a:t>
                </a:r>
              </a:p>
            </p:txBody>
          </p:sp>
          <p:sp>
            <p:nvSpPr>
              <p:cNvPr id="69" name="Right Triangle 68"/>
              <p:cNvSpPr/>
              <p:nvPr/>
            </p:nvSpPr>
            <p:spPr>
              <a:xfrm rot="10800000">
                <a:off x="4162462" y="3056144"/>
                <a:ext cx="234704" cy="312284"/>
              </a:xfrm>
              <a:prstGeom prst="rtTriangl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3775"/>
                <a:endParaRPr lang="en-US" sz="2399" dirty="0">
                  <a:solidFill>
                    <a:srgbClr val="FFFFFF"/>
                  </a:solidFill>
                </a:endParaRPr>
              </a:p>
            </p:txBody>
          </p:sp>
        </p:grpSp>
        <p:sp>
          <p:nvSpPr>
            <p:cNvPr id="65" name="Rectangle 64"/>
            <p:cNvSpPr/>
            <p:nvPr/>
          </p:nvSpPr>
          <p:spPr bwMode="auto">
            <a:xfrm>
              <a:off x="6058454" y="1312153"/>
              <a:ext cx="5029200" cy="41148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45706" rIns="45706" bIns="91414" numCol="1" spcCol="0" rtlCol="0" fromWordArt="0" anchor="b" anchorCtr="0" forceAA="0" compatLnSpc="1">
              <a:prstTxWarp prst="textNoShape">
                <a:avLst/>
              </a:prstTxWarp>
              <a:noAutofit/>
            </a:bodyPr>
            <a:lstStyle/>
            <a:p>
              <a:pPr algn="ctr" defTabSz="913748" fontAlgn="base">
                <a:spcBef>
                  <a:spcPct val="0"/>
                </a:spcBef>
                <a:spcAft>
                  <a:spcPct val="0"/>
                </a:spcAft>
              </a:pPr>
              <a:endParaRPr lang="en-US"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TextBox 65"/>
            <p:cNvSpPr txBox="1"/>
            <p:nvPr/>
          </p:nvSpPr>
          <p:spPr>
            <a:xfrm>
              <a:off x="8413564" y="1705956"/>
              <a:ext cx="2439920" cy="572385"/>
            </a:xfrm>
            <a:prstGeom prst="rect">
              <a:avLst/>
            </a:prstGeom>
            <a:noFill/>
          </p:spPr>
          <p:txBody>
            <a:bodyPr wrap="none" lIns="0" tIns="0" rIns="0" bIns="0" rtlCol="0">
              <a:spAutoFit/>
            </a:bodyPr>
            <a:lstStyle/>
            <a:p>
              <a:pPr defTabSz="932384"/>
              <a:r>
                <a:rPr lang="en-US" sz="3998" b="1" dirty="0">
                  <a:solidFill>
                    <a:srgbClr val="FFFFFF"/>
                  </a:solidFill>
                </a:rPr>
                <a:t>CONTROL</a:t>
              </a:r>
            </a:p>
          </p:txBody>
        </p:sp>
        <p:sp>
          <p:nvSpPr>
            <p:cNvPr id="67" name="TextBox 66"/>
            <p:cNvSpPr txBox="1"/>
            <p:nvPr/>
          </p:nvSpPr>
          <p:spPr>
            <a:xfrm>
              <a:off x="6151464" y="2484634"/>
              <a:ext cx="4540265" cy="2618013"/>
            </a:xfrm>
            <a:prstGeom prst="rect">
              <a:avLst/>
            </a:prstGeom>
            <a:noFill/>
          </p:spPr>
          <p:txBody>
            <a:bodyPr wrap="square" lIns="0" tIns="0" rIns="0" bIns="0" rtlCol="0">
              <a:spAutoFit/>
            </a:bodyPr>
            <a:lstStyle/>
            <a:p>
              <a:pPr algn="r" defTabSz="932384">
                <a:lnSpc>
                  <a:spcPct val="90000"/>
                </a:lnSpc>
                <a:spcAft>
                  <a:spcPts val="1198"/>
                </a:spcAft>
                <a:defRPr/>
              </a:pPr>
              <a:r>
                <a:rPr lang="en-US" sz="2000" kern="0" dirty="0">
                  <a:solidFill>
                    <a:srgbClr val="FFFFFF"/>
                  </a:solidFill>
                  <a:ea typeface="Segoe UI" pitchFamily="34" charset="0"/>
                  <a:cs typeface="Segoe UI" panose="020B0502040204020203" pitchFamily="34" charset="0"/>
                </a:rPr>
                <a:t>Stability</a:t>
              </a:r>
            </a:p>
            <a:p>
              <a:pPr algn="r" defTabSz="932384">
                <a:lnSpc>
                  <a:spcPct val="90000"/>
                </a:lnSpc>
                <a:spcAft>
                  <a:spcPts val="1198"/>
                </a:spcAft>
                <a:defRPr/>
              </a:pPr>
              <a:r>
                <a:rPr lang="en-US" sz="2000" kern="0" dirty="0">
                  <a:solidFill>
                    <a:srgbClr val="FFFFFF"/>
                  </a:solidFill>
                  <a:ea typeface="Segoe UI" pitchFamily="34" charset="0"/>
                  <a:cs typeface="Segoe UI" panose="020B0502040204020203" pitchFamily="34" charset="0"/>
                </a:rPr>
                <a:t>Fewer upgrades </a:t>
              </a:r>
            </a:p>
            <a:p>
              <a:pPr algn="r" defTabSz="932384">
                <a:lnSpc>
                  <a:spcPct val="90000"/>
                </a:lnSpc>
                <a:spcAft>
                  <a:spcPts val="1198"/>
                </a:spcAft>
                <a:defRPr/>
              </a:pPr>
              <a:r>
                <a:rPr lang="en-US" sz="2000" kern="0" dirty="0">
                  <a:solidFill>
                    <a:srgbClr val="FFFFFF"/>
                  </a:solidFill>
                  <a:ea typeface="Segoe UI" pitchFamily="34" charset="0"/>
                  <a:cs typeface="Segoe UI" panose="020B0502040204020203" pitchFamily="34" charset="0"/>
                </a:rPr>
                <a:t>Long support lifecycle</a:t>
              </a:r>
            </a:p>
            <a:p>
              <a:pPr algn="r" defTabSz="932384">
                <a:lnSpc>
                  <a:spcPct val="90000"/>
                </a:lnSpc>
                <a:spcAft>
                  <a:spcPts val="1198"/>
                </a:spcAft>
                <a:defRPr/>
              </a:pPr>
              <a:r>
                <a:rPr lang="en-US" sz="2000" kern="0" dirty="0">
                  <a:solidFill>
                    <a:srgbClr val="FFFFFF"/>
                  </a:solidFill>
                  <a:ea typeface="Segoe UI" pitchFamily="34" charset="0"/>
                  <a:cs typeface="Segoe UI" panose="020B0502040204020203" pitchFamily="34" charset="0"/>
                </a:rPr>
                <a:t>Ample time to test and certify </a:t>
              </a:r>
            </a:p>
            <a:p>
              <a:pPr algn="r" defTabSz="932384">
                <a:lnSpc>
                  <a:spcPct val="90000"/>
                </a:lnSpc>
                <a:spcAft>
                  <a:spcPts val="1198"/>
                </a:spcAft>
                <a:defRPr/>
              </a:pPr>
              <a:r>
                <a:rPr lang="en-US" sz="2000" kern="0" dirty="0">
                  <a:solidFill>
                    <a:srgbClr val="FFFFFF"/>
                  </a:solidFill>
                  <a:ea typeface="Segoe UI" pitchFamily="34" charset="0"/>
                  <a:cs typeface="Segoe UI" panose="020B0502040204020203" pitchFamily="34" charset="0"/>
                </a:rPr>
                <a:t>Predictability</a:t>
              </a:r>
            </a:p>
            <a:p>
              <a:pPr algn="r" defTabSz="932563">
                <a:spcAft>
                  <a:spcPts val="1199"/>
                </a:spcAft>
              </a:pPr>
              <a:r>
                <a:rPr lang="en-US" sz="2000" dirty="0">
                  <a:solidFill>
                    <a:srgbClr val="FFFFFF"/>
                  </a:solidFill>
                </a:rPr>
                <a:t>ISVs’ statement of Support</a:t>
              </a:r>
            </a:p>
            <a:p>
              <a:pPr defTabSz="932384">
                <a:lnSpc>
                  <a:spcPct val="90000"/>
                </a:lnSpc>
                <a:spcAft>
                  <a:spcPts val="1198"/>
                </a:spcAft>
                <a:defRPr/>
              </a:pPr>
              <a:endParaRPr lang="en-US" sz="2000" kern="0" dirty="0">
                <a:solidFill>
                  <a:srgbClr val="FFFFFF"/>
                </a:solidFill>
                <a:ea typeface="Segoe UI" pitchFamily="34" charset="0"/>
                <a:cs typeface="Segoe UI" panose="020B0502040204020203" pitchFamily="34" charset="0"/>
              </a:endParaRPr>
            </a:p>
          </p:txBody>
        </p:sp>
      </p:grpSp>
      <p:sp>
        <p:nvSpPr>
          <p:cNvPr id="5" name="Title 4"/>
          <p:cNvSpPr>
            <a:spLocks noGrp="1"/>
          </p:cNvSpPr>
          <p:nvPr>
            <p:ph type="title"/>
          </p:nvPr>
        </p:nvSpPr>
        <p:spPr/>
        <p:txBody>
          <a:bodyPr/>
          <a:lstStyle/>
          <a:p>
            <a:r>
              <a:rPr lang="en-US" dirty="0"/>
              <a:t>This is what we hear your adoption needs are:</a:t>
            </a:r>
          </a:p>
        </p:txBody>
      </p:sp>
    </p:spTree>
    <p:extLst>
      <p:ext uri="{BB962C8B-B14F-4D97-AF65-F5344CB8AC3E}">
        <p14:creationId xmlns:p14="http://schemas.microsoft.com/office/powerpoint/2010/main" val="416466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decel="100000" fill="hold" nodeType="clickEffect">
                                  <p:stCondLst>
                                    <p:cond delay="0"/>
                                  </p:stCondLst>
                                  <p:childTnLst>
                                    <p:animMotion origin="layout" path="M 3.16569E-7 1.51611E-6 L 0.48149 0.00476 " pathEditMode="relative" rAng="0" ptsTypes="AA">
                                      <p:cBhvr>
                                        <p:cTn id="6" dur="1000" fill="hold"/>
                                        <p:tgtEl>
                                          <p:spTgt spid="52"/>
                                        </p:tgtEl>
                                        <p:attrNameLst>
                                          <p:attrName>ppt_x</p:attrName>
                                          <p:attrName>ppt_y</p:attrName>
                                        </p:attrNameLst>
                                      </p:cBhvr>
                                      <p:rCtr x="24075" y="227"/>
                                    </p:animMotion>
                                  </p:childTnLst>
                                </p:cTn>
                              </p:par>
                              <p:par>
                                <p:cTn id="7" presetID="42" presetClass="path" presetSubtype="0" decel="100000" fill="hold" nodeType="withEffect">
                                  <p:stCondLst>
                                    <p:cond delay="0"/>
                                  </p:stCondLst>
                                  <p:childTnLst>
                                    <p:animMotion origin="layout" path="M -4.289E-7 -4.55742E-6 L -0.48621 0.00477 " pathEditMode="relative" rAng="0" ptsTypes="AA">
                                      <p:cBhvr>
                                        <p:cTn id="8" dur="1000" fill="hold"/>
                                        <p:tgtEl>
                                          <p:spTgt spid="63"/>
                                        </p:tgtEl>
                                        <p:attrNameLst>
                                          <p:attrName>ppt_x</p:attrName>
                                          <p:attrName>ppt_y</p:attrName>
                                        </p:attrNameLst>
                                      </p:cBhvr>
                                      <p:rCtr x="-24317" y="227"/>
                                    </p:animMotion>
                                  </p:childTnLst>
                                </p:cTn>
                              </p:par>
                              <p:par>
                                <p:cTn id="9" presetID="17" presetClass="entr" presetSubtype="10" fill="hold" nodeType="withEffect">
                                  <p:stCondLst>
                                    <p:cond delay="400"/>
                                  </p:stCondLst>
                                  <p:childTnLst>
                                    <p:set>
                                      <p:cBhvr>
                                        <p:cTn id="10" dur="1" fill="hold">
                                          <p:stCondLst>
                                            <p:cond delay="0"/>
                                          </p:stCondLst>
                                        </p:cTn>
                                        <p:tgtEl>
                                          <p:spTgt spid="49"/>
                                        </p:tgtEl>
                                        <p:attrNameLst>
                                          <p:attrName>style.visibility</p:attrName>
                                        </p:attrNameLst>
                                      </p:cBhvr>
                                      <p:to>
                                        <p:strVal val="visible"/>
                                      </p:to>
                                    </p:set>
                                    <p:anim calcmode="lin" valueType="num">
                                      <p:cBhvr>
                                        <p:cTn id="11" dur="300" fill="hold"/>
                                        <p:tgtEl>
                                          <p:spTgt spid="49"/>
                                        </p:tgtEl>
                                        <p:attrNameLst>
                                          <p:attrName>ppt_w</p:attrName>
                                        </p:attrNameLst>
                                      </p:cBhvr>
                                      <p:tavLst>
                                        <p:tav tm="0">
                                          <p:val>
                                            <p:fltVal val="0"/>
                                          </p:val>
                                        </p:tav>
                                        <p:tav tm="100000">
                                          <p:val>
                                            <p:strVal val="#ppt_w"/>
                                          </p:val>
                                        </p:tav>
                                      </p:tavLst>
                                    </p:anim>
                                    <p:anim calcmode="lin" valueType="num">
                                      <p:cBhvr>
                                        <p:cTn id="12" dur="3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592440" y="964551"/>
            <a:ext cx="5587487" cy="3404574"/>
          </a:xfrm>
          <a:prstGeom prst="rect">
            <a:avLst/>
          </a:prstGeom>
        </p:spPr>
      </p:pic>
      <p:sp>
        <p:nvSpPr>
          <p:cNvPr id="37" name="Rectangle 36"/>
          <p:cNvSpPr/>
          <p:nvPr/>
        </p:nvSpPr>
        <p:spPr bwMode="auto">
          <a:xfrm>
            <a:off x="4749898" y="964551"/>
            <a:ext cx="1430030" cy="3405570"/>
          </a:xfrm>
          <a:prstGeom prst="rect">
            <a:avLst/>
          </a:prstGeom>
          <a:gradFill>
            <a:gsLst>
              <a:gs pos="0">
                <a:srgbClr val="000000">
                  <a:alpha val="0"/>
                </a:srgbClr>
              </a:gs>
              <a:gs pos="100000">
                <a:srgbClr val="000000">
                  <a:alpha val="2000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588921" y="4027958"/>
            <a:ext cx="5591006" cy="548640"/>
          </a:xfrm>
          <a:prstGeom prst="rect">
            <a:avLst/>
          </a:prstGeom>
          <a:solidFill>
            <a:schemeClr val="tx1"/>
          </a:solidFill>
        </p:spPr>
        <p:txBody>
          <a:bodyPr wrap="square" lIns="91427" tIns="143330" rIns="91427" bIns="143330" rtlCol="0" anchor="ctr">
            <a:spAutoFit/>
          </a:bodyPr>
          <a:lstStyle/>
          <a:p>
            <a:pPr defTabSz="932205">
              <a:lnSpc>
                <a:spcPct val="90000"/>
              </a:lnSpc>
            </a:pPr>
            <a:r>
              <a:rPr lang="en-US" sz="2400" b="1" spc="-50" dirty="0">
                <a:solidFill>
                  <a:srgbClr val="0078D7"/>
                </a:solidFill>
                <a:ea typeface="Segoe UI Black" panose="020B0A02040204020203" pitchFamily="34" charset="0"/>
                <a:cs typeface="Segoe UI Black" panose="020B0A02040204020203" pitchFamily="34" charset="0"/>
              </a:rPr>
              <a:t>Consumer devices</a:t>
            </a:r>
          </a:p>
        </p:txBody>
      </p:sp>
      <p:sp>
        <p:nvSpPr>
          <p:cNvPr id="10" name="Rectangle 9"/>
          <p:cNvSpPr/>
          <p:nvPr/>
        </p:nvSpPr>
        <p:spPr bwMode="auto">
          <a:xfrm>
            <a:off x="588920" y="4578933"/>
            <a:ext cx="3613712" cy="2415592"/>
          </a:xfrm>
          <a:prstGeom prst="rect">
            <a:avLst/>
          </a:prstGeom>
          <a:solidFill>
            <a:schemeClr val="tx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3183" numCol="1" spcCol="0" rtlCol="0" fromWordArt="0" anchor="t" anchorCtr="0" forceAA="0" compatLnSpc="1">
            <a:prstTxWarp prst="textNoShape">
              <a:avLst/>
            </a:prstTxWarp>
            <a:noAutofit/>
          </a:bodyPr>
          <a:lstStyle/>
          <a:p>
            <a:pPr defTabSz="931383" fontAlgn="base">
              <a:lnSpc>
                <a:spcPct val="90000"/>
              </a:lnSpc>
              <a:spcBef>
                <a:spcPct val="0"/>
              </a:spcBef>
              <a:spcAft>
                <a:spcPts val="1198"/>
              </a:spcAft>
            </a:pPr>
            <a: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t>Updates installed via Windows Update as they arrive</a:t>
            </a:r>
          </a:p>
          <a:p>
            <a:pP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Keeping hundreds of millions </a:t>
            </a:r>
            <a:br>
              <a:rPr lang="en-US" sz="1599" dirty="0">
                <a:solidFill>
                  <a:srgbClr val="525252"/>
                </a:solidFill>
                <a:ea typeface="Segoe UI" pitchFamily="34" charset="0"/>
                <a:cs typeface="Segoe UI" pitchFamily="34" charset="0"/>
              </a:rPr>
            </a:br>
            <a:r>
              <a:rPr lang="en-US" sz="1599" dirty="0">
                <a:solidFill>
                  <a:srgbClr val="525252"/>
                </a:solidFill>
                <a:ea typeface="Segoe UI" pitchFamily="34" charset="0"/>
                <a:cs typeface="Segoe UI" pitchFamily="34" charset="0"/>
              </a:rPr>
              <a:t>of consumers up to date </a:t>
            </a:r>
          </a:p>
          <a:p>
            <a:pP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Large and diverse user base helps drive quality of the OS updates</a:t>
            </a:r>
          </a:p>
          <a:p>
            <a:pP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BYOD devices are up to date &amp; secure</a:t>
            </a:r>
          </a:p>
          <a:p>
            <a:pPr defTabSz="931383" fontAlgn="base">
              <a:lnSpc>
                <a:spcPct val="90000"/>
              </a:lnSpc>
              <a:spcBef>
                <a:spcPct val="0"/>
              </a:spcBef>
              <a:spcAft>
                <a:spcPts val="1198"/>
              </a:spcAft>
            </a:pPr>
            <a:endParaRPr lang="en-US" sz="1599" dirty="0">
              <a:solidFill>
                <a:srgbClr val="525252"/>
              </a:solidFill>
              <a:ea typeface="Segoe UI" pitchFamily="34" charset="0"/>
              <a:cs typeface="Segoe UI" pitchFamily="34" charset="0"/>
            </a:endParaRPr>
          </a:p>
        </p:txBody>
      </p:sp>
      <p:sp>
        <p:nvSpPr>
          <p:cNvPr id="12" name="Rectangle 11"/>
          <p:cNvSpPr/>
          <p:nvPr/>
        </p:nvSpPr>
        <p:spPr bwMode="auto">
          <a:xfrm>
            <a:off x="8332130" y="5171541"/>
            <a:ext cx="3547369" cy="1318897"/>
          </a:xfrm>
          <a:prstGeom prst="rect">
            <a:avLst/>
          </a:prstGeom>
          <a:solidFill>
            <a:schemeClr val="tx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3183" numCol="1" spcCol="0" rtlCol="0" fromWordArt="0" anchor="t" anchorCtr="0" forceAA="0" compatLnSpc="1">
            <a:prstTxWarp prst="textNoShape">
              <a:avLst/>
            </a:prstTxWarp>
            <a:noAutofit/>
          </a:bodyPr>
          <a:lstStyle/>
          <a:p>
            <a:pPr algn="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No new functionality on </a:t>
            </a:r>
            <a:br>
              <a:rPr lang="en-US" sz="1599" dirty="0">
                <a:solidFill>
                  <a:srgbClr val="525252"/>
                </a:solidFill>
                <a:ea typeface="Segoe UI" pitchFamily="34" charset="0"/>
                <a:cs typeface="Segoe UI" pitchFamily="34" charset="0"/>
              </a:rPr>
            </a:br>
            <a:r>
              <a:rPr lang="en-US" sz="1599" dirty="0">
                <a:solidFill>
                  <a:srgbClr val="525252"/>
                </a:solidFill>
                <a:ea typeface="Segoe UI" pitchFamily="34" charset="0"/>
                <a:cs typeface="Segoe UI" pitchFamily="34" charset="0"/>
              </a:rPr>
              <a:t>long term servicing branch </a:t>
            </a:r>
          </a:p>
          <a:p>
            <a:pPr algn="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Regular security updates </a:t>
            </a:r>
          </a:p>
          <a:p>
            <a:pPr algn="r" defTabSz="931383" fontAlgn="base">
              <a:lnSpc>
                <a:spcPct val="90000"/>
              </a:lnSpc>
              <a:spcBef>
                <a:spcPct val="0"/>
              </a:spcBef>
              <a:spcAft>
                <a:spcPts val="1198"/>
              </a:spcAft>
            </a:pPr>
            <a:r>
              <a:rPr lang="en-US" sz="1599" dirty="0">
                <a:solidFill>
                  <a:srgbClr val="525252"/>
                </a:solidFill>
                <a:ea typeface="Segoe UI" pitchFamily="34" charset="0"/>
                <a:cs typeface="Segoe UI" pitchFamily="34" charset="0"/>
              </a:rPr>
              <a:t>Control with WSUS</a:t>
            </a:r>
          </a:p>
        </p:txBody>
      </p:sp>
      <p:grpSp>
        <p:nvGrpSpPr>
          <p:cNvPr id="5" name="Group 4"/>
          <p:cNvGrpSpPr/>
          <p:nvPr/>
        </p:nvGrpSpPr>
        <p:grpSpPr>
          <a:xfrm>
            <a:off x="6253531" y="964551"/>
            <a:ext cx="5625968" cy="4213716"/>
            <a:chOff x="6253531" y="964551"/>
            <a:chExt cx="5625968" cy="4213716"/>
          </a:xfrm>
        </p:grpSpPr>
        <p:grpSp>
          <p:nvGrpSpPr>
            <p:cNvPr id="4" name="Group 3"/>
            <p:cNvGrpSpPr/>
            <p:nvPr/>
          </p:nvGrpSpPr>
          <p:grpSpPr>
            <a:xfrm>
              <a:off x="6253531" y="964551"/>
              <a:ext cx="5591006" cy="3612047"/>
              <a:chOff x="6253531" y="964551"/>
              <a:chExt cx="5591006" cy="3612047"/>
            </a:xfrm>
          </p:grpSpPr>
          <p:pic>
            <p:nvPicPr>
              <p:cNvPr id="3" name="Picture 2"/>
              <p:cNvPicPr>
                <a:picLocks noChangeAspect="1"/>
              </p:cNvPicPr>
              <p:nvPr/>
            </p:nvPicPr>
            <p:blipFill>
              <a:blip r:embed="rId4"/>
              <a:stretch>
                <a:fillRect/>
              </a:stretch>
            </p:blipFill>
            <p:spPr>
              <a:xfrm>
                <a:off x="6259077" y="964551"/>
                <a:ext cx="5585460" cy="3398520"/>
              </a:xfrm>
              <a:prstGeom prst="rect">
                <a:avLst/>
              </a:prstGeom>
            </p:spPr>
          </p:pic>
          <p:grpSp>
            <p:nvGrpSpPr>
              <p:cNvPr id="35" name="Group 34"/>
              <p:cNvGrpSpPr/>
              <p:nvPr/>
            </p:nvGrpSpPr>
            <p:grpSpPr>
              <a:xfrm>
                <a:off x="6253531" y="964551"/>
                <a:ext cx="5591006" cy="3612047"/>
                <a:chOff x="6253531" y="964551"/>
                <a:chExt cx="5591006" cy="3612047"/>
              </a:xfrm>
            </p:grpSpPr>
            <p:sp>
              <p:nvSpPr>
                <p:cNvPr id="33" name="Rectangle 32"/>
                <p:cNvSpPr/>
                <p:nvPr/>
              </p:nvSpPr>
              <p:spPr bwMode="auto">
                <a:xfrm>
                  <a:off x="10725909" y="964551"/>
                  <a:ext cx="1118126" cy="3273620"/>
                </a:xfrm>
                <a:prstGeom prst="rect">
                  <a:avLst/>
                </a:prstGeom>
                <a:gradFill>
                  <a:gsLst>
                    <a:gs pos="0">
                      <a:srgbClr val="000000">
                        <a:alpha val="0"/>
                      </a:srgbClr>
                    </a:gs>
                    <a:gs pos="100000">
                      <a:srgbClr val="000000">
                        <a:alpha val="2000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extBox 13"/>
                <p:cNvSpPr txBox="1"/>
                <p:nvPr/>
              </p:nvSpPr>
              <p:spPr>
                <a:xfrm>
                  <a:off x="6253531" y="4027958"/>
                  <a:ext cx="5591006" cy="548640"/>
                </a:xfrm>
                <a:prstGeom prst="rect">
                  <a:avLst/>
                </a:prstGeom>
                <a:solidFill>
                  <a:schemeClr val="tx1"/>
                </a:solidFill>
              </p:spPr>
              <p:txBody>
                <a:bodyPr wrap="square" lIns="91427" tIns="143330" rIns="91427" bIns="143330" rtlCol="0" anchor="ctr">
                  <a:spAutoFit/>
                </a:bodyPr>
                <a:lstStyle/>
                <a:p>
                  <a:pPr algn="r" defTabSz="932205">
                    <a:lnSpc>
                      <a:spcPct val="90000"/>
                    </a:lnSpc>
                  </a:pPr>
                  <a:r>
                    <a:rPr lang="en-US" sz="2400" b="1" spc="-50" dirty="0">
                      <a:solidFill>
                        <a:srgbClr val="0078D7"/>
                      </a:solidFill>
                      <a:cs typeface="Segoe UI Semibold" panose="020B0702040204020203" pitchFamily="34" charset="0"/>
                    </a:rPr>
                    <a:t>Special systems</a:t>
                  </a:r>
                </a:p>
              </p:txBody>
            </p:sp>
          </p:grpSp>
        </p:grpSp>
        <p:sp>
          <p:nvSpPr>
            <p:cNvPr id="16" name="Rectangle 15"/>
            <p:cNvSpPr/>
            <p:nvPr/>
          </p:nvSpPr>
          <p:spPr bwMode="auto">
            <a:xfrm>
              <a:off x="8332130" y="4578933"/>
              <a:ext cx="3547369" cy="599334"/>
            </a:xfrm>
            <a:prstGeom prst="rect">
              <a:avLst/>
            </a:prstGeom>
            <a:solidFill>
              <a:schemeClr val="tx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3183" numCol="1" spcCol="0" rtlCol="0" fromWordArt="0" anchor="t" anchorCtr="0" forceAA="0" compatLnSpc="1">
              <a:prstTxWarp prst="textNoShape">
                <a:avLst/>
              </a:prstTxWarp>
              <a:noAutofit/>
            </a:bodyPr>
            <a:lstStyle/>
            <a:p>
              <a:pPr algn="r" defTabSz="931383" fontAlgn="base">
                <a:lnSpc>
                  <a:spcPct val="90000"/>
                </a:lnSpc>
                <a:spcBef>
                  <a:spcPct val="0"/>
                </a:spcBef>
                <a:spcAft>
                  <a:spcPts val="1198"/>
                </a:spcAft>
              </a:pPr>
              <a: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t>Examples: Air Traffic Control, </a:t>
              </a:r>
              <a:b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br>
              <a:r>
                <a:rPr lang="en-US" sz="1599" dirty="0">
                  <a:solidFill>
                    <a:srgbClr val="525252"/>
                  </a:solidFill>
                  <a:latin typeface="Segoe UI Semibold" panose="020B0702040204020203" pitchFamily="34" charset="0"/>
                  <a:ea typeface="Segoe UI" pitchFamily="34" charset="0"/>
                  <a:cs typeface="Segoe UI Semibold" panose="020B0702040204020203" pitchFamily="34" charset="0"/>
                </a:rPr>
                <a:t>Emergency Rooms</a:t>
              </a:r>
              <a:endParaRPr lang="en-US" sz="1599" dirty="0">
                <a:solidFill>
                  <a:srgbClr val="525252"/>
                </a:solidFill>
                <a:ea typeface="Segoe UI" pitchFamily="34" charset="0"/>
                <a:cs typeface="Segoe UI" pitchFamily="34" charset="0"/>
              </a:endParaRPr>
            </a:p>
          </p:txBody>
        </p:sp>
      </p:grpSp>
      <p:sp>
        <p:nvSpPr>
          <p:cNvPr id="23" name="Title 1"/>
          <p:cNvSpPr txBox="1">
            <a:spLocks/>
          </p:cNvSpPr>
          <p:nvPr/>
        </p:nvSpPr>
        <p:spPr>
          <a:xfrm>
            <a:off x="588920" y="205856"/>
            <a:ext cx="7371274" cy="693032"/>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50" baseline="0" dirty="0">
                <a:ln w="3175">
                  <a:noFill/>
                </a:ln>
                <a:gradFill>
                  <a:gsLst>
                    <a:gs pos="76768">
                      <a:srgbClr val="FFFFFF"/>
                    </a:gs>
                    <a:gs pos="53000">
                      <a:srgbClr val="FFFFFF"/>
                    </a:gs>
                  </a:gsLst>
                  <a:lin ang="5400000" scaled="0"/>
                </a:gradFill>
                <a:effectLst/>
                <a:latin typeface="+mj-lt"/>
                <a:ea typeface="+mn-ea"/>
                <a:cs typeface="Segoe UI Semibold" panose="020B0702040204020203" pitchFamily="34" charset="0"/>
              </a:defRPr>
            </a:lvl1pPr>
          </a:lstStyle>
          <a:p>
            <a:pPr>
              <a:defRPr/>
            </a:pPr>
            <a:r>
              <a:rPr lang="en-US" sz="3600" b="1" dirty="0">
                <a:solidFill>
                  <a:srgbClr val="0078D7"/>
                </a:solidFill>
                <a:latin typeface="Segoe UI" panose="020B0502040204020203" pitchFamily="34" charset="0"/>
                <a:cs typeface="Segoe UI" panose="020B0502040204020203" pitchFamily="34" charset="0"/>
              </a:rPr>
              <a:t>Delivering Windows as a service</a:t>
            </a:r>
          </a:p>
        </p:txBody>
      </p:sp>
      <p:grpSp>
        <p:nvGrpSpPr>
          <p:cNvPr id="32" name="Group 31"/>
          <p:cNvGrpSpPr/>
          <p:nvPr/>
        </p:nvGrpSpPr>
        <p:grpSpPr>
          <a:xfrm>
            <a:off x="4340121" y="902889"/>
            <a:ext cx="3753077" cy="5035504"/>
            <a:chOff x="4340121" y="902889"/>
            <a:chExt cx="3753077" cy="5035504"/>
          </a:xfrm>
        </p:grpSpPr>
        <p:sp>
          <p:nvSpPr>
            <p:cNvPr id="22" name="Rectangle 21"/>
            <p:cNvSpPr/>
            <p:nvPr/>
          </p:nvSpPr>
          <p:spPr bwMode="auto">
            <a:xfrm>
              <a:off x="4404191" y="4578933"/>
              <a:ext cx="3547369" cy="1359460"/>
            </a:xfrm>
            <a:prstGeom prst="rect">
              <a:avLst/>
            </a:prstGeom>
            <a:solidFill>
              <a:schemeClr val="tx1">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3183" numCol="1" spcCol="0" rtlCol="0" fromWordArt="0" anchor="t" anchorCtr="0" forceAA="0" compatLnSpc="1">
              <a:prstTxWarp prst="textNoShape">
                <a:avLst/>
              </a:prstTxWarp>
              <a:noAutofit/>
            </a:bodyPr>
            <a:lstStyle/>
            <a:p>
              <a:pPr algn="ctr" defTabSz="931383" fontAlgn="base">
                <a:spcBef>
                  <a:spcPct val="0"/>
                </a:spcBef>
                <a:spcAft>
                  <a:spcPts val="1197"/>
                </a:spcAft>
              </a:pPr>
              <a:r>
                <a:rPr lang="en-US" sz="2400" dirty="0">
                  <a:solidFill>
                    <a:srgbClr val="525252"/>
                  </a:solidFill>
                  <a:latin typeface="Segoe UI Semibold" panose="020B0702040204020203" pitchFamily="34" charset="0"/>
                  <a:ea typeface="Segoe UI" pitchFamily="34" charset="0"/>
                  <a:cs typeface="Segoe UI Semibold" panose="020B0702040204020203" pitchFamily="34" charset="0"/>
                </a:rPr>
                <a:t>Caught in the middle?</a:t>
              </a:r>
            </a:p>
            <a:p>
              <a:pPr algn="ctr" defTabSz="931383" fontAlgn="base">
                <a:spcBef>
                  <a:spcPct val="0"/>
                </a:spcBef>
                <a:spcAft>
                  <a:spcPts val="1197"/>
                </a:spcAft>
              </a:pPr>
              <a:endParaRPr lang="en-US" sz="1599" dirty="0">
                <a:solidFill>
                  <a:srgbClr val="525252"/>
                </a:solidFill>
                <a:ea typeface="Segoe UI" pitchFamily="34" charset="0"/>
                <a:cs typeface="Segoe UI" pitchFamily="34" charset="0"/>
              </a:endParaRPr>
            </a:p>
          </p:txBody>
        </p:sp>
        <p:pic>
          <p:nvPicPr>
            <p:cNvPr id="8" name="Picture 7"/>
            <p:cNvPicPr>
              <a:picLocks/>
            </p:cNvPicPr>
            <p:nvPr/>
          </p:nvPicPr>
          <p:blipFill rotWithShape="1">
            <a:blip r:embed="rId5">
              <a:extLst>
                <a:ext uri="{28A0092B-C50C-407E-A947-70E740481C1C}">
                  <a14:useLocalDpi xmlns:a14="http://schemas.microsoft.com/office/drawing/2010/main" val="0"/>
                </a:ext>
              </a:extLst>
            </a:blip>
            <a:srcRect/>
            <a:stretch/>
          </p:blipFill>
          <p:spPr>
            <a:xfrm>
              <a:off x="4340121" y="963555"/>
              <a:ext cx="3749922" cy="3402564"/>
            </a:xfrm>
            <a:prstGeom prst="rect">
              <a:avLst/>
            </a:prstGeom>
          </p:spPr>
        </p:pic>
        <p:sp>
          <p:nvSpPr>
            <p:cNvPr id="20" name="Rectangle 19"/>
            <p:cNvSpPr/>
            <p:nvPr/>
          </p:nvSpPr>
          <p:spPr bwMode="auto">
            <a:xfrm>
              <a:off x="7960194" y="902889"/>
              <a:ext cx="133004" cy="393192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p:cNvSpPr/>
            <p:nvPr/>
          </p:nvSpPr>
          <p:spPr bwMode="auto">
            <a:xfrm>
              <a:off x="4340121" y="902889"/>
              <a:ext cx="133004" cy="393192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p:cNvSpPr txBox="1"/>
            <p:nvPr/>
          </p:nvSpPr>
          <p:spPr>
            <a:xfrm>
              <a:off x="4364830" y="4027958"/>
              <a:ext cx="3691407" cy="548640"/>
            </a:xfrm>
            <a:prstGeom prst="rect">
              <a:avLst/>
            </a:prstGeom>
            <a:solidFill>
              <a:schemeClr val="tx1"/>
            </a:solidFill>
          </p:spPr>
          <p:txBody>
            <a:bodyPr wrap="square" lIns="91427" tIns="143330" rIns="91427" bIns="143330" rtlCol="0" anchor="ctr">
              <a:spAutoFit/>
            </a:bodyPr>
            <a:lstStyle/>
            <a:p>
              <a:pPr algn="ctr" defTabSz="932205">
                <a:lnSpc>
                  <a:spcPct val="90000"/>
                </a:lnSpc>
              </a:pPr>
              <a:r>
                <a:rPr lang="en-US" sz="2400" b="1" spc="-50" dirty="0">
                  <a:solidFill>
                    <a:srgbClr val="0078D7"/>
                  </a:solidFill>
                  <a:cs typeface="Segoe UI Semibold" panose="020B0702040204020203" pitchFamily="34" charset="0"/>
                </a:rPr>
                <a:t>Business users</a:t>
              </a:r>
            </a:p>
          </p:txBody>
        </p:sp>
      </p:grpSp>
    </p:spTree>
    <p:extLst>
      <p:ext uri="{BB962C8B-B14F-4D97-AF65-F5344CB8AC3E}">
        <p14:creationId xmlns:p14="http://schemas.microsoft.com/office/powerpoint/2010/main" val="190304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out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a:t> How should you treat your business users?</a:t>
            </a:r>
          </a:p>
        </p:txBody>
      </p:sp>
      <p:grpSp>
        <p:nvGrpSpPr>
          <p:cNvPr id="11" name="Group 10"/>
          <p:cNvGrpSpPr/>
          <p:nvPr/>
        </p:nvGrpSpPr>
        <p:grpSpPr>
          <a:xfrm>
            <a:off x="443064" y="1498847"/>
            <a:ext cx="5760720" cy="5029200"/>
            <a:chOff x="114300" y="1498847"/>
            <a:chExt cx="5826761" cy="5121724"/>
          </a:xfrm>
          <a:solidFill>
            <a:srgbClr val="0078D7"/>
          </a:solidFill>
        </p:grpSpPr>
        <p:sp>
          <p:nvSpPr>
            <p:cNvPr id="12" name="Rectangle 11"/>
            <p:cNvSpPr/>
            <p:nvPr/>
          </p:nvSpPr>
          <p:spPr bwMode="auto">
            <a:xfrm>
              <a:off x="114300" y="1498847"/>
              <a:ext cx="5826761" cy="98606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274281" tIns="274281" rIns="274281" bIns="146284" numCol="1" spcCol="0" rtlCol="0" fromWordArt="0" anchor="t" anchorCtr="0" forceAA="0" compatLnSpc="1">
              <a:prstTxWarp prst="textNoShape">
                <a:avLst/>
              </a:prstTxWarp>
              <a:noAutofit/>
            </a:bodyPr>
            <a:lstStyle/>
            <a:p>
              <a:pPr marL="0" marR="0" lvl="0" indent="0" defTabSz="932563" eaLnBrk="1" fontAlgn="auto" latinLnBrk="0" hangingPunct="1">
                <a:lnSpc>
                  <a:spcPct val="80000"/>
                </a:lnSpc>
                <a:spcBef>
                  <a:spcPts val="0"/>
                </a:spcBef>
                <a:spcAft>
                  <a:spcPts val="0"/>
                </a:spcAft>
                <a:buClrTx/>
                <a:buSzTx/>
                <a:buFontTx/>
                <a:buNone/>
                <a:tabLst/>
                <a:defRPr/>
              </a:pPr>
              <a:r>
                <a:rPr kumimoji="0" lang="en-US" sz="3200" b="0" i="0" u="none" strike="noStrike" kern="0" cap="none" spc="-98" normalizeH="0" noProof="0" dirty="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rPr>
                <a:t>Consumer Devices </a:t>
              </a:r>
            </a:p>
          </p:txBody>
        </p:sp>
        <p:sp>
          <p:nvSpPr>
            <p:cNvPr id="13" name="Rectangle 12"/>
            <p:cNvSpPr/>
            <p:nvPr/>
          </p:nvSpPr>
          <p:spPr bwMode="auto">
            <a:xfrm>
              <a:off x="114300" y="2497017"/>
              <a:ext cx="5826761" cy="4123554"/>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274281" tIns="274281" rIns="274281" bIns="146284" numCol="1" spcCol="0" rtlCol="0" fromWordArt="0" anchor="t" anchorCtr="0" forceAA="0" compatLnSpc="1">
              <a:prstTxWarp prst="textNoShape">
                <a:avLst/>
              </a:prstTxWarp>
              <a:noAutofit/>
            </a:bodyPr>
            <a:lstStyle/>
            <a:p>
              <a:pPr marR="0" lvl="0" indent="0" defTabSz="932563" fontAlgn="auto">
                <a:lnSpc>
                  <a:spcPct val="80000"/>
                </a:lnSpc>
                <a:spcBef>
                  <a:spcPts val="0"/>
                </a:spcBef>
                <a:spcAft>
                  <a:spcPts val="2400"/>
                </a:spcAft>
                <a:buClrTx/>
                <a:buSzTx/>
                <a:buFontTx/>
                <a:buNone/>
                <a:tabLst/>
                <a:defRPr/>
              </a:pPr>
              <a:r>
                <a:rPr lang="en-US" sz="2800" kern="0" spc="-98" dirty="0">
                  <a:solidFill>
                    <a:srgbClr val="FFFFFF"/>
                  </a:solidFill>
                  <a:latin typeface="Segoe UI Semibold" panose="020B0702040204020203" pitchFamily="34" charset="0"/>
                  <a:ea typeface="Segoe UI" pitchFamily="34" charset="0"/>
                  <a:cs typeface="Segoe UI Semibold" panose="020B0702040204020203" pitchFamily="34" charset="0"/>
                </a:rPr>
                <a:t>Updates are installed </a:t>
              </a:r>
              <a:br>
                <a:rPr lang="en-US" sz="2800" kern="0" spc="-98" dirty="0">
                  <a:solidFill>
                    <a:srgbClr val="FFFFFF"/>
                  </a:solidFill>
                  <a:latin typeface="Segoe UI Semibold" panose="020B0702040204020203" pitchFamily="34" charset="0"/>
                  <a:ea typeface="Segoe UI" pitchFamily="34" charset="0"/>
                  <a:cs typeface="Segoe UI Semibold" panose="020B0702040204020203" pitchFamily="34" charset="0"/>
                </a:rPr>
              </a:br>
              <a:r>
                <a:rPr lang="en-US" sz="2800" kern="0" spc="-98" dirty="0">
                  <a:solidFill>
                    <a:srgbClr val="FFFFFF"/>
                  </a:solidFill>
                  <a:latin typeface="Segoe UI Semibold" panose="020B0702040204020203" pitchFamily="34" charset="0"/>
                  <a:ea typeface="Segoe UI" pitchFamily="34" charset="0"/>
                  <a:cs typeface="Segoe UI Semibold" panose="020B0702040204020203" pitchFamily="34" charset="0"/>
                </a:rPr>
                <a:t>as they arrive</a:t>
              </a:r>
            </a:p>
            <a:p>
              <a:pPr marL="277008" marR="0" lvl="1" indent="-277008" defTabSz="932563"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t>Updates haven't been to the broad market yet;</a:t>
              </a:r>
            </a:p>
            <a:p>
              <a:pPr marL="277008" marR="0" lvl="1" indent="-277008" defTabSz="932563"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t>You haven’t had time to plan and test </a:t>
              </a:r>
            </a:p>
            <a:p>
              <a:pPr marL="277008" marR="0" lvl="1" indent="-277008" defTabSz="932563"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t>This may be a way to embrace </a:t>
              </a:r>
              <a:r>
                <a:rPr kumimoji="0" lang="en-US" b="0" i="0" u="none" strike="noStrike" kern="0" cap="none" spc="-50" normalizeH="0" noProof="0" dirty="0" err="1">
                  <a:ln>
                    <a:noFill/>
                  </a:ln>
                  <a:solidFill>
                    <a:srgbClr val="FFFFFF"/>
                  </a:solidFill>
                  <a:effectLst/>
                  <a:uLnTx/>
                  <a:uFillTx/>
                  <a:latin typeface="Segoe UI"/>
                  <a:ea typeface="Segoe UI" pitchFamily="34" charset="0"/>
                  <a:cs typeface="Segoe UI" pitchFamily="34" charset="0"/>
                </a:rPr>
                <a:t>consumerization</a:t>
              </a:r>
              <a: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t>, BUT….</a:t>
              </a:r>
            </a:p>
            <a:p>
              <a:pPr marL="277008" marR="0" lvl="1" indent="-277008" defTabSz="932563"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t>Is this the best solution for your users’ machines?</a:t>
              </a:r>
            </a:p>
          </p:txBody>
        </p:sp>
      </p:grpSp>
      <p:grpSp>
        <p:nvGrpSpPr>
          <p:cNvPr id="14" name="Group 13"/>
          <p:cNvGrpSpPr/>
          <p:nvPr/>
        </p:nvGrpSpPr>
        <p:grpSpPr>
          <a:xfrm>
            <a:off x="6271291" y="1498847"/>
            <a:ext cx="5760720" cy="5029200"/>
            <a:chOff x="6228339" y="1498847"/>
            <a:chExt cx="5826761" cy="5121724"/>
          </a:xfrm>
          <a:solidFill>
            <a:srgbClr val="0078D7"/>
          </a:solidFill>
        </p:grpSpPr>
        <p:sp>
          <p:nvSpPr>
            <p:cNvPr id="15" name="Rectangle 14"/>
            <p:cNvSpPr/>
            <p:nvPr/>
          </p:nvSpPr>
          <p:spPr bwMode="auto">
            <a:xfrm>
              <a:off x="6228339" y="1498847"/>
              <a:ext cx="5826761" cy="986067"/>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274281" tIns="274281" rIns="274281" bIns="146284" numCol="1" spcCol="0" rtlCol="0" fromWordArt="0" anchor="t" anchorCtr="0" forceAA="0" compatLnSpc="1">
              <a:prstTxWarp prst="textNoShape">
                <a:avLst/>
              </a:prstTxWarp>
              <a:noAutofit/>
            </a:bodyPr>
            <a:lstStyle/>
            <a:p>
              <a:pPr defTabSz="932563">
                <a:lnSpc>
                  <a:spcPct val="80000"/>
                </a:lnSpc>
                <a:defRPr/>
              </a:pPr>
              <a:r>
                <a:rPr lang="en-US" sz="3200" kern="0" spc="-98" dirty="0">
                  <a:solidFill>
                    <a:srgbClr val="FFFFFF"/>
                  </a:solidFill>
                  <a:latin typeface="Segoe UI Semibold" panose="020B0702040204020203" pitchFamily="34" charset="0"/>
                  <a:ea typeface="Segoe UI" pitchFamily="34" charset="0"/>
                  <a:cs typeface="Segoe UI Semibold" panose="020B0702040204020203" pitchFamily="34" charset="0"/>
                </a:rPr>
                <a:t>Special Systems</a:t>
              </a:r>
            </a:p>
          </p:txBody>
        </p:sp>
        <p:sp>
          <p:nvSpPr>
            <p:cNvPr id="16" name="Rectangle 15"/>
            <p:cNvSpPr/>
            <p:nvPr/>
          </p:nvSpPr>
          <p:spPr bwMode="auto">
            <a:xfrm>
              <a:off x="6228339" y="2497017"/>
              <a:ext cx="5826761" cy="4123554"/>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274281" tIns="274281" rIns="274281" bIns="146284" numCol="1" spcCol="0" rtlCol="0" fromWordArt="0" anchor="t" anchorCtr="0" forceAA="0" compatLnSpc="1">
              <a:prstTxWarp prst="textNoShape">
                <a:avLst/>
              </a:prstTxWarp>
              <a:noAutofit/>
            </a:bodyPr>
            <a:lstStyle/>
            <a:p>
              <a:pPr defTabSz="932563">
                <a:lnSpc>
                  <a:spcPct val="80000"/>
                </a:lnSpc>
                <a:defRPr/>
              </a:pPr>
              <a:r>
                <a:rPr lang="en-US" sz="2800" kern="0" spc="-98" dirty="0">
                  <a:solidFill>
                    <a:srgbClr val="FFFFFF"/>
                  </a:solidFill>
                  <a:latin typeface="Segoe UI Semibold" panose="020B0702040204020203" pitchFamily="34" charset="0"/>
                  <a:ea typeface="Segoe UI" pitchFamily="34" charset="0"/>
                  <a:cs typeface="Segoe UI Semibold" panose="020B0702040204020203" pitchFamily="34" charset="0"/>
                </a:rPr>
                <a:t>This is how you treat many </a:t>
              </a:r>
              <a:br>
                <a:rPr lang="en-US" sz="2800" kern="0" spc="-98" dirty="0">
                  <a:solidFill>
                    <a:srgbClr val="FFFFFF"/>
                  </a:solidFill>
                  <a:latin typeface="Segoe UI Semibold" panose="020B0702040204020203" pitchFamily="34" charset="0"/>
                  <a:ea typeface="Segoe UI" pitchFamily="34" charset="0"/>
                  <a:cs typeface="Segoe UI Semibold" panose="020B0702040204020203" pitchFamily="34" charset="0"/>
                </a:rPr>
              </a:br>
              <a:r>
                <a:rPr lang="en-US" sz="2800" kern="0" spc="-98" dirty="0">
                  <a:solidFill>
                    <a:srgbClr val="FFFFFF"/>
                  </a:solidFill>
                  <a:latin typeface="Segoe UI Semibold" panose="020B0702040204020203" pitchFamily="34" charset="0"/>
                  <a:ea typeface="Segoe UI" pitchFamily="34" charset="0"/>
                  <a:cs typeface="Segoe UI Semibold" panose="020B0702040204020203" pitchFamily="34" charset="0"/>
                </a:rPr>
                <a:t>devices today</a:t>
              </a:r>
            </a:p>
            <a:p>
              <a:pPr defTabSz="932563">
                <a:lnSpc>
                  <a:spcPct val="80000"/>
                </a:lnSpc>
                <a:defRPr/>
              </a:pPr>
              <a:endParaRPr lang="en-US" sz="2800" kern="0" spc="-98" dirty="0">
                <a:solidFill>
                  <a:srgbClr val="FFFFFF"/>
                </a:solidFill>
                <a:latin typeface="Segoe UI Semibold" panose="020B0702040204020203" pitchFamily="34" charset="0"/>
                <a:ea typeface="Segoe UI" pitchFamily="34" charset="0"/>
                <a:cs typeface="Segoe UI Semibold" panose="020B0702040204020203" pitchFamily="34" charset="0"/>
              </a:endParaRPr>
            </a:p>
            <a:p>
              <a:pPr marL="238125" marR="0" lvl="1" indent="-238125" defTabSz="932563"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t>It is expensive </a:t>
              </a:r>
            </a:p>
            <a:p>
              <a:pPr marL="238125" marR="0" lvl="1" indent="-238125" defTabSz="932563"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t>Your users are not getting access </a:t>
              </a:r>
              <a:b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br>
              <a: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t>to the latest features</a:t>
              </a:r>
            </a:p>
            <a:p>
              <a:pPr marL="238125" marR="0" lvl="1" indent="-238125" defTabSz="932563" eaLnBrk="1" fontAlgn="auto" latinLnBrk="0" hangingPunct="1">
                <a:lnSpc>
                  <a:spcPct val="90000"/>
                </a:lnSpc>
                <a:spcBef>
                  <a:spcPts val="0"/>
                </a:spcBef>
                <a:spcAft>
                  <a:spcPts val="1176"/>
                </a:spcAft>
                <a:buClrTx/>
                <a:buSzTx/>
                <a:buFont typeface="Arial" panose="020B0604020202020204" pitchFamily="34" charset="0"/>
                <a:buChar char="•"/>
                <a:tabLst/>
                <a:defRPr/>
              </a:pPr>
              <a: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t>Your competitors may be getting ahead </a:t>
              </a:r>
              <a:b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br>
              <a:r>
                <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rPr>
                <a:t>with more advanced devices for their users</a:t>
              </a:r>
            </a:p>
            <a:p>
              <a:pPr marL="0" marR="0" lvl="1" indent="0" defTabSz="932563" eaLnBrk="1" fontAlgn="auto" latinLnBrk="0" hangingPunct="1">
                <a:lnSpc>
                  <a:spcPct val="90000"/>
                </a:lnSpc>
                <a:spcBef>
                  <a:spcPts val="0"/>
                </a:spcBef>
                <a:spcAft>
                  <a:spcPts val="1176"/>
                </a:spcAft>
                <a:buClrTx/>
                <a:buSzTx/>
                <a:buFontTx/>
                <a:buNone/>
                <a:tabLst/>
                <a:defRPr/>
              </a:pPr>
              <a:endParaRPr kumimoji="0" lang="en-US" b="0" i="0" u="none" strike="noStrike" kern="0" cap="none" spc="-50" normalizeH="0" noProof="0" dirty="0">
                <a:ln>
                  <a:noFill/>
                </a:ln>
                <a:solidFill>
                  <a:srgbClr val="FFFFFF"/>
                </a:solidFill>
                <a:effectLst/>
                <a:uLnTx/>
                <a:uFillTx/>
                <a:latin typeface="Segoe UI"/>
                <a:ea typeface="Segoe UI" pitchFamily="34" charset="0"/>
                <a:cs typeface="Segoe UI" pitchFamily="34" charset="0"/>
              </a:endParaRPr>
            </a:p>
          </p:txBody>
        </p:sp>
      </p:grpSp>
      <p:sp>
        <p:nvSpPr>
          <p:cNvPr id="17" name="Rectangle 16"/>
          <p:cNvSpPr/>
          <p:nvPr/>
        </p:nvSpPr>
        <p:spPr bwMode="auto">
          <a:xfrm>
            <a:off x="443064" y="1498848"/>
            <a:ext cx="5760720" cy="5029200"/>
          </a:xfrm>
          <a:prstGeom prst="rect">
            <a:avLst/>
          </a:prstGeom>
          <a:solidFill>
            <a:schemeClr val="bg2">
              <a:alpha val="70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19122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750" fill="hold"/>
                                        <p:tgtEl>
                                          <p:spTgt spid="14"/>
                                        </p:tgtEl>
                                        <p:attrNameLst>
                                          <p:attrName>ppt_x</p:attrName>
                                        </p:attrNameLst>
                                      </p:cBhvr>
                                      <p:tavLst>
                                        <p:tav tm="0">
                                          <p:val>
                                            <p:strVal val="1+#ppt_w/2"/>
                                          </p:val>
                                        </p:tav>
                                        <p:tav tm="100000">
                                          <p:val>
                                            <p:strVal val="#ppt_x"/>
                                          </p:val>
                                        </p:tav>
                                      </p:tavLst>
                                    </p:anim>
                                    <p:anim calcmode="lin" valueType="num">
                                      <p:cBhvr additive="base">
                                        <p:cTn id="14" dur="750" fill="hold"/>
                                        <p:tgtEl>
                                          <p:spTgt spid="14"/>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10300" y="0"/>
            <a:ext cx="6226175" cy="6995160"/>
          </a:xfrm>
          <a:prstGeom prst="rect">
            <a:avLst/>
          </a:prstGeom>
          <a:noFill/>
          <a:ln>
            <a:noFill/>
          </a:ln>
        </p:spPr>
      </p:pic>
      <p:sp>
        <p:nvSpPr>
          <p:cNvPr id="24" name="TextBox 23"/>
          <p:cNvSpPr txBox="1"/>
          <p:nvPr/>
        </p:nvSpPr>
        <p:spPr>
          <a:xfrm>
            <a:off x="673211" y="2235462"/>
            <a:ext cx="4394090" cy="3077766"/>
          </a:xfrm>
          <a:prstGeom prst="rect">
            <a:avLst/>
          </a:prstGeom>
          <a:noFill/>
        </p:spPr>
        <p:txBody>
          <a:bodyPr wrap="square" lIns="0" tIns="0" rIns="0" bIns="0" rtlCol="0">
            <a:spAutoFit/>
          </a:bodyPr>
          <a:lstStyle/>
          <a:p>
            <a:pPr defTabSz="932292">
              <a:spcAft>
                <a:spcPts val="1200"/>
              </a:spcAft>
            </a:pPr>
            <a:r>
              <a:rPr lang="en-US" sz="2000" dirty="0">
                <a:solidFill>
                  <a:srgbClr val="525252"/>
                </a:solidFill>
                <a:latin typeface="Segoe UI" panose="020B0502040204020203" pitchFamily="34" charset="0"/>
                <a:cs typeface="Segoe UI" panose="020B0502040204020203" pitchFamily="34" charset="0"/>
              </a:rPr>
              <a:t>Update their devices after features </a:t>
            </a:r>
            <a:br>
              <a:rPr lang="en-US" sz="2000" dirty="0">
                <a:solidFill>
                  <a:srgbClr val="525252"/>
                </a:solidFill>
                <a:latin typeface="Segoe UI" panose="020B0502040204020203" pitchFamily="34" charset="0"/>
                <a:cs typeface="Segoe UI" panose="020B0502040204020203" pitchFamily="34" charset="0"/>
              </a:rPr>
            </a:br>
            <a:r>
              <a:rPr lang="en-US" sz="2000" dirty="0">
                <a:solidFill>
                  <a:srgbClr val="525252"/>
                </a:solidFill>
                <a:latin typeface="Segoe UI" panose="020B0502040204020203" pitchFamily="34" charset="0"/>
                <a:cs typeface="Segoe UI" panose="020B0502040204020203" pitchFamily="34" charset="0"/>
              </a:rPr>
              <a:t>are validated in the market </a:t>
            </a:r>
          </a:p>
          <a:p>
            <a:pPr marL="342900" indent="-342900" defTabSz="932292">
              <a:spcAft>
                <a:spcPts val="1200"/>
              </a:spcAft>
              <a:buFont typeface="Arial" panose="020B0604020202020204" pitchFamily="34" charset="0"/>
              <a:buChar char="•"/>
            </a:pPr>
            <a:r>
              <a:rPr lang="en-US" dirty="0">
                <a:solidFill>
                  <a:srgbClr val="525252"/>
                </a:solidFill>
                <a:latin typeface="Segoe UI" panose="020B0502040204020203" pitchFamily="34" charset="0"/>
                <a:cs typeface="Segoe UI" panose="020B0502040204020203" pitchFamily="34" charset="0"/>
              </a:rPr>
              <a:t>Your organization gets access to the latest technology and value sooner</a:t>
            </a:r>
          </a:p>
          <a:p>
            <a:pPr marL="342900" indent="-342900" defTabSz="932292">
              <a:spcAft>
                <a:spcPts val="1200"/>
              </a:spcAft>
              <a:buFont typeface="Arial" panose="020B0604020202020204" pitchFamily="34" charset="0"/>
              <a:buChar char="•"/>
            </a:pPr>
            <a:r>
              <a:rPr lang="en-US" dirty="0">
                <a:solidFill>
                  <a:srgbClr val="525252"/>
                </a:solidFill>
                <a:latin typeface="Segoe UI" panose="020B0502040204020203" pitchFamily="34" charset="0"/>
                <a:cs typeface="Segoe UI" panose="020B0502040204020203" pitchFamily="34" charset="0"/>
              </a:rPr>
              <a:t>You have time to plan and test the updates after they have been released to the broad market</a:t>
            </a:r>
          </a:p>
          <a:p>
            <a:pPr defTabSz="932292">
              <a:spcAft>
                <a:spcPts val="1200"/>
              </a:spcAft>
            </a:pPr>
            <a:r>
              <a:rPr lang="en-US" sz="2000" dirty="0">
                <a:solidFill>
                  <a:srgbClr val="525252"/>
                </a:solidFill>
                <a:latin typeface="Segoe UI" panose="020B0502040204020203" pitchFamily="34" charset="0"/>
                <a:cs typeface="Segoe UI" panose="020B0502040204020203" pitchFamily="34" charset="0"/>
              </a:rPr>
              <a:t>Deploy via Windows Update for Business </a:t>
            </a:r>
          </a:p>
        </p:txBody>
      </p:sp>
      <p:sp>
        <p:nvSpPr>
          <p:cNvPr id="3" name="Title 2"/>
          <p:cNvSpPr>
            <a:spLocks noGrp="1"/>
          </p:cNvSpPr>
          <p:nvPr>
            <p:ph type="title"/>
          </p:nvPr>
        </p:nvSpPr>
        <p:spPr>
          <a:xfrm>
            <a:off x="635111" y="530486"/>
            <a:ext cx="5402261" cy="1704976"/>
          </a:xfrm>
        </p:spPr>
        <p:txBody>
          <a:bodyPr/>
          <a:lstStyle/>
          <a:p>
            <a:r>
              <a:rPr lang="en-US" dirty="0"/>
              <a:t>Treat them as the </a:t>
            </a:r>
            <a:br>
              <a:rPr lang="en-US" dirty="0"/>
            </a:br>
            <a:r>
              <a:rPr lang="en-US" dirty="0"/>
              <a:t>professionals they are</a:t>
            </a:r>
          </a:p>
        </p:txBody>
      </p:sp>
      <p:grpSp>
        <p:nvGrpSpPr>
          <p:cNvPr id="2" name="Group 1"/>
          <p:cNvGrpSpPr/>
          <p:nvPr/>
        </p:nvGrpSpPr>
        <p:grpSpPr>
          <a:xfrm>
            <a:off x="6218555" y="-1"/>
            <a:ext cx="6217920" cy="6994527"/>
            <a:chOff x="6057900" y="-1"/>
            <a:chExt cx="6217920" cy="6994527"/>
          </a:xfrm>
        </p:grpSpPr>
        <p:sp>
          <p:nvSpPr>
            <p:cNvPr id="7" name="Rectangle 6"/>
            <p:cNvSpPr/>
            <p:nvPr/>
          </p:nvSpPr>
          <p:spPr bwMode="auto">
            <a:xfrm rot="10800000">
              <a:off x="6057901" y="-1"/>
              <a:ext cx="1706244" cy="6994525"/>
            </a:xfrm>
            <a:prstGeom prst="rect">
              <a:avLst/>
            </a:prstGeom>
            <a:gradFill>
              <a:gsLst>
                <a:gs pos="0">
                  <a:srgbClr val="000000">
                    <a:alpha val="0"/>
                  </a:srgbClr>
                </a:gs>
                <a:gs pos="100000">
                  <a:srgbClr val="000000">
                    <a:alpha val="1700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rot="5400000">
              <a:off x="8762932" y="3481638"/>
              <a:ext cx="807856" cy="6217920"/>
            </a:xfrm>
            <a:prstGeom prst="rect">
              <a:avLst/>
            </a:prstGeom>
            <a:gradFill>
              <a:gsLst>
                <a:gs pos="0">
                  <a:schemeClr val="bg1">
                    <a:alpha val="0"/>
                  </a:schemeClr>
                </a:gs>
                <a:gs pos="100000">
                  <a:schemeClr val="bg1">
                    <a:alpha val="25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4566984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referRelativeResize="0">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4624754" cy="6995160"/>
          </a:xfrm>
          <a:prstGeom prst="rect">
            <a:avLst/>
          </a:prstGeom>
          <a:noFill/>
          <a:ln>
            <a:noFill/>
          </a:ln>
        </p:spPr>
      </p:pic>
      <p:grpSp>
        <p:nvGrpSpPr>
          <p:cNvPr id="3" name="Group 2"/>
          <p:cNvGrpSpPr/>
          <p:nvPr/>
        </p:nvGrpSpPr>
        <p:grpSpPr>
          <a:xfrm>
            <a:off x="5065485" y="352424"/>
            <a:ext cx="6499982" cy="3145337"/>
            <a:chOff x="5065485" y="352424"/>
            <a:chExt cx="6499982" cy="3145337"/>
          </a:xfrm>
        </p:grpSpPr>
        <p:sp>
          <p:nvSpPr>
            <p:cNvPr id="14" name="Title 2"/>
            <p:cNvSpPr txBox="1">
              <a:spLocks/>
            </p:cNvSpPr>
            <p:nvPr/>
          </p:nvSpPr>
          <p:spPr>
            <a:xfrm>
              <a:off x="5065485" y="352424"/>
              <a:ext cx="5648236" cy="1323976"/>
            </a:xfrm>
            <a:prstGeom prst="rect">
              <a:avLst/>
            </a:prstGeom>
          </p:spPr>
          <p:txBody>
            <a:bodyPr vert="horz" wrap="square" lIns="146304" tIns="91440" rIns="146304" bIns="91440" rtlCol="0" anchor="t">
              <a:noAutofit/>
            </a:bodyPr>
            <a:lstStyle>
              <a:lvl1pPr algn="l" defTabSz="932742" rtl="0" eaLnBrk="1" latinLnBrk="0" hangingPunct="1">
                <a:lnSpc>
                  <a:spcPct val="100000"/>
                </a:lnSpc>
                <a:spcBef>
                  <a:spcPct val="0"/>
                </a:spcBef>
                <a:buNone/>
                <a:defRPr lang="en-US" sz="4400" b="1" kern="1200" cap="none" spc="-150" baseline="0" dirty="0">
                  <a:ln w="3175">
                    <a:noFill/>
                  </a:ln>
                  <a:solidFill>
                    <a:srgbClr val="0078D7"/>
                  </a:solidFill>
                  <a:effectLst/>
                  <a:latin typeface="Segoe UI Black" panose="020B0A02040204020203" pitchFamily="34" charset="0"/>
                  <a:ea typeface="+mn-ea"/>
                  <a:cs typeface="Segoe UI" panose="020B0502040204020203" pitchFamily="34" charset="0"/>
                </a:defRPr>
              </a:lvl1pPr>
            </a:lstStyle>
            <a:p>
              <a:pPr>
                <a:defRPr/>
              </a:pPr>
              <a:r>
                <a:rPr b="0" spc="-100" dirty="0">
                  <a:latin typeface="Segoe UI Light" panose="020B0502040204020203" pitchFamily="34" charset="0"/>
                  <a:cs typeface="Segoe UI Light" panose="020B0502040204020203" pitchFamily="34" charset="0"/>
                </a:rPr>
                <a:t>Introducing Windows Update for Business</a:t>
              </a:r>
            </a:p>
          </p:txBody>
        </p:sp>
        <p:sp>
          <p:nvSpPr>
            <p:cNvPr id="19" name="TextBox 18"/>
            <p:cNvSpPr txBox="1"/>
            <p:nvPr/>
          </p:nvSpPr>
          <p:spPr>
            <a:xfrm>
              <a:off x="5065485" y="2133010"/>
              <a:ext cx="6499982" cy="1364751"/>
            </a:xfrm>
            <a:prstGeom prst="rect">
              <a:avLst/>
            </a:prstGeom>
            <a:noFill/>
          </p:spPr>
          <p:txBody>
            <a:bodyPr wrap="square" lIns="139871" tIns="111896" rIns="139871" bIns="111896" rtlCol="0">
              <a:spAutoFit/>
            </a:bodyPr>
            <a:lstStyle>
              <a:defPPr>
                <a:defRPr lang="en-US"/>
              </a:defPPr>
              <a:lvl1pPr defTabSz="932394">
                <a:lnSpc>
                  <a:spcPct val="90000"/>
                </a:lnSpc>
                <a:spcBef>
                  <a:spcPts val="612"/>
                </a:spcBef>
                <a:defRPr sz="2000" spc="0">
                  <a:ln w="3175">
                    <a:noFill/>
                  </a:ln>
                  <a:gradFill>
                    <a:gsLst>
                      <a:gs pos="2917">
                        <a:srgbClr val="505050"/>
                      </a:gs>
                      <a:gs pos="57000">
                        <a:srgbClr val="505050"/>
                      </a:gs>
                    </a:gsLst>
                    <a:lin ang="5400000" scaled="0"/>
                  </a:gradFill>
                  <a:latin typeface="Segoe UI" panose="020B0502040204020203" pitchFamily="34" charset="0"/>
                  <a:cs typeface="Segoe UI" panose="020B0502040204020203" pitchFamily="34" charset="0"/>
                </a:defRPr>
              </a:lvl1pPr>
            </a:lstStyle>
            <a:p>
              <a:pPr>
                <a:spcBef>
                  <a:spcPts val="0"/>
                </a:spcBef>
                <a:spcAft>
                  <a:spcPts val="1200"/>
                </a:spcAft>
              </a:pPr>
              <a:r>
                <a:rPr lang="en-US" spc="-30" dirty="0"/>
                <a:t>Keeping devices secure and up-to-date</a:t>
              </a:r>
            </a:p>
            <a:p>
              <a:pPr>
                <a:spcBef>
                  <a:spcPts val="0"/>
                </a:spcBef>
                <a:spcAft>
                  <a:spcPts val="1200"/>
                </a:spcAft>
              </a:pPr>
              <a:r>
                <a:rPr lang="en-US" spc="-30" dirty="0"/>
                <a:t>Reducing device management costs</a:t>
              </a:r>
            </a:p>
            <a:p>
              <a:pPr>
                <a:spcBef>
                  <a:spcPts val="0"/>
                </a:spcBef>
                <a:spcAft>
                  <a:spcPts val="1200"/>
                </a:spcAft>
              </a:pPr>
              <a:r>
                <a:rPr lang="en-US" spc="-30" dirty="0"/>
                <a:t>Quick access to latest security updates</a:t>
              </a:r>
            </a:p>
          </p:txBody>
        </p:sp>
      </p:grpSp>
      <p:pic>
        <p:nvPicPr>
          <p:cNvPr id="10" name="Picture 9" hidden="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917387" y="1212849"/>
            <a:ext cx="2743200" cy="2743200"/>
          </a:xfrm>
          <a:prstGeom prst="ellipse">
            <a:avLst/>
          </a:prstGeom>
          <a:ln w="38100" cmpd="sng">
            <a:solidFill>
              <a:schemeClr val="tx2"/>
            </a:solidFill>
          </a:ln>
        </p:spPr>
      </p:pic>
      <p:sp>
        <p:nvSpPr>
          <p:cNvPr id="7" name="TextBox 6"/>
          <p:cNvSpPr txBox="1"/>
          <p:nvPr/>
        </p:nvSpPr>
        <p:spPr>
          <a:xfrm>
            <a:off x="5065485" y="3675183"/>
            <a:ext cx="6499982" cy="558376"/>
          </a:xfrm>
          <a:prstGeom prst="rect">
            <a:avLst/>
          </a:prstGeom>
          <a:noFill/>
        </p:spPr>
        <p:txBody>
          <a:bodyPr wrap="square" lIns="139871" tIns="111896" rIns="139871" bIns="111896" rtlCol="0">
            <a:spAutoFit/>
          </a:bodyPr>
          <a:lstStyle>
            <a:defPPr>
              <a:defRPr lang="en-US"/>
            </a:defPPr>
            <a:lvl1pPr defTabSz="932394">
              <a:lnSpc>
                <a:spcPct val="90000"/>
              </a:lnSpc>
              <a:spcBef>
                <a:spcPts val="612"/>
              </a:spcBef>
              <a:defRPr sz="2000" spc="0">
                <a:ln w="3175">
                  <a:noFill/>
                </a:ln>
                <a:gradFill>
                  <a:gsLst>
                    <a:gs pos="2917">
                      <a:srgbClr val="505050"/>
                    </a:gs>
                    <a:gs pos="57000">
                      <a:srgbClr val="505050"/>
                    </a:gs>
                  </a:gsLst>
                  <a:lin ang="5400000" scaled="0"/>
                </a:gradFill>
                <a:latin typeface="Segoe UI" panose="020B0502040204020203" pitchFamily="34" charset="0"/>
                <a:cs typeface="Segoe UI" panose="020B0502040204020203" pitchFamily="34" charset="0"/>
              </a:defRPr>
            </a:lvl1pPr>
          </a:lstStyle>
          <a:p>
            <a:pPr>
              <a:spcAft>
                <a:spcPts val="1800"/>
              </a:spcAft>
            </a:pPr>
            <a:r>
              <a:rPr lang="en-US" sz="2400" b="1" spc="-30" dirty="0">
                <a:latin typeface="Segoe UI Semibold" panose="020B0702040204020203" pitchFamily="34" charset="0"/>
                <a:cs typeface="Segoe UI Semibold" panose="020B0702040204020203" pitchFamily="34" charset="0"/>
              </a:rPr>
              <a:t>Capabilities</a:t>
            </a:r>
          </a:p>
        </p:txBody>
      </p:sp>
      <p:sp>
        <p:nvSpPr>
          <p:cNvPr id="8" name="TextBox 7"/>
          <p:cNvSpPr txBox="1"/>
          <p:nvPr/>
        </p:nvSpPr>
        <p:spPr>
          <a:xfrm>
            <a:off x="5049442" y="4233559"/>
            <a:ext cx="6877471" cy="2729090"/>
          </a:xfrm>
          <a:prstGeom prst="rect">
            <a:avLst/>
          </a:prstGeom>
          <a:solidFill>
            <a:schemeClr val="bg1">
              <a:lumMod val="95000"/>
            </a:schemeClr>
          </a:solidFill>
        </p:spPr>
        <p:txBody>
          <a:bodyPr wrap="square" lIns="182880" tIns="182880" rIns="91440" bIns="111896" rtlCol="0">
            <a:spAutoFit/>
          </a:bodyPr>
          <a:lstStyle>
            <a:defPPr>
              <a:defRPr lang="en-US"/>
            </a:defPPr>
            <a:lvl1pPr defTabSz="932394">
              <a:lnSpc>
                <a:spcPct val="90000"/>
              </a:lnSpc>
              <a:spcBef>
                <a:spcPts val="612"/>
              </a:spcBef>
              <a:defRPr sz="2000" spc="0">
                <a:ln w="3175">
                  <a:noFill/>
                </a:ln>
                <a:gradFill>
                  <a:gsLst>
                    <a:gs pos="2917">
                      <a:srgbClr val="505050"/>
                    </a:gs>
                    <a:gs pos="57000">
                      <a:srgbClr val="505050"/>
                    </a:gs>
                  </a:gsLst>
                  <a:lin ang="5400000" scaled="0"/>
                </a:gradFill>
                <a:latin typeface="Segoe UI" panose="020B0502040204020203" pitchFamily="34" charset="0"/>
                <a:cs typeface="Segoe UI" panose="020B0502040204020203" pitchFamily="34" charset="0"/>
              </a:defRPr>
            </a:lvl1pPr>
          </a:lstStyle>
          <a:p>
            <a:pPr>
              <a:spcBef>
                <a:spcPts val="0"/>
              </a:spcBef>
              <a:spcAft>
                <a:spcPts val="1200"/>
              </a:spcAft>
            </a:pPr>
            <a:r>
              <a:rPr lang="en-US" spc="-30" dirty="0"/>
              <a:t>Time to test and validate feature updates </a:t>
            </a:r>
          </a:p>
          <a:p>
            <a:pPr>
              <a:spcBef>
                <a:spcPts val="0"/>
              </a:spcBef>
              <a:spcAft>
                <a:spcPts val="1200"/>
              </a:spcAft>
            </a:pPr>
            <a:r>
              <a:rPr lang="en-US" spc="-30" dirty="0"/>
              <a:t>Ability to create internal deployment groups</a:t>
            </a:r>
          </a:p>
          <a:p>
            <a:pPr>
              <a:spcBef>
                <a:spcPts val="0"/>
              </a:spcBef>
              <a:spcAft>
                <a:spcPts val="1200"/>
              </a:spcAft>
            </a:pPr>
            <a:r>
              <a:rPr lang="en-US" spc="-30" dirty="0"/>
              <a:t>Maintenance windows to align with business rhythm</a:t>
            </a:r>
          </a:p>
          <a:p>
            <a:pPr>
              <a:spcBef>
                <a:spcPts val="0"/>
              </a:spcBef>
              <a:spcAft>
                <a:spcPts val="1200"/>
              </a:spcAft>
            </a:pPr>
            <a:r>
              <a:rPr lang="en-US" spc="-30" dirty="0"/>
              <a:t>Peer to peer delivery to optimize for bandwidth</a:t>
            </a:r>
          </a:p>
          <a:p>
            <a:pPr>
              <a:spcBef>
                <a:spcPts val="0"/>
              </a:spcBef>
              <a:spcAft>
                <a:spcPts val="1200"/>
              </a:spcAft>
            </a:pPr>
            <a:r>
              <a:rPr lang="en-US" spc="-30" dirty="0"/>
              <a:t>Integration with your existing tools like System Center</a:t>
            </a:r>
          </a:p>
          <a:p>
            <a:pPr>
              <a:spcBef>
                <a:spcPts val="0"/>
              </a:spcBef>
              <a:spcAft>
                <a:spcPts val="1200"/>
              </a:spcAft>
            </a:pPr>
            <a:r>
              <a:rPr lang="en-US" spc="-30" dirty="0"/>
              <a:t>Access to Current branch and Current branch for Business</a:t>
            </a:r>
          </a:p>
        </p:txBody>
      </p:sp>
    </p:spTree>
    <p:extLst>
      <p:ext uri="{BB962C8B-B14F-4D97-AF65-F5344CB8AC3E}">
        <p14:creationId xmlns:p14="http://schemas.microsoft.com/office/powerpoint/2010/main" val="396619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9198E-6 3.85837E-6 L -0.32142 -0.00386 " pathEditMode="relative" rAng="0" ptsTypes="AA">
                                      <p:cBhvr>
                                        <p:cTn id="6" dur="1000" fill="hold"/>
                                        <p:tgtEl>
                                          <p:spTgt spid="10"/>
                                        </p:tgtEl>
                                        <p:attrNameLst>
                                          <p:attrName>ppt_x</p:attrName>
                                          <p:attrName>ppt_y</p:attrName>
                                        </p:attrNameLst>
                                      </p:cBhvr>
                                      <p:rCtr x="-16071" y="-204"/>
                                    </p:animMotion>
                                  </p:childTnLst>
                                </p:cTn>
                              </p:par>
                              <p:par>
                                <p:cTn id="7" presetID="6" presetClass="emph" presetSubtype="0" fill="hold" nodeType="withEffect">
                                  <p:stCondLst>
                                    <p:cond delay="0"/>
                                  </p:stCondLst>
                                  <p:childTnLst>
                                    <p:animScale>
                                      <p:cBhvr>
                                        <p:cTn id="8" dur="1000" fill="hold"/>
                                        <p:tgtEl>
                                          <p:spTgt spid="10"/>
                                        </p:tgtEl>
                                      </p:cBhvr>
                                      <p:by x="146000" y="146000"/>
                                    </p:animScale>
                                  </p:childTnLst>
                                </p:cTn>
                              </p:par>
                              <p:par>
                                <p:cTn id="9" presetID="10" presetClass="exit" presetSubtype="0" fill="hold" nodeType="withEffect">
                                  <p:stCondLst>
                                    <p:cond delay="100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3" name="Group 692"/>
          <p:cNvGrpSpPr/>
          <p:nvPr/>
        </p:nvGrpSpPr>
        <p:grpSpPr>
          <a:xfrm>
            <a:off x="1830000" y="1366004"/>
            <a:ext cx="1179907" cy="5069114"/>
            <a:chOff x="1830000" y="1429360"/>
            <a:chExt cx="1179907" cy="5171003"/>
          </a:xfrm>
        </p:grpSpPr>
        <p:sp>
          <p:nvSpPr>
            <p:cNvPr id="436" name="Rectangle 435"/>
            <p:cNvSpPr/>
            <p:nvPr/>
          </p:nvSpPr>
          <p:spPr bwMode="auto">
            <a:xfrm>
              <a:off x="1830000" y="1429360"/>
              <a:ext cx="1179576" cy="5056251"/>
            </a:xfrm>
            <a:prstGeom prst="rect">
              <a:avLst/>
            </a:prstGeom>
            <a:solidFill>
              <a:srgbClr val="F5F5F5"/>
            </a:solidFill>
            <a:ln w="6350">
              <a:solidFill>
                <a:schemeClr val="tx1">
                  <a:lumMod val="85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1830000" y="6169450"/>
              <a:ext cx="1179907" cy="430913"/>
            </a:xfrm>
            <a:prstGeom prst="rect">
              <a:avLst/>
            </a:prstGeom>
            <a:solidFill>
              <a:srgbClr val="C9DF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9" name="TextBox 48"/>
          <p:cNvSpPr txBox="1"/>
          <p:nvPr/>
        </p:nvSpPr>
        <p:spPr>
          <a:xfrm>
            <a:off x="759557" y="6733048"/>
            <a:ext cx="2270114" cy="110779"/>
          </a:xfrm>
          <a:prstGeom prst="rect">
            <a:avLst/>
          </a:prstGeom>
          <a:noFill/>
        </p:spPr>
        <p:txBody>
          <a:bodyPr wrap="square" lIns="0" tIns="0" rIns="0" bIns="0" rtlCol="0">
            <a:spAutoFit/>
          </a:bodyPr>
          <a:lstStyle/>
          <a:p>
            <a:pPr defTabSz="914191">
              <a:lnSpc>
                <a:spcPct val="90000"/>
              </a:lnSpc>
              <a:spcAft>
                <a:spcPts val="600"/>
              </a:spcAft>
              <a:defRPr/>
            </a:pPr>
            <a:r>
              <a:rPr lang="en-US" sz="800" kern="0" dirty="0">
                <a:solidFill>
                  <a:srgbClr val="505050"/>
                </a:solidFill>
              </a:rPr>
              <a:t>*Conceptual illustration only</a:t>
            </a:r>
          </a:p>
        </p:txBody>
      </p:sp>
      <p:sp>
        <p:nvSpPr>
          <p:cNvPr id="86" name="Rectangle 85"/>
          <p:cNvSpPr/>
          <p:nvPr/>
        </p:nvSpPr>
        <p:spPr>
          <a:xfrm>
            <a:off x="-326401" y="6374057"/>
            <a:ext cx="1252880" cy="273175"/>
          </a:xfrm>
          <a:prstGeom prst="rect">
            <a:avLst/>
          </a:prstGeom>
          <a:ln>
            <a:noFill/>
          </a:ln>
        </p:spPr>
        <p:txBody>
          <a:bodyPr wrap="square" lIns="89581" tIns="44790" rIns="89581" bIns="44790">
            <a:spAutoFit/>
          </a:bodyPr>
          <a:lstStyle/>
          <a:p>
            <a:pPr algn="ctr" defTabSz="914191">
              <a:defRPr/>
            </a:pPr>
            <a:r>
              <a:rPr lang="en-US" sz="1199" b="1" kern="0" dirty="0">
                <a:solidFill>
                  <a:srgbClr val="505050"/>
                </a:solidFill>
              </a:rPr>
              <a:t>Time</a:t>
            </a:r>
          </a:p>
        </p:txBody>
      </p:sp>
      <p:sp>
        <p:nvSpPr>
          <p:cNvPr id="62" name="Title 3"/>
          <p:cNvSpPr>
            <a:spLocks noGrp="1"/>
          </p:cNvSpPr>
          <p:nvPr>
            <p:ph type="title"/>
          </p:nvPr>
        </p:nvSpPr>
        <p:spPr/>
        <p:txBody>
          <a:bodyPr/>
          <a:lstStyle/>
          <a:p>
            <a:r>
              <a:rPr lang="en-US" dirty="0"/>
              <a:t>Market driven quality: external and internal</a:t>
            </a:r>
          </a:p>
        </p:txBody>
      </p:sp>
      <p:cxnSp>
        <p:nvCxnSpPr>
          <p:cNvPr id="85" name="Straight Arrow Connector 84"/>
          <p:cNvCxnSpPr/>
          <p:nvPr/>
        </p:nvCxnSpPr>
        <p:spPr>
          <a:xfrm>
            <a:off x="559867" y="6535225"/>
            <a:ext cx="11680473" cy="0"/>
          </a:xfrm>
          <a:prstGeom prst="straightConnector1">
            <a:avLst/>
          </a:prstGeom>
          <a:noFill/>
          <a:ln w="76200" cap="flat" cmpd="sng" algn="ctr">
            <a:solidFill>
              <a:schemeClr val="tx1">
                <a:lumMod val="50000"/>
              </a:schemeClr>
            </a:solidFill>
            <a:prstDash val="solid"/>
            <a:headEnd type="none" w="med" len="med"/>
            <a:tailEnd type="triangle" w="med" len="med"/>
          </a:ln>
          <a:effectLst/>
        </p:spPr>
      </p:cxnSp>
      <p:sp>
        <p:nvSpPr>
          <p:cNvPr id="95" name="Rectangle 94"/>
          <p:cNvSpPr/>
          <p:nvPr/>
        </p:nvSpPr>
        <p:spPr bwMode="auto">
          <a:xfrm>
            <a:off x="7881586" y="1366004"/>
            <a:ext cx="3931920" cy="5069114"/>
          </a:xfrm>
          <a:prstGeom prst="rect">
            <a:avLst/>
          </a:prstGeom>
          <a:solidFill>
            <a:srgbClr val="66A5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a:spLocks/>
          </p:cNvSpPr>
          <p:nvPr/>
        </p:nvSpPr>
        <p:spPr bwMode="auto">
          <a:xfrm>
            <a:off x="7950928" y="1518490"/>
            <a:ext cx="3793237" cy="345213"/>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386" fontAlgn="base">
              <a:lnSpc>
                <a:spcPct val="90000"/>
              </a:lnSpc>
              <a:spcBef>
                <a:spcPct val="0"/>
              </a:spcBef>
              <a:spcAft>
                <a:spcPct val="0"/>
              </a:spcAft>
              <a:defRPr/>
            </a:pPr>
            <a:r>
              <a:rPr lang="en-US" sz="1600" b="1" kern="0" dirty="0">
                <a:solidFill>
                  <a:srgbClr val="FFFFFF"/>
                </a:solidFill>
                <a:ea typeface="Segoe UI" panose="020B0502040204020203" pitchFamily="34" charset="0"/>
                <a:cs typeface="Segoe UI Semibold" panose="020B0702040204020203" pitchFamily="34" charset="0"/>
              </a:rPr>
              <a:t>Current Branch for Business</a:t>
            </a:r>
          </a:p>
        </p:txBody>
      </p:sp>
      <p:grpSp>
        <p:nvGrpSpPr>
          <p:cNvPr id="692" name="Group 691"/>
          <p:cNvGrpSpPr/>
          <p:nvPr/>
        </p:nvGrpSpPr>
        <p:grpSpPr>
          <a:xfrm>
            <a:off x="637541" y="1366005"/>
            <a:ext cx="1170880" cy="5069113"/>
            <a:chOff x="637541" y="1429360"/>
            <a:chExt cx="1170880" cy="5171002"/>
          </a:xfrm>
        </p:grpSpPr>
        <p:sp>
          <p:nvSpPr>
            <p:cNvPr id="434" name="Rectangle 433"/>
            <p:cNvSpPr/>
            <p:nvPr/>
          </p:nvSpPr>
          <p:spPr bwMode="auto">
            <a:xfrm>
              <a:off x="637541" y="1429360"/>
              <a:ext cx="1167519" cy="5138089"/>
            </a:xfrm>
            <a:prstGeom prst="rect">
              <a:avLst/>
            </a:prstGeom>
            <a:solidFill>
              <a:srgbClr val="F5F5F5"/>
            </a:solidFill>
            <a:ln w="6350">
              <a:solidFill>
                <a:schemeClr val="tx1">
                  <a:lumMod val="85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6" name="Rectangle 95"/>
            <p:cNvSpPr/>
            <p:nvPr/>
          </p:nvSpPr>
          <p:spPr bwMode="auto">
            <a:xfrm>
              <a:off x="637541" y="6357653"/>
              <a:ext cx="1170880" cy="242709"/>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31" name="Rectangle 430"/>
          <p:cNvSpPr>
            <a:spLocks/>
          </p:cNvSpPr>
          <p:nvPr/>
        </p:nvSpPr>
        <p:spPr bwMode="auto">
          <a:xfrm>
            <a:off x="637541" y="1523721"/>
            <a:ext cx="1170432" cy="865824"/>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386" fontAlgn="base">
              <a:lnSpc>
                <a:spcPct val="90000"/>
              </a:lnSpc>
              <a:spcBef>
                <a:spcPct val="0"/>
              </a:spcBef>
              <a:spcAft>
                <a:spcPct val="0"/>
              </a:spcAft>
              <a:defRPr/>
            </a:pPr>
            <a:r>
              <a:rPr lang="en-US" sz="1200" b="1" kern="0" dirty="0">
                <a:solidFill>
                  <a:srgbClr val="003963"/>
                </a:solidFill>
                <a:latin typeface="Segoe UI Semibold" panose="020B0702040204020203" pitchFamily="34" charset="0"/>
                <a:ea typeface="Segoe UI" panose="020B0502040204020203" pitchFamily="34" charset="0"/>
                <a:cs typeface="Segoe UI Semibold" panose="020B0702040204020203" pitchFamily="34" charset="0"/>
              </a:rPr>
              <a:t>Engineering Builds</a:t>
            </a:r>
          </a:p>
        </p:txBody>
      </p:sp>
      <p:grpSp>
        <p:nvGrpSpPr>
          <p:cNvPr id="694" name="Group 693"/>
          <p:cNvGrpSpPr/>
          <p:nvPr/>
        </p:nvGrpSpPr>
        <p:grpSpPr>
          <a:xfrm>
            <a:off x="3028420" y="1366004"/>
            <a:ext cx="1841722" cy="5069114"/>
            <a:chOff x="3028420" y="1429360"/>
            <a:chExt cx="1841722" cy="5171003"/>
          </a:xfrm>
        </p:grpSpPr>
        <p:sp>
          <p:nvSpPr>
            <p:cNvPr id="438" name="Rectangle 437"/>
            <p:cNvSpPr/>
            <p:nvPr/>
          </p:nvSpPr>
          <p:spPr bwMode="auto">
            <a:xfrm>
              <a:off x="3028420" y="1429360"/>
              <a:ext cx="1841722" cy="5138089"/>
            </a:xfrm>
            <a:prstGeom prst="rect">
              <a:avLst/>
            </a:prstGeom>
            <a:solidFill>
              <a:srgbClr val="F5F5F5"/>
            </a:solidFill>
            <a:ln w="6350">
              <a:solidFill>
                <a:schemeClr val="tx1">
                  <a:lumMod val="85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3035876" y="5377099"/>
              <a:ext cx="1834266" cy="1223264"/>
            </a:xfrm>
            <a:prstGeom prst="rect">
              <a:avLst/>
            </a:prstGeom>
            <a:solidFill>
              <a:srgbClr val="B9D6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1" name="Rectangle 80"/>
          <p:cNvSpPr>
            <a:spLocks/>
          </p:cNvSpPr>
          <p:nvPr/>
        </p:nvSpPr>
        <p:spPr bwMode="auto">
          <a:xfrm>
            <a:off x="3051472" y="1523721"/>
            <a:ext cx="1795619" cy="865824"/>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91427" tIns="0" rIns="0" bIns="0" numCol="1" spcCol="0" rtlCol="0" fromWordArt="0" anchor="t" anchorCtr="0" forceAA="0" compatLnSpc="1">
            <a:prstTxWarp prst="textNoShape">
              <a:avLst/>
            </a:prstTxWarp>
            <a:noAutofit/>
          </a:bodyPr>
          <a:lstStyle/>
          <a:p>
            <a:pPr algn="ctr" defTabSz="913386" fontAlgn="base">
              <a:lnSpc>
                <a:spcPct val="90000"/>
              </a:lnSpc>
              <a:spcBef>
                <a:spcPct val="0"/>
              </a:spcBef>
              <a:spcAft>
                <a:spcPct val="0"/>
              </a:spcAft>
            </a:pPr>
            <a:r>
              <a:rPr lang="en-US" sz="1600" kern="0" dirty="0">
                <a:solidFill>
                  <a:srgbClr val="003963"/>
                </a:solidFill>
                <a:latin typeface="Segoe UI Semibold" panose="020B0702040204020203" pitchFamily="34" charset="0"/>
                <a:ea typeface="Segoe UI" panose="020B0502040204020203" pitchFamily="34" charset="0"/>
                <a:cs typeface="Segoe UI Semibold" panose="020B0702040204020203" pitchFamily="34" charset="0"/>
              </a:rPr>
              <a:t>Windows</a:t>
            </a:r>
          </a:p>
          <a:p>
            <a:pPr algn="ctr" defTabSz="913386" fontAlgn="base">
              <a:lnSpc>
                <a:spcPct val="90000"/>
              </a:lnSpc>
              <a:spcBef>
                <a:spcPct val="0"/>
              </a:spcBef>
              <a:spcAft>
                <a:spcPct val="0"/>
              </a:spcAft>
            </a:pPr>
            <a:r>
              <a:rPr lang="en-US" sz="1600" kern="0" dirty="0">
                <a:solidFill>
                  <a:srgbClr val="003963"/>
                </a:solidFill>
                <a:latin typeface="Segoe UI Semibold" panose="020B0702040204020203" pitchFamily="34" charset="0"/>
                <a:ea typeface="Segoe UI" panose="020B0502040204020203" pitchFamily="34" charset="0"/>
                <a:cs typeface="Segoe UI Semibold" panose="020B0702040204020203" pitchFamily="34" charset="0"/>
              </a:rPr>
              <a:t>Insider Preview Branch</a:t>
            </a:r>
          </a:p>
        </p:txBody>
      </p:sp>
      <p:grpSp>
        <p:nvGrpSpPr>
          <p:cNvPr id="695" name="Group 694"/>
          <p:cNvGrpSpPr/>
          <p:nvPr/>
        </p:nvGrpSpPr>
        <p:grpSpPr>
          <a:xfrm>
            <a:off x="4887331" y="1366004"/>
            <a:ext cx="2972675" cy="5069114"/>
            <a:chOff x="4887331" y="1429360"/>
            <a:chExt cx="2972675" cy="5171003"/>
          </a:xfrm>
        </p:grpSpPr>
        <p:sp>
          <p:nvSpPr>
            <p:cNvPr id="439" name="Rectangle 438"/>
            <p:cNvSpPr/>
            <p:nvPr/>
          </p:nvSpPr>
          <p:spPr bwMode="auto">
            <a:xfrm>
              <a:off x="4887331" y="1429360"/>
              <a:ext cx="2971800" cy="5138089"/>
            </a:xfrm>
            <a:prstGeom prst="rect">
              <a:avLst/>
            </a:prstGeom>
            <a:solidFill>
              <a:srgbClr val="F5F5F5"/>
            </a:solidFill>
            <a:ln w="6350">
              <a:solidFill>
                <a:schemeClr val="tx1">
                  <a:lumMod val="85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p:cNvSpPr/>
            <p:nvPr/>
          </p:nvSpPr>
          <p:spPr bwMode="auto">
            <a:xfrm>
              <a:off x="4887331" y="3926675"/>
              <a:ext cx="2972675" cy="2673688"/>
            </a:xfrm>
            <a:prstGeom prst="rect">
              <a:avLst/>
            </a:prstGeom>
            <a:solidFill>
              <a:srgbClr val="94C0E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0" name="Rectangle 39"/>
          <p:cNvSpPr>
            <a:spLocks/>
          </p:cNvSpPr>
          <p:nvPr/>
        </p:nvSpPr>
        <p:spPr bwMode="auto">
          <a:xfrm>
            <a:off x="5433772" y="1523721"/>
            <a:ext cx="1878919" cy="865824"/>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386" fontAlgn="base">
              <a:lnSpc>
                <a:spcPct val="90000"/>
              </a:lnSpc>
              <a:spcBef>
                <a:spcPct val="0"/>
              </a:spcBef>
              <a:spcAft>
                <a:spcPct val="0"/>
              </a:spcAft>
              <a:defRPr/>
            </a:pPr>
            <a:r>
              <a:rPr lang="en-US" sz="1600" b="1" kern="0" dirty="0">
                <a:solidFill>
                  <a:srgbClr val="003963"/>
                </a:solidFill>
                <a:latin typeface="Segoe UI Semibold" panose="020B0702040204020203" pitchFamily="34" charset="0"/>
                <a:ea typeface="Segoe UI" panose="020B0502040204020203" pitchFamily="34" charset="0"/>
                <a:cs typeface="Segoe UI Semibold" panose="020B0702040204020203" pitchFamily="34" charset="0"/>
              </a:rPr>
              <a:t>Current Branch</a:t>
            </a:r>
          </a:p>
        </p:txBody>
      </p:sp>
      <p:sp>
        <p:nvSpPr>
          <p:cNvPr id="80" name="Rectangle 79"/>
          <p:cNvSpPr>
            <a:spLocks/>
          </p:cNvSpPr>
          <p:nvPr/>
        </p:nvSpPr>
        <p:spPr bwMode="auto">
          <a:xfrm>
            <a:off x="1858763" y="1523721"/>
            <a:ext cx="1097280" cy="865824"/>
          </a:xfrm>
          <a:prstGeom prst="rect">
            <a:avLst/>
          </a:prstGeom>
          <a:noFill/>
          <a:ln w="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3386" fontAlgn="base">
              <a:lnSpc>
                <a:spcPct val="90000"/>
              </a:lnSpc>
              <a:spcBef>
                <a:spcPct val="0"/>
              </a:spcBef>
              <a:spcAft>
                <a:spcPct val="0"/>
              </a:spcAft>
              <a:defRPr/>
            </a:pPr>
            <a:r>
              <a:rPr lang="en-US" sz="1200" kern="0" dirty="0">
                <a:solidFill>
                  <a:srgbClr val="003963"/>
                </a:solidFill>
                <a:latin typeface="Segoe UI Semibold" panose="020B0702040204020203" pitchFamily="34" charset="0"/>
                <a:ea typeface="Segoe UI" panose="020B0502040204020203" pitchFamily="34" charset="0"/>
                <a:cs typeface="Segoe UI Semibold" panose="020B0702040204020203" pitchFamily="34" charset="0"/>
              </a:rPr>
              <a:t>Broad Microsoft Internal Validation</a:t>
            </a:r>
          </a:p>
        </p:txBody>
      </p:sp>
      <p:grpSp>
        <p:nvGrpSpPr>
          <p:cNvPr id="687" name="Group 686"/>
          <p:cNvGrpSpPr/>
          <p:nvPr/>
        </p:nvGrpSpPr>
        <p:grpSpPr>
          <a:xfrm>
            <a:off x="1918152" y="5347002"/>
            <a:ext cx="1113996" cy="656243"/>
            <a:chOff x="1918152" y="5454707"/>
            <a:chExt cx="1113996" cy="669433"/>
          </a:xfrm>
        </p:grpSpPr>
        <p:sp>
          <p:nvSpPr>
            <p:cNvPr id="47" name="TextBox 46"/>
            <p:cNvSpPr txBox="1"/>
            <p:nvPr/>
          </p:nvSpPr>
          <p:spPr>
            <a:xfrm>
              <a:off x="1918152" y="5454707"/>
              <a:ext cx="1113996" cy="332399"/>
            </a:xfrm>
            <a:prstGeom prst="rect">
              <a:avLst/>
            </a:prstGeom>
            <a:noFill/>
            <a:ln>
              <a:noFill/>
            </a:ln>
          </p:spPr>
          <p:txBody>
            <a:bodyPr wrap="square" lIns="0" tIns="0" rIns="0" bIns="0" rtlCol="0">
              <a:spAutoFit/>
            </a:bodyPr>
            <a:lstStyle/>
            <a:p>
              <a:pPr defTabSz="913386" fontAlgn="base">
                <a:lnSpc>
                  <a:spcPct val="90000"/>
                </a:lnSpc>
                <a:spcBef>
                  <a:spcPct val="0"/>
                </a:spcBef>
                <a:spcAft>
                  <a:spcPct val="0"/>
                </a:spcAft>
                <a:defRPr/>
              </a:pPr>
              <a:r>
                <a:rPr lang="en-US" sz="1200" kern="0" dirty="0">
                  <a:solidFill>
                    <a:srgbClr val="005696"/>
                  </a:solidFill>
                  <a:latin typeface="Segoe UI Semibold" panose="020B0702040204020203" pitchFamily="34" charset="0"/>
                  <a:ea typeface="Segoe UI" panose="020B0502040204020203" pitchFamily="34" charset="0"/>
                  <a:cs typeface="Segoe UI Semibold" panose="020B0702040204020203" pitchFamily="34" charset="0"/>
                </a:rPr>
                <a:t>10’s of thousands</a:t>
              </a:r>
            </a:p>
          </p:txBody>
        </p:sp>
        <p:grpSp>
          <p:nvGrpSpPr>
            <p:cNvPr id="27" name="Group 26"/>
            <p:cNvGrpSpPr/>
            <p:nvPr/>
          </p:nvGrpSpPr>
          <p:grpSpPr>
            <a:xfrm>
              <a:off x="1926995" y="5825536"/>
              <a:ext cx="665614" cy="298604"/>
              <a:chOff x="1926994" y="5660405"/>
              <a:chExt cx="1033704" cy="463735"/>
            </a:xfrm>
            <a:solidFill>
              <a:srgbClr val="7F7F7F"/>
            </a:solidFill>
          </p:grpSpPr>
          <p:sp>
            <p:nvSpPr>
              <p:cNvPr id="502" name="Freeform 501"/>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03" name="Freeform 502"/>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04" name="Freeform 503"/>
              <p:cNvSpPr/>
              <p:nvPr/>
            </p:nvSpPr>
            <p:spPr bwMode="auto">
              <a:xfrm>
                <a:off x="2349928"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05" name="Freeform 504"/>
              <p:cNvSpPr/>
              <p:nvPr/>
            </p:nvSpPr>
            <p:spPr bwMode="auto">
              <a:xfrm>
                <a:off x="25613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06" name="Freeform 505"/>
              <p:cNvSpPr/>
              <p:nvPr/>
            </p:nvSpPr>
            <p:spPr bwMode="auto">
              <a:xfrm>
                <a:off x="27728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grpSp>
      </p:grpSp>
      <p:grpSp>
        <p:nvGrpSpPr>
          <p:cNvPr id="689" name="Group 688"/>
          <p:cNvGrpSpPr/>
          <p:nvPr/>
        </p:nvGrpSpPr>
        <p:grpSpPr>
          <a:xfrm>
            <a:off x="5021719" y="3101228"/>
            <a:ext cx="1979025" cy="615720"/>
            <a:chOff x="5021719" y="3209340"/>
            <a:chExt cx="1979025" cy="628096"/>
          </a:xfrm>
        </p:grpSpPr>
        <p:sp>
          <p:nvSpPr>
            <p:cNvPr id="35" name="TextBox 34"/>
            <p:cNvSpPr txBox="1"/>
            <p:nvPr/>
          </p:nvSpPr>
          <p:spPr>
            <a:xfrm>
              <a:off x="5021719" y="3209340"/>
              <a:ext cx="1979025" cy="166199"/>
            </a:xfrm>
            <a:prstGeom prst="rect">
              <a:avLst/>
            </a:prstGeom>
            <a:noFill/>
            <a:ln>
              <a:noFill/>
            </a:ln>
          </p:spPr>
          <p:txBody>
            <a:bodyPr wrap="square" lIns="0" tIns="0" rIns="0" bIns="0" rtlCol="0">
              <a:spAutoFit/>
            </a:bodyPr>
            <a:lstStyle/>
            <a:p>
              <a:pPr defTabSz="913386" fontAlgn="base">
                <a:lnSpc>
                  <a:spcPct val="90000"/>
                </a:lnSpc>
                <a:spcBef>
                  <a:spcPct val="0"/>
                </a:spcBef>
                <a:spcAft>
                  <a:spcPct val="0"/>
                </a:spcAft>
                <a:defRPr/>
              </a:pPr>
              <a:r>
                <a:rPr lang="en-US" sz="1200" kern="0" dirty="0">
                  <a:solidFill>
                    <a:srgbClr val="005696"/>
                  </a:solidFill>
                  <a:latin typeface="Segoe UI Semibold" panose="020B0702040204020203" pitchFamily="34" charset="0"/>
                  <a:ea typeface="Segoe UI" pitchFamily="34" charset="0"/>
                  <a:cs typeface="Segoe UI Semibold" panose="020B0702040204020203" pitchFamily="34" charset="0"/>
                </a:rPr>
                <a:t>Hundreds of millions </a:t>
              </a:r>
            </a:p>
          </p:txBody>
        </p:sp>
        <p:grpSp>
          <p:nvGrpSpPr>
            <p:cNvPr id="28" name="Group 27"/>
            <p:cNvGrpSpPr>
              <a:grpSpLocks noChangeAspect="1"/>
            </p:cNvGrpSpPr>
            <p:nvPr/>
          </p:nvGrpSpPr>
          <p:grpSpPr>
            <a:xfrm>
              <a:off x="5027291" y="3471676"/>
              <a:ext cx="1502003" cy="365760"/>
              <a:chOff x="5027290" y="3502584"/>
              <a:chExt cx="1469751" cy="357906"/>
            </a:xfrm>
            <a:solidFill>
              <a:schemeClr val="tx1">
                <a:lumMod val="50000"/>
              </a:schemeClr>
            </a:solidFill>
          </p:grpSpPr>
          <p:grpSp>
            <p:nvGrpSpPr>
              <p:cNvPr id="520" name="Group 519"/>
              <p:cNvGrpSpPr/>
              <p:nvPr/>
            </p:nvGrpSpPr>
            <p:grpSpPr>
              <a:xfrm>
                <a:off x="5027290" y="3502584"/>
                <a:ext cx="797803" cy="357906"/>
                <a:chOff x="1926994" y="5660405"/>
                <a:chExt cx="1033704" cy="463735"/>
              </a:xfrm>
              <a:grpFill/>
            </p:grpSpPr>
            <p:sp>
              <p:nvSpPr>
                <p:cNvPr id="521" name="Freeform 520"/>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22" name="Freeform 521"/>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23" name="Freeform 522"/>
                <p:cNvSpPr/>
                <p:nvPr/>
              </p:nvSpPr>
              <p:spPr bwMode="auto">
                <a:xfrm>
                  <a:off x="2349928"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24" name="Freeform 523"/>
                <p:cNvSpPr/>
                <p:nvPr/>
              </p:nvSpPr>
              <p:spPr bwMode="auto">
                <a:xfrm>
                  <a:off x="25613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25" name="Freeform 524"/>
                <p:cNvSpPr/>
                <p:nvPr/>
              </p:nvSpPr>
              <p:spPr bwMode="auto">
                <a:xfrm>
                  <a:off x="27728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grpSp>
          <p:grpSp>
            <p:nvGrpSpPr>
              <p:cNvPr id="526" name="Group 525"/>
              <p:cNvGrpSpPr/>
              <p:nvPr/>
            </p:nvGrpSpPr>
            <p:grpSpPr>
              <a:xfrm>
                <a:off x="5849144" y="3502584"/>
                <a:ext cx="308179" cy="357906"/>
                <a:chOff x="1926994" y="5660405"/>
                <a:chExt cx="399304" cy="463735"/>
              </a:xfrm>
              <a:grpFill/>
            </p:grpSpPr>
            <p:sp>
              <p:nvSpPr>
                <p:cNvPr id="527" name="Freeform 526"/>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28" name="Freeform 527"/>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grpSp>
          <p:grpSp>
            <p:nvGrpSpPr>
              <p:cNvPr id="529" name="Group 528"/>
              <p:cNvGrpSpPr/>
              <p:nvPr/>
            </p:nvGrpSpPr>
            <p:grpSpPr>
              <a:xfrm>
                <a:off x="6188862" y="3502584"/>
                <a:ext cx="308179" cy="357906"/>
                <a:chOff x="1926994" y="5660405"/>
                <a:chExt cx="399304" cy="463735"/>
              </a:xfrm>
              <a:grpFill/>
            </p:grpSpPr>
            <p:sp>
              <p:nvSpPr>
                <p:cNvPr id="530" name="Freeform 529"/>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31" name="Freeform 530"/>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grpSp>
        </p:grpSp>
      </p:grpSp>
      <p:grpSp>
        <p:nvGrpSpPr>
          <p:cNvPr id="688" name="Group 687"/>
          <p:cNvGrpSpPr/>
          <p:nvPr/>
        </p:nvGrpSpPr>
        <p:grpSpPr>
          <a:xfrm>
            <a:off x="3098505" y="4618093"/>
            <a:ext cx="1131328" cy="594237"/>
            <a:chOff x="3098505" y="4726421"/>
            <a:chExt cx="1131328" cy="606181"/>
          </a:xfrm>
        </p:grpSpPr>
        <p:sp>
          <p:nvSpPr>
            <p:cNvPr id="76" name="TextBox 75"/>
            <p:cNvSpPr txBox="1"/>
            <p:nvPr/>
          </p:nvSpPr>
          <p:spPr>
            <a:xfrm>
              <a:off x="3098505" y="4726421"/>
              <a:ext cx="1029128" cy="166199"/>
            </a:xfrm>
            <a:prstGeom prst="rect">
              <a:avLst/>
            </a:prstGeom>
            <a:noFill/>
            <a:ln>
              <a:noFill/>
            </a:ln>
          </p:spPr>
          <p:txBody>
            <a:bodyPr wrap="none" lIns="0" tIns="0" rIns="0" bIns="0" rtlCol="0">
              <a:spAutoFit/>
            </a:bodyPr>
            <a:lstStyle/>
            <a:p>
              <a:pPr algn="ctr" defTabSz="913386" fontAlgn="base">
                <a:lnSpc>
                  <a:spcPct val="90000"/>
                </a:lnSpc>
                <a:spcBef>
                  <a:spcPct val="0"/>
                </a:spcBef>
                <a:spcAft>
                  <a:spcPct val="0"/>
                </a:spcAft>
                <a:defRPr/>
              </a:pPr>
              <a:r>
                <a:rPr lang="en-US" sz="1200" kern="0" dirty="0">
                  <a:solidFill>
                    <a:srgbClr val="005696"/>
                  </a:solidFill>
                  <a:latin typeface="Segoe UI Semibold" panose="020B0702040204020203" pitchFamily="34" charset="0"/>
                  <a:ea typeface="Segoe UI" pitchFamily="34" charset="0"/>
                  <a:cs typeface="Segoe UI Semibold" panose="020B0702040204020203" pitchFamily="34" charset="0"/>
                </a:rPr>
                <a:t>Several Million</a:t>
              </a:r>
            </a:p>
          </p:txBody>
        </p:sp>
        <p:grpSp>
          <p:nvGrpSpPr>
            <p:cNvPr id="508" name="Group 507"/>
            <p:cNvGrpSpPr/>
            <p:nvPr/>
          </p:nvGrpSpPr>
          <p:grpSpPr>
            <a:xfrm>
              <a:off x="3099800" y="4974696"/>
              <a:ext cx="797803" cy="357906"/>
              <a:chOff x="1926994" y="5660405"/>
              <a:chExt cx="1033704" cy="463735"/>
            </a:xfrm>
            <a:solidFill>
              <a:srgbClr val="7F7F7F"/>
            </a:solidFill>
          </p:grpSpPr>
          <p:sp>
            <p:nvSpPr>
              <p:cNvPr id="509" name="Freeform 508"/>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10" name="Freeform 509"/>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11" name="Freeform 510"/>
              <p:cNvSpPr/>
              <p:nvPr/>
            </p:nvSpPr>
            <p:spPr bwMode="auto">
              <a:xfrm>
                <a:off x="2349928"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12" name="Freeform 511"/>
              <p:cNvSpPr/>
              <p:nvPr/>
            </p:nvSpPr>
            <p:spPr bwMode="auto">
              <a:xfrm>
                <a:off x="25613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13" name="Freeform 512"/>
              <p:cNvSpPr/>
              <p:nvPr/>
            </p:nvSpPr>
            <p:spPr bwMode="auto">
              <a:xfrm>
                <a:off x="27728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grpSp>
        <p:grpSp>
          <p:nvGrpSpPr>
            <p:cNvPr id="514" name="Group 513"/>
            <p:cNvGrpSpPr/>
            <p:nvPr/>
          </p:nvGrpSpPr>
          <p:grpSpPr>
            <a:xfrm>
              <a:off x="3921654" y="4974696"/>
              <a:ext cx="308179" cy="357906"/>
              <a:chOff x="1926994" y="5660405"/>
              <a:chExt cx="399304" cy="463735"/>
            </a:xfrm>
            <a:solidFill>
              <a:srgbClr val="7F7F7F"/>
            </a:solidFill>
          </p:grpSpPr>
          <p:sp>
            <p:nvSpPr>
              <p:cNvPr id="515" name="Freeform 514"/>
              <p:cNvSpPr/>
              <p:nvPr/>
            </p:nvSpPr>
            <p:spPr bwMode="auto">
              <a:xfrm>
                <a:off x="1926994"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16" name="Freeform 515"/>
              <p:cNvSpPr/>
              <p:nvPr/>
            </p:nvSpPr>
            <p:spPr bwMode="auto">
              <a:xfrm>
                <a:off x="2138461" y="5660405"/>
                <a:ext cx="187837" cy="463735"/>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grp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grpSp>
      </p:grpSp>
      <p:sp>
        <p:nvSpPr>
          <p:cNvPr id="70" name="Rectangle 69"/>
          <p:cNvSpPr/>
          <p:nvPr/>
        </p:nvSpPr>
        <p:spPr>
          <a:xfrm>
            <a:off x="7949214" y="6207576"/>
            <a:ext cx="1463040" cy="124650"/>
          </a:xfrm>
          <a:prstGeom prst="rect">
            <a:avLst/>
          </a:prstGeom>
        </p:spPr>
        <p:txBody>
          <a:bodyPr wrap="square" lIns="0" tIns="0" rIns="0" bIns="0">
            <a:spAutoFit/>
          </a:bodyPr>
          <a:lstStyle/>
          <a:p>
            <a:pPr algn="ctr" defTabSz="913386" fontAlgn="base">
              <a:lnSpc>
                <a:spcPct val="90000"/>
              </a:lnSpc>
              <a:spcBef>
                <a:spcPct val="0"/>
              </a:spcBef>
              <a:spcAft>
                <a:spcPct val="0"/>
              </a:spcAft>
              <a:defRPr/>
            </a:pPr>
            <a:r>
              <a:rPr lang="en-US" sz="900" b="1" kern="0" dirty="0">
                <a:solidFill>
                  <a:srgbClr val="0072C6">
                    <a:lumMod val="50000"/>
                  </a:srgbClr>
                </a:solidFill>
                <a:ea typeface="Segoe UI" panose="020B0502040204020203" pitchFamily="34" charset="0"/>
                <a:cs typeface="Segoe UI" panose="020B0502040204020203" pitchFamily="34" charset="0"/>
              </a:rPr>
              <a:t>Contoso Internal Ring1</a:t>
            </a:r>
          </a:p>
        </p:txBody>
      </p:sp>
      <p:sp>
        <p:nvSpPr>
          <p:cNvPr id="71" name="Rectangle 70"/>
          <p:cNvSpPr/>
          <p:nvPr/>
        </p:nvSpPr>
        <p:spPr>
          <a:xfrm>
            <a:off x="7949214" y="4955841"/>
            <a:ext cx="1463040" cy="124650"/>
          </a:xfrm>
          <a:prstGeom prst="rect">
            <a:avLst/>
          </a:prstGeom>
        </p:spPr>
        <p:txBody>
          <a:bodyPr wrap="square" lIns="0" tIns="0" rIns="0" bIns="0">
            <a:spAutoFit/>
          </a:bodyPr>
          <a:lstStyle/>
          <a:p>
            <a:pPr algn="ctr" defTabSz="913386" fontAlgn="base">
              <a:lnSpc>
                <a:spcPct val="90000"/>
              </a:lnSpc>
              <a:spcBef>
                <a:spcPct val="0"/>
              </a:spcBef>
              <a:spcAft>
                <a:spcPct val="0"/>
              </a:spcAft>
              <a:defRPr/>
            </a:pPr>
            <a:r>
              <a:rPr lang="en-US" sz="900" b="1" kern="0" dirty="0">
                <a:solidFill>
                  <a:srgbClr val="0072C6">
                    <a:lumMod val="50000"/>
                  </a:srgbClr>
                </a:solidFill>
                <a:ea typeface="Segoe UI" panose="020B0502040204020203" pitchFamily="34" charset="0"/>
                <a:cs typeface="Segoe UI" panose="020B0502040204020203" pitchFamily="34" charset="0"/>
              </a:rPr>
              <a:t>Contoso Internal Ring 2</a:t>
            </a:r>
          </a:p>
        </p:txBody>
      </p:sp>
      <p:sp>
        <p:nvSpPr>
          <p:cNvPr id="72" name="Rectangle 71"/>
          <p:cNvSpPr/>
          <p:nvPr/>
        </p:nvSpPr>
        <p:spPr>
          <a:xfrm>
            <a:off x="7949214" y="3681695"/>
            <a:ext cx="1463040" cy="124650"/>
          </a:xfrm>
          <a:prstGeom prst="rect">
            <a:avLst/>
          </a:prstGeom>
        </p:spPr>
        <p:txBody>
          <a:bodyPr wrap="square" lIns="0" tIns="0" rIns="0" bIns="0">
            <a:spAutoFit/>
          </a:bodyPr>
          <a:lstStyle/>
          <a:p>
            <a:pPr algn="ctr" defTabSz="913386" fontAlgn="base">
              <a:lnSpc>
                <a:spcPct val="90000"/>
              </a:lnSpc>
              <a:spcBef>
                <a:spcPct val="0"/>
              </a:spcBef>
              <a:spcAft>
                <a:spcPct val="0"/>
              </a:spcAft>
              <a:defRPr/>
            </a:pPr>
            <a:r>
              <a:rPr lang="en-US" sz="900" b="1" kern="0" dirty="0">
                <a:solidFill>
                  <a:srgbClr val="0072C6">
                    <a:lumMod val="50000"/>
                  </a:srgbClr>
                </a:solidFill>
                <a:ea typeface="Segoe UI" panose="020B0502040204020203" pitchFamily="34" charset="0"/>
                <a:cs typeface="Segoe UI" panose="020B0502040204020203" pitchFamily="34" charset="0"/>
              </a:rPr>
              <a:t>Contoso Internal Ring 3</a:t>
            </a:r>
          </a:p>
        </p:txBody>
      </p:sp>
      <p:sp>
        <p:nvSpPr>
          <p:cNvPr id="74" name="Rectangle 73"/>
          <p:cNvSpPr/>
          <p:nvPr/>
        </p:nvSpPr>
        <p:spPr>
          <a:xfrm>
            <a:off x="7949214" y="2427841"/>
            <a:ext cx="1463040" cy="124650"/>
          </a:xfrm>
          <a:prstGeom prst="rect">
            <a:avLst/>
          </a:prstGeom>
        </p:spPr>
        <p:txBody>
          <a:bodyPr wrap="square" lIns="0" tIns="0" rIns="0" bIns="0">
            <a:spAutoFit/>
          </a:bodyPr>
          <a:lstStyle/>
          <a:p>
            <a:pPr algn="ctr" defTabSz="913386" fontAlgn="base">
              <a:lnSpc>
                <a:spcPct val="90000"/>
              </a:lnSpc>
              <a:spcBef>
                <a:spcPct val="0"/>
              </a:spcBef>
              <a:spcAft>
                <a:spcPct val="0"/>
              </a:spcAft>
              <a:defRPr/>
            </a:pPr>
            <a:r>
              <a:rPr lang="en-US" sz="900" b="1" kern="0" dirty="0">
                <a:solidFill>
                  <a:srgbClr val="0072C6">
                    <a:lumMod val="50000"/>
                  </a:srgbClr>
                </a:solidFill>
                <a:ea typeface="Segoe UI" panose="020B0502040204020203" pitchFamily="34" charset="0"/>
                <a:cs typeface="Segoe UI" panose="020B0502040204020203" pitchFamily="34" charset="0"/>
              </a:rPr>
              <a:t>Contoso Internal Ring 4</a:t>
            </a:r>
          </a:p>
        </p:txBody>
      </p:sp>
      <p:cxnSp>
        <p:nvCxnSpPr>
          <p:cNvPr id="102" name="Straight Connector 101"/>
          <p:cNvCxnSpPr/>
          <p:nvPr/>
        </p:nvCxnSpPr>
        <p:spPr>
          <a:xfrm>
            <a:off x="7977003" y="2662525"/>
            <a:ext cx="3741087" cy="0"/>
          </a:xfrm>
          <a:prstGeom prst="line">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977003" y="3923518"/>
            <a:ext cx="3741087" cy="0"/>
          </a:xfrm>
          <a:prstGeom prst="line">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7977003" y="5184511"/>
            <a:ext cx="3741087" cy="0"/>
          </a:xfrm>
          <a:prstGeom prst="line">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38" name="Group 637"/>
          <p:cNvGrpSpPr/>
          <p:nvPr/>
        </p:nvGrpSpPr>
        <p:grpSpPr>
          <a:xfrm>
            <a:off x="9587608" y="6062488"/>
            <a:ext cx="493287" cy="268915"/>
            <a:chOff x="9587608" y="6209648"/>
            <a:chExt cx="493287" cy="274320"/>
          </a:xfrm>
        </p:grpSpPr>
        <p:sp>
          <p:nvSpPr>
            <p:cNvPr id="542" name="Freeform 541"/>
            <p:cNvSpPr/>
            <p:nvPr/>
          </p:nvSpPr>
          <p:spPr bwMode="auto">
            <a:xfrm>
              <a:off x="9587608"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43" name="Freeform 542"/>
            <p:cNvSpPr/>
            <p:nvPr/>
          </p:nvSpPr>
          <p:spPr bwMode="auto">
            <a:xfrm>
              <a:off x="9714999"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44" name="Freeform 543"/>
            <p:cNvSpPr/>
            <p:nvPr/>
          </p:nvSpPr>
          <p:spPr bwMode="auto">
            <a:xfrm>
              <a:off x="9842390"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545" name="Freeform 544"/>
            <p:cNvSpPr/>
            <p:nvPr/>
          </p:nvSpPr>
          <p:spPr bwMode="auto">
            <a:xfrm>
              <a:off x="9969781"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grpSp>
      <p:grpSp>
        <p:nvGrpSpPr>
          <p:cNvPr id="640" name="Group 639"/>
          <p:cNvGrpSpPr/>
          <p:nvPr/>
        </p:nvGrpSpPr>
        <p:grpSpPr>
          <a:xfrm>
            <a:off x="9587608" y="4811911"/>
            <a:ext cx="748069" cy="268915"/>
            <a:chOff x="9587608" y="6209648"/>
            <a:chExt cx="748069" cy="274320"/>
          </a:xfrm>
        </p:grpSpPr>
        <p:sp>
          <p:nvSpPr>
            <p:cNvPr id="641" name="Freeform 640"/>
            <p:cNvSpPr/>
            <p:nvPr/>
          </p:nvSpPr>
          <p:spPr bwMode="auto">
            <a:xfrm>
              <a:off x="9587608"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42" name="Freeform 641"/>
            <p:cNvSpPr/>
            <p:nvPr/>
          </p:nvSpPr>
          <p:spPr bwMode="auto">
            <a:xfrm>
              <a:off x="9714999"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43" name="Freeform 642"/>
            <p:cNvSpPr/>
            <p:nvPr/>
          </p:nvSpPr>
          <p:spPr bwMode="auto">
            <a:xfrm>
              <a:off x="9842390"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44" name="Freeform 643"/>
            <p:cNvSpPr/>
            <p:nvPr/>
          </p:nvSpPr>
          <p:spPr bwMode="auto">
            <a:xfrm>
              <a:off x="9969781"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45" name="Freeform 644"/>
            <p:cNvSpPr/>
            <p:nvPr/>
          </p:nvSpPr>
          <p:spPr bwMode="auto">
            <a:xfrm>
              <a:off x="10097172"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46" name="Freeform 645"/>
            <p:cNvSpPr/>
            <p:nvPr/>
          </p:nvSpPr>
          <p:spPr bwMode="auto">
            <a:xfrm>
              <a:off x="10224563"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grpSp>
      <p:grpSp>
        <p:nvGrpSpPr>
          <p:cNvPr id="656" name="Group 655"/>
          <p:cNvGrpSpPr/>
          <p:nvPr/>
        </p:nvGrpSpPr>
        <p:grpSpPr>
          <a:xfrm>
            <a:off x="9587608" y="3522216"/>
            <a:ext cx="1257633" cy="268915"/>
            <a:chOff x="9587608" y="6209648"/>
            <a:chExt cx="1257633" cy="274320"/>
          </a:xfrm>
        </p:grpSpPr>
        <p:sp>
          <p:nvSpPr>
            <p:cNvPr id="657" name="Freeform 656"/>
            <p:cNvSpPr/>
            <p:nvPr/>
          </p:nvSpPr>
          <p:spPr bwMode="auto">
            <a:xfrm>
              <a:off x="9587608"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58" name="Freeform 657"/>
            <p:cNvSpPr/>
            <p:nvPr/>
          </p:nvSpPr>
          <p:spPr bwMode="auto">
            <a:xfrm>
              <a:off x="9714999"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59" name="Freeform 658"/>
            <p:cNvSpPr/>
            <p:nvPr/>
          </p:nvSpPr>
          <p:spPr bwMode="auto">
            <a:xfrm>
              <a:off x="9842390"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60" name="Freeform 659"/>
            <p:cNvSpPr/>
            <p:nvPr/>
          </p:nvSpPr>
          <p:spPr bwMode="auto">
            <a:xfrm>
              <a:off x="9969781"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61" name="Freeform 660"/>
            <p:cNvSpPr/>
            <p:nvPr/>
          </p:nvSpPr>
          <p:spPr bwMode="auto">
            <a:xfrm>
              <a:off x="10097172"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62" name="Freeform 661"/>
            <p:cNvSpPr/>
            <p:nvPr/>
          </p:nvSpPr>
          <p:spPr bwMode="auto">
            <a:xfrm>
              <a:off x="10224563"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63" name="Freeform 662"/>
            <p:cNvSpPr/>
            <p:nvPr/>
          </p:nvSpPr>
          <p:spPr bwMode="auto">
            <a:xfrm>
              <a:off x="10351954"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64" name="Freeform 663"/>
            <p:cNvSpPr/>
            <p:nvPr/>
          </p:nvSpPr>
          <p:spPr bwMode="auto">
            <a:xfrm>
              <a:off x="10479345"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65" name="Freeform 664"/>
            <p:cNvSpPr/>
            <p:nvPr/>
          </p:nvSpPr>
          <p:spPr bwMode="auto">
            <a:xfrm>
              <a:off x="10606736"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66" name="Freeform 665"/>
            <p:cNvSpPr/>
            <p:nvPr/>
          </p:nvSpPr>
          <p:spPr bwMode="auto">
            <a:xfrm>
              <a:off x="10734127"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grpSp>
      <p:grpSp>
        <p:nvGrpSpPr>
          <p:cNvPr id="672" name="Group 671"/>
          <p:cNvGrpSpPr/>
          <p:nvPr/>
        </p:nvGrpSpPr>
        <p:grpSpPr>
          <a:xfrm>
            <a:off x="9587608" y="2281120"/>
            <a:ext cx="1767198" cy="268915"/>
            <a:chOff x="9587608" y="6209648"/>
            <a:chExt cx="1767198" cy="274320"/>
          </a:xfrm>
        </p:grpSpPr>
        <p:sp>
          <p:nvSpPr>
            <p:cNvPr id="673" name="Freeform 672"/>
            <p:cNvSpPr/>
            <p:nvPr/>
          </p:nvSpPr>
          <p:spPr bwMode="auto">
            <a:xfrm>
              <a:off x="9587608"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74" name="Freeform 673"/>
            <p:cNvSpPr/>
            <p:nvPr/>
          </p:nvSpPr>
          <p:spPr bwMode="auto">
            <a:xfrm>
              <a:off x="9714999"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75" name="Freeform 674"/>
            <p:cNvSpPr/>
            <p:nvPr/>
          </p:nvSpPr>
          <p:spPr bwMode="auto">
            <a:xfrm>
              <a:off x="9842390"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76" name="Freeform 675"/>
            <p:cNvSpPr/>
            <p:nvPr/>
          </p:nvSpPr>
          <p:spPr bwMode="auto">
            <a:xfrm>
              <a:off x="9969781"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77" name="Freeform 676"/>
            <p:cNvSpPr/>
            <p:nvPr/>
          </p:nvSpPr>
          <p:spPr bwMode="auto">
            <a:xfrm>
              <a:off x="10097172"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78" name="Freeform 677"/>
            <p:cNvSpPr/>
            <p:nvPr/>
          </p:nvSpPr>
          <p:spPr bwMode="auto">
            <a:xfrm>
              <a:off x="10224563"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79" name="Freeform 678"/>
            <p:cNvSpPr/>
            <p:nvPr/>
          </p:nvSpPr>
          <p:spPr bwMode="auto">
            <a:xfrm>
              <a:off x="10351954"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80" name="Freeform 679"/>
            <p:cNvSpPr/>
            <p:nvPr/>
          </p:nvSpPr>
          <p:spPr bwMode="auto">
            <a:xfrm>
              <a:off x="10479345"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81" name="Freeform 680"/>
            <p:cNvSpPr/>
            <p:nvPr/>
          </p:nvSpPr>
          <p:spPr bwMode="auto">
            <a:xfrm>
              <a:off x="10606736"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82" name="Freeform 681"/>
            <p:cNvSpPr/>
            <p:nvPr/>
          </p:nvSpPr>
          <p:spPr bwMode="auto">
            <a:xfrm>
              <a:off x="10734127"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83" name="Freeform 682"/>
            <p:cNvSpPr/>
            <p:nvPr/>
          </p:nvSpPr>
          <p:spPr bwMode="auto">
            <a:xfrm>
              <a:off x="10861518"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84" name="Freeform 683"/>
            <p:cNvSpPr/>
            <p:nvPr/>
          </p:nvSpPr>
          <p:spPr bwMode="auto">
            <a:xfrm>
              <a:off x="10988909"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85" name="Freeform 684"/>
            <p:cNvSpPr/>
            <p:nvPr/>
          </p:nvSpPr>
          <p:spPr bwMode="auto">
            <a:xfrm>
              <a:off x="11116300"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sp>
          <p:nvSpPr>
            <p:cNvPr id="686" name="Freeform 685"/>
            <p:cNvSpPr/>
            <p:nvPr/>
          </p:nvSpPr>
          <p:spPr bwMode="auto">
            <a:xfrm>
              <a:off x="11243692" y="6209648"/>
              <a:ext cx="111114" cy="274320"/>
            </a:xfrm>
            <a:custGeom>
              <a:avLst/>
              <a:gdLst>
                <a:gd name="connsiteX0" fmla="*/ 1388457 w 1983851"/>
                <a:gd name="connsiteY0" fmla="*/ 907180 h 4897759"/>
                <a:gd name="connsiteX1" fmla="*/ 1388551 w 1983851"/>
                <a:gd name="connsiteY1" fmla="*/ 907200 h 4897759"/>
                <a:gd name="connsiteX2" fmla="*/ 1451975 w 1983851"/>
                <a:gd name="connsiteY2" fmla="*/ 907200 h 4897759"/>
                <a:gd name="connsiteX3" fmla="*/ 1761247 w 1983851"/>
                <a:gd name="connsiteY3" fmla="*/ 1002367 h 4897759"/>
                <a:gd name="connsiteX4" fmla="*/ 1829673 w 1983851"/>
                <a:gd name="connsiteY4" fmla="*/ 1059023 h 4897759"/>
                <a:gd name="connsiteX5" fmla="*/ 1835023 w 1983851"/>
                <a:gd name="connsiteY5" fmla="*/ 1062630 h 4897759"/>
                <a:gd name="connsiteX6" fmla="*/ 1837164 w 1983851"/>
                <a:gd name="connsiteY6" fmla="*/ 1065226 h 4897759"/>
                <a:gd name="connsiteX7" fmla="*/ 1842009 w 1983851"/>
                <a:gd name="connsiteY7" fmla="*/ 1069236 h 4897759"/>
                <a:gd name="connsiteX8" fmla="*/ 1841051 w 1983851"/>
                <a:gd name="connsiteY8" fmla="*/ 1069936 h 4897759"/>
                <a:gd name="connsiteX9" fmla="*/ 1869455 w 1983851"/>
                <a:gd name="connsiteY9" fmla="*/ 1104362 h 4897759"/>
                <a:gd name="connsiteX10" fmla="*/ 1872849 w 1983851"/>
                <a:gd name="connsiteY10" fmla="*/ 1111421 h 4897759"/>
                <a:gd name="connsiteX11" fmla="*/ 1917488 w 1983851"/>
                <a:gd name="connsiteY11" fmla="*/ 1160130 h 4897759"/>
                <a:gd name="connsiteX12" fmla="*/ 1956282 w 1983851"/>
                <a:gd name="connsiteY12" fmla="*/ 1236330 h 4897759"/>
                <a:gd name="connsiteX13" fmla="*/ 1975136 w 1983851"/>
                <a:gd name="connsiteY13" fmla="*/ 1319733 h 4897759"/>
                <a:gd name="connsiteX14" fmla="*/ 1972818 w 1983851"/>
                <a:gd name="connsiteY14" fmla="*/ 1367357 h 4897759"/>
                <a:gd name="connsiteX15" fmla="*/ 1983851 w 1983851"/>
                <a:gd name="connsiteY15" fmla="*/ 1422005 h 4897759"/>
                <a:gd name="connsiteX16" fmla="*/ 1983851 w 1983851"/>
                <a:gd name="connsiteY16" fmla="*/ 2673129 h 4897759"/>
                <a:gd name="connsiteX17" fmla="*/ 1805824 w 1983851"/>
                <a:gd name="connsiteY17" fmla="*/ 2851156 h 4897759"/>
                <a:gd name="connsiteX18" fmla="*/ 1627797 w 1983851"/>
                <a:gd name="connsiteY18" fmla="*/ 2673129 h 4897759"/>
                <a:gd name="connsiteX19" fmla="*/ 1627797 w 1983851"/>
                <a:gd name="connsiteY19" fmla="*/ 1543998 h 4897759"/>
                <a:gd name="connsiteX20" fmla="*/ 1528536 w 1983851"/>
                <a:gd name="connsiteY20" fmla="*/ 1543998 h 4897759"/>
                <a:gd name="connsiteX21" fmla="*/ 1528537 w 1983851"/>
                <a:gd name="connsiteY21" fmla="*/ 2544910 h 4897759"/>
                <a:gd name="connsiteX22" fmla="*/ 1530637 w 1983851"/>
                <a:gd name="connsiteY22" fmla="*/ 2546634 h 4897759"/>
                <a:gd name="connsiteX23" fmla="*/ 1530638 w 1983851"/>
                <a:gd name="connsiteY23" fmla="*/ 4662647 h 4897759"/>
                <a:gd name="connsiteX24" fmla="*/ 1284818 w 1983851"/>
                <a:gd name="connsiteY24" fmla="*/ 4897759 h 4897759"/>
                <a:gd name="connsiteX25" fmla="*/ 1038998 w 1983851"/>
                <a:gd name="connsiteY25" fmla="*/ 4662648 h 4897759"/>
                <a:gd name="connsiteX26" fmla="*/ 1038998 w 1983851"/>
                <a:gd name="connsiteY26" fmla="*/ 2861176 h 4897759"/>
                <a:gd name="connsiteX27" fmla="*/ 943947 w 1983851"/>
                <a:gd name="connsiteY27" fmla="*/ 2861177 h 4897759"/>
                <a:gd name="connsiteX28" fmla="*/ 943947 w 1983851"/>
                <a:gd name="connsiteY28" fmla="*/ 4662647 h 4897759"/>
                <a:gd name="connsiteX29" fmla="*/ 701405 w 1983851"/>
                <a:gd name="connsiteY29" fmla="*/ 4897759 h 4897759"/>
                <a:gd name="connsiteX30" fmla="*/ 455585 w 1983851"/>
                <a:gd name="connsiteY30" fmla="*/ 4662647 h 4897759"/>
                <a:gd name="connsiteX31" fmla="*/ 455586 w 1983851"/>
                <a:gd name="connsiteY31" fmla="*/ 1545817 h 4897759"/>
                <a:gd name="connsiteX32" fmla="*/ 360535 w 1983851"/>
                <a:gd name="connsiteY32" fmla="*/ 1545817 h 4897759"/>
                <a:gd name="connsiteX33" fmla="*/ 360536 w 1983851"/>
                <a:gd name="connsiteY33" fmla="*/ 2673722 h 4897759"/>
                <a:gd name="connsiteX34" fmla="*/ 180267 w 1983851"/>
                <a:gd name="connsiteY34" fmla="*/ 2851645 h 4897759"/>
                <a:gd name="connsiteX35" fmla="*/ 0 w 1983851"/>
                <a:gd name="connsiteY35" fmla="*/ 2673722 h 4897759"/>
                <a:gd name="connsiteX36" fmla="*/ 0 w 1983851"/>
                <a:gd name="connsiteY36" fmla="*/ 1425083 h 4897759"/>
                <a:gd name="connsiteX37" fmla="*/ 91434 w 1983851"/>
                <a:gd name="connsiteY37" fmla="*/ 1135561 h 4897759"/>
                <a:gd name="connsiteX38" fmla="*/ 141087 w 1983851"/>
                <a:gd name="connsiteY38" fmla="*/ 1077438 h 4897759"/>
                <a:gd name="connsiteX39" fmla="*/ 153306 w 1983851"/>
                <a:gd name="connsiteY39" fmla="*/ 1062630 h 4897759"/>
                <a:gd name="connsiteX40" fmla="*/ 154325 w 1983851"/>
                <a:gd name="connsiteY40" fmla="*/ 1061942 h 4897759"/>
                <a:gd name="connsiteX41" fmla="*/ 156915 w 1983851"/>
                <a:gd name="connsiteY41" fmla="*/ 1058911 h 4897759"/>
                <a:gd name="connsiteX42" fmla="*/ 537526 w 1983851"/>
                <a:gd name="connsiteY42" fmla="*/ 907200 h 4897759"/>
                <a:gd name="connsiteX43" fmla="*/ 760780 w 1983851"/>
                <a:gd name="connsiteY43" fmla="*/ 907199 h 4897759"/>
                <a:gd name="connsiteX44" fmla="*/ 828065 w 1983851"/>
                <a:gd name="connsiteY44" fmla="*/ 907200 h 4897759"/>
                <a:gd name="connsiteX45" fmla="*/ 828159 w 1983851"/>
                <a:gd name="connsiteY45" fmla="*/ 907181 h 4897759"/>
                <a:gd name="connsiteX46" fmla="*/ 990562 w 1983851"/>
                <a:gd name="connsiteY46" fmla="*/ 0 h 4897759"/>
                <a:gd name="connsiteX47" fmla="*/ 1402369 w 1983851"/>
                <a:gd name="connsiteY47" fmla="*/ 404993 h 4897759"/>
                <a:gd name="connsiteX48" fmla="*/ 990562 w 1983851"/>
                <a:gd name="connsiteY48" fmla="*/ 809986 h 4897759"/>
                <a:gd name="connsiteX49" fmla="*/ 578755 w 1983851"/>
                <a:gd name="connsiteY49" fmla="*/ 404993 h 4897759"/>
                <a:gd name="connsiteX50" fmla="*/ 990562 w 1983851"/>
                <a:gd name="connsiteY50" fmla="*/ 0 h 489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83851" h="4897759">
                  <a:moveTo>
                    <a:pt x="1388457" y="907180"/>
                  </a:moveTo>
                  <a:lnTo>
                    <a:pt x="1388551" y="907200"/>
                  </a:lnTo>
                  <a:lnTo>
                    <a:pt x="1451975" y="907200"/>
                  </a:lnTo>
                  <a:cubicBezTo>
                    <a:pt x="1567510" y="907199"/>
                    <a:pt x="1673827" y="942943"/>
                    <a:pt x="1761247" y="1002367"/>
                  </a:cubicBezTo>
                  <a:lnTo>
                    <a:pt x="1829673" y="1059023"/>
                  </a:lnTo>
                  <a:lnTo>
                    <a:pt x="1835023" y="1062630"/>
                  </a:lnTo>
                  <a:lnTo>
                    <a:pt x="1837164" y="1065226"/>
                  </a:lnTo>
                  <a:lnTo>
                    <a:pt x="1842009" y="1069236"/>
                  </a:lnTo>
                  <a:lnTo>
                    <a:pt x="1841051" y="1069936"/>
                  </a:lnTo>
                  <a:lnTo>
                    <a:pt x="1869455" y="1104362"/>
                  </a:lnTo>
                  <a:lnTo>
                    <a:pt x="1872849" y="1111421"/>
                  </a:lnTo>
                  <a:lnTo>
                    <a:pt x="1917488" y="1160130"/>
                  </a:lnTo>
                  <a:cubicBezTo>
                    <a:pt x="1932768" y="1182338"/>
                    <a:pt x="1946057" y="1208023"/>
                    <a:pt x="1956282" y="1236330"/>
                  </a:cubicBezTo>
                  <a:cubicBezTo>
                    <a:pt x="1966506" y="1264637"/>
                    <a:pt x="1972696" y="1292886"/>
                    <a:pt x="1975136" y="1319733"/>
                  </a:cubicBezTo>
                  <a:lnTo>
                    <a:pt x="1972818" y="1367357"/>
                  </a:lnTo>
                  <a:lnTo>
                    <a:pt x="1983851" y="1422005"/>
                  </a:lnTo>
                  <a:lnTo>
                    <a:pt x="1983851" y="2673129"/>
                  </a:lnTo>
                  <a:cubicBezTo>
                    <a:pt x="1983851" y="2771451"/>
                    <a:pt x="1904146" y="2851156"/>
                    <a:pt x="1805824" y="2851156"/>
                  </a:cubicBezTo>
                  <a:cubicBezTo>
                    <a:pt x="1707502" y="2851156"/>
                    <a:pt x="1627797" y="2771451"/>
                    <a:pt x="1627797" y="2673129"/>
                  </a:cubicBezTo>
                  <a:lnTo>
                    <a:pt x="1627797" y="1543998"/>
                  </a:lnTo>
                  <a:lnTo>
                    <a:pt x="1528536" y="1543998"/>
                  </a:lnTo>
                  <a:lnTo>
                    <a:pt x="1528537" y="2544910"/>
                  </a:lnTo>
                  <a:lnTo>
                    <a:pt x="1530637" y="2546634"/>
                  </a:lnTo>
                  <a:cubicBezTo>
                    <a:pt x="1530637" y="2546634"/>
                    <a:pt x="1530637" y="2546634"/>
                    <a:pt x="1530638" y="4662647"/>
                  </a:cubicBezTo>
                  <a:cubicBezTo>
                    <a:pt x="1530637" y="4792912"/>
                    <a:pt x="1419199" y="4897759"/>
                    <a:pt x="1284818" y="4897759"/>
                  </a:cubicBezTo>
                  <a:cubicBezTo>
                    <a:pt x="1150435" y="4897759"/>
                    <a:pt x="1038997" y="4792913"/>
                    <a:pt x="1038998" y="4662648"/>
                  </a:cubicBezTo>
                  <a:cubicBezTo>
                    <a:pt x="1038998" y="4662648"/>
                    <a:pt x="1038998" y="4662648"/>
                    <a:pt x="1038998" y="2861176"/>
                  </a:cubicBezTo>
                  <a:cubicBezTo>
                    <a:pt x="1038998" y="2861176"/>
                    <a:pt x="1038998" y="2861176"/>
                    <a:pt x="943947" y="2861177"/>
                  </a:cubicBezTo>
                  <a:cubicBezTo>
                    <a:pt x="943947" y="2861177"/>
                    <a:pt x="943947" y="2861177"/>
                    <a:pt x="943947" y="4662647"/>
                  </a:cubicBezTo>
                  <a:cubicBezTo>
                    <a:pt x="943948" y="4792912"/>
                    <a:pt x="835787" y="4897760"/>
                    <a:pt x="701405" y="4897759"/>
                  </a:cubicBezTo>
                  <a:cubicBezTo>
                    <a:pt x="567024" y="4897759"/>
                    <a:pt x="455586" y="4792912"/>
                    <a:pt x="455585" y="4662647"/>
                  </a:cubicBezTo>
                  <a:cubicBezTo>
                    <a:pt x="455585" y="4662647"/>
                    <a:pt x="455585" y="4662647"/>
                    <a:pt x="455586" y="1545817"/>
                  </a:cubicBezTo>
                  <a:cubicBezTo>
                    <a:pt x="455586" y="1545817"/>
                    <a:pt x="455586" y="1545817"/>
                    <a:pt x="360535" y="1545817"/>
                  </a:cubicBezTo>
                  <a:cubicBezTo>
                    <a:pt x="360535" y="1545817"/>
                    <a:pt x="360535" y="1545817"/>
                    <a:pt x="360536" y="2673722"/>
                  </a:cubicBezTo>
                  <a:cubicBezTo>
                    <a:pt x="360536" y="2772215"/>
                    <a:pt x="281873" y="2851645"/>
                    <a:pt x="180267" y="2851645"/>
                  </a:cubicBezTo>
                  <a:cubicBezTo>
                    <a:pt x="81940" y="2851645"/>
                    <a:pt x="0" y="2772215"/>
                    <a:pt x="0" y="2673722"/>
                  </a:cubicBezTo>
                  <a:cubicBezTo>
                    <a:pt x="0" y="2673722"/>
                    <a:pt x="0" y="2673722"/>
                    <a:pt x="0" y="1425083"/>
                  </a:cubicBezTo>
                  <a:cubicBezTo>
                    <a:pt x="-1" y="1317853"/>
                    <a:pt x="33646" y="1218218"/>
                    <a:pt x="91434" y="1135561"/>
                  </a:cubicBezTo>
                  <a:lnTo>
                    <a:pt x="141087" y="1077438"/>
                  </a:lnTo>
                  <a:lnTo>
                    <a:pt x="153306" y="1062630"/>
                  </a:lnTo>
                  <a:lnTo>
                    <a:pt x="154325" y="1061942"/>
                  </a:lnTo>
                  <a:lnTo>
                    <a:pt x="156915" y="1058911"/>
                  </a:lnTo>
                  <a:cubicBezTo>
                    <a:pt x="254014" y="965183"/>
                    <a:pt x="388396" y="907200"/>
                    <a:pt x="537526" y="907200"/>
                  </a:cubicBezTo>
                  <a:cubicBezTo>
                    <a:pt x="537526" y="907200"/>
                    <a:pt x="537526" y="907200"/>
                    <a:pt x="760780" y="907199"/>
                  </a:cubicBezTo>
                  <a:lnTo>
                    <a:pt x="828065" y="907200"/>
                  </a:lnTo>
                  <a:lnTo>
                    <a:pt x="828159" y="907181"/>
                  </a:lnTo>
                  <a:close/>
                  <a:moveTo>
                    <a:pt x="990562" y="0"/>
                  </a:moveTo>
                  <a:cubicBezTo>
                    <a:pt x="1217997" y="0"/>
                    <a:pt x="1402369" y="181322"/>
                    <a:pt x="1402369" y="404993"/>
                  </a:cubicBezTo>
                  <a:cubicBezTo>
                    <a:pt x="1402369" y="628664"/>
                    <a:pt x="1217997" y="809986"/>
                    <a:pt x="990562" y="809986"/>
                  </a:cubicBezTo>
                  <a:cubicBezTo>
                    <a:pt x="763127" y="809986"/>
                    <a:pt x="578755" y="628664"/>
                    <a:pt x="578755" y="404993"/>
                  </a:cubicBezTo>
                  <a:cubicBezTo>
                    <a:pt x="578755" y="181322"/>
                    <a:pt x="763127" y="0"/>
                    <a:pt x="990562" y="0"/>
                  </a:cubicBezTo>
                  <a:close/>
                </a:path>
              </a:pathLst>
            </a:custGeom>
            <a:solidFill>
              <a:srgbClr val="C9DFEF"/>
            </a:solidFill>
            <a:ln w="3175">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36" tIns="45718" rIns="91436" bIns="45718" numCol="1" rtlCol="0" anchor="ctr" anchorCtr="0" compatLnSpc="1">
              <a:prstTxWarp prst="textNoShape">
                <a:avLst/>
              </a:prstTxWarp>
              <a:noAutofit/>
            </a:bodyPr>
            <a:lstStyle/>
            <a:p>
              <a:pPr algn="ctr" defTabSz="914099" fontAlgn="base">
                <a:spcBef>
                  <a:spcPct val="0"/>
                </a:spcBef>
                <a:spcAft>
                  <a:spcPct val="0"/>
                </a:spcAft>
              </a:pPr>
              <a:endParaRPr lang="en-US" sz="2200" dirty="0" err="1">
                <a:gradFill>
                  <a:gsLst>
                    <a:gs pos="0">
                      <a:srgbClr val="FFFFFF"/>
                    </a:gs>
                    <a:gs pos="100000">
                      <a:srgbClr val="FFFFFF"/>
                    </a:gs>
                  </a:gsLst>
                  <a:lin ang="5400000" scaled="0"/>
                </a:gradFill>
              </a:endParaRPr>
            </a:p>
          </p:txBody>
        </p:sp>
      </p:grpSp>
    </p:spTree>
    <p:extLst>
      <p:ext uri="{BB962C8B-B14F-4D97-AF65-F5344CB8AC3E}">
        <p14:creationId xmlns:p14="http://schemas.microsoft.com/office/powerpoint/2010/main" val="15303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wipe(down)">
                                      <p:cBhvr>
                                        <p:cTn id="7" dur="750"/>
                                        <p:tgtEl>
                                          <p:spTgt spid="692"/>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431"/>
                                        </p:tgtEl>
                                        <p:attrNameLst>
                                          <p:attrName>style.visibility</p:attrName>
                                        </p:attrNameLst>
                                      </p:cBhvr>
                                      <p:to>
                                        <p:strVal val="visible"/>
                                      </p:to>
                                    </p:set>
                                    <p:animEffect transition="in" filter="fade">
                                      <p:cBhvr>
                                        <p:cTn id="11" dur="500"/>
                                        <p:tgtEl>
                                          <p:spTgt spid="4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93"/>
                                        </p:tgtEl>
                                        <p:attrNameLst>
                                          <p:attrName>style.visibility</p:attrName>
                                        </p:attrNameLst>
                                      </p:cBhvr>
                                      <p:to>
                                        <p:strVal val="visible"/>
                                      </p:to>
                                    </p:set>
                                    <p:animEffect transition="in" filter="wipe(down)">
                                      <p:cBhvr>
                                        <p:cTn id="16" dur="750"/>
                                        <p:tgtEl>
                                          <p:spTgt spid="693"/>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fade">
                                      <p:cBhvr>
                                        <p:cTn id="20" dur="500"/>
                                        <p:tgtEl>
                                          <p:spTgt spid="80"/>
                                        </p:tgtEl>
                                      </p:cBhvr>
                                    </p:animEffect>
                                  </p:childTnLst>
                                </p:cTn>
                              </p:par>
                              <p:par>
                                <p:cTn id="21" presetID="10" presetClass="entr" presetSubtype="0" fill="hold" nodeType="withEffect">
                                  <p:stCondLst>
                                    <p:cond delay="0"/>
                                  </p:stCondLst>
                                  <p:childTnLst>
                                    <p:set>
                                      <p:cBhvr>
                                        <p:cTn id="22" dur="1" fill="hold">
                                          <p:stCondLst>
                                            <p:cond delay="0"/>
                                          </p:stCondLst>
                                        </p:cTn>
                                        <p:tgtEl>
                                          <p:spTgt spid="687"/>
                                        </p:tgtEl>
                                        <p:attrNameLst>
                                          <p:attrName>style.visibility</p:attrName>
                                        </p:attrNameLst>
                                      </p:cBhvr>
                                      <p:to>
                                        <p:strVal val="visible"/>
                                      </p:to>
                                    </p:set>
                                    <p:animEffect transition="in" filter="fade">
                                      <p:cBhvr>
                                        <p:cTn id="23" dur="500"/>
                                        <p:tgtEl>
                                          <p:spTgt spid="68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94"/>
                                        </p:tgtEl>
                                        <p:attrNameLst>
                                          <p:attrName>style.visibility</p:attrName>
                                        </p:attrNameLst>
                                      </p:cBhvr>
                                      <p:to>
                                        <p:strVal val="visible"/>
                                      </p:to>
                                    </p:set>
                                    <p:animEffect transition="in" filter="wipe(down)">
                                      <p:cBhvr>
                                        <p:cTn id="28" dur="750"/>
                                        <p:tgtEl>
                                          <p:spTgt spid="694"/>
                                        </p:tgtEl>
                                      </p:cBhvr>
                                    </p:animEffect>
                                  </p:childTnLst>
                                </p:cTn>
                              </p:par>
                            </p:childTnLst>
                          </p:cTn>
                        </p:par>
                        <p:par>
                          <p:cTn id="29" fill="hold">
                            <p:stCondLst>
                              <p:cond delay="750"/>
                            </p:stCondLst>
                            <p:childTnLst>
                              <p:par>
                                <p:cTn id="30" presetID="10" presetClass="entr" presetSubtype="0" fill="hold" grpId="0" nodeType="after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par>
                                <p:cTn id="33" presetID="10" presetClass="entr" presetSubtype="0" fill="hold" nodeType="withEffect">
                                  <p:stCondLst>
                                    <p:cond delay="0"/>
                                  </p:stCondLst>
                                  <p:childTnLst>
                                    <p:set>
                                      <p:cBhvr>
                                        <p:cTn id="34" dur="1" fill="hold">
                                          <p:stCondLst>
                                            <p:cond delay="0"/>
                                          </p:stCondLst>
                                        </p:cTn>
                                        <p:tgtEl>
                                          <p:spTgt spid="688"/>
                                        </p:tgtEl>
                                        <p:attrNameLst>
                                          <p:attrName>style.visibility</p:attrName>
                                        </p:attrNameLst>
                                      </p:cBhvr>
                                      <p:to>
                                        <p:strVal val="visible"/>
                                      </p:to>
                                    </p:set>
                                    <p:animEffect transition="in" filter="fade">
                                      <p:cBhvr>
                                        <p:cTn id="35" dur="500"/>
                                        <p:tgtEl>
                                          <p:spTgt spid="68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95"/>
                                        </p:tgtEl>
                                        <p:attrNameLst>
                                          <p:attrName>style.visibility</p:attrName>
                                        </p:attrNameLst>
                                      </p:cBhvr>
                                      <p:to>
                                        <p:strVal val="visible"/>
                                      </p:to>
                                    </p:set>
                                    <p:animEffect transition="in" filter="wipe(down)">
                                      <p:cBhvr>
                                        <p:cTn id="40" dur="750"/>
                                        <p:tgtEl>
                                          <p:spTgt spid="695"/>
                                        </p:tgtEl>
                                      </p:cBhvr>
                                    </p:animEffect>
                                  </p:childTnLst>
                                </p:cTn>
                              </p:par>
                            </p:childTnLst>
                          </p:cTn>
                        </p:par>
                        <p:par>
                          <p:cTn id="41" fill="hold">
                            <p:stCondLst>
                              <p:cond delay="75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nodeType="withEffect">
                                  <p:stCondLst>
                                    <p:cond delay="0"/>
                                  </p:stCondLst>
                                  <p:childTnLst>
                                    <p:set>
                                      <p:cBhvr>
                                        <p:cTn id="46" dur="1" fill="hold">
                                          <p:stCondLst>
                                            <p:cond delay="0"/>
                                          </p:stCondLst>
                                        </p:cTn>
                                        <p:tgtEl>
                                          <p:spTgt spid="689"/>
                                        </p:tgtEl>
                                        <p:attrNameLst>
                                          <p:attrName>style.visibility</p:attrName>
                                        </p:attrNameLst>
                                      </p:cBhvr>
                                      <p:to>
                                        <p:strVal val="visible"/>
                                      </p:to>
                                    </p:set>
                                    <p:animEffect transition="in" filter="fade">
                                      <p:cBhvr>
                                        <p:cTn id="47" dur="500"/>
                                        <p:tgtEl>
                                          <p:spTgt spid="68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5"/>
                                        </p:tgtEl>
                                        <p:attrNameLst>
                                          <p:attrName>style.visibility</p:attrName>
                                        </p:attrNameLst>
                                      </p:cBhvr>
                                      <p:to>
                                        <p:strVal val="visible"/>
                                      </p:to>
                                    </p:set>
                                    <p:animEffect transition="in" filter="wipe(down)">
                                      <p:cBhvr>
                                        <p:cTn id="52" dur="750"/>
                                        <p:tgtEl>
                                          <p:spTgt spid="95"/>
                                        </p:tgtEl>
                                      </p:cBhvr>
                                    </p:animEffect>
                                  </p:childTnLst>
                                </p:cTn>
                              </p:par>
                            </p:childTnLst>
                          </p:cTn>
                        </p:par>
                        <p:par>
                          <p:cTn id="53" fill="hold">
                            <p:stCondLst>
                              <p:cond delay="750"/>
                            </p:stCondLst>
                            <p:childTnLst>
                              <p:par>
                                <p:cTn id="54" presetID="10" presetClass="entr" presetSubtype="0"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par>
                                <p:cTn id="62" presetID="10" presetClass="entr" presetSubtype="0" fill="hold" nodeType="withEffect">
                                  <p:stCondLst>
                                    <p:cond delay="100"/>
                                  </p:stCondLst>
                                  <p:childTnLst>
                                    <p:set>
                                      <p:cBhvr>
                                        <p:cTn id="63" dur="1" fill="hold">
                                          <p:stCondLst>
                                            <p:cond delay="0"/>
                                          </p:stCondLst>
                                        </p:cTn>
                                        <p:tgtEl>
                                          <p:spTgt spid="638"/>
                                        </p:tgtEl>
                                        <p:attrNameLst>
                                          <p:attrName>style.visibility</p:attrName>
                                        </p:attrNameLst>
                                      </p:cBhvr>
                                      <p:to>
                                        <p:strVal val="visible"/>
                                      </p:to>
                                    </p:set>
                                    <p:animEffect transition="in" filter="fade">
                                      <p:cBhvr>
                                        <p:cTn id="64" dur="500"/>
                                        <p:tgtEl>
                                          <p:spTgt spid="638"/>
                                        </p:tgtEl>
                                      </p:cBhvr>
                                    </p:animEffect>
                                  </p:childTnLst>
                                </p:cTn>
                              </p:par>
                              <p:par>
                                <p:cTn id="65" presetID="10" presetClass="entr" presetSubtype="0" fill="hold" nodeType="withEffect">
                                  <p:stCondLst>
                                    <p:cond delay="200"/>
                                  </p:stCondLst>
                                  <p:childTnLst>
                                    <p:set>
                                      <p:cBhvr>
                                        <p:cTn id="66" dur="1" fill="hold">
                                          <p:stCondLst>
                                            <p:cond delay="0"/>
                                          </p:stCondLst>
                                        </p:cTn>
                                        <p:tgtEl>
                                          <p:spTgt spid="532"/>
                                        </p:tgtEl>
                                        <p:attrNameLst>
                                          <p:attrName>style.visibility</p:attrName>
                                        </p:attrNameLst>
                                      </p:cBhvr>
                                      <p:to>
                                        <p:strVal val="visible"/>
                                      </p:to>
                                    </p:set>
                                    <p:animEffect transition="in" filter="fade">
                                      <p:cBhvr>
                                        <p:cTn id="67" dur="500"/>
                                        <p:tgtEl>
                                          <p:spTgt spid="532"/>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500"/>
                                        <p:tgtEl>
                                          <p:spTgt spid="71"/>
                                        </p:tgtEl>
                                      </p:cBhvr>
                                    </p:animEffect>
                                  </p:childTnLst>
                                </p:cTn>
                              </p:par>
                              <p:par>
                                <p:cTn id="71" presetID="10" presetClass="entr" presetSubtype="0" fill="hold" nodeType="withEffect">
                                  <p:stCondLst>
                                    <p:cond delay="400"/>
                                  </p:stCondLst>
                                  <p:childTnLst>
                                    <p:set>
                                      <p:cBhvr>
                                        <p:cTn id="72" dur="1" fill="hold">
                                          <p:stCondLst>
                                            <p:cond delay="0"/>
                                          </p:stCondLst>
                                        </p:cTn>
                                        <p:tgtEl>
                                          <p:spTgt spid="640"/>
                                        </p:tgtEl>
                                        <p:attrNameLst>
                                          <p:attrName>style.visibility</p:attrName>
                                        </p:attrNameLst>
                                      </p:cBhvr>
                                      <p:to>
                                        <p:strVal val="visible"/>
                                      </p:to>
                                    </p:set>
                                    <p:animEffect transition="in" filter="fade">
                                      <p:cBhvr>
                                        <p:cTn id="73" dur="500"/>
                                        <p:tgtEl>
                                          <p:spTgt spid="640"/>
                                        </p:tgtEl>
                                      </p:cBhvr>
                                    </p:animEffect>
                                  </p:childTnLst>
                                </p:cTn>
                              </p:par>
                              <p:par>
                                <p:cTn id="74" presetID="10" presetClass="entr" presetSubtype="0" fill="hold" nodeType="withEffect">
                                  <p:stCondLst>
                                    <p:cond delay="500"/>
                                  </p:stCondLst>
                                  <p:childTnLst>
                                    <p:set>
                                      <p:cBhvr>
                                        <p:cTn id="75" dur="1" fill="hold">
                                          <p:stCondLst>
                                            <p:cond delay="0"/>
                                          </p:stCondLst>
                                        </p:cTn>
                                        <p:tgtEl>
                                          <p:spTgt spid="104"/>
                                        </p:tgtEl>
                                        <p:attrNameLst>
                                          <p:attrName>style.visibility</p:attrName>
                                        </p:attrNameLst>
                                      </p:cBhvr>
                                      <p:to>
                                        <p:strVal val="visible"/>
                                      </p:to>
                                    </p:set>
                                    <p:animEffect transition="in" filter="fade">
                                      <p:cBhvr>
                                        <p:cTn id="76" dur="500"/>
                                        <p:tgtEl>
                                          <p:spTgt spid="104"/>
                                        </p:tgtEl>
                                      </p:cBhvr>
                                    </p:animEffect>
                                  </p:childTnLst>
                                </p:cTn>
                              </p:par>
                              <p:par>
                                <p:cTn id="77" presetID="10" presetClass="entr" presetSubtype="0" fill="hold" grpId="0" nodeType="withEffect">
                                  <p:stCondLst>
                                    <p:cond delay="600"/>
                                  </p:stCondLst>
                                  <p:childTnLst>
                                    <p:set>
                                      <p:cBhvr>
                                        <p:cTn id="78" dur="1" fill="hold">
                                          <p:stCondLst>
                                            <p:cond delay="0"/>
                                          </p:stCondLst>
                                        </p:cTn>
                                        <p:tgtEl>
                                          <p:spTgt spid="72"/>
                                        </p:tgtEl>
                                        <p:attrNameLst>
                                          <p:attrName>style.visibility</p:attrName>
                                        </p:attrNameLst>
                                      </p:cBhvr>
                                      <p:to>
                                        <p:strVal val="visible"/>
                                      </p:to>
                                    </p:set>
                                    <p:animEffect transition="in" filter="fade">
                                      <p:cBhvr>
                                        <p:cTn id="79" dur="500"/>
                                        <p:tgtEl>
                                          <p:spTgt spid="72"/>
                                        </p:tgtEl>
                                      </p:cBhvr>
                                    </p:animEffect>
                                  </p:childTnLst>
                                </p:cTn>
                              </p:par>
                              <p:par>
                                <p:cTn id="80" presetID="10" presetClass="entr" presetSubtype="0" fill="hold" nodeType="withEffect">
                                  <p:stCondLst>
                                    <p:cond delay="700"/>
                                  </p:stCondLst>
                                  <p:childTnLst>
                                    <p:set>
                                      <p:cBhvr>
                                        <p:cTn id="81" dur="1" fill="hold">
                                          <p:stCondLst>
                                            <p:cond delay="0"/>
                                          </p:stCondLst>
                                        </p:cTn>
                                        <p:tgtEl>
                                          <p:spTgt spid="656"/>
                                        </p:tgtEl>
                                        <p:attrNameLst>
                                          <p:attrName>style.visibility</p:attrName>
                                        </p:attrNameLst>
                                      </p:cBhvr>
                                      <p:to>
                                        <p:strVal val="visible"/>
                                      </p:to>
                                    </p:set>
                                    <p:animEffect transition="in" filter="fade">
                                      <p:cBhvr>
                                        <p:cTn id="82" dur="500"/>
                                        <p:tgtEl>
                                          <p:spTgt spid="656"/>
                                        </p:tgtEl>
                                      </p:cBhvr>
                                    </p:animEffect>
                                  </p:childTnLst>
                                </p:cTn>
                              </p:par>
                              <p:par>
                                <p:cTn id="83" presetID="10" presetClass="entr" presetSubtype="0" fill="hold" nodeType="withEffect">
                                  <p:stCondLst>
                                    <p:cond delay="800"/>
                                  </p:stCondLst>
                                  <p:childTnLst>
                                    <p:set>
                                      <p:cBhvr>
                                        <p:cTn id="84" dur="1" fill="hold">
                                          <p:stCondLst>
                                            <p:cond delay="0"/>
                                          </p:stCondLst>
                                        </p:cTn>
                                        <p:tgtEl>
                                          <p:spTgt spid="102"/>
                                        </p:tgtEl>
                                        <p:attrNameLst>
                                          <p:attrName>style.visibility</p:attrName>
                                        </p:attrNameLst>
                                      </p:cBhvr>
                                      <p:to>
                                        <p:strVal val="visible"/>
                                      </p:to>
                                    </p:set>
                                    <p:animEffect transition="in" filter="fade">
                                      <p:cBhvr>
                                        <p:cTn id="85" dur="500"/>
                                        <p:tgtEl>
                                          <p:spTgt spid="102"/>
                                        </p:tgtEl>
                                      </p:cBhvr>
                                    </p:animEffect>
                                  </p:childTnLst>
                                </p:cTn>
                              </p:par>
                              <p:par>
                                <p:cTn id="86" presetID="10" presetClass="entr" presetSubtype="0" fill="hold" grpId="0" nodeType="withEffect">
                                  <p:stCondLst>
                                    <p:cond delay="900"/>
                                  </p:stCondLst>
                                  <p:childTnLst>
                                    <p:set>
                                      <p:cBhvr>
                                        <p:cTn id="87" dur="1" fill="hold">
                                          <p:stCondLst>
                                            <p:cond delay="0"/>
                                          </p:stCondLst>
                                        </p:cTn>
                                        <p:tgtEl>
                                          <p:spTgt spid="74"/>
                                        </p:tgtEl>
                                        <p:attrNameLst>
                                          <p:attrName>style.visibility</p:attrName>
                                        </p:attrNameLst>
                                      </p:cBhvr>
                                      <p:to>
                                        <p:strVal val="visible"/>
                                      </p:to>
                                    </p:set>
                                    <p:animEffect transition="in" filter="fade">
                                      <p:cBhvr>
                                        <p:cTn id="88" dur="500"/>
                                        <p:tgtEl>
                                          <p:spTgt spid="74"/>
                                        </p:tgtEl>
                                      </p:cBhvr>
                                    </p:animEffect>
                                  </p:childTnLst>
                                </p:cTn>
                              </p:par>
                              <p:par>
                                <p:cTn id="89" presetID="10" presetClass="entr" presetSubtype="0" fill="hold" nodeType="withEffect">
                                  <p:stCondLst>
                                    <p:cond delay="1000"/>
                                  </p:stCondLst>
                                  <p:childTnLst>
                                    <p:set>
                                      <p:cBhvr>
                                        <p:cTn id="90" dur="1" fill="hold">
                                          <p:stCondLst>
                                            <p:cond delay="0"/>
                                          </p:stCondLst>
                                        </p:cTn>
                                        <p:tgtEl>
                                          <p:spTgt spid="672"/>
                                        </p:tgtEl>
                                        <p:attrNameLst>
                                          <p:attrName>style.visibility</p:attrName>
                                        </p:attrNameLst>
                                      </p:cBhvr>
                                      <p:to>
                                        <p:strVal val="visible"/>
                                      </p:to>
                                    </p:set>
                                    <p:animEffect transition="in" filter="fade">
                                      <p:cBhvr>
                                        <p:cTn id="91" dur="5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39" grpId="0"/>
      <p:bldP spid="431" grpId="0"/>
      <p:bldP spid="81" grpId="0"/>
      <p:bldP spid="40" grpId="0"/>
      <p:bldP spid="80" grpId="0"/>
      <p:bldP spid="70" grpId="0"/>
      <p:bldP spid="71" grpId="0"/>
      <p:bldP spid="72" grpId="0"/>
      <p:bldP spid="74" grpId="0"/>
    </p:bldLst>
  </p:timing>
</p:sld>
</file>

<file path=ppt/theme/theme1.xml><?xml version="1.0" encoding="utf-8"?>
<a:theme xmlns:a="http://schemas.openxmlformats.org/drawingml/2006/main" name="WINDOWS 10 COLOR TEMPLATE">
  <a:themeElements>
    <a:clrScheme name="Windows 10">
      <a:dk1>
        <a:srgbClr val="FFFFFF"/>
      </a:dk1>
      <a:lt1>
        <a:srgbClr val="0078D7"/>
      </a:lt1>
      <a:dk2>
        <a:srgbClr val="FFFFFF"/>
      </a:dk2>
      <a:lt2>
        <a:srgbClr val="0078D7"/>
      </a:lt2>
      <a:accent1>
        <a:srgbClr val="FFFFFF"/>
      </a:accent1>
      <a:accent2>
        <a:srgbClr val="B4009E"/>
      </a:accent2>
      <a:accent3>
        <a:srgbClr val="107C10"/>
      </a:accent3>
      <a:accent4>
        <a:srgbClr val="5C2D91"/>
      </a:accent4>
      <a:accent5>
        <a:srgbClr val="004B50"/>
      </a:accent5>
      <a:accent6>
        <a:srgbClr val="D83B01"/>
      </a:accent6>
      <a:hlink>
        <a:srgbClr val="BFBFBF"/>
      </a:hlink>
      <a:folHlink>
        <a:srgbClr val="A5A5A5"/>
      </a:folHlink>
    </a:clrScheme>
    <a:fontScheme name="Custom 1">
      <a:majorFont>
        <a:latin typeface="Segoe UI"/>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5 03 Windows 10 Commercial Template.potx" id="{8045957C-CEF4-4D96-A794-9D99C6C2499F}" vid="{23AC6FF8-3CED-4D82-B833-2F7E7DC978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4512</Words>
  <Application>Microsoft Office PowerPoint</Application>
  <PresentationFormat>Custom</PresentationFormat>
  <Paragraphs>342</Paragraphs>
  <Slides>26</Slides>
  <Notes>23</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 Unicode MS</vt:lpstr>
      <vt:lpstr>Arial</vt:lpstr>
      <vt:lpstr>Calibri</vt:lpstr>
      <vt:lpstr>Courier New</vt:lpstr>
      <vt:lpstr>Segoe UI</vt:lpstr>
      <vt:lpstr>Segoe UI Black</vt:lpstr>
      <vt:lpstr>Segoe UI Light</vt:lpstr>
      <vt:lpstr>Segoe UI Semibold</vt:lpstr>
      <vt:lpstr>Times New Roman</vt:lpstr>
      <vt:lpstr>Wingdings</vt:lpstr>
      <vt:lpstr>WINDOWS 10 COLOR TEMPLATE</vt:lpstr>
      <vt:lpstr>Staying Current with Windows</vt:lpstr>
      <vt:lpstr>PowerPoint Presentation</vt:lpstr>
      <vt:lpstr>What we are hearing from you about adoption challenges:</vt:lpstr>
      <vt:lpstr>This is what we hear your adoption needs are:</vt:lpstr>
      <vt:lpstr>PowerPoint Presentation</vt:lpstr>
      <vt:lpstr> How should you treat your business users?</vt:lpstr>
      <vt:lpstr>Treat them as the  professionals they are</vt:lpstr>
      <vt:lpstr>PowerPoint Presentation</vt:lpstr>
      <vt:lpstr>Market driven quality: external and internal</vt:lpstr>
      <vt:lpstr>Windows 10 Software Update Options</vt:lpstr>
      <vt:lpstr>Customer journey</vt:lpstr>
      <vt:lpstr>Customer journey for Business Systems</vt:lpstr>
      <vt:lpstr> Application Compatibility &amp; Deployment Choices</vt:lpstr>
      <vt:lpstr>PowerPoint Presentation</vt:lpstr>
      <vt:lpstr>Consider your deployment approach </vt:lpstr>
      <vt:lpstr>Technical &amp; Licensing Details</vt:lpstr>
      <vt:lpstr>PowerPoint Presentation</vt:lpstr>
      <vt:lpstr>PowerPoint Presentation</vt:lpstr>
      <vt:lpstr>PowerPoint Presentation</vt:lpstr>
      <vt:lpstr>PowerPoint Presentation</vt:lpstr>
      <vt:lpstr>Next steps</vt:lpstr>
      <vt:lpstr>PowerPoint Presentation</vt:lpstr>
      <vt:lpstr>PowerPoint Presentation</vt:lpstr>
      <vt:lpstr>Appendix</vt:lpstr>
      <vt:lpstr>Windows 10 Deployment Options for Enterprises</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2021-08-01T02:17:39Z</dcterms:created>
  <dcterms:modified xsi:type="dcterms:W3CDTF">2021-08-01T02:17:55Z</dcterms:modified>
</cp:coreProperties>
</file>