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84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3139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5733E-8FFC-4639-9EC3-9D57BCAE4489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9930E-E73B-4FA6-A1DF-FB23FEA8C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2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39433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05127" y="8844454"/>
            <a:ext cx="1047748" cy="140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3199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p4:notes"/>
          <p:cNvSpPr txBox="1">
            <a:spLocks noGrp="1"/>
          </p:cNvSpPr>
          <p:nvPr>
            <p:ph type="body" idx="1"/>
          </p:nvPr>
        </p:nvSpPr>
        <p:spPr>
          <a:xfrm>
            <a:off x="685800" y="39433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4610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723ce6a319_0_6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723ce6a319_0_6081:notes"/>
          <p:cNvSpPr txBox="1">
            <a:spLocks noGrp="1"/>
          </p:cNvSpPr>
          <p:nvPr>
            <p:ph type="body" idx="1"/>
          </p:nvPr>
        </p:nvSpPr>
        <p:spPr>
          <a:xfrm>
            <a:off x="685800" y="39433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g723ce6a319_0_60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26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g723ce6a319_1_1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7" name="Google Shape;2487;g723ce6a319_1_1412:notes"/>
          <p:cNvSpPr txBox="1">
            <a:spLocks noGrp="1"/>
          </p:cNvSpPr>
          <p:nvPr>
            <p:ph type="body" idx="1"/>
          </p:nvPr>
        </p:nvSpPr>
        <p:spPr>
          <a:xfrm>
            <a:off x="685800" y="39433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RWI - Exec dashboard view</a:t>
            </a:r>
            <a:endParaRPr/>
          </a:p>
        </p:txBody>
      </p:sp>
      <p:sp>
        <p:nvSpPr>
          <p:cNvPr id="2488" name="Google Shape;2488;g723ce6a319_1_14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3002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g723ce6a319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4" name="Google Shape;2494;g723ce6a319_1_1419:notes"/>
          <p:cNvSpPr txBox="1">
            <a:spLocks noGrp="1"/>
          </p:cNvSpPr>
          <p:nvPr>
            <p:ph type="body" idx="1"/>
          </p:nvPr>
        </p:nvSpPr>
        <p:spPr>
          <a:xfrm>
            <a:off x="685800" y="39433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RWI - Microsoft 365 Dashboard</a:t>
            </a:r>
            <a:endParaRPr/>
          </a:p>
        </p:txBody>
      </p:sp>
      <p:sp>
        <p:nvSpPr>
          <p:cNvPr id="2495" name="Google Shape;2495;g723ce6a319_1_14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265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g723ce6a319_0_6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1" name="Google Shape;2501;g723ce6a319_0_6097:notes"/>
          <p:cNvSpPr txBox="1">
            <a:spLocks noGrp="1"/>
          </p:cNvSpPr>
          <p:nvPr>
            <p:ph type="body" idx="1"/>
          </p:nvPr>
        </p:nvSpPr>
        <p:spPr>
          <a:xfrm>
            <a:off x="685800" y="39433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g723ce6a319_0_60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4293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g723ce6a319_0_6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8" name="Google Shape;2508;g723ce6a319_0_6103:notes"/>
          <p:cNvSpPr txBox="1">
            <a:spLocks noGrp="1"/>
          </p:cNvSpPr>
          <p:nvPr>
            <p:ph type="body" idx="1"/>
          </p:nvPr>
        </p:nvSpPr>
        <p:spPr>
          <a:xfrm>
            <a:off x="685800" y="39433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g723ce6a319_0_6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96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723ce6a319_1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6" name="Google Shape;2276;g723ce6a319_10_5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For customers responding to the current COVID-19 crisis by moving their employees to remote work, we are making available a solution to support you called Remote Work Insights (RWI) to help monitor and secure their remote workforce.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RWI provides real-time visibility across multiple disparate systems, such as VPN, Microsoft 365 and Cloud-based collaboration platforms.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Empowers IT and Security teams to manage application and monitor business performance from remote locations while providing Executive stakeholders views into critical business operations and employee productivity.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This will be available to Splunk customers starting March 31st and will be posted to internal enablement sites as well as the COVID-19 response site on splunk.com.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RWI is available for 90 days (free trial).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g723ce6a319_10_5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467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723ce6a319_10_5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/>
              <a:t>This will be available to Splunk customers starting March 31st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/>
              <a:t>And posted to internal enablement sites as well as the COVID-19 response site on splunk.com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/>
              <a:t>RWI is available for 90 days (free trial)</a:t>
            </a:r>
            <a:endParaRPr/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We are planning for OKTA and Zoom support with the next 2-4 weeks.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g723ce6a319_1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660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g723ce6a319_1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3" name="Google Shape;2323;g723ce6a319_10_6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200"/>
              <a:t>RWI includes dashboards, TAs and an Autobahn program for the foundation to deploy and deliver meaningful insights in a rapid, scalable way across the entire organization.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200"/>
              <a:t>For on-premises customers, there is a curated collection of apps (listed on the COVID-19 response page on Splunk.com)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200"/>
              <a:t>For Cloud customers, there is a new RWI Autobahn lane which includes support for VPN and Microsoft 365 data sources. Additional data sources will be added </a:t>
            </a:r>
            <a:endParaRPr/>
          </a:p>
        </p:txBody>
      </p:sp>
      <p:sp>
        <p:nvSpPr>
          <p:cNvPr id="2324" name="Google Shape;2324;g723ce6a319_10_6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73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723ce6a319_1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5" name="Google Shape;2345;g723ce6a319_10_6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Customers receive a free Splunk Cloud instance for a defined period (90 days).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Together we onboard the customers data and implement best practices on select use cases.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Splunk will enable customers to monitor key performance indicators, identify emerging issues and perform deep root cause analysis across a representative subset of the customer’s full environment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RWI Autobahn includes VPN and Microsoft 365 at launch, additional data sources will be added frequently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More information on starting an Autobahn for your customer is located on the FEP, Autobahn page</a:t>
            </a:r>
            <a:endParaRPr/>
          </a:p>
        </p:txBody>
      </p:sp>
      <p:sp>
        <p:nvSpPr>
          <p:cNvPr id="2346" name="Google Shape;2346;g723ce6a319_10_6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25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2a8e7d381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4" name="Google Shape;2354;g82a8e7d381_8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A range of plugins, templates and full-fledged apps are available to help you collect, analyze and harness data from every layer of your technology stack. Even if you’re using a product that’s not listed here, Splunk still doesn’t limit you – you can still index data from that technology. 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000" b="1">
                <a:solidFill>
                  <a:schemeClr val="accent1"/>
                </a:solidFill>
              </a:rPr>
              <a:t>Backbone Technologies</a:t>
            </a:r>
            <a:endParaRPr sz="10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000"/>
              <a:t>VPN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000"/>
              <a:t>VoIP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000"/>
              <a:t>Data Backup/Recovery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000"/>
              <a:t>Network Security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000"/>
              <a:t>Malware Protection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000"/>
              <a:t>Unified communications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000" b="1">
                <a:solidFill>
                  <a:schemeClr val="accent1"/>
                </a:solidFill>
              </a:rPr>
              <a:t>Supporting Technologies</a:t>
            </a:r>
            <a:endParaRPr sz="10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000"/>
              <a:t>Cloud computing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000"/>
              <a:t>Public Networks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000"/>
              <a:t>Mobile apps 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000"/>
              <a:t>Home Office - laptops, tablets, and printers, BYOD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000"/>
              <a:t>Management—feedback and communication tools. Project management tools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000"/>
              <a:t>Productivity— Wellness Connectivity / KPI’s / Timecard?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000"/>
              <a:t>MFA, Password Managers, SSO</a:t>
            </a:r>
            <a:endParaRPr sz="800"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000" b="1"/>
              <a:t>Teams Impacted </a:t>
            </a:r>
            <a:endParaRPr sz="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000" b="1">
                <a:solidFill>
                  <a:schemeClr val="accent1"/>
                </a:solidFill>
              </a:rPr>
              <a:t>IT Operations</a:t>
            </a:r>
            <a:endParaRPr sz="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000" b="1">
                <a:solidFill>
                  <a:schemeClr val="accent1"/>
                </a:solidFill>
              </a:rPr>
              <a:t>Security</a:t>
            </a:r>
            <a:endParaRPr sz="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000" b="1">
                <a:solidFill>
                  <a:schemeClr val="accent1"/>
                </a:solidFill>
              </a:rPr>
              <a:t>Department Heads</a:t>
            </a:r>
            <a:endParaRPr sz="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000" b="1">
                <a:solidFill>
                  <a:schemeClr val="accent1"/>
                </a:solidFill>
              </a:rPr>
              <a:t>HR</a:t>
            </a:r>
            <a:endParaRPr sz="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000" b="1">
                <a:solidFill>
                  <a:schemeClr val="accent1"/>
                </a:solidFill>
              </a:rPr>
              <a:t>Finance</a:t>
            </a:r>
            <a:endParaRPr sz="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000" b="1">
                <a:solidFill>
                  <a:schemeClr val="accent1"/>
                </a:solidFill>
              </a:rPr>
              <a:t>App Dev</a:t>
            </a:r>
            <a:endParaRPr sz="800"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g82a8e7d381_8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50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723ce6a319_0_3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723ce6a319_0_3903:notes"/>
          <p:cNvSpPr txBox="1">
            <a:spLocks noGrp="1"/>
          </p:cNvSpPr>
          <p:nvPr>
            <p:ph type="body" idx="1"/>
          </p:nvPr>
        </p:nvSpPr>
        <p:spPr>
          <a:xfrm>
            <a:off x="685800" y="39433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g723ce6a319_0_39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30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g723ce6a319_0_6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4" name="Google Shape;2454;g723ce6a319_0_6061:notes"/>
          <p:cNvSpPr txBox="1">
            <a:spLocks noGrp="1"/>
          </p:cNvSpPr>
          <p:nvPr>
            <p:ph type="body" idx="1"/>
          </p:nvPr>
        </p:nvSpPr>
        <p:spPr>
          <a:xfrm>
            <a:off x="685800" y="39433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g723ce6a319_0_60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030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g723ce6a319_0_6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5" name="Google Shape;2465;g723ce6a319_0_6071:notes"/>
          <p:cNvSpPr txBox="1">
            <a:spLocks noGrp="1"/>
          </p:cNvSpPr>
          <p:nvPr>
            <p:ph type="body" idx="1"/>
          </p:nvPr>
        </p:nvSpPr>
        <p:spPr>
          <a:xfrm>
            <a:off x="685800" y="39433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g723ce6a319_0_60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848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istockphoto.com/vector/vector-isometric-pie-chart-design-modern-template-for-creating-infographics-gm1029317046-275856042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2006" y="5740400"/>
            <a:ext cx="4014194" cy="5375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 flipH="1">
            <a:off x="0" y="1767038"/>
            <a:ext cx="2871882" cy="3205064"/>
          </a:xfrm>
          <a:custGeom>
            <a:avLst/>
            <a:gdLst/>
            <a:ahLst/>
            <a:cxnLst/>
            <a:rect l="l" t="t" r="r" b="b"/>
            <a:pathLst>
              <a:path w="3140961" h="3505361" extrusionOk="0">
                <a:moveTo>
                  <a:pt x="945132" y="0"/>
                </a:moveTo>
                <a:lnTo>
                  <a:pt x="0" y="2074031"/>
                </a:lnTo>
                <a:lnTo>
                  <a:pt x="3140961" y="3505361"/>
                </a:lnTo>
                <a:lnTo>
                  <a:pt x="3140961" y="1000636"/>
                </a:lnTo>
                <a:lnTo>
                  <a:pt x="945132" y="0"/>
                </a:lnTo>
                <a:close/>
              </a:path>
            </a:pathLst>
          </a:custGeom>
          <a:gradFill>
            <a:gsLst>
              <a:gs pos="0">
                <a:srgbClr val="F99D1C">
                  <a:alpha val="21960"/>
                </a:srgbClr>
              </a:gs>
              <a:gs pos="9000">
                <a:srgbClr val="F99D1C">
                  <a:alpha val="21960"/>
                </a:srgbClr>
              </a:gs>
              <a:gs pos="100000">
                <a:srgbClr val="C83C10">
                  <a:alpha val="40000"/>
                </a:srgbClr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flipH="1">
            <a:off x="-1" y="2540310"/>
            <a:ext cx="4252739" cy="3460861"/>
          </a:xfrm>
          <a:custGeom>
            <a:avLst/>
            <a:gdLst/>
            <a:ahLst/>
            <a:cxnLst/>
            <a:rect l="l" t="t" r="r" b="b"/>
            <a:pathLst>
              <a:path w="5592859" h="4551445" extrusionOk="0">
                <a:moveTo>
                  <a:pt x="912668" y="0"/>
                </a:moveTo>
                <a:lnTo>
                  <a:pt x="0" y="2002790"/>
                </a:lnTo>
                <a:lnTo>
                  <a:pt x="5592859" y="4551445"/>
                </a:lnTo>
                <a:lnTo>
                  <a:pt x="5592859" y="2132755"/>
                </a:lnTo>
                <a:lnTo>
                  <a:pt x="912668" y="0"/>
                </a:lnTo>
                <a:close/>
              </a:path>
            </a:pathLst>
          </a:custGeom>
          <a:gradFill>
            <a:gsLst>
              <a:gs pos="0">
                <a:srgbClr val="F99D1C">
                  <a:alpha val="11764"/>
                </a:srgbClr>
              </a:gs>
              <a:gs pos="9000">
                <a:srgbClr val="F99D1C">
                  <a:alpha val="11764"/>
                </a:srgbClr>
              </a:gs>
              <a:gs pos="100000">
                <a:srgbClr val="ED3469">
                  <a:alpha val="68627"/>
                </a:srgbClr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10800000" flipH="1">
            <a:off x="0" y="5186366"/>
            <a:ext cx="3669254" cy="1671633"/>
          </a:xfrm>
          <a:custGeom>
            <a:avLst/>
            <a:gdLst/>
            <a:ahLst/>
            <a:cxnLst/>
            <a:rect l="l" t="t" r="r" b="b"/>
            <a:pathLst>
              <a:path w="4518118" h="2058357" extrusionOk="0">
                <a:moveTo>
                  <a:pt x="3580128" y="2058357"/>
                </a:moveTo>
                <a:lnTo>
                  <a:pt x="4518118" y="0"/>
                </a:lnTo>
                <a:lnTo>
                  <a:pt x="0" y="0"/>
                </a:lnTo>
                <a:lnTo>
                  <a:pt x="0" y="426899"/>
                </a:lnTo>
                <a:lnTo>
                  <a:pt x="3580128" y="2058357"/>
                </a:lnTo>
                <a:close/>
              </a:path>
            </a:pathLst>
          </a:custGeom>
          <a:gradFill>
            <a:gsLst>
              <a:gs pos="0">
                <a:srgbClr val="F99D1C">
                  <a:alpha val="20000"/>
                </a:srgbClr>
              </a:gs>
              <a:gs pos="9000">
                <a:srgbClr val="F99D1C">
                  <a:alpha val="20000"/>
                </a:srgbClr>
              </a:gs>
              <a:gs pos="100000">
                <a:srgbClr val="ED3469">
                  <a:alpha val="68627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10800000" flipH="1">
            <a:off x="1" y="3893867"/>
            <a:ext cx="3016539" cy="2964133"/>
          </a:xfrm>
          <a:custGeom>
            <a:avLst/>
            <a:gdLst/>
            <a:ahLst/>
            <a:cxnLst/>
            <a:rect l="l" t="t" r="r" b="b"/>
            <a:pathLst>
              <a:path w="3102861" h="3048955" extrusionOk="0">
                <a:moveTo>
                  <a:pt x="2157730" y="3048955"/>
                </a:moveTo>
                <a:lnTo>
                  <a:pt x="3102861" y="974924"/>
                </a:lnTo>
                <a:lnTo>
                  <a:pt x="963454" y="0"/>
                </a:lnTo>
                <a:lnTo>
                  <a:pt x="0" y="0"/>
                </a:lnTo>
                <a:lnTo>
                  <a:pt x="0" y="2065681"/>
                </a:lnTo>
                <a:lnTo>
                  <a:pt x="2157730" y="3048955"/>
                </a:lnTo>
                <a:close/>
              </a:path>
            </a:pathLst>
          </a:custGeom>
          <a:gradFill>
            <a:gsLst>
              <a:gs pos="0">
                <a:srgbClr val="F99D1C">
                  <a:alpha val="38823"/>
                </a:srgbClr>
              </a:gs>
              <a:gs pos="36000">
                <a:srgbClr val="F99D1C">
                  <a:alpha val="38823"/>
                </a:srgbClr>
              </a:gs>
              <a:gs pos="100000">
                <a:srgbClr val="F67F32">
                  <a:alpha val="40000"/>
                </a:srgbClr>
              </a:gs>
            </a:gsLst>
            <a:lin ang="9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"/>
          <p:cNvCxnSpPr/>
          <p:nvPr/>
        </p:nvCxnSpPr>
        <p:spPr>
          <a:xfrm flipH="1">
            <a:off x="913370" y="6158172"/>
            <a:ext cx="1563442" cy="701945"/>
          </a:xfrm>
          <a:prstGeom prst="straightConnector1">
            <a:avLst/>
          </a:pr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3562350" y="739900"/>
            <a:ext cx="794385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3562350" y="3047965"/>
            <a:ext cx="7943850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2"/>
          </p:nvPr>
        </p:nvSpPr>
        <p:spPr>
          <a:xfrm>
            <a:off x="3562350" y="4364222"/>
            <a:ext cx="7943850" cy="2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body" idx="3"/>
          </p:nvPr>
        </p:nvSpPr>
        <p:spPr>
          <a:xfrm>
            <a:off x="3562350" y="4750541"/>
            <a:ext cx="7943850" cy="22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2060112" y="3916091"/>
            <a:ext cx="161760" cy="161760"/>
          </a:xfrm>
          <a:prstGeom prst="ellipse">
            <a:avLst/>
          </a:pr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10836946" y="87136"/>
            <a:ext cx="1338508" cy="1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</a:t>
            </a:r>
            <a:r>
              <a:rPr lang="en-US" sz="700">
                <a:solidFill>
                  <a:schemeClr val="lt1"/>
                </a:solidFill>
              </a:rPr>
              <a:t>20</a:t>
            </a: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SPLUNK INC.</a:t>
            </a: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85800" y="521208"/>
            <a:ext cx="10817352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685800" y="2368296"/>
            <a:ext cx="10817352" cy="380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​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​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“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85800" y="1592812"/>
            <a:ext cx="10820400" cy="2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85800" y="521208"/>
            <a:ext cx="10817352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685800" y="1592812"/>
            <a:ext cx="10820400" cy="2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atement">
  <p:cSld name="Big Statem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/>
          <p:nvPr/>
        </p:nvSpPr>
        <p:spPr>
          <a:xfrm>
            <a:off x="-1518" y="1312476"/>
            <a:ext cx="12193517" cy="5234374"/>
          </a:xfrm>
          <a:custGeom>
            <a:avLst/>
            <a:gdLst/>
            <a:ahLst/>
            <a:cxnLst/>
            <a:rect l="l" t="t" r="r" b="b"/>
            <a:pathLst>
              <a:path w="12193517" h="5234374" extrusionOk="0">
                <a:moveTo>
                  <a:pt x="8515352" y="1390999"/>
                </a:moveTo>
                <a:cubicBezTo>
                  <a:pt x="8923362" y="1609606"/>
                  <a:pt x="10065020" y="1987702"/>
                  <a:pt x="10568724" y="2174412"/>
                </a:cubicBezTo>
                <a:cubicBezTo>
                  <a:pt x="10901214" y="1796939"/>
                  <a:pt x="11403827" y="1004794"/>
                  <a:pt x="12193517" y="0"/>
                </a:cubicBezTo>
                <a:lnTo>
                  <a:pt x="12193517" y="5234374"/>
                </a:lnTo>
                <a:lnTo>
                  <a:pt x="10924806" y="5234374"/>
                </a:lnTo>
                <a:lnTo>
                  <a:pt x="10899406" y="5234374"/>
                </a:lnTo>
                <a:lnTo>
                  <a:pt x="8929318" y="5234374"/>
                </a:lnTo>
                <a:lnTo>
                  <a:pt x="6270256" y="5234374"/>
                </a:lnTo>
                <a:lnTo>
                  <a:pt x="1310906" y="5234374"/>
                </a:lnTo>
                <a:lnTo>
                  <a:pt x="726706" y="5234374"/>
                </a:lnTo>
                <a:lnTo>
                  <a:pt x="1517" y="5234374"/>
                </a:lnTo>
                <a:cubicBezTo>
                  <a:pt x="1011" y="4314153"/>
                  <a:pt x="506" y="3393932"/>
                  <a:pt x="0" y="2473711"/>
                </a:cubicBezTo>
                <a:lnTo>
                  <a:pt x="1632098" y="3301980"/>
                </a:lnTo>
                <a:lnTo>
                  <a:pt x="3108323" y="2115417"/>
                </a:lnTo>
                <a:lnTo>
                  <a:pt x="4900281" y="2878041"/>
                </a:lnTo>
                <a:cubicBezTo>
                  <a:pt x="5318495" y="2630453"/>
                  <a:pt x="7905751" y="1638587"/>
                  <a:pt x="8515352" y="1390999"/>
                </a:cubicBezTo>
                <a:close/>
              </a:path>
            </a:pathLst>
          </a:custGeom>
          <a:gradFill>
            <a:gsLst>
              <a:gs pos="0">
                <a:srgbClr val="F99D1C">
                  <a:alpha val="32941"/>
                </a:srgbClr>
              </a:gs>
              <a:gs pos="31000">
                <a:srgbClr val="F99D1C">
                  <a:alpha val="32941"/>
                </a:srgbClr>
              </a:gs>
              <a:gs pos="72000">
                <a:srgbClr val="F99D1C">
                  <a:alpha val="0"/>
                </a:srgbClr>
              </a:gs>
              <a:gs pos="100000">
                <a:srgbClr val="F99D1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6"/>
          <p:cNvSpPr/>
          <p:nvPr/>
        </p:nvSpPr>
        <p:spPr>
          <a:xfrm>
            <a:off x="-1" y="2279465"/>
            <a:ext cx="12192001" cy="4267386"/>
          </a:xfrm>
          <a:custGeom>
            <a:avLst/>
            <a:gdLst/>
            <a:ahLst/>
            <a:cxnLst/>
            <a:rect l="l" t="t" r="r" b="b"/>
            <a:pathLst>
              <a:path w="12192001" h="4267386" extrusionOk="0">
                <a:moveTo>
                  <a:pt x="5506407" y="374651"/>
                </a:moveTo>
                <a:lnTo>
                  <a:pt x="7442791" y="1229280"/>
                </a:lnTo>
                <a:lnTo>
                  <a:pt x="8569842" y="803977"/>
                </a:lnTo>
                <a:lnTo>
                  <a:pt x="8864930" y="1607956"/>
                </a:lnTo>
                <a:cubicBezTo>
                  <a:pt x="9147702" y="1472465"/>
                  <a:pt x="10876503" y="124859"/>
                  <a:pt x="11084847" y="0"/>
                </a:cubicBezTo>
                <a:lnTo>
                  <a:pt x="12192000" y="309415"/>
                </a:lnTo>
                <a:cubicBezTo>
                  <a:pt x="12192000" y="1628739"/>
                  <a:pt x="12192001" y="2948062"/>
                  <a:pt x="12192001" y="4267386"/>
                </a:cubicBezTo>
                <a:lnTo>
                  <a:pt x="0" y="4267386"/>
                </a:lnTo>
                <a:lnTo>
                  <a:pt x="0" y="1070913"/>
                </a:lnTo>
                <a:lnTo>
                  <a:pt x="699790" y="344673"/>
                </a:lnTo>
                <a:lnTo>
                  <a:pt x="2996902" y="2633848"/>
                </a:lnTo>
                <a:lnTo>
                  <a:pt x="4165156" y="950433"/>
                </a:lnTo>
                <a:lnTo>
                  <a:pt x="5506407" y="374651"/>
                </a:lnTo>
                <a:close/>
              </a:path>
            </a:pathLst>
          </a:custGeom>
          <a:gradFill>
            <a:gsLst>
              <a:gs pos="0">
                <a:srgbClr val="F99D1C">
                  <a:alpha val="29803"/>
                </a:srgbClr>
              </a:gs>
              <a:gs pos="75000">
                <a:srgbClr val="F99D1C">
                  <a:alpha val="29803"/>
                </a:srgbClr>
              </a:gs>
              <a:gs pos="95000">
                <a:srgbClr val="F99D1C">
                  <a:alpha val="0"/>
                </a:srgbClr>
              </a:gs>
              <a:gs pos="100000">
                <a:srgbClr val="F99D1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8417" y="6398745"/>
            <a:ext cx="1737783" cy="23271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6"/>
          <p:cNvSpPr/>
          <p:nvPr/>
        </p:nvSpPr>
        <p:spPr>
          <a:xfrm>
            <a:off x="1588" y="-303212"/>
            <a:ext cx="8369300" cy="2132013"/>
          </a:xfrm>
          <a:custGeom>
            <a:avLst/>
            <a:gdLst/>
            <a:ahLst/>
            <a:cxnLst/>
            <a:rect l="l" t="t" r="r" b="b"/>
            <a:pathLst>
              <a:path w="5272" h="1343" extrusionOk="0">
                <a:moveTo>
                  <a:pt x="3761" y="6"/>
                </a:moveTo>
                <a:lnTo>
                  <a:pt x="3970" y="946"/>
                </a:lnTo>
                <a:lnTo>
                  <a:pt x="3972" y="950"/>
                </a:lnTo>
                <a:lnTo>
                  <a:pt x="3975" y="947"/>
                </a:lnTo>
                <a:lnTo>
                  <a:pt x="4508" y="569"/>
                </a:lnTo>
                <a:lnTo>
                  <a:pt x="5265" y="1340"/>
                </a:lnTo>
                <a:lnTo>
                  <a:pt x="4348" y="1340"/>
                </a:lnTo>
                <a:lnTo>
                  <a:pt x="4342" y="1340"/>
                </a:lnTo>
                <a:lnTo>
                  <a:pt x="3917" y="1340"/>
                </a:lnTo>
                <a:lnTo>
                  <a:pt x="3345" y="1340"/>
                </a:lnTo>
                <a:lnTo>
                  <a:pt x="2276" y="1340"/>
                </a:lnTo>
                <a:lnTo>
                  <a:pt x="2150" y="1340"/>
                </a:lnTo>
                <a:lnTo>
                  <a:pt x="1008" y="1340"/>
                </a:lnTo>
                <a:lnTo>
                  <a:pt x="1008" y="1340"/>
                </a:lnTo>
                <a:lnTo>
                  <a:pt x="996" y="1340"/>
                </a:lnTo>
                <a:lnTo>
                  <a:pt x="7" y="1340"/>
                </a:lnTo>
                <a:lnTo>
                  <a:pt x="974" y="501"/>
                </a:lnTo>
                <a:lnTo>
                  <a:pt x="1359" y="1105"/>
                </a:lnTo>
                <a:lnTo>
                  <a:pt x="1360" y="1107"/>
                </a:lnTo>
                <a:lnTo>
                  <a:pt x="1363" y="1105"/>
                </a:lnTo>
                <a:lnTo>
                  <a:pt x="2026" y="653"/>
                </a:lnTo>
                <a:lnTo>
                  <a:pt x="2270" y="874"/>
                </a:lnTo>
                <a:lnTo>
                  <a:pt x="2272" y="875"/>
                </a:lnTo>
                <a:lnTo>
                  <a:pt x="2273" y="874"/>
                </a:lnTo>
                <a:lnTo>
                  <a:pt x="2794" y="480"/>
                </a:lnTo>
                <a:lnTo>
                  <a:pt x="3071" y="638"/>
                </a:lnTo>
                <a:lnTo>
                  <a:pt x="3073" y="640"/>
                </a:lnTo>
                <a:lnTo>
                  <a:pt x="3074" y="638"/>
                </a:lnTo>
                <a:lnTo>
                  <a:pt x="3761" y="6"/>
                </a:lnTo>
                <a:moveTo>
                  <a:pt x="3762" y="0"/>
                </a:moveTo>
                <a:lnTo>
                  <a:pt x="3072" y="636"/>
                </a:lnTo>
                <a:lnTo>
                  <a:pt x="2794" y="477"/>
                </a:lnTo>
                <a:lnTo>
                  <a:pt x="2272" y="872"/>
                </a:lnTo>
                <a:lnTo>
                  <a:pt x="2026" y="650"/>
                </a:lnTo>
                <a:lnTo>
                  <a:pt x="1362" y="1103"/>
                </a:lnTo>
                <a:lnTo>
                  <a:pt x="974" y="497"/>
                </a:lnTo>
                <a:lnTo>
                  <a:pt x="0" y="1343"/>
                </a:lnTo>
                <a:lnTo>
                  <a:pt x="996" y="1343"/>
                </a:lnTo>
                <a:lnTo>
                  <a:pt x="996" y="1343"/>
                </a:lnTo>
                <a:lnTo>
                  <a:pt x="2150" y="1343"/>
                </a:lnTo>
                <a:lnTo>
                  <a:pt x="2150" y="1343"/>
                </a:lnTo>
                <a:lnTo>
                  <a:pt x="2276" y="1343"/>
                </a:lnTo>
                <a:lnTo>
                  <a:pt x="3345" y="1343"/>
                </a:lnTo>
                <a:lnTo>
                  <a:pt x="3917" y="1343"/>
                </a:lnTo>
                <a:lnTo>
                  <a:pt x="4342" y="1343"/>
                </a:lnTo>
                <a:lnTo>
                  <a:pt x="4348" y="1343"/>
                </a:lnTo>
                <a:lnTo>
                  <a:pt x="5272" y="1343"/>
                </a:lnTo>
                <a:lnTo>
                  <a:pt x="4508" y="566"/>
                </a:lnTo>
                <a:lnTo>
                  <a:pt x="3973" y="945"/>
                </a:lnTo>
                <a:lnTo>
                  <a:pt x="3762" y="0"/>
                </a:lnTo>
                <a:lnTo>
                  <a:pt x="3762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6"/>
          <p:cNvSpPr txBox="1">
            <a:spLocks noGrp="1"/>
          </p:cNvSpPr>
          <p:nvPr>
            <p:ph type="body" idx="1"/>
          </p:nvPr>
        </p:nvSpPr>
        <p:spPr>
          <a:xfrm>
            <a:off x="668154" y="812801"/>
            <a:ext cx="10855691" cy="536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571500" algn="ctr">
              <a:lnSpc>
                <a:spcPct val="83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​"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31800" algn="ctr">
              <a:lnSpc>
                <a:spcPct val="83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Arial"/>
              <a:buChar char="​"/>
              <a:defRPr sz="3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ctr">
              <a:lnSpc>
                <a:spcPct val="83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​"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81000" algn="ctr">
              <a:lnSpc>
                <a:spcPct val="83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​"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ctr">
              <a:lnSpc>
                <a:spcPct val="83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​"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81000" algn="ctr">
              <a:lnSpc>
                <a:spcPct val="83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​"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81000" algn="ctr">
              <a:lnSpc>
                <a:spcPct val="83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​"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81000" algn="ctr">
              <a:lnSpc>
                <a:spcPct val="83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​"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81000" algn="ctr">
              <a:lnSpc>
                <a:spcPct val="83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400"/>
              <a:buFont typeface="Arial"/>
              <a:buChar char="​"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26"/>
          <p:cNvSpPr/>
          <p:nvPr/>
        </p:nvSpPr>
        <p:spPr>
          <a:xfrm>
            <a:off x="10836946" y="87136"/>
            <a:ext cx="1338508" cy="1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-US" sz="700">
                <a:solidFill>
                  <a:schemeClr val="lt1"/>
                </a:solidFill>
              </a:rPr>
              <a:t>2020</a:t>
            </a:r>
            <a:r>
              <a:rPr lang="en-US"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SPLUNK INC.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ptop with Content">
  <p:cSld name="1_Laptop with Content"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51"/>
          <p:cNvSpPr txBox="1">
            <a:spLocks noGrp="1"/>
          </p:cNvSpPr>
          <p:nvPr>
            <p:ph type="body" idx="1"/>
          </p:nvPr>
        </p:nvSpPr>
        <p:spPr>
          <a:xfrm>
            <a:off x="685799" y="812801"/>
            <a:ext cx="3149601" cy="536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9530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​"/>
              <a:defRPr sz="42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83000"/>
              </a:lnSpc>
              <a:spcBef>
                <a:spcPts val="300"/>
              </a:spcBef>
              <a:spcAft>
                <a:spcPts val="0"/>
              </a:spcAft>
              <a:buSzPts val="2200"/>
              <a:buFont typeface="Arial"/>
              <a:buChar char="​"/>
              <a:defRPr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​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​"/>
              <a:def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​"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​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048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0" name="Google Shape;1710;p151"/>
          <p:cNvSpPr>
            <a:spLocks noGrp="1"/>
          </p:cNvSpPr>
          <p:nvPr>
            <p:ph type="pic" idx="2"/>
          </p:nvPr>
        </p:nvSpPr>
        <p:spPr>
          <a:xfrm>
            <a:off x="4842933" y="1118183"/>
            <a:ext cx="6453717" cy="4036059"/>
          </a:xfrm>
          <a:prstGeom prst="roundRect">
            <a:avLst>
              <a:gd name="adj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​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​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​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“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​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3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cOS Desktop Only">
  <p:cSld name="1_macOS Desktop Only">
    <p:bg>
      <p:bgPr>
        <a:solidFill>
          <a:schemeClr val="lt1"/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2"/>
          <p:cNvSpPr>
            <a:spLocks noGrp="1"/>
          </p:cNvSpPr>
          <p:nvPr>
            <p:ph type="pic" idx="2"/>
          </p:nvPr>
        </p:nvSpPr>
        <p:spPr>
          <a:xfrm>
            <a:off x="2038351" y="1132417"/>
            <a:ext cx="8125800" cy="4586400"/>
          </a:xfrm>
          <a:prstGeom prst="roundRect">
            <a:avLst>
              <a:gd name="adj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​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​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​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“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​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2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"/>
          <p:cNvPicPr preferRelativeResize="0"/>
          <p:nvPr/>
        </p:nvPicPr>
        <p:blipFill rotWithShape="1">
          <a:blip r:embed="rId8">
            <a:alphaModFix/>
          </a:blip>
          <a:srcRect b="96667"/>
          <a:stretch/>
        </p:blipFill>
        <p:spPr>
          <a:xfrm>
            <a:off x="0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85800" y="521208"/>
            <a:ext cx="10817352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85800" y="2368296"/>
            <a:ext cx="10817352" cy="380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​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​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​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“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​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68417" y="6398745"/>
            <a:ext cx="1737783" cy="2327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10863754" y="267363"/>
            <a:ext cx="1338508" cy="1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 20</a:t>
            </a:r>
            <a:r>
              <a:rPr lang="en-US" sz="700">
                <a:solidFill>
                  <a:schemeClr val="dk2"/>
                </a:solidFill>
              </a:rPr>
              <a:t>20</a:t>
            </a:r>
            <a:r>
              <a:rPr lang="en-US"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SPLUNK INC.</a:t>
            </a:r>
            <a:endParaRPr sz="7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72" r:id="rId4"/>
    <p:sldLayoutId id="2147483844" r:id="rId5"/>
    <p:sldLayoutId id="214748384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2">
          <p15:clr>
            <a:srgbClr val="F26B43"/>
          </p15:clr>
        </p15:guide>
        <p15:guide id="2" orient="horz" pos="912">
          <p15:clr>
            <a:srgbClr val="F26B43"/>
          </p15:clr>
        </p15:guide>
        <p15:guide id="3" orient="horz" pos="504">
          <p15:clr>
            <a:srgbClr val="F26B43"/>
          </p15:clr>
        </p15:guide>
        <p15:guide id="4" orient="horz" pos="144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320">
          <p15:clr>
            <a:srgbClr val="F26B43"/>
          </p15:clr>
        </p15:guide>
        <p15:guide id="8" pos="3624">
          <p15:clr>
            <a:srgbClr val="F26B43"/>
          </p15:clr>
        </p15:guide>
        <p15:guide id="9" pos="2232">
          <p15:clr>
            <a:srgbClr val="F26B43"/>
          </p15:clr>
        </p15:guide>
        <p15:guide id="10" pos="1800">
          <p15:clr>
            <a:srgbClr val="F26B43"/>
          </p15:clr>
        </p15:guide>
        <p15:guide id="11" pos="432">
          <p15:clr>
            <a:srgbClr val="F26B43"/>
          </p15:clr>
        </p15:guide>
        <p15:guide id="12">
          <p15:clr>
            <a:srgbClr val="F26B43"/>
          </p15:clr>
        </p15:guide>
        <p15:guide id="13" pos="4056">
          <p15:clr>
            <a:srgbClr val="F26B43"/>
          </p15:clr>
        </p15:guide>
        <p15:guide id="14" pos="5448">
          <p15:clr>
            <a:srgbClr val="F26B43"/>
          </p15:clr>
        </p15:guide>
        <p15:guide id="15" pos="5856">
          <p15:clr>
            <a:srgbClr val="F26B43"/>
          </p15:clr>
        </p15:guide>
        <p15:guide id="16" pos="7248">
          <p15:clr>
            <a:srgbClr val="F26B43"/>
          </p15:clr>
        </p15:guide>
        <p15:guide id="17" pos="7680">
          <p15:clr>
            <a:srgbClr val="F26B43"/>
          </p15:clr>
        </p15:guide>
        <p15:guide id="18" orient="horz" pos="14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s://splunkbase.splunk.com/app/3786/" TargetMode="External"/><Relationship Id="rId18" Type="http://schemas.openxmlformats.org/officeDocument/2006/relationships/hyperlink" Target="https://splunkbase.splunk.com/app/1151/" TargetMode="External"/><Relationship Id="rId26" Type="http://schemas.openxmlformats.org/officeDocument/2006/relationships/hyperlink" Target="https://splunkbase.splunk.com/app/3416/" TargetMode="External"/><Relationship Id="rId39" Type="http://schemas.openxmlformats.org/officeDocument/2006/relationships/hyperlink" Target="https://splunkbase.splunk.com/app/4088/" TargetMode="External"/><Relationship Id="rId21" Type="http://schemas.openxmlformats.org/officeDocument/2006/relationships/hyperlink" Target="https://splunkbase.splunk.com/app/3225/" TargetMode="External"/><Relationship Id="rId34" Type="http://schemas.openxmlformats.org/officeDocument/2006/relationships/hyperlink" Target="https://splunkbase.splunk.com/app/2729/" TargetMode="External"/><Relationship Id="rId42" Type="http://schemas.openxmlformats.org/officeDocument/2006/relationships/hyperlink" Target="https://splunkbase.splunk.com/app/4221/" TargetMode="External"/><Relationship Id="rId47" Type="http://schemas.openxmlformats.org/officeDocument/2006/relationships/hyperlink" Target="https://splunkbase.splunk.com/app/3581/" TargetMode="External"/><Relationship Id="rId7" Type="http://schemas.openxmlformats.org/officeDocument/2006/relationships/hyperlink" Target="https://splunkbase.splunk.com/app/2731/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splunkbase.splunk.com/app/3110/" TargetMode="External"/><Relationship Id="rId29" Type="http://schemas.openxmlformats.org/officeDocument/2006/relationships/hyperlink" Target="https://splunkbase.splunk.com/app/16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lunkbase.splunk.com/app/2770/" TargetMode="External"/><Relationship Id="rId11" Type="http://schemas.openxmlformats.org/officeDocument/2006/relationships/hyperlink" Target="https://splunkbase.splunk.com/app/742/" TargetMode="External"/><Relationship Id="rId24" Type="http://schemas.openxmlformats.org/officeDocument/2006/relationships/hyperlink" Target="https://splunkbase.splunk.com/app/491/" TargetMode="External"/><Relationship Id="rId32" Type="http://schemas.openxmlformats.org/officeDocument/2006/relationships/hyperlink" Target="https://splunkbase.splunk.com/app/2680/" TargetMode="External"/><Relationship Id="rId37" Type="http://schemas.openxmlformats.org/officeDocument/2006/relationships/hyperlink" Target="https://www.cisco.com/c/en/us/products/security/endpoint-security-analytics-built-on-splunk/index.html" TargetMode="External"/><Relationship Id="rId40" Type="http://schemas.openxmlformats.org/officeDocument/2006/relationships/hyperlink" Target="https://splunkbase.splunk.com/app/3197/" TargetMode="External"/><Relationship Id="rId45" Type="http://schemas.openxmlformats.org/officeDocument/2006/relationships/hyperlink" Target="https://splunkbase.splunk.com/app/3866/" TargetMode="External"/><Relationship Id="rId5" Type="http://schemas.openxmlformats.org/officeDocument/2006/relationships/hyperlink" Target="https://splunkbase.splunk.com/app/4241/" TargetMode="External"/><Relationship Id="rId15" Type="http://schemas.openxmlformats.org/officeDocument/2006/relationships/hyperlink" Target="https://splunkbase.splunk.com/app/4055/" TargetMode="External"/><Relationship Id="rId23" Type="http://schemas.openxmlformats.org/officeDocument/2006/relationships/hyperlink" Target="https://splunkbase.splunk.com/app/273/" TargetMode="External"/><Relationship Id="rId28" Type="http://schemas.openxmlformats.org/officeDocument/2006/relationships/hyperlink" Target="https://splunkbase.splunk.com/app/2688/" TargetMode="External"/><Relationship Id="rId36" Type="http://schemas.openxmlformats.org/officeDocument/2006/relationships/hyperlink" Target="https://splunkbase.splunk.com/app/1809/" TargetMode="External"/><Relationship Id="rId10" Type="http://schemas.openxmlformats.org/officeDocument/2006/relationships/hyperlink" Target="https://splunkbase.splunk.com/app/1274/" TargetMode="External"/><Relationship Id="rId19" Type="http://schemas.openxmlformats.org/officeDocument/2006/relationships/hyperlink" Target="https://splunkbase.splunk.com/app/3542/" TargetMode="External"/><Relationship Id="rId31" Type="http://schemas.openxmlformats.org/officeDocument/2006/relationships/hyperlink" Target="https://splunkbase.splunk.com/app/2757/" TargetMode="External"/><Relationship Id="rId44" Type="http://schemas.openxmlformats.org/officeDocument/2006/relationships/hyperlink" Target="https://splunkbase.splunk.com/app/2846/" TargetMode="External"/><Relationship Id="rId4" Type="http://schemas.openxmlformats.org/officeDocument/2006/relationships/hyperlink" Target="https://splunkbase.splunk.com/app/1876/" TargetMode="External"/><Relationship Id="rId9" Type="http://schemas.openxmlformats.org/officeDocument/2006/relationships/hyperlink" Target="https://splunkbase.splunk.com/app/3719/" TargetMode="External"/><Relationship Id="rId14" Type="http://schemas.openxmlformats.org/officeDocument/2006/relationships/hyperlink" Target="https://splunkbase.splunk.com/app/3757/" TargetMode="External"/><Relationship Id="rId22" Type="http://schemas.openxmlformats.org/officeDocument/2006/relationships/hyperlink" Target="https://splunkbase.splunk.com/app/3975/" TargetMode="External"/><Relationship Id="rId27" Type="http://schemas.openxmlformats.org/officeDocument/2006/relationships/hyperlink" Target="https://splunkbase.splunk.com/app/4749/" TargetMode="External"/><Relationship Id="rId30" Type="http://schemas.openxmlformats.org/officeDocument/2006/relationships/hyperlink" Target="https://splunkbase.splunk.com/app/1915/" TargetMode="External"/><Relationship Id="rId35" Type="http://schemas.openxmlformats.org/officeDocument/2006/relationships/hyperlink" Target="https://splunkbase.splunk.com/app/2686/" TargetMode="External"/><Relationship Id="rId43" Type="http://schemas.openxmlformats.org/officeDocument/2006/relationships/hyperlink" Target="https://splunkbase.splunk.com/app/2992/" TargetMode="External"/><Relationship Id="rId48" Type="http://schemas.openxmlformats.org/officeDocument/2006/relationships/hyperlink" Target="https://www.splunk.com/en_us/solutions/covid19-response-overview/covid-19-solutions.html" TargetMode="External"/><Relationship Id="rId8" Type="http://schemas.openxmlformats.org/officeDocument/2006/relationships/hyperlink" Target="https://splunkbase.splunk.com/app/3215/" TargetMode="External"/><Relationship Id="rId3" Type="http://schemas.openxmlformats.org/officeDocument/2006/relationships/hyperlink" Target="https://splunkbase.splunk.com/app/725/" TargetMode="External"/><Relationship Id="rId12" Type="http://schemas.openxmlformats.org/officeDocument/2006/relationships/hyperlink" Target="https://splunkbase.splunk.com/app/1680/" TargetMode="External"/><Relationship Id="rId17" Type="http://schemas.openxmlformats.org/officeDocument/2006/relationships/hyperlink" Target="https://splunkbase.splunk.com/app/1660/" TargetMode="External"/><Relationship Id="rId25" Type="http://schemas.openxmlformats.org/officeDocument/2006/relationships/hyperlink" Target="https://splunkbase.splunk.com/app/2689/" TargetMode="External"/><Relationship Id="rId33" Type="http://schemas.openxmlformats.org/officeDocument/2006/relationships/hyperlink" Target="https://splunkbase.splunk.com/app/833/" TargetMode="External"/><Relationship Id="rId38" Type="http://schemas.openxmlformats.org/officeDocument/2006/relationships/hyperlink" Target="https://splunkbase.splunk.com/app/3682/" TargetMode="External"/><Relationship Id="rId46" Type="http://schemas.openxmlformats.org/officeDocument/2006/relationships/hyperlink" Target="https://splunkbase.splunk.com/app/814/" TargetMode="External"/><Relationship Id="rId20" Type="http://schemas.openxmlformats.org/officeDocument/2006/relationships/hyperlink" Target="https://splunkbase.splunk.com/app/3791/" TargetMode="External"/><Relationship Id="rId41" Type="http://schemas.openxmlformats.org/officeDocument/2006/relationships/hyperlink" Target="https://splunkbase.splunk.com/app/1589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hyperlink" Target="https://www.istockphoto.com/vector/vector-isometric-pie-chart-design-modern-template-for-creating-infographics-gm1029317046-27585604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jp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8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splunkbase.splunk.com/app/3866/" TargetMode="External"/><Relationship Id="rId18" Type="http://schemas.openxmlformats.org/officeDocument/2006/relationships/hyperlink" Target="https://splunkbase.splunk.com/app/3477/" TargetMode="External"/><Relationship Id="rId26" Type="http://schemas.openxmlformats.org/officeDocument/2006/relationships/hyperlink" Target="https://splunkbase.splunk.com/app/3944/" TargetMode="External"/><Relationship Id="rId3" Type="http://schemas.openxmlformats.org/officeDocument/2006/relationships/hyperlink" Target="https://www.cisco.com/c/en/us/products/security/endpoint-security-analytics-built-on-splunk/index.html" TargetMode="External"/><Relationship Id="rId21" Type="http://schemas.openxmlformats.org/officeDocument/2006/relationships/hyperlink" Target="https://splunkbase.splunk.com/app/1877/" TargetMode="External"/><Relationship Id="rId34" Type="http://schemas.openxmlformats.org/officeDocument/2006/relationships/hyperlink" Target="https://splunkbase.splunk.com/app/3757/" TargetMode="External"/><Relationship Id="rId7" Type="http://schemas.openxmlformats.org/officeDocument/2006/relationships/hyperlink" Target="https://splunkbase.splunk.com/app/3197/" TargetMode="External"/><Relationship Id="rId12" Type="http://schemas.openxmlformats.org/officeDocument/2006/relationships/hyperlink" Target="https://splunkbase.splunk.com/app/2846/" TargetMode="External"/><Relationship Id="rId17" Type="http://schemas.openxmlformats.org/officeDocument/2006/relationships/hyperlink" Target="https://splunkbase.splunk.com/app/3029/" TargetMode="External"/><Relationship Id="rId25" Type="http://schemas.openxmlformats.org/officeDocument/2006/relationships/hyperlink" Target="https://splunkbase.splunk.com/app/3336/" TargetMode="External"/><Relationship Id="rId33" Type="http://schemas.openxmlformats.org/officeDocument/2006/relationships/hyperlink" Target="https://splunkbase.splunk.com/app/3504/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www.splunk.com/en_us/solutions/covid19-response-overview/covid-19-solutions.html" TargetMode="External"/><Relationship Id="rId20" Type="http://schemas.openxmlformats.org/officeDocument/2006/relationships/hyperlink" Target="https://splunkbase.splunk.com/app/1878/" TargetMode="External"/><Relationship Id="rId29" Type="http://schemas.openxmlformats.org/officeDocument/2006/relationships/hyperlink" Target="https://splunkbase.splunk.com/app/472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lunkbase.splunk.com/app/2757/" TargetMode="External"/><Relationship Id="rId11" Type="http://schemas.openxmlformats.org/officeDocument/2006/relationships/hyperlink" Target="https://splunkbase.splunk.com/app/2992/" TargetMode="External"/><Relationship Id="rId24" Type="http://schemas.openxmlformats.org/officeDocument/2006/relationships/hyperlink" Target="https://splunkbase.splunk.com/app/2790/" TargetMode="External"/><Relationship Id="rId32" Type="http://schemas.openxmlformats.org/officeDocument/2006/relationships/hyperlink" Target="https://splunkbase.splunk.com/app/2806/" TargetMode="External"/><Relationship Id="rId5" Type="http://schemas.openxmlformats.org/officeDocument/2006/relationships/hyperlink" Target="https://splunkbase.splunk.com/app/491/" TargetMode="External"/><Relationship Id="rId15" Type="http://schemas.openxmlformats.org/officeDocument/2006/relationships/hyperlink" Target="https://splunkbase.splunk.com/app/3581/" TargetMode="External"/><Relationship Id="rId23" Type="http://schemas.openxmlformats.org/officeDocument/2006/relationships/hyperlink" Target="https://splunkbase.splunk.com/app/4402/" TargetMode="External"/><Relationship Id="rId28" Type="http://schemas.openxmlformats.org/officeDocument/2006/relationships/hyperlink" Target="https://splunkbase.splunk.com/app/1914/" TargetMode="External"/><Relationship Id="rId36" Type="http://schemas.openxmlformats.org/officeDocument/2006/relationships/hyperlink" Target="https://splunkbase.splunk.com/app/1928/" TargetMode="External"/><Relationship Id="rId10" Type="http://schemas.openxmlformats.org/officeDocument/2006/relationships/hyperlink" Target="https://splunkbase.splunk.com/app/4221/" TargetMode="External"/><Relationship Id="rId19" Type="http://schemas.openxmlformats.org/officeDocument/2006/relationships/hyperlink" Target="https://splunkbase.splunk.com/app/3478/" TargetMode="External"/><Relationship Id="rId31" Type="http://schemas.openxmlformats.org/officeDocument/2006/relationships/hyperlink" Target="https://splunkbase.splunk.com/app/4240/" TargetMode="External"/><Relationship Id="rId4" Type="http://schemas.openxmlformats.org/officeDocument/2006/relationships/hyperlink" Target="https://splunkbase.splunk.com/app/1620/" TargetMode="External"/><Relationship Id="rId9" Type="http://schemas.openxmlformats.org/officeDocument/2006/relationships/hyperlink" Target="https://splunkbase.splunk.com/app/1915/" TargetMode="External"/><Relationship Id="rId14" Type="http://schemas.openxmlformats.org/officeDocument/2006/relationships/hyperlink" Target="https://splunkbase.splunk.com/app/814/" TargetMode="External"/><Relationship Id="rId22" Type="http://schemas.openxmlformats.org/officeDocument/2006/relationships/hyperlink" Target="https://splunkbase.splunk.com/app/742/" TargetMode="External"/><Relationship Id="rId27" Type="http://schemas.openxmlformats.org/officeDocument/2006/relationships/hyperlink" Target="https://splunkbase.splunk.com/app/3943/" TargetMode="External"/><Relationship Id="rId30" Type="http://schemas.openxmlformats.org/officeDocument/2006/relationships/hyperlink" Target="https://splunkbase.splunk.com/app/3749/" TargetMode="External"/><Relationship Id="rId35" Type="http://schemas.openxmlformats.org/officeDocument/2006/relationships/hyperlink" Target="https://splunkbase.splunk.com/app/3549/" TargetMode="External"/><Relationship Id="rId8" Type="http://schemas.openxmlformats.org/officeDocument/2006/relationships/hyperlink" Target="https://splunkbase.splunk.com/app/1589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plunkbase.splunk.com/app/742/" TargetMode="External"/><Relationship Id="rId13" Type="http://schemas.openxmlformats.org/officeDocument/2006/relationships/hyperlink" Target="https://splunkbase.splunk.com/app/3504/" TargetMode="External"/><Relationship Id="rId18" Type="http://schemas.openxmlformats.org/officeDocument/2006/relationships/hyperlink" Target="https://splunkbase.splunk.com/app/3727/" TargetMode="External"/><Relationship Id="rId26" Type="http://schemas.openxmlformats.org/officeDocument/2006/relationships/hyperlink" Target="https://splunkbase.splunk.com/app/2992/" TargetMode="External"/><Relationship Id="rId3" Type="http://schemas.openxmlformats.org/officeDocument/2006/relationships/hyperlink" Target="https://www.splunk.com/en_us/solutions/covid19-response-overview/covid-19-solutions.html" TargetMode="External"/><Relationship Id="rId21" Type="http://schemas.openxmlformats.org/officeDocument/2006/relationships/hyperlink" Target="https://github.com/daveherrald/TA-stoq" TargetMode="External"/><Relationship Id="rId7" Type="http://schemas.openxmlformats.org/officeDocument/2006/relationships/hyperlink" Target="https://splunkbase.splunk.com/app/3943/" TargetMode="External"/><Relationship Id="rId12" Type="http://schemas.openxmlformats.org/officeDocument/2006/relationships/hyperlink" Target="https://splunkbase.splunk.com/app/2806/" TargetMode="External"/><Relationship Id="rId17" Type="http://schemas.openxmlformats.org/officeDocument/2006/relationships/hyperlink" Target="https://splunkbase.splunk.com/app/3080/" TargetMode="External"/><Relationship Id="rId25" Type="http://schemas.openxmlformats.org/officeDocument/2006/relationships/hyperlink" Target="https://splunkbase.splunk.com/app/4221/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splunkbase.splunk.com/app/1928/" TargetMode="External"/><Relationship Id="rId20" Type="http://schemas.openxmlformats.org/officeDocument/2006/relationships/hyperlink" Target="https://splunkbase.splunk.com/app/3720/" TargetMode="External"/><Relationship Id="rId29" Type="http://schemas.openxmlformats.org/officeDocument/2006/relationships/hyperlink" Target="https://splunkbase.splunk.com/app/275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lunkbase.splunk.com/app/3944/" TargetMode="External"/><Relationship Id="rId11" Type="http://schemas.openxmlformats.org/officeDocument/2006/relationships/hyperlink" Target="https://splunkbase.splunk.com/app/4402/" TargetMode="External"/><Relationship Id="rId24" Type="http://schemas.openxmlformats.org/officeDocument/2006/relationships/hyperlink" Target="https://splunkbase.splunk.com/app/833/" TargetMode="External"/><Relationship Id="rId5" Type="http://schemas.openxmlformats.org/officeDocument/2006/relationships/hyperlink" Target="https://splunkbase.splunk.com/app/3336/" TargetMode="External"/><Relationship Id="rId15" Type="http://schemas.openxmlformats.org/officeDocument/2006/relationships/hyperlink" Target="https://splunkbase.splunk.com/app/3549/" TargetMode="External"/><Relationship Id="rId23" Type="http://schemas.openxmlformats.org/officeDocument/2006/relationships/hyperlink" Target="https://splunkbase.splunk.com/app/4240/" TargetMode="External"/><Relationship Id="rId28" Type="http://schemas.openxmlformats.org/officeDocument/2006/relationships/hyperlink" Target="https://splunkbase.splunk.com/app/491/" TargetMode="External"/><Relationship Id="rId10" Type="http://schemas.openxmlformats.org/officeDocument/2006/relationships/hyperlink" Target="https://splunkbase.splunk.com/app/4722/" TargetMode="External"/><Relationship Id="rId19" Type="http://schemas.openxmlformats.org/officeDocument/2006/relationships/hyperlink" Target="https://splunkbase.splunk.com/app/1761/" TargetMode="External"/><Relationship Id="rId4" Type="http://schemas.openxmlformats.org/officeDocument/2006/relationships/hyperlink" Target="https://splunkbase.splunk.com/app/2790/" TargetMode="External"/><Relationship Id="rId9" Type="http://schemas.openxmlformats.org/officeDocument/2006/relationships/hyperlink" Target="https://splunkbase.splunk.com/app/1914/" TargetMode="External"/><Relationship Id="rId14" Type="http://schemas.openxmlformats.org/officeDocument/2006/relationships/hyperlink" Target="https://splunkbase.splunk.com/app/3757/" TargetMode="External"/><Relationship Id="rId22" Type="http://schemas.openxmlformats.org/officeDocument/2006/relationships/hyperlink" Target="https://splunkbase.splunk.com/app/2934/" TargetMode="External"/><Relationship Id="rId27" Type="http://schemas.openxmlformats.org/officeDocument/2006/relationships/hyperlink" Target="https://splunkbase.splunk.com/app/115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p197"/>
          <p:cNvSpPr txBox="1">
            <a:spLocks noGrp="1"/>
          </p:cNvSpPr>
          <p:nvPr>
            <p:ph type="ctrTitle"/>
          </p:nvPr>
        </p:nvSpPr>
        <p:spPr>
          <a:xfrm>
            <a:off x="3562350" y="739900"/>
            <a:ext cx="794385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400"/>
              <a:t>Splunk Remote Work Insights</a:t>
            </a:r>
            <a:endParaRPr sz="4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206"/>
          <p:cNvSpPr txBox="1"/>
          <p:nvPr/>
        </p:nvSpPr>
        <p:spPr>
          <a:xfrm>
            <a:off x="-152400" y="124200"/>
            <a:ext cx="3543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1397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C1724"/>
                </a:solidFill>
                <a:highlight>
                  <a:srgbClr val="FFFFFF"/>
                </a:highlight>
              </a:rPr>
              <a:t>Virtualized Infrastructure Availability</a:t>
            </a:r>
            <a:endParaRPr sz="1600">
              <a:solidFill>
                <a:srgbClr val="363C44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App for VMware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Add-on for Amazon Web Services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App for VMware NSX-T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Add-on for Citrix NetScaler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Add-on for Cisco UCS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8"/>
              </a:rPr>
              <a:t>Add-on for VMware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9"/>
              </a:rPr>
              <a:t>Add-on for Amazon Kinesis Firehose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0"/>
              </a:rPr>
              <a:t>App for AWS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1"/>
              </a:rPr>
              <a:t>Add-on for Microsoft Windows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2"/>
              </a:rPr>
              <a:t>App for Windows Infrastructure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3"/>
              </a:rPr>
              <a:t>Microsoft 365 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4"/>
              </a:rPr>
              <a:t>Microsoft Azure Add-on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5"/>
              </a:rPr>
              <a:t>Add-on for Microsoft Office 365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6"/>
              </a:rPr>
              <a:t>Microsoft Cloud Services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</p:txBody>
      </p:sp>
      <p:sp>
        <p:nvSpPr>
          <p:cNvPr id="2480" name="Google Shape;2480;p206"/>
          <p:cNvSpPr txBox="1"/>
          <p:nvPr/>
        </p:nvSpPr>
        <p:spPr>
          <a:xfrm>
            <a:off x="2743200" y="152400"/>
            <a:ext cx="3325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1397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C1724"/>
                </a:solidFill>
                <a:highlight>
                  <a:srgbClr val="FFFFFF"/>
                </a:highlight>
              </a:rPr>
              <a:t>Shared Resource Availability and Usage</a:t>
            </a:r>
            <a:endParaRPr sz="1600">
              <a:solidFill>
                <a:srgbClr val="363C44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3"/>
              </a:rPr>
              <a:t>Microsoft 365 App for Splunk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7"/>
              </a:rPr>
              <a:t>App for Microsoft Exchange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8"/>
              </a:rPr>
              <a:t>Add-on for Active Directory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9"/>
              </a:rPr>
              <a:t>App for Slack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0"/>
              </a:rPr>
              <a:t>App for Google Suite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5"/>
              </a:rPr>
              <a:t>Add-On for Microsoft Office 365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1"/>
              </a:rPr>
              <a:t>Add-on for Microsoft Exchange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</p:txBody>
      </p:sp>
      <p:sp>
        <p:nvSpPr>
          <p:cNvPr id="2481" name="Google Shape;2481;p206"/>
          <p:cNvSpPr txBox="1"/>
          <p:nvPr/>
        </p:nvSpPr>
        <p:spPr>
          <a:xfrm>
            <a:off x="5257800" y="152400"/>
            <a:ext cx="4575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1397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C1724"/>
                </a:solidFill>
                <a:highlight>
                  <a:srgbClr val="FFFFFF"/>
                </a:highlight>
              </a:rPr>
              <a:t>Supporting Infrastructure</a:t>
            </a:r>
            <a:endParaRPr sz="1600">
              <a:solidFill>
                <a:srgbClr val="363C44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2"/>
              </a:rPr>
              <a:t>Splunk App for Infrastructure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0"/>
              </a:rPr>
              <a:t>Splunk App for AWS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3"/>
              </a:rPr>
              <a:t>Splunk App for Unix and Linux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2"/>
              </a:rPr>
              <a:t>Splunk App for Windows Infrastructure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4"/>
              </a:rPr>
              <a:t>Palo Alto Networks App for Splunk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Splunk Add-on for Amazon Web Services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9"/>
              </a:rPr>
              <a:t>Splunk Add-on for Amazon Kinesis Firehose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5"/>
              </a:rPr>
              <a:t>EMC Isilon Add-on for Splunk Enterprise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6"/>
              </a:rPr>
              <a:t>Dell EMC VMAX Add-on for Splunk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7"/>
              </a:rPr>
              <a:t>Dell EMC ECS Add-on for Splunk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8"/>
              </a:rPr>
              <a:t>EMC Isilon App for Splunk Enterprise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9"/>
              </a:rPr>
              <a:t>Splunk Add-on for Cisco ASA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0"/>
              </a:rPr>
              <a:t>Splunk Add-on for Cisco Identity Services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1"/>
              </a:rPr>
              <a:t>Palo Alto Networks Add-on for Splunk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Splunk Add-on for Cisco UCS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2"/>
              </a:rPr>
              <a:t>Splunk Add-on for F5 BIG-IP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3"/>
              </a:rPr>
              <a:t>Splunk Add-on for Unix and Linux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1"/>
              </a:rPr>
              <a:t>Splunk Add-on for Microsoft Windows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4"/>
              </a:rPr>
              <a:t>Splunk Add-on for Microsoft Systems Ctr</a:t>
            </a:r>
            <a:endParaRPr/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4"/>
              </a:rPr>
              <a:t>Operations Manager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5"/>
              </a:rPr>
              <a:t>Splunk DB Connect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6"/>
              </a:rPr>
              <a:t>Splunk Stream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</p:txBody>
      </p:sp>
      <p:sp>
        <p:nvSpPr>
          <p:cNvPr id="2482" name="Google Shape;2482;p206"/>
          <p:cNvSpPr txBox="1"/>
          <p:nvPr/>
        </p:nvSpPr>
        <p:spPr>
          <a:xfrm>
            <a:off x="9000725" y="124200"/>
            <a:ext cx="3543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1397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C1724"/>
                </a:solidFill>
                <a:highlight>
                  <a:srgbClr val="FFFFFF"/>
                </a:highlight>
              </a:rPr>
              <a:t>VPN Infrastructure Monitoring</a:t>
            </a:r>
            <a:endParaRPr sz="1600">
              <a:solidFill>
                <a:srgbClr val="363C44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7"/>
              </a:rPr>
              <a:t>Cisco CESA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4"/>
              </a:rPr>
              <a:t>Palo Alto Networks App for Splunk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8"/>
              </a:rPr>
              <a:t>Splunk App for Okta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9"/>
              </a:rPr>
              <a:t>Splunk App for Sailpoint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9"/>
              </a:rPr>
              <a:t>Splunk App for RSA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9"/>
              </a:rPr>
              <a:t>TA for Cisco ASA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4"/>
              </a:rPr>
              <a:t>App for Palo Alto Networks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1"/>
              </a:rPr>
              <a:t>TA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40"/>
              </a:rPr>
              <a:t>Splunk Add-on for Checkpoint Opsec LEA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41"/>
              </a:rPr>
              <a:t>App for Cisco ISE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0"/>
              </a:rPr>
              <a:t>TA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42"/>
              </a:rPr>
              <a:t>Cisco NVM App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43"/>
              </a:rPr>
              <a:t>TA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44"/>
              </a:rPr>
              <a:t>FortiGate TA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44"/>
              </a:rPr>
              <a:t>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45"/>
              </a:rPr>
              <a:t>Zscaler TA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app</a:t>
            </a:r>
            <a:endParaRPr sz="1350">
              <a:solidFill>
                <a:srgbClr val="363C44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46"/>
              </a:rPr>
              <a:t>F5 Access Visibility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47"/>
              </a:rPr>
              <a:t>TA-Tomato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</p:txBody>
      </p:sp>
      <p:sp>
        <p:nvSpPr>
          <p:cNvPr id="2483" name="Google Shape;2483;p206"/>
          <p:cNvSpPr txBox="1"/>
          <p:nvPr/>
        </p:nvSpPr>
        <p:spPr>
          <a:xfrm>
            <a:off x="-438900" y="5943600"/>
            <a:ext cx="59619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/>
              <a:t>IT RWI Apps/TAs</a:t>
            </a:r>
            <a:endParaRPr sz="4200" b="1">
              <a:solidFill>
                <a:schemeClr val="accent1"/>
              </a:solidFill>
            </a:endParaRPr>
          </a:p>
        </p:txBody>
      </p:sp>
      <p:sp>
        <p:nvSpPr>
          <p:cNvPr id="2484" name="Google Shape;2484;p206"/>
          <p:cNvSpPr txBox="1"/>
          <p:nvPr/>
        </p:nvSpPr>
        <p:spPr>
          <a:xfrm>
            <a:off x="-41850" y="6497850"/>
            <a:ext cx="5961900" cy="1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8"/>
              </a:rPr>
              <a:t>https://www.splunk.com/en_us/solutions/covid19-response-overview/covid-19-solutions.htmAl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207"/>
          <p:cNvSpPr>
            <a:spLocks noGrp="1"/>
          </p:cNvSpPr>
          <p:nvPr>
            <p:ph type="pic" idx="2"/>
          </p:nvPr>
        </p:nvSpPr>
        <p:spPr>
          <a:prstGeom prst="roundRect">
            <a:avLst>
              <a:gd name="adj" fmla="val 16667"/>
            </a:avLst>
          </a:prstGeom>
        </p:spPr>
      </p:sp>
      <p:pic>
        <p:nvPicPr>
          <p:cNvPr id="2491" name="Google Shape;2491;p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350" y="883175"/>
            <a:ext cx="8125800" cy="5091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" name="Google Shape;2497;p208"/>
          <p:cNvSpPr>
            <a:spLocks noGrp="1"/>
          </p:cNvSpPr>
          <p:nvPr>
            <p:ph type="pic" idx="2"/>
          </p:nvPr>
        </p:nvSpPr>
        <p:spPr>
          <a:prstGeom prst="roundRect">
            <a:avLst>
              <a:gd name="adj" fmla="val 16667"/>
            </a:avLst>
          </a:prstGeom>
        </p:spPr>
      </p:sp>
      <p:pic>
        <p:nvPicPr>
          <p:cNvPr id="2498" name="Google Shape;2498;p208"/>
          <p:cNvPicPr preferRelativeResize="0"/>
          <p:nvPr/>
        </p:nvPicPr>
        <p:blipFill rotWithShape="1">
          <a:blip r:embed="rId3">
            <a:alphaModFix/>
          </a:blip>
          <a:srcRect t="980" r="1739"/>
          <a:stretch/>
        </p:blipFill>
        <p:spPr>
          <a:xfrm>
            <a:off x="2038350" y="1014050"/>
            <a:ext cx="8347000" cy="47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209"/>
          <p:cNvSpPr txBox="1">
            <a:spLocks noGrp="1"/>
          </p:cNvSpPr>
          <p:nvPr>
            <p:ph type="title"/>
          </p:nvPr>
        </p:nvSpPr>
        <p:spPr>
          <a:xfrm>
            <a:off x="685800" y="140208"/>
            <a:ext cx="10817400" cy="103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Remote Work Insights - VPN and Zoom</a:t>
            </a:r>
            <a:endParaRPr/>
          </a:p>
        </p:txBody>
      </p:sp>
      <p:pic>
        <p:nvPicPr>
          <p:cNvPr id="2505" name="Google Shape;2505;p209"/>
          <p:cNvPicPr preferRelativeResize="0"/>
          <p:nvPr/>
        </p:nvPicPr>
        <p:blipFill rotWithShape="1">
          <a:blip r:embed="rId3">
            <a:alphaModFix/>
          </a:blip>
          <a:srcRect t="922" b="932"/>
          <a:stretch/>
        </p:blipFill>
        <p:spPr>
          <a:xfrm>
            <a:off x="152400" y="1716575"/>
            <a:ext cx="12039600" cy="418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1" name="Google Shape;2511;p210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1362475" y="79250"/>
            <a:ext cx="3017067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2" name="Google Shape;2512;p210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4568526" y="79235"/>
            <a:ext cx="3017075" cy="6553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3" name="Google Shape;2513;p210"/>
          <p:cNvPicPr preferRelativeResize="0"/>
          <p:nvPr/>
        </p:nvPicPr>
        <p:blipFill rotWithShape="1">
          <a:blip r:embed="rId5">
            <a:alphaModFix/>
          </a:blip>
          <a:srcRect r="10"/>
          <a:stretch/>
        </p:blipFill>
        <p:spPr>
          <a:xfrm>
            <a:off x="7751400" y="79261"/>
            <a:ext cx="3017075" cy="6553190"/>
          </a:xfrm>
          <a:prstGeom prst="rect">
            <a:avLst/>
          </a:prstGeom>
          <a:noFill/>
          <a:ln>
            <a:noFill/>
          </a:ln>
        </p:spPr>
      </p:pic>
      <p:sp>
        <p:nvSpPr>
          <p:cNvPr id="2514" name="Google Shape;2514;p210"/>
          <p:cNvSpPr txBox="1">
            <a:spLocks noGrp="1"/>
          </p:cNvSpPr>
          <p:nvPr>
            <p:ph type="title"/>
          </p:nvPr>
        </p:nvSpPr>
        <p:spPr>
          <a:xfrm rot="-5400000">
            <a:off x="-4815900" y="841300"/>
            <a:ext cx="10543200" cy="103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Remote Work Insights - mobile</a:t>
            </a:r>
            <a:endParaRPr sz="3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p198"/>
          <p:cNvSpPr txBox="1">
            <a:spLocks noGrp="1"/>
          </p:cNvSpPr>
          <p:nvPr>
            <p:ph type="body" idx="1"/>
          </p:nvPr>
        </p:nvSpPr>
        <p:spPr>
          <a:xfrm>
            <a:off x="475650" y="812800"/>
            <a:ext cx="3959400" cy="53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r>
              <a:rPr lang="en-US"/>
              <a:t>Splunk Remote Work Insights</a:t>
            </a:r>
            <a:br>
              <a:rPr lang="en-US"/>
            </a:br>
            <a:r>
              <a:rPr lang="en-US" sz="2200" b="0">
                <a:solidFill>
                  <a:schemeClr val="accent1"/>
                </a:solidFill>
              </a:rPr>
              <a:t>Support for </a:t>
            </a:r>
            <a:r>
              <a:rPr lang="en-US" sz="22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Your Remote Workforce</a:t>
            </a:r>
            <a:endParaRPr/>
          </a:p>
          <a:p>
            <a:pPr marL="228600" lvl="1" indent="-2254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For customers responding to </a:t>
            </a:r>
            <a:br>
              <a:rPr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COVID-19 by moving employees to remote work, Splunk has introduced Remote Work Insights</a:t>
            </a:r>
            <a:endParaRPr/>
          </a:p>
          <a:p>
            <a:pPr marL="228600" lvl="1" indent="-2254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Empowers IT and Security teams </a:t>
            </a:r>
            <a:br>
              <a:rPr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to manage applications and monitor critical business performance from remote locations</a:t>
            </a:r>
            <a:endParaRPr/>
          </a:p>
          <a:p>
            <a:pPr marL="228600" lvl="1" indent="-2254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Executive dashboard provides </a:t>
            </a:r>
            <a:br>
              <a:rPr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views into business operations </a:t>
            </a:r>
            <a:br>
              <a:rPr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and employee productivity</a:t>
            </a:r>
            <a:endParaRPr sz="2000"/>
          </a:p>
        </p:txBody>
      </p:sp>
      <p:pic>
        <p:nvPicPr>
          <p:cNvPr id="2280" name="Google Shape;2280;p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9221" y="1113454"/>
            <a:ext cx="6462605" cy="4049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5" name="Google Shape;2285;p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6" name="Google Shape;2286;p199"/>
          <p:cNvSpPr/>
          <p:nvPr/>
        </p:nvSpPr>
        <p:spPr>
          <a:xfrm>
            <a:off x="0" y="0"/>
            <a:ext cx="12192000" cy="3656156"/>
          </a:xfrm>
          <a:custGeom>
            <a:avLst/>
            <a:gdLst/>
            <a:ahLst/>
            <a:cxnLst/>
            <a:rect l="l" t="t" r="r" b="b"/>
            <a:pathLst>
              <a:path w="6756" h="2026" extrusionOk="0">
                <a:moveTo>
                  <a:pt x="0" y="2026"/>
                </a:moveTo>
                <a:lnTo>
                  <a:pt x="0" y="0"/>
                </a:lnTo>
                <a:lnTo>
                  <a:pt x="6756" y="0"/>
                </a:lnTo>
                <a:lnTo>
                  <a:pt x="6756" y="1814"/>
                </a:lnTo>
                <a:lnTo>
                  <a:pt x="0" y="202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3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7" name="Google Shape;2287;p199"/>
          <p:cNvGrpSpPr/>
          <p:nvPr/>
        </p:nvGrpSpPr>
        <p:grpSpPr>
          <a:xfrm>
            <a:off x="1562083" y="2624929"/>
            <a:ext cx="1988312" cy="1988312"/>
            <a:chOff x="777494" y="2430850"/>
            <a:chExt cx="1988312" cy="1988312"/>
          </a:xfrm>
        </p:grpSpPr>
        <p:sp>
          <p:nvSpPr>
            <p:cNvPr id="2288" name="Google Shape;2288;p199"/>
            <p:cNvSpPr/>
            <p:nvPr/>
          </p:nvSpPr>
          <p:spPr>
            <a:xfrm>
              <a:off x="777494" y="2430850"/>
              <a:ext cx="1988312" cy="198831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99"/>
            <p:cNvSpPr/>
            <p:nvPr/>
          </p:nvSpPr>
          <p:spPr>
            <a:xfrm>
              <a:off x="868426" y="2521782"/>
              <a:ext cx="1806448" cy="1806448"/>
            </a:xfrm>
            <a:prstGeom prst="donut">
              <a:avLst>
                <a:gd name="adj" fmla="val 4877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endParaRPr>
            </a:p>
          </p:txBody>
        </p:sp>
      </p:grpSp>
      <p:grpSp>
        <p:nvGrpSpPr>
          <p:cNvPr id="2290" name="Google Shape;2290;p199"/>
          <p:cNvGrpSpPr/>
          <p:nvPr/>
        </p:nvGrpSpPr>
        <p:grpSpPr>
          <a:xfrm>
            <a:off x="5105392" y="2624929"/>
            <a:ext cx="1988312" cy="1988312"/>
            <a:chOff x="777494" y="2430850"/>
            <a:chExt cx="1988312" cy="1988312"/>
          </a:xfrm>
        </p:grpSpPr>
        <p:sp>
          <p:nvSpPr>
            <p:cNvPr id="2291" name="Google Shape;2291;p199"/>
            <p:cNvSpPr/>
            <p:nvPr/>
          </p:nvSpPr>
          <p:spPr>
            <a:xfrm>
              <a:off x="777494" y="2430850"/>
              <a:ext cx="1988312" cy="198831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99"/>
            <p:cNvSpPr/>
            <p:nvPr/>
          </p:nvSpPr>
          <p:spPr>
            <a:xfrm>
              <a:off x="868426" y="2521782"/>
              <a:ext cx="1806448" cy="1806448"/>
            </a:xfrm>
            <a:prstGeom prst="donut">
              <a:avLst>
                <a:gd name="adj" fmla="val 4877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endParaRPr>
            </a:p>
          </p:txBody>
        </p:sp>
      </p:grpSp>
      <p:grpSp>
        <p:nvGrpSpPr>
          <p:cNvPr id="2293" name="Google Shape;2293;p199"/>
          <p:cNvGrpSpPr/>
          <p:nvPr/>
        </p:nvGrpSpPr>
        <p:grpSpPr>
          <a:xfrm>
            <a:off x="8648696" y="2624929"/>
            <a:ext cx="1988312" cy="1988312"/>
            <a:chOff x="777494" y="2430850"/>
            <a:chExt cx="1988312" cy="1988312"/>
          </a:xfrm>
        </p:grpSpPr>
        <p:sp>
          <p:nvSpPr>
            <p:cNvPr id="2294" name="Google Shape;2294;p199"/>
            <p:cNvSpPr/>
            <p:nvPr/>
          </p:nvSpPr>
          <p:spPr>
            <a:xfrm>
              <a:off x="777494" y="2430850"/>
              <a:ext cx="1988312" cy="198831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199"/>
            <p:cNvSpPr/>
            <p:nvPr/>
          </p:nvSpPr>
          <p:spPr>
            <a:xfrm>
              <a:off x="868426" y="2521782"/>
              <a:ext cx="1806448" cy="1806448"/>
            </a:xfrm>
            <a:prstGeom prst="donut">
              <a:avLst>
                <a:gd name="adj" fmla="val 4877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6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endParaRPr>
            </a:p>
          </p:txBody>
        </p:sp>
      </p:grpSp>
      <p:sp>
        <p:nvSpPr>
          <p:cNvPr id="2296" name="Google Shape;2296;p199"/>
          <p:cNvSpPr txBox="1"/>
          <p:nvPr/>
        </p:nvSpPr>
        <p:spPr>
          <a:xfrm>
            <a:off x="807962" y="4715666"/>
            <a:ext cx="349656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Real-Time Visibility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Across disparate remote 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systems including VPN, 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Microsoft 365, and cloud-based collaboration platforms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199"/>
          <p:cNvSpPr txBox="1"/>
          <p:nvPr/>
        </p:nvSpPr>
        <p:spPr>
          <a:xfrm>
            <a:off x="4632755" y="4715666"/>
            <a:ext cx="293359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 March 31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/>
              <a:t>COVID-19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Response Page 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Splunk.com</a:t>
            </a:r>
            <a:endParaRPr/>
          </a:p>
        </p:txBody>
      </p:sp>
      <p:sp>
        <p:nvSpPr>
          <p:cNvPr id="2298" name="Google Shape;2298;p199"/>
          <p:cNvSpPr txBox="1"/>
          <p:nvPr/>
        </p:nvSpPr>
        <p:spPr>
          <a:xfrm>
            <a:off x="8363125" y="4715675"/>
            <a:ext cx="2746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Frequent Updates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/>
              <a:t>Support for additional remote work 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ystem</a:t>
            </a:r>
            <a:r>
              <a:rPr lang="en-US" sz="1800"/>
              <a:t>s coming soon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9" name="Google Shape;2299;p199"/>
          <p:cNvGrpSpPr/>
          <p:nvPr/>
        </p:nvGrpSpPr>
        <p:grpSpPr>
          <a:xfrm>
            <a:off x="5743253" y="3328784"/>
            <a:ext cx="762350" cy="655242"/>
            <a:chOff x="1356" y="1"/>
            <a:chExt cx="4975" cy="4326"/>
          </a:xfrm>
        </p:grpSpPr>
        <p:sp>
          <p:nvSpPr>
            <p:cNvPr id="2300" name="Google Shape;2300;p199"/>
            <p:cNvSpPr/>
            <p:nvPr/>
          </p:nvSpPr>
          <p:spPr>
            <a:xfrm>
              <a:off x="1356" y="1"/>
              <a:ext cx="4584" cy="3474"/>
            </a:xfrm>
            <a:custGeom>
              <a:avLst/>
              <a:gdLst/>
              <a:ahLst/>
              <a:cxnLst/>
              <a:rect l="l" t="t" r="r" b="b"/>
              <a:pathLst>
                <a:path w="3402" h="2578" extrusionOk="0">
                  <a:moveTo>
                    <a:pt x="2182" y="2478"/>
                  </a:moveTo>
                  <a:cubicBezTo>
                    <a:pt x="210" y="2478"/>
                    <a:pt x="210" y="2478"/>
                    <a:pt x="210" y="2478"/>
                  </a:cubicBezTo>
                  <a:cubicBezTo>
                    <a:pt x="149" y="2478"/>
                    <a:pt x="100" y="2429"/>
                    <a:pt x="100" y="2368"/>
                  </a:cubicBezTo>
                  <a:cubicBezTo>
                    <a:pt x="100" y="695"/>
                    <a:pt x="100" y="695"/>
                    <a:pt x="100" y="695"/>
                  </a:cubicBezTo>
                  <a:cubicBezTo>
                    <a:pt x="3302" y="695"/>
                    <a:pt x="3302" y="695"/>
                    <a:pt x="3302" y="695"/>
                  </a:cubicBezTo>
                  <a:cubicBezTo>
                    <a:pt x="3302" y="1699"/>
                    <a:pt x="3302" y="1699"/>
                    <a:pt x="3302" y="1699"/>
                  </a:cubicBezTo>
                  <a:cubicBezTo>
                    <a:pt x="3302" y="1726"/>
                    <a:pt x="3324" y="1749"/>
                    <a:pt x="3352" y="1749"/>
                  </a:cubicBezTo>
                  <a:cubicBezTo>
                    <a:pt x="3380" y="1749"/>
                    <a:pt x="3402" y="1726"/>
                    <a:pt x="3402" y="1699"/>
                  </a:cubicBezTo>
                  <a:cubicBezTo>
                    <a:pt x="3402" y="210"/>
                    <a:pt x="3402" y="210"/>
                    <a:pt x="3402" y="210"/>
                  </a:cubicBezTo>
                  <a:cubicBezTo>
                    <a:pt x="3402" y="94"/>
                    <a:pt x="3308" y="0"/>
                    <a:pt x="3192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94" y="0"/>
                    <a:pt x="0" y="94"/>
                    <a:pt x="0" y="210"/>
                  </a:cubicBezTo>
                  <a:cubicBezTo>
                    <a:pt x="0" y="2368"/>
                    <a:pt x="0" y="2368"/>
                    <a:pt x="0" y="2368"/>
                  </a:cubicBezTo>
                  <a:cubicBezTo>
                    <a:pt x="0" y="2484"/>
                    <a:pt x="94" y="2578"/>
                    <a:pt x="210" y="2578"/>
                  </a:cubicBezTo>
                  <a:cubicBezTo>
                    <a:pt x="2182" y="2578"/>
                    <a:pt x="2182" y="2578"/>
                    <a:pt x="2182" y="2578"/>
                  </a:cubicBezTo>
                  <a:cubicBezTo>
                    <a:pt x="2210" y="2578"/>
                    <a:pt x="2232" y="2556"/>
                    <a:pt x="2232" y="2528"/>
                  </a:cubicBezTo>
                  <a:cubicBezTo>
                    <a:pt x="2232" y="2501"/>
                    <a:pt x="2210" y="2478"/>
                    <a:pt x="2182" y="2478"/>
                  </a:cubicBezTo>
                  <a:close/>
                  <a:moveTo>
                    <a:pt x="210" y="100"/>
                  </a:moveTo>
                  <a:cubicBezTo>
                    <a:pt x="3192" y="100"/>
                    <a:pt x="3192" y="100"/>
                    <a:pt x="3192" y="100"/>
                  </a:cubicBezTo>
                  <a:cubicBezTo>
                    <a:pt x="3253" y="100"/>
                    <a:pt x="3302" y="149"/>
                    <a:pt x="3302" y="210"/>
                  </a:cubicBezTo>
                  <a:cubicBezTo>
                    <a:pt x="3302" y="595"/>
                    <a:pt x="3302" y="595"/>
                    <a:pt x="3302" y="595"/>
                  </a:cubicBezTo>
                  <a:cubicBezTo>
                    <a:pt x="100" y="595"/>
                    <a:pt x="100" y="595"/>
                    <a:pt x="100" y="595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100" y="149"/>
                    <a:pt x="149" y="100"/>
                    <a:pt x="210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99"/>
            <p:cNvSpPr/>
            <p:nvPr/>
          </p:nvSpPr>
          <p:spPr>
            <a:xfrm>
              <a:off x="2006" y="353"/>
              <a:ext cx="300" cy="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99"/>
            <p:cNvSpPr/>
            <p:nvPr/>
          </p:nvSpPr>
          <p:spPr>
            <a:xfrm>
              <a:off x="2581" y="353"/>
              <a:ext cx="300" cy="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99"/>
            <p:cNvSpPr/>
            <p:nvPr/>
          </p:nvSpPr>
          <p:spPr>
            <a:xfrm>
              <a:off x="3921" y="399"/>
              <a:ext cx="1310" cy="134"/>
            </a:xfrm>
            <a:custGeom>
              <a:avLst/>
              <a:gdLst/>
              <a:ahLst/>
              <a:cxnLst/>
              <a:rect l="l" t="t" r="r" b="b"/>
              <a:pathLst>
                <a:path w="974" h="100" extrusionOk="0">
                  <a:moveTo>
                    <a:pt x="50" y="100"/>
                  </a:moveTo>
                  <a:cubicBezTo>
                    <a:pt x="924" y="100"/>
                    <a:pt x="924" y="100"/>
                    <a:pt x="924" y="100"/>
                  </a:cubicBezTo>
                  <a:cubicBezTo>
                    <a:pt x="951" y="100"/>
                    <a:pt x="974" y="78"/>
                    <a:pt x="974" y="50"/>
                  </a:cubicBezTo>
                  <a:cubicBezTo>
                    <a:pt x="974" y="23"/>
                    <a:pt x="951" y="0"/>
                    <a:pt x="924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78"/>
                    <a:pt x="22" y="100"/>
                    <a:pt x="50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99"/>
            <p:cNvSpPr/>
            <p:nvPr/>
          </p:nvSpPr>
          <p:spPr>
            <a:xfrm>
              <a:off x="4490" y="2485"/>
              <a:ext cx="1841" cy="1842"/>
            </a:xfrm>
            <a:custGeom>
              <a:avLst/>
              <a:gdLst/>
              <a:ahLst/>
              <a:cxnLst/>
              <a:rect l="l" t="t" r="r" b="b"/>
              <a:pathLst>
                <a:path w="1369" h="1367" extrusionOk="0">
                  <a:moveTo>
                    <a:pt x="1334" y="816"/>
                  </a:moveTo>
                  <a:cubicBezTo>
                    <a:pt x="1225" y="731"/>
                    <a:pt x="1225" y="731"/>
                    <a:pt x="1225" y="731"/>
                  </a:cubicBezTo>
                  <a:cubicBezTo>
                    <a:pt x="1225" y="644"/>
                    <a:pt x="1225" y="644"/>
                    <a:pt x="1225" y="644"/>
                  </a:cubicBezTo>
                  <a:cubicBezTo>
                    <a:pt x="1336" y="559"/>
                    <a:pt x="1336" y="559"/>
                    <a:pt x="1336" y="559"/>
                  </a:cubicBezTo>
                  <a:cubicBezTo>
                    <a:pt x="1360" y="541"/>
                    <a:pt x="1369" y="507"/>
                    <a:pt x="1357" y="479"/>
                  </a:cubicBezTo>
                  <a:cubicBezTo>
                    <a:pt x="1309" y="361"/>
                    <a:pt x="1309" y="361"/>
                    <a:pt x="1309" y="361"/>
                  </a:cubicBezTo>
                  <a:cubicBezTo>
                    <a:pt x="1298" y="333"/>
                    <a:pt x="1267" y="315"/>
                    <a:pt x="1237" y="318"/>
                  </a:cubicBezTo>
                  <a:cubicBezTo>
                    <a:pt x="1099" y="335"/>
                    <a:pt x="1099" y="335"/>
                    <a:pt x="1099" y="335"/>
                  </a:cubicBezTo>
                  <a:cubicBezTo>
                    <a:pt x="1038" y="273"/>
                    <a:pt x="1038" y="273"/>
                    <a:pt x="1038" y="273"/>
                  </a:cubicBezTo>
                  <a:cubicBezTo>
                    <a:pt x="1057" y="136"/>
                    <a:pt x="1057" y="136"/>
                    <a:pt x="1057" y="136"/>
                  </a:cubicBezTo>
                  <a:cubicBezTo>
                    <a:pt x="1061" y="106"/>
                    <a:pt x="1043" y="75"/>
                    <a:pt x="1015" y="63"/>
                  </a:cubicBezTo>
                  <a:cubicBezTo>
                    <a:pt x="898" y="14"/>
                    <a:pt x="898" y="14"/>
                    <a:pt x="898" y="14"/>
                  </a:cubicBezTo>
                  <a:cubicBezTo>
                    <a:pt x="869" y="2"/>
                    <a:pt x="835" y="11"/>
                    <a:pt x="817" y="35"/>
                  </a:cubicBezTo>
                  <a:cubicBezTo>
                    <a:pt x="731" y="144"/>
                    <a:pt x="731" y="144"/>
                    <a:pt x="731" y="144"/>
                  </a:cubicBezTo>
                  <a:cubicBezTo>
                    <a:pt x="640" y="144"/>
                    <a:pt x="640" y="144"/>
                    <a:pt x="640" y="144"/>
                  </a:cubicBezTo>
                  <a:cubicBezTo>
                    <a:pt x="560" y="34"/>
                    <a:pt x="560" y="34"/>
                    <a:pt x="560" y="34"/>
                  </a:cubicBezTo>
                  <a:cubicBezTo>
                    <a:pt x="542" y="9"/>
                    <a:pt x="508" y="0"/>
                    <a:pt x="479" y="11"/>
                  </a:cubicBezTo>
                  <a:cubicBezTo>
                    <a:pt x="361" y="59"/>
                    <a:pt x="361" y="59"/>
                    <a:pt x="361" y="59"/>
                  </a:cubicBezTo>
                  <a:cubicBezTo>
                    <a:pt x="332" y="71"/>
                    <a:pt x="315" y="102"/>
                    <a:pt x="319" y="133"/>
                  </a:cubicBezTo>
                  <a:cubicBezTo>
                    <a:pt x="338" y="267"/>
                    <a:pt x="338" y="267"/>
                    <a:pt x="338" y="267"/>
                  </a:cubicBezTo>
                  <a:cubicBezTo>
                    <a:pt x="272" y="334"/>
                    <a:pt x="272" y="334"/>
                    <a:pt x="272" y="334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107" y="308"/>
                    <a:pt x="76" y="325"/>
                    <a:pt x="63" y="354"/>
                  </a:cubicBezTo>
                  <a:cubicBezTo>
                    <a:pt x="14" y="471"/>
                    <a:pt x="14" y="471"/>
                    <a:pt x="14" y="471"/>
                  </a:cubicBezTo>
                  <a:cubicBezTo>
                    <a:pt x="2" y="500"/>
                    <a:pt x="11" y="534"/>
                    <a:pt x="36" y="552"/>
                  </a:cubicBezTo>
                  <a:cubicBezTo>
                    <a:pt x="145" y="634"/>
                    <a:pt x="145" y="634"/>
                    <a:pt x="145" y="634"/>
                  </a:cubicBezTo>
                  <a:cubicBezTo>
                    <a:pt x="144" y="728"/>
                    <a:pt x="144" y="728"/>
                    <a:pt x="144" y="728"/>
                  </a:cubicBezTo>
                  <a:cubicBezTo>
                    <a:pt x="35" y="809"/>
                    <a:pt x="35" y="809"/>
                    <a:pt x="35" y="809"/>
                  </a:cubicBezTo>
                  <a:cubicBezTo>
                    <a:pt x="10" y="827"/>
                    <a:pt x="0" y="861"/>
                    <a:pt x="12" y="890"/>
                  </a:cubicBezTo>
                  <a:cubicBezTo>
                    <a:pt x="60" y="1008"/>
                    <a:pt x="60" y="1008"/>
                    <a:pt x="60" y="1008"/>
                  </a:cubicBezTo>
                  <a:cubicBezTo>
                    <a:pt x="72" y="1036"/>
                    <a:pt x="102" y="1054"/>
                    <a:pt x="133" y="1050"/>
                  </a:cubicBezTo>
                  <a:cubicBezTo>
                    <a:pt x="268" y="1030"/>
                    <a:pt x="268" y="1030"/>
                    <a:pt x="268" y="1030"/>
                  </a:cubicBezTo>
                  <a:cubicBezTo>
                    <a:pt x="334" y="1097"/>
                    <a:pt x="334" y="1097"/>
                    <a:pt x="334" y="1097"/>
                  </a:cubicBezTo>
                  <a:cubicBezTo>
                    <a:pt x="313" y="1232"/>
                    <a:pt x="313" y="1232"/>
                    <a:pt x="313" y="1232"/>
                  </a:cubicBezTo>
                  <a:cubicBezTo>
                    <a:pt x="308" y="1262"/>
                    <a:pt x="326" y="1293"/>
                    <a:pt x="354" y="1305"/>
                  </a:cubicBezTo>
                  <a:cubicBezTo>
                    <a:pt x="472" y="1355"/>
                    <a:pt x="472" y="1355"/>
                    <a:pt x="472" y="1355"/>
                  </a:cubicBezTo>
                  <a:cubicBezTo>
                    <a:pt x="500" y="1367"/>
                    <a:pt x="534" y="1358"/>
                    <a:pt x="553" y="1333"/>
                  </a:cubicBezTo>
                  <a:cubicBezTo>
                    <a:pt x="634" y="1224"/>
                    <a:pt x="634" y="1224"/>
                    <a:pt x="634" y="1224"/>
                  </a:cubicBezTo>
                  <a:cubicBezTo>
                    <a:pt x="725" y="1225"/>
                    <a:pt x="725" y="1225"/>
                    <a:pt x="725" y="1225"/>
                  </a:cubicBezTo>
                  <a:cubicBezTo>
                    <a:pt x="809" y="1335"/>
                    <a:pt x="809" y="1335"/>
                    <a:pt x="809" y="1335"/>
                  </a:cubicBezTo>
                  <a:cubicBezTo>
                    <a:pt x="823" y="1352"/>
                    <a:pt x="844" y="1362"/>
                    <a:pt x="865" y="1362"/>
                  </a:cubicBezTo>
                  <a:cubicBezTo>
                    <a:pt x="873" y="1362"/>
                    <a:pt x="882" y="1360"/>
                    <a:pt x="890" y="1357"/>
                  </a:cubicBezTo>
                  <a:cubicBezTo>
                    <a:pt x="1008" y="1309"/>
                    <a:pt x="1008" y="1309"/>
                    <a:pt x="1008" y="1309"/>
                  </a:cubicBezTo>
                  <a:cubicBezTo>
                    <a:pt x="1036" y="1298"/>
                    <a:pt x="1054" y="1267"/>
                    <a:pt x="1050" y="1237"/>
                  </a:cubicBezTo>
                  <a:cubicBezTo>
                    <a:pt x="1034" y="1099"/>
                    <a:pt x="1034" y="1099"/>
                    <a:pt x="1034" y="1099"/>
                  </a:cubicBezTo>
                  <a:cubicBezTo>
                    <a:pt x="1095" y="1038"/>
                    <a:pt x="1095" y="1038"/>
                    <a:pt x="1095" y="1038"/>
                  </a:cubicBezTo>
                  <a:cubicBezTo>
                    <a:pt x="1233" y="1056"/>
                    <a:pt x="1233" y="1056"/>
                    <a:pt x="1233" y="1056"/>
                  </a:cubicBezTo>
                  <a:cubicBezTo>
                    <a:pt x="1263" y="1060"/>
                    <a:pt x="1294" y="1043"/>
                    <a:pt x="1306" y="1015"/>
                  </a:cubicBezTo>
                  <a:cubicBezTo>
                    <a:pt x="1355" y="897"/>
                    <a:pt x="1355" y="897"/>
                    <a:pt x="1355" y="897"/>
                  </a:cubicBezTo>
                  <a:cubicBezTo>
                    <a:pt x="1367" y="869"/>
                    <a:pt x="1358" y="835"/>
                    <a:pt x="1334" y="816"/>
                  </a:cubicBezTo>
                  <a:close/>
                  <a:moveTo>
                    <a:pt x="1223" y="954"/>
                  </a:moveTo>
                  <a:cubicBezTo>
                    <a:pt x="1097" y="937"/>
                    <a:pt x="1097" y="937"/>
                    <a:pt x="1097" y="937"/>
                  </a:cubicBezTo>
                  <a:cubicBezTo>
                    <a:pt x="1074" y="934"/>
                    <a:pt x="1047" y="944"/>
                    <a:pt x="1031" y="961"/>
                  </a:cubicBezTo>
                  <a:cubicBezTo>
                    <a:pt x="958" y="1034"/>
                    <a:pt x="958" y="1034"/>
                    <a:pt x="958" y="1034"/>
                  </a:cubicBezTo>
                  <a:cubicBezTo>
                    <a:pt x="940" y="1050"/>
                    <a:pt x="930" y="1076"/>
                    <a:pt x="933" y="1100"/>
                  </a:cubicBezTo>
                  <a:cubicBezTo>
                    <a:pt x="948" y="1225"/>
                    <a:pt x="948" y="1225"/>
                    <a:pt x="948" y="1225"/>
                  </a:cubicBezTo>
                  <a:cubicBezTo>
                    <a:pt x="874" y="1256"/>
                    <a:pt x="874" y="1256"/>
                    <a:pt x="874" y="1256"/>
                  </a:cubicBezTo>
                  <a:cubicBezTo>
                    <a:pt x="798" y="1155"/>
                    <a:pt x="798" y="1155"/>
                    <a:pt x="798" y="1155"/>
                  </a:cubicBezTo>
                  <a:cubicBezTo>
                    <a:pt x="783" y="1137"/>
                    <a:pt x="759" y="1125"/>
                    <a:pt x="736" y="1125"/>
                  </a:cubicBezTo>
                  <a:cubicBezTo>
                    <a:pt x="735" y="1125"/>
                    <a:pt x="735" y="1125"/>
                    <a:pt x="734" y="1125"/>
                  </a:cubicBezTo>
                  <a:cubicBezTo>
                    <a:pt x="626" y="1124"/>
                    <a:pt x="626" y="1124"/>
                    <a:pt x="626" y="1124"/>
                  </a:cubicBezTo>
                  <a:cubicBezTo>
                    <a:pt x="602" y="1123"/>
                    <a:pt x="576" y="1135"/>
                    <a:pt x="562" y="1154"/>
                  </a:cubicBezTo>
                  <a:cubicBezTo>
                    <a:pt x="488" y="1253"/>
                    <a:pt x="488" y="1253"/>
                    <a:pt x="488" y="1253"/>
                  </a:cubicBezTo>
                  <a:cubicBezTo>
                    <a:pt x="416" y="1223"/>
                    <a:pt x="416" y="1223"/>
                    <a:pt x="416" y="1223"/>
                  </a:cubicBezTo>
                  <a:cubicBezTo>
                    <a:pt x="434" y="1101"/>
                    <a:pt x="434" y="1101"/>
                    <a:pt x="434" y="1101"/>
                  </a:cubicBezTo>
                  <a:cubicBezTo>
                    <a:pt x="438" y="1077"/>
                    <a:pt x="429" y="1050"/>
                    <a:pt x="411" y="1033"/>
                  </a:cubicBezTo>
                  <a:cubicBezTo>
                    <a:pt x="333" y="954"/>
                    <a:pt x="333" y="954"/>
                    <a:pt x="333" y="954"/>
                  </a:cubicBezTo>
                  <a:cubicBezTo>
                    <a:pt x="316" y="936"/>
                    <a:pt x="289" y="926"/>
                    <a:pt x="265" y="930"/>
                  </a:cubicBezTo>
                  <a:cubicBezTo>
                    <a:pt x="143" y="947"/>
                    <a:pt x="143" y="947"/>
                    <a:pt x="143" y="947"/>
                  </a:cubicBezTo>
                  <a:cubicBezTo>
                    <a:pt x="114" y="875"/>
                    <a:pt x="114" y="875"/>
                    <a:pt x="114" y="875"/>
                  </a:cubicBezTo>
                  <a:cubicBezTo>
                    <a:pt x="213" y="802"/>
                    <a:pt x="213" y="802"/>
                    <a:pt x="213" y="802"/>
                  </a:cubicBezTo>
                  <a:cubicBezTo>
                    <a:pt x="233" y="787"/>
                    <a:pt x="245" y="762"/>
                    <a:pt x="244" y="738"/>
                  </a:cubicBezTo>
                  <a:cubicBezTo>
                    <a:pt x="245" y="626"/>
                    <a:pt x="245" y="626"/>
                    <a:pt x="245" y="626"/>
                  </a:cubicBezTo>
                  <a:cubicBezTo>
                    <a:pt x="246" y="602"/>
                    <a:pt x="234" y="576"/>
                    <a:pt x="215" y="561"/>
                  </a:cubicBezTo>
                  <a:cubicBezTo>
                    <a:pt x="116" y="487"/>
                    <a:pt x="116" y="487"/>
                    <a:pt x="116" y="487"/>
                  </a:cubicBezTo>
                  <a:cubicBezTo>
                    <a:pt x="146" y="415"/>
                    <a:pt x="146" y="415"/>
                    <a:pt x="146" y="415"/>
                  </a:cubicBezTo>
                  <a:cubicBezTo>
                    <a:pt x="268" y="434"/>
                    <a:pt x="268" y="434"/>
                    <a:pt x="268" y="434"/>
                  </a:cubicBezTo>
                  <a:cubicBezTo>
                    <a:pt x="292" y="438"/>
                    <a:pt x="319" y="429"/>
                    <a:pt x="336" y="411"/>
                  </a:cubicBezTo>
                  <a:cubicBezTo>
                    <a:pt x="415" y="332"/>
                    <a:pt x="415" y="332"/>
                    <a:pt x="415" y="332"/>
                  </a:cubicBezTo>
                  <a:cubicBezTo>
                    <a:pt x="433" y="316"/>
                    <a:pt x="443" y="289"/>
                    <a:pt x="439" y="265"/>
                  </a:cubicBezTo>
                  <a:cubicBezTo>
                    <a:pt x="422" y="143"/>
                    <a:pt x="422" y="143"/>
                    <a:pt x="422" y="143"/>
                  </a:cubicBezTo>
                  <a:cubicBezTo>
                    <a:pt x="494" y="113"/>
                    <a:pt x="494" y="113"/>
                    <a:pt x="494" y="113"/>
                  </a:cubicBezTo>
                  <a:cubicBezTo>
                    <a:pt x="567" y="213"/>
                    <a:pt x="567" y="213"/>
                    <a:pt x="567" y="213"/>
                  </a:cubicBezTo>
                  <a:cubicBezTo>
                    <a:pt x="581" y="233"/>
                    <a:pt x="607" y="245"/>
                    <a:pt x="631" y="244"/>
                  </a:cubicBezTo>
                  <a:cubicBezTo>
                    <a:pt x="739" y="244"/>
                    <a:pt x="739" y="244"/>
                    <a:pt x="739" y="244"/>
                  </a:cubicBezTo>
                  <a:cubicBezTo>
                    <a:pt x="763" y="245"/>
                    <a:pt x="788" y="233"/>
                    <a:pt x="803" y="215"/>
                  </a:cubicBezTo>
                  <a:cubicBezTo>
                    <a:pt x="881" y="115"/>
                    <a:pt x="881" y="115"/>
                    <a:pt x="881" y="115"/>
                  </a:cubicBezTo>
                  <a:cubicBezTo>
                    <a:pt x="954" y="146"/>
                    <a:pt x="954" y="146"/>
                    <a:pt x="954" y="146"/>
                  </a:cubicBezTo>
                  <a:cubicBezTo>
                    <a:pt x="938" y="271"/>
                    <a:pt x="938" y="271"/>
                    <a:pt x="938" y="271"/>
                  </a:cubicBezTo>
                  <a:cubicBezTo>
                    <a:pt x="935" y="295"/>
                    <a:pt x="944" y="322"/>
                    <a:pt x="961" y="338"/>
                  </a:cubicBezTo>
                  <a:cubicBezTo>
                    <a:pt x="1034" y="411"/>
                    <a:pt x="1034" y="411"/>
                    <a:pt x="1034" y="411"/>
                  </a:cubicBezTo>
                  <a:cubicBezTo>
                    <a:pt x="1050" y="429"/>
                    <a:pt x="1077" y="439"/>
                    <a:pt x="1100" y="436"/>
                  </a:cubicBezTo>
                  <a:cubicBezTo>
                    <a:pt x="1226" y="421"/>
                    <a:pt x="1226" y="421"/>
                    <a:pt x="1226" y="421"/>
                  </a:cubicBezTo>
                  <a:cubicBezTo>
                    <a:pt x="1256" y="494"/>
                    <a:pt x="1256" y="494"/>
                    <a:pt x="1256" y="494"/>
                  </a:cubicBezTo>
                  <a:cubicBezTo>
                    <a:pt x="1155" y="571"/>
                    <a:pt x="1155" y="571"/>
                    <a:pt x="1155" y="571"/>
                  </a:cubicBezTo>
                  <a:cubicBezTo>
                    <a:pt x="1137" y="586"/>
                    <a:pt x="1125" y="611"/>
                    <a:pt x="1125" y="635"/>
                  </a:cubicBezTo>
                  <a:cubicBezTo>
                    <a:pt x="1125" y="738"/>
                    <a:pt x="1125" y="738"/>
                    <a:pt x="1125" y="738"/>
                  </a:cubicBezTo>
                  <a:cubicBezTo>
                    <a:pt x="1124" y="762"/>
                    <a:pt x="1135" y="788"/>
                    <a:pt x="1154" y="803"/>
                  </a:cubicBezTo>
                  <a:cubicBezTo>
                    <a:pt x="1254" y="880"/>
                    <a:pt x="1254" y="880"/>
                    <a:pt x="1254" y="880"/>
                  </a:cubicBezTo>
                  <a:lnTo>
                    <a:pt x="1223" y="9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199"/>
            <p:cNvSpPr/>
            <p:nvPr/>
          </p:nvSpPr>
          <p:spPr>
            <a:xfrm>
              <a:off x="5042" y="3038"/>
              <a:ext cx="738" cy="738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275" y="0"/>
                  </a:moveTo>
                  <a:cubicBezTo>
                    <a:pt x="123" y="0"/>
                    <a:pt x="0" y="123"/>
                    <a:pt x="0" y="274"/>
                  </a:cubicBezTo>
                  <a:cubicBezTo>
                    <a:pt x="0" y="426"/>
                    <a:pt x="123" y="549"/>
                    <a:pt x="275" y="549"/>
                  </a:cubicBezTo>
                  <a:cubicBezTo>
                    <a:pt x="426" y="549"/>
                    <a:pt x="549" y="426"/>
                    <a:pt x="549" y="274"/>
                  </a:cubicBezTo>
                  <a:cubicBezTo>
                    <a:pt x="549" y="123"/>
                    <a:pt x="426" y="0"/>
                    <a:pt x="275" y="0"/>
                  </a:cubicBezTo>
                  <a:close/>
                  <a:moveTo>
                    <a:pt x="275" y="449"/>
                  </a:moveTo>
                  <a:cubicBezTo>
                    <a:pt x="178" y="449"/>
                    <a:pt x="100" y="371"/>
                    <a:pt x="100" y="274"/>
                  </a:cubicBezTo>
                  <a:cubicBezTo>
                    <a:pt x="100" y="178"/>
                    <a:pt x="178" y="100"/>
                    <a:pt x="275" y="100"/>
                  </a:cubicBezTo>
                  <a:cubicBezTo>
                    <a:pt x="371" y="100"/>
                    <a:pt x="449" y="178"/>
                    <a:pt x="449" y="274"/>
                  </a:cubicBezTo>
                  <a:cubicBezTo>
                    <a:pt x="449" y="371"/>
                    <a:pt x="371" y="449"/>
                    <a:pt x="275" y="4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199"/>
            <p:cNvSpPr/>
            <p:nvPr/>
          </p:nvSpPr>
          <p:spPr>
            <a:xfrm>
              <a:off x="4061" y="1511"/>
              <a:ext cx="0" cy="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199"/>
            <p:cNvSpPr/>
            <p:nvPr/>
          </p:nvSpPr>
          <p:spPr>
            <a:xfrm>
              <a:off x="4360" y="1134"/>
              <a:ext cx="0" cy="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199"/>
            <p:cNvSpPr/>
            <p:nvPr/>
          </p:nvSpPr>
          <p:spPr>
            <a:xfrm>
              <a:off x="4659" y="1727"/>
              <a:ext cx="0" cy="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199"/>
            <p:cNvSpPr/>
            <p:nvPr/>
          </p:nvSpPr>
          <p:spPr>
            <a:xfrm>
              <a:off x="4659" y="1209"/>
              <a:ext cx="0" cy="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199"/>
            <p:cNvSpPr/>
            <p:nvPr/>
          </p:nvSpPr>
          <p:spPr>
            <a:xfrm>
              <a:off x="1860" y="1210"/>
              <a:ext cx="1749" cy="1752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191" y="190"/>
                  </a:moveTo>
                  <a:cubicBezTo>
                    <a:pt x="68" y="313"/>
                    <a:pt x="0" y="476"/>
                    <a:pt x="0" y="650"/>
                  </a:cubicBezTo>
                  <a:cubicBezTo>
                    <a:pt x="0" y="823"/>
                    <a:pt x="68" y="986"/>
                    <a:pt x="191" y="1109"/>
                  </a:cubicBezTo>
                  <a:cubicBezTo>
                    <a:pt x="313" y="1232"/>
                    <a:pt x="477" y="1300"/>
                    <a:pt x="650" y="1300"/>
                  </a:cubicBezTo>
                  <a:cubicBezTo>
                    <a:pt x="824" y="1300"/>
                    <a:pt x="987" y="1232"/>
                    <a:pt x="1110" y="1109"/>
                  </a:cubicBezTo>
                  <a:cubicBezTo>
                    <a:pt x="1233" y="986"/>
                    <a:pt x="1300" y="823"/>
                    <a:pt x="1300" y="650"/>
                  </a:cubicBezTo>
                  <a:cubicBezTo>
                    <a:pt x="1300" y="476"/>
                    <a:pt x="1233" y="313"/>
                    <a:pt x="1110" y="190"/>
                  </a:cubicBezTo>
                  <a:cubicBezTo>
                    <a:pt x="987" y="67"/>
                    <a:pt x="824" y="0"/>
                    <a:pt x="650" y="0"/>
                  </a:cubicBezTo>
                  <a:cubicBezTo>
                    <a:pt x="477" y="0"/>
                    <a:pt x="313" y="67"/>
                    <a:pt x="191" y="190"/>
                  </a:cubicBezTo>
                  <a:close/>
                  <a:moveTo>
                    <a:pt x="103" y="700"/>
                  </a:moveTo>
                  <a:cubicBezTo>
                    <a:pt x="530" y="700"/>
                    <a:pt x="530" y="700"/>
                    <a:pt x="530" y="700"/>
                  </a:cubicBezTo>
                  <a:cubicBezTo>
                    <a:pt x="228" y="1001"/>
                    <a:pt x="228" y="1001"/>
                    <a:pt x="228" y="1001"/>
                  </a:cubicBezTo>
                  <a:cubicBezTo>
                    <a:pt x="156" y="916"/>
                    <a:pt x="113" y="811"/>
                    <a:pt x="103" y="700"/>
                  </a:cubicBezTo>
                  <a:close/>
                  <a:moveTo>
                    <a:pt x="298" y="1072"/>
                  </a:moveTo>
                  <a:cubicBezTo>
                    <a:pt x="650" y="720"/>
                    <a:pt x="650" y="720"/>
                    <a:pt x="650" y="720"/>
                  </a:cubicBezTo>
                  <a:cubicBezTo>
                    <a:pt x="1002" y="1072"/>
                    <a:pt x="1002" y="1072"/>
                    <a:pt x="1002" y="1072"/>
                  </a:cubicBezTo>
                  <a:cubicBezTo>
                    <a:pt x="904" y="1155"/>
                    <a:pt x="780" y="1200"/>
                    <a:pt x="650" y="1200"/>
                  </a:cubicBezTo>
                  <a:cubicBezTo>
                    <a:pt x="520" y="1200"/>
                    <a:pt x="397" y="1155"/>
                    <a:pt x="298" y="1072"/>
                  </a:cubicBezTo>
                  <a:close/>
                  <a:moveTo>
                    <a:pt x="1200" y="650"/>
                  </a:moveTo>
                  <a:cubicBezTo>
                    <a:pt x="1200" y="780"/>
                    <a:pt x="1155" y="903"/>
                    <a:pt x="1073" y="1001"/>
                  </a:cubicBezTo>
                  <a:cubicBezTo>
                    <a:pt x="686" y="614"/>
                    <a:pt x="686" y="614"/>
                    <a:pt x="686" y="614"/>
                  </a:cubicBezTo>
                  <a:cubicBezTo>
                    <a:pt x="676" y="605"/>
                    <a:pt x="664" y="600"/>
                    <a:pt x="650" y="600"/>
                  </a:cubicBezTo>
                  <a:cubicBezTo>
                    <a:pt x="103" y="600"/>
                    <a:pt x="103" y="600"/>
                    <a:pt x="103" y="600"/>
                  </a:cubicBezTo>
                  <a:cubicBezTo>
                    <a:pt x="114" y="472"/>
                    <a:pt x="169" y="353"/>
                    <a:pt x="261" y="261"/>
                  </a:cubicBezTo>
                  <a:cubicBezTo>
                    <a:pt x="365" y="157"/>
                    <a:pt x="503" y="100"/>
                    <a:pt x="650" y="100"/>
                  </a:cubicBezTo>
                  <a:cubicBezTo>
                    <a:pt x="797" y="100"/>
                    <a:pt x="935" y="157"/>
                    <a:pt x="1039" y="261"/>
                  </a:cubicBezTo>
                  <a:cubicBezTo>
                    <a:pt x="1143" y="365"/>
                    <a:pt x="1200" y="503"/>
                    <a:pt x="1200" y="6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1" name="Google Shape;2311;p199"/>
          <p:cNvSpPr/>
          <p:nvPr/>
        </p:nvSpPr>
        <p:spPr>
          <a:xfrm>
            <a:off x="9296330" y="3275709"/>
            <a:ext cx="693044" cy="686752"/>
          </a:xfrm>
          <a:custGeom>
            <a:avLst/>
            <a:gdLst/>
            <a:ahLst/>
            <a:cxnLst/>
            <a:rect l="l" t="t" r="r" b="b"/>
            <a:pathLst>
              <a:path w="3050" h="3074" extrusionOk="0">
                <a:moveTo>
                  <a:pt x="2760" y="1244"/>
                </a:moveTo>
                <a:cubicBezTo>
                  <a:pt x="2619" y="1244"/>
                  <a:pt x="2502" y="1345"/>
                  <a:pt x="2476" y="1478"/>
                </a:cubicBezTo>
                <a:cubicBezTo>
                  <a:pt x="2283" y="1478"/>
                  <a:pt x="2283" y="1478"/>
                  <a:pt x="2283" y="1478"/>
                </a:cubicBezTo>
                <a:cubicBezTo>
                  <a:pt x="2283" y="1079"/>
                  <a:pt x="2283" y="1079"/>
                  <a:pt x="2283" y="1079"/>
                </a:cubicBezTo>
                <a:cubicBezTo>
                  <a:pt x="2596" y="1079"/>
                  <a:pt x="2596" y="1079"/>
                  <a:pt x="2596" y="1079"/>
                </a:cubicBezTo>
                <a:cubicBezTo>
                  <a:pt x="2651" y="1079"/>
                  <a:pt x="2698" y="1045"/>
                  <a:pt x="2718" y="994"/>
                </a:cubicBezTo>
                <a:cubicBezTo>
                  <a:pt x="2737" y="943"/>
                  <a:pt x="2722" y="886"/>
                  <a:pt x="2681" y="850"/>
                </a:cubicBezTo>
                <a:cubicBezTo>
                  <a:pt x="1747" y="42"/>
                  <a:pt x="1747" y="42"/>
                  <a:pt x="1747" y="42"/>
                </a:cubicBezTo>
                <a:cubicBezTo>
                  <a:pt x="1699" y="0"/>
                  <a:pt x="1626" y="0"/>
                  <a:pt x="1577" y="42"/>
                </a:cubicBezTo>
                <a:cubicBezTo>
                  <a:pt x="1577" y="42"/>
                  <a:pt x="1577" y="42"/>
                  <a:pt x="1577" y="42"/>
                </a:cubicBezTo>
                <a:cubicBezTo>
                  <a:pt x="644" y="850"/>
                  <a:pt x="644" y="850"/>
                  <a:pt x="644" y="850"/>
                </a:cubicBezTo>
                <a:cubicBezTo>
                  <a:pt x="602" y="886"/>
                  <a:pt x="588" y="943"/>
                  <a:pt x="607" y="994"/>
                </a:cubicBezTo>
                <a:cubicBezTo>
                  <a:pt x="626" y="1045"/>
                  <a:pt x="674" y="1079"/>
                  <a:pt x="729" y="1079"/>
                </a:cubicBezTo>
                <a:cubicBezTo>
                  <a:pt x="915" y="1079"/>
                  <a:pt x="915" y="1079"/>
                  <a:pt x="915" y="1079"/>
                </a:cubicBezTo>
                <a:cubicBezTo>
                  <a:pt x="915" y="1617"/>
                  <a:pt x="915" y="1617"/>
                  <a:pt x="915" y="1617"/>
                </a:cubicBezTo>
                <a:cubicBezTo>
                  <a:pt x="576" y="1617"/>
                  <a:pt x="576" y="1617"/>
                  <a:pt x="576" y="1617"/>
                </a:cubicBezTo>
                <a:cubicBezTo>
                  <a:pt x="552" y="1481"/>
                  <a:pt x="433" y="1377"/>
                  <a:pt x="290" y="1377"/>
                </a:cubicBezTo>
                <a:cubicBezTo>
                  <a:pt x="130" y="1377"/>
                  <a:pt x="0" y="1507"/>
                  <a:pt x="0" y="1667"/>
                </a:cubicBezTo>
                <a:cubicBezTo>
                  <a:pt x="0" y="1827"/>
                  <a:pt x="130" y="1957"/>
                  <a:pt x="290" y="1957"/>
                </a:cubicBezTo>
                <a:cubicBezTo>
                  <a:pt x="433" y="1957"/>
                  <a:pt x="552" y="1853"/>
                  <a:pt x="576" y="1717"/>
                </a:cubicBezTo>
                <a:cubicBezTo>
                  <a:pt x="965" y="1717"/>
                  <a:pt x="965" y="1717"/>
                  <a:pt x="965" y="1717"/>
                </a:cubicBezTo>
                <a:cubicBezTo>
                  <a:pt x="993" y="1717"/>
                  <a:pt x="1015" y="1695"/>
                  <a:pt x="1015" y="1667"/>
                </a:cubicBezTo>
                <a:cubicBezTo>
                  <a:pt x="1015" y="1079"/>
                  <a:pt x="1015" y="1079"/>
                  <a:pt x="1015" y="1079"/>
                </a:cubicBezTo>
                <a:cubicBezTo>
                  <a:pt x="1347" y="1079"/>
                  <a:pt x="1347" y="1079"/>
                  <a:pt x="1347" y="1079"/>
                </a:cubicBezTo>
                <a:cubicBezTo>
                  <a:pt x="1347" y="1778"/>
                  <a:pt x="1347" y="1778"/>
                  <a:pt x="1347" y="1778"/>
                </a:cubicBezTo>
                <a:cubicBezTo>
                  <a:pt x="1211" y="1802"/>
                  <a:pt x="1107" y="1921"/>
                  <a:pt x="1107" y="2064"/>
                </a:cubicBezTo>
                <a:cubicBezTo>
                  <a:pt x="1107" y="2224"/>
                  <a:pt x="1237" y="2354"/>
                  <a:pt x="1397" y="2354"/>
                </a:cubicBezTo>
                <a:cubicBezTo>
                  <a:pt x="1557" y="2354"/>
                  <a:pt x="1687" y="2224"/>
                  <a:pt x="1687" y="2064"/>
                </a:cubicBezTo>
                <a:cubicBezTo>
                  <a:pt x="1687" y="1921"/>
                  <a:pt x="1583" y="1802"/>
                  <a:pt x="1447" y="1778"/>
                </a:cubicBezTo>
                <a:cubicBezTo>
                  <a:pt x="1447" y="1079"/>
                  <a:pt x="1447" y="1079"/>
                  <a:pt x="1447" y="1079"/>
                </a:cubicBezTo>
                <a:cubicBezTo>
                  <a:pt x="1765" y="1079"/>
                  <a:pt x="1765" y="1079"/>
                  <a:pt x="1765" y="1079"/>
                </a:cubicBezTo>
                <a:cubicBezTo>
                  <a:pt x="1765" y="2497"/>
                  <a:pt x="1765" y="2497"/>
                  <a:pt x="1765" y="2497"/>
                </a:cubicBezTo>
                <a:cubicBezTo>
                  <a:pt x="1627" y="2520"/>
                  <a:pt x="1522" y="2640"/>
                  <a:pt x="1522" y="2784"/>
                </a:cubicBezTo>
                <a:cubicBezTo>
                  <a:pt x="1522" y="2944"/>
                  <a:pt x="1652" y="3074"/>
                  <a:pt x="1812" y="3074"/>
                </a:cubicBezTo>
                <a:cubicBezTo>
                  <a:pt x="1972" y="3074"/>
                  <a:pt x="2102" y="2944"/>
                  <a:pt x="2102" y="2784"/>
                </a:cubicBezTo>
                <a:cubicBezTo>
                  <a:pt x="2102" y="2642"/>
                  <a:pt x="2000" y="2524"/>
                  <a:pt x="1865" y="2499"/>
                </a:cubicBezTo>
                <a:cubicBezTo>
                  <a:pt x="1865" y="1079"/>
                  <a:pt x="1865" y="1079"/>
                  <a:pt x="1865" y="1079"/>
                </a:cubicBezTo>
                <a:cubicBezTo>
                  <a:pt x="2183" y="1079"/>
                  <a:pt x="2183" y="1079"/>
                  <a:pt x="2183" y="1079"/>
                </a:cubicBezTo>
                <a:cubicBezTo>
                  <a:pt x="2183" y="1528"/>
                  <a:pt x="2183" y="1528"/>
                  <a:pt x="2183" y="1528"/>
                </a:cubicBezTo>
                <a:cubicBezTo>
                  <a:pt x="2183" y="1556"/>
                  <a:pt x="2205" y="1578"/>
                  <a:pt x="2233" y="1578"/>
                </a:cubicBezTo>
                <a:cubicBezTo>
                  <a:pt x="2473" y="1578"/>
                  <a:pt x="2473" y="1578"/>
                  <a:pt x="2473" y="1578"/>
                </a:cubicBezTo>
                <a:cubicBezTo>
                  <a:pt x="2495" y="1717"/>
                  <a:pt x="2615" y="1824"/>
                  <a:pt x="2760" y="1824"/>
                </a:cubicBezTo>
                <a:cubicBezTo>
                  <a:pt x="2920" y="1824"/>
                  <a:pt x="3050" y="1694"/>
                  <a:pt x="3050" y="1534"/>
                </a:cubicBezTo>
                <a:cubicBezTo>
                  <a:pt x="3050" y="1374"/>
                  <a:pt x="2920" y="1244"/>
                  <a:pt x="2760" y="1244"/>
                </a:cubicBezTo>
                <a:close/>
                <a:moveTo>
                  <a:pt x="290" y="1857"/>
                </a:moveTo>
                <a:cubicBezTo>
                  <a:pt x="185" y="1857"/>
                  <a:pt x="100" y="1772"/>
                  <a:pt x="100" y="1667"/>
                </a:cubicBezTo>
                <a:cubicBezTo>
                  <a:pt x="100" y="1562"/>
                  <a:pt x="185" y="1477"/>
                  <a:pt x="290" y="1477"/>
                </a:cubicBezTo>
                <a:cubicBezTo>
                  <a:pt x="395" y="1477"/>
                  <a:pt x="480" y="1562"/>
                  <a:pt x="480" y="1667"/>
                </a:cubicBezTo>
                <a:cubicBezTo>
                  <a:pt x="480" y="1772"/>
                  <a:pt x="395" y="1857"/>
                  <a:pt x="290" y="1857"/>
                </a:cubicBezTo>
                <a:close/>
                <a:moveTo>
                  <a:pt x="1587" y="2064"/>
                </a:moveTo>
                <a:cubicBezTo>
                  <a:pt x="1587" y="2168"/>
                  <a:pt x="1502" y="2254"/>
                  <a:pt x="1397" y="2254"/>
                </a:cubicBezTo>
                <a:cubicBezTo>
                  <a:pt x="1292" y="2254"/>
                  <a:pt x="1207" y="2168"/>
                  <a:pt x="1207" y="2064"/>
                </a:cubicBezTo>
                <a:cubicBezTo>
                  <a:pt x="1207" y="1959"/>
                  <a:pt x="1292" y="1874"/>
                  <a:pt x="1397" y="1874"/>
                </a:cubicBezTo>
                <a:cubicBezTo>
                  <a:pt x="1502" y="1874"/>
                  <a:pt x="1587" y="1959"/>
                  <a:pt x="1587" y="2064"/>
                </a:cubicBezTo>
                <a:close/>
                <a:moveTo>
                  <a:pt x="2002" y="2784"/>
                </a:moveTo>
                <a:cubicBezTo>
                  <a:pt x="2002" y="2888"/>
                  <a:pt x="1917" y="2974"/>
                  <a:pt x="1812" y="2974"/>
                </a:cubicBezTo>
                <a:cubicBezTo>
                  <a:pt x="1707" y="2974"/>
                  <a:pt x="1622" y="2888"/>
                  <a:pt x="1622" y="2784"/>
                </a:cubicBezTo>
                <a:cubicBezTo>
                  <a:pt x="1622" y="2679"/>
                  <a:pt x="1707" y="2594"/>
                  <a:pt x="1812" y="2594"/>
                </a:cubicBezTo>
                <a:cubicBezTo>
                  <a:pt x="1917" y="2594"/>
                  <a:pt x="2002" y="2679"/>
                  <a:pt x="2002" y="2784"/>
                </a:cubicBezTo>
                <a:close/>
                <a:moveTo>
                  <a:pt x="701" y="959"/>
                </a:moveTo>
                <a:cubicBezTo>
                  <a:pt x="699" y="953"/>
                  <a:pt x="695" y="938"/>
                  <a:pt x="709" y="926"/>
                </a:cubicBezTo>
                <a:cubicBezTo>
                  <a:pt x="1643" y="118"/>
                  <a:pt x="1643" y="118"/>
                  <a:pt x="1643" y="118"/>
                </a:cubicBezTo>
                <a:cubicBezTo>
                  <a:pt x="1643" y="118"/>
                  <a:pt x="1643" y="118"/>
                  <a:pt x="1643" y="118"/>
                </a:cubicBezTo>
                <a:cubicBezTo>
                  <a:pt x="1654" y="108"/>
                  <a:pt x="1671" y="108"/>
                  <a:pt x="1682" y="118"/>
                </a:cubicBezTo>
                <a:cubicBezTo>
                  <a:pt x="2615" y="926"/>
                  <a:pt x="2615" y="926"/>
                  <a:pt x="2615" y="926"/>
                </a:cubicBezTo>
                <a:cubicBezTo>
                  <a:pt x="2630" y="938"/>
                  <a:pt x="2626" y="953"/>
                  <a:pt x="2624" y="959"/>
                </a:cubicBezTo>
                <a:cubicBezTo>
                  <a:pt x="2622" y="965"/>
                  <a:pt x="2615" y="979"/>
                  <a:pt x="2596" y="979"/>
                </a:cubicBezTo>
                <a:cubicBezTo>
                  <a:pt x="729" y="979"/>
                  <a:pt x="729" y="979"/>
                  <a:pt x="729" y="979"/>
                </a:cubicBezTo>
                <a:cubicBezTo>
                  <a:pt x="710" y="979"/>
                  <a:pt x="703" y="965"/>
                  <a:pt x="701" y="959"/>
                </a:cubicBezTo>
                <a:close/>
                <a:moveTo>
                  <a:pt x="2760" y="1724"/>
                </a:moveTo>
                <a:cubicBezTo>
                  <a:pt x="2655" y="1724"/>
                  <a:pt x="2570" y="1639"/>
                  <a:pt x="2570" y="1534"/>
                </a:cubicBezTo>
                <a:cubicBezTo>
                  <a:pt x="2570" y="1430"/>
                  <a:pt x="2655" y="1344"/>
                  <a:pt x="2760" y="1344"/>
                </a:cubicBezTo>
                <a:cubicBezTo>
                  <a:pt x="2865" y="1344"/>
                  <a:pt x="2950" y="1430"/>
                  <a:pt x="2950" y="1534"/>
                </a:cubicBezTo>
                <a:cubicBezTo>
                  <a:pt x="2950" y="1639"/>
                  <a:pt x="2865" y="1724"/>
                  <a:pt x="2760" y="17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2" name="Google Shape;2312;p199"/>
          <p:cNvGrpSpPr/>
          <p:nvPr/>
        </p:nvGrpSpPr>
        <p:grpSpPr>
          <a:xfrm>
            <a:off x="2226202" y="3214408"/>
            <a:ext cx="722274" cy="722274"/>
            <a:chOff x="1655" y="-11"/>
            <a:chExt cx="4377" cy="4332"/>
          </a:xfrm>
        </p:grpSpPr>
        <p:sp>
          <p:nvSpPr>
            <p:cNvPr id="2313" name="Google Shape;2313;p199"/>
            <p:cNvSpPr/>
            <p:nvPr/>
          </p:nvSpPr>
          <p:spPr>
            <a:xfrm>
              <a:off x="1655" y="-11"/>
              <a:ext cx="1915" cy="3093"/>
            </a:xfrm>
            <a:custGeom>
              <a:avLst/>
              <a:gdLst/>
              <a:ahLst/>
              <a:cxnLst/>
              <a:rect l="l" t="t" r="r" b="b"/>
              <a:pathLst>
                <a:path w="1368" h="2209" extrusionOk="0">
                  <a:moveTo>
                    <a:pt x="194" y="2141"/>
                  </a:moveTo>
                  <a:cubicBezTo>
                    <a:pt x="131" y="1983"/>
                    <a:pt x="100" y="1815"/>
                    <a:pt x="100" y="1643"/>
                  </a:cubicBezTo>
                  <a:cubicBezTo>
                    <a:pt x="100" y="986"/>
                    <a:pt x="577" y="424"/>
                    <a:pt x="1219" y="313"/>
                  </a:cubicBezTo>
                  <a:cubicBezTo>
                    <a:pt x="1082" y="558"/>
                    <a:pt x="1082" y="558"/>
                    <a:pt x="1082" y="558"/>
                  </a:cubicBezTo>
                  <a:cubicBezTo>
                    <a:pt x="1069" y="582"/>
                    <a:pt x="1078" y="612"/>
                    <a:pt x="1102" y="626"/>
                  </a:cubicBezTo>
                  <a:cubicBezTo>
                    <a:pt x="1109" y="630"/>
                    <a:pt x="1118" y="632"/>
                    <a:pt x="1126" y="632"/>
                  </a:cubicBezTo>
                  <a:cubicBezTo>
                    <a:pt x="1144" y="632"/>
                    <a:pt x="1161" y="623"/>
                    <a:pt x="1170" y="606"/>
                  </a:cubicBezTo>
                  <a:cubicBezTo>
                    <a:pt x="1360" y="265"/>
                    <a:pt x="1360" y="265"/>
                    <a:pt x="1360" y="265"/>
                  </a:cubicBezTo>
                  <a:cubicBezTo>
                    <a:pt x="1366" y="254"/>
                    <a:pt x="1368" y="240"/>
                    <a:pt x="1364" y="227"/>
                  </a:cubicBezTo>
                  <a:cubicBezTo>
                    <a:pt x="1361" y="214"/>
                    <a:pt x="1352" y="204"/>
                    <a:pt x="1341" y="197"/>
                  </a:cubicBezTo>
                  <a:cubicBezTo>
                    <a:pt x="1012" y="14"/>
                    <a:pt x="1012" y="14"/>
                    <a:pt x="1012" y="14"/>
                  </a:cubicBezTo>
                  <a:cubicBezTo>
                    <a:pt x="988" y="0"/>
                    <a:pt x="957" y="9"/>
                    <a:pt x="944" y="33"/>
                  </a:cubicBezTo>
                  <a:cubicBezTo>
                    <a:pt x="930" y="57"/>
                    <a:pt x="939" y="88"/>
                    <a:pt x="963" y="101"/>
                  </a:cubicBezTo>
                  <a:cubicBezTo>
                    <a:pt x="1175" y="219"/>
                    <a:pt x="1175" y="219"/>
                    <a:pt x="1175" y="219"/>
                  </a:cubicBezTo>
                  <a:cubicBezTo>
                    <a:pt x="862" y="279"/>
                    <a:pt x="576" y="442"/>
                    <a:pt x="362" y="684"/>
                  </a:cubicBezTo>
                  <a:cubicBezTo>
                    <a:pt x="128" y="949"/>
                    <a:pt x="0" y="1289"/>
                    <a:pt x="0" y="1643"/>
                  </a:cubicBezTo>
                  <a:cubicBezTo>
                    <a:pt x="0" y="1828"/>
                    <a:pt x="34" y="2008"/>
                    <a:pt x="101" y="2178"/>
                  </a:cubicBezTo>
                  <a:cubicBezTo>
                    <a:pt x="109" y="2197"/>
                    <a:pt x="128" y="2209"/>
                    <a:pt x="148" y="2209"/>
                  </a:cubicBezTo>
                  <a:cubicBezTo>
                    <a:pt x="154" y="2209"/>
                    <a:pt x="160" y="2208"/>
                    <a:pt x="166" y="2206"/>
                  </a:cubicBezTo>
                  <a:cubicBezTo>
                    <a:pt x="192" y="2196"/>
                    <a:pt x="204" y="2167"/>
                    <a:pt x="194" y="2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199"/>
            <p:cNvSpPr/>
            <p:nvPr/>
          </p:nvSpPr>
          <p:spPr>
            <a:xfrm>
              <a:off x="1870" y="3313"/>
              <a:ext cx="3462" cy="1008"/>
            </a:xfrm>
            <a:custGeom>
              <a:avLst/>
              <a:gdLst/>
              <a:ahLst/>
              <a:cxnLst/>
              <a:rect l="l" t="t" r="r" b="b"/>
              <a:pathLst>
                <a:path w="2473" h="720" extrusionOk="0">
                  <a:moveTo>
                    <a:pt x="2447" y="69"/>
                  </a:moveTo>
                  <a:cubicBezTo>
                    <a:pt x="2424" y="53"/>
                    <a:pt x="2393" y="57"/>
                    <a:pt x="2377" y="79"/>
                  </a:cubicBezTo>
                  <a:cubicBezTo>
                    <a:pt x="2119" y="423"/>
                    <a:pt x="1725" y="620"/>
                    <a:pt x="1296" y="620"/>
                  </a:cubicBezTo>
                  <a:cubicBezTo>
                    <a:pt x="888" y="620"/>
                    <a:pt x="513" y="443"/>
                    <a:pt x="256" y="131"/>
                  </a:cubicBezTo>
                  <a:cubicBezTo>
                    <a:pt x="517" y="200"/>
                    <a:pt x="517" y="200"/>
                    <a:pt x="517" y="200"/>
                  </a:cubicBezTo>
                  <a:cubicBezTo>
                    <a:pt x="543" y="207"/>
                    <a:pt x="571" y="191"/>
                    <a:pt x="578" y="165"/>
                  </a:cubicBezTo>
                  <a:cubicBezTo>
                    <a:pt x="585" y="138"/>
                    <a:pt x="569" y="111"/>
                    <a:pt x="542" y="104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52" y="0"/>
                    <a:pt x="138" y="2"/>
                    <a:pt x="127" y="9"/>
                  </a:cubicBezTo>
                  <a:cubicBezTo>
                    <a:pt x="115" y="15"/>
                    <a:pt x="107" y="26"/>
                    <a:pt x="103" y="39"/>
                  </a:cubicBezTo>
                  <a:cubicBezTo>
                    <a:pt x="7" y="403"/>
                    <a:pt x="7" y="403"/>
                    <a:pt x="7" y="403"/>
                  </a:cubicBezTo>
                  <a:cubicBezTo>
                    <a:pt x="0" y="429"/>
                    <a:pt x="16" y="457"/>
                    <a:pt x="42" y="464"/>
                  </a:cubicBezTo>
                  <a:cubicBezTo>
                    <a:pt x="47" y="465"/>
                    <a:pt x="51" y="465"/>
                    <a:pt x="55" y="465"/>
                  </a:cubicBezTo>
                  <a:cubicBezTo>
                    <a:pt x="77" y="465"/>
                    <a:pt x="98" y="451"/>
                    <a:pt x="104" y="428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296" y="340"/>
                    <a:pt x="457" y="470"/>
                    <a:pt x="636" y="562"/>
                  </a:cubicBezTo>
                  <a:cubicBezTo>
                    <a:pt x="841" y="667"/>
                    <a:pt x="1063" y="720"/>
                    <a:pt x="1296" y="720"/>
                  </a:cubicBezTo>
                  <a:cubicBezTo>
                    <a:pt x="1528" y="720"/>
                    <a:pt x="1750" y="667"/>
                    <a:pt x="1955" y="562"/>
                  </a:cubicBezTo>
                  <a:cubicBezTo>
                    <a:pt x="2151" y="462"/>
                    <a:pt x="2324" y="316"/>
                    <a:pt x="2457" y="139"/>
                  </a:cubicBezTo>
                  <a:cubicBezTo>
                    <a:pt x="2473" y="117"/>
                    <a:pt x="2469" y="86"/>
                    <a:pt x="2447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199"/>
            <p:cNvSpPr/>
            <p:nvPr/>
          </p:nvSpPr>
          <p:spPr>
            <a:xfrm>
              <a:off x="3868" y="272"/>
              <a:ext cx="2164" cy="2904"/>
            </a:xfrm>
            <a:custGeom>
              <a:avLst/>
              <a:gdLst/>
              <a:ahLst/>
              <a:cxnLst/>
              <a:rect l="l" t="t" r="r" b="b"/>
              <a:pathLst>
                <a:path w="1546" h="2074" extrusionOk="0">
                  <a:moveTo>
                    <a:pt x="1536" y="1865"/>
                  </a:moveTo>
                  <a:cubicBezTo>
                    <a:pt x="1526" y="1840"/>
                    <a:pt x="1497" y="1827"/>
                    <a:pt x="1471" y="1837"/>
                  </a:cubicBezTo>
                  <a:cubicBezTo>
                    <a:pt x="1233" y="1933"/>
                    <a:pt x="1233" y="1933"/>
                    <a:pt x="1233" y="1933"/>
                  </a:cubicBezTo>
                  <a:cubicBezTo>
                    <a:pt x="1290" y="1775"/>
                    <a:pt x="1319" y="1610"/>
                    <a:pt x="1319" y="1441"/>
                  </a:cubicBezTo>
                  <a:cubicBezTo>
                    <a:pt x="1319" y="1087"/>
                    <a:pt x="1190" y="747"/>
                    <a:pt x="956" y="482"/>
                  </a:cubicBezTo>
                  <a:cubicBezTo>
                    <a:pt x="724" y="219"/>
                    <a:pt x="406" y="49"/>
                    <a:pt x="60" y="4"/>
                  </a:cubicBezTo>
                  <a:cubicBezTo>
                    <a:pt x="33" y="0"/>
                    <a:pt x="8" y="19"/>
                    <a:pt x="4" y="47"/>
                  </a:cubicBezTo>
                  <a:cubicBezTo>
                    <a:pt x="0" y="74"/>
                    <a:pt x="20" y="99"/>
                    <a:pt x="47" y="103"/>
                  </a:cubicBezTo>
                  <a:cubicBezTo>
                    <a:pt x="715" y="191"/>
                    <a:pt x="1219" y="766"/>
                    <a:pt x="1219" y="1441"/>
                  </a:cubicBezTo>
                  <a:cubicBezTo>
                    <a:pt x="1219" y="1596"/>
                    <a:pt x="1193" y="1747"/>
                    <a:pt x="1141" y="1892"/>
                  </a:cubicBezTo>
                  <a:cubicBezTo>
                    <a:pt x="1042" y="1642"/>
                    <a:pt x="1042" y="1642"/>
                    <a:pt x="1042" y="1642"/>
                  </a:cubicBezTo>
                  <a:cubicBezTo>
                    <a:pt x="1032" y="1617"/>
                    <a:pt x="1002" y="1604"/>
                    <a:pt x="977" y="1614"/>
                  </a:cubicBezTo>
                  <a:cubicBezTo>
                    <a:pt x="951" y="1625"/>
                    <a:pt x="939" y="1654"/>
                    <a:pt x="949" y="1679"/>
                  </a:cubicBezTo>
                  <a:cubicBezTo>
                    <a:pt x="1094" y="2042"/>
                    <a:pt x="1094" y="2042"/>
                    <a:pt x="1094" y="2042"/>
                  </a:cubicBezTo>
                  <a:cubicBezTo>
                    <a:pt x="1102" y="2062"/>
                    <a:pt x="1121" y="2074"/>
                    <a:pt x="1140" y="2074"/>
                  </a:cubicBezTo>
                  <a:cubicBezTo>
                    <a:pt x="1147" y="2074"/>
                    <a:pt x="1153" y="2072"/>
                    <a:pt x="1159" y="2070"/>
                  </a:cubicBezTo>
                  <a:cubicBezTo>
                    <a:pt x="1508" y="1930"/>
                    <a:pt x="1508" y="1930"/>
                    <a:pt x="1508" y="1930"/>
                  </a:cubicBezTo>
                  <a:cubicBezTo>
                    <a:pt x="1534" y="1920"/>
                    <a:pt x="1546" y="1891"/>
                    <a:pt x="1536" y="18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199"/>
            <p:cNvSpPr/>
            <p:nvPr/>
          </p:nvSpPr>
          <p:spPr>
            <a:xfrm>
              <a:off x="2520" y="1098"/>
              <a:ext cx="2349" cy="2345"/>
            </a:xfrm>
            <a:custGeom>
              <a:avLst/>
              <a:gdLst/>
              <a:ahLst/>
              <a:cxnLst/>
              <a:rect l="l" t="t" r="r" b="b"/>
              <a:pathLst>
                <a:path w="1678" h="1675" extrusionOk="0">
                  <a:moveTo>
                    <a:pt x="588" y="12"/>
                  </a:moveTo>
                  <a:cubicBezTo>
                    <a:pt x="441" y="72"/>
                    <a:pt x="441" y="72"/>
                    <a:pt x="441" y="72"/>
                  </a:cubicBezTo>
                  <a:cubicBezTo>
                    <a:pt x="410" y="84"/>
                    <a:pt x="392" y="117"/>
                    <a:pt x="396" y="150"/>
                  </a:cubicBezTo>
                  <a:cubicBezTo>
                    <a:pt x="421" y="324"/>
                    <a:pt x="421" y="324"/>
                    <a:pt x="421" y="324"/>
                  </a:cubicBezTo>
                  <a:cubicBezTo>
                    <a:pt x="329" y="415"/>
                    <a:pt x="329" y="415"/>
                    <a:pt x="329" y="415"/>
                  </a:cubicBezTo>
                  <a:cubicBezTo>
                    <a:pt x="155" y="388"/>
                    <a:pt x="155" y="388"/>
                    <a:pt x="155" y="388"/>
                  </a:cubicBezTo>
                  <a:cubicBezTo>
                    <a:pt x="123" y="383"/>
                    <a:pt x="90" y="401"/>
                    <a:pt x="77" y="432"/>
                  </a:cubicBezTo>
                  <a:cubicBezTo>
                    <a:pt x="16" y="578"/>
                    <a:pt x="16" y="578"/>
                    <a:pt x="16" y="578"/>
                  </a:cubicBezTo>
                  <a:cubicBezTo>
                    <a:pt x="3" y="608"/>
                    <a:pt x="13" y="645"/>
                    <a:pt x="39" y="664"/>
                  </a:cubicBezTo>
                  <a:cubicBezTo>
                    <a:pt x="180" y="770"/>
                    <a:pt x="180" y="770"/>
                    <a:pt x="180" y="770"/>
                  </a:cubicBezTo>
                  <a:cubicBezTo>
                    <a:pt x="179" y="899"/>
                    <a:pt x="179" y="899"/>
                    <a:pt x="179" y="899"/>
                  </a:cubicBezTo>
                  <a:cubicBezTo>
                    <a:pt x="37" y="1003"/>
                    <a:pt x="37" y="1003"/>
                    <a:pt x="37" y="1003"/>
                  </a:cubicBezTo>
                  <a:cubicBezTo>
                    <a:pt x="11" y="1023"/>
                    <a:pt x="0" y="1059"/>
                    <a:pt x="13" y="1090"/>
                  </a:cubicBezTo>
                  <a:cubicBezTo>
                    <a:pt x="72" y="1236"/>
                    <a:pt x="72" y="1236"/>
                    <a:pt x="72" y="1236"/>
                  </a:cubicBezTo>
                  <a:cubicBezTo>
                    <a:pt x="85" y="1267"/>
                    <a:pt x="118" y="1286"/>
                    <a:pt x="150" y="1281"/>
                  </a:cubicBezTo>
                  <a:cubicBezTo>
                    <a:pt x="324" y="1256"/>
                    <a:pt x="324" y="1256"/>
                    <a:pt x="324" y="1256"/>
                  </a:cubicBezTo>
                  <a:cubicBezTo>
                    <a:pt x="415" y="1348"/>
                    <a:pt x="415" y="1348"/>
                    <a:pt x="415" y="1348"/>
                  </a:cubicBezTo>
                  <a:cubicBezTo>
                    <a:pt x="389" y="1522"/>
                    <a:pt x="389" y="1522"/>
                    <a:pt x="389" y="1522"/>
                  </a:cubicBezTo>
                  <a:cubicBezTo>
                    <a:pt x="384" y="1554"/>
                    <a:pt x="402" y="1587"/>
                    <a:pt x="432" y="1600"/>
                  </a:cubicBezTo>
                  <a:cubicBezTo>
                    <a:pt x="578" y="1662"/>
                    <a:pt x="578" y="1662"/>
                    <a:pt x="578" y="1662"/>
                  </a:cubicBezTo>
                  <a:cubicBezTo>
                    <a:pt x="609" y="1675"/>
                    <a:pt x="645" y="1665"/>
                    <a:pt x="665" y="1638"/>
                  </a:cubicBezTo>
                  <a:cubicBezTo>
                    <a:pt x="770" y="1498"/>
                    <a:pt x="770" y="1498"/>
                    <a:pt x="770" y="1498"/>
                  </a:cubicBezTo>
                  <a:cubicBezTo>
                    <a:pt x="895" y="1499"/>
                    <a:pt x="895" y="1499"/>
                    <a:pt x="895" y="1499"/>
                  </a:cubicBezTo>
                  <a:cubicBezTo>
                    <a:pt x="1004" y="1641"/>
                    <a:pt x="1004" y="1641"/>
                    <a:pt x="1004" y="1641"/>
                  </a:cubicBezTo>
                  <a:cubicBezTo>
                    <a:pt x="1018" y="1660"/>
                    <a:pt x="1041" y="1670"/>
                    <a:pt x="1063" y="1670"/>
                  </a:cubicBezTo>
                  <a:cubicBezTo>
                    <a:pt x="1072" y="1670"/>
                    <a:pt x="1082" y="1668"/>
                    <a:pt x="1090" y="1665"/>
                  </a:cubicBezTo>
                  <a:cubicBezTo>
                    <a:pt x="1237" y="1605"/>
                    <a:pt x="1237" y="1605"/>
                    <a:pt x="1237" y="1605"/>
                  </a:cubicBezTo>
                  <a:cubicBezTo>
                    <a:pt x="1267" y="1593"/>
                    <a:pt x="1286" y="1560"/>
                    <a:pt x="1282" y="1528"/>
                  </a:cubicBezTo>
                  <a:cubicBezTo>
                    <a:pt x="1261" y="1350"/>
                    <a:pt x="1261" y="1350"/>
                    <a:pt x="1261" y="1350"/>
                  </a:cubicBezTo>
                  <a:cubicBezTo>
                    <a:pt x="1346" y="1266"/>
                    <a:pt x="1346" y="1266"/>
                    <a:pt x="1346" y="1266"/>
                  </a:cubicBezTo>
                  <a:cubicBezTo>
                    <a:pt x="1523" y="1289"/>
                    <a:pt x="1523" y="1289"/>
                    <a:pt x="1523" y="1289"/>
                  </a:cubicBezTo>
                  <a:cubicBezTo>
                    <a:pt x="1556" y="1294"/>
                    <a:pt x="1588" y="1275"/>
                    <a:pt x="1601" y="1245"/>
                  </a:cubicBezTo>
                  <a:cubicBezTo>
                    <a:pt x="1662" y="1099"/>
                    <a:pt x="1662" y="1099"/>
                    <a:pt x="1662" y="1099"/>
                  </a:cubicBezTo>
                  <a:cubicBezTo>
                    <a:pt x="1675" y="1069"/>
                    <a:pt x="1666" y="1033"/>
                    <a:pt x="1640" y="1012"/>
                  </a:cubicBezTo>
                  <a:cubicBezTo>
                    <a:pt x="1499" y="902"/>
                    <a:pt x="1499" y="902"/>
                    <a:pt x="1499" y="902"/>
                  </a:cubicBezTo>
                  <a:cubicBezTo>
                    <a:pt x="1500" y="782"/>
                    <a:pt x="1500" y="782"/>
                    <a:pt x="1500" y="782"/>
                  </a:cubicBezTo>
                  <a:cubicBezTo>
                    <a:pt x="1642" y="673"/>
                    <a:pt x="1642" y="673"/>
                    <a:pt x="1642" y="673"/>
                  </a:cubicBezTo>
                  <a:cubicBezTo>
                    <a:pt x="1668" y="653"/>
                    <a:pt x="1678" y="617"/>
                    <a:pt x="1665" y="587"/>
                  </a:cubicBezTo>
                  <a:cubicBezTo>
                    <a:pt x="1605" y="440"/>
                    <a:pt x="1605" y="440"/>
                    <a:pt x="1605" y="440"/>
                  </a:cubicBezTo>
                  <a:cubicBezTo>
                    <a:pt x="1593" y="410"/>
                    <a:pt x="1561" y="391"/>
                    <a:pt x="1528" y="395"/>
                  </a:cubicBezTo>
                  <a:cubicBezTo>
                    <a:pt x="1351" y="417"/>
                    <a:pt x="1351" y="417"/>
                    <a:pt x="1351" y="417"/>
                  </a:cubicBezTo>
                  <a:cubicBezTo>
                    <a:pt x="1266" y="331"/>
                    <a:pt x="1266" y="331"/>
                    <a:pt x="1266" y="331"/>
                  </a:cubicBezTo>
                  <a:cubicBezTo>
                    <a:pt x="1290" y="154"/>
                    <a:pt x="1290" y="154"/>
                    <a:pt x="1290" y="154"/>
                  </a:cubicBezTo>
                  <a:cubicBezTo>
                    <a:pt x="1294" y="122"/>
                    <a:pt x="1276" y="89"/>
                    <a:pt x="1246" y="76"/>
                  </a:cubicBezTo>
                  <a:cubicBezTo>
                    <a:pt x="1099" y="15"/>
                    <a:pt x="1099" y="15"/>
                    <a:pt x="1099" y="15"/>
                  </a:cubicBezTo>
                  <a:cubicBezTo>
                    <a:pt x="1069" y="2"/>
                    <a:pt x="1033" y="12"/>
                    <a:pt x="1013" y="37"/>
                  </a:cubicBezTo>
                  <a:cubicBezTo>
                    <a:pt x="903" y="178"/>
                    <a:pt x="903" y="178"/>
                    <a:pt x="903" y="178"/>
                  </a:cubicBezTo>
                  <a:cubicBezTo>
                    <a:pt x="778" y="178"/>
                    <a:pt x="778" y="178"/>
                    <a:pt x="778" y="178"/>
                  </a:cubicBezTo>
                  <a:cubicBezTo>
                    <a:pt x="674" y="37"/>
                    <a:pt x="674" y="37"/>
                    <a:pt x="674" y="37"/>
                  </a:cubicBezTo>
                  <a:cubicBezTo>
                    <a:pt x="655" y="10"/>
                    <a:pt x="618" y="0"/>
                    <a:pt x="588" y="12"/>
                  </a:cubicBezTo>
                  <a:close/>
                  <a:moveTo>
                    <a:pt x="773" y="278"/>
                  </a:moveTo>
                  <a:cubicBezTo>
                    <a:pt x="907" y="278"/>
                    <a:pt x="907" y="278"/>
                    <a:pt x="907" y="278"/>
                  </a:cubicBezTo>
                  <a:cubicBezTo>
                    <a:pt x="933" y="279"/>
                    <a:pt x="961" y="267"/>
                    <a:pt x="977" y="246"/>
                  </a:cubicBezTo>
                  <a:cubicBezTo>
                    <a:pt x="1079" y="115"/>
                    <a:pt x="1079" y="115"/>
                    <a:pt x="1079" y="115"/>
                  </a:cubicBezTo>
                  <a:cubicBezTo>
                    <a:pt x="1188" y="161"/>
                    <a:pt x="1188" y="161"/>
                    <a:pt x="1188" y="161"/>
                  </a:cubicBezTo>
                  <a:cubicBezTo>
                    <a:pt x="1166" y="326"/>
                    <a:pt x="1166" y="326"/>
                    <a:pt x="1166" y="326"/>
                  </a:cubicBezTo>
                  <a:cubicBezTo>
                    <a:pt x="1163" y="352"/>
                    <a:pt x="1173" y="381"/>
                    <a:pt x="1192" y="398"/>
                  </a:cubicBezTo>
                  <a:cubicBezTo>
                    <a:pt x="1283" y="490"/>
                    <a:pt x="1283" y="490"/>
                    <a:pt x="1283" y="490"/>
                  </a:cubicBezTo>
                  <a:cubicBezTo>
                    <a:pt x="1301" y="509"/>
                    <a:pt x="1329" y="520"/>
                    <a:pt x="1355" y="517"/>
                  </a:cubicBezTo>
                  <a:cubicBezTo>
                    <a:pt x="1520" y="497"/>
                    <a:pt x="1520" y="497"/>
                    <a:pt x="1520" y="497"/>
                  </a:cubicBezTo>
                  <a:cubicBezTo>
                    <a:pt x="1565" y="606"/>
                    <a:pt x="1565" y="606"/>
                    <a:pt x="1565" y="606"/>
                  </a:cubicBezTo>
                  <a:cubicBezTo>
                    <a:pt x="1433" y="707"/>
                    <a:pt x="1433" y="707"/>
                    <a:pt x="1433" y="707"/>
                  </a:cubicBezTo>
                  <a:cubicBezTo>
                    <a:pt x="1412" y="723"/>
                    <a:pt x="1399" y="751"/>
                    <a:pt x="1400" y="777"/>
                  </a:cubicBezTo>
                  <a:cubicBezTo>
                    <a:pt x="1399" y="906"/>
                    <a:pt x="1399" y="906"/>
                    <a:pt x="1399" y="906"/>
                  </a:cubicBezTo>
                  <a:cubicBezTo>
                    <a:pt x="1398" y="932"/>
                    <a:pt x="1411" y="960"/>
                    <a:pt x="1431" y="976"/>
                  </a:cubicBezTo>
                  <a:cubicBezTo>
                    <a:pt x="1562" y="1079"/>
                    <a:pt x="1562" y="1079"/>
                    <a:pt x="1562" y="1079"/>
                  </a:cubicBezTo>
                  <a:cubicBezTo>
                    <a:pt x="1517" y="1187"/>
                    <a:pt x="1517" y="1187"/>
                    <a:pt x="1517" y="1187"/>
                  </a:cubicBezTo>
                  <a:cubicBezTo>
                    <a:pt x="1351" y="1166"/>
                    <a:pt x="1351" y="1166"/>
                    <a:pt x="1351" y="1166"/>
                  </a:cubicBezTo>
                  <a:cubicBezTo>
                    <a:pt x="1326" y="1162"/>
                    <a:pt x="1297" y="1172"/>
                    <a:pt x="1279" y="1192"/>
                  </a:cubicBezTo>
                  <a:cubicBezTo>
                    <a:pt x="1187" y="1282"/>
                    <a:pt x="1187" y="1282"/>
                    <a:pt x="1187" y="1282"/>
                  </a:cubicBezTo>
                  <a:cubicBezTo>
                    <a:pt x="1168" y="1300"/>
                    <a:pt x="1157" y="1329"/>
                    <a:pt x="1160" y="1354"/>
                  </a:cubicBezTo>
                  <a:cubicBezTo>
                    <a:pt x="1180" y="1520"/>
                    <a:pt x="1180" y="1520"/>
                    <a:pt x="1180" y="1520"/>
                  </a:cubicBezTo>
                  <a:cubicBezTo>
                    <a:pt x="1071" y="1564"/>
                    <a:pt x="1071" y="1564"/>
                    <a:pt x="1071" y="1564"/>
                  </a:cubicBezTo>
                  <a:cubicBezTo>
                    <a:pt x="970" y="1432"/>
                    <a:pt x="970" y="1432"/>
                    <a:pt x="970" y="1432"/>
                  </a:cubicBezTo>
                  <a:cubicBezTo>
                    <a:pt x="955" y="1412"/>
                    <a:pt x="928" y="1399"/>
                    <a:pt x="903" y="1399"/>
                  </a:cubicBezTo>
                  <a:cubicBezTo>
                    <a:pt x="902" y="1399"/>
                    <a:pt x="901" y="1399"/>
                    <a:pt x="900" y="1399"/>
                  </a:cubicBezTo>
                  <a:cubicBezTo>
                    <a:pt x="766" y="1398"/>
                    <a:pt x="766" y="1398"/>
                    <a:pt x="766" y="1398"/>
                  </a:cubicBezTo>
                  <a:cubicBezTo>
                    <a:pt x="740" y="1397"/>
                    <a:pt x="712" y="1410"/>
                    <a:pt x="696" y="1431"/>
                  </a:cubicBezTo>
                  <a:cubicBezTo>
                    <a:pt x="598" y="1561"/>
                    <a:pt x="598" y="1561"/>
                    <a:pt x="598" y="1561"/>
                  </a:cubicBezTo>
                  <a:cubicBezTo>
                    <a:pt x="491" y="1516"/>
                    <a:pt x="491" y="1516"/>
                    <a:pt x="491" y="1516"/>
                  </a:cubicBezTo>
                  <a:cubicBezTo>
                    <a:pt x="515" y="1355"/>
                    <a:pt x="515" y="1355"/>
                    <a:pt x="515" y="1355"/>
                  </a:cubicBezTo>
                  <a:cubicBezTo>
                    <a:pt x="520" y="1329"/>
                    <a:pt x="509" y="1300"/>
                    <a:pt x="490" y="1282"/>
                  </a:cubicBezTo>
                  <a:cubicBezTo>
                    <a:pt x="392" y="1182"/>
                    <a:pt x="392" y="1182"/>
                    <a:pt x="392" y="1182"/>
                  </a:cubicBezTo>
                  <a:cubicBezTo>
                    <a:pt x="374" y="1163"/>
                    <a:pt x="345" y="1152"/>
                    <a:pt x="319" y="1156"/>
                  </a:cubicBezTo>
                  <a:cubicBezTo>
                    <a:pt x="157" y="1179"/>
                    <a:pt x="157" y="1179"/>
                    <a:pt x="157" y="1179"/>
                  </a:cubicBezTo>
                  <a:cubicBezTo>
                    <a:pt x="113" y="1071"/>
                    <a:pt x="113" y="1071"/>
                    <a:pt x="113" y="1071"/>
                  </a:cubicBezTo>
                  <a:cubicBezTo>
                    <a:pt x="245" y="975"/>
                    <a:pt x="245" y="975"/>
                    <a:pt x="245" y="975"/>
                  </a:cubicBezTo>
                  <a:cubicBezTo>
                    <a:pt x="266" y="959"/>
                    <a:pt x="280" y="931"/>
                    <a:pt x="279" y="905"/>
                  </a:cubicBezTo>
                  <a:cubicBezTo>
                    <a:pt x="280" y="765"/>
                    <a:pt x="280" y="765"/>
                    <a:pt x="280" y="765"/>
                  </a:cubicBezTo>
                  <a:cubicBezTo>
                    <a:pt x="281" y="739"/>
                    <a:pt x="268" y="711"/>
                    <a:pt x="247" y="695"/>
                  </a:cubicBezTo>
                  <a:cubicBezTo>
                    <a:pt x="116" y="597"/>
                    <a:pt x="116" y="597"/>
                    <a:pt x="116" y="597"/>
                  </a:cubicBezTo>
                  <a:cubicBezTo>
                    <a:pt x="161" y="490"/>
                    <a:pt x="161" y="490"/>
                    <a:pt x="161" y="490"/>
                  </a:cubicBezTo>
                  <a:cubicBezTo>
                    <a:pt x="322" y="515"/>
                    <a:pt x="322" y="515"/>
                    <a:pt x="322" y="515"/>
                  </a:cubicBezTo>
                  <a:cubicBezTo>
                    <a:pt x="348" y="519"/>
                    <a:pt x="378" y="509"/>
                    <a:pt x="396" y="489"/>
                  </a:cubicBezTo>
                  <a:cubicBezTo>
                    <a:pt x="495" y="391"/>
                    <a:pt x="495" y="391"/>
                    <a:pt x="495" y="391"/>
                  </a:cubicBezTo>
                  <a:cubicBezTo>
                    <a:pt x="515" y="373"/>
                    <a:pt x="525" y="344"/>
                    <a:pt x="521" y="318"/>
                  </a:cubicBezTo>
                  <a:cubicBezTo>
                    <a:pt x="498" y="156"/>
                    <a:pt x="498" y="156"/>
                    <a:pt x="498" y="156"/>
                  </a:cubicBezTo>
                  <a:cubicBezTo>
                    <a:pt x="606" y="113"/>
                    <a:pt x="606" y="113"/>
                    <a:pt x="606" y="113"/>
                  </a:cubicBezTo>
                  <a:cubicBezTo>
                    <a:pt x="702" y="244"/>
                    <a:pt x="702" y="244"/>
                    <a:pt x="702" y="244"/>
                  </a:cubicBezTo>
                  <a:cubicBezTo>
                    <a:pt x="718" y="266"/>
                    <a:pt x="746" y="279"/>
                    <a:pt x="773" y="2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199"/>
            <p:cNvSpPr/>
            <p:nvPr/>
          </p:nvSpPr>
          <p:spPr>
            <a:xfrm>
              <a:off x="3091" y="1668"/>
              <a:ext cx="1207" cy="1208"/>
            </a:xfrm>
            <a:custGeom>
              <a:avLst/>
              <a:gdLst/>
              <a:ahLst/>
              <a:cxnLst/>
              <a:rect l="l" t="t" r="r" b="b"/>
              <a:pathLst>
                <a:path w="862" h="863" extrusionOk="0">
                  <a:moveTo>
                    <a:pt x="0" y="431"/>
                  </a:moveTo>
                  <a:cubicBezTo>
                    <a:pt x="0" y="669"/>
                    <a:pt x="193" y="863"/>
                    <a:pt x="431" y="863"/>
                  </a:cubicBezTo>
                  <a:cubicBezTo>
                    <a:pt x="669" y="863"/>
                    <a:pt x="862" y="669"/>
                    <a:pt x="862" y="431"/>
                  </a:cubicBezTo>
                  <a:cubicBezTo>
                    <a:pt x="862" y="194"/>
                    <a:pt x="669" y="0"/>
                    <a:pt x="431" y="0"/>
                  </a:cubicBezTo>
                  <a:cubicBezTo>
                    <a:pt x="193" y="0"/>
                    <a:pt x="0" y="194"/>
                    <a:pt x="0" y="431"/>
                  </a:cubicBezTo>
                  <a:close/>
                  <a:moveTo>
                    <a:pt x="431" y="100"/>
                  </a:moveTo>
                  <a:cubicBezTo>
                    <a:pt x="614" y="100"/>
                    <a:pt x="762" y="249"/>
                    <a:pt x="762" y="431"/>
                  </a:cubicBezTo>
                  <a:cubicBezTo>
                    <a:pt x="762" y="614"/>
                    <a:pt x="614" y="763"/>
                    <a:pt x="431" y="763"/>
                  </a:cubicBezTo>
                  <a:cubicBezTo>
                    <a:pt x="248" y="763"/>
                    <a:pt x="100" y="614"/>
                    <a:pt x="100" y="431"/>
                  </a:cubicBezTo>
                  <a:cubicBezTo>
                    <a:pt x="100" y="249"/>
                    <a:pt x="248" y="100"/>
                    <a:pt x="431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8" name="Google Shape;2318;p199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46137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/>
              <a:t>Splunk Remote Work Insights</a:t>
            </a:r>
            <a:endParaRPr/>
          </a:p>
        </p:txBody>
      </p:sp>
      <p:sp>
        <p:nvSpPr>
          <p:cNvPr id="2319" name="Google Shape;2319;p199"/>
          <p:cNvSpPr/>
          <p:nvPr/>
        </p:nvSpPr>
        <p:spPr>
          <a:xfrm>
            <a:off x="10863754" y="267363"/>
            <a:ext cx="1338508" cy="1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2020 SPLUNK INC.</a:t>
            </a:r>
            <a:endParaRPr/>
          </a:p>
        </p:txBody>
      </p:sp>
      <p:pic>
        <p:nvPicPr>
          <p:cNvPr id="2320" name="Google Shape;2320;p199"/>
          <p:cNvPicPr preferRelativeResize="0"/>
          <p:nvPr/>
        </p:nvPicPr>
        <p:blipFill rotWithShape="1">
          <a:blip r:embed="rId5">
            <a:alphaModFix/>
          </a:blip>
          <a:srcRect b="96667"/>
          <a:stretch/>
        </p:blipFill>
        <p:spPr>
          <a:xfrm>
            <a:off x="0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6" name="Google Shape;2326;p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8511" y="0"/>
            <a:ext cx="73334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7" name="Google Shape;2327;p200"/>
          <p:cNvSpPr/>
          <p:nvPr/>
        </p:nvSpPr>
        <p:spPr>
          <a:xfrm>
            <a:off x="4860723" y="0"/>
            <a:ext cx="7331277" cy="6858000"/>
          </a:xfrm>
          <a:custGeom>
            <a:avLst/>
            <a:gdLst/>
            <a:ahLst/>
            <a:cxnLst/>
            <a:rect l="l" t="t" r="r" b="b"/>
            <a:pathLst>
              <a:path w="7331277" h="6858000" extrusionOk="0">
                <a:moveTo>
                  <a:pt x="1714500" y="0"/>
                </a:moveTo>
                <a:lnTo>
                  <a:pt x="7331277" y="0"/>
                </a:lnTo>
                <a:lnTo>
                  <a:pt x="733127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67000">
                <a:srgbClr val="000000">
                  <a:alpha val="0"/>
                </a:srgbClr>
              </a:gs>
              <a:gs pos="100000">
                <a:schemeClr val="dk1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p200"/>
          <p:cNvSpPr txBox="1">
            <a:spLocks noGrp="1"/>
          </p:cNvSpPr>
          <p:nvPr>
            <p:ph type="title"/>
          </p:nvPr>
        </p:nvSpPr>
        <p:spPr>
          <a:xfrm>
            <a:off x="685800" y="795528"/>
            <a:ext cx="5475514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/>
              <a:t>COVID-19 Response on Splunk.com</a:t>
            </a:r>
            <a:endParaRPr/>
          </a:p>
        </p:txBody>
      </p:sp>
      <p:pic>
        <p:nvPicPr>
          <p:cNvPr id="2329" name="Google Shape;2329;p200"/>
          <p:cNvPicPr preferRelativeResize="0"/>
          <p:nvPr/>
        </p:nvPicPr>
        <p:blipFill rotWithShape="1">
          <a:blip r:embed="rId4">
            <a:alphaModFix/>
          </a:blip>
          <a:srcRect b="96667"/>
          <a:stretch/>
        </p:blipFill>
        <p:spPr>
          <a:xfrm>
            <a:off x="0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0" name="Google Shape;2330;p200"/>
          <p:cNvSpPr/>
          <p:nvPr/>
        </p:nvSpPr>
        <p:spPr>
          <a:xfrm>
            <a:off x="4724683" y="2017328"/>
            <a:ext cx="3235340" cy="1807186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chemeClr val="accent6"/>
              </a:gs>
              <a:gs pos="58999">
                <a:schemeClr val="accent1"/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1" name="Google Shape;2331;p200"/>
          <p:cNvSpPr/>
          <p:nvPr/>
        </p:nvSpPr>
        <p:spPr>
          <a:xfrm>
            <a:off x="6297888" y="4013042"/>
            <a:ext cx="3104243" cy="2159158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chemeClr val="accent6"/>
              </a:gs>
              <a:gs pos="58999">
                <a:schemeClr val="accent1"/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2" name="Google Shape;2332;p200"/>
          <p:cNvGrpSpPr/>
          <p:nvPr/>
        </p:nvGrpSpPr>
        <p:grpSpPr>
          <a:xfrm>
            <a:off x="1633105" y="4013042"/>
            <a:ext cx="7625443" cy="2159158"/>
            <a:chOff x="1633105" y="4013042"/>
            <a:chExt cx="7625443" cy="2159158"/>
          </a:xfrm>
        </p:grpSpPr>
        <p:sp>
          <p:nvSpPr>
            <p:cNvPr id="2333" name="Google Shape;2333;p200"/>
            <p:cNvSpPr/>
            <p:nvPr/>
          </p:nvSpPr>
          <p:spPr>
            <a:xfrm>
              <a:off x="1633105" y="4013042"/>
              <a:ext cx="7625443" cy="2159158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200"/>
            <p:cNvSpPr txBox="1"/>
            <p:nvPr/>
          </p:nvSpPr>
          <p:spPr>
            <a:xfrm>
              <a:off x="5001901" y="4241641"/>
              <a:ext cx="3380100" cy="18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31775" marR="0" lvl="1" indent="-231775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8C"/>
                </a:buClr>
                <a:buSzPts val="2200"/>
                <a:buFont typeface="Arial"/>
                <a:buChar char="•"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New RWI Autobahn lane  </a:t>
              </a:r>
              <a:endParaRPr/>
            </a:p>
            <a:p>
              <a:pPr marL="231775" marR="0" lvl="1" indent="-231775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8C"/>
                </a:buClr>
                <a:buSzPts val="22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Curated collection of apps</a:t>
              </a:r>
              <a:endParaRPr/>
            </a:p>
            <a:p>
              <a:pPr marL="231775" marR="0" lvl="1" indent="-231775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8C"/>
                </a:buClr>
                <a:buSzPts val="22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TAs</a:t>
              </a:r>
              <a:endParaRPr/>
            </a:p>
            <a:p>
              <a:pPr marL="231775" marR="0" lvl="1" indent="-231775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8C"/>
                </a:buClr>
                <a:buSzPts val="22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Blogs</a:t>
              </a:r>
              <a:endParaRPr/>
            </a:p>
            <a:p>
              <a:pPr marL="231775" marR="0" lvl="1" indent="-231775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8C"/>
                </a:buClr>
                <a:buSzPts val="22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Sample Searches</a:t>
              </a:r>
              <a:endParaRPr/>
            </a:p>
            <a:p>
              <a:pPr marL="231775" marR="0" lvl="1" indent="-231775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8C"/>
                </a:buClr>
                <a:buSzPts val="22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Best Practices</a:t>
              </a:r>
              <a:endParaRPr/>
            </a:p>
          </p:txBody>
        </p:sp>
        <p:sp>
          <p:nvSpPr>
            <p:cNvPr id="2335" name="Google Shape;2335;p200"/>
            <p:cNvSpPr/>
            <p:nvPr/>
          </p:nvSpPr>
          <p:spPr>
            <a:xfrm>
              <a:off x="1633106" y="4013042"/>
              <a:ext cx="3104243" cy="2159158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chemeClr val="accent6"/>
                </a:gs>
                <a:gs pos="58999">
                  <a:schemeClr val="accent1"/>
                </a:gs>
                <a:gs pos="100000">
                  <a:schemeClr val="accen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200"/>
            <p:cNvSpPr txBox="1"/>
            <p:nvPr/>
          </p:nvSpPr>
          <p:spPr>
            <a:xfrm>
              <a:off x="2415062" y="4741756"/>
              <a:ext cx="1663704" cy="7017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For Cloud Customers</a:t>
              </a:r>
              <a:endParaRPr/>
            </a:p>
          </p:txBody>
        </p:sp>
      </p:grpSp>
      <p:grpSp>
        <p:nvGrpSpPr>
          <p:cNvPr id="2337" name="Google Shape;2337;p200"/>
          <p:cNvGrpSpPr/>
          <p:nvPr/>
        </p:nvGrpSpPr>
        <p:grpSpPr>
          <a:xfrm>
            <a:off x="685800" y="2017328"/>
            <a:ext cx="7130640" cy="1807197"/>
            <a:chOff x="685800" y="2017328"/>
            <a:chExt cx="7130640" cy="1807197"/>
          </a:xfrm>
        </p:grpSpPr>
        <p:sp>
          <p:nvSpPr>
            <p:cNvPr id="2338" name="Google Shape;2338;p200"/>
            <p:cNvSpPr/>
            <p:nvPr/>
          </p:nvSpPr>
          <p:spPr>
            <a:xfrm>
              <a:off x="685800" y="2017328"/>
              <a:ext cx="7130640" cy="1807186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00"/>
            <p:cNvSpPr txBox="1"/>
            <p:nvPr/>
          </p:nvSpPr>
          <p:spPr>
            <a:xfrm>
              <a:off x="4005901" y="2247125"/>
              <a:ext cx="3708900" cy="15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31775" marR="0" lvl="1" indent="-219075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8C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Curated collection of apps</a:t>
              </a:r>
              <a:endParaRPr sz="2000"/>
            </a:p>
            <a:p>
              <a:pPr marL="231775" marR="0" lvl="1" indent="-219075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8C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TAs</a:t>
              </a:r>
              <a:endParaRPr sz="2000"/>
            </a:p>
            <a:p>
              <a:pPr marL="231775" marR="0" lvl="1" indent="-219075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8C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Blogs</a:t>
              </a:r>
              <a:endParaRPr sz="2000"/>
            </a:p>
            <a:p>
              <a:pPr marL="231775" marR="0" lvl="1" indent="-219075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8C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Sample Searches</a:t>
              </a:r>
              <a:endParaRPr sz="2000"/>
            </a:p>
            <a:p>
              <a:pPr marL="231775" marR="0" lvl="1" indent="-219075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8C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Best Practices</a:t>
              </a:r>
              <a:endParaRPr sz="2000"/>
            </a:p>
          </p:txBody>
        </p:sp>
        <p:sp>
          <p:nvSpPr>
            <p:cNvPr id="2340" name="Google Shape;2340;p200"/>
            <p:cNvSpPr/>
            <p:nvPr/>
          </p:nvSpPr>
          <p:spPr>
            <a:xfrm>
              <a:off x="685800" y="2017328"/>
              <a:ext cx="3235340" cy="1807186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chemeClr val="accent6"/>
                </a:gs>
                <a:gs pos="58999">
                  <a:schemeClr val="accent1"/>
                </a:gs>
                <a:gs pos="100000">
                  <a:schemeClr val="accen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200"/>
            <p:cNvSpPr txBox="1"/>
            <p:nvPr/>
          </p:nvSpPr>
          <p:spPr>
            <a:xfrm>
              <a:off x="1451654" y="2434004"/>
              <a:ext cx="1892314" cy="1052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For </a:t>
              </a:r>
              <a:b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On-Premises Customers</a:t>
              </a:r>
              <a:endParaRPr/>
            </a:p>
          </p:txBody>
        </p:sp>
      </p:grpSp>
      <p:pic>
        <p:nvPicPr>
          <p:cNvPr id="2342" name="Google Shape;2342;p2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68417" y="6398745"/>
            <a:ext cx="1737783" cy="232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201"/>
          <p:cNvSpPr txBox="1">
            <a:spLocks noGrp="1"/>
          </p:cNvSpPr>
          <p:nvPr>
            <p:ph type="body" idx="1"/>
          </p:nvPr>
        </p:nvSpPr>
        <p:spPr>
          <a:xfrm>
            <a:off x="685799" y="812801"/>
            <a:ext cx="3749352" cy="536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r>
              <a:rPr lang="en-US"/>
              <a:t>Remote </a:t>
            </a:r>
            <a:br>
              <a:rPr lang="en-US"/>
            </a:br>
            <a:r>
              <a:rPr lang="en-US"/>
              <a:t>Work Insights Autobahn</a:t>
            </a:r>
            <a:br>
              <a:rPr lang="en-US"/>
            </a:br>
            <a:r>
              <a:rPr lang="en-US" sz="2200" b="0">
                <a:solidFill>
                  <a:schemeClr val="accent1"/>
                </a:solidFill>
              </a:rPr>
              <a:t>Cloud-based solution for </a:t>
            </a:r>
            <a:br>
              <a:rPr lang="en-US" sz="2200" b="0">
                <a:solidFill>
                  <a:schemeClr val="accent1"/>
                </a:solidFill>
              </a:rPr>
            </a:br>
            <a:r>
              <a:rPr lang="en-US" sz="2200" b="0">
                <a:solidFill>
                  <a:schemeClr val="accent1"/>
                </a:solidFill>
              </a:rPr>
              <a:t>rapid insights into remote </a:t>
            </a:r>
            <a:br>
              <a:rPr lang="en-US" sz="2200" b="0">
                <a:solidFill>
                  <a:schemeClr val="accent1"/>
                </a:solidFill>
              </a:rPr>
            </a:br>
            <a:r>
              <a:rPr lang="en-US" sz="2200" b="0">
                <a:solidFill>
                  <a:schemeClr val="accent1"/>
                </a:solidFill>
              </a:rPr>
              <a:t>work environments </a:t>
            </a:r>
            <a:endParaRPr sz="2200" b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1" indent="-2254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Receive a free Splunk Cloud instance with RWI capabilities for 90 days</a:t>
            </a:r>
            <a:endParaRPr/>
          </a:p>
          <a:p>
            <a:pPr marL="228600" lvl="1" indent="-2254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Onboard your data and implement best practices on select use cases</a:t>
            </a:r>
            <a:endParaRPr/>
          </a:p>
          <a:p>
            <a:pPr marL="228600" lvl="1" indent="-2254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Includes VPN and Microsoft 365 with new use cases added on a regular basis</a:t>
            </a:r>
            <a:endParaRPr sz="1800">
              <a:solidFill>
                <a:schemeClr val="dk1"/>
              </a:solidFill>
            </a:endParaRPr>
          </a:p>
          <a:p>
            <a:pPr marL="228600" lvl="1" indent="-2254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Contact your Splunk account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team to get started</a:t>
            </a:r>
            <a:endParaRPr/>
          </a:p>
        </p:txBody>
      </p:sp>
      <p:grpSp>
        <p:nvGrpSpPr>
          <p:cNvPr id="2349" name="Google Shape;2349;p201"/>
          <p:cNvGrpSpPr/>
          <p:nvPr/>
        </p:nvGrpSpPr>
        <p:grpSpPr>
          <a:xfrm>
            <a:off x="4834137" y="1088570"/>
            <a:ext cx="6468346" cy="4061928"/>
            <a:chOff x="4834137" y="1088570"/>
            <a:chExt cx="6468346" cy="4061928"/>
          </a:xfrm>
        </p:grpSpPr>
        <p:sp>
          <p:nvSpPr>
            <p:cNvPr id="2350" name="Google Shape;2350;p201"/>
            <p:cNvSpPr/>
            <p:nvPr/>
          </p:nvSpPr>
          <p:spPr>
            <a:xfrm>
              <a:off x="4834137" y="2761861"/>
              <a:ext cx="6468346" cy="2388637"/>
            </a:xfrm>
            <a:prstGeom prst="rect">
              <a:avLst/>
            </a:prstGeom>
            <a:solidFill>
              <a:srgbClr val="3237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51" name="Google Shape;2351;p201"/>
            <p:cNvPicPr preferRelativeResize="0"/>
            <p:nvPr/>
          </p:nvPicPr>
          <p:blipFill rotWithShape="1">
            <a:blip r:embed="rId3">
              <a:alphaModFix/>
            </a:blip>
            <a:srcRect t="442" b="1"/>
            <a:stretch/>
          </p:blipFill>
          <p:spPr>
            <a:xfrm>
              <a:off x="4834137" y="1088570"/>
              <a:ext cx="6468346" cy="36016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202"/>
          <p:cNvSpPr/>
          <p:nvPr/>
        </p:nvSpPr>
        <p:spPr>
          <a:xfrm>
            <a:off x="3574732" y="3163134"/>
            <a:ext cx="1307100" cy="436500"/>
          </a:xfrm>
          <a:prstGeom prst="roundRect">
            <a:avLst>
              <a:gd name="adj" fmla="val 0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Collaboration with Office 365</a:t>
            </a:r>
            <a:endParaRPr sz="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8" name="Google Shape;2358;p202"/>
          <p:cNvGrpSpPr/>
          <p:nvPr/>
        </p:nvGrpSpPr>
        <p:grpSpPr>
          <a:xfrm>
            <a:off x="4487030" y="3583591"/>
            <a:ext cx="179553" cy="736621"/>
            <a:chOff x="5916447" y="3711819"/>
            <a:chExt cx="179553" cy="736621"/>
          </a:xfrm>
        </p:grpSpPr>
        <p:cxnSp>
          <p:nvCxnSpPr>
            <p:cNvPr id="2359" name="Google Shape;2359;p202"/>
            <p:cNvCxnSpPr/>
            <p:nvPr/>
          </p:nvCxnSpPr>
          <p:spPr>
            <a:xfrm>
              <a:off x="6096000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2360" name="Google Shape;2360;p202"/>
            <p:cNvCxnSpPr/>
            <p:nvPr/>
          </p:nvCxnSpPr>
          <p:spPr>
            <a:xfrm>
              <a:off x="5916447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stealth" w="lg" len="lg"/>
              <a:tailEnd type="none" w="sm" len="sm"/>
            </a:ln>
          </p:spPr>
        </p:cxnSp>
      </p:grpSp>
      <p:sp>
        <p:nvSpPr>
          <p:cNvPr id="2361" name="Google Shape;2361;p2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/>
              <a:t>Splunk Remote Work Insights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/>
              <a:t>Solutions Suite</a:t>
            </a:r>
            <a:endParaRPr/>
          </a:p>
        </p:txBody>
      </p:sp>
      <p:sp>
        <p:nvSpPr>
          <p:cNvPr id="2362" name="Google Shape;2362;p202"/>
          <p:cNvSpPr/>
          <p:nvPr/>
        </p:nvSpPr>
        <p:spPr>
          <a:xfrm>
            <a:off x="708575" y="1761564"/>
            <a:ext cx="4338033" cy="198142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202"/>
          <p:cNvSpPr/>
          <p:nvPr/>
        </p:nvSpPr>
        <p:spPr>
          <a:xfrm>
            <a:off x="3576957" y="1915080"/>
            <a:ext cx="1307100" cy="1684537"/>
          </a:xfrm>
          <a:prstGeom prst="rect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202"/>
          <p:cNvSpPr/>
          <p:nvPr/>
        </p:nvSpPr>
        <p:spPr>
          <a:xfrm>
            <a:off x="2121706" y="1915080"/>
            <a:ext cx="1307100" cy="1684537"/>
          </a:xfrm>
          <a:prstGeom prst="rect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202"/>
          <p:cNvSpPr/>
          <p:nvPr/>
        </p:nvSpPr>
        <p:spPr>
          <a:xfrm>
            <a:off x="6186233" y="5797659"/>
            <a:ext cx="1619100" cy="400200"/>
          </a:xfrm>
          <a:prstGeom prst="roundRect">
            <a:avLst>
              <a:gd name="adj" fmla="val 0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HR Capital Mgmt Systems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202"/>
          <p:cNvSpPr/>
          <p:nvPr/>
        </p:nvSpPr>
        <p:spPr>
          <a:xfrm>
            <a:off x="8239023" y="5797660"/>
            <a:ext cx="1619100" cy="400200"/>
          </a:xfrm>
          <a:prstGeom prst="roundRect">
            <a:avLst>
              <a:gd name="adj" fmla="val 0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Payroll / Finance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202"/>
          <p:cNvSpPr/>
          <p:nvPr/>
        </p:nvSpPr>
        <p:spPr>
          <a:xfrm>
            <a:off x="4133443" y="5797658"/>
            <a:ext cx="1619100" cy="400200"/>
          </a:xfrm>
          <a:prstGeom prst="roundRect">
            <a:avLst>
              <a:gd name="adj" fmla="val 0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Productivity Tools 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8" name="Google Shape;2368;p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2827" y="2265642"/>
            <a:ext cx="437892" cy="23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9" name="Google Shape;2369;p202"/>
          <p:cNvPicPr preferRelativeResize="0"/>
          <p:nvPr/>
        </p:nvPicPr>
        <p:blipFill rotWithShape="1">
          <a:blip r:embed="rId4">
            <a:alphaModFix/>
          </a:blip>
          <a:srcRect t="23595" b="23595"/>
          <a:stretch/>
        </p:blipFill>
        <p:spPr>
          <a:xfrm>
            <a:off x="2554447" y="2882786"/>
            <a:ext cx="763681" cy="23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0" name="Google Shape;2370;p2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1495" y="2031006"/>
            <a:ext cx="1113551" cy="22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1" name="Google Shape;2371;p2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0283" y="2719958"/>
            <a:ext cx="740010" cy="16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2" name="Google Shape;2372;p2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87180" y="2516412"/>
            <a:ext cx="734557" cy="15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373" name="Google Shape;2373;p202"/>
          <p:cNvSpPr/>
          <p:nvPr/>
        </p:nvSpPr>
        <p:spPr>
          <a:xfrm>
            <a:off x="2121705" y="3163134"/>
            <a:ext cx="1307100" cy="436500"/>
          </a:xfrm>
          <a:prstGeom prst="roundRect">
            <a:avLst>
              <a:gd name="adj" fmla="val 0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Network Security /  VPN’s / Malware Protection</a:t>
            </a:r>
            <a:endParaRPr sz="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4" name="Google Shape;2374;p202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8819" y="2203964"/>
            <a:ext cx="378638" cy="3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5" name="Google Shape;2375;p20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24735" y="1943836"/>
            <a:ext cx="984320" cy="35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6" name="Google Shape;2376;p20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37757" y="2719958"/>
            <a:ext cx="1135913" cy="484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7" name="Google Shape;2377;p2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55119" y="2571614"/>
            <a:ext cx="896453" cy="21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8" name="Google Shape;2378;p20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34949" y="2301757"/>
            <a:ext cx="794543" cy="187939"/>
          </a:xfrm>
          <a:prstGeom prst="rect">
            <a:avLst/>
          </a:prstGeom>
          <a:noFill/>
          <a:ln>
            <a:noFill/>
          </a:ln>
        </p:spPr>
      </p:pic>
      <p:sp>
        <p:nvSpPr>
          <p:cNvPr id="2379" name="Google Shape;2379;p202"/>
          <p:cNvSpPr/>
          <p:nvPr/>
        </p:nvSpPr>
        <p:spPr>
          <a:xfrm>
            <a:off x="761187" y="2378590"/>
            <a:ext cx="13071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A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6A00"/>
                </a:solidFill>
                <a:latin typeface="Arial"/>
                <a:ea typeface="Arial"/>
                <a:cs typeface="Arial"/>
                <a:sym typeface="Arial"/>
              </a:rPr>
              <a:t>RWI Autobahn</a:t>
            </a:r>
            <a:endParaRPr/>
          </a:p>
        </p:txBody>
      </p:sp>
      <p:grpSp>
        <p:nvGrpSpPr>
          <p:cNvPr id="2380" name="Google Shape;2380;p202"/>
          <p:cNvGrpSpPr/>
          <p:nvPr/>
        </p:nvGrpSpPr>
        <p:grpSpPr>
          <a:xfrm>
            <a:off x="5916447" y="3599643"/>
            <a:ext cx="179553" cy="736621"/>
            <a:chOff x="5916447" y="3711819"/>
            <a:chExt cx="179553" cy="736621"/>
          </a:xfrm>
        </p:grpSpPr>
        <p:cxnSp>
          <p:nvCxnSpPr>
            <p:cNvPr id="2381" name="Google Shape;2381;p202"/>
            <p:cNvCxnSpPr/>
            <p:nvPr/>
          </p:nvCxnSpPr>
          <p:spPr>
            <a:xfrm>
              <a:off x="6096000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2382" name="Google Shape;2382;p202"/>
            <p:cNvCxnSpPr/>
            <p:nvPr/>
          </p:nvCxnSpPr>
          <p:spPr>
            <a:xfrm>
              <a:off x="5916447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stealth" w="lg" len="lg"/>
              <a:tailEnd type="none" w="sm" len="sm"/>
            </a:ln>
          </p:spPr>
        </p:cxnSp>
      </p:grpSp>
      <p:grpSp>
        <p:nvGrpSpPr>
          <p:cNvPr id="2383" name="Google Shape;2383;p202"/>
          <p:cNvGrpSpPr/>
          <p:nvPr/>
        </p:nvGrpSpPr>
        <p:grpSpPr>
          <a:xfrm>
            <a:off x="7605730" y="3599643"/>
            <a:ext cx="179553" cy="736621"/>
            <a:chOff x="5916447" y="3711819"/>
            <a:chExt cx="179553" cy="736621"/>
          </a:xfrm>
        </p:grpSpPr>
        <p:cxnSp>
          <p:nvCxnSpPr>
            <p:cNvPr id="2384" name="Google Shape;2384;p202"/>
            <p:cNvCxnSpPr/>
            <p:nvPr/>
          </p:nvCxnSpPr>
          <p:spPr>
            <a:xfrm>
              <a:off x="6096000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2385" name="Google Shape;2385;p202"/>
            <p:cNvCxnSpPr/>
            <p:nvPr/>
          </p:nvCxnSpPr>
          <p:spPr>
            <a:xfrm>
              <a:off x="5916447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stealth" w="lg" len="lg"/>
              <a:tailEnd type="none" w="sm" len="sm"/>
            </a:ln>
          </p:spPr>
        </p:cxnSp>
      </p:grpSp>
      <p:grpSp>
        <p:nvGrpSpPr>
          <p:cNvPr id="2386" name="Google Shape;2386;p202"/>
          <p:cNvGrpSpPr/>
          <p:nvPr/>
        </p:nvGrpSpPr>
        <p:grpSpPr>
          <a:xfrm>
            <a:off x="9296886" y="3599643"/>
            <a:ext cx="179553" cy="736621"/>
            <a:chOff x="5916447" y="3711819"/>
            <a:chExt cx="179553" cy="736621"/>
          </a:xfrm>
        </p:grpSpPr>
        <p:cxnSp>
          <p:nvCxnSpPr>
            <p:cNvPr id="2387" name="Google Shape;2387;p202"/>
            <p:cNvCxnSpPr/>
            <p:nvPr/>
          </p:nvCxnSpPr>
          <p:spPr>
            <a:xfrm>
              <a:off x="6096000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2388" name="Google Shape;2388;p202"/>
            <p:cNvCxnSpPr/>
            <p:nvPr/>
          </p:nvCxnSpPr>
          <p:spPr>
            <a:xfrm>
              <a:off x="5916447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stealth" w="lg" len="lg"/>
              <a:tailEnd type="none" w="sm" len="sm"/>
            </a:ln>
          </p:spPr>
        </p:cxnSp>
      </p:grpSp>
      <p:grpSp>
        <p:nvGrpSpPr>
          <p:cNvPr id="2389" name="Google Shape;2389;p202"/>
          <p:cNvGrpSpPr/>
          <p:nvPr/>
        </p:nvGrpSpPr>
        <p:grpSpPr>
          <a:xfrm>
            <a:off x="11041513" y="3596659"/>
            <a:ext cx="179553" cy="483121"/>
            <a:chOff x="5916447" y="3711819"/>
            <a:chExt cx="179553" cy="736621"/>
          </a:xfrm>
        </p:grpSpPr>
        <p:cxnSp>
          <p:nvCxnSpPr>
            <p:cNvPr id="2390" name="Google Shape;2390;p202"/>
            <p:cNvCxnSpPr/>
            <p:nvPr/>
          </p:nvCxnSpPr>
          <p:spPr>
            <a:xfrm>
              <a:off x="6096000" y="3711819"/>
              <a:ext cx="0" cy="736500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2391" name="Google Shape;2391;p202"/>
            <p:cNvCxnSpPr/>
            <p:nvPr/>
          </p:nvCxnSpPr>
          <p:spPr>
            <a:xfrm>
              <a:off x="5916447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stealth" w="lg" len="lg"/>
              <a:tailEnd type="none" w="sm" len="sm"/>
            </a:ln>
          </p:spPr>
        </p:cxnSp>
      </p:grpSp>
      <p:sp>
        <p:nvSpPr>
          <p:cNvPr id="2392" name="Google Shape;2392;p202"/>
          <p:cNvSpPr/>
          <p:nvPr/>
        </p:nvSpPr>
        <p:spPr>
          <a:xfrm>
            <a:off x="10464100" y="4059236"/>
            <a:ext cx="1307100" cy="168453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202"/>
          <p:cNvSpPr/>
          <p:nvPr/>
        </p:nvSpPr>
        <p:spPr>
          <a:xfrm>
            <a:off x="10470350" y="5353824"/>
            <a:ext cx="1307100" cy="400200"/>
          </a:xfrm>
          <a:prstGeom prst="roundRect">
            <a:avLst>
              <a:gd name="adj" fmla="val 0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 Performance Monitoring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4" name="Google Shape;2394;p202" descr="AppDy_Logo_Black_RG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601968" y="4948666"/>
            <a:ext cx="1069358" cy="3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5" name="Google Shape;2395;p20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637949" y="4704520"/>
            <a:ext cx="959400" cy="17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6" name="Google Shape;2396;p202" descr="A close up of a logo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655441" y="4152277"/>
            <a:ext cx="910950" cy="425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7" name="Google Shape;2397;p202"/>
          <p:cNvGrpSpPr/>
          <p:nvPr/>
        </p:nvGrpSpPr>
        <p:grpSpPr>
          <a:xfrm>
            <a:off x="4853217" y="5273863"/>
            <a:ext cx="179553" cy="523797"/>
            <a:chOff x="5916447" y="3711819"/>
            <a:chExt cx="179553" cy="736621"/>
          </a:xfrm>
        </p:grpSpPr>
        <p:cxnSp>
          <p:nvCxnSpPr>
            <p:cNvPr id="2398" name="Google Shape;2398;p202"/>
            <p:cNvCxnSpPr/>
            <p:nvPr/>
          </p:nvCxnSpPr>
          <p:spPr>
            <a:xfrm>
              <a:off x="6096000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2399" name="Google Shape;2399;p202"/>
            <p:cNvCxnSpPr/>
            <p:nvPr/>
          </p:nvCxnSpPr>
          <p:spPr>
            <a:xfrm>
              <a:off x="5916447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stealth" w="lg" len="lg"/>
              <a:tailEnd type="none" w="sm" len="sm"/>
            </a:ln>
          </p:spPr>
        </p:cxnSp>
      </p:grpSp>
      <p:grpSp>
        <p:nvGrpSpPr>
          <p:cNvPr id="2400" name="Google Shape;2400;p202"/>
          <p:cNvGrpSpPr/>
          <p:nvPr/>
        </p:nvGrpSpPr>
        <p:grpSpPr>
          <a:xfrm>
            <a:off x="6906007" y="5273863"/>
            <a:ext cx="179553" cy="523797"/>
            <a:chOff x="5916447" y="3711819"/>
            <a:chExt cx="179553" cy="736621"/>
          </a:xfrm>
        </p:grpSpPr>
        <p:cxnSp>
          <p:nvCxnSpPr>
            <p:cNvPr id="2401" name="Google Shape;2401;p202"/>
            <p:cNvCxnSpPr/>
            <p:nvPr/>
          </p:nvCxnSpPr>
          <p:spPr>
            <a:xfrm>
              <a:off x="6096000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2402" name="Google Shape;2402;p202"/>
            <p:cNvCxnSpPr/>
            <p:nvPr/>
          </p:nvCxnSpPr>
          <p:spPr>
            <a:xfrm>
              <a:off x="5916447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stealth" w="lg" len="lg"/>
              <a:tailEnd type="none" w="sm" len="sm"/>
            </a:ln>
          </p:spPr>
        </p:cxnSp>
      </p:grpSp>
      <p:grpSp>
        <p:nvGrpSpPr>
          <p:cNvPr id="2403" name="Google Shape;2403;p202"/>
          <p:cNvGrpSpPr/>
          <p:nvPr/>
        </p:nvGrpSpPr>
        <p:grpSpPr>
          <a:xfrm>
            <a:off x="8958797" y="5273863"/>
            <a:ext cx="179553" cy="523797"/>
            <a:chOff x="5916447" y="3711819"/>
            <a:chExt cx="179553" cy="736621"/>
          </a:xfrm>
        </p:grpSpPr>
        <p:cxnSp>
          <p:nvCxnSpPr>
            <p:cNvPr id="2404" name="Google Shape;2404;p202"/>
            <p:cNvCxnSpPr/>
            <p:nvPr/>
          </p:nvCxnSpPr>
          <p:spPr>
            <a:xfrm>
              <a:off x="6096000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2405" name="Google Shape;2405;p202"/>
            <p:cNvCxnSpPr/>
            <p:nvPr/>
          </p:nvCxnSpPr>
          <p:spPr>
            <a:xfrm>
              <a:off x="5916447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stealth" w="lg" len="lg"/>
              <a:tailEnd type="none" w="sm" len="sm"/>
            </a:ln>
          </p:spPr>
        </p:cxnSp>
      </p:grpSp>
      <p:sp>
        <p:nvSpPr>
          <p:cNvPr id="2406" name="Google Shape;2406;p202"/>
          <p:cNvSpPr/>
          <p:nvPr/>
        </p:nvSpPr>
        <p:spPr>
          <a:xfrm>
            <a:off x="3634948" y="4304591"/>
            <a:ext cx="6202261" cy="967766"/>
          </a:xfrm>
          <a:prstGeom prst="rect">
            <a:avLst/>
          </a:prstGeom>
          <a:gradFill>
            <a:gsLst>
              <a:gs pos="0">
                <a:schemeClr val="accent1"/>
              </a:gs>
              <a:gs pos="13000">
                <a:schemeClr val="accent1"/>
              </a:gs>
              <a:gs pos="81000">
                <a:schemeClr val="accent6"/>
              </a:gs>
              <a:gs pos="100000">
                <a:schemeClr val="accent6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202"/>
          <p:cNvSpPr/>
          <p:nvPr/>
        </p:nvSpPr>
        <p:spPr>
          <a:xfrm>
            <a:off x="2801355" y="3934774"/>
            <a:ext cx="1667840" cy="1667840"/>
          </a:xfrm>
          <a:prstGeom prst="ellipse">
            <a:avLst/>
          </a:prstGeom>
          <a:solidFill>
            <a:schemeClr val="lt2">
              <a:alpha val="3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8" name="Google Shape;2408;p20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929925" y="4058990"/>
            <a:ext cx="1410700" cy="1419408"/>
          </a:xfrm>
          <a:prstGeom prst="rect">
            <a:avLst/>
          </a:prstGeom>
          <a:noFill/>
          <a:ln>
            <a:noFill/>
          </a:ln>
        </p:spPr>
      </p:pic>
      <p:sp>
        <p:nvSpPr>
          <p:cNvPr id="2409" name="Google Shape;2409;p202"/>
          <p:cNvSpPr/>
          <p:nvPr/>
        </p:nvSpPr>
        <p:spPr>
          <a:xfrm>
            <a:off x="4660031" y="4526253"/>
            <a:ext cx="4091138" cy="4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Remote Work Insights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0" name="Google Shape;2410;p20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131270" y="4568598"/>
            <a:ext cx="1066095" cy="40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1" name="Google Shape;2411;p202"/>
          <p:cNvGrpSpPr/>
          <p:nvPr/>
        </p:nvGrpSpPr>
        <p:grpSpPr>
          <a:xfrm rot="-5400000">
            <a:off x="10061899" y="4504484"/>
            <a:ext cx="179553" cy="587105"/>
            <a:chOff x="5916447" y="3711819"/>
            <a:chExt cx="179553" cy="736621"/>
          </a:xfrm>
        </p:grpSpPr>
        <p:cxnSp>
          <p:nvCxnSpPr>
            <p:cNvPr id="2412" name="Google Shape;2412;p202"/>
            <p:cNvCxnSpPr/>
            <p:nvPr/>
          </p:nvCxnSpPr>
          <p:spPr>
            <a:xfrm>
              <a:off x="6096000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2413" name="Google Shape;2413;p202"/>
            <p:cNvCxnSpPr/>
            <p:nvPr/>
          </p:nvCxnSpPr>
          <p:spPr>
            <a:xfrm>
              <a:off x="5916447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stealth" w="lg" len="lg"/>
              <a:tailEnd type="none" w="sm" len="sm"/>
            </a:ln>
          </p:spPr>
        </p:cxnSp>
      </p:grpSp>
      <p:grpSp>
        <p:nvGrpSpPr>
          <p:cNvPr id="2414" name="Google Shape;2414;p202"/>
          <p:cNvGrpSpPr/>
          <p:nvPr/>
        </p:nvGrpSpPr>
        <p:grpSpPr>
          <a:xfrm rot="-5400000">
            <a:off x="2383911" y="4331431"/>
            <a:ext cx="179553" cy="933210"/>
            <a:chOff x="5916447" y="3711819"/>
            <a:chExt cx="179553" cy="736621"/>
          </a:xfrm>
        </p:grpSpPr>
        <p:cxnSp>
          <p:nvCxnSpPr>
            <p:cNvPr id="2415" name="Google Shape;2415;p202"/>
            <p:cNvCxnSpPr/>
            <p:nvPr/>
          </p:nvCxnSpPr>
          <p:spPr>
            <a:xfrm>
              <a:off x="6096000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2416" name="Google Shape;2416;p202"/>
            <p:cNvCxnSpPr/>
            <p:nvPr/>
          </p:nvCxnSpPr>
          <p:spPr>
            <a:xfrm>
              <a:off x="5916447" y="3711819"/>
              <a:ext cx="0" cy="736621"/>
            </a:xfrm>
            <a:prstGeom prst="straightConnector1">
              <a:avLst/>
            </a:prstGeom>
            <a:noFill/>
            <a:ln w="28575" cap="rnd" cmpd="sng">
              <a:solidFill>
                <a:schemeClr val="dk2"/>
              </a:solidFill>
              <a:prstDash val="solid"/>
              <a:round/>
              <a:headEnd type="stealth" w="lg" len="lg"/>
              <a:tailEnd type="none" w="sm" len="sm"/>
            </a:ln>
          </p:spPr>
        </p:cxnSp>
      </p:grpSp>
      <p:sp>
        <p:nvSpPr>
          <p:cNvPr id="2417" name="Google Shape;2417;p202"/>
          <p:cNvSpPr/>
          <p:nvPr/>
        </p:nvSpPr>
        <p:spPr>
          <a:xfrm>
            <a:off x="708573" y="4059236"/>
            <a:ext cx="1307100" cy="16845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202"/>
          <p:cNvSpPr/>
          <p:nvPr/>
        </p:nvSpPr>
        <p:spPr>
          <a:xfrm>
            <a:off x="708575" y="5355974"/>
            <a:ext cx="1307096" cy="400200"/>
          </a:xfrm>
          <a:prstGeom prst="roundRect">
            <a:avLst>
              <a:gd name="adj" fmla="val 0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Operations and </a:t>
            </a:r>
            <a:br>
              <a:rPr lang="en-US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Desks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9" name="Google Shape;2419;p20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06648" y="4146178"/>
            <a:ext cx="910950" cy="19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0" name="Google Shape;2420;p20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82423" y="4282719"/>
            <a:ext cx="959400" cy="29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1" name="Google Shape;2421;p20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30694" y="4550830"/>
            <a:ext cx="662859" cy="42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2" name="Google Shape;2422;p20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84794" y="5046747"/>
            <a:ext cx="954659" cy="2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3" name="Google Shape;2423;p202"/>
          <p:cNvSpPr/>
          <p:nvPr/>
        </p:nvSpPr>
        <p:spPr>
          <a:xfrm>
            <a:off x="10457375" y="1915080"/>
            <a:ext cx="1307100" cy="1684537"/>
          </a:xfrm>
          <a:prstGeom prst="rect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202"/>
          <p:cNvSpPr/>
          <p:nvPr/>
        </p:nvSpPr>
        <p:spPr>
          <a:xfrm>
            <a:off x="10464100" y="3163143"/>
            <a:ext cx="1307100" cy="435000"/>
          </a:xfrm>
          <a:prstGeom prst="roundRect">
            <a:avLst>
              <a:gd name="adj" fmla="val 0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Cloud </a:t>
            </a:r>
            <a:endParaRPr sz="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 sz="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5" name="Google Shape;2425;p20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694375" y="2485882"/>
            <a:ext cx="800550" cy="2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6" name="Google Shape;2426;p20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1205676" y="2031006"/>
            <a:ext cx="491094" cy="347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7" name="Google Shape;2427;p20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575810" y="2087588"/>
            <a:ext cx="576559" cy="25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8" name="Google Shape;2428;p20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0561628" y="2824980"/>
            <a:ext cx="1125599" cy="254084"/>
          </a:xfrm>
          <a:prstGeom prst="rect">
            <a:avLst/>
          </a:prstGeom>
          <a:noFill/>
          <a:ln>
            <a:noFill/>
          </a:ln>
        </p:spPr>
      </p:pic>
      <p:sp>
        <p:nvSpPr>
          <p:cNvPr id="2429" name="Google Shape;2429;p202"/>
          <p:cNvSpPr/>
          <p:nvPr/>
        </p:nvSpPr>
        <p:spPr>
          <a:xfrm>
            <a:off x="7041956" y="1915080"/>
            <a:ext cx="1307100" cy="1684537"/>
          </a:xfrm>
          <a:prstGeom prst="rect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202"/>
          <p:cNvSpPr/>
          <p:nvPr/>
        </p:nvSpPr>
        <p:spPr>
          <a:xfrm>
            <a:off x="5310396" y="1915080"/>
            <a:ext cx="1307100" cy="1684537"/>
          </a:xfrm>
          <a:prstGeom prst="rect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202"/>
          <p:cNvSpPr/>
          <p:nvPr/>
        </p:nvSpPr>
        <p:spPr>
          <a:xfrm>
            <a:off x="8732983" y="1915080"/>
            <a:ext cx="1307100" cy="1684537"/>
          </a:xfrm>
          <a:prstGeom prst="rect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202"/>
          <p:cNvSpPr/>
          <p:nvPr/>
        </p:nvSpPr>
        <p:spPr>
          <a:xfrm>
            <a:off x="7041956" y="3163159"/>
            <a:ext cx="1307100" cy="433500"/>
          </a:xfrm>
          <a:prstGeom prst="roundRect">
            <a:avLst>
              <a:gd name="adj" fmla="val 0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Virtualization Containers</a:t>
            </a:r>
            <a:endParaRPr sz="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3" name="Google Shape;2433;p20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7134488" y="2484917"/>
            <a:ext cx="675444" cy="23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4" name="Google Shape;2434;p20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7007185" y="2033716"/>
            <a:ext cx="1280852" cy="36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5" name="Google Shape;2435;p20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276693" y="2768941"/>
            <a:ext cx="904468" cy="35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6" name="Google Shape;2436;p20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7834457" y="2374513"/>
            <a:ext cx="441131" cy="39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7" name="Google Shape;2437;p202" descr="A close up of a logo&#10;&#10;Description automatically generated"/>
          <p:cNvPicPr preferRelativeResize="0"/>
          <p:nvPr/>
        </p:nvPicPr>
        <p:blipFill rotWithShape="1">
          <a:blip r:embed="rId30">
            <a:alphaModFix/>
          </a:blip>
          <a:srcRect t="28640" b="32154"/>
          <a:stretch/>
        </p:blipFill>
        <p:spPr>
          <a:xfrm>
            <a:off x="5500977" y="2293460"/>
            <a:ext cx="925938" cy="351713"/>
          </a:xfrm>
          <a:prstGeom prst="rect">
            <a:avLst/>
          </a:prstGeom>
          <a:noFill/>
          <a:ln>
            <a:noFill/>
          </a:ln>
        </p:spPr>
      </p:pic>
      <p:sp>
        <p:nvSpPr>
          <p:cNvPr id="2438" name="Google Shape;2438;p202"/>
          <p:cNvSpPr/>
          <p:nvPr/>
        </p:nvSpPr>
        <p:spPr>
          <a:xfrm>
            <a:off x="5316158" y="3163143"/>
            <a:ext cx="1307100" cy="436500"/>
          </a:xfrm>
          <a:prstGeom prst="roundRect">
            <a:avLst>
              <a:gd name="adj" fmla="val 0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Unified Comms / Collaboration </a:t>
            </a:r>
            <a:b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(inc VOIP)</a:t>
            </a:r>
            <a:endParaRPr sz="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9" name="Google Shape;2439;p20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5568885" y="2099526"/>
            <a:ext cx="746726" cy="16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0" name="Google Shape;2440;p202" descr="A picture containing object, checker, building, floor&#10;&#10;Description automatically generated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6050049" y="2687810"/>
            <a:ext cx="378341" cy="337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1" name="Google Shape;2441;p202" descr="A picture containing drawing&#10;&#10;Description automatically generated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5517264" y="2685934"/>
            <a:ext cx="388297" cy="376206"/>
          </a:xfrm>
          <a:prstGeom prst="rect">
            <a:avLst/>
          </a:prstGeom>
          <a:noFill/>
          <a:ln>
            <a:noFill/>
          </a:ln>
        </p:spPr>
      </p:pic>
      <p:sp>
        <p:nvSpPr>
          <p:cNvPr id="2442" name="Google Shape;2442;p202"/>
          <p:cNvSpPr/>
          <p:nvPr/>
        </p:nvSpPr>
        <p:spPr>
          <a:xfrm>
            <a:off x="8733112" y="3163134"/>
            <a:ext cx="1307100" cy="436500"/>
          </a:xfrm>
          <a:prstGeom prst="roundRect">
            <a:avLst>
              <a:gd name="adj" fmla="val 0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MFA / Password  managers / SSO</a:t>
            </a:r>
            <a:endParaRPr sz="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3" name="Google Shape;2443;p202" descr="A close up of a logo&#10;&#10;Description automatically generated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8959443" y="2241302"/>
            <a:ext cx="788784" cy="71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4" name="Google Shape;2444;p202" descr="A picture containing drawing&#10;&#10;Description automatically generated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8993098" y="2088992"/>
            <a:ext cx="794550" cy="239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5" name="Google Shape;2445;p202" descr="A picture containing drawing&#10;&#10;Description automatically generated"/>
          <p:cNvPicPr preferRelativeResize="0"/>
          <p:nvPr/>
        </p:nvPicPr>
        <p:blipFill rotWithShape="1">
          <a:blip r:embed="rId36">
            <a:alphaModFix/>
          </a:blip>
          <a:srcRect t="15197" b="30077"/>
          <a:stretch/>
        </p:blipFill>
        <p:spPr>
          <a:xfrm>
            <a:off x="8903826" y="2839976"/>
            <a:ext cx="933385" cy="23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p20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/>
              <a:t>Includes supported TAs and screenshots</a:t>
            </a:r>
            <a:endParaRPr sz="3200"/>
          </a:p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200"/>
              <a:t>For internal use only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204"/>
          <p:cNvSpPr txBox="1"/>
          <p:nvPr/>
        </p:nvSpPr>
        <p:spPr>
          <a:xfrm>
            <a:off x="0" y="1386826"/>
            <a:ext cx="3543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1397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>
                <a:solidFill>
                  <a:srgbClr val="0C1724"/>
                </a:solidFill>
                <a:highlight>
                  <a:srgbClr val="FFFFFF"/>
                </a:highlight>
              </a:rPr>
              <a:t>VPN Session Status, Stats, Client Info</a:t>
            </a:r>
            <a:endParaRPr sz="2250" b="1">
              <a:solidFill>
                <a:srgbClr val="0C1724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Cisco CESA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App for Cisco ASA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App for Palo Alto Networks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TA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Add-on for Checkpoint Opsec LEA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8"/>
              </a:rPr>
              <a:t>App for Cisco ISE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9"/>
              </a:rPr>
              <a:t>TA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0"/>
              </a:rPr>
              <a:t>Cisco NVM App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1"/>
              </a:rPr>
              <a:t>TA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2"/>
              </a:rPr>
              <a:t>FortiGate TA and 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3"/>
              </a:rPr>
              <a:t>Zscaler TA and 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4"/>
              </a:rPr>
              <a:t>F5 Access Visibility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5"/>
              </a:rPr>
              <a:t>TA-Tomato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</p:txBody>
      </p:sp>
      <p:sp>
        <p:nvSpPr>
          <p:cNvPr id="2458" name="Google Shape;2458;p204"/>
          <p:cNvSpPr txBox="1"/>
          <p:nvPr/>
        </p:nvSpPr>
        <p:spPr>
          <a:xfrm>
            <a:off x="0" y="228600"/>
            <a:ext cx="121920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/>
              <a:t>Security RWI Apps/TAs </a:t>
            </a:r>
            <a:r>
              <a:rPr lang="en-US" sz="2400" b="1"/>
              <a:t>(1 of 2)</a:t>
            </a:r>
            <a:endParaRPr sz="2400" b="1">
              <a:solidFill>
                <a:schemeClr val="accent1"/>
              </a:solidFill>
            </a:endParaRPr>
          </a:p>
        </p:txBody>
      </p:sp>
      <p:sp>
        <p:nvSpPr>
          <p:cNvPr id="2459" name="Google Shape;2459;p204"/>
          <p:cNvSpPr txBox="1"/>
          <p:nvPr/>
        </p:nvSpPr>
        <p:spPr>
          <a:xfrm>
            <a:off x="0" y="782850"/>
            <a:ext cx="12192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16"/>
              </a:rPr>
              <a:t>https://www.splunk.com/en_us/solutions/covid19-response-overview/covid-19-solutions.htmAl</a:t>
            </a:r>
            <a:endParaRPr sz="1800"/>
          </a:p>
        </p:txBody>
      </p:sp>
      <p:sp>
        <p:nvSpPr>
          <p:cNvPr id="2460" name="Google Shape;2460;p204"/>
          <p:cNvSpPr txBox="1"/>
          <p:nvPr/>
        </p:nvSpPr>
        <p:spPr>
          <a:xfrm>
            <a:off x="3086100" y="1395600"/>
            <a:ext cx="3278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1397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>
                <a:solidFill>
                  <a:srgbClr val="0C1724"/>
                </a:solidFill>
                <a:highlight>
                  <a:srgbClr val="FFFFFF"/>
                </a:highlight>
              </a:rPr>
              <a:t>Data Loss </a:t>
            </a:r>
            <a:br>
              <a:rPr lang="en-US" sz="2250" b="1">
                <a:solidFill>
                  <a:srgbClr val="0C1724"/>
                </a:solidFill>
                <a:highlight>
                  <a:srgbClr val="FFFFFF"/>
                </a:highlight>
              </a:rPr>
            </a:br>
            <a:r>
              <a:rPr lang="en-US" sz="2250" b="1">
                <a:solidFill>
                  <a:srgbClr val="0C1724"/>
                </a:solidFill>
                <a:highlight>
                  <a:srgbClr val="FFFFFF"/>
                </a:highlight>
              </a:rPr>
              <a:t>Detection</a:t>
            </a:r>
            <a:endParaRPr sz="1600">
              <a:solidFill>
                <a:srgbClr val="363C44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7"/>
              </a:rPr>
              <a:t>TA for Symantec DLP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8"/>
              </a:rPr>
              <a:t>TA for Fidelis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9"/>
              </a:rPr>
              <a:t>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0"/>
              </a:rPr>
              <a:t>TA for Digital Guardian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1"/>
              </a:rPr>
              <a:t>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2"/>
              </a:rPr>
              <a:t>TA for Microsoft Windows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3"/>
              </a:rPr>
              <a:t>TA for Osquery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</p:txBody>
      </p:sp>
      <p:sp>
        <p:nvSpPr>
          <p:cNvPr id="2461" name="Google Shape;2461;p204"/>
          <p:cNvSpPr txBox="1"/>
          <p:nvPr/>
        </p:nvSpPr>
        <p:spPr>
          <a:xfrm>
            <a:off x="5733300" y="1350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1397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>
                <a:solidFill>
                  <a:srgbClr val="0C1724"/>
                </a:solidFill>
                <a:highlight>
                  <a:srgbClr val="FFFFFF"/>
                </a:highlight>
              </a:rPr>
              <a:t>Day-Zero Malware &amp; Threat Hunting</a:t>
            </a:r>
            <a:endParaRPr sz="1600">
              <a:solidFill>
                <a:srgbClr val="363C44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4"/>
              </a:rPr>
              <a:t>TA for Carbon Black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5"/>
              </a:rPr>
              <a:t>Response 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6"/>
              </a:rPr>
              <a:t>TA for Crowdstrike Falcon Endpoint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7"/>
              </a:rPr>
              <a:t>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2"/>
              </a:rPr>
              <a:t>TA for Microsoft Windows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8"/>
              </a:rPr>
              <a:t>TA for Microsoft Sysmon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9"/>
              </a:rPr>
              <a:t>TA for cmdReporter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3"/>
              </a:rPr>
              <a:t>TA for Osquery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0"/>
              </a:rPr>
              <a:t>SA-Investigator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1"/>
              </a:rPr>
              <a:t>InfoSec 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</p:txBody>
      </p:sp>
      <p:sp>
        <p:nvSpPr>
          <p:cNvPr id="2462" name="Google Shape;2462;p204"/>
          <p:cNvSpPr txBox="1"/>
          <p:nvPr/>
        </p:nvSpPr>
        <p:spPr>
          <a:xfrm>
            <a:off x="8809500" y="1395600"/>
            <a:ext cx="3543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1397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>
                <a:solidFill>
                  <a:srgbClr val="0C1724"/>
                </a:solidFill>
                <a:highlight>
                  <a:srgbClr val="FFFFFF"/>
                </a:highlight>
              </a:rPr>
              <a:t>Zero-Trust Monitoring</a:t>
            </a:r>
            <a:endParaRPr sz="1600">
              <a:solidFill>
                <a:srgbClr val="363C44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4"/>
              </a:rPr>
              <a:t>TA for Carbon Black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5"/>
              </a:rPr>
              <a:t>Response 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6"/>
              </a:rPr>
              <a:t>TA for Crowdstrike Falcon Endpoint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7"/>
              </a:rPr>
              <a:t>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2"/>
              </a:rPr>
              <a:t>TA for Microsoft Windows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8"/>
              </a:rPr>
              <a:t>TA for Microsoft Sysmon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9"/>
              </a:rPr>
              <a:t>TA for cmdReporter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3"/>
              </a:rPr>
              <a:t>TA for Osquery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2"/>
              </a:rPr>
              <a:t>TA for Okta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3"/>
              </a:rPr>
              <a:t>Duo Connector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4"/>
              </a:rPr>
              <a:t>TA for Azure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5"/>
              </a:rPr>
              <a:t>TA for Salesforce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6"/>
              </a:rPr>
              <a:t>TA for ServiceNow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31"/>
              </a:rPr>
              <a:t>InfoSec 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p205"/>
          <p:cNvSpPr txBox="1"/>
          <p:nvPr/>
        </p:nvSpPr>
        <p:spPr>
          <a:xfrm>
            <a:off x="0" y="228600"/>
            <a:ext cx="121920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/>
              <a:t>Security RWI Apps/TAs </a:t>
            </a:r>
            <a:r>
              <a:rPr lang="en-US" sz="2400" b="1"/>
              <a:t>(2 of 2)</a:t>
            </a:r>
            <a:endParaRPr sz="2400" b="1">
              <a:solidFill>
                <a:schemeClr val="accent1"/>
              </a:solidFill>
            </a:endParaRPr>
          </a:p>
        </p:txBody>
      </p:sp>
      <p:sp>
        <p:nvSpPr>
          <p:cNvPr id="2469" name="Google Shape;2469;p205"/>
          <p:cNvSpPr txBox="1"/>
          <p:nvPr/>
        </p:nvSpPr>
        <p:spPr>
          <a:xfrm>
            <a:off x="0" y="782850"/>
            <a:ext cx="12192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https://www.splunk.com/en_us/solutions/covid19-response-overview/covid-19-solutions.htmAl</a:t>
            </a:r>
            <a:endParaRPr sz="1800"/>
          </a:p>
        </p:txBody>
      </p:sp>
      <p:sp>
        <p:nvSpPr>
          <p:cNvPr id="2470" name="Google Shape;2470;p205"/>
          <p:cNvSpPr txBox="1"/>
          <p:nvPr/>
        </p:nvSpPr>
        <p:spPr>
          <a:xfrm>
            <a:off x="0" y="1219200"/>
            <a:ext cx="4791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1397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>
                <a:solidFill>
                  <a:srgbClr val="0C1724"/>
                </a:solidFill>
                <a:highlight>
                  <a:srgbClr val="FFFFFF"/>
                </a:highlight>
              </a:rPr>
              <a:t>Unapproved Apps </a:t>
            </a:r>
            <a:br>
              <a:rPr lang="en-US" sz="2250" b="1">
                <a:solidFill>
                  <a:srgbClr val="0C1724"/>
                </a:solidFill>
                <a:highlight>
                  <a:srgbClr val="FFFFFF"/>
                </a:highlight>
              </a:rPr>
            </a:br>
            <a:r>
              <a:rPr lang="en-US" sz="2250" b="1">
                <a:solidFill>
                  <a:srgbClr val="0C1724"/>
                </a:solidFill>
                <a:highlight>
                  <a:srgbClr val="FFFFFF"/>
                </a:highlight>
              </a:rPr>
              <a:t>and SaaS Visibility</a:t>
            </a:r>
            <a:endParaRPr sz="1600">
              <a:solidFill>
                <a:srgbClr val="363C44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TA for Carbon Black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Response 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TA for Crowdstrike Falcon Endpoint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8"/>
              </a:rPr>
              <a:t>TA for Microsoft Windows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9"/>
              </a:rPr>
              <a:t>TA for Microsoft Sysmon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0"/>
              </a:rPr>
              <a:t>TA for cmdReporter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1"/>
              </a:rPr>
              <a:t>TA for Osquery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2"/>
              </a:rPr>
              <a:t>TA for Okta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3"/>
              </a:rPr>
              <a:t>Duo Connector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4"/>
              </a:rPr>
              <a:t>TA for Azure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5"/>
              </a:rPr>
              <a:t>TA for Salesforce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6"/>
              </a:rPr>
              <a:t>TA for ServiceNow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7"/>
              </a:rPr>
              <a:t>TA for Proofpoint Email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8"/>
              </a:rPr>
              <a:t>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9"/>
              </a:rPr>
              <a:t>TA for Cisco ESA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0"/>
              </a:rPr>
              <a:t>TA for Office365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1"/>
              </a:rPr>
              <a:t>TA for STOQ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2"/>
              </a:rPr>
              <a:t>TA for Infoblox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3"/>
              </a:rPr>
              <a:t>InfoSec 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</p:txBody>
      </p:sp>
      <p:sp>
        <p:nvSpPr>
          <p:cNvPr id="2471" name="Google Shape;2471;p205"/>
          <p:cNvSpPr txBox="1"/>
          <p:nvPr/>
        </p:nvSpPr>
        <p:spPr>
          <a:xfrm>
            <a:off x="4041650" y="1219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1397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>
                <a:solidFill>
                  <a:srgbClr val="0C1724"/>
                </a:solidFill>
                <a:highlight>
                  <a:srgbClr val="FFFFFF"/>
                </a:highlight>
              </a:rPr>
              <a:t>Security Evasion / User Attribution</a:t>
            </a:r>
            <a:r>
              <a:rPr lang="en-US" sz="1600">
                <a:solidFill>
                  <a:srgbClr val="363C44"/>
                </a:solidFill>
                <a:highlight>
                  <a:srgbClr val="FFFFFF"/>
                </a:highlight>
              </a:rPr>
              <a:t> </a:t>
            </a:r>
            <a:endParaRPr sz="1600">
              <a:solidFill>
                <a:srgbClr val="363C44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TA for Carbon Black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Response 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TA for Crowdstrike Falcon Endpoint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8"/>
              </a:rPr>
              <a:t>TA for Microsoft Windows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9"/>
              </a:rPr>
              <a:t>TA for Microsoft Sysmon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0"/>
              </a:rPr>
              <a:t>TA for cmdReporter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1"/>
              </a:rPr>
              <a:t>TA for Osquery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4"/>
              </a:rPr>
              <a:t>TA for UNIX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5"/>
              </a:rPr>
              <a:t>Cisco NVM App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6"/>
              </a:rPr>
              <a:t>TA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5"/>
              </a:rPr>
              <a:t>TA for Salesforce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6"/>
              </a:rPr>
              <a:t>TA for ServiceNow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3"/>
              </a:rPr>
              <a:t>InfoSec 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</p:txBody>
      </p:sp>
      <p:sp>
        <p:nvSpPr>
          <p:cNvPr id="2472" name="Google Shape;2472;p205"/>
          <p:cNvSpPr txBox="1"/>
          <p:nvPr/>
        </p:nvSpPr>
        <p:spPr>
          <a:xfrm>
            <a:off x="7041650" y="1219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1397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>
                <a:solidFill>
                  <a:srgbClr val="0C1724"/>
                </a:solidFill>
                <a:highlight>
                  <a:srgbClr val="FFFFFF"/>
                </a:highlight>
              </a:rPr>
              <a:t>Asset </a:t>
            </a:r>
            <a:br>
              <a:rPr lang="en-US" sz="2250" b="1">
                <a:solidFill>
                  <a:srgbClr val="0C1724"/>
                </a:solidFill>
                <a:highlight>
                  <a:srgbClr val="FFFFFF"/>
                </a:highlight>
              </a:rPr>
            </a:br>
            <a:r>
              <a:rPr lang="en-US" sz="2250" b="1">
                <a:solidFill>
                  <a:srgbClr val="0C1724"/>
                </a:solidFill>
                <a:highlight>
                  <a:srgbClr val="FFFFFF"/>
                </a:highlight>
              </a:rPr>
              <a:t>Inventory</a:t>
            </a:r>
            <a:endParaRPr sz="1600">
              <a:solidFill>
                <a:srgbClr val="363C44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6"/>
              </a:rPr>
              <a:t>TA for ServiceNow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7"/>
              </a:rPr>
              <a:t>SA-LDAPsearch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8"/>
              </a:rPr>
              <a:t>TA for Microsoft Windows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4"/>
              </a:rPr>
              <a:t>TA for UNIX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5"/>
              </a:rPr>
              <a:t>Cisco NVM App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6"/>
              </a:rPr>
              <a:t>TA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8"/>
              </a:rPr>
              <a:t>App for Palo Alto Networks</a:t>
            </a:r>
            <a:r>
              <a:rPr lang="en-US" sz="1350">
                <a:solidFill>
                  <a:srgbClr val="363C44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9"/>
              </a:rPr>
              <a:t>TA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</p:txBody>
      </p:sp>
      <p:sp>
        <p:nvSpPr>
          <p:cNvPr id="2473" name="Google Shape;2473;p205"/>
          <p:cNvSpPr txBox="1"/>
          <p:nvPr/>
        </p:nvSpPr>
        <p:spPr>
          <a:xfrm>
            <a:off x="9528050" y="1219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1397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>
                <a:solidFill>
                  <a:srgbClr val="0C1724"/>
                </a:solidFill>
                <a:highlight>
                  <a:srgbClr val="FFFFFF"/>
                </a:highlight>
              </a:rPr>
              <a:t>Protect Against COVID-19 Risks</a:t>
            </a:r>
            <a:endParaRPr sz="1600">
              <a:solidFill>
                <a:srgbClr val="363C44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7"/>
              </a:rPr>
              <a:t>TA for Proofpoint Email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</a:rPr>
              <a:t> and </a:t>
            </a: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8"/>
              </a:rPr>
              <a:t>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19"/>
              </a:rPr>
              <a:t>TA for Cisco ESA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0"/>
              </a:rPr>
              <a:t>TA for Office365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1"/>
              </a:rPr>
              <a:t>TA for STOQ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  <a:p>
            <a:pPr marL="736600" marR="279400" lvl="0" indent="-3143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63C44"/>
              </a:buClr>
              <a:buSzPts val="1350"/>
              <a:buChar char="●"/>
            </a:pPr>
            <a:r>
              <a:rPr lang="en-US" sz="1350">
                <a:solidFill>
                  <a:srgbClr val="0070F3"/>
                </a:solidFill>
                <a:highlight>
                  <a:srgbClr val="FFFFFF"/>
                </a:highlight>
                <a:uFill>
                  <a:noFill/>
                </a:uFill>
                <a:hlinkClick r:id="rId23"/>
              </a:rPr>
              <a:t>InfoSec App</a:t>
            </a:r>
            <a:endParaRPr sz="1350">
              <a:solidFill>
                <a:srgbClr val="0070F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lunk Theme">
  <a:themeElements>
    <a:clrScheme name=" ">
      <a:dk1>
        <a:srgbClr val="000000"/>
      </a:dk1>
      <a:lt1>
        <a:srgbClr val="FFFFFF"/>
      </a:lt1>
      <a:dk2>
        <a:srgbClr val="7F7F7F"/>
      </a:dk2>
      <a:lt2>
        <a:srgbClr val="E6E6E6"/>
      </a:lt2>
      <a:accent1>
        <a:srgbClr val="EC008C"/>
      </a:accent1>
      <a:accent2>
        <a:srgbClr val="F56A00"/>
      </a:accent2>
      <a:accent3>
        <a:srgbClr val="F0D318"/>
      </a:accent3>
      <a:accent4>
        <a:srgbClr val="AB006B"/>
      </a:accent4>
      <a:accent5>
        <a:srgbClr val="C83C10"/>
      </a:accent5>
      <a:accent6>
        <a:srgbClr val="F99D1C"/>
      </a:accent6>
      <a:hlink>
        <a:srgbClr val="EC008C"/>
      </a:hlink>
      <a:folHlink>
        <a:srgbClr val="E6E6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plunk">
      <a:dk1>
        <a:srgbClr val="000000"/>
      </a:dk1>
      <a:lt1>
        <a:srgbClr val="FFFFFF"/>
      </a:lt1>
      <a:dk2>
        <a:srgbClr val="0DB14B"/>
      </a:dk2>
      <a:lt2>
        <a:srgbClr val="E6E6E6"/>
      </a:lt2>
      <a:accent1>
        <a:srgbClr val="EC008C"/>
      </a:accent1>
      <a:accent2>
        <a:srgbClr val="F56A00"/>
      </a:accent2>
      <a:accent3>
        <a:srgbClr val="F0D318"/>
      </a:accent3>
      <a:accent4>
        <a:srgbClr val="AB006B"/>
      </a:accent4>
      <a:accent5>
        <a:srgbClr val="C83C10"/>
      </a:accent5>
      <a:accent6>
        <a:srgbClr val="F99D1C"/>
      </a:accent6>
      <a:hlink>
        <a:srgbClr val="EC008C"/>
      </a:hlink>
      <a:folHlink>
        <a:srgbClr val="E6E6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1132</Words>
  <Application>Microsoft Office PowerPoint</Application>
  <PresentationFormat>Widescreen</PresentationFormat>
  <Paragraphs>260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Splunk Theme</vt:lpstr>
      <vt:lpstr>Splunk Remote Work Insights</vt:lpstr>
      <vt:lpstr>PowerPoint Presentation</vt:lpstr>
      <vt:lpstr>Splunk Remote Work Insights</vt:lpstr>
      <vt:lpstr>COVID-19 Response on Splunk.com</vt:lpstr>
      <vt:lpstr>PowerPoint Presentation</vt:lpstr>
      <vt:lpstr>Splunk Remote Work Insights  Solutions Suite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Remote Work Insights - VPN and Zoom</vt:lpstr>
      <vt:lpstr>Remote Work Insights - mobile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2021-08-01T02:20:45Z</dcterms:modified>
</cp:coreProperties>
</file>