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25"/>
  </p:notesMasterIdLst>
  <p:handoutMasterIdLst>
    <p:handoutMasterId r:id="rId26"/>
  </p:handoutMasterIdLst>
  <p:sldIdLst>
    <p:sldId id="263" r:id="rId4"/>
    <p:sldId id="318" r:id="rId5"/>
    <p:sldId id="271" r:id="rId6"/>
    <p:sldId id="387" r:id="rId7"/>
    <p:sldId id="423" r:id="rId8"/>
    <p:sldId id="424" r:id="rId9"/>
    <p:sldId id="336" r:id="rId10"/>
    <p:sldId id="366" r:id="rId11"/>
    <p:sldId id="406" r:id="rId12"/>
    <p:sldId id="379" r:id="rId13"/>
    <p:sldId id="381" r:id="rId14"/>
    <p:sldId id="398" r:id="rId15"/>
    <p:sldId id="404" r:id="rId16"/>
    <p:sldId id="422" r:id="rId17"/>
    <p:sldId id="367" r:id="rId18"/>
    <p:sldId id="347" r:id="rId19"/>
    <p:sldId id="348" r:id="rId20"/>
    <p:sldId id="368" r:id="rId21"/>
    <p:sldId id="369" r:id="rId22"/>
    <p:sldId id="395" r:id="rId23"/>
    <p:sldId id="396"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4" autoAdjust="0"/>
    <p:restoredTop sz="74083" autoAdjust="0"/>
  </p:normalViewPr>
  <p:slideViewPr>
    <p:cSldViewPr>
      <p:cViewPr>
        <p:scale>
          <a:sx n="50" d="100"/>
          <a:sy n="50" d="100"/>
        </p:scale>
        <p:origin x="-2664" y="-7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110" d="100"/>
          <a:sy n="110" d="100"/>
        </p:scale>
        <p:origin x="156" y="33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7/1/2010</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7/1/2010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icrosoft.com/infrastructur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t>Copyright © 2010 Microsoft Corporation. This documentation is licensed to you under the Creative Commons Attribution License. To view a copy of this license, visit </a:t>
            </a:r>
            <a:r>
              <a:rPr lang="en-US" sz="800" u="sng" dirty="0" smtClean="0">
                <a:hlinkClick r:id="rId3"/>
              </a:rPr>
              <a:t>http://creativecommons.org/licenses/by/3.0/us/</a:t>
            </a:r>
            <a:r>
              <a:rPr lang="en-US" sz="800" dirty="0" smtClean="0"/>
              <a:t> or send a letter to Creative Commons, 543 Howard Street, 5th Floor, San Francisco, California, 94105, USA. When using this documentation, provide the following attribution: Infrastructure Planning and Design is provided with permission from Microsoft Corporation. </a:t>
            </a:r>
          </a:p>
          <a:p>
            <a:r>
              <a:rPr lang="en-US" sz="800" dirty="0" smtClean="0"/>
              <a:t> </a:t>
            </a:r>
          </a:p>
          <a:p>
            <a:r>
              <a:rPr lang="en-US" sz="800" dirty="0" smtClean="0"/>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800" dirty="0" smtClean="0"/>
              <a:t> </a:t>
            </a:r>
          </a:p>
          <a:p>
            <a:r>
              <a:rPr lang="en-US" sz="800" dirty="0" smtClean="0"/>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800" dirty="0" smtClean="0"/>
              <a:t> </a:t>
            </a:r>
          </a:p>
          <a:p>
            <a:r>
              <a:rPr lang="en-US" sz="800" dirty="0" smtClean="0"/>
              <a:t>Information in this document, including URL and other Internet website references, is subject to change without notice. Unless otherwise noted, the example companies, organizations, products, domain names, email addresses, logos, people, places and events depicted herein are fictitious. </a:t>
            </a:r>
          </a:p>
          <a:p>
            <a:r>
              <a:rPr lang="en-US" sz="800" dirty="0" smtClean="0"/>
              <a:t> </a:t>
            </a:r>
          </a:p>
          <a:p>
            <a:r>
              <a:rPr lang="en-US" sz="800" dirty="0" smtClean="0"/>
              <a:t>Microsoft, Active Directory, Hyper-V, SQL Server, Windows, Windows Server, and Windows Vista are either registered trademarks or trademarks of Microsoft Corporation in the United States and/or other countries and regions. </a:t>
            </a:r>
          </a:p>
          <a:p>
            <a:r>
              <a:rPr lang="en-US" sz="800" dirty="0" smtClean="0"/>
              <a:t> </a:t>
            </a:r>
          </a:p>
          <a:p>
            <a:r>
              <a:rPr lang="en-US" sz="800" dirty="0" smtClean="0"/>
              <a:t>The names of actual companies and products mentioned herein may be the trademarks of their respective owners.</a:t>
            </a:r>
          </a:p>
          <a:p>
            <a:r>
              <a:rPr lang="en-US" sz="800" dirty="0" smtClean="0"/>
              <a:t> </a:t>
            </a:r>
          </a:p>
          <a:p>
            <a:r>
              <a:rPr lang="en-US" sz="800" dirty="0" smtClean="0"/>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&lt;Emphasize that the transport server is used in very specific cases—for example, when an isolated server room should not have DHCP requests being broadcast on its network.&gt;</a:t>
            </a:r>
          </a:p>
          <a:p>
            <a:endParaRPr lang="en-US" sz="1000" b="1" dirty="0" smtClean="0"/>
          </a:p>
          <a:p>
            <a:r>
              <a:rPr lang="en-US" sz="1000" b="1" dirty="0" smtClean="0"/>
              <a:t>Note </a:t>
            </a:r>
            <a:r>
              <a:rPr lang="en-US" sz="1000" dirty="0" smtClean="0"/>
              <a:t> The Transport Server can be used to multicast any type of data, not just image data. For example, it can be used as a platform for delivering data through a multicast for line-of-business (LOB) applications.</a:t>
            </a:r>
          </a:p>
          <a:p>
            <a:endParaRPr lang="en-US" sz="1000" dirty="0" smtClean="0"/>
          </a:p>
          <a:p>
            <a:r>
              <a:rPr lang="en-US" sz="1000" b="1" dirty="0" smtClean="0"/>
              <a:t>Tasks and Considerations</a:t>
            </a:r>
          </a:p>
          <a:p>
            <a:r>
              <a:rPr lang="en-US" sz="1000" dirty="0" smtClean="0"/>
              <a:t>The Windows Image (WIM) format is supported by Windows Deployment Services 2003 in mixed or native mode as well as Windows Deployment Services 2008. As new Windows Deployment Services 2008 servers are put into production, the WIM format-based images used on existing Windows Deployment Services 2003 can be used with Windows Deployment Services 2008. The new Windows Deployment Services 2008 server can use an existing remote image store containing the existing WIM- and VHD-based images.</a:t>
            </a:r>
          </a:p>
          <a:p>
            <a:endParaRPr lang="en-US" sz="1000" dirty="0" smtClean="0"/>
          </a:p>
          <a:p>
            <a:r>
              <a:rPr lang="en-US" sz="1000" dirty="0" smtClean="0"/>
              <a:t>If Windows Deployment Services 2003 is using RIS-based images (RIPREP or RISETUP) or if Windows Server 2003 or Windows 2000 Server RIS is being used, ensure that an equivalent image is offered in WIM format for Windows Deployment Services 2008. Otherwise, clients will get inconsistent offers for images. </a:t>
            </a:r>
          </a:p>
          <a:p>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nSpc>
                <a:spcPct val="80000"/>
              </a:lnSpc>
            </a:pPr>
            <a:r>
              <a:rPr lang="en-US" sz="1000" b="1" dirty="0" smtClean="0"/>
              <a:t>&lt;Server resource requirements will be based on key criteria. The total number of computers, image deployment speed, and the size of the image.</a:t>
            </a:r>
          </a:p>
          <a:p>
            <a:pPr>
              <a:lnSpc>
                <a:spcPct val="80000"/>
              </a:lnSpc>
            </a:pPr>
            <a:endParaRPr lang="en-US" sz="1000" b="1" dirty="0" smtClean="0"/>
          </a:p>
          <a:p>
            <a:pPr>
              <a:lnSpc>
                <a:spcPct val="80000"/>
              </a:lnSpc>
            </a:pPr>
            <a:r>
              <a:rPr lang="en-US" sz="1000" b="1" dirty="0" smtClean="0"/>
              <a:t>Windows Deployment Services</a:t>
            </a:r>
            <a:r>
              <a:rPr lang="en-CA" sz="1000" b="1" dirty="0" smtClean="0"/>
              <a:t> servers can also be virtualized. Discuss the various impacts that using a computer running Microsoft Virtual PC can have on </a:t>
            </a:r>
            <a:r>
              <a:rPr lang="en-US" sz="1000" b="1" dirty="0" smtClean="0"/>
              <a:t>Windows Deployment Services</a:t>
            </a:r>
            <a:r>
              <a:rPr lang="en-CA" sz="1000" b="1" dirty="0" smtClean="0"/>
              <a:t>. Discuss how Hyper-V will be a better virtual environment for deploying </a:t>
            </a:r>
            <a:r>
              <a:rPr lang="en-US" sz="1000" b="1" dirty="0" smtClean="0"/>
              <a:t>Windows Deployment Services </a:t>
            </a:r>
            <a:r>
              <a:rPr lang="en-CA" sz="1000" b="1" dirty="0" smtClean="0"/>
              <a:t>because it supports 64-bit virtual machines (VMs) and requires less overhead.</a:t>
            </a:r>
          </a:p>
          <a:p>
            <a:pPr>
              <a:lnSpc>
                <a:spcPct val="80000"/>
              </a:lnSpc>
            </a:pPr>
            <a:endParaRPr lang="en-CA" sz="1000" b="1" dirty="0" smtClean="0"/>
          </a:p>
          <a:p>
            <a:pPr>
              <a:lnSpc>
                <a:spcPct val="80000"/>
              </a:lnSpc>
            </a:pPr>
            <a:r>
              <a:rPr lang="en-CA" sz="1000" b="1" dirty="0" smtClean="0"/>
              <a:t>Discuss the WIM storage options: either local storage or on a storage area network (SAN) or network-attached storage (NAS) devices. It is important to discuss the need for all </a:t>
            </a:r>
            <a:r>
              <a:rPr lang="en-US" sz="1000" b="1" dirty="0" smtClean="0"/>
              <a:t>Windows Deployment Services</a:t>
            </a:r>
            <a:r>
              <a:rPr lang="en-CA" sz="1000" b="1" dirty="0" smtClean="0"/>
              <a:t> servers to have rapid, low-latency access to the WIM images on any form of shared storage.</a:t>
            </a:r>
            <a:r>
              <a:rPr lang="en-US" sz="1000" b="1" dirty="0" smtClean="0"/>
              <a:t> New for Windows Server 2008 R2, VHD-based images can be used to deploy images of Windows Server 2008 R2 to a physical (not virtual) computer using Windows Deployment Services.</a:t>
            </a:r>
            <a:r>
              <a:rPr lang="en-CA" sz="1000" b="1" dirty="0" smtClean="0"/>
              <a:t>&gt;</a:t>
            </a:r>
          </a:p>
          <a:p>
            <a:pPr>
              <a:lnSpc>
                <a:spcPct val="80000"/>
              </a:lnSpc>
            </a:pPr>
            <a:endParaRPr lang="en-CA" sz="1000" b="1" dirty="0" smtClean="0"/>
          </a:p>
          <a:p>
            <a:pPr>
              <a:lnSpc>
                <a:spcPct val="80000"/>
              </a:lnSpc>
            </a:pPr>
            <a:r>
              <a:rPr lang="en-CA" sz="1000" dirty="0" smtClean="0"/>
              <a:t>Scale servers by first creating a baseline with an in-place or initial </a:t>
            </a:r>
            <a:r>
              <a:rPr lang="en-US" sz="1000" dirty="0" smtClean="0"/>
              <a:t>Windows Deployment Services</a:t>
            </a:r>
            <a:r>
              <a:rPr lang="en-CA" sz="1000" dirty="0" smtClean="0"/>
              <a:t> deployment. If scaling is required, do so by upgrading server subsystems.</a:t>
            </a:r>
          </a:p>
          <a:p>
            <a:pPr>
              <a:lnSpc>
                <a:spcPct val="80000"/>
              </a:lnSpc>
            </a:pPr>
            <a:endParaRPr lang="en-CA" sz="1000" dirty="0" smtClean="0"/>
          </a:p>
          <a:p>
            <a:pPr>
              <a:lnSpc>
                <a:spcPct val="80000"/>
              </a:lnSpc>
            </a:pPr>
            <a:r>
              <a:rPr lang="en-CA" sz="1000" dirty="0" smtClean="0"/>
              <a:t>The last task is to determine the number of servers that will suit the location. This number can be affected by the need to run faster deployments. One way to speed up deployment is by spreading the client request across more than one server. Adding servers is another method for achieving a limited form of fault tolerance. If one </a:t>
            </a:r>
            <a:r>
              <a:rPr lang="en-US" sz="1000" dirty="0" smtClean="0"/>
              <a:t>Windows Deployment Services</a:t>
            </a:r>
            <a:r>
              <a:rPr lang="en-CA" sz="1000" dirty="0" smtClean="0"/>
              <a:t> server fails, a second server can provide access to images.</a:t>
            </a:r>
          </a:p>
          <a:p>
            <a:pPr>
              <a:lnSpc>
                <a:spcPct val="80000"/>
              </a:lnSpc>
            </a:pPr>
            <a:endParaRPr lang="en-CA" sz="1000" dirty="0" smtClean="0"/>
          </a:p>
          <a:p>
            <a:pPr>
              <a:lnSpc>
                <a:spcPct val="80000"/>
              </a:lnSpc>
            </a:pPr>
            <a:r>
              <a:rPr lang="en-CA" sz="1000" b="1" dirty="0" smtClean="0"/>
              <a:t>Note </a:t>
            </a:r>
            <a:r>
              <a:rPr lang="en-CA" sz="1000" dirty="0" smtClean="0"/>
              <a:t> If a server fails while it is transferring the image, the image cannot be resumed from the second server. The computer receiving the image must reinitiate the deployment process.</a:t>
            </a:r>
          </a:p>
          <a:p>
            <a:pPr>
              <a:lnSpc>
                <a:spcPct val="80000"/>
              </a:lnSpc>
            </a:pPr>
            <a:endParaRPr lang="en-US" sz="1000" dirty="0" smtClean="0"/>
          </a:p>
          <a:p>
            <a:pPr>
              <a:lnSpc>
                <a:spcPct val="80000"/>
              </a:lnSpc>
            </a:pPr>
            <a:r>
              <a:rPr lang="en-US" sz="1000" b="1" dirty="0" smtClean="0"/>
              <a:t>Tasks and Considerations</a:t>
            </a:r>
          </a:p>
          <a:p>
            <a:pPr>
              <a:lnSpc>
                <a:spcPct val="80000"/>
              </a:lnSpc>
            </a:pPr>
            <a:r>
              <a:rPr lang="en-US" sz="1000" dirty="0" smtClean="0"/>
              <a:t>With Windows Server 2008 R2, there is the capability for multiple stream transfer, meaning there can be multiple bands to broadcast images to clients. This optimizes the transfer rate per connected client, but does require a Windows 7 boot image. The second significant capability introduced is Client Auto Removal, where slower clients can be dropped back to unicast, or even dropped completely, allowing the remaining clients to complete the image transfer more reliably. This is supported with Windows 7 or Windows Vista SP1 or above boot images.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CA" sz="1000" b="1" dirty="0" smtClean="0"/>
              <a:t>&lt;The </a:t>
            </a:r>
            <a:r>
              <a:rPr lang="en-US" sz="1000" b="1" dirty="0" smtClean="0"/>
              <a:t>Windows Deployment Services</a:t>
            </a:r>
            <a:r>
              <a:rPr lang="en-CA" sz="1000" b="1" dirty="0" smtClean="0"/>
              <a:t> image file storage location can either be replicated using DFS, or the storage array can be clustered to provide fault tolerance.&gt;</a:t>
            </a:r>
          </a:p>
          <a:p>
            <a:endParaRPr lang="en-CA" sz="1000" b="1" dirty="0" smtClean="0"/>
          </a:p>
          <a:p>
            <a:r>
              <a:rPr lang="en-CA" sz="1000" dirty="0" smtClean="0"/>
              <a:t>WIM-based or VHD-based image consistency is important for keeping images up to date. The files can be manually copied, but a solution such as DFS replication is recommended.</a:t>
            </a:r>
          </a:p>
          <a:p>
            <a:endParaRPr lang="en-CA" sz="1000" dirty="0" smtClean="0"/>
          </a:p>
          <a:p>
            <a:r>
              <a:rPr lang="en-US" sz="1000" b="1" dirty="0" smtClean="0"/>
              <a:t>Note</a:t>
            </a:r>
            <a:r>
              <a:rPr lang="en-US" sz="1000" b="1" baseline="0" dirty="0" smtClean="0"/>
              <a:t> </a:t>
            </a:r>
            <a:r>
              <a:rPr lang="en-US" sz="1000" dirty="0" smtClean="0"/>
              <a:t> Server clustering cannot be used to provide fault tolerance when the content is locally stored with the Windows Deployment Services system because Windows Deployment Services is not cluster-aware. Server clustering, therefore, is not supported.</a:t>
            </a:r>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CA" sz="1000" dirty="0" smtClean="0"/>
              <a:t>Explain that there are some drawbacks to using network boot referrals:</a:t>
            </a:r>
          </a:p>
          <a:p>
            <a:pPr marL="169863" lvl="1" indent="-169863">
              <a:buFontTx/>
              <a:buChar char="•"/>
            </a:pPr>
            <a:r>
              <a:rPr lang="en-CA" sz="1000" dirty="0" smtClean="0"/>
              <a:t>Using DHCP options is not as reliable as updating the IP helper tables. In testing, Microsoft has observed some issues (mainly with older PXE ROMs) whereby client computers do not correctly parse the DHCP options returned from the DHCP server. The result is that booting client computers see the “TFTP Failed” error message. Generally, this problem occurs when the PXE ROM ignores the boot server host name value and instead attempts to download the Name Binding Protocol (NBP) directly from the DHCP server (which likely does not have the file in question).</a:t>
            </a:r>
          </a:p>
          <a:p>
            <a:pPr marL="169863" lvl="1" indent="-169863">
              <a:buFontTx/>
              <a:buChar char="•"/>
            </a:pPr>
            <a:r>
              <a:rPr lang="en-CA" sz="1000" dirty="0" smtClean="0"/>
              <a:t>If multiple network boot servers are available to service client computer requests, specifying the explicit network boot server’s name as part of the DHCP scope may prevent load balancing from occurring.</a:t>
            </a:r>
          </a:p>
          <a:p>
            <a:pPr marL="169863" lvl="1" indent="-169863">
              <a:buFontTx/>
              <a:buChar char="•"/>
            </a:pPr>
            <a:r>
              <a:rPr lang="en-CA" sz="1000" dirty="0" smtClean="0"/>
              <a:t>Clients may be directed to a network boot server that is not available. Because the client computer does not have to contact a network boot server directly to determine the appropriate network boot file to download, the DHCP server may direct client computers to download a nonexistent boot file or to a server that is not available on the network.</a:t>
            </a:r>
          </a:p>
          <a:p>
            <a:pPr marL="169863" lvl="1" indent="-169863">
              <a:buFontTx/>
              <a:buChar char="•"/>
            </a:pPr>
            <a:r>
              <a:rPr lang="en-CA" sz="1000" dirty="0" smtClean="0"/>
              <a:t>Client computers may bypass the network boot server’s answer settings. Many network boot servers on the market have an on/off mechanism that controls whether certain (or any) client computer requests are answered. Following the PXE standard, client computers contact the network boot server directly to obtain the path and file name of the NBP. Using DHCP options 66 and 67 may cause the client computer to bypass this communication with the network boot server completely and therefore circumvent or ignore the network boot server’s settings regarding answering clients.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effectLst/>
                <a:latin typeface="+mn-lt"/>
                <a:ea typeface="+mn-ea"/>
                <a:cs typeface="+mn-cs"/>
              </a:rPr>
              <a:t>Summary and Conclusion</a:t>
            </a:r>
          </a:p>
          <a:p>
            <a:endParaRPr lang="en-US" sz="10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0" dirty="0" smtClean="0">
                <a:solidFill>
                  <a:srgbClr val="002060"/>
                </a:solidFill>
              </a:rPr>
              <a:t>This guide offers major architectural guidance. Refer to product documentation for additional details.</a:t>
            </a:r>
          </a:p>
          <a:p>
            <a:endParaRPr lang="en-US" sz="10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a:t>
            </a:r>
            <a:r>
              <a:rPr lang="en-US" sz="1000" b="1" dirty="0" smtClean="0"/>
              <a:t>Windows Deployment Services Guide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 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 Infrastructure that is sized appropriately to meet business requirements.</a:t>
            </a:r>
          </a:p>
          <a:p>
            <a:pPr>
              <a:defRPr/>
            </a:pPr>
            <a:endParaRPr lang="en-US" sz="100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a:t>
            </a:r>
            <a:r>
              <a:rPr lang="en-US" sz="1000" b="1" dirty="0" smtClean="0">
                <a:latin typeface="+mn-lt"/>
              </a:rPr>
              <a:t>the </a:t>
            </a:r>
            <a:r>
              <a:rPr lang="en-US" sz="1000" b="1" dirty="0" smtClean="0"/>
              <a:t>Windows Deployment Services Guide (continued)</a:t>
            </a:r>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mn-lt"/>
              </a:rPr>
              <a:t>&lt;This slide shows the effect that </a:t>
            </a:r>
            <a:r>
              <a:rPr lang="en-US" sz="1000" b="1" dirty="0" smtClean="0"/>
              <a:t>Windows Deployment Services </a:t>
            </a:r>
            <a:r>
              <a:rPr lang="en-US" sz="1000" b="1" dirty="0" smtClean="0">
                <a:latin typeface="+mn-lt"/>
              </a:rPr>
              <a:t>has on infrastructure maturity as reflected in the Core Infrastructure Optimization Model.&gt;</a:t>
            </a:r>
          </a:p>
          <a:p>
            <a:endParaRPr lang="en-US" sz="1000" b="1" dirty="0" smtClean="0">
              <a:latin typeface="+mn-lt"/>
            </a:endParaRPr>
          </a:p>
          <a:p>
            <a:r>
              <a:rPr lang="en-US" sz="1000" b="0" kern="1200" dirty="0" smtClean="0">
                <a:solidFill>
                  <a:schemeClr val="tx1"/>
                </a:solidFill>
                <a:effectLst/>
                <a:latin typeface="+mn-lt"/>
                <a:ea typeface="+mn-ea"/>
                <a:cs typeface="+mn-cs"/>
              </a:rPr>
              <a:t>The Infrastructure Optimization (IO) Model at Microsoft groups IT processes and technologies across a continuum of organizational maturity. (For more information, see </a:t>
            </a:r>
            <a:r>
              <a:rPr lang="en-US" sz="1000" b="0" u="sng" kern="1200" dirty="0" smtClean="0">
                <a:solidFill>
                  <a:schemeClr val="tx1"/>
                </a:solidFill>
                <a:effectLst/>
                <a:latin typeface="+mn-lt"/>
                <a:ea typeface="+mn-ea"/>
                <a:cs typeface="+mn-cs"/>
                <a:hlinkClick r:id="rId3"/>
              </a:rPr>
              <a:t>http://www.microsoft.com/infrastructure</a:t>
            </a:r>
            <a:r>
              <a:rPr lang="en-US" sz="1000" b="0" kern="1200" dirty="0" smtClean="0">
                <a:solidFill>
                  <a:schemeClr val="tx1"/>
                </a:solidFill>
                <a:effectLst/>
                <a:latin typeface="+mn-lt"/>
                <a:ea typeface="+mn-ea"/>
                <a:cs typeface="+mn-cs"/>
              </a:rPr>
              <a:t>.) The model was developed by industry analysts, the Massachusetts Institute of Technology (MIT) Center for Information Systems Research (CISR), and Microsoft's own experiences with its enterprise customers. A key goal for Microsoft in creating the Infrastructure Optimization Model was to develop a simple way to use a maturity framework that is flexible and can easily be applied as the benchmark for technical capability and business value. </a:t>
            </a:r>
          </a:p>
          <a:p>
            <a:r>
              <a:rPr lang="en-US" sz="1000" b="0" kern="1200" dirty="0" smtClean="0">
                <a:solidFill>
                  <a:schemeClr val="tx1"/>
                </a:solidFill>
                <a:effectLst/>
                <a:latin typeface="+mn-lt"/>
                <a:ea typeface="+mn-ea"/>
                <a:cs typeface="+mn-cs"/>
              </a:rPr>
              <a:t>IO is structured around three information technology models: Core Infrastructure Optimization, Application Platform Optimization, and Business Productivity Infrastructure Optimization. According to the Core Infrastructure Optimization Model, having administrator-controlled automated physical or virtual application distribution helps move an organization to the Standardized maturity level. Windows Deployment Services gives the administrator control over operating system deployment by providing a mechanism to deploy operating systems with an increased level of customization while using a common base image for all installation scenarios. On the path to the Standardized level, organizations can use Windows Deployment Services to enable Zero Touch Installation (ZTI) for operating system deployments, making it possible to manage operating system refreshes and new installations from a central location.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mn-lt"/>
              </a:rPr>
              <a:t>This guide was created to enable infrastructure planners to design virtualization infrastructure solutions. This guide includes specific design information, including activities that encourage sound planning. </a:t>
            </a:r>
          </a:p>
          <a:p>
            <a:endParaRPr lang="en-US" sz="1000" dirty="0" smtClean="0">
              <a:latin typeface="+mn-lt"/>
            </a:endParaRPr>
          </a:p>
          <a:p>
            <a:r>
              <a:rPr lang="en-US" sz="1000" dirty="0" smtClean="0">
                <a:latin typeface="+mn-lt"/>
              </a:rPr>
              <a:t>Each activity includes:</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Prerequisites and background on the activity </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Tasks that will be performed to complete the activity</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Reference information regarding the activity's impact on characteristics such as cost, complexity, and capacity of the solution</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Questions to ensure business needs are captured and reflected in the solution</a:t>
            </a:r>
          </a:p>
          <a:p>
            <a:pPr lvl="1">
              <a:buFontTx/>
              <a:buChar char="•"/>
            </a:pPr>
            <a:endParaRPr lang="en-US" sz="1000" dirty="0" smtClean="0">
              <a:latin typeface="+mn-lt"/>
            </a:endParaRPr>
          </a:p>
          <a:p>
            <a:r>
              <a:rPr lang="en-US" sz="1000" dirty="0" smtClean="0">
                <a:latin typeface="+mn-lt"/>
              </a:rPr>
              <a:t>This guide is written for information technology (IT) infrastructure specialists who are responsible for planning and designing a virtualized server infrastructure.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guide focuses on the elements that organizations must consider when designing a Windows Deployment Services infrastructure. </a:t>
            </a:r>
          </a:p>
          <a:p>
            <a:endParaRPr lang="en-US" sz="1000" dirty="0" smtClean="0"/>
          </a:p>
          <a:p>
            <a:r>
              <a:rPr lang="en-US" sz="1000" dirty="0" smtClean="0"/>
              <a:t>Windows Deployment Services is utilized in the Microsoft Deployment Toolkit (MDT) that, like the IPD guides, is available from the Solution Accelerators team. This Windows Deployment Services guide can be used for planning the architecture of Windows Deployment Services and be used within MDT. However, MDT itself is out of the scope of this guide. MDT unifies the tools and processes required for desktop and server deployment into a common deployment console and collection of guidance. MDT and the included end-to-end guidance reduce deployment time, standardize desktop and server images, limit service disruptions, and reduce post-deployment help desk costs. MDT is available at </a:t>
            </a:r>
            <a:r>
              <a:rPr lang="en-US" sz="1000" u="sng" dirty="0" smtClean="0">
                <a:hlinkClick r:id="rId3"/>
              </a:rPr>
              <a:t>http://www.microsoft.com/downloads/details.aspx?familyid=3bd8561f-77ac-4400-a0c1-fe871c461a89&amp;displaylang=en&amp;tm</a:t>
            </a:r>
            <a:r>
              <a:rPr lang="en-US" sz="1000" dirty="0" smtClean="0"/>
              <a:t>.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b="1" dirty="0" smtClean="0"/>
              <a:t>What’s New in Windows Server 2008 R2</a:t>
            </a:r>
          </a:p>
          <a:p>
            <a:pPr>
              <a:defRPr/>
            </a:pPr>
            <a:endParaRPr lang="en-US" sz="1000" b="1" dirty="0" smtClean="0"/>
          </a:p>
          <a:p>
            <a:pPr>
              <a:defRPr/>
            </a:pPr>
            <a:r>
              <a:rPr lang="en-US" sz="1000" dirty="0" smtClean="0"/>
              <a:t>This guide’s design process is valid for both Windows Server 2008 and Windows Server 2008 R2 environments.</a:t>
            </a:r>
          </a:p>
          <a:p>
            <a:pPr>
              <a:defRPr/>
            </a:pPr>
            <a:endParaRPr lang="en-US" sz="1000" dirty="0" smtClean="0"/>
          </a:p>
          <a:p>
            <a:pPr>
              <a:defRPr/>
            </a:pPr>
            <a:r>
              <a:rPr lang="en-US" sz="1000" dirty="0" smtClean="0"/>
              <a:t>Windows Server 2008 R2 introduces new functionality and enhancements to Windows Deployment Services, including the following:</a:t>
            </a:r>
          </a:p>
          <a:p>
            <a:pPr marL="228600" indent="-228600">
              <a:buFontTx/>
              <a:buChar char="•"/>
              <a:defRPr/>
            </a:pPr>
            <a:r>
              <a:rPr lang="en-US" sz="1000" dirty="0" smtClean="0"/>
              <a:t>Dynamic driver provisioning</a:t>
            </a:r>
          </a:p>
          <a:p>
            <a:pPr marL="228600" indent="-228600">
              <a:buFontTx/>
              <a:buChar char="•"/>
              <a:defRPr/>
            </a:pPr>
            <a:r>
              <a:rPr lang="en-US" sz="1000" dirty="0" smtClean="0"/>
              <a:t>Virtual hard disk deployment</a:t>
            </a:r>
          </a:p>
          <a:p>
            <a:pPr marL="228600" indent="-228600">
              <a:buFontTx/>
              <a:buChar char="•"/>
              <a:defRPr/>
            </a:pPr>
            <a:r>
              <a:rPr lang="en-US" sz="1000" dirty="0" smtClean="0"/>
              <a:t>Additional multicasting functionality</a:t>
            </a:r>
          </a:p>
          <a:p>
            <a:pPr marL="228600" indent="-228600">
              <a:buFontTx/>
              <a:buChar char="•"/>
              <a:defRPr/>
            </a:pPr>
            <a:r>
              <a:rPr lang="en-US" sz="1000" dirty="0" smtClean="0"/>
              <a:t>Pre-Boot Execution Environment (PXE) provider for Transport Server</a:t>
            </a:r>
          </a:p>
          <a:p>
            <a:pPr marL="228600" indent="-228600">
              <a:buFontTx/>
              <a:buChar char="•"/>
              <a:defRPr/>
            </a:pPr>
            <a:r>
              <a:rPr lang="en-US" sz="1000" dirty="0" smtClean="0"/>
              <a:t>Additional Extensible Firmware Interface (EFI) functionality</a:t>
            </a:r>
          </a:p>
          <a:p>
            <a:pPr marL="228600" indent="-228600">
              <a:buFontTx/>
              <a:buChar char="•"/>
              <a:defRPr/>
            </a:pPr>
            <a:endParaRPr lang="en-US" sz="1000" dirty="0" smtClean="0"/>
          </a:p>
          <a:p>
            <a:pPr>
              <a:defRPr/>
            </a:pPr>
            <a:r>
              <a:rPr lang="en-US" sz="1000" dirty="0" smtClean="0"/>
              <a:t>For more details on the changes, see http://technet.microsoft.com/en-us/library/dd391932(WS.10).aspx.</a:t>
            </a:r>
          </a:p>
        </p:txBody>
      </p:sp>
      <p:sp>
        <p:nvSpPr>
          <p:cNvPr id="4" name="Slide Number Placeholder 3"/>
          <p:cNvSpPr>
            <a:spLocks noGrp="1"/>
          </p:cNvSpPr>
          <p:nvPr>
            <p:ph type="sldNum" sz="quarter" idx="10"/>
          </p:nvPr>
        </p:nvSpPr>
        <p:spPr/>
        <p:txBody>
          <a:bodyPr/>
          <a:lstStyle/>
          <a:p>
            <a:fld id="{77BFE34B-84EC-4BEA-98B5-B4B34A22B3EF}" type="slidenum">
              <a:rPr lang="en-US" smtClean="0"/>
              <a:pPr/>
              <a:t>5</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Windows Deployment Services is the updated and redesigned version of Remote Installation Services (RIS). Windows Deployment Services assists with the rapid adoption and deployment of Windows operating systems. It can be used to set up new computers through a network-based installation without IT pros having to be physically present at each computer and without having to install directly from CD or DVD media.</a:t>
            </a:r>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6</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rmAutofit/>
          </a:bodyPr>
          <a:lstStyle/>
          <a:p>
            <a:r>
              <a:rPr lang="en-US" sz="1000" dirty="0" smtClean="0"/>
              <a:t>The Windows Deployment Services design flow provides a graphical overview of the steps in designing a Windows Deployment Services infrastructure.</a:t>
            </a:r>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When considering the overall design of Active Directory Domain Services (AD DS), a single forest implementation is always desired. Administration of a single forest is easier and more efficient than multiple forests.</a:t>
            </a:r>
          </a:p>
          <a:p>
            <a:endParaRPr lang="en-US" sz="1000" dirty="0" smtClean="0"/>
          </a:p>
          <a:p>
            <a:r>
              <a:rPr lang="en-US" sz="1000" b="1" dirty="0" smtClean="0"/>
              <a:t>Multiple Schemas.</a:t>
            </a:r>
            <a:r>
              <a:rPr lang="en-US" sz="1000" dirty="0" smtClean="0"/>
              <a:t> Everything in the forest shares a common schema. If there are any conflicts with applications or administration of the schema, this can introduce the need for an additional forest. </a:t>
            </a:r>
          </a:p>
          <a:p>
            <a:endParaRPr lang="en-US" sz="1000" b="1" dirty="0" smtClean="0"/>
          </a:p>
          <a:p>
            <a:r>
              <a:rPr lang="en-US" sz="1000" b="1" dirty="0" smtClean="0"/>
              <a:t>Resource forests. </a:t>
            </a:r>
            <a:r>
              <a:rPr lang="en-US" sz="1000" dirty="0" smtClean="0"/>
              <a:t>Some organizations may require multiple forests for isolation reasons, but need to share a common resource, for example Microsoft Exchange Server 2000 and later. A separate forest can be created to host the shared resources, and forest-level trusts can be used to provide the authentication and authorization paths. A test environment could be created as a resource forest.</a:t>
            </a:r>
          </a:p>
          <a:p>
            <a:endParaRPr lang="en-US" sz="1000" dirty="0" smtClean="0"/>
          </a:p>
          <a:p>
            <a:r>
              <a:rPr lang="en-US" sz="1000" b="1" dirty="0" smtClean="0"/>
              <a:t>Forest Administrator Distrust.</a:t>
            </a:r>
            <a:r>
              <a:rPr lang="en-US" sz="1000" dirty="0" smtClean="0"/>
              <a:t> There are instances where a company or entity that is considering AD DS has an internal structure where there is more than one IT staff. If each IT staff wants to control the forest, while denying the other IT staff from controlling the forest, multiple forests are the only way to provide the solution. This is a common scenario when companies merge, government agencies, and Universities. </a:t>
            </a:r>
          </a:p>
          <a:p>
            <a:endParaRPr lang="en-US" sz="1000" b="1" dirty="0" smtClean="0"/>
          </a:p>
          <a:p>
            <a:r>
              <a:rPr lang="en-US" sz="1000" b="1" dirty="0" smtClean="0"/>
              <a:t>Legal Regulations for Application or Data Access. </a:t>
            </a:r>
            <a:r>
              <a:rPr lang="en-US" sz="1000" dirty="0" smtClean="0"/>
              <a:t>Due to the fact that all domains in a single forest have automatic, two-way, Kerberos trusts, data and applications can be accessible very easily. When working with some foreign countries, the legal requirements can dictate that data and applications need to be separated. Multiple forests provide this separation.   </a:t>
            </a:r>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1" dirty="0" smtClean="0"/>
              <a:t>&lt;Explain that there are two paths for deploying </a:t>
            </a:r>
            <a:r>
              <a:rPr lang="en-US" sz="1000" b="1" dirty="0" smtClean="0"/>
              <a:t>Windows Deployment Services</a:t>
            </a:r>
            <a:r>
              <a:rPr lang="en-CA" sz="1000" b="1" dirty="0" smtClean="0"/>
              <a:t> 2008. In the event that no deployment infrastructure exists, you can deploy a fresh deployment of the </a:t>
            </a:r>
            <a:r>
              <a:rPr lang="en-US" sz="1000" b="1" dirty="0" smtClean="0"/>
              <a:t>Windows Deployment Services</a:t>
            </a:r>
            <a:r>
              <a:rPr lang="en-CA" sz="1000" b="1" dirty="0" smtClean="0"/>
              <a:t> server role. If you are upgrading hardware to 2008, upgrade the deployment software to </a:t>
            </a:r>
            <a:r>
              <a:rPr lang="en-US" sz="1000" b="1" dirty="0" smtClean="0"/>
              <a:t>Windows Deployment Services</a:t>
            </a:r>
            <a:r>
              <a:rPr lang="en-CA" sz="1000" b="1" dirty="0" smtClean="0"/>
              <a:t> 2003 Native mode before upgrading the entire server.&gt;</a:t>
            </a: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315200" cy="584775"/>
          </a:xfrm>
          <a:prstGeom prst="rect">
            <a:avLst/>
          </a:prstGeom>
          <a:noFill/>
        </p:spPr>
        <p:txBody>
          <a:bodyPr wrap="square" rtlCol="0">
            <a:spAutoFit/>
          </a:bodyPr>
          <a:lstStyle/>
          <a:p>
            <a:r>
              <a:rPr lang="en-US" sz="3200" dirty="0" smtClean="0"/>
              <a:t>Windows</a:t>
            </a:r>
            <a:r>
              <a:rPr lang="en-US" sz="2400" baseline="30000" dirty="0"/>
              <a:t>® </a:t>
            </a:r>
            <a:r>
              <a:rPr lang="en-US" sz="3200" dirty="0" smtClean="0"/>
              <a:t> Deployment </a:t>
            </a:r>
            <a:r>
              <a:rPr lang="en-US" sz="3200" dirty="0"/>
              <a:t>Services</a:t>
            </a:r>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February 2008</a:t>
            </a:r>
          </a:p>
          <a:p>
            <a:r>
              <a:rPr lang="en-US" sz="1400" dirty="0" smtClean="0"/>
              <a:t>Updated: July </a:t>
            </a:r>
            <a:r>
              <a:rPr lang="en-US" sz="1400" dirty="0"/>
              <a:t>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200329"/>
          </a:xfrm>
        </p:spPr>
        <p:txBody>
          <a:bodyPr/>
          <a:lstStyle/>
          <a:p>
            <a:r>
              <a:rPr lang="en-US" dirty="0"/>
              <a:t>Step 3: Select Between Full Windows Deployment Services or the Transport Server Role</a:t>
            </a:r>
          </a:p>
        </p:txBody>
      </p:sp>
      <p:sp>
        <p:nvSpPr>
          <p:cNvPr id="3" name="Content Placeholder 2"/>
          <p:cNvSpPr>
            <a:spLocks noGrp="1"/>
          </p:cNvSpPr>
          <p:nvPr>
            <p:ph idx="1"/>
          </p:nvPr>
        </p:nvSpPr>
        <p:spPr>
          <a:xfrm>
            <a:off x="533400" y="2133600"/>
            <a:ext cx="8229600" cy="5029199"/>
          </a:xfrm>
        </p:spPr>
        <p:txBody>
          <a:bodyPr>
            <a:normAutofit/>
          </a:bodyPr>
          <a:lstStyle/>
          <a:p>
            <a:r>
              <a:rPr lang="en-US" sz="2400" dirty="0"/>
              <a:t>Full Windows Deployment Services:</a:t>
            </a:r>
          </a:p>
          <a:p>
            <a:pPr marL="566738" lvl="1" indent="-284163">
              <a:buFont typeface="Arial" pitchFamily="34" charset="0"/>
              <a:buChar char="•"/>
            </a:pPr>
            <a:r>
              <a:rPr lang="en-US" sz="1900" dirty="0"/>
              <a:t>PXE boot services</a:t>
            </a:r>
          </a:p>
          <a:p>
            <a:pPr marL="566738" lvl="1" indent="-284163">
              <a:buFont typeface="Arial" pitchFamily="34" charset="0"/>
              <a:buChar char="•"/>
            </a:pPr>
            <a:r>
              <a:rPr lang="en-US" sz="1900" dirty="0"/>
              <a:t>Microsoft Management Console (MMC) tools</a:t>
            </a:r>
          </a:p>
          <a:p>
            <a:pPr marL="566738" lvl="1" indent="-284163">
              <a:buFont typeface="Arial" pitchFamily="34" charset="0"/>
              <a:buChar char="•"/>
            </a:pPr>
            <a:r>
              <a:rPr lang="en-US" sz="1900" dirty="0"/>
              <a:t>The ability for administrators to select which image to install from a presented list</a:t>
            </a:r>
          </a:p>
          <a:p>
            <a:pPr marL="566738" lvl="1" indent="-284163">
              <a:buFont typeface="Arial" pitchFamily="34" charset="0"/>
              <a:buChar char="•"/>
            </a:pPr>
            <a:r>
              <a:rPr lang="en-US" sz="1900" dirty="0"/>
              <a:t>Both unicast and multicast deployments</a:t>
            </a:r>
          </a:p>
          <a:p>
            <a:r>
              <a:rPr lang="en-US" sz="2400" dirty="0" smtClean="0"/>
              <a:t>Transport </a:t>
            </a:r>
            <a:r>
              <a:rPr lang="en-US" sz="2400" dirty="0"/>
              <a:t>Server only:</a:t>
            </a:r>
          </a:p>
          <a:p>
            <a:pPr marL="566738" lvl="1" indent="-284163">
              <a:buFont typeface="Arial" pitchFamily="34" charset="0"/>
              <a:buChar char="•"/>
            </a:pPr>
            <a:r>
              <a:rPr lang="en-US" sz="1900" dirty="0"/>
              <a:t>Used when the Active </a:t>
            </a:r>
            <a:r>
              <a:rPr lang="en-US" sz="1900" dirty="0" smtClean="0"/>
              <a:t>Directory Domain Services (AD </a:t>
            </a:r>
            <a:r>
              <a:rPr lang="en-US" sz="1900" dirty="0"/>
              <a:t>DS), Domain Name System (DNS), and Dynamic Host Configuration Protocol (DHCP) are not available</a:t>
            </a:r>
          </a:p>
          <a:p>
            <a:pPr marL="566738" lvl="1" indent="-284163">
              <a:buFont typeface="Arial" pitchFamily="34" charset="0"/>
              <a:buChar char="•"/>
            </a:pPr>
            <a:r>
              <a:rPr lang="en-US" sz="1900" dirty="0"/>
              <a:t>Windows Server 2008 R2: PXE boot available</a:t>
            </a:r>
          </a:p>
          <a:p>
            <a:pPr marL="566738" lvl="1" indent="-284163">
              <a:buFont typeface="Arial" pitchFamily="34" charset="0"/>
              <a:buChar char="•"/>
            </a:pPr>
            <a:r>
              <a:rPr lang="en-US" sz="1900" dirty="0"/>
              <a:t>Windows Server 2008: No PXE boot available</a:t>
            </a:r>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4: Determine the Server Resource Requirements</a:t>
            </a:r>
          </a:p>
        </p:txBody>
      </p:sp>
      <p:sp>
        <p:nvSpPr>
          <p:cNvPr id="3" name="Content Placeholder 2"/>
          <p:cNvSpPr>
            <a:spLocks noGrp="1"/>
          </p:cNvSpPr>
          <p:nvPr>
            <p:ph idx="1"/>
          </p:nvPr>
        </p:nvSpPr>
        <p:spPr>
          <a:xfrm>
            <a:off x="537027" y="1828800"/>
            <a:ext cx="8229600" cy="4648199"/>
          </a:xfrm>
        </p:spPr>
        <p:txBody>
          <a:bodyPr>
            <a:normAutofit fontScale="92500" lnSpcReduction="10000"/>
          </a:bodyPr>
          <a:lstStyle/>
          <a:p>
            <a:r>
              <a:rPr lang="en-US" sz="2400" dirty="0"/>
              <a:t>Identify deployment requirements for each Windows Deployment Services instance:</a:t>
            </a:r>
          </a:p>
          <a:p>
            <a:pPr marL="566738" lvl="1" indent="-284163">
              <a:buFont typeface="Arial" pitchFamily="34" charset="0"/>
              <a:buChar char="•"/>
            </a:pPr>
            <a:r>
              <a:rPr lang="en-US" dirty="0"/>
              <a:t>Total number of computers</a:t>
            </a:r>
          </a:p>
          <a:p>
            <a:pPr marL="566738" lvl="1" indent="-284163">
              <a:buFont typeface="Arial" pitchFamily="34" charset="0"/>
              <a:buChar char="•"/>
            </a:pPr>
            <a:r>
              <a:rPr lang="en-US" dirty="0"/>
              <a:t>Image deployment speed</a:t>
            </a:r>
          </a:p>
          <a:p>
            <a:pPr marL="566738" lvl="1" indent="-284163">
              <a:buFont typeface="Arial" pitchFamily="34" charset="0"/>
              <a:buChar char="•"/>
            </a:pPr>
            <a:r>
              <a:rPr lang="en-US" dirty="0"/>
              <a:t>Size and number of images</a:t>
            </a:r>
          </a:p>
          <a:p>
            <a:r>
              <a:rPr lang="en-US" sz="2400" dirty="0"/>
              <a:t>Determine whether virtualization will be used:</a:t>
            </a:r>
          </a:p>
          <a:p>
            <a:pPr marL="566738" lvl="1" indent="-284163">
              <a:buFont typeface="Arial" pitchFamily="34" charset="0"/>
              <a:buChar char="•"/>
            </a:pPr>
            <a:r>
              <a:rPr lang="en-US" dirty="0"/>
              <a:t>Hyper-V™ will allow a 64-bit deployment environment</a:t>
            </a:r>
          </a:p>
          <a:p>
            <a:r>
              <a:rPr lang="en-US" sz="2400" dirty="0"/>
              <a:t>Determine the WIM storage location:</a:t>
            </a:r>
          </a:p>
          <a:p>
            <a:pPr marL="566738" lvl="1" indent="-284163">
              <a:buFont typeface="Arial" pitchFamily="34" charset="0"/>
              <a:buChar char="•"/>
            </a:pPr>
            <a:r>
              <a:rPr lang="en-US" dirty="0"/>
              <a:t>Low-latency access is required</a:t>
            </a:r>
          </a:p>
          <a:p>
            <a:r>
              <a:rPr lang="en-US" sz="2400" dirty="0"/>
              <a:t>Scale the servers:</a:t>
            </a:r>
          </a:p>
          <a:p>
            <a:pPr marL="566738" lvl="1" indent="-284163">
              <a:buFont typeface="Arial" pitchFamily="34" charset="0"/>
              <a:buChar char="•"/>
            </a:pPr>
            <a:r>
              <a:rPr lang="en-US" dirty="0"/>
              <a:t>Determine the baseline</a:t>
            </a:r>
          </a:p>
          <a:p>
            <a:pPr marL="566738" lvl="1" indent="-284163">
              <a:buFont typeface="Arial" pitchFamily="34" charset="0"/>
              <a:buChar char="•"/>
            </a:pPr>
            <a:r>
              <a:rPr lang="en-US" dirty="0"/>
              <a:t>Scale the server’s CPU, memory, network,</a:t>
            </a:r>
            <a:br>
              <a:rPr lang="en-US" dirty="0"/>
            </a:br>
            <a:r>
              <a:rPr lang="en-US" dirty="0"/>
              <a:t>and disk</a:t>
            </a:r>
          </a:p>
          <a:p>
            <a:r>
              <a:rPr lang="en-US" sz="2400" dirty="0"/>
              <a:t>Determine the number of servers for the </a:t>
            </a:r>
            <a:r>
              <a:rPr lang="en-US" sz="2400" dirty="0" smtClean="0"/>
              <a:t>location</a:t>
            </a:r>
            <a:endParaRPr lang="en-US" dirty="0"/>
          </a:p>
          <a:p>
            <a:endParaRPr lang="en-US" dirty="0" smtClean="0"/>
          </a:p>
          <a:p>
            <a:endParaRPr lang="en-US" dirty="0"/>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5: Determine the File Share Fault-Tolerance and Consistency Mechanism</a:t>
            </a:r>
          </a:p>
        </p:txBody>
      </p:sp>
      <p:sp>
        <p:nvSpPr>
          <p:cNvPr id="4" name="Content Placeholder 2"/>
          <p:cNvSpPr>
            <a:spLocks noGrp="1"/>
          </p:cNvSpPr>
          <p:nvPr>
            <p:ph idx="1"/>
          </p:nvPr>
        </p:nvSpPr>
        <p:spPr>
          <a:xfrm>
            <a:off x="537027" y="1828800"/>
            <a:ext cx="8229600" cy="4648199"/>
          </a:xfrm>
        </p:spPr>
        <p:txBody>
          <a:bodyPr>
            <a:normAutofit/>
          </a:bodyPr>
          <a:lstStyle/>
          <a:p>
            <a:r>
              <a:rPr lang="en-US" sz="2400" dirty="0"/>
              <a:t>Determine image storage system fault tolerance:</a:t>
            </a:r>
          </a:p>
          <a:p>
            <a:pPr marL="566738" lvl="1" indent="-284163">
              <a:buFont typeface="Arial" pitchFamily="34" charset="0"/>
              <a:buChar char="•"/>
            </a:pPr>
            <a:r>
              <a:rPr lang="en-US" dirty="0"/>
              <a:t>Distributed File System (DFS) </a:t>
            </a:r>
          </a:p>
          <a:p>
            <a:pPr marL="566738" lvl="1" indent="-284163">
              <a:buFont typeface="Arial" pitchFamily="34" charset="0"/>
              <a:buChar char="•"/>
            </a:pPr>
            <a:r>
              <a:rPr lang="en-US" dirty="0"/>
              <a:t>Server clustering</a:t>
            </a:r>
          </a:p>
          <a:p>
            <a:r>
              <a:rPr lang="en-US" sz="2400" dirty="0"/>
              <a:t>WIM-based image consistency:</a:t>
            </a:r>
          </a:p>
          <a:p>
            <a:pPr marL="566738" lvl="1" indent="-284163">
              <a:buFont typeface="Arial" pitchFamily="34" charset="0"/>
              <a:buChar char="•"/>
            </a:pPr>
            <a:r>
              <a:rPr lang="en-US" dirty="0"/>
              <a:t>Manual copy/manage image locally</a:t>
            </a:r>
          </a:p>
          <a:p>
            <a:pPr marL="566738" lvl="1" indent="-284163">
              <a:buFont typeface="Arial" pitchFamily="34" charset="0"/>
              <a:buChar char="•"/>
            </a:pPr>
            <a:r>
              <a:rPr lang="en-US" dirty="0"/>
              <a:t>DFS with replication</a:t>
            </a:r>
          </a:p>
          <a:p>
            <a:pPr marL="566738" lvl="1" indent="-284163">
              <a:buFont typeface="Arial" pitchFamily="34" charset="0"/>
              <a:buChar char="•"/>
            </a:pPr>
            <a:r>
              <a:rPr lang="en-US" dirty="0"/>
              <a:t>Third-party replication</a:t>
            </a:r>
          </a:p>
          <a:p>
            <a:endParaRPr lang="en-US" dirty="0" smtClean="0"/>
          </a:p>
          <a:p>
            <a:endParaRPr lang="en-US" dirty="0"/>
          </a:p>
        </p:txBody>
      </p:sp>
    </p:spTree>
    <p:extLst>
      <p:ext uri="{BB962C8B-B14F-4D97-AF65-F5344CB8AC3E}">
        <p14:creationId xmlns:p14="http://schemas.microsoft.com/office/powerpoint/2010/main" val="3392273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6: Determine the Client Windows Deployment Services Discovery Method</a:t>
            </a:r>
          </a:p>
        </p:txBody>
      </p:sp>
      <p:sp>
        <p:nvSpPr>
          <p:cNvPr id="3" name="Content Placeholder 2"/>
          <p:cNvSpPr>
            <a:spLocks noGrp="1"/>
          </p:cNvSpPr>
          <p:nvPr>
            <p:ph idx="1"/>
          </p:nvPr>
        </p:nvSpPr>
        <p:spPr>
          <a:xfrm>
            <a:off x="685800" y="1828800"/>
            <a:ext cx="8229600" cy="4648199"/>
          </a:xfrm>
        </p:spPr>
        <p:txBody>
          <a:bodyPr>
            <a:normAutofit/>
          </a:bodyPr>
          <a:lstStyle/>
          <a:p>
            <a:r>
              <a:rPr lang="en-US" sz="2400" dirty="0"/>
              <a:t>Using network boot referrals—uses DHCP boot referrals: </a:t>
            </a:r>
          </a:p>
          <a:p>
            <a:pPr marL="566738" lvl="1" indent="-284163">
              <a:buFont typeface="Arial" pitchFamily="34" charset="0"/>
              <a:buChar char="•"/>
            </a:pPr>
            <a:r>
              <a:rPr lang="en-US" dirty="0"/>
              <a:t>66 = Boot server host name (Set to the Windows Deployment Services server name)</a:t>
            </a:r>
          </a:p>
          <a:p>
            <a:pPr marL="566738" lvl="1" indent="-284163">
              <a:buFont typeface="Arial" pitchFamily="34" charset="0"/>
              <a:buChar char="•"/>
            </a:pPr>
            <a:r>
              <a:rPr lang="en-US" dirty="0"/>
              <a:t>67 = Boot file name (Set to the boot file name that the client computers attempt to download and execute)</a:t>
            </a:r>
          </a:p>
          <a:p>
            <a:r>
              <a:rPr lang="en-US" sz="2400" dirty="0"/>
              <a:t>Using IP helpers:</a:t>
            </a:r>
          </a:p>
          <a:p>
            <a:pPr marL="566738" lvl="1" indent="-284163">
              <a:buFont typeface="Arial" pitchFamily="34" charset="0"/>
              <a:buChar char="•"/>
            </a:pPr>
            <a:r>
              <a:rPr lang="en-US" dirty="0"/>
              <a:t>Configure routers and switches to forward UPD port 67 broadcasts from client computers to DHCP/Windows Deployment Services servers in other subnets</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510263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r>
              <a:rPr lang="en-US" sz="2400" dirty="0"/>
              <a:t>Carefully consider infrastructure requirements for Windows Deployment Services</a:t>
            </a:r>
          </a:p>
          <a:p>
            <a:r>
              <a:rPr lang="en-US" sz="2400" dirty="0"/>
              <a:t>Planning is key</a:t>
            </a:r>
          </a:p>
          <a:p>
            <a:pPr marL="174625" lvl="2" indent="-174625">
              <a:spcBef>
                <a:spcPts val="1200"/>
              </a:spcBef>
              <a:buFont typeface="Arial" pitchFamily="34" charset="0"/>
              <a:buChar char="•"/>
            </a:pPr>
            <a:r>
              <a:rPr lang="en-US" sz="2400" dirty="0" smtClean="0"/>
              <a:t>Provide </a:t>
            </a:r>
            <a:r>
              <a:rPr lang="en-US" sz="2400" dirty="0"/>
              <a:t>feedback to </a:t>
            </a:r>
            <a:r>
              <a:rPr lang="en-US" sz="2400" dirty="0">
                <a:hlinkClick r:id="rId3"/>
              </a:rPr>
              <a:t>satfdbk@microsoft.com</a:t>
            </a:r>
            <a:endParaRPr lang="en-US" sz="2400" dirty="0"/>
          </a:p>
          <a:p>
            <a:endParaRPr lang="en-US" b="0" dirty="0" smtClean="0"/>
          </a:p>
          <a:p>
            <a:endParaRPr lang="en-US" b="0" dirty="0" smtClean="0"/>
          </a:p>
        </p:txBody>
      </p:sp>
    </p:spTree>
    <p:extLst>
      <p:ext uri="{BB962C8B-B14F-4D97-AF65-F5344CB8AC3E}">
        <p14:creationId xmlns:p14="http://schemas.microsoft.com/office/powerpoint/2010/main" val="1128060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satfdbk@microsoft.com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http://www.microsoft.com/technet/SolutionAccelerators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295400"/>
            <a:ext cx="6934200" cy="1508105"/>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for Consultants or Partners</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a:p>
            <a:pPr marL="174625" indent="-174625">
              <a:spcBef>
                <a:spcPts val="1200"/>
              </a:spcBef>
              <a:buClr>
                <a:schemeClr val="accent1"/>
              </a:buClr>
              <a:buFont typeface="Arial" pitchFamily="34" charset="0"/>
              <a:buChar char="•"/>
            </a:pPr>
            <a:r>
              <a:rPr lang="en-US" dirty="0" smtClean="0">
                <a:solidFill>
                  <a:schemeClr val="tx2"/>
                </a:solidFill>
              </a:rPr>
              <a:t>Windows Deployment Services in Microsoft Infrastructure Optimization</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a:t>
            </a:r>
            <a:r>
              <a:rPr lang="en-US" dirty="0"/>
              <a:t>Windows Deployment Services Guide </a:t>
            </a:r>
          </a:p>
        </p:txBody>
      </p:sp>
      <p:sp>
        <p:nvSpPr>
          <p:cNvPr id="3" name="Content Placeholder 2"/>
          <p:cNvSpPr>
            <a:spLocks noGrp="1"/>
          </p:cNvSpPr>
          <p:nvPr>
            <p:ph idx="1"/>
          </p:nvPr>
        </p:nvSpPr>
        <p:spPr/>
        <p:txBody>
          <a:bodyPr>
            <a:normAutofit/>
          </a:bodyPr>
          <a:lstStyle/>
          <a:p>
            <a:r>
              <a:rPr lang="en-US" dirty="0" smtClean="0"/>
              <a:t>Benefits for Business Stakeholders/Decision Makers</a:t>
            </a:r>
          </a:p>
          <a:p>
            <a:pPr lvl="1"/>
            <a:r>
              <a:rPr lang="en-US" sz="1500" dirty="0" smtClean="0"/>
              <a:t>Most cost-effective design solution for implementation</a:t>
            </a:r>
          </a:p>
          <a:p>
            <a:pPr lvl="1"/>
            <a:r>
              <a:rPr lang="en-US" sz="1500" dirty="0" smtClean="0"/>
              <a:t>Alignment between the business and  IT from the beginning of the design process to the end</a:t>
            </a:r>
          </a:p>
          <a:p>
            <a:r>
              <a:rPr lang="en-US" dirty="0" smtClean="0"/>
              <a:t>Benefits for Infrastructure Stakeholders/</a:t>
            </a:r>
            <a:br>
              <a:rPr lang="en-US" dirty="0" smtClean="0"/>
            </a:br>
            <a:r>
              <a:rPr lang="en-US" dirty="0" smtClean="0"/>
              <a:t>Decision Makers</a:t>
            </a:r>
          </a:p>
          <a:p>
            <a:pPr lvl="1"/>
            <a:r>
              <a:rPr lang="en-US" sz="1500" dirty="0" smtClean="0"/>
              <a:t>Authoritative guidance</a:t>
            </a:r>
          </a:p>
          <a:p>
            <a:pPr lvl="1"/>
            <a:r>
              <a:rPr lang="en-US" sz="1500" dirty="0" smtClean="0"/>
              <a:t>Business validation questions ensuring solution meets requirements of business and infrastructure stakeholders</a:t>
            </a:r>
          </a:p>
          <a:p>
            <a:pPr lvl="1"/>
            <a:r>
              <a:rPr lang="en-US" sz="1500" dirty="0" smtClean="0"/>
              <a:t>High integrity design criteria that includes product limitations</a:t>
            </a:r>
          </a:p>
          <a:p>
            <a:pPr lvl="1"/>
            <a:r>
              <a:rPr lang="en-US" sz="1500" dirty="0" smtClean="0"/>
              <a:t>Fault-tolerant infrastructure</a:t>
            </a:r>
          </a:p>
          <a:p>
            <a:pPr lvl="1"/>
            <a:r>
              <a:rPr lang="en-US" sz="1500" dirty="0" smtClean="0"/>
              <a:t>Infrastructure that’s sized appropriately for business requirements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Benefits of Using the Windows Deployment Services Guide </a:t>
            </a:r>
            <a:r>
              <a:rPr lang="en-US" dirty="0" smtClean="0"/>
              <a:t>(</a:t>
            </a:r>
            <a:r>
              <a:rPr lang="en-US" dirty="0"/>
              <a:t>Continued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r>
              <a:rPr lang="en-US" sz="1500" dirty="0" smtClean="0"/>
              <a:t>Rapid readiness for consulting engagements</a:t>
            </a:r>
          </a:p>
          <a:p>
            <a:pPr lvl="1"/>
            <a:r>
              <a:rPr lang="en-US" sz="1500" dirty="0" smtClean="0"/>
              <a:t>Planning and design template to standardize design and peer reviews</a:t>
            </a:r>
          </a:p>
          <a:p>
            <a:pPr lvl="1"/>
            <a:r>
              <a:rPr lang="en-US" sz="1500" dirty="0" smtClean="0"/>
              <a:t>A “leave-behind” for pre- and post-sales visits to customer sites</a:t>
            </a:r>
          </a:p>
          <a:p>
            <a:pPr lvl="1"/>
            <a:r>
              <a:rPr lang="en-US" sz="1500" dirty="0" smtClean="0"/>
              <a:t>General classroom instruction/preparation</a:t>
            </a:r>
          </a:p>
          <a:p>
            <a:r>
              <a:rPr lang="en-US" dirty="0" smtClean="0"/>
              <a:t>Benefits for the Entire Organization</a:t>
            </a:r>
          </a:p>
          <a:p>
            <a:pPr lvl="1"/>
            <a:r>
              <a:rPr lang="en-US" sz="1500" dirty="0" smtClean="0"/>
              <a:t>Using the guide should result in a design that will be sized, configured, and appropriately placed to deliver a solution for achieving stated business requirements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569660"/>
          </a:xfrm>
        </p:spPr>
        <p:txBody>
          <a:bodyPr/>
          <a:lstStyle/>
          <a:p>
            <a:r>
              <a:rPr lang="en-US" dirty="0" smtClean="0"/>
              <a:t>What Is IPD?</a:t>
            </a:r>
            <a:br>
              <a:rPr lang="en-US" dirty="0" smtClean="0"/>
            </a:br>
            <a:r>
              <a:rPr lang="en-US" b="0" dirty="0" smtClean="0">
                <a:solidFill>
                  <a:schemeClr val="tx1"/>
                </a:solidFill>
              </a:rPr>
              <a:t>Guidance that clarifies and streamlines the planning and design process for Microsoft</a:t>
            </a:r>
            <a:r>
              <a:rPr lang="en-US" b="0" baseline="30000" dirty="0" smtClean="0">
                <a:solidFill>
                  <a:schemeClr val="tx1"/>
                </a:solidFill>
              </a:rPr>
              <a:t>® </a:t>
            </a:r>
            <a:r>
              <a:rPr lang="en-US" b="0" dirty="0" smtClean="0">
                <a:solidFill>
                  <a:schemeClr val="tx1"/>
                </a:solidFill>
              </a:rPr>
              <a:t>infrastructure technologies</a:t>
            </a:r>
            <a:endParaRPr lang="en-US" b="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6002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6670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Windows Deployment Services </a:t>
            </a:r>
            <a:r>
              <a:rPr lang="en-US" dirty="0"/>
              <a:t>in Microsoft Infrastructure Optimization</a:t>
            </a:r>
          </a:p>
        </p:txBody>
      </p:sp>
      <p:pic>
        <p:nvPicPr>
          <p:cNvPr id="4" name="Picture 3" descr="IO_Model_WDS.jpg"/>
          <p:cNvPicPr/>
          <p:nvPr/>
        </p:nvPicPr>
        <p:blipFill>
          <a:blip r:embed="rId3" cstate="print"/>
          <a:stretch>
            <a:fillRect/>
          </a:stretch>
        </p:blipFill>
        <p:spPr>
          <a:xfrm>
            <a:off x="990600" y="2057400"/>
            <a:ext cx="6477000" cy="3200400"/>
          </a:xfrm>
          <a:prstGeom prst="rect">
            <a:avLst/>
          </a:prstGeom>
        </p:spPr>
      </p:pic>
    </p:spTree>
    <p:extLst>
      <p:ext uri="{BB962C8B-B14F-4D97-AF65-F5344CB8AC3E}">
        <p14:creationId xmlns:p14="http://schemas.microsoft.com/office/powerpoint/2010/main" val="351686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4" name="TextBox 3"/>
          <p:cNvSpPr txBox="1"/>
          <p:nvPr/>
        </p:nvSpPr>
        <p:spPr>
          <a:xfrm>
            <a:off x="685800" y="2961382"/>
            <a:ext cx="7315200" cy="584775"/>
          </a:xfrm>
          <a:prstGeom prst="rect">
            <a:avLst/>
          </a:prstGeom>
          <a:noFill/>
        </p:spPr>
        <p:txBody>
          <a:bodyPr wrap="square" rtlCol="0">
            <a:spAutoFit/>
          </a:bodyPr>
          <a:lstStyle/>
          <a:p>
            <a:r>
              <a:rPr lang="en-US" sz="3200" dirty="0" smtClean="0"/>
              <a:t>Windows</a:t>
            </a:r>
            <a:r>
              <a:rPr lang="en-US" sz="2400" baseline="30000" dirty="0" smtClean="0"/>
              <a:t> </a:t>
            </a:r>
            <a:r>
              <a:rPr lang="en-US" sz="3200" dirty="0" smtClean="0"/>
              <a:t> </a:t>
            </a:r>
            <a:r>
              <a:rPr lang="en-US" sz="3200" dirty="0"/>
              <a:t>Deployment Services</a:t>
            </a:r>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6400800" cy="3354765"/>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design guidance for Windows Deployment Services </a:t>
            </a: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a:t>Windows Deployment Services overview</a:t>
            </a:r>
          </a:p>
          <a:p>
            <a:pPr marL="174625" indent="-174625">
              <a:spcBef>
                <a:spcPts val="1200"/>
              </a:spcBef>
              <a:buClr>
                <a:schemeClr val="accent1"/>
              </a:buClr>
              <a:buFont typeface="Arial" pitchFamily="34" charset="0"/>
              <a:buChar char="•"/>
            </a:pPr>
            <a:r>
              <a:rPr lang="en-US" dirty="0"/>
              <a:t>Windows Deployment Services architecture design process</a:t>
            </a:r>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a:t>What’s New in Windows Server® 2008 R2</a:t>
            </a:r>
          </a:p>
        </p:txBody>
      </p:sp>
      <p:sp>
        <p:nvSpPr>
          <p:cNvPr id="4" name="TextBox 3"/>
          <p:cNvSpPr txBox="1"/>
          <p:nvPr/>
        </p:nvSpPr>
        <p:spPr>
          <a:xfrm>
            <a:off x="742208" y="1524000"/>
            <a:ext cx="6400800" cy="4970591"/>
          </a:xfrm>
          <a:prstGeom prst="rect">
            <a:avLst/>
          </a:prstGeom>
          <a:noFill/>
        </p:spPr>
        <p:txBody>
          <a:bodyPr wrap="square" rtlCol="0">
            <a:spAutoFit/>
          </a:bodyPr>
          <a:lstStyle/>
          <a:p>
            <a:r>
              <a:rPr lang="en-US" sz="2400" dirty="0"/>
              <a:t>Windows Server 2008 R2 introduces new functionality and enhancements to Windows Deployment Services, including the following:</a:t>
            </a:r>
          </a:p>
          <a:p>
            <a:pPr marL="392113" lvl="1" indent="-217488">
              <a:lnSpc>
                <a:spcPct val="150000"/>
              </a:lnSpc>
              <a:spcBef>
                <a:spcPts val="1200"/>
              </a:spcBef>
              <a:buClr>
                <a:schemeClr val="accent1"/>
              </a:buClr>
              <a:buFont typeface="Arial" pitchFamily="34" charset="0"/>
              <a:buChar char="•"/>
            </a:pPr>
            <a:r>
              <a:rPr lang="en-US" dirty="0">
                <a:solidFill>
                  <a:schemeClr val="tx2"/>
                </a:solidFill>
              </a:rPr>
              <a:t>Dynamic driver provisioning</a:t>
            </a:r>
          </a:p>
          <a:p>
            <a:pPr marL="392113" lvl="1" indent="-217488">
              <a:lnSpc>
                <a:spcPct val="150000"/>
              </a:lnSpc>
              <a:spcBef>
                <a:spcPts val="1200"/>
              </a:spcBef>
              <a:buClr>
                <a:schemeClr val="accent1"/>
              </a:buClr>
              <a:buFont typeface="Arial" pitchFamily="34" charset="0"/>
              <a:buChar char="•"/>
            </a:pPr>
            <a:r>
              <a:rPr lang="en-US" dirty="0">
                <a:solidFill>
                  <a:schemeClr val="tx2"/>
                </a:solidFill>
              </a:rPr>
              <a:t>Virtual hard disk (VHD) deployment</a:t>
            </a:r>
          </a:p>
          <a:p>
            <a:pPr marL="392113" lvl="1" indent="-217488">
              <a:lnSpc>
                <a:spcPct val="150000"/>
              </a:lnSpc>
              <a:spcBef>
                <a:spcPts val="1200"/>
              </a:spcBef>
              <a:buClr>
                <a:schemeClr val="accent1"/>
              </a:buClr>
              <a:buFont typeface="Arial" pitchFamily="34" charset="0"/>
              <a:buChar char="•"/>
            </a:pPr>
            <a:r>
              <a:rPr lang="en-US" dirty="0">
                <a:solidFill>
                  <a:schemeClr val="tx2"/>
                </a:solidFill>
              </a:rPr>
              <a:t>Additional multicasting functionality</a:t>
            </a:r>
          </a:p>
          <a:p>
            <a:pPr marL="392113" lvl="1" indent="-217488">
              <a:spcBef>
                <a:spcPts val="1200"/>
              </a:spcBef>
              <a:buClr>
                <a:schemeClr val="accent1"/>
              </a:buClr>
              <a:buFont typeface="Arial" pitchFamily="34" charset="0"/>
              <a:buChar char="•"/>
            </a:pPr>
            <a:r>
              <a:rPr lang="en-US" dirty="0">
                <a:solidFill>
                  <a:schemeClr val="tx2"/>
                </a:solidFill>
              </a:rPr>
              <a:t>Pre-Boot Execution Environment (PXE) provider for Transport Server</a:t>
            </a:r>
          </a:p>
          <a:p>
            <a:pPr marL="392113" lvl="1" indent="-217488">
              <a:lnSpc>
                <a:spcPct val="150000"/>
              </a:lnSpc>
              <a:spcBef>
                <a:spcPts val="1200"/>
              </a:spcBef>
              <a:buClr>
                <a:schemeClr val="accent1"/>
              </a:buClr>
              <a:buFont typeface="Arial" pitchFamily="34" charset="0"/>
              <a:buChar char="•"/>
            </a:pPr>
            <a:r>
              <a:rPr lang="en-US" dirty="0">
                <a:solidFill>
                  <a:schemeClr val="tx2"/>
                </a:solidFill>
              </a:rPr>
              <a:t>Additional Extensible Firmware Interface (EFI)  functionality</a:t>
            </a:r>
          </a:p>
        </p:txBody>
      </p:sp>
    </p:spTree>
    <p:extLst>
      <p:ext uri="{BB962C8B-B14F-4D97-AF65-F5344CB8AC3E}">
        <p14:creationId xmlns:p14="http://schemas.microsoft.com/office/powerpoint/2010/main" val="3365742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a:t>Windows Deployment Services Overview</a:t>
            </a:r>
          </a:p>
        </p:txBody>
      </p:sp>
      <p:sp>
        <p:nvSpPr>
          <p:cNvPr id="4" name="TextBox 3"/>
          <p:cNvSpPr txBox="1"/>
          <p:nvPr/>
        </p:nvSpPr>
        <p:spPr>
          <a:xfrm>
            <a:off x="742208" y="1524000"/>
            <a:ext cx="7487392" cy="2246769"/>
          </a:xfrm>
          <a:prstGeom prst="rect">
            <a:avLst/>
          </a:prstGeom>
          <a:noFill/>
        </p:spPr>
        <p:txBody>
          <a:bodyPr wrap="square" rtlCol="0">
            <a:spAutoFit/>
          </a:bodyPr>
          <a:lstStyle/>
          <a:p>
            <a:pPr marL="342900" indent="-342900">
              <a:spcBef>
                <a:spcPts val="1200"/>
              </a:spcBef>
              <a:buClr>
                <a:schemeClr val="accent1"/>
              </a:buClr>
              <a:buFont typeface="Arial" pitchFamily="34" charset="0"/>
              <a:buChar char="•"/>
            </a:pPr>
            <a:r>
              <a:rPr lang="en-US" sz="2400" dirty="0">
                <a:solidFill>
                  <a:schemeClr val="tx2"/>
                </a:solidFill>
              </a:rPr>
              <a:t>Rapid deployment of </a:t>
            </a:r>
            <a:r>
              <a:rPr lang="en-US" sz="2400" dirty="0" smtClean="0">
                <a:solidFill>
                  <a:schemeClr val="tx2"/>
                </a:solidFill>
              </a:rPr>
              <a:t>Windows </a:t>
            </a:r>
            <a:r>
              <a:rPr lang="en-US" sz="2400" dirty="0">
                <a:solidFill>
                  <a:schemeClr val="tx2"/>
                </a:solidFill>
              </a:rPr>
              <a:t>operating systems</a:t>
            </a:r>
          </a:p>
          <a:p>
            <a:pPr marL="342900" indent="-342900">
              <a:lnSpc>
                <a:spcPct val="150000"/>
              </a:lnSpc>
              <a:spcBef>
                <a:spcPts val="1200"/>
              </a:spcBef>
              <a:buClr>
                <a:schemeClr val="accent1"/>
              </a:buClr>
              <a:buFont typeface="Arial" pitchFamily="34" charset="0"/>
              <a:buChar char="•"/>
            </a:pPr>
            <a:r>
              <a:rPr lang="en-US" sz="2400" dirty="0">
                <a:solidFill>
                  <a:schemeClr val="tx2"/>
                </a:solidFill>
              </a:rPr>
              <a:t>Easy to administer</a:t>
            </a:r>
          </a:p>
          <a:p>
            <a:pPr marL="342900" indent="-342900">
              <a:lnSpc>
                <a:spcPct val="150000"/>
              </a:lnSpc>
              <a:spcBef>
                <a:spcPts val="1200"/>
              </a:spcBef>
              <a:buClr>
                <a:schemeClr val="accent1"/>
              </a:buClr>
              <a:buFont typeface="Arial" pitchFamily="34" charset="0"/>
              <a:buChar char="•"/>
            </a:pPr>
            <a:r>
              <a:rPr lang="en-US" sz="2400" dirty="0">
                <a:solidFill>
                  <a:schemeClr val="tx2"/>
                </a:solidFill>
              </a:rPr>
              <a:t>Image-based deployment solution</a:t>
            </a:r>
          </a:p>
        </p:txBody>
      </p:sp>
    </p:spTree>
    <p:extLst>
      <p:ext uri="{BB962C8B-B14F-4D97-AF65-F5344CB8AC3E}">
        <p14:creationId xmlns:p14="http://schemas.microsoft.com/office/powerpoint/2010/main" val="1871123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Windows Deployment Services Decision </a:t>
            </a:r>
            <a:r>
              <a:rPr lang="en-US" dirty="0" smtClean="0"/>
              <a:t>Flow</a:t>
            </a:r>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PD Windows Deployment Services Decision Flow.jpg"/>
          <p:cNvPicPr>
            <a:picLocks noChangeAspect="1"/>
          </p:cNvPicPr>
          <p:nvPr/>
        </p:nvPicPr>
        <p:blipFill>
          <a:blip r:embed="rId8" cstate="print"/>
          <a:stretch>
            <a:fillRect/>
          </a:stretch>
        </p:blipFill>
        <p:spPr>
          <a:xfrm>
            <a:off x="1523696" y="1628967"/>
            <a:ext cx="5334303" cy="446703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830997"/>
          </a:xfrm>
        </p:spPr>
        <p:txBody>
          <a:bodyPr/>
          <a:lstStyle/>
          <a:p>
            <a:r>
              <a:rPr lang="en-US" dirty="0"/>
              <a:t>Step 1: Determine the Number of Windows Deployment Services Instances Required</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828800"/>
            <a:ext cx="7391400" cy="4462760"/>
          </a:xfrm>
          <a:prstGeom prst="rect">
            <a:avLst/>
          </a:prstGeom>
        </p:spPr>
        <p:txBody>
          <a:bodyPr wrap="square">
            <a:spAutoFit/>
          </a:bodyPr>
          <a:lstStyle/>
          <a:p>
            <a:pPr marL="342900" indent="-342900">
              <a:spcBef>
                <a:spcPts val="1200"/>
              </a:spcBef>
              <a:buClr>
                <a:schemeClr val="accent1"/>
              </a:buClr>
              <a:buFont typeface="Arial" pitchFamily="34" charset="0"/>
              <a:buChar char="•"/>
            </a:pPr>
            <a:r>
              <a:rPr lang="en-US" sz="2400" dirty="0">
                <a:solidFill>
                  <a:schemeClr val="tx2"/>
                </a:solidFill>
              </a:rPr>
              <a:t>Identify locations requiring access to a Windows Deployment Services instance:</a:t>
            </a:r>
          </a:p>
          <a:p>
            <a:pPr marL="566738" lvl="1" indent="-284163">
              <a:spcBef>
                <a:spcPts val="300"/>
              </a:spcBef>
              <a:buClr>
                <a:schemeClr val="accent1"/>
              </a:buClr>
              <a:buFont typeface="Arial" pitchFamily="34" charset="0"/>
              <a:buChar char="•"/>
            </a:pPr>
            <a:r>
              <a:rPr lang="en-US" dirty="0">
                <a:solidFill>
                  <a:schemeClr val="tx2"/>
                </a:solidFill>
              </a:rPr>
              <a:t>The Windows Deployment Services server should be located close to the client computers to which it will deploy the instances</a:t>
            </a:r>
          </a:p>
          <a:p>
            <a:pPr marL="566738" lvl="1" indent="-284163">
              <a:spcBef>
                <a:spcPts val="300"/>
              </a:spcBef>
              <a:buClr>
                <a:schemeClr val="accent1"/>
              </a:buClr>
              <a:buFont typeface="Arial" pitchFamily="34" charset="0"/>
              <a:buChar char="•"/>
            </a:pPr>
            <a:r>
              <a:rPr lang="en-US" dirty="0">
                <a:solidFill>
                  <a:schemeClr val="tx2"/>
                </a:solidFill>
              </a:rPr>
              <a:t>Locations should have sufficient bandwidth and a low-latency connection between the Windows Deployment Services server and client computers</a:t>
            </a:r>
          </a:p>
          <a:p>
            <a:pPr marL="342900" indent="-342900">
              <a:spcBef>
                <a:spcPts val="1200"/>
              </a:spcBef>
              <a:buClr>
                <a:schemeClr val="accent1"/>
              </a:buClr>
              <a:buFont typeface="Arial" pitchFamily="34" charset="0"/>
              <a:buChar char="•"/>
            </a:pPr>
            <a:r>
              <a:rPr lang="en-US" sz="2400" dirty="0">
                <a:solidFill>
                  <a:schemeClr val="tx2"/>
                </a:solidFill>
              </a:rPr>
              <a:t>Determine the need for multiple Windows Deployment Services installations in a single location:</a:t>
            </a:r>
          </a:p>
          <a:p>
            <a:pPr marL="566738" lvl="1" indent="-284163">
              <a:spcBef>
                <a:spcPts val="300"/>
              </a:spcBef>
              <a:buClr>
                <a:schemeClr val="accent1"/>
              </a:buClr>
              <a:buFont typeface="Arial" pitchFamily="34" charset="0"/>
              <a:buChar char="•"/>
            </a:pPr>
            <a:r>
              <a:rPr lang="en-US" dirty="0">
                <a:solidFill>
                  <a:schemeClr val="tx2"/>
                </a:solidFill>
              </a:rPr>
              <a:t>Isolated networks</a:t>
            </a:r>
          </a:p>
          <a:p>
            <a:pPr marL="566738" lvl="1" indent="-284163">
              <a:spcBef>
                <a:spcPts val="300"/>
              </a:spcBef>
              <a:buClr>
                <a:schemeClr val="accent1"/>
              </a:buClr>
              <a:buFont typeface="Arial" pitchFamily="34" charset="0"/>
              <a:buChar char="•"/>
            </a:pPr>
            <a:r>
              <a:rPr lang="en-US" dirty="0">
                <a:solidFill>
                  <a:schemeClr val="tx2"/>
                </a:solidFill>
              </a:rPr>
              <a:t>Low bandwidth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830997"/>
          </a:xfrm>
        </p:spPr>
        <p:txBody>
          <a:bodyPr/>
          <a:lstStyle/>
          <a:p>
            <a:r>
              <a:rPr lang="en-US" dirty="0"/>
              <a:t>Step 2: Is There an Existing Windows Deployment Services or RIS Infrastructure?</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828800"/>
            <a:ext cx="7391400" cy="4408899"/>
          </a:xfrm>
          <a:prstGeom prst="rect">
            <a:avLst/>
          </a:prstGeom>
        </p:spPr>
        <p:txBody>
          <a:bodyPr wrap="square">
            <a:spAutoFit/>
          </a:bodyPr>
          <a:lstStyle/>
          <a:p>
            <a:pPr marL="342900" indent="-342900">
              <a:spcBef>
                <a:spcPts val="1200"/>
              </a:spcBef>
              <a:buClr>
                <a:schemeClr val="accent1"/>
              </a:buClr>
              <a:buFont typeface="Arial" pitchFamily="34" charset="0"/>
              <a:buChar char="•"/>
            </a:pPr>
            <a:r>
              <a:rPr lang="en-US" sz="2400" dirty="0"/>
              <a:t>New Windows Deployment Services 2008 installation:</a:t>
            </a:r>
          </a:p>
          <a:p>
            <a:pPr marL="566738" lvl="1" indent="-284163">
              <a:spcBef>
                <a:spcPts val="300"/>
              </a:spcBef>
              <a:buClr>
                <a:schemeClr val="accent1"/>
              </a:buClr>
              <a:buFont typeface="Arial" pitchFamily="34" charset="0"/>
              <a:buChar char="•"/>
            </a:pPr>
            <a:r>
              <a:rPr lang="en-US" dirty="0">
                <a:solidFill>
                  <a:schemeClr val="tx2"/>
                </a:solidFill>
              </a:rPr>
              <a:t>Ideal for a new installation</a:t>
            </a:r>
          </a:p>
          <a:p>
            <a:pPr marL="566738" lvl="1" indent="-284163">
              <a:spcBef>
                <a:spcPts val="300"/>
              </a:spcBef>
              <a:buClr>
                <a:schemeClr val="accent1"/>
              </a:buClr>
              <a:buFont typeface="Arial" pitchFamily="34" charset="0"/>
              <a:buChar char="•"/>
            </a:pPr>
            <a:r>
              <a:rPr lang="en-US" dirty="0">
                <a:solidFill>
                  <a:schemeClr val="tx2"/>
                </a:solidFill>
              </a:rPr>
              <a:t>Can also be used to perform a parallel upgrade </a:t>
            </a:r>
            <a:br>
              <a:rPr lang="en-US" dirty="0">
                <a:solidFill>
                  <a:schemeClr val="tx2"/>
                </a:solidFill>
              </a:rPr>
            </a:br>
            <a:r>
              <a:rPr lang="en-US" dirty="0">
                <a:solidFill>
                  <a:schemeClr val="tx2"/>
                </a:solidFill>
              </a:rPr>
              <a:t>(Deploy Windows Deployment Services 2008, </a:t>
            </a:r>
            <a:br>
              <a:rPr lang="en-US" dirty="0">
                <a:solidFill>
                  <a:schemeClr val="tx2"/>
                </a:solidFill>
              </a:rPr>
            </a:br>
            <a:r>
              <a:rPr lang="en-US" dirty="0">
                <a:solidFill>
                  <a:schemeClr val="tx2"/>
                </a:solidFill>
              </a:rPr>
              <a:t>decommission the old infrastructure</a:t>
            </a:r>
            <a:r>
              <a:rPr lang="en-US" dirty="0" smtClean="0">
                <a:solidFill>
                  <a:schemeClr val="tx2"/>
                </a:solidFill>
              </a:rPr>
              <a:t>)</a:t>
            </a:r>
            <a:endParaRPr lang="en-US" dirty="0">
              <a:solidFill>
                <a:schemeClr val="tx2"/>
              </a:solidFill>
            </a:endParaRPr>
          </a:p>
          <a:p>
            <a:pPr marL="342900" indent="-342900">
              <a:spcBef>
                <a:spcPts val="1200"/>
              </a:spcBef>
              <a:buClr>
                <a:schemeClr val="accent1"/>
              </a:buClr>
              <a:buFont typeface="Arial" pitchFamily="34" charset="0"/>
              <a:buChar char="•"/>
            </a:pPr>
            <a:r>
              <a:rPr lang="en-US" sz="2400" dirty="0" smtClean="0"/>
              <a:t>Upgrade </a:t>
            </a:r>
            <a:r>
              <a:rPr lang="en-US" sz="2400" dirty="0"/>
              <a:t>an existing Windows Deployment Services 2003 or RIS infrastructure:</a:t>
            </a:r>
          </a:p>
          <a:p>
            <a:pPr marL="566738" lvl="1" indent="-284163">
              <a:spcBef>
                <a:spcPts val="300"/>
              </a:spcBef>
              <a:buClr>
                <a:schemeClr val="accent1"/>
              </a:buClr>
              <a:buFont typeface="Arial" pitchFamily="34" charset="0"/>
              <a:buChar char="•"/>
            </a:pPr>
            <a:r>
              <a:rPr lang="en-US" dirty="0">
                <a:solidFill>
                  <a:schemeClr val="tx2"/>
                </a:solidFill>
              </a:rPr>
              <a:t>Set Windows Deployment Services 2003 to native mode</a:t>
            </a:r>
          </a:p>
          <a:p>
            <a:pPr marL="566738" lvl="1" indent="-284163">
              <a:spcBef>
                <a:spcPts val="300"/>
              </a:spcBef>
              <a:buClr>
                <a:schemeClr val="accent1"/>
              </a:buClr>
              <a:buFont typeface="Arial" pitchFamily="34" charset="0"/>
              <a:buChar char="•"/>
            </a:pPr>
            <a:r>
              <a:rPr lang="en-US" dirty="0">
                <a:solidFill>
                  <a:schemeClr val="tx2"/>
                </a:solidFill>
              </a:rPr>
              <a:t>Convert RIS-based images to Windows Imaging </a:t>
            </a:r>
            <a:br>
              <a:rPr lang="en-US" dirty="0">
                <a:solidFill>
                  <a:schemeClr val="tx2"/>
                </a:solidFill>
              </a:rPr>
            </a:br>
            <a:r>
              <a:rPr lang="en-US" dirty="0">
                <a:solidFill>
                  <a:schemeClr val="tx2"/>
                </a:solidFill>
              </a:rPr>
              <a:t>Format (WIM) images</a:t>
            </a:r>
          </a:p>
          <a:p>
            <a:pPr marL="566738" lvl="1" indent="-284163">
              <a:spcBef>
                <a:spcPts val="300"/>
              </a:spcBef>
              <a:buClr>
                <a:schemeClr val="accent1"/>
              </a:buClr>
              <a:buFont typeface="Arial" pitchFamily="34" charset="0"/>
              <a:buChar char="•"/>
            </a:pPr>
            <a:r>
              <a:rPr lang="en-US" dirty="0">
                <a:solidFill>
                  <a:schemeClr val="tx2"/>
                </a:solidFill>
              </a:rPr>
              <a:t>First upgrade RIS to Windows Deployment </a:t>
            </a:r>
            <a:br>
              <a:rPr lang="en-US" dirty="0">
                <a:solidFill>
                  <a:schemeClr val="tx2"/>
                </a:solidFill>
              </a:rPr>
            </a:br>
            <a:r>
              <a:rPr lang="en-US" dirty="0">
                <a:solidFill>
                  <a:schemeClr val="tx2"/>
                </a:solidFill>
              </a:rPr>
              <a:t>Services native mode</a:t>
            </a:r>
          </a:p>
        </p:txBody>
      </p:sp>
    </p:spTree>
    <p:extLst>
      <p:ext uri="{BB962C8B-B14F-4D97-AF65-F5344CB8AC3E}">
        <p14:creationId xmlns:p14="http://schemas.microsoft.com/office/powerpoint/2010/main" val="864218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3321</Words>
  <Application>Microsoft Office PowerPoint</Application>
  <PresentationFormat>On-screen Show (4:3)</PresentationFormat>
  <Paragraphs>271</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What’s New in Windows Server® 2008 R2</vt:lpstr>
      <vt:lpstr>Windows Deployment Services Overview</vt:lpstr>
      <vt:lpstr>Windows Deployment Services Decision Flow</vt:lpstr>
      <vt:lpstr>Step 1: Determine the Number of Windows Deployment Services Instances Required</vt:lpstr>
      <vt:lpstr>Step 2: Is There an Existing Windows Deployment Services or RIS Infrastructure?</vt:lpstr>
      <vt:lpstr>Step 3: Select Between Full Windows Deployment Services or the Transport Server Role</vt:lpstr>
      <vt:lpstr>Step 4: Determine the Server Resource Requirements</vt:lpstr>
      <vt:lpstr>Step 5: Determine the File Share Fault-Tolerance and Consistency Mechanism</vt:lpstr>
      <vt:lpstr>Step 6: Determine the Client Windows Deployment Services Discovery Method</vt:lpstr>
      <vt:lpstr>Summary and Conclusion </vt:lpstr>
      <vt:lpstr>Find More Information </vt:lpstr>
      <vt:lpstr>Questions?</vt:lpstr>
      <vt:lpstr>Addenda:</vt:lpstr>
      <vt:lpstr>Benefits of Using the Windows Deployment Services Guide </vt:lpstr>
      <vt:lpstr>Benefits of Using the Windows Deployment Services Guide (Continued)</vt:lpstr>
      <vt:lpstr>IPD in Microsoft Operations Framework 4.0</vt:lpstr>
      <vt:lpstr>Windows Deployment Services in Microsoft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Windows Deployment Services version 2.1</dc:title>
  <dc:subject>IPD - Windows Deployment Services version 2.1</dc:subject>
  <dc:creator/>
  <cp:lastModifiedBy/>
  <cp:revision>1</cp:revision>
  <dcterms:created xsi:type="dcterms:W3CDTF">2010-07-01T16:00:32Z</dcterms:created>
  <dcterms:modified xsi:type="dcterms:W3CDTF">2010-07-01T16:01:02Z</dcterms:modified>
</cp:coreProperties>
</file>