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5"/>
  </p:notesMasterIdLst>
  <p:handoutMasterIdLst>
    <p:handoutMasterId r:id="rId26"/>
  </p:handoutMasterIdLst>
  <p:sldIdLst>
    <p:sldId id="263" r:id="rId4"/>
    <p:sldId id="318" r:id="rId5"/>
    <p:sldId id="271" r:id="rId6"/>
    <p:sldId id="387" r:id="rId7"/>
    <p:sldId id="374" r:id="rId8"/>
    <p:sldId id="405" r:id="rId9"/>
    <p:sldId id="321" r:id="rId10"/>
    <p:sldId id="394" r:id="rId11"/>
    <p:sldId id="336" r:id="rId12"/>
    <p:sldId id="366" r:id="rId13"/>
    <p:sldId id="379" r:id="rId14"/>
    <p:sldId id="381" r:id="rId15"/>
    <p:sldId id="398" r:id="rId16"/>
    <p:sldId id="377" r:id="rId17"/>
    <p:sldId id="367" r:id="rId18"/>
    <p:sldId id="347" r:id="rId19"/>
    <p:sldId id="348" r:id="rId20"/>
    <p:sldId id="368" r:id="rId21"/>
    <p:sldId id="369" r:id="rId22"/>
    <p:sldId id="395" r:id="rId23"/>
    <p:sldId id="396"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80592" autoAdjust="0"/>
  </p:normalViewPr>
  <p:slideViewPr>
    <p:cSldViewPr>
      <p:cViewPr>
        <p:scale>
          <a:sx n="50" d="100"/>
          <a:sy n="50" d="100"/>
        </p:scale>
        <p:origin x="-2664" y="-9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90" d="100"/>
          <a:sy n="90" d="100"/>
        </p:scale>
        <p:origin x="-288" y="25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7/1/2010</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7/1/2010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2010 Microsoft Corporation. This documentation is licensed to you under the Creative Commons Attribution License.  To view a copy of this license, visit </a:t>
            </a:r>
            <a:r>
              <a:rPr lang="en-US" sz="800" u="sng" dirty="0" smtClean="0">
                <a:hlinkClick r:id="rId3"/>
              </a:rPr>
              <a:t>http://creativecommons.org/licenses/by/3.0/us/</a:t>
            </a:r>
            <a:r>
              <a:rPr lang="en-US" sz="80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800" dirty="0" smtClean="0"/>
              <a:t> </a:t>
            </a:r>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800" dirty="0" smtClean="0"/>
              <a:t> </a:t>
            </a:r>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800" dirty="0" smtClean="0"/>
              <a:t> </a:t>
            </a:r>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r>
              <a:rPr lang="en-US" sz="800" dirty="0" smtClean="0"/>
              <a:t> </a:t>
            </a:r>
          </a:p>
          <a:p>
            <a:r>
              <a:rPr lang="en-US" sz="800" dirty="0" smtClean="0"/>
              <a:t>Microsoft, Active Directory, Hyper-V, SharePoint, Windows, Windows Server, and Windows Vista are either registered trademarks or trademarks of Microsoft Corporation in the United States and/or other countries and regions. </a:t>
            </a:r>
          </a:p>
          <a:p>
            <a:r>
              <a:rPr lang="en-US" sz="800" dirty="0" smtClean="0"/>
              <a:t> </a:t>
            </a:r>
          </a:p>
          <a:p>
            <a:r>
              <a:rPr lang="en-US" sz="800" dirty="0" smtClean="0"/>
              <a:t>The names of actual companies and products mentioned herein may be the trademarks of their respective owners.</a:t>
            </a:r>
          </a:p>
          <a:p>
            <a:r>
              <a:rPr lang="en-US" sz="800" dirty="0" smtClean="0"/>
              <a:t> </a:t>
            </a:r>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8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US" sz="800" b="1" dirty="0" smtClean="0">
                <a:latin typeface="+mn-lt"/>
              </a:rPr>
              <a:t>Step 2. Determine What Data Will Be Protected</a:t>
            </a:r>
          </a:p>
          <a:p>
            <a:pPr>
              <a:defRPr/>
            </a:pPr>
            <a:r>
              <a:rPr lang="en-CA" sz="800" b="1" dirty="0" smtClean="0">
                <a:latin typeface="+mn-lt"/>
              </a:rPr>
              <a:t>Task 1: </a:t>
            </a:r>
            <a:r>
              <a:rPr lang="en-US" sz="800" b="1" dirty="0" smtClean="0">
                <a:latin typeface="+mn-lt"/>
              </a:rPr>
              <a:t>DPM Agent Placement</a:t>
            </a:r>
            <a:r>
              <a:rPr lang="en-CA" sz="800" b="1" dirty="0" smtClean="0">
                <a:latin typeface="+mn-lt"/>
              </a:rPr>
              <a:t> </a:t>
            </a:r>
          </a:p>
          <a:p>
            <a:pPr>
              <a:defRPr/>
            </a:pPr>
            <a:r>
              <a:rPr lang="en-US" sz="800" dirty="0" smtClean="0">
                <a:latin typeface="+mn-lt"/>
              </a:rPr>
              <a:t>For each business application that was determined to be in scope in Step 1, determine where the DPM agents will be placed. Start by mapping the components of the application to data that can be protected by DPM. For each business application, record the data that can be protected, &amp; then the server on which the DPM agent will be placed, to provide that protection.</a:t>
            </a:r>
          </a:p>
          <a:p>
            <a:pPr>
              <a:defRPr/>
            </a:pPr>
            <a:r>
              <a:rPr lang="en-US" sz="800" b="1" dirty="0" smtClean="0">
                <a:latin typeface="+mn-lt"/>
              </a:rPr>
              <a:t>Decision 1: Does the Application Run in a Virtual Machine?</a:t>
            </a:r>
          </a:p>
          <a:p>
            <a:pPr>
              <a:defRPr/>
            </a:pPr>
            <a:r>
              <a:rPr lang="en-US" sz="800" dirty="0" smtClean="0">
                <a:latin typeface="+mn-lt"/>
              </a:rPr>
              <a:t>There are two options when backing up virtual machines: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The entire guest can be protected as a VM, using the VSS Writer in the virtualization host. Place the DPM agent on the Host.</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Data within the guest can be separately protected, using each application’s VSS Writer. Place the DPM agent on the Host and the Guest.</a:t>
            </a:r>
          </a:p>
          <a:p>
            <a:pPr>
              <a:defRPr/>
            </a:pPr>
            <a:r>
              <a:rPr lang="en-US" sz="800" b="1" dirty="0" smtClean="0">
                <a:latin typeface="+mn-lt"/>
              </a:rPr>
              <a:t>Decision 2: Are Microsoft Exchange Server Mailboxes in Use? </a:t>
            </a:r>
            <a:r>
              <a:rPr lang="en-US" sz="800" dirty="0" smtClean="0">
                <a:latin typeface="+mn-lt"/>
              </a:rPr>
              <a:t>Place the DPM agent on the Exchange Server.</a:t>
            </a:r>
          </a:p>
          <a:p>
            <a:pPr>
              <a:defRPr/>
            </a:pPr>
            <a:r>
              <a:rPr lang="en-US" sz="800" b="1" dirty="0" smtClean="0">
                <a:latin typeface="+mn-lt"/>
              </a:rPr>
              <a:t>Decision 3: Are SharePoint Servers In Use?</a:t>
            </a:r>
          </a:p>
          <a:p>
            <a:pPr>
              <a:defRPr/>
            </a:pPr>
            <a:r>
              <a:rPr lang="en-US" sz="800" dirty="0" smtClean="0">
                <a:latin typeface="+mn-lt"/>
              </a:rPr>
              <a:t>Determine which MOSS farms should be protected, plan to install a DPM agent on each farm server. Then, for each farm, determine which SQL Server databases DPM will protect; this determination will be used to design the storage in Step 4. SQL Server databases that are part of the farm do not need to be separately protected using the DPM SQL Server protection, so do not plan for these in the next decision.</a:t>
            </a:r>
          </a:p>
          <a:p>
            <a:pPr>
              <a:defRPr/>
            </a:pPr>
            <a:r>
              <a:rPr lang="en-US" sz="800" b="1" dirty="0" smtClean="0">
                <a:latin typeface="+mn-lt"/>
              </a:rPr>
              <a:t>Decision 4: Are SQL Server Databases In Use?</a:t>
            </a:r>
          </a:p>
          <a:p>
            <a:pPr>
              <a:defRPr/>
            </a:pPr>
            <a:r>
              <a:rPr lang="en-US" sz="800" dirty="0" smtClean="0">
                <a:latin typeface="+mn-lt"/>
              </a:rPr>
              <a:t>Record which databases will be protected and which servers they run on. To provide high availability, SQL Server can be implemented in the following ways: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Database mirroring. Plan to install the DPM agent on both servers running SQL Server.</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Log shipping. Plan to install the DPM agent on both the primary and standby servers.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SQL Server cluster. DPM detects the cluster when protection is set up and installs the agent on both servers.</a:t>
            </a:r>
          </a:p>
          <a:p>
            <a:pPr>
              <a:defRPr/>
            </a:pPr>
            <a:r>
              <a:rPr lang="en-US" sz="800" b="1" dirty="0" smtClean="0">
                <a:latin typeface="+mn-lt"/>
              </a:rPr>
              <a:t>Decision 5: Protect Files?</a:t>
            </a:r>
          </a:p>
          <a:p>
            <a:pPr>
              <a:defRPr/>
            </a:pPr>
            <a:r>
              <a:rPr lang="en-US" sz="800" dirty="0" smtClean="0">
                <a:latin typeface="+mn-lt"/>
              </a:rPr>
              <a:t>Record all the files, folders, and shares that must be separately protected, along with the name of the servers on which they are stored. Plan to install the DPM agent on those servers.</a:t>
            </a:r>
          </a:p>
          <a:p>
            <a:pPr>
              <a:defRPr/>
            </a:pPr>
            <a:r>
              <a:rPr lang="en-US" sz="800" b="1" dirty="0" smtClean="0">
                <a:latin typeface="+mn-lt"/>
              </a:rPr>
              <a:t>Validate with the Business</a:t>
            </a:r>
          </a:p>
          <a:p>
            <a:pPr>
              <a:defRPr/>
            </a:pPr>
            <a:r>
              <a:rPr lang="en-US" sz="800" dirty="0" smtClean="0">
                <a:latin typeface="+mn-lt"/>
              </a:rPr>
              <a:t>To maximize the opportunity to use standard DPM protection for the application’s components, ask business stakeholders the following questions: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Will any servers or components of the application be virtualized in the near future? If yes, the systems or applications that require protection could be protected as virtual machines, so it may be most effective to plan to protect them in this way.</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Could servers be moved from another virtualization platform to Windows Server 2008 Hyper-V? These systems could be additional candidates for protection using VMs.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US" sz="900" b="1" dirty="0" smtClean="0">
                <a:latin typeface="+mn-lt"/>
              </a:rPr>
              <a:t>Step 3. Create Logical Design for Protection</a:t>
            </a:r>
          </a:p>
          <a:p>
            <a:pPr>
              <a:defRPr/>
            </a:pPr>
            <a:endParaRPr lang="en-US" sz="900" b="1" dirty="0" smtClean="0">
              <a:latin typeface="+mn-lt"/>
            </a:endParaRPr>
          </a:p>
          <a:p>
            <a:pPr>
              <a:defRPr/>
            </a:pPr>
            <a:r>
              <a:rPr lang="en-US" sz="900" b="1" dirty="0" smtClean="0">
                <a:latin typeface="+mn-lt"/>
              </a:rPr>
              <a:t>Task 1: Determine the Recovery Goals for Each Data Source</a:t>
            </a:r>
          </a:p>
          <a:p>
            <a:pPr>
              <a:defRPr/>
            </a:pPr>
            <a:r>
              <a:rPr lang="en-US" sz="900" dirty="0" smtClean="0">
                <a:latin typeface="+mn-lt"/>
              </a:rPr>
              <a:t>In DPM, recovery goals are defined by synchronization frequency, retention range, and recovery point schedule.</a:t>
            </a:r>
          </a:p>
          <a:p>
            <a:pPr>
              <a:defRPr/>
            </a:pPr>
            <a:endParaRPr lang="en-US" sz="900" dirty="0" smtClean="0">
              <a:latin typeface="+mn-lt"/>
            </a:endParaRPr>
          </a:p>
          <a:p>
            <a:pPr>
              <a:defRPr/>
            </a:pPr>
            <a:r>
              <a:rPr lang="en-US" sz="900" b="1" dirty="0" smtClean="0">
                <a:latin typeface="+mn-lt"/>
              </a:rPr>
              <a:t>Task 2: Determine the Protection Media</a:t>
            </a:r>
          </a:p>
          <a:p>
            <a:pPr>
              <a:defRPr/>
            </a:pPr>
            <a:r>
              <a:rPr lang="en-US" sz="900" dirty="0" smtClean="0">
                <a:latin typeface="+mn-lt"/>
              </a:rPr>
              <a:t>DPM 2007 offers the following data protection media: disk-based (D2D), tape-based (D2T), or a combination of disk-based and tape-based protection (D2D2T), in which data is backed up from the disk-based replica to tape. </a:t>
            </a:r>
          </a:p>
          <a:p>
            <a:pPr>
              <a:defRPr/>
            </a:pPr>
            <a:endParaRPr lang="en-US" sz="900" dirty="0" smtClean="0">
              <a:latin typeface="+mn-lt"/>
            </a:endParaRPr>
          </a:p>
          <a:p>
            <a:pPr>
              <a:defRPr/>
            </a:pPr>
            <a:r>
              <a:rPr lang="en-US" sz="900" dirty="0" smtClean="0">
                <a:latin typeface="+mn-lt"/>
              </a:rPr>
              <a:t>The selection of disk or tape should be made using the following criteria:</a:t>
            </a:r>
          </a:p>
          <a:p>
            <a:pPr marL="231572" lvl="1" indent="-231572" algn="l" rtl="0" eaLnBrk="0" fontAlgn="base" hangingPunct="0">
              <a:spcBef>
                <a:spcPct val="30000"/>
              </a:spcBef>
              <a:spcAft>
                <a:spcPct val="0"/>
              </a:spcAft>
              <a:buFontTx/>
              <a:buChar char="•"/>
              <a:defRPr/>
            </a:pPr>
            <a:r>
              <a:rPr lang="en-US" sz="900" kern="1200" dirty="0" smtClean="0">
                <a:solidFill>
                  <a:schemeClr val="tx1"/>
                </a:solidFill>
                <a:latin typeface="+mn-lt"/>
                <a:ea typeface="+mn-ea"/>
                <a:cs typeface="+mn-cs"/>
              </a:rPr>
              <a:t>Whether the media type is suitable for a protection configuration that meets the recovery goals. For example, disk-based protection cannot protect data for longer than 512 days, whereas tape-based protection can retain the data for up to 99 years. And while disk-based protection can synchronize the replica as frequently as every 15 minutes, tape-based protection cannot back up data more frequently than once a day.</a:t>
            </a:r>
          </a:p>
          <a:p>
            <a:pPr marL="231572" lvl="1" indent="-231572" algn="l" rtl="0" eaLnBrk="0" fontAlgn="base" hangingPunct="0">
              <a:spcBef>
                <a:spcPct val="30000"/>
              </a:spcBef>
              <a:spcAft>
                <a:spcPct val="0"/>
              </a:spcAft>
              <a:buFontTx/>
              <a:buChar char="•"/>
              <a:defRPr/>
            </a:pPr>
            <a:r>
              <a:rPr lang="en-US" sz="900" kern="1200" dirty="0" smtClean="0">
                <a:solidFill>
                  <a:schemeClr val="tx1"/>
                </a:solidFill>
                <a:latin typeface="+mn-lt"/>
                <a:ea typeface="+mn-ea"/>
                <a:cs typeface="+mn-cs"/>
              </a:rPr>
              <a:t>File data can be recovered by end users only if it is on disk. End-user recovery is not available for data that is stored on tape. Refer to the protection business requirements that were determined in Step 1. If end users must be able to recover workstation files themselves, then protection must be to disk.</a:t>
            </a:r>
          </a:p>
          <a:p>
            <a:pPr marL="231572" lvl="1" indent="-231572" algn="l" rtl="0" eaLnBrk="0" fontAlgn="base" hangingPunct="0">
              <a:spcBef>
                <a:spcPct val="30000"/>
              </a:spcBef>
              <a:spcAft>
                <a:spcPct val="0"/>
              </a:spcAft>
              <a:buFontTx/>
              <a:buChar char="•"/>
              <a:defRPr/>
            </a:pPr>
            <a:r>
              <a:rPr lang="en-US" sz="900" kern="1200" dirty="0" smtClean="0">
                <a:solidFill>
                  <a:schemeClr val="tx1"/>
                </a:solidFill>
                <a:latin typeface="+mn-lt"/>
                <a:ea typeface="+mn-ea"/>
                <a:cs typeface="+mn-cs"/>
              </a:rPr>
              <a:t>How well the media meets the recovery goals. The advantages and disadvantages of each media type are covered at http://technet.microsoft.com/en-us/library/bb808739.aspx. </a:t>
            </a:r>
          </a:p>
          <a:p>
            <a:pPr marL="228600" indent="-228600">
              <a:buFont typeface="Arial" pitchFamily="34" charset="0"/>
              <a:buChar char="•"/>
              <a:defRPr/>
            </a:pPr>
            <a:endParaRPr lang="en-US" sz="900" dirty="0" smtClean="0">
              <a:latin typeface="+mn-lt"/>
            </a:endParaRPr>
          </a:p>
          <a:p>
            <a:pPr>
              <a:defRPr/>
            </a:pPr>
            <a:r>
              <a:rPr lang="en-US" sz="900" dirty="0" smtClean="0">
                <a:latin typeface="+mn-lt"/>
              </a:rPr>
              <a:t>Fill out the Media column in Table C-1 in Appendix C in the guide. </a:t>
            </a:r>
          </a:p>
          <a:p>
            <a:pPr>
              <a:defRPr/>
            </a:pPr>
            <a:endParaRPr lang="en-US" sz="900" dirty="0" smtClean="0">
              <a:latin typeface="+mn-lt"/>
            </a:endParaRPr>
          </a:p>
          <a:p>
            <a:pPr>
              <a:defRPr/>
            </a:pPr>
            <a:r>
              <a:rPr lang="en-US" sz="900" b="1" dirty="0" smtClean="0">
                <a:latin typeface="+mn-lt"/>
              </a:rPr>
              <a:t>Task 3: Determine How Replicas Will Be Created</a:t>
            </a:r>
            <a:r>
              <a:rPr lang="en-US" sz="900" dirty="0" smtClean="0">
                <a:latin typeface="+mn-lt"/>
              </a:rPr>
              <a:t> </a:t>
            </a:r>
          </a:p>
          <a:p>
            <a:pPr>
              <a:defRPr/>
            </a:pPr>
            <a:r>
              <a:rPr lang="en-US" sz="900" dirty="0" smtClean="0">
                <a:latin typeface="+mn-lt"/>
              </a:rPr>
              <a:t>If initial replica creation will be done automatically by DPM across the network, that will affect network sizing, especially if new members are added to the protection group on a frequent basis. </a:t>
            </a:r>
          </a:p>
          <a:p>
            <a:pPr>
              <a:defRPr/>
            </a:pPr>
            <a:endParaRPr lang="en-US" sz="900" dirty="0" smtClean="0">
              <a:latin typeface="+mn-lt"/>
            </a:endParaRPr>
          </a:p>
          <a:p>
            <a:pPr>
              <a:defRPr/>
            </a:pPr>
            <a:r>
              <a:rPr lang="en-US" sz="900" b="1" dirty="0" smtClean="0">
                <a:latin typeface="+mn-lt"/>
              </a:rPr>
              <a:t>Task 4: Organize Data Sources into Protection Groups</a:t>
            </a:r>
          </a:p>
          <a:p>
            <a:pPr>
              <a:defRPr/>
            </a:pPr>
            <a:r>
              <a:rPr lang="en-US" sz="900" dirty="0" smtClean="0">
                <a:latin typeface="+mn-lt"/>
              </a:rPr>
              <a:t>To organize data sources into protection groups,  in the order shown in the guide.</a:t>
            </a:r>
            <a:endParaRPr lang="en-CA" sz="9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CA" sz="800" b="1" dirty="0" smtClean="0">
                <a:latin typeface="+mn-lt"/>
              </a:rPr>
              <a:t>Step 4. Design the storage</a:t>
            </a:r>
          </a:p>
          <a:p>
            <a:pPr>
              <a:defRPr/>
            </a:pPr>
            <a:r>
              <a:rPr lang="en-CA" sz="800" b="1" dirty="0" smtClean="0">
                <a:latin typeface="+mn-lt"/>
              </a:rPr>
              <a:t>Task 1: </a:t>
            </a:r>
            <a:r>
              <a:rPr lang="en-US" sz="800" b="1" dirty="0" smtClean="0">
                <a:latin typeface="+mn-lt"/>
              </a:rPr>
              <a:t>Calculate the Storage Requirements on the File Protection Data Sources</a:t>
            </a:r>
            <a:endParaRPr lang="en-CA" sz="800" b="1" dirty="0" smtClean="0">
              <a:latin typeface="+mn-lt"/>
            </a:endParaRPr>
          </a:p>
          <a:p>
            <a:pPr>
              <a:defRPr/>
            </a:pPr>
            <a:r>
              <a:rPr lang="en-US" sz="800" dirty="0" smtClean="0">
                <a:latin typeface="+mn-lt"/>
              </a:rPr>
              <a:t>Determine the storage space that must be allocated on protected file servers or workstations for the change journal. </a:t>
            </a:r>
          </a:p>
          <a:p>
            <a:pPr>
              <a:defRPr/>
            </a:pPr>
            <a:r>
              <a:rPr lang="en-CA" sz="800" b="1" dirty="0" smtClean="0">
                <a:latin typeface="+mn-lt"/>
              </a:rPr>
              <a:t>Task 2: </a:t>
            </a:r>
            <a:r>
              <a:rPr lang="en-US" sz="800" b="1" dirty="0" smtClean="0">
                <a:latin typeface="+mn-lt"/>
              </a:rPr>
              <a:t>Calculate the Storage Requirements for DPM</a:t>
            </a:r>
            <a:endParaRPr lang="en-CA" sz="800" b="1" dirty="0" smtClean="0">
              <a:latin typeface="+mn-lt"/>
            </a:endParaRPr>
          </a:p>
          <a:p>
            <a:pPr>
              <a:defRPr/>
            </a:pPr>
            <a:r>
              <a:rPr lang="en-US" sz="800" dirty="0" smtClean="0">
                <a:latin typeface="+mn-lt"/>
              </a:rPr>
              <a:t>The DPM product group provides storage calculators that can be used to determine the storage required for each protection group. The calculation of required space can be complex if attempted manually, so use these calculators to ensure a supported configuration.</a:t>
            </a:r>
          </a:p>
          <a:p>
            <a:pPr>
              <a:defRPr/>
            </a:pPr>
            <a:r>
              <a:rPr lang="en-CA" sz="800" b="1" dirty="0" smtClean="0">
                <a:latin typeface="+mn-lt"/>
              </a:rPr>
              <a:t>Task 3: </a:t>
            </a:r>
            <a:r>
              <a:rPr lang="en-US" sz="800" b="1" dirty="0" smtClean="0">
                <a:latin typeface="+mn-lt"/>
              </a:rPr>
              <a:t>Determine Whether Custom Volumes Are Required</a:t>
            </a:r>
            <a:endParaRPr lang="en-CA" sz="800" b="1" dirty="0" smtClean="0">
              <a:latin typeface="+mn-lt"/>
            </a:endParaRPr>
          </a:p>
          <a:p>
            <a:pPr>
              <a:defRPr/>
            </a:pPr>
            <a:r>
              <a:rPr lang="en-US" sz="800" dirty="0" smtClean="0">
                <a:latin typeface="+mn-lt"/>
              </a:rPr>
              <a:t>Select a custom volume for protection, rather than the DPM storage pool, for the following reasons: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For critical data that must be manually separated onto a high performance Logical Unit Number (LUN). If the data were instead backed into the DPM storage pool, there would be no way to guarantee that it would be stored on that specific LUN, since DPM would make the data placement decisions.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To meet regulatory requirements for separation. The DPM server will place all the data wherever within a pool, a separate DPM server would be required with another storage pool for separation.</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To separate IO-intensive workloads across multiple spindles. DPM protects a data source by applying changes to a single volume in the storage pool where the replica is stored. It also creates many dynamic volumes on the same physical disk for different data sources. </a:t>
            </a:r>
          </a:p>
          <a:p>
            <a:pPr>
              <a:defRPr/>
            </a:pPr>
            <a:r>
              <a:rPr lang="en-CA" sz="800" b="1" dirty="0" smtClean="0">
                <a:latin typeface="+mn-lt"/>
              </a:rPr>
              <a:t>Task 4: Design the Disk Subsystem - </a:t>
            </a:r>
            <a:r>
              <a:rPr lang="en-US" sz="800" dirty="0" smtClean="0">
                <a:latin typeface="+mn-lt"/>
              </a:rPr>
              <a:t>DPM can use any non-removable disks for the storage pool and custom volumes.</a:t>
            </a:r>
          </a:p>
          <a:p>
            <a:pPr>
              <a:defRPr/>
            </a:pPr>
            <a:r>
              <a:rPr lang="en-CA" sz="800" b="1" dirty="0" smtClean="0">
                <a:latin typeface="+mn-lt"/>
              </a:rPr>
              <a:t>Task 5: </a:t>
            </a:r>
            <a:r>
              <a:rPr lang="en-US" sz="800" b="1" dirty="0" smtClean="0">
                <a:latin typeface="+mn-lt"/>
              </a:rPr>
              <a:t>Design the Tape Storage</a:t>
            </a:r>
            <a:endParaRPr lang="en-CA" sz="800" b="1" dirty="0" smtClean="0">
              <a:latin typeface="+mn-lt"/>
            </a:endParaRPr>
          </a:p>
          <a:p>
            <a:pPr>
              <a:defRPr/>
            </a:pPr>
            <a:r>
              <a:rPr lang="en-US" sz="800" dirty="0" smtClean="0">
                <a:latin typeface="+mn-lt"/>
              </a:rPr>
              <a:t>DPM provides a list of tape libraries that have been tested and found compliant at http://technet.microsoft.com/en-us/dpm/cc678583.aspx. The tape library (or stand-alone tape drive) must be storage network-attached or SCSI-attached to the DPM server.</a:t>
            </a:r>
          </a:p>
          <a:p>
            <a:pPr>
              <a:defRPr/>
            </a:pPr>
            <a:r>
              <a:rPr lang="en-US" sz="800" dirty="0" smtClean="0">
                <a:latin typeface="+mn-lt"/>
              </a:rPr>
              <a:t>As with the disk configuration, the tape storage must be designed to deliver sufficient performance to support the required number of IOps. Two factors apply to each protection group:</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Peak IOps during backup. All members of a protection group will send data to the DPM server at the same time, this will create a spike in the write load on the storage, the tape subsystem throughput must be sufficient to write all the data to storage before the next timed backup begins.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Peak IOps during restore. The DPM restore technology may require the restoration of an entire volume in order to recover a single Microsoft Exchange mailbox. The read IO performance of the tape subsystem must be sufficient to enable the business to meet the RTO for the business application.</a:t>
            </a:r>
          </a:p>
          <a:p>
            <a:pPr>
              <a:defRPr/>
            </a:pPr>
            <a:r>
              <a:rPr lang="en-CA" sz="800" b="1" dirty="0" smtClean="0">
                <a:latin typeface="+mn-lt"/>
              </a:rPr>
              <a:t>Task 6: </a:t>
            </a:r>
            <a:r>
              <a:rPr lang="en-US" sz="800" b="1" dirty="0" smtClean="0">
                <a:latin typeface="+mn-lt"/>
              </a:rPr>
              <a:t>Place the Disk and Tape Storage</a:t>
            </a:r>
          </a:p>
          <a:p>
            <a:pPr>
              <a:defRPr/>
            </a:pPr>
            <a:r>
              <a:rPr lang="en-US" sz="800" dirty="0" smtClean="0">
                <a:latin typeface="+mn-lt"/>
              </a:rPr>
              <a:t>Refer to Step 3 where the design of the protection groups was completed, and data sources were grouped into protection groups. Plan to place the custom disks, the DPM storage pool, and the tape storage in close network proximity to the data sources in order to optimize the performance of backup and recovery operations. This decision will likely affect the placement of DPM servers in Step 5.</a:t>
            </a:r>
            <a:endParaRPr lang="en-CA" sz="8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b="1" dirty="0" smtClean="0"/>
              <a:t>Step 5. Design the DPM server</a:t>
            </a:r>
          </a:p>
          <a:p>
            <a:r>
              <a:rPr lang="en-CA" sz="800" b="1" dirty="0" smtClean="0"/>
              <a:t>Task 1: </a:t>
            </a:r>
            <a:r>
              <a:rPr lang="en-US" sz="800" b="1" dirty="0" smtClean="0"/>
              <a:t>Determine the Number of DPM Servers Required</a:t>
            </a:r>
          </a:p>
          <a:p>
            <a:r>
              <a:rPr lang="en-US" sz="800" dirty="0" smtClean="0"/>
              <a:t>To determine the number of DPM servers required, use the DPM sizing calculator provided by the product group, available at http://blogs.technet.com/dpm/archive/2007/10/31/data-protection-manager-2007-storage-calculator.aspx. </a:t>
            </a:r>
          </a:p>
          <a:p>
            <a:r>
              <a:rPr lang="en-US" sz="800" dirty="0" smtClean="0"/>
              <a:t>That calculator provides a starting point for Exchange Server, but it does not take into account all of the limits to which the DPM server is subject. Start the design with one DPM server; then apply the supported scale limits that are explained in the guide, in turn, to determine whether additional servers will be required. </a:t>
            </a:r>
          </a:p>
          <a:p>
            <a:endParaRPr lang="en-CA" sz="800" b="1" dirty="0" smtClean="0"/>
          </a:p>
          <a:p>
            <a:r>
              <a:rPr lang="en-CA" sz="800" b="1" dirty="0" smtClean="0"/>
              <a:t>Task 2: </a:t>
            </a:r>
            <a:r>
              <a:rPr lang="en-US" sz="800" b="1" dirty="0" smtClean="0"/>
              <a:t>Map Protection Groups to Servers and Storage</a:t>
            </a:r>
          </a:p>
          <a:p>
            <a:r>
              <a:rPr lang="en-US" sz="800" dirty="0" smtClean="0"/>
              <a:t>Determine which protection groups will be protected by which DPM servers. Refer to the protection group design that was created in Step 3 and recorded in Table C-1 in Appendix C in the DPM guide. </a:t>
            </a:r>
          </a:p>
          <a:p>
            <a:endParaRPr lang="en-CA" sz="800" b="1" dirty="0" smtClean="0"/>
          </a:p>
          <a:p>
            <a:r>
              <a:rPr lang="en-CA" sz="800" b="1" dirty="0" smtClean="0"/>
              <a:t>Task 3: </a:t>
            </a:r>
            <a:r>
              <a:rPr lang="en-US" sz="800" b="1" dirty="0" smtClean="0"/>
              <a:t>Design and Place the Servers</a:t>
            </a:r>
          </a:p>
          <a:p>
            <a:r>
              <a:rPr lang="en-US" sz="800" dirty="0" smtClean="0"/>
              <a:t>For each DPM server that will be designed, start by referring to the minimum and recommended hardware sizing provided in “Hardware Requirements” at http://technet.microsoft.com/en-us/library/bb808861.aspx. Use these as a base configuration; then for each of the components of the form factor listed in the guide, add resources to the configuration as required. </a:t>
            </a:r>
          </a:p>
          <a:p>
            <a:endParaRPr lang="en-US" sz="800" b="1" dirty="0" smtClean="0"/>
          </a:p>
          <a:p>
            <a:r>
              <a:rPr lang="en-US" sz="800" b="1" dirty="0" smtClean="0"/>
              <a:t>Task 4: Design the DPM Database</a:t>
            </a:r>
          </a:p>
          <a:p>
            <a:r>
              <a:rPr lang="en-US" sz="800" dirty="0" smtClean="0"/>
              <a:t>Each DPM server requires a separate SQL Server instance. The SQL Server instance can be on the DPM server or on a remote server. </a:t>
            </a:r>
          </a:p>
          <a:p>
            <a:endParaRPr lang="en-US" sz="800" b="1" dirty="0" smtClean="0"/>
          </a:p>
          <a:p>
            <a:r>
              <a:rPr lang="en-US" sz="800" b="1" dirty="0" smtClean="0"/>
              <a:t>Task 5: Design the Reporting Components</a:t>
            </a:r>
          </a:p>
          <a:p>
            <a:r>
              <a:rPr lang="en-US" sz="800" dirty="0" smtClean="0"/>
              <a:t>DPM uses an instance of IIS to deliver reports to a web browser. If the SQL Server instance is remote from the DPM server, IIS is required on the server running SQL Server.</a:t>
            </a:r>
          </a:p>
          <a:p>
            <a:r>
              <a:rPr lang="en-US" sz="800" dirty="0" smtClean="0"/>
              <a:t>Determine the IIS server that will be used, and record that.</a:t>
            </a:r>
          </a:p>
          <a:p>
            <a:endParaRPr lang="en-US" sz="800" b="1" dirty="0" smtClean="0"/>
          </a:p>
          <a:p>
            <a:r>
              <a:rPr lang="en-US" sz="800" b="1" dirty="0" smtClean="0"/>
              <a:t>Task 6: Determine Whether to Use a Dedicated Backup Network</a:t>
            </a:r>
          </a:p>
          <a:p>
            <a:r>
              <a:rPr lang="en-US" sz="800" dirty="0" smtClean="0"/>
              <a:t>When DPM backs up a production server, it has to compete for resources with application and user traffic traversing the same network adapter. This can be avoided by dedicating a backup network for workloads with a high rate of change.</a:t>
            </a:r>
          </a:p>
          <a:p>
            <a:r>
              <a:rPr lang="en-US" sz="800" dirty="0" smtClean="0"/>
              <a:t>Determine whether a dedicated backup network will be used and record that.</a:t>
            </a:r>
          </a:p>
          <a:p>
            <a:endParaRPr lang="en-US" sz="800" dirty="0" smtClean="0"/>
          </a:p>
          <a:p>
            <a:r>
              <a:rPr lang="en-US" sz="800" b="1" dirty="0" smtClean="0"/>
              <a:t>Task 7: Design Fault Tolerance and Protection for DPM</a:t>
            </a:r>
          </a:p>
          <a:p>
            <a:r>
              <a:rPr lang="en-US" sz="800" dirty="0" smtClean="0"/>
              <a:t>Two components can be made fault tolerant: the DPM server and the DPM database. In addition, the DPM server environment can be protected by a secondary DPM server.</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b="1" dirty="0" smtClean="0">
                <a:latin typeface="+mn-lt"/>
              </a:rPr>
              <a:t>Summary and Conclusion</a:t>
            </a:r>
          </a:p>
          <a:p>
            <a:pPr>
              <a:defRPr/>
            </a:pPr>
            <a:endParaRPr lang="en-US" sz="1000" dirty="0" smtClean="0">
              <a:latin typeface="+mn-lt"/>
            </a:endParaRPr>
          </a:p>
          <a:p>
            <a:pPr>
              <a:defRPr/>
            </a:pPr>
            <a:r>
              <a:rPr lang="en-US" sz="1000" dirty="0" smtClean="0">
                <a:latin typeface="+mn-lt"/>
              </a:rPr>
              <a:t>This guide has summarized the critical design decisions, activities, and tasks required to enable a successful design of Data Protection Manager. It focused on decisions involving:</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What data will be protected.</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The logical design for protection, storage, and the DPM server.</a:t>
            </a:r>
          </a:p>
          <a:p>
            <a:pPr>
              <a:buFontTx/>
              <a:buChar char="•"/>
              <a:defRPr/>
            </a:pPr>
            <a:endParaRPr lang="en-US" sz="1000" dirty="0" smtClean="0">
              <a:latin typeface="+mn-lt"/>
            </a:endParaRPr>
          </a:p>
          <a:p>
            <a:pPr>
              <a:defRPr/>
            </a:pPr>
            <a:r>
              <a:rPr lang="en-US" sz="1000" dirty="0" smtClean="0">
                <a:latin typeface="+mn-lt"/>
              </a:rPr>
              <a:t>The five steps in the decision flow required to develop a successful design were described in detail. Where appropriate, the decisions and tasks have been illustrated with typical usage scenarios.</a:t>
            </a:r>
          </a:p>
          <a:p>
            <a:pPr>
              <a:defRPr/>
            </a:pPr>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DPM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DPM 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DPM has on infrastructure maturity as reflected in the Core Infrastructure Optimization Model.&gt;</a:t>
            </a:r>
          </a:p>
          <a:p>
            <a:endParaRPr lang="en-US" sz="1000" b="1" dirty="0" smtClean="0">
              <a:latin typeface="+mn-lt"/>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http://www.microsoft.com/infrastructure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Infrastructure Optimization Model, protecting critical business data and applications will help move an organization to the Rationalized level. </a:t>
            </a:r>
            <a:endParaRPr lang="en-US" sz="1000" b="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smtClean="0">
                <a:latin typeface="+mn-lt"/>
              </a:rPr>
              <a:t>The Microsoft System Center Data Protection Manager (DPM) 2007 with Service Pack 1 guide is designed to provide a consistent structure for addressing the decisions and activities that are most critical to the successful implementation of a data protection manager infrastructure. </a:t>
            </a:r>
          </a:p>
          <a:p>
            <a:pPr>
              <a:defRPr/>
            </a:pPr>
            <a:endParaRPr lang="en-US" sz="1000" dirty="0" smtClean="0">
              <a:latin typeface="+mn-lt"/>
            </a:endParaRPr>
          </a:p>
          <a:p>
            <a:pPr>
              <a:defRPr/>
            </a:pPr>
            <a:r>
              <a:rPr lang="en-US" sz="1000" dirty="0" smtClean="0">
                <a:latin typeface="+mn-lt"/>
              </a:rPr>
              <a:t>Each decision or activity is subdivided into four elements: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Background on the decision or activity, including context setting and general considerations.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Typical options or tasks to perform the activity.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A reference section that evaluates the tasks in terms of cost, complexity, and manageability.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for the business that may have a significant impact on decisions to be made.</a:t>
            </a:r>
          </a:p>
          <a:p>
            <a:pPr>
              <a:buFontTx/>
              <a:buChar char="•"/>
              <a:defRPr/>
            </a:pPr>
            <a:endParaRPr lang="en-US" sz="1000" dirty="0" smtClean="0">
              <a:latin typeface="+mn-lt"/>
            </a:endParaRPr>
          </a:p>
          <a:p>
            <a:pPr>
              <a:defRPr/>
            </a:pPr>
            <a:r>
              <a:rPr lang="en-US" sz="1000" dirty="0" smtClean="0">
                <a:latin typeface="+mn-lt"/>
              </a:rPr>
              <a:t>This document is written for use by information technology (IT) specialists, generalists, consultants, value-added resellers (VARs), or anyone who needs to design a Data Protection Manager implementation.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purpose of this presentation is to address the decisions and/or activities that need to occur in planning a Microsoft System Center Data Protection Manager 2007 with SP 1 implementation. The following slides will take an IT pro through the most critical design elements in a well-planned Data Protection Manager design.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purpose of this guide is to focus on the considerations that organizations should take into account when designing a Microsoft System Center Data Protection Manager 2007 with SP1 infrastructure.  </a:t>
            </a:r>
          </a:p>
          <a:p>
            <a:endParaRPr lang="en-US" sz="1000" dirty="0" smtClean="0"/>
          </a:p>
          <a:p>
            <a:r>
              <a:rPr lang="en-US" sz="1000" dirty="0" smtClean="0"/>
              <a:t>Microsoft Data Protection Manager (DPM) 2007 is a member of the Microsoft System Center family of management products, which are designed to help IT pros manage their Windows Server infrastructures. </a:t>
            </a:r>
          </a:p>
          <a:p>
            <a:endParaRPr lang="en-US" sz="1000" dirty="0" smtClean="0"/>
          </a:p>
          <a:p>
            <a:r>
              <a:rPr lang="en-US" sz="1000" dirty="0" smtClean="0"/>
              <a:t>First released in September 2007 and now including Service Pack 1 (SP1), DPM 2007 delivers data protection for Microsoft application and file servers to a disk and tape solution attached to the DPM server. </a:t>
            </a:r>
          </a:p>
          <a:p>
            <a:endParaRPr lang="en-US" sz="1000" dirty="0" smtClean="0"/>
          </a:p>
          <a:p>
            <a:r>
              <a:rPr lang="en-US" sz="1000" dirty="0" smtClean="0"/>
              <a:t>Microsoft designed DPM 2007 to protect and recover Microsoft SQL Server, Exchange Server, SharePoint products and technologies, and Windows Virtualization hosts (Microsoft Virtual Server and Hyper-V™), as well as Windows file services. </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000" dirty="0" smtClean="0">
                <a:latin typeface="+mn-lt"/>
              </a:rPr>
              <a:t>The DPM guide addresses the following scenarios when planning and designing the necessary components for a successful implementation of Data Protection Manager:</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DPM is being used to replace an existing data protection solution.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DPM will be implemented to provide protection for the Windows environment and may be integrated with an existing backup  solution for third-party platforms.</a:t>
            </a:r>
          </a:p>
          <a:p>
            <a:pPr>
              <a:defRPr/>
            </a:pPr>
            <a:endParaRPr lang="en-US" sz="1000" dirty="0" smtClean="0">
              <a:latin typeface="+mn-lt"/>
            </a:endParaRPr>
          </a:p>
          <a:p>
            <a:pPr>
              <a:defRPr/>
            </a:pPr>
            <a:r>
              <a:rPr lang="en-US" sz="1000" b="1" dirty="0" smtClean="0">
                <a:latin typeface="+mn-lt"/>
              </a:rPr>
              <a:t>Out of Scope</a:t>
            </a:r>
          </a:p>
          <a:p>
            <a:pPr>
              <a:defRPr/>
            </a:pPr>
            <a:r>
              <a:rPr lang="en-US" sz="1000" dirty="0" smtClean="0">
                <a:latin typeface="+mn-lt"/>
              </a:rPr>
              <a:t>The guide does not address the following:</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Designing synchronization frequency and recovery point schedule. However, these configuration decisions need to be made prior to implementing DPM and will be used as input to the DPM infrastructure design.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Storage technology recommendations.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Virtual machine operating systems that are not VSS-aware.</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Using the DPM OEM appliance on Windows Storage Server, in place of DPM on Windows Server</a:t>
            </a:r>
            <a:r>
              <a:rPr lang="en-US" sz="1000" kern="1200" baseline="30000" dirty="0" smtClean="0">
                <a:solidFill>
                  <a:schemeClr val="tx1"/>
                </a:solidFill>
                <a:latin typeface="+mn-lt"/>
                <a:ea typeface="+mn-ea"/>
                <a:cs typeface="+mn-cs"/>
              </a:rPr>
              <a:t>®</a:t>
            </a:r>
            <a:r>
              <a:rPr lang="en-US" sz="1000" kern="1200" dirty="0" smtClean="0">
                <a:solidFill>
                  <a:schemeClr val="tx1"/>
                </a:solidFill>
                <a:latin typeface="+mn-lt"/>
                <a:ea typeface="+mn-ea"/>
                <a:cs typeface="+mn-cs"/>
              </a:rPr>
              <a:t> 2008 or Windows Server 2003.</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t>The diagram illustrates the relationship between the components that can work together to deliver a data protection management solution with DPM.</a:t>
            </a:r>
            <a:endParaRPr lang="en-CA" sz="1000" dirty="0" smtClean="0"/>
          </a:p>
          <a:p>
            <a:endParaRPr lang="en-CA" sz="1000" dirty="0" smtClean="0"/>
          </a:p>
          <a:p>
            <a:r>
              <a:rPr lang="en-CA" sz="1000" dirty="0" smtClean="0"/>
              <a:t>This diagram is one example of a </a:t>
            </a:r>
            <a:r>
              <a:rPr lang="en-US" sz="1000" dirty="0" smtClean="0"/>
              <a:t>DPM</a:t>
            </a:r>
            <a:r>
              <a:rPr lang="en-CA" sz="1000" dirty="0" smtClean="0"/>
              <a:t> architecture. </a:t>
            </a:r>
          </a:p>
          <a:p>
            <a:endParaRPr lang="en-CA" sz="1000" dirty="0" smtClean="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CA" sz="1000" dirty="0" smtClean="0"/>
              <a:t>This is the DPM design flow. The details of the design will be discussed in the following slides.</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Autofit/>
          </a:bodyPr>
          <a:lstStyle/>
          <a:p>
            <a:pPr>
              <a:defRPr/>
            </a:pPr>
            <a:r>
              <a:rPr lang="en-CA" sz="800" b="1" dirty="0" smtClean="0">
                <a:latin typeface="+mn-lt"/>
              </a:rPr>
              <a:t>Step 1. Define the Project Scope</a:t>
            </a:r>
          </a:p>
          <a:p>
            <a:pPr>
              <a:defRPr/>
            </a:pPr>
            <a:r>
              <a:rPr lang="en-CA" sz="800" b="1" dirty="0" smtClean="0">
                <a:latin typeface="+mn-lt"/>
              </a:rPr>
              <a:t>Task 1: </a:t>
            </a:r>
            <a:r>
              <a:rPr lang="en-US" sz="800" b="1" dirty="0" smtClean="0">
                <a:latin typeface="+mn-lt"/>
              </a:rPr>
              <a:t>What are the business requirements for protecting data</a:t>
            </a:r>
            <a:r>
              <a:rPr lang="en-CA" sz="800" b="1" dirty="0" smtClean="0">
                <a:latin typeface="+mn-lt"/>
              </a:rPr>
              <a:t>?</a:t>
            </a:r>
          </a:p>
          <a:p>
            <a:pPr>
              <a:defRPr/>
            </a:pPr>
            <a:r>
              <a:rPr lang="en-US" sz="800" dirty="0" smtClean="0">
                <a:latin typeface="+mn-lt"/>
              </a:rPr>
              <a:t>First, determine which business applications are in scope for data protection and who owns and manages those applications and their data.  For each application decide:</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Determine the recovery point objective (RPO), which is the acceptable amount of data loss that can be tolerated, measured in time. DPM can back up changed data as frequently as every 15 minutes, or as infrequently as once a week. More frequent backups will increase the cost and complexity of the implementation.</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How long must protected data be kept available for recovery? This will be used to determine how long the protected data will be stored. </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Regulatory requirements such as: SOX or HIPAA, or PCI DSS may determine data storage length and location. The data retention period could be years. Data may also need to be protected long enough for the help desk to retrieve data a user may have deleted. </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Determine the recovery time objective (RTO), which is the time within which a business process must be restored to a serviceable state after a problem occurs. The business service may be restored &amp; made available to users prior to the recovery of protected data, which may occur over time as a background operation. </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Data can be protected as a VM, which can enable recovery of an entire system to a newly provisioned machine. The decision whether to protect data as a VM will be determined in Step 5.</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Is the purpose for data protection part of a business continuity plan (BCP) or disaster recovery plan (DRP)? The BCP/DRP determines how quickly the organization must be operational again after a data loss event. Ask the business for the assigned BCP/DRP priority of each application’s data based on:</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Scope of the user base that would be affected by an outage.</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Categorization of how an outage of that service would affect work (work stoppage, work impairment, sustainable workaround available, no impact).</a:t>
            </a:r>
          </a:p>
          <a:p>
            <a:pPr>
              <a:defRPr/>
            </a:pPr>
            <a:r>
              <a:rPr lang="en-US" sz="800" b="1" dirty="0" smtClean="0">
                <a:latin typeface="+mn-lt"/>
              </a:rPr>
              <a:t>Validate with the Business:</a:t>
            </a:r>
          </a:p>
          <a:p>
            <a:pPr>
              <a:defRPr/>
            </a:pPr>
            <a:r>
              <a:rPr lang="en-US" sz="800" b="1" dirty="0" smtClean="0">
                <a:latin typeface="+mn-lt"/>
              </a:rPr>
              <a:t>Are any changes planned for the future that may affect the portfolio of applications requiring data protection? </a:t>
            </a:r>
            <a:endParaRPr lang="en-US" sz="800" dirty="0" smtClean="0">
              <a:latin typeface="+mn-lt"/>
            </a:endParaRP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Business acquisitions or divestitures.</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Applications that require data protection that may be retired or replaced. </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Files that may grow or reduce in size. </a:t>
            </a:r>
          </a:p>
          <a:p>
            <a:pPr marL="231572" lvl="1" indent="-231572" algn="l" rtl="0" eaLnBrk="0" fontAlgn="base" hangingPunct="0">
              <a:spcBef>
                <a:spcPct val="30000"/>
              </a:spcBef>
              <a:spcAft>
                <a:spcPct val="0"/>
              </a:spcAft>
              <a:buFontTx/>
              <a:buChar char="•"/>
              <a:defRPr/>
            </a:pPr>
            <a:r>
              <a:rPr lang="en-US" sz="800" kern="1200" dirty="0" smtClean="0">
                <a:solidFill>
                  <a:schemeClr val="tx1"/>
                </a:solidFill>
                <a:latin typeface="+mn-lt"/>
                <a:ea typeface="+mn-ea"/>
                <a:cs typeface="+mn-cs"/>
              </a:rPr>
              <a:t>New applications that require protection. </a:t>
            </a:r>
          </a:p>
          <a:p>
            <a:pPr>
              <a:defRPr/>
            </a:pPr>
            <a:r>
              <a:rPr lang="en-US" sz="800" b="1" dirty="0" smtClean="0">
                <a:latin typeface="+mn-lt"/>
              </a:rPr>
              <a:t>Are current business policies up to date with today’s internal and external governance requirements</a:t>
            </a:r>
            <a:r>
              <a:rPr lang="en-US" sz="800" dirty="0" smtClean="0">
                <a:latin typeface="+mn-lt"/>
              </a:rPr>
              <a:t>? If not, they should be updated prior to the DPM data protection project so that the technology design can accurately reflect the business requirements.</a:t>
            </a:r>
          </a:p>
          <a:p>
            <a:pPr>
              <a:defRPr/>
            </a:pPr>
            <a:r>
              <a:rPr lang="en-US" sz="800" dirty="0" smtClean="0">
                <a:latin typeface="+mn-lt"/>
              </a:rPr>
              <a:t>The answers to these questions may affect the protection requirements and, therefore, the size or design of the infrastructure.</a:t>
            </a:r>
          </a:p>
          <a:p>
            <a:pPr>
              <a:defRPr/>
            </a:pPr>
            <a:r>
              <a:rPr lang="en-CA" sz="800" b="1" dirty="0" smtClean="0">
                <a:latin typeface="+mn-lt"/>
              </a:rPr>
              <a:t>Task 2: How is data currently being protected?</a:t>
            </a:r>
          </a:p>
          <a:p>
            <a:pPr>
              <a:defRPr/>
            </a:pPr>
            <a:r>
              <a:rPr lang="en-US" sz="800" dirty="0" smtClean="0">
                <a:latin typeface="+mn-lt"/>
              </a:rPr>
              <a:t>Determine if there is already a data protection infrastructure in place.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1569660"/>
          </a:xfrm>
          <a:prstGeom prst="rect">
            <a:avLst/>
          </a:prstGeom>
          <a:noFill/>
        </p:spPr>
        <p:txBody>
          <a:bodyPr wrap="square" rtlCol="0">
            <a:spAutoFit/>
          </a:bodyPr>
          <a:lstStyle/>
          <a:p>
            <a:r>
              <a:rPr lang="en-US" sz="3200" dirty="0"/>
              <a:t>Microsoft</a:t>
            </a:r>
            <a:r>
              <a:rPr lang="en-US" sz="2600" baseline="30000" dirty="0"/>
              <a:t>®</a:t>
            </a:r>
            <a:r>
              <a:rPr lang="en-US" sz="3200" dirty="0"/>
              <a:t> System Center Data Protection Manager 2007 with Service Pack 1</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January 2009</a:t>
            </a:r>
          </a:p>
          <a:p>
            <a:r>
              <a:rPr lang="en-US" sz="1400" dirty="0" smtClean="0"/>
              <a:t>Updated: July 2010</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Determine What Data Will Be Protected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3408625"/>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The data that DPM will protect for each application needs </a:t>
            </a:r>
            <a:r>
              <a:rPr lang="en-US" sz="2400" dirty="0" smtClean="0">
                <a:solidFill>
                  <a:schemeClr val="tx2"/>
                </a:solidFill>
              </a:rPr>
              <a:t>to </a:t>
            </a:r>
            <a:r>
              <a:rPr lang="en-US" sz="2400" dirty="0">
                <a:solidFill>
                  <a:schemeClr val="tx2"/>
                </a:solidFill>
              </a:rPr>
              <a:t>be determined so that the DPM agent placement can be designed</a:t>
            </a:r>
          </a:p>
          <a:p>
            <a:pPr marL="566738" lvl="1" indent="-284163">
              <a:spcBef>
                <a:spcPts val="300"/>
              </a:spcBef>
              <a:buClr>
                <a:schemeClr val="accent1"/>
              </a:buClr>
              <a:buFont typeface="Arial" pitchFamily="34" charset="0"/>
              <a:buChar char="•"/>
            </a:pPr>
            <a:r>
              <a:rPr lang="en-US" dirty="0">
                <a:solidFill>
                  <a:schemeClr val="tx2"/>
                </a:solidFill>
              </a:rPr>
              <a:t>Does the application run in a virtual machine? </a:t>
            </a:r>
          </a:p>
          <a:p>
            <a:pPr marL="566738" lvl="1" indent="-284163">
              <a:spcBef>
                <a:spcPts val="300"/>
              </a:spcBef>
              <a:buClr>
                <a:schemeClr val="accent1"/>
              </a:buClr>
              <a:buFont typeface="Arial" pitchFamily="34" charset="0"/>
              <a:buChar char="•"/>
            </a:pPr>
            <a:r>
              <a:rPr lang="en-US" dirty="0">
                <a:solidFill>
                  <a:schemeClr val="tx2"/>
                </a:solidFill>
              </a:rPr>
              <a:t>Are Microsoft Exchange Server mailboxes in use?</a:t>
            </a:r>
          </a:p>
          <a:p>
            <a:pPr marL="566738" lvl="1" indent="-284163">
              <a:spcBef>
                <a:spcPts val="300"/>
              </a:spcBef>
              <a:buClr>
                <a:schemeClr val="accent1"/>
              </a:buClr>
              <a:buFont typeface="Arial" pitchFamily="34" charset="0"/>
              <a:buChar char="•"/>
            </a:pPr>
            <a:r>
              <a:rPr lang="en-US" dirty="0">
                <a:solidFill>
                  <a:schemeClr val="tx2"/>
                </a:solidFill>
              </a:rPr>
              <a:t>Are SharePoint servers in use?</a:t>
            </a:r>
          </a:p>
          <a:p>
            <a:pPr marL="566738" lvl="1" indent="-284163">
              <a:spcBef>
                <a:spcPts val="300"/>
              </a:spcBef>
              <a:buClr>
                <a:schemeClr val="accent1"/>
              </a:buClr>
              <a:buFont typeface="Arial" pitchFamily="34" charset="0"/>
              <a:buChar char="•"/>
            </a:pPr>
            <a:r>
              <a:rPr lang="en-US" dirty="0">
                <a:solidFill>
                  <a:schemeClr val="tx2"/>
                </a:solidFill>
              </a:rPr>
              <a:t>Are SQL Server databases in use?</a:t>
            </a:r>
          </a:p>
          <a:p>
            <a:pPr marL="566738" lvl="1" indent="-284163">
              <a:spcBef>
                <a:spcPts val="300"/>
              </a:spcBef>
              <a:buClr>
                <a:schemeClr val="accent1"/>
              </a:buClr>
              <a:buFont typeface="Arial" pitchFamily="34" charset="0"/>
              <a:buChar char="•"/>
            </a:pPr>
            <a:r>
              <a:rPr lang="en-US" dirty="0">
                <a:solidFill>
                  <a:schemeClr val="tx2"/>
                </a:solidFill>
              </a:rPr>
              <a:t>Protect files?</a:t>
            </a:r>
          </a:p>
          <a:p>
            <a:pPr marL="566738" lvl="1" indent="-284163">
              <a:spcBef>
                <a:spcPts val="300"/>
              </a:spcBef>
              <a:buClr>
                <a:schemeClr val="accent1"/>
              </a:buClr>
              <a:buFont typeface="Arial" pitchFamily="34" charset="0"/>
              <a:buChar char="•"/>
            </a:pPr>
            <a:r>
              <a:rPr lang="en-US" dirty="0">
                <a:solidFill>
                  <a:schemeClr val="tx2"/>
                </a:solidFill>
              </a:rPr>
              <a:t>Protect system state?</a:t>
            </a:r>
          </a:p>
          <a:p>
            <a:pPr marL="566738" lvl="1" indent="-284163">
              <a:spcBef>
                <a:spcPts val="300"/>
              </a:spcBef>
              <a:buClr>
                <a:schemeClr val="accent1"/>
              </a:buClr>
              <a:buFont typeface="Arial" pitchFamily="34" charset="0"/>
              <a:buChar char="•"/>
            </a:pPr>
            <a:endParaRPr lang="en-US"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3: </a:t>
            </a:r>
            <a:r>
              <a:rPr lang="en-US" dirty="0"/>
              <a:t>Create Logical Design for Protection</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Determine recovery goals for each data source </a:t>
            </a:r>
          </a:p>
          <a:p>
            <a:r>
              <a:rPr lang="en-US" sz="2400" dirty="0"/>
              <a:t>Determine protection media</a:t>
            </a:r>
          </a:p>
          <a:p>
            <a:r>
              <a:rPr lang="en-US" sz="2400" dirty="0"/>
              <a:t>Determine how replicas will be created</a:t>
            </a:r>
          </a:p>
          <a:p>
            <a:r>
              <a:rPr lang="en-US" sz="2400" dirty="0"/>
              <a:t>Organize data sources into protection groups</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Design the Storage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To design the storage for DPM, follow these steps:</a:t>
            </a:r>
          </a:p>
          <a:p>
            <a:pPr marL="566738" lvl="1" indent="-284163">
              <a:buFont typeface="Arial" pitchFamily="34" charset="0"/>
              <a:buChar char="•"/>
            </a:pPr>
            <a:r>
              <a:rPr lang="en-US" dirty="0"/>
              <a:t>Calculate the storage requirements on the file protection data sources</a:t>
            </a:r>
          </a:p>
          <a:p>
            <a:pPr marL="566738" lvl="1" indent="-284163">
              <a:buFont typeface="Arial" pitchFamily="34" charset="0"/>
              <a:buChar char="•"/>
            </a:pPr>
            <a:r>
              <a:rPr lang="en-US" dirty="0"/>
              <a:t>Calculate the storage requirements for DPM</a:t>
            </a:r>
          </a:p>
          <a:p>
            <a:pPr marL="566738" lvl="1" indent="-284163">
              <a:buFont typeface="Arial" pitchFamily="34" charset="0"/>
              <a:buChar char="•"/>
            </a:pPr>
            <a:r>
              <a:rPr lang="en-US" dirty="0"/>
              <a:t>Determine whether custom volumes are required </a:t>
            </a:r>
          </a:p>
          <a:p>
            <a:pPr marL="566738" lvl="1" indent="-284163">
              <a:buFont typeface="Arial" pitchFamily="34" charset="0"/>
              <a:buChar char="•"/>
            </a:pPr>
            <a:r>
              <a:rPr lang="en-US" dirty="0"/>
              <a:t>Design the storage pool </a:t>
            </a:r>
          </a:p>
          <a:p>
            <a:pPr marL="566738" lvl="1" indent="-284163">
              <a:buFont typeface="Arial" pitchFamily="34" charset="0"/>
              <a:buChar char="•"/>
            </a:pPr>
            <a:r>
              <a:rPr lang="en-US" dirty="0"/>
              <a:t>Design the disk subsystem </a:t>
            </a:r>
          </a:p>
          <a:p>
            <a:pPr marL="566738" lvl="1" indent="-284163">
              <a:buFont typeface="Arial" pitchFamily="34" charset="0"/>
              <a:buChar char="•"/>
            </a:pPr>
            <a:r>
              <a:rPr lang="en-US" dirty="0"/>
              <a:t>Design the tape storage</a:t>
            </a:r>
          </a:p>
          <a:p>
            <a:pPr marL="566738" lvl="1" indent="-284163">
              <a:buFont typeface="Arial" pitchFamily="34" charset="0"/>
              <a:buChar char="•"/>
            </a:pPr>
            <a:r>
              <a:rPr lang="en-US" dirty="0"/>
              <a:t>Place the disk and tape storage</a:t>
            </a:r>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5: </a:t>
            </a:r>
            <a:r>
              <a:rPr lang="en-US" dirty="0"/>
              <a:t>Design the DPM Server</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To design the DPM Server, follow these steps:</a:t>
            </a:r>
          </a:p>
          <a:p>
            <a:pPr marL="566738" lvl="1" indent="-284163">
              <a:buFont typeface="Arial" pitchFamily="34" charset="0"/>
              <a:buChar char="•"/>
            </a:pPr>
            <a:r>
              <a:rPr lang="en-US" dirty="0"/>
              <a:t>Determine the number of DPM servers required</a:t>
            </a:r>
          </a:p>
          <a:p>
            <a:pPr marL="566738" lvl="1" indent="-284163">
              <a:buFont typeface="Arial" pitchFamily="34" charset="0"/>
              <a:buChar char="•"/>
            </a:pPr>
            <a:r>
              <a:rPr lang="en-US" dirty="0"/>
              <a:t>Map protection groups to servers and storage</a:t>
            </a:r>
          </a:p>
          <a:p>
            <a:pPr marL="566738" lvl="1" indent="-284163">
              <a:buFont typeface="Arial" pitchFamily="34" charset="0"/>
              <a:buChar char="•"/>
            </a:pPr>
            <a:r>
              <a:rPr lang="en-US" dirty="0"/>
              <a:t>Design and place the servers</a:t>
            </a:r>
          </a:p>
          <a:p>
            <a:pPr marL="566738" lvl="1" indent="-284163">
              <a:buFont typeface="Arial" pitchFamily="34" charset="0"/>
              <a:buChar char="•"/>
            </a:pPr>
            <a:r>
              <a:rPr lang="en-US" dirty="0"/>
              <a:t>Design the DPM database</a:t>
            </a:r>
          </a:p>
          <a:p>
            <a:pPr marL="566738" lvl="1" indent="-284163">
              <a:buFont typeface="Arial" pitchFamily="34" charset="0"/>
              <a:buChar char="•"/>
            </a:pPr>
            <a:r>
              <a:rPr lang="en-US" dirty="0"/>
              <a:t>Design the reporting components</a:t>
            </a:r>
          </a:p>
          <a:p>
            <a:pPr marL="566738" lvl="1" indent="-284163">
              <a:buFont typeface="Arial" pitchFamily="34" charset="0"/>
              <a:buChar char="•"/>
            </a:pPr>
            <a:r>
              <a:rPr lang="en-US" dirty="0"/>
              <a:t>Determine whether to use a dedicated backup network</a:t>
            </a:r>
          </a:p>
          <a:p>
            <a:pPr marL="566738" lvl="1" indent="-284163">
              <a:buFont typeface="Arial" pitchFamily="34" charset="0"/>
              <a:buChar char="•"/>
            </a:pPr>
            <a:r>
              <a:rPr lang="en-US" dirty="0"/>
              <a:t>Design fault tolerance and protection for DPM</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The guide summarized the critical design decisions, activities, and tasks required to enable a successful design of Data Protection Manager. It focused on decisions involving</a:t>
            </a:r>
            <a:r>
              <a:rPr lang="en-US" sz="2400" dirty="0" smtClean="0"/>
              <a:t>:</a:t>
            </a:r>
          </a:p>
          <a:p>
            <a:pPr lvl="1">
              <a:buFont typeface="Arial" pitchFamily="34" charset="0"/>
              <a:buChar char="•"/>
            </a:pPr>
            <a:r>
              <a:rPr lang="en-US" sz="1900" dirty="0"/>
              <a:t>What data will be protected</a:t>
            </a:r>
          </a:p>
          <a:p>
            <a:pPr lvl="1">
              <a:buFont typeface="Arial" pitchFamily="34" charset="0"/>
              <a:buChar char="•"/>
            </a:pPr>
            <a:r>
              <a:rPr lang="en-US" sz="1900" dirty="0"/>
              <a:t>The logical design for protection, storage, and the DPM server</a:t>
            </a:r>
          </a:p>
          <a:p>
            <a:pPr lvl="1">
              <a:buFont typeface="Arial" pitchFamily="34" charset="0"/>
              <a:buChar char="•"/>
            </a:pPr>
            <a:r>
              <a:rPr lang="en-US" sz="1900" dirty="0"/>
              <a:t>The primary reason and expected timeline for implementing DPM and the expectations for growth or contraction</a:t>
            </a:r>
          </a:p>
          <a:p>
            <a:pPr lvl="1">
              <a:buFont typeface="Arial" pitchFamily="34" charset="0"/>
              <a:buChar char="•"/>
            </a:pPr>
            <a:endParaRPr lang="en-US" sz="1900" dirty="0"/>
          </a:p>
          <a:p>
            <a:pPr marL="174625" lvl="2" indent="-174625">
              <a:spcBef>
                <a:spcPts val="1200"/>
              </a:spcBef>
              <a:buFont typeface="Arial" pitchFamily="34" charset="0"/>
              <a:buChar char="•"/>
            </a:pPr>
            <a:r>
              <a:rPr lang="en-US" sz="2400" dirty="0" smtClean="0"/>
              <a:t>Provide </a:t>
            </a:r>
            <a:r>
              <a:rPr lang="en-US" sz="2400" dirty="0"/>
              <a:t>feedback to </a:t>
            </a:r>
            <a:r>
              <a:rPr lang="en-US" sz="2400" dirty="0">
                <a:hlinkClick r:id="rId3"/>
              </a:rPr>
              <a:t>satfdbk@microsoft.com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satfdbk@microsoft.com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231106"/>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DPM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DPM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Benefits of Using the DPM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DPM in Microsoft Infrastructure Optimization</a:t>
            </a:r>
            <a:endParaRPr lang="en-US" dirty="0"/>
          </a:p>
        </p:txBody>
      </p:sp>
      <p:pic>
        <p:nvPicPr>
          <p:cNvPr id="4" name="Picture 3" descr="DPM_IO_Model_03230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00200"/>
            <a:ext cx="579120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569660"/>
          </a:xfrm>
          <a:prstGeom prst="rect">
            <a:avLst/>
          </a:prstGeom>
          <a:noFill/>
        </p:spPr>
        <p:txBody>
          <a:bodyPr wrap="square" rtlCol="0">
            <a:spAutoFit/>
          </a:bodyPr>
          <a:lstStyle/>
          <a:p>
            <a:r>
              <a:rPr lang="en-US" sz="3200" dirty="0" smtClean="0"/>
              <a:t>Microsoft</a:t>
            </a:r>
            <a:r>
              <a:rPr lang="en-US" sz="2600" baseline="30000" dirty="0"/>
              <a:t> ®</a:t>
            </a:r>
            <a:r>
              <a:rPr lang="en-US" sz="2600" baseline="30000" dirty="0" smtClean="0"/>
              <a:t> </a:t>
            </a:r>
            <a:r>
              <a:rPr lang="en-US" sz="3200" dirty="0" smtClean="0"/>
              <a:t>System Center Data Protection Manager 2007 with Service Pack 1</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464742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assist in the decision-making process to plan a successful Microsoft System Center Data Protection Manager with SP1 implementation</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t>Define the project scope</a:t>
            </a:r>
          </a:p>
          <a:p>
            <a:pPr marL="174625" indent="-174625">
              <a:spcBef>
                <a:spcPts val="1200"/>
              </a:spcBef>
              <a:buClr>
                <a:schemeClr val="accent1"/>
              </a:buClr>
              <a:buFont typeface="Arial" pitchFamily="34" charset="0"/>
              <a:buChar char="•"/>
            </a:pPr>
            <a:r>
              <a:rPr lang="en-US" dirty="0"/>
              <a:t>Determine what data will be protected</a:t>
            </a:r>
          </a:p>
          <a:p>
            <a:pPr marL="174625" indent="-174625">
              <a:spcBef>
                <a:spcPts val="1200"/>
              </a:spcBef>
              <a:buClr>
                <a:schemeClr val="accent1"/>
              </a:buClr>
              <a:buFont typeface="Arial" pitchFamily="34" charset="0"/>
              <a:buChar char="•"/>
            </a:pPr>
            <a:r>
              <a:rPr lang="en-US" dirty="0"/>
              <a:t>Create the logical design for protection</a:t>
            </a:r>
          </a:p>
          <a:p>
            <a:pPr marL="174625" indent="-174625">
              <a:spcBef>
                <a:spcPts val="1200"/>
              </a:spcBef>
              <a:buClr>
                <a:schemeClr val="accent1"/>
              </a:buClr>
              <a:buFont typeface="Arial" pitchFamily="34" charset="0"/>
              <a:buChar char="•"/>
            </a:pPr>
            <a:r>
              <a:rPr lang="en-US" dirty="0"/>
              <a:t>Design the storage</a:t>
            </a:r>
          </a:p>
          <a:p>
            <a:pPr marL="174625" indent="-174625">
              <a:spcBef>
                <a:spcPts val="1200"/>
              </a:spcBef>
              <a:buClr>
                <a:schemeClr val="accent1"/>
              </a:buClr>
              <a:buFont typeface="Arial" pitchFamily="34" charset="0"/>
              <a:buChar char="•"/>
            </a:pPr>
            <a:r>
              <a:rPr lang="en-US" dirty="0"/>
              <a:t>Design the DPM server</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What Is </a:t>
            </a:r>
            <a:r>
              <a:rPr lang="en-US" dirty="0"/>
              <a:t>Microsoft System Center Data Protection Manager 2007 with SP1?</a:t>
            </a:r>
          </a:p>
        </p:txBody>
      </p:sp>
      <p:sp>
        <p:nvSpPr>
          <p:cNvPr id="3" name="Rectangle 2"/>
          <p:cNvSpPr/>
          <p:nvPr/>
        </p:nvSpPr>
        <p:spPr>
          <a:xfrm>
            <a:off x="609600" y="1981200"/>
            <a:ext cx="6705600" cy="4093428"/>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000" dirty="0"/>
              <a:t>DPM 2007 provides protection for core Windows Server-based workloads by backing up critical files to a DPM server or appliance, which provides disk-based recovery and tape-based, long-term archival storage as well as disaster recovery from offsite repositories.</a:t>
            </a:r>
          </a:p>
          <a:p>
            <a:pPr marL="739775" lvl="1" indent="-282575">
              <a:spcBef>
                <a:spcPts val="1200"/>
              </a:spcBef>
              <a:buClr>
                <a:schemeClr val="accent1"/>
              </a:buClr>
              <a:buFont typeface="Arial" pitchFamily="34" charset="0"/>
              <a:buChar char="•"/>
            </a:pPr>
            <a:r>
              <a:rPr lang="en-US" sz="2000" dirty="0"/>
              <a:t>Protect and recover:</a:t>
            </a:r>
          </a:p>
          <a:p>
            <a:pPr marL="1196975" lvl="2" indent="-282575">
              <a:spcBef>
                <a:spcPts val="1200"/>
              </a:spcBef>
              <a:buClr>
                <a:schemeClr val="accent1"/>
              </a:buClr>
              <a:buFont typeface="Arial" pitchFamily="34" charset="0"/>
              <a:buChar char="•"/>
            </a:pPr>
            <a:r>
              <a:rPr lang="en-US" dirty="0"/>
              <a:t>Microsoft SQL Server</a:t>
            </a:r>
            <a:r>
              <a:rPr lang="en-US" baseline="30000" dirty="0"/>
              <a:t>®</a:t>
            </a:r>
            <a:r>
              <a:rPr lang="en-US" dirty="0"/>
              <a:t> </a:t>
            </a:r>
          </a:p>
          <a:p>
            <a:pPr marL="1196975" lvl="2" indent="-282575">
              <a:spcBef>
                <a:spcPts val="1200"/>
              </a:spcBef>
              <a:buClr>
                <a:schemeClr val="accent1"/>
              </a:buClr>
              <a:buFont typeface="Arial" pitchFamily="34" charset="0"/>
              <a:buChar char="•"/>
            </a:pPr>
            <a:r>
              <a:rPr lang="en-US" dirty="0"/>
              <a:t>Exchange Server </a:t>
            </a:r>
          </a:p>
          <a:p>
            <a:pPr marL="1196975" lvl="2" indent="-282575">
              <a:spcBef>
                <a:spcPts val="1200"/>
              </a:spcBef>
              <a:buClr>
                <a:schemeClr val="accent1"/>
              </a:buClr>
              <a:buFont typeface="Arial" pitchFamily="34" charset="0"/>
              <a:buChar char="•"/>
            </a:pPr>
            <a:r>
              <a:rPr lang="en-US" dirty="0" smtClean="0"/>
              <a:t>SharePoint</a:t>
            </a:r>
            <a:r>
              <a:rPr lang="en-US" baseline="30000" dirty="0" smtClean="0"/>
              <a:t>®</a:t>
            </a:r>
            <a:r>
              <a:rPr lang="en-US" dirty="0" smtClean="0"/>
              <a:t> </a:t>
            </a:r>
            <a:r>
              <a:rPr lang="en-US" dirty="0"/>
              <a:t>data</a:t>
            </a:r>
          </a:p>
          <a:p>
            <a:pPr marL="1196975" lvl="2" indent="-282575">
              <a:spcBef>
                <a:spcPts val="1200"/>
              </a:spcBef>
              <a:buClr>
                <a:schemeClr val="accent1"/>
              </a:buClr>
              <a:buFont typeface="Arial" pitchFamily="34" charset="0"/>
              <a:buChar char="•"/>
            </a:pPr>
            <a:r>
              <a:rPr lang="en-US" dirty="0" smtClean="0"/>
              <a:t>Windows</a:t>
            </a:r>
            <a:r>
              <a:rPr lang="en-US" baseline="30000" dirty="0" smtClean="0"/>
              <a:t>®</a:t>
            </a:r>
            <a:r>
              <a:rPr lang="en-US" dirty="0" smtClean="0"/>
              <a:t> </a:t>
            </a:r>
            <a:r>
              <a:rPr lang="en-US" dirty="0"/>
              <a:t>file servers</a:t>
            </a: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Applicable Scenarios</a:t>
            </a:r>
          </a:p>
        </p:txBody>
      </p:sp>
      <p:sp>
        <p:nvSpPr>
          <p:cNvPr id="3" name="Rectangle 2"/>
          <p:cNvSpPr/>
          <p:nvPr/>
        </p:nvSpPr>
        <p:spPr>
          <a:xfrm>
            <a:off x="609600" y="1981200"/>
            <a:ext cx="6705600" cy="2246769"/>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t>The guide addresses the needs of organizations that plan to:</a:t>
            </a:r>
          </a:p>
          <a:p>
            <a:pPr marL="739775" lvl="1" indent="-282575">
              <a:spcBef>
                <a:spcPts val="1200"/>
              </a:spcBef>
              <a:buClr>
                <a:schemeClr val="accent1"/>
              </a:buClr>
              <a:buFont typeface="Arial" pitchFamily="34" charset="0"/>
              <a:buChar char="•"/>
            </a:pPr>
            <a:r>
              <a:rPr lang="en-US" dirty="0"/>
              <a:t>Replace an existing data protection solution</a:t>
            </a:r>
          </a:p>
          <a:p>
            <a:pPr marL="739775" lvl="1" indent="-282575">
              <a:spcBef>
                <a:spcPts val="1200"/>
              </a:spcBef>
              <a:buClr>
                <a:schemeClr val="accent1"/>
              </a:buClr>
              <a:buFont typeface="Arial" pitchFamily="34" charset="0"/>
              <a:buChar char="•"/>
            </a:pPr>
            <a:r>
              <a:rPr lang="en-US" dirty="0"/>
              <a:t>Use DPM to provide protection for the Windows environment and possibly integrate DPM with an existing backup solution for third-party </a:t>
            </a:r>
            <a:r>
              <a:rPr lang="en-US" dirty="0" smtClean="0"/>
              <a:t>platforms</a:t>
            </a:r>
            <a:endParaRPr lang="en-US" dirty="0"/>
          </a:p>
        </p:txBody>
      </p:sp>
    </p:spTree>
    <p:extLst>
      <p:ext uri="{BB962C8B-B14F-4D97-AF65-F5344CB8AC3E}">
        <p14:creationId xmlns:p14="http://schemas.microsoft.com/office/powerpoint/2010/main" val="3352163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of DPM 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80245"/>
            <a:ext cx="6352216" cy="4944354"/>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Data Protection Manager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8" name="Picture 4" descr="DPM Flowchart 12 7 08_123008.jpg"/>
          <p:cNvPicPr>
            <a:picLocks noChangeAspect="1"/>
          </p:cNvPicPr>
          <p:nvPr/>
        </p:nvPicPr>
        <p:blipFill>
          <a:blip r:embed="rId3" cstate="print"/>
          <a:srcRect/>
          <a:stretch>
            <a:fillRect/>
          </a:stretch>
        </p:blipFill>
        <p:spPr bwMode="auto">
          <a:xfrm>
            <a:off x="1209675" y="1954757"/>
            <a:ext cx="5572125" cy="3717381"/>
          </a:xfrm>
          <a:prstGeom prst="rect">
            <a:avLst/>
          </a:prstGeom>
          <a:noFill/>
          <a:ln w="9525">
            <a:noFill/>
            <a:miter lim="800000"/>
            <a:headEnd/>
            <a:tailEnd/>
          </a:ln>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 Define </a:t>
            </a:r>
            <a:r>
              <a:rPr lang="en-US" dirty="0" smtClean="0"/>
              <a:t>Project </a:t>
            </a:r>
            <a:r>
              <a:rPr lang="en-US" dirty="0"/>
              <a:t>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Answer the following questions to align goals with business motivation:</a:t>
            </a:r>
          </a:p>
          <a:p>
            <a:pPr marL="509588" lvl="1" indent="-285750">
              <a:buFont typeface="Arial" pitchFamily="34" charset="0"/>
              <a:buChar char="•"/>
            </a:pPr>
            <a:r>
              <a:rPr lang="en-US" dirty="0"/>
              <a:t>What are the business requirements for protecting data?</a:t>
            </a:r>
          </a:p>
          <a:p>
            <a:pPr marL="509588" lvl="1" indent="-285750">
              <a:buFont typeface="Arial" pitchFamily="34" charset="0"/>
              <a:buChar char="•"/>
            </a:pPr>
            <a:r>
              <a:rPr lang="en-US" dirty="0"/>
              <a:t>How is data currently being protected?</a:t>
            </a:r>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4225</Words>
  <Application>Microsoft Office PowerPoint</Application>
  <PresentationFormat>On-screen Show (4:3)</PresentationFormat>
  <Paragraphs>344</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Microsoft System Center Data Protection Manager 2007 with SP1?</vt:lpstr>
      <vt:lpstr>Applicable Scenarios</vt:lpstr>
      <vt:lpstr>Example of DPM Architecture</vt:lpstr>
      <vt:lpstr>Data Protection Manager Decision Flow</vt:lpstr>
      <vt:lpstr>Step 1:  Define Project Scope</vt:lpstr>
      <vt:lpstr>Step 2: Determine What Data Will Be Protected</vt:lpstr>
      <vt:lpstr>Step 3: Create Logical Design for Protection</vt:lpstr>
      <vt:lpstr>Step 4: Design the Storage</vt:lpstr>
      <vt:lpstr>Step 5: Design the DPM Server</vt:lpstr>
      <vt:lpstr>Summary and Conclusion </vt:lpstr>
      <vt:lpstr>Find More Information </vt:lpstr>
      <vt:lpstr>Questions?</vt:lpstr>
      <vt:lpstr>Addenda:</vt:lpstr>
      <vt:lpstr>Benefits of Using the DPM Guide</vt:lpstr>
      <vt:lpstr>Benefits of Using the DPM Guide (Continued)</vt:lpstr>
      <vt:lpstr>IPD in Microsoft Operations Framework 4.0</vt:lpstr>
      <vt:lpstr>DPM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System Center Data Protection Manager 2007 version 1.1</dc:title>
  <dc:subject>IPD - System Center Data Protection Manager 2007 version 1.1</dc:subject>
  <dc:creator/>
  <cp:lastModifiedBy/>
  <cp:revision>1</cp:revision>
  <dcterms:created xsi:type="dcterms:W3CDTF">2010-07-01T15:30:05Z</dcterms:created>
  <dcterms:modified xsi:type="dcterms:W3CDTF">2010-07-01T15:30:45Z</dcterms:modified>
</cp:coreProperties>
</file>