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 id="2147483696" r:id="rId2"/>
  </p:sldMasterIdLst>
  <p:notesMasterIdLst>
    <p:notesMasterId r:id="rId28"/>
  </p:notesMasterIdLst>
  <p:handoutMasterIdLst>
    <p:handoutMasterId r:id="rId29"/>
  </p:handoutMasterIdLst>
  <p:sldIdLst>
    <p:sldId id="263" r:id="rId3"/>
    <p:sldId id="318" r:id="rId4"/>
    <p:sldId id="271" r:id="rId5"/>
    <p:sldId id="358" r:id="rId6"/>
    <p:sldId id="387" r:id="rId7"/>
    <p:sldId id="388" r:id="rId8"/>
    <p:sldId id="336" r:id="rId9"/>
    <p:sldId id="383" r:id="rId10"/>
    <p:sldId id="366" r:id="rId11"/>
    <p:sldId id="376" r:id="rId12"/>
    <p:sldId id="377" r:id="rId13"/>
    <p:sldId id="378" r:id="rId14"/>
    <p:sldId id="385" r:id="rId15"/>
    <p:sldId id="379" r:id="rId16"/>
    <p:sldId id="381" r:id="rId17"/>
    <p:sldId id="380" r:id="rId18"/>
    <p:sldId id="386" r:id="rId19"/>
    <p:sldId id="382" r:id="rId20"/>
    <p:sldId id="302" r:id="rId21"/>
    <p:sldId id="367" r:id="rId22"/>
    <p:sldId id="347" r:id="rId23"/>
    <p:sldId id="374" r:id="rId24"/>
    <p:sldId id="368" r:id="rId25"/>
    <p:sldId id="369" r:id="rId26"/>
    <p:sldId id="372"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4" autoAdjust="0"/>
    <p:restoredTop sz="82353" autoAdjust="0"/>
  </p:normalViewPr>
  <p:slideViewPr>
    <p:cSldViewPr>
      <p:cViewPr varScale="1">
        <p:scale>
          <a:sx n="92" d="100"/>
          <a:sy n="92" d="100"/>
        </p:scale>
        <p:origin x="-147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varScale="1">
        <p:scale>
          <a:sx n="55" d="100"/>
          <a:sy n="55" d="100"/>
        </p:scale>
        <p:origin x="-249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7/26/2011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7/26/2011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kern="1200" dirty="0" smtClean="0">
                <a:solidFill>
                  <a:schemeClr val="tx1"/>
                </a:solidFill>
                <a:effectLst/>
                <a:latin typeface="+mn-lt"/>
                <a:ea typeface="+mn-ea"/>
                <a:cs typeface="+mn-cs"/>
              </a:rPr>
              <a:t>Copyright © 2011 Microsoft Corporation. All rights reserved. Complying with the applicable copyright laws is your responsibility. By using or providing feedback on this documentation, you agree to the license agreement below.</a:t>
            </a:r>
          </a:p>
          <a:p>
            <a:r>
              <a:rPr lang="en-US" sz="10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http://creativecommons.org/licenses/by-nc/2.5/ or send a letter to Creative Commons, 543 Howard Street, 5th Floor, San Francisco, California, 94105, USA.</a:t>
            </a:r>
          </a:p>
          <a:p>
            <a:r>
              <a:rPr lang="en-US" sz="10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10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10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1000" kern="1200" dirty="0" smtClean="0">
                <a:solidFill>
                  <a:schemeClr val="tx1"/>
                </a:solidFill>
                <a:effectLst/>
                <a:latin typeface="+mn-lt"/>
                <a:ea typeface="+mn-ea"/>
                <a:cs typeface="+mn-cs"/>
              </a:rPr>
              <a:t>Microsoft, Access, Active Directory, Excel, InfoPath, OneNote, SharePoint, SQL Server, and Visio are either registered trademarks or trademarks of Microsoft Corporation in the United States and/or other countries and regions. </a:t>
            </a:r>
          </a:p>
          <a:p>
            <a:r>
              <a:rPr lang="en-US" sz="10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10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Step 3: Define the High-level Architecture</a:t>
            </a:r>
          </a:p>
          <a:p>
            <a:endParaRPr lang="en-US" sz="1000" b="1" dirty="0" smtClean="0"/>
          </a:p>
          <a:p>
            <a:r>
              <a:rPr lang="en-US" sz="1000" b="1" dirty="0" smtClean="0"/>
              <a:t>Task 1: Design the SharePoint Server 2010 Farms</a:t>
            </a:r>
          </a:p>
          <a:p>
            <a:r>
              <a:rPr lang="en-US" sz="1000" b="0" dirty="0" smtClean="0"/>
              <a:t>This task designs the total number of farms needed to match the system requirements previously defined. Start with one farm and identify geographically where it will be placed—a location nearest the majority of the users in the scope of the project. </a:t>
            </a:r>
          </a:p>
          <a:p>
            <a:endParaRPr lang="en-US" sz="1000" b="1" dirty="0" smtClean="0"/>
          </a:p>
          <a:p>
            <a:r>
              <a:rPr lang="en-US" sz="1000" b="1" dirty="0" smtClean="0"/>
              <a:t>Apply Network Constraints</a:t>
            </a:r>
          </a:p>
          <a:p>
            <a:r>
              <a:rPr lang="en-US" sz="1000" b="0" dirty="0" smtClean="0"/>
              <a:t>For each physical user location, answer the following questions: Does this connection have sufficient bandwidth to service all of the user connections, sufficient speed (low latency) to service all the user connections, and sufficient reliability? </a:t>
            </a:r>
          </a:p>
          <a:p>
            <a:r>
              <a:rPr lang="en-US" sz="1000" b="0" dirty="0" smtClean="0"/>
              <a:t>If the answer to any of these questions is no, then either the network must be upgraded or an additional farm needs to be placed at the user side of this connection. </a:t>
            </a:r>
          </a:p>
          <a:p>
            <a:pPr marL="0" indent="0">
              <a:buFont typeface="Arial" pitchFamily="34" charset="0"/>
              <a:buNone/>
            </a:pPr>
            <a:r>
              <a:rPr lang="en-US" sz="1000" b="0" dirty="0" smtClean="0"/>
              <a:t>Does the user location require site autonomy? In the event of a WAN failure, must this location’s users still be able to access their websites? </a:t>
            </a:r>
          </a:p>
          <a:p>
            <a:endParaRPr lang="en-US" sz="1000" b="1" dirty="0" smtClean="0"/>
          </a:p>
          <a:p>
            <a:r>
              <a:rPr lang="en-US" sz="1000" b="1" dirty="0" smtClean="0"/>
              <a:t>Apply Isolation Requirements</a:t>
            </a:r>
          </a:p>
          <a:p>
            <a:r>
              <a:rPr lang="en-US" sz="1000" b="0" dirty="0" smtClean="0"/>
              <a:t>If physical isolation was defined as a requirement in Step 1, either add a new isolated farm at the first farm location and associate only this website with the new farm or add new farms as appropriate based on the network constraints in each location where the websites’ users exist.</a:t>
            </a:r>
          </a:p>
          <a:p>
            <a:endParaRPr lang="en-US" sz="1000" b="1" dirty="0" smtClean="0"/>
          </a:p>
          <a:p>
            <a:r>
              <a:rPr lang="en-US" sz="1000" b="1" dirty="0" smtClean="0"/>
              <a:t>Map Website User Locations to Farms</a:t>
            </a:r>
          </a:p>
          <a:p>
            <a:r>
              <a:rPr lang="en-US" sz="1000" b="0" dirty="0" smtClean="0"/>
              <a:t>For every SharePoint Server 2010 website identified, compare that sites’ user locations and map each website with one of the farm names previously defined so that every user population for the website is associated with a single farm name.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Additional Considerations (Step 3)</a:t>
            </a:r>
          </a:p>
          <a:p>
            <a:endParaRPr lang="en-US" sz="1000" dirty="0" smtClean="0"/>
          </a:p>
          <a:p>
            <a:r>
              <a:rPr lang="en-US" sz="1000" dirty="0" smtClean="0"/>
              <a:t>Below is a list of items that may need to be addressed based on other organizational requirements. Such work is outside of the scope of this guide.</a:t>
            </a:r>
          </a:p>
          <a:p>
            <a:pPr marL="171450" indent="-171450">
              <a:buFont typeface="Arial" pitchFamily="34" charset="0"/>
              <a:buChar char="•"/>
            </a:pPr>
            <a:r>
              <a:rPr lang="en-US" sz="1000" b="1" dirty="0" smtClean="0"/>
              <a:t>Domain name uniqueness. </a:t>
            </a:r>
            <a:r>
              <a:rPr lang="en-US" sz="1000" dirty="0" smtClean="0"/>
              <a:t>It is possible that any given website could be logically associated with more than one SharePoint Server 2010 farm. If this is the case, then a unique website fully qualified domain name will be needed for each website so that each site has a globally unambiguous name in the organization’s Domain Name System (DNS). This is necessary to ensure that users can connect to the proper website for their location.</a:t>
            </a:r>
          </a:p>
          <a:p>
            <a:pPr marL="171450" indent="-171450">
              <a:buFont typeface="Arial" pitchFamily="34" charset="0"/>
              <a:buChar char="•"/>
            </a:pPr>
            <a:r>
              <a:rPr lang="en-US" sz="1000" b="1" dirty="0" smtClean="0"/>
              <a:t>Data consistency among farms. </a:t>
            </a:r>
            <a:r>
              <a:rPr lang="en-US" sz="1000" dirty="0" smtClean="0"/>
              <a:t>SharePoint Server 2010 does not replicate the data or configuration information from a given website in one farm to its corresponding website in other farms. A separate process will be needed to accomplish this replication, if desired.</a:t>
            </a:r>
          </a:p>
          <a:p>
            <a:pPr marL="171450" indent="-171450">
              <a:buFont typeface="Arial" pitchFamily="34" charset="0"/>
              <a:buChar char="•"/>
            </a:pPr>
            <a:r>
              <a:rPr lang="en-US" sz="1000" b="1" dirty="0" smtClean="0"/>
              <a:t>Encrypted client-to-server communications. </a:t>
            </a:r>
            <a:r>
              <a:rPr lang="en-US" sz="1000" dirty="0" smtClean="0"/>
              <a:t>Any website that requires an end-to-end secure/encrypted environment must have additional architectural components designed—for example, certificate servers that support HTTPS.</a:t>
            </a:r>
          </a:p>
          <a:p>
            <a:pPr marL="171450" indent="-171450">
              <a:buFont typeface="Arial" pitchFamily="34" charset="0"/>
              <a:buChar char="•"/>
            </a:pPr>
            <a:r>
              <a:rPr lang="en-US" sz="1000" b="1" dirty="0" smtClean="0"/>
              <a:t>Active Directory Domain Services (AD DS). </a:t>
            </a:r>
            <a:r>
              <a:rPr lang="en-US" sz="1000" dirty="0" smtClean="0"/>
              <a:t>SharePoint Server 2010 requires AD DS for authenticating users and services in a farm. Ensure that both the SharePoint Server 2010 website and users who consume its resources are able to authenticate with the organization’s AD DS infrastructure.</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Step 4: Design the Web Server Infrastructure</a:t>
            </a:r>
          </a:p>
          <a:p>
            <a:endParaRPr lang="en-US" sz="1000" b="1" dirty="0" smtClean="0"/>
          </a:p>
          <a:p>
            <a:r>
              <a:rPr lang="en-US" sz="1000" b="1" dirty="0" smtClean="0"/>
              <a:t>Task</a:t>
            </a:r>
            <a:r>
              <a:rPr lang="en-US" sz="1000" b="1" baseline="0" dirty="0" smtClean="0"/>
              <a:t> 1: Design the Web Servers</a:t>
            </a:r>
          </a:p>
          <a:p>
            <a:r>
              <a:rPr lang="en-US" sz="1000" baseline="0" dirty="0" smtClean="0"/>
              <a:t>The initial base number of SharePoint Server 2010 web servers required for each farm is established by combining the total website capacity information for the farm, the total website performance requirements for the farm, and the fault tolerance requirements for the farm. Start with a single web server for the farm, and add servers based on the impacts of the following information. It may be necessary to repeat this process more than once to achieve the right balance of capacity and performance for a given hardware and/or virtual platform.</a:t>
            </a:r>
          </a:p>
          <a:p>
            <a:r>
              <a:rPr lang="en-US" sz="1000" b="1" baseline="0" dirty="0" smtClean="0"/>
              <a:t>Determine Server Capacity Requirements</a:t>
            </a:r>
          </a:p>
          <a:p>
            <a:r>
              <a:rPr lang="en-US" sz="1000" baseline="0" dirty="0" smtClean="0"/>
              <a:t>Capacity is defined in this guide as the amount of storage needed to hold all data that the server generates. SharePoint Server 2010 itself stores all of the content information in SQL Server. It is possible, however, that some custom applications running on SharePoint Server 2010 could choose to store data on the web server. Calculate the total amount of storage required for all web servers in the farm. If total local capacity amount exceeds the amount of storage of the web server footprint, add servers until the capacity limits of each server are within tolerance levels.</a:t>
            </a:r>
          </a:p>
          <a:p>
            <a:r>
              <a:rPr lang="en-US" sz="1000" b="1" baseline="0" dirty="0" smtClean="0"/>
              <a:t>Determine Server Performance Requirements</a:t>
            </a:r>
          </a:p>
          <a:p>
            <a:r>
              <a:rPr lang="en-US" sz="1000" baseline="0" dirty="0" smtClean="0"/>
              <a:t>System performance is defined as the amount of physical resources needed to meet business requirements (processor, memory, disk, and network) per server based on estimated peak user loads. The SharePoint Server 2010 product group has no specific guidance on individual website performance metrics; however, the group has identified processes on web servers that can be particularly hardware-intensive. </a:t>
            </a:r>
          </a:p>
          <a:p>
            <a:endParaRPr lang="en-US" sz="1000" b="1" baseline="0" dirty="0" smtClean="0"/>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Step 4: Design the Web Server Infrastructure (Continued)</a:t>
            </a:r>
          </a:p>
          <a:p>
            <a:endParaRPr lang="en-US" sz="1000" b="1" dirty="0" smtClean="0"/>
          </a:p>
          <a:p>
            <a:r>
              <a:rPr lang="en-US" sz="1000" b="1" baseline="0" dirty="0" smtClean="0"/>
              <a:t>Task 2: Apply the Fault Tolerance Requirements</a:t>
            </a:r>
          </a:p>
          <a:p>
            <a:r>
              <a:rPr lang="en-US" sz="1000" dirty="0" smtClean="0"/>
              <a:t>Fault tolerance through load balancing is the mechanism by which SharePoint Server 2010 web servers achieve high availability. For each web server identified in Task 1, review the list of websites on the server. If any of the websites on the server required high availability as identified in Step 1, add at least one more web server to the farm. This additional server will need to contain duplicate configurations (mirror image) of the first web server.</a:t>
            </a:r>
          </a:p>
          <a:p>
            <a:endParaRPr lang="en-US" sz="1000" dirty="0" smtClean="0"/>
          </a:p>
          <a:p>
            <a:r>
              <a:rPr lang="en-US" sz="1000" dirty="0" smtClean="0"/>
              <a:t>It is possible to optimize the number of fault-tolerant servers through additional manipulation of which websites are placed on the fault-tolerant servers rather than making an entire mirror image of the first server. However, the details of this work are beyond the scope of this guide.</a:t>
            </a:r>
          </a:p>
          <a:p>
            <a:endParaRPr lang="en-US" sz="1000" dirty="0" smtClean="0"/>
          </a:p>
          <a:p>
            <a:r>
              <a:rPr lang="en-US" sz="1000" dirty="0" smtClean="0"/>
              <a:t>If any fault-tolerant servers are added to the farm, either a hardware or software load balancer will need to be added to the environment to automatically redirect network traffic to the fault-tolerant (backup) server in the event of a failure on the primary web server. </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b="1" dirty="0" smtClean="0"/>
              <a:t>Step 5: Design the Application Server Infrastructure</a:t>
            </a:r>
          </a:p>
          <a:p>
            <a:endParaRPr lang="en-US" sz="1000" b="1" dirty="0" smtClean="0"/>
          </a:p>
          <a:p>
            <a:r>
              <a:rPr lang="en-US" sz="1000" b="1" dirty="0" smtClean="0"/>
              <a:t>Task 1: Design the Application Servers</a:t>
            </a:r>
          </a:p>
          <a:p>
            <a:r>
              <a:rPr lang="en-US" sz="1000" b="0" dirty="0" smtClean="0"/>
              <a:t>The base number of SharePoint Server 2010 application servers required for each farm is established by combining the total application server capacity information for the farm, the total application server performance requirements for the farm, and the fault tolerance requirements for the farm. One server can host as many service applications as the platform allows. </a:t>
            </a:r>
          </a:p>
          <a:p>
            <a:r>
              <a:rPr lang="en-US" sz="1000" b="1" dirty="0" smtClean="0"/>
              <a:t>Determine Server Capacity Requirements</a:t>
            </a:r>
          </a:p>
          <a:p>
            <a:r>
              <a:rPr lang="en-US" sz="1000" b="0" dirty="0" smtClean="0"/>
              <a:t>Service applications typically store a limited amount of data that is used during the processing of information stored in SharePoint Server 2010 databases for rendering to user clients (application state and session information). The SharePoint Server 2010 product group has established the capacity recommendations shown in Table 3 in the guide. Start with these recommendations, and monitor the server to determine when additional disk space will be needed.</a:t>
            </a:r>
          </a:p>
          <a:p>
            <a:r>
              <a:rPr lang="en-US" sz="1000" b="1" dirty="0" smtClean="0"/>
              <a:t>Determine Server Performance Requirements</a:t>
            </a:r>
          </a:p>
          <a:p>
            <a:r>
              <a:rPr lang="en-US" sz="1000" b="0" dirty="0" smtClean="0"/>
              <a:t>The SharePoint Server 2010 product group has no specific guidance on performance metrics; however, the group has identified processes on application servers that can be particularly hardware-intensive. These processes are listed in Table 4 in the guide. Table 5 in the guide lists the product group’s recommended minimum hardware for small and large deployments. Even though small and large deployments are not defined, the product group does give a relative bracket or range for consideration. </a:t>
            </a:r>
          </a:p>
          <a:p>
            <a:endParaRPr lang="en-US" sz="1000" b="0" dirty="0" smtClean="0"/>
          </a:p>
          <a:p>
            <a:r>
              <a:rPr lang="en-US" sz="1000" b="1" dirty="0" smtClean="0"/>
              <a:t>Task 2: Apply the Fault Tolerance Requirements</a:t>
            </a:r>
          </a:p>
          <a:p>
            <a:r>
              <a:rPr lang="en-US" sz="1000" b="0" dirty="0" smtClean="0"/>
              <a:t>Fault tolerance through the implementation of multiple servers is the mechanism by which SharePoint Server 2010 application servers achieve high availability. If a website requires high availability, so do all service applications the website uses to provide continuous operation. If any of the websites in the farm require high availability and a service application (identified in Step 1), add at least one more application server to the farm. This additional server will need to contain duplicate configurations (mirror image) of each service application that requires high availability. </a:t>
            </a:r>
          </a:p>
          <a:p>
            <a:endParaRPr lang="en-US" sz="1000" b="0" dirty="0" smtClean="0"/>
          </a:p>
          <a:p>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Additional Considerations (Step 5)</a:t>
            </a:r>
          </a:p>
          <a:p>
            <a:endParaRPr lang="en-US" sz="1000" dirty="0" smtClean="0"/>
          </a:p>
          <a:p>
            <a:r>
              <a:rPr lang="en-US" sz="1000" dirty="0" smtClean="0"/>
              <a:t>Application servers and service applications have additional flexibility whose design is outside of the scope of this guide:</a:t>
            </a:r>
          </a:p>
          <a:p>
            <a:pPr marL="171450" indent="-171450">
              <a:buFont typeface="Arial" pitchFamily="34" charset="0"/>
              <a:buChar char="•"/>
            </a:pPr>
            <a:r>
              <a:rPr lang="en-US" sz="1000" b="1" dirty="0" smtClean="0"/>
              <a:t>Isolation of service applications.</a:t>
            </a:r>
            <a:r>
              <a:rPr lang="en-US" sz="1000" dirty="0" smtClean="0"/>
              <a:t> It is possible to segregate service applications so that, for example, one instance of a Microsoft Excel</a:t>
            </a:r>
            <a:r>
              <a:rPr lang="en-US" sz="1000" baseline="30000" dirty="0" smtClean="0"/>
              <a:t>®</a:t>
            </a:r>
            <a:r>
              <a:rPr lang="en-US" sz="1000" dirty="0" smtClean="0"/>
              <a:t> service application is used by some websites and another instance of the Excel service application is used by others to isolate these functions for security or administrative purposes.</a:t>
            </a:r>
          </a:p>
          <a:p>
            <a:pPr marL="171450" indent="-171450">
              <a:buFont typeface="Arial" pitchFamily="34" charset="0"/>
              <a:buChar char="•"/>
            </a:pPr>
            <a:r>
              <a:rPr lang="en-US" sz="1000" b="1" dirty="0" smtClean="0"/>
              <a:t>Cross-farm sharing of service applications.</a:t>
            </a:r>
            <a:r>
              <a:rPr lang="en-US" sz="1000" dirty="0" smtClean="0"/>
              <a:t> It is also possible for service applications in one farm to be used by websites in a different farm, assuming that they are within the 1-millisecond (ms) range that the product requires. </a:t>
            </a:r>
          </a:p>
          <a:p>
            <a:pPr marL="171450" indent="-171450">
              <a:buFont typeface="Arial" pitchFamily="34" charset="0"/>
              <a:buChar char="•"/>
            </a:pPr>
            <a:r>
              <a:rPr lang="en-US" sz="1000" b="1" dirty="0" smtClean="0"/>
              <a:t>Server consolidation.</a:t>
            </a:r>
            <a:r>
              <a:rPr lang="en-US" sz="1000" dirty="0" smtClean="0"/>
              <a:t> After reviewing the capacity and performance information of the service applications for each farm, it may be possible to collapse the application server tier into the SharePoint Server 2010 web server tier if there is sufficient capacity, performance, and fault tolerance on the web servers to host the service applications, as well.</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b="1" dirty="0" smtClean="0"/>
              <a:t>Step 6: Design the SQL Server Infrastructure</a:t>
            </a:r>
          </a:p>
          <a:p>
            <a:endParaRPr lang="en-US" sz="1000" b="1" dirty="0" smtClean="0"/>
          </a:p>
          <a:p>
            <a:r>
              <a:rPr lang="en-US" sz="1000" b="1" dirty="0" smtClean="0"/>
              <a:t>Task 1: Determine SQL Server Capacity and Performance Requirements</a:t>
            </a:r>
          </a:p>
          <a:p>
            <a:r>
              <a:rPr lang="en-US" sz="1000" b="0" dirty="0" smtClean="0"/>
              <a:t>SharePoint Server 2010 stores the majority of its data within SQL Server databases. This means that proper capacity and performance planning is critical to the long-term health of the SharePoint Server 2010 environment. Capacity is defined as the total amount of disk space required by the SQL Server instance. Performance is defined as the amount of throughput (expressed in IOPS) needed to meet business requirements at peak user load as well as the memory, processing, and network needed.</a:t>
            </a:r>
          </a:p>
          <a:p>
            <a:endParaRPr lang="en-US" sz="1000" b="0" dirty="0" smtClean="0"/>
          </a:p>
          <a:p>
            <a:r>
              <a:rPr lang="en-US" sz="1000" b="0" dirty="0" smtClean="0"/>
              <a:t>To determine how many servers are needed in each farm, the requirements for all of the databases in the farm must first be identified. SharePoint Server 2010 uses SQL Server databases at three different levels within a farm:</a:t>
            </a:r>
          </a:p>
          <a:p>
            <a:pPr marL="171450" indent="-171450">
              <a:buFont typeface="Arial" pitchFamily="34" charset="0"/>
              <a:buChar char="•"/>
            </a:pPr>
            <a:r>
              <a:rPr lang="en-US" sz="1000" b="1" dirty="0" smtClean="0"/>
              <a:t>Farm-level databases. </a:t>
            </a:r>
            <a:r>
              <a:rPr lang="en-US" sz="1000" b="0" dirty="0" smtClean="0"/>
              <a:t>Used to hold the farm configuration information as well as administration and other functions. </a:t>
            </a:r>
          </a:p>
          <a:p>
            <a:pPr marL="171450" indent="-171450">
              <a:buFont typeface="Arial" pitchFamily="34" charset="0"/>
              <a:buChar char="•"/>
            </a:pPr>
            <a:r>
              <a:rPr lang="en-US" sz="1000" b="1" dirty="0" smtClean="0"/>
              <a:t>Content-level databases.</a:t>
            </a:r>
            <a:r>
              <a:rPr lang="en-US" sz="1000" b="0" dirty="0" smtClean="0"/>
              <a:t> Used to hold the user content of all the websites. These databases exist once for every farm and may optionally be split into multiple databases by deploying multiple site collections. </a:t>
            </a:r>
          </a:p>
          <a:p>
            <a:pPr marL="171450" indent="-171450">
              <a:buFont typeface="Arial" pitchFamily="34" charset="0"/>
              <a:buChar char="•"/>
            </a:pPr>
            <a:r>
              <a:rPr lang="en-US" sz="1000" b="1" dirty="0" smtClean="0"/>
              <a:t>Service application-level databases. </a:t>
            </a:r>
            <a:r>
              <a:rPr lang="en-US" sz="1000" b="0" dirty="0" smtClean="0"/>
              <a:t>Used to hold the information for individual SharePoint Server 2010 service applications. These databases differ based on the need for each service application being used in the farm. </a:t>
            </a:r>
          </a:p>
          <a:p>
            <a:pPr marL="171450" indent="-171450">
              <a:buFont typeface="Arial" pitchFamily="34" charset="0"/>
              <a:buChar char="•"/>
            </a:pPr>
            <a:endParaRPr lang="en-US" sz="1000" b="0" dirty="0" smtClean="0"/>
          </a:p>
          <a:p>
            <a:r>
              <a:rPr lang="en-US" sz="1000" b="0" dirty="0" smtClean="0"/>
              <a:t>There is no prescriptive guidance from the product group on capacity and performance planning for the SQL Server instance design for a farm. There is a limited amount of planning information available, which can be found in Appendix C in the guide, along with a complete listing of all known SharePoint Server 2010 databases. Create a SQL Server instance design that supports the capacity and performance requirements for the farm by iterating through the farm, user content, and application service-level database requirements and summing the total amount of capacity and performance capabilities needed. If necessary, SQL Server databases can be distributed over several SQL Server instances. </a:t>
            </a:r>
          </a:p>
          <a:p>
            <a:endParaRPr lang="en-US" sz="1000" b="0" dirty="0" smtClean="0"/>
          </a:p>
          <a:p>
            <a:endParaRPr lang="en-US" sz="1000" b="0" dirty="0" smtClean="0"/>
          </a:p>
          <a:p>
            <a:endParaRPr lang="en-US" sz="1000" b="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Step 6: Design the SQL Server Infrastructure (Continued)</a:t>
            </a:r>
          </a:p>
          <a:p>
            <a:endParaRPr lang="en-US" sz="1000" b="1" dirty="0" smtClean="0"/>
          </a:p>
          <a:p>
            <a:r>
              <a:rPr lang="en-US" sz="1000" b="1" dirty="0" smtClean="0"/>
              <a:t>Task 2: Apply the Fault Tolerance Requirements</a:t>
            </a:r>
          </a:p>
          <a:p>
            <a:r>
              <a:rPr lang="en-US" sz="1000" b="0" dirty="0" smtClean="0"/>
              <a:t>SharePoint Server 2010 relies on SQL Server’s fault tolerance mechanisms to provide high availability for SharePoint Server 2010 databases. Review each SQL Server instance defined in the preceding task. If any SharePoint Server 2010 website associated with the SQL Server instance (because of its user content database or service application dependencies) requires high availability (identified and recorded in Step 1), this SQL Server instance and the SQL Server instance containing the farm-level databases must be configured to be fault tolerant to allow the website to meet its requirement for continuous availability.</a:t>
            </a:r>
          </a:p>
          <a:p>
            <a:endParaRPr lang="en-US" sz="1000" b="0" dirty="0" smtClean="0"/>
          </a:p>
          <a:p>
            <a:r>
              <a:rPr lang="en-US" sz="1000" b="0" dirty="0" smtClean="0"/>
              <a:t>SharePoint Server 2010 only supports two SQL Server database fault tolerance mechanisms: SQL Server failover clustering and high-availability database mirroring. See Step 3, Task 4 of the </a:t>
            </a:r>
            <a:r>
              <a:rPr lang="en-US" sz="1000" b="0" i="1" dirty="0" smtClean="0"/>
              <a:t>Infrastructure Planning and Design Guide for SQL Server 2008 and SQL Server 2008 R2</a:t>
            </a:r>
            <a:r>
              <a:rPr lang="en-US" sz="1000" b="0" dirty="0" smtClean="0"/>
              <a:t> for help in determining the right fault tolerance mechanism. If SQL Server failover clustering is used to provide fault tolerance, a SQL Server cluster instance is required for each SQL Server instance containing databases that require fault tolerance. If SQL Server high-availability database mirroring is used to provide fault tolerance, a mirror is required for each individual SQL Server database that requires fault tolerance.</a:t>
            </a:r>
            <a:endParaRPr lang="en-US" sz="1000" b="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Step 7: Identify the Optimization Opportunities</a:t>
            </a:r>
          </a:p>
          <a:p>
            <a:endParaRPr lang="en-US" sz="1000" dirty="0" smtClean="0"/>
          </a:p>
          <a:p>
            <a:r>
              <a:rPr lang="en-US" sz="1000" dirty="0" smtClean="0"/>
              <a:t>This step focuses on the server optimization opportunities of the SharePoint Server 2010 infrastructure. The potential for consolidation of individual SharePoint Server 2010 server roles will be discussed, with considerations given to isolation, capacity, performance, and fault tolerance.</a:t>
            </a:r>
          </a:p>
          <a:p>
            <a:endParaRPr lang="en-US" sz="1000" dirty="0" smtClean="0"/>
          </a:p>
          <a:p>
            <a:r>
              <a:rPr lang="en-US" sz="1000" dirty="0" smtClean="0"/>
              <a:t>Steps 4-6 were used to design each of the different infrastructure parts of a SharePoint Server 2010 farm: the web servers, application servers, and SQL Server instances independent of one another. The final step in the design process is to review all three of these designs collectively to see whether the design within each farm can be optimized.</a:t>
            </a:r>
          </a:p>
          <a:p>
            <a:endParaRPr lang="en-US" sz="1000" dirty="0" smtClean="0"/>
          </a:p>
          <a:p>
            <a:r>
              <a:rPr lang="en-US" sz="1000" dirty="0" smtClean="0"/>
              <a:t>Review each tier of applications, overlaying one over the next to determine whether some capabilities can be combined. For example, in a design with just a few websites, it may be feasible to combine the SharePoint Server 2010 web servers and application servers on a single set of servers, reducing the amount of hardware needed. The same could be true for a review of the application server and the SQL Server instances.</a:t>
            </a:r>
          </a:p>
          <a:p>
            <a:endParaRPr lang="en-US" sz="1000" dirty="0" smtClean="0"/>
          </a:p>
          <a:p>
            <a:r>
              <a:rPr lang="en-US" sz="1000" dirty="0" smtClean="0"/>
              <a:t>In this review, it is important to ensure that IT policies, system capacity, system performance, and system fault tolerance are all aligned before consolidating any platforms. </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297310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24882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2913542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909835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SharePoint Server 2010 guide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latin typeface="+mn-lt"/>
            </a:endParaRP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Infrastructure that is sized appropriately to meet business requirements.</a:t>
            </a:r>
          </a:p>
          <a:p>
            <a:pPr>
              <a:defRPr/>
            </a:pPr>
            <a:endParaRPr lang="en-US" sz="1000" dirty="0" smtClean="0">
              <a:latin typeface="+mn-lt"/>
            </a:endParaRPr>
          </a:p>
          <a:p>
            <a:endParaRPr lang="en-US" sz="1000" dirty="0" smtClean="0">
              <a:latin typeface="+mn-lt"/>
            </a:endParaRP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SharePoint Server 2010 guide </a:t>
            </a:r>
            <a:r>
              <a:rPr lang="en-US" sz="1000" b="1" dirty="0" smtClean="0"/>
              <a:t>(Continued)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was created to enable infrastructure planners to design a Microsoft SharePoint Server</a:t>
            </a:r>
            <a:r>
              <a:rPr lang="en-US" sz="1000" baseline="0" dirty="0" smtClean="0"/>
              <a:t> 2010</a:t>
            </a:r>
            <a:r>
              <a:rPr lang="en-US" sz="1000" dirty="0" smtClean="0"/>
              <a:t> infrastructure. The guide includes specific design information and activities that encourage sound planning. </a:t>
            </a:r>
          </a:p>
          <a:p>
            <a:endParaRPr lang="en-US" sz="1000" dirty="0" smtClean="0"/>
          </a:p>
          <a:p>
            <a:r>
              <a:rPr lang="en-US" sz="1000" dirty="0" smtClean="0"/>
              <a:t>Each activity includes:</a:t>
            </a:r>
          </a:p>
          <a:p>
            <a:pPr marL="230188" lvl="1" indent="-230188">
              <a:buFontTx/>
              <a:buChar char="•"/>
            </a:pPr>
            <a:r>
              <a:rPr lang="en-US" sz="1000" dirty="0" smtClean="0"/>
              <a:t>Prerequisites and background on the activity.</a:t>
            </a:r>
          </a:p>
          <a:p>
            <a:pPr marL="230188" lvl="1" indent="-230188">
              <a:buFontTx/>
              <a:buChar char="•"/>
            </a:pPr>
            <a:r>
              <a:rPr lang="en-US" sz="1000" dirty="0" smtClean="0"/>
              <a:t>Tasks that will be performed to complete the activity.</a:t>
            </a:r>
          </a:p>
          <a:p>
            <a:pPr marL="230188" lvl="1" indent="-230188">
              <a:buFontTx/>
              <a:buChar char="•"/>
            </a:pPr>
            <a:r>
              <a:rPr lang="en-US" sz="1000" dirty="0" smtClean="0"/>
              <a:t>Reference information regarding the activity’s impact on characteristics such as the cost, complexity, and capacity of the solution.</a:t>
            </a:r>
          </a:p>
          <a:p>
            <a:pPr marL="230188" lvl="1" indent="-230188">
              <a:buFontTx/>
              <a:buChar char="•"/>
            </a:pPr>
            <a:r>
              <a:rPr lang="en-US" sz="1000" dirty="0" smtClean="0"/>
              <a:t>Questions to ensure that business needs are captured and reflected in the solution.</a:t>
            </a:r>
          </a:p>
          <a:p>
            <a:endParaRPr lang="en-US" sz="1000" dirty="0" smtClean="0"/>
          </a:p>
          <a:p>
            <a:r>
              <a:rPr lang="en-US" sz="1000" dirty="0" smtClean="0"/>
              <a:t>The guide is written for information technology (IT) infrastructure specialists who are responsible for planning and designing the infrastructure for SharePoint Server</a:t>
            </a:r>
            <a:r>
              <a:rPr lang="en-US" sz="1000" baseline="0" dirty="0" smtClean="0"/>
              <a:t> 2010</a:t>
            </a:r>
            <a:r>
              <a:rPr lang="en-US" sz="1000" dirty="0" smtClean="0"/>
              <a:t>.</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69136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SharePoint Server 2010 is an integrated platform that allows users to share information effectively. It facilitates collaboration, provides content management, and can assist the organization in implementing business processes.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guide leads the reader through the design process to create a SharePoint Server 2010 infrastructure design that is appropriately placed, sized, and designed to deliver the stated business benefits while also considering the performance, capacity, and fault tolerance of the system. It addresses the scenarios most likely to be encountered by someone designing a SharePoint Server 2010 infrastructure. Customers with specific questions should consider having their architecture reviewed by Microsoft Customer Service and Support prior to implementation to ensure the supportability of a particular 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When used in conjunction with product documentation, the guide helps organizations confidently plan a SharePoint Server 2010 implementation. Appendix A in the guide includes sample job aids for recording the decisions made during the design process.</a:t>
            </a:r>
          </a:p>
        </p:txBody>
      </p:sp>
      <p:sp>
        <p:nvSpPr>
          <p:cNvPr id="9" name="Date Placeholder 8"/>
          <p:cNvSpPr>
            <a:spLocks noGrp="1"/>
          </p:cNvSpPr>
          <p:nvPr>
            <p:ph type="dt" idx="10"/>
          </p:nvPr>
        </p:nvSpPr>
        <p:spPr/>
        <p:txBody>
          <a:bodyPr/>
          <a:lstStyle/>
          <a:p>
            <a:fld id="{C77D5F2B-EB7D-4513-AEDF-6960892A4346}" type="datetime1">
              <a:rPr lang="en-US" smtClean="0"/>
              <a:pPr/>
              <a:t>7/26/2011</a:t>
            </a:fld>
            <a:endParaRPr lang="en-US" dirty="0"/>
          </a:p>
        </p:txBody>
      </p:sp>
      <p:sp>
        <p:nvSpPr>
          <p:cNvPr id="10" name="Slide Number Placeholder 9"/>
          <p:cNvSpPr>
            <a:spLocks noGrp="1"/>
          </p:cNvSpPr>
          <p:nvPr>
            <p:ph type="sldNum" sz="quarter" idx="11"/>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goal of the guide is to assist the reader through the process of planning a SharePoint Server 2010 infrastructure by addressing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Step 1: Identify the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Step 2: Apply the IT Policies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Step 3: Define the High-Level Architecture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Step 4: Design the Web Server Infrastructure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Step 5: Design the Application Server Infrastructure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Step 6: Design the SQL Server</a:t>
            </a:r>
            <a:r>
              <a:rPr lang="en-US" sz="1000" baseline="30000" dirty="0" smtClean="0"/>
              <a:t>®</a:t>
            </a:r>
            <a:r>
              <a:rPr lang="en-US" sz="1000" dirty="0" smtClean="0"/>
              <a:t> Infrastructure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Step 7: Identify the Optimization Opportunities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figure on this slide provides a graphical overview of these steps.</a:t>
            </a:r>
          </a:p>
        </p:txBody>
      </p:sp>
      <p:sp>
        <p:nvSpPr>
          <p:cNvPr id="9" name="Date Placeholder 8"/>
          <p:cNvSpPr>
            <a:spLocks noGrp="1"/>
          </p:cNvSpPr>
          <p:nvPr>
            <p:ph type="dt" idx="10"/>
          </p:nvPr>
        </p:nvSpPr>
        <p:spPr/>
        <p:txBody>
          <a:bodyPr/>
          <a:lstStyle/>
          <a:p>
            <a:fld id="{C77D5F2B-EB7D-4513-AEDF-6960892A4346}" type="datetime1">
              <a:rPr lang="en-US" smtClean="0"/>
              <a:pPr/>
              <a:t>7/26/2011</a:t>
            </a:fld>
            <a:endParaRPr lang="en-US" dirty="0"/>
          </a:p>
        </p:txBody>
      </p:sp>
      <p:sp>
        <p:nvSpPr>
          <p:cNvPr id="10" name="Slide Number Placeholder 9"/>
          <p:cNvSpPr>
            <a:spLocks noGrp="1"/>
          </p:cNvSpPr>
          <p:nvPr>
            <p:ph type="sldNum" sz="quarter" idx="11"/>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figure on this slide is a graphical representation of one SharePoint Server 2010 implementation. Note that the figure does not provide a comprehensive view of all possible options; rather, it is a single representation that shows the architectural items that must be considered for each SharePoint Server 2010 design.</a:t>
            </a: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6</a:t>
            </a:fld>
            <a:endParaRPr lang="en-US" dirty="0"/>
          </a:p>
        </p:txBody>
      </p:sp>
    </p:spTree>
    <p:extLst>
      <p:ext uri="{BB962C8B-B14F-4D97-AF65-F5344CB8AC3E}">
        <p14:creationId xmlns:p14="http://schemas.microsoft.com/office/powerpoint/2010/main" val="368214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Step 1: Identify the Requirements</a:t>
            </a:r>
          </a:p>
          <a:p>
            <a:endParaRPr lang="en-US" sz="1000" dirty="0" smtClean="0"/>
          </a:p>
          <a:p>
            <a:r>
              <a:rPr lang="en-US" sz="1000" b="1" dirty="0" smtClean="0"/>
              <a:t>Task 1: Determine the Business Requirements</a:t>
            </a:r>
          </a:p>
          <a:p>
            <a:r>
              <a:rPr lang="en-US" sz="1000" dirty="0" smtClean="0"/>
              <a:t>Determine the business</a:t>
            </a:r>
            <a:r>
              <a:rPr lang="en-US" sz="1000" baseline="0" dirty="0" smtClean="0"/>
              <a:t> requirements</a:t>
            </a:r>
            <a:r>
              <a:rPr lang="en-US" sz="1000" dirty="0" smtClean="0"/>
              <a:t> by identifying the SharePoint Server 2010 websites that will be created, where geographically and by whom they will be accessed, and other characteristics about the functionality the business needs the websites to be capable of providing.</a:t>
            </a:r>
          </a:p>
          <a:p>
            <a:r>
              <a:rPr lang="en-US" sz="1000" dirty="0" smtClean="0"/>
              <a:t>Ask the business representative the following:</a:t>
            </a:r>
          </a:p>
          <a:p>
            <a:pPr marL="171450" indent="-171450">
              <a:buFont typeface="Arial" pitchFamily="34" charset="0"/>
              <a:buChar char="•"/>
            </a:pPr>
            <a:r>
              <a:rPr lang="en-US" sz="1000" dirty="0" smtClean="0"/>
              <a:t>What is the name of the website?</a:t>
            </a:r>
          </a:p>
          <a:p>
            <a:pPr marL="171450" indent="-171450">
              <a:buFont typeface="Arial" pitchFamily="34" charset="0"/>
              <a:buChar char="•"/>
            </a:pPr>
            <a:r>
              <a:rPr lang="en-US" sz="1000" dirty="0" smtClean="0"/>
              <a:t>Which physical locations have users who will require access to the website?</a:t>
            </a:r>
          </a:p>
          <a:p>
            <a:pPr marL="171450" indent="-171450">
              <a:buFont typeface="Arial" pitchFamily="34" charset="0"/>
              <a:buChar char="•"/>
            </a:pPr>
            <a:r>
              <a:rPr lang="en-US" sz="1000" dirty="0" smtClean="0"/>
              <a:t>Does the website require operational autonomy in any of the locations in which it will be used? </a:t>
            </a:r>
          </a:p>
          <a:p>
            <a:pPr marL="171450" indent="-171450">
              <a:buFont typeface="Arial" pitchFamily="34" charset="0"/>
              <a:buChar char="•"/>
            </a:pPr>
            <a:r>
              <a:rPr lang="en-US" sz="1000" dirty="0" smtClean="0"/>
              <a:t>Must the website be accessed independently of the availability of the wide area network (WAN)? </a:t>
            </a:r>
          </a:p>
          <a:p>
            <a:pPr marL="171450" indent="-171450">
              <a:buFont typeface="Arial" pitchFamily="34" charset="0"/>
              <a:buChar char="•"/>
            </a:pPr>
            <a:r>
              <a:rPr lang="en-US" sz="1000" dirty="0" smtClean="0"/>
              <a:t>How many users will access the website from each physical location?</a:t>
            </a:r>
          </a:p>
          <a:p>
            <a:pPr marL="171450" indent="-171450">
              <a:buFont typeface="Arial" pitchFamily="34" charset="0"/>
              <a:buChar char="•"/>
            </a:pPr>
            <a:r>
              <a:rPr lang="en-US" sz="1000" dirty="0" smtClean="0"/>
              <a:t>Will the website require high availability? </a:t>
            </a:r>
          </a:p>
          <a:p>
            <a:pPr marL="171450" indent="-171450">
              <a:buFont typeface="Arial" pitchFamily="34" charset="0"/>
              <a:buChar char="•"/>
            </a:pPr>
            <a:r>
              <a:rPr lang="en-US" sz="1000" dirty="0" smtClean="0"/>
              <a:t>Will the website require isolation? </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000" b="1" dirty="0" smtClean="0"/>
              <a:t>Step 1: Identify the Requirements (Continued)</a:t>
            </a:r>
          </a:p>
          <a:p>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Determine the Functionality Requirements</a:t>
            </a:r>
          </a:p>
          <a:p>
            <a:r>
              <a:rPr lang="en-US" sz="1000" b="0" dirty="0" smtClean="0"/>
              <a:t>The next task is to identify what types of functionality each website requires. For each website identified in Task 1, determine the specific SharePoint Server 2010 functionality required by interviewing the business representative.</a:t>
            </a:r>
          </a:p>
          <a:p>
            <a:r>
              <a:rPr lang="en-US" sz="1000" b="1" dirty="0" smtClean="0"/>
              <a:t>User Functionality</a:t>
            </a:r>
          </a:p>
          <a:p>
            <a:r>
              <a:rPr lang="en-US" sz="1000" b="0" dirty="0" smtClean="0"/>
              <a:t>Does the website need to:</a:t>
            </a:r>
          </a:p>
          <a:p>
            <a:pPr marL="171450" indent="-171450">
              <a:buFont typeface="Arial" pitchFamily="34" charset="0"/>
              <a:buChar char="•"/>
            </a:pPr>
            <a:r>
              <a:rPr lang="en-US" sz="1000" b="0" dirty="0" smtClean="0"/>
              <a:t>Centrally manage Microsoft InfoPath</a:t>
            </a:r>
            <a:r>
              <a:rPr lang="en-US" sz="1000" b="0" baseline="30000" dirty="0" smtClean="0"/>
              <a:t>®</a:t>
            </a:r>
            <a:r>
              <a:rPr lang="en-US" sz="1000" b="0" dirty="0" smtClean="0"/>
              <a:t> forms that will be available for editing online in a web browser?</a:t>
            </a:r>
          </a:p>
          <a:p>
            <a:pPr marL="171450" indent="-171450">
              <a:buFont typeface="Arial" pitchFamily="34" charset="0"/>
              <a:buChar char="•"/>
            </a:pPr>
            <a:r>
              <a:rPr lang="en-US" sz="1000" b="0" dirty="0" smtClean="0"/>
              <a:t>Provide web-based project scheduling functionality? </a:t>
            </a:r>
          </a:p>
          <a:p>
            <a:pPr marL="171450" indent="-171450">
              <a:buFont typeface="Arial" pitchFamily="34" charset="0"/>
              <a:buChar char="•"/>
            </a:pPr>
            <a:r>
              <a:rPr lang="en-US" sz="1000" b="0" dirty="0" smtClean="0"/>
              <a:t>Interact with Microsoft Access</a:t>
            </a:r>
            <a:r>
              <a:rPr lang="en-US" sz="1000" b="0" baseline="30000" dirty="0" smtClean="0"/>
              <a:t>®</a:t>
            </a:r>
            <a:r>
              <a:rPr lang="en-US" sz="1000" b="0" dirty="0" smtClean="0"/>
              <a:t> 2010 databases in a web browser? </a:t>
            </a:r>
          </a:p>
          <a:p>
            <a:pPr marL="171450" indent="-171450">
              <a:buFont typeface="Arial" pitchFamily="34" charset="0"/>
              <a:buChar char="•"/>
            </a:pPr>
            <a:r>
              <a:rPr lang="en-US" sz="1000" b="0" dirty="0" smtClean="0"/>
              <a:t>Allow users to edit worksheets without having Microsoft Office installed on each client computer?</a:t>
            </a:r>
          </a:p>
          <a:p>
            <a:pPr marL="171450" indent="-171450">
              <a:buFont typeface="Arial" pitchFamily="34" charset="0"/>
              <a:buChar char="•"/>
            </a:pPr>
            <a:r>
              <a:rPr lang="en-US" sz="1000" b="0" dirty="0" smtClean="0"/>
              <a:t>Allow users to edit presentations without having Microsoft Office installed on each client computer?</a:t>
            </a:r>
          </a:p>
          <a:p>
            <a:pPr marL="171450" indent="-171450">
              <a:buFont typeface="Arial" pitchFamily="34" charset="0"/>
              <a:buChar char="•"/>
            </a:pPr>
            <a:r>
              <a:rPr lang="en-US" sz="1000" b="0" dirty="0" smtClean="0"/>
              <a:t>Allow users to edit documents without having Microsoft Office installed on each client computer?</a:t>
            </a:r>
          </a:p>
          <a:p>
            <a:pPr marL="171450" indent="-171450">
              <a:buFont typeface="Arial" pitchFamily="34" charset="0"/>
              <a:buChar char="•"/>
            </a:pPr>
            <a:r>
              <a:rPr lang="en-US" sz="1000" b="0" dirty="0" smtClean="0"/>
              <a:t>Allow users to edit diagrams without having Microsoft Visio</a:t>
            </a:r>
            <a:r>
              <a:rPr lang="en-US" sz="1000" b="0" baseline="30000" dirty="0" smtClean="0"/>
              <a:t>®</a:t>
            </a:r>
            <a:r>
              <a:rPr lang="en-US" sz="1000" b="0" dirty="0" smtClean="0"/>
              <a:t> installed on each client computer?</a:t>
            </a:r>
          </a:p>
          <a:p>
            <a:pPr marL="171450" indent="-171450">
              <a:buFont typeface="Arial" pitchFamily="34" charset="0"/>
              <a:buChar char="•"/>
            </a:pPr>
            <a:r>
              <a:rPr lang="en-US" sz="1000" b="0" dirty="0" smtClean="0"/>
              <a:t>Allow users to edit Microsoft OneNote</a:t>
            </a:r>
            <a:r>
              <a:rPr lang="en-US" sz="1000" b="0" baseline="30000" dirty="0" smtClean="0"/>
              <a:t>®</a:t>
            </a:r>
            <a:r>
              <a:rPr lang="en-US" sz="1000" b="0" dirty="0" smtClean="0"/>
              <a:t> notebooks without having Microsoft Office installed on each client computer?</a:t>
            </a:r>
          </a:p>
          <a:p>
            <a:pPr marL="171450" indent="-171450">
              <a:buFont typeface="Arial" pitchFamily="34" charset="0"/>
              <a:buChar char="•"/>
            </a:pPr>
            <a:r>
              <a:rPr lang="en-US" sz="1000" b="0" dirty="0" smtClean="0"/>
              <a:t>Allow users to access shared Microsoft PowerPivot for Excel</a:t>
            </a:r>
            <a:r>
              <a:rPr lang="en-US" sz="1000" b="0" baseline="30000" dirty="0" smtClean="0"/>
              <a:t>®</a:t>
            </a:r>
            <a:r>
              <a:rPr lang="en-US" sz="1000" b="0" dirty="0" smtClean="0"/>
              <a:t> 2010 workbooks that are stored in SharePoint Server 2010?</a:t>
            </a:r>
          </a:p>
          <a:p>
            <a:pPr marL="171450" indent="-171450">
              <a:buFont typeface="Arial" pitchFamily="34" charset="0"/>
              <a:buChar char="•"/>
            </a:pPr>
            <a:r>
              <a:rPr lang="en-US" sz="1000" b="0" dirty="0" smtClean="0"/>
              <a:t>Provide a “My Sites” social networking platform for users to share personal information?</a:t>
            </a:r>
          </a:p>
          <a:p>
            <a:r>
              <a:rPr lang="en-US" sz="1000" b="1" dirty="0" smtClean="0"/>
              <a:t>Developer Functionality</a:t>
            </a:r>
          </a:p>
          <a:p>
            <a:r>
              <a:rPr lang="en-US" sz="1000" b="0" dirty="0" smtClean="0"/>
              <a:t>Does the website need to:</a:t>
            </a:r>
          </a:p>
          <a:p>
            <a:pPr marL="171450" indent="-171450">
              <a:buFont typeface="Arial" pitchFamily="34" charset="0"/>
              <a:buChar char="•"/>
            </a:pPr>
            <a:r>
              <a:rPr lang="en-US" sz="1000" b="0" dirty="0" smtClean="0"/>
              <a:t>Access line-of-business (LOB) system data?</a:t>
            </a:r>
          </a:p>
          <a:p>
            <a:pPr marL="171450" indent="-171450">
              <a:buFont typeface="Arial" pitchFamily="34" charset="0"/>
              <a:buChar char="•"/>
            </a:pPr>
            <a:r>
              <a:rPr lang="en-US" sz="1000" b="0" dirty="0" smtClean="0"/>
              <a:t>Use managed taxonomy hierarchies, keywords, and a social tagging infrastructure? </a:t>
            </a:r>
          </a:p>
          <a:p>
            <a:pPr marL="171450" indent="-171450">
              <a:buFont typeface="Arial" pitchFamily="34" charset="0"/>
              <a:buChar char="•"/>
            </a:pPr>
            <a:r>
              <a:rPr lang="en-US" sz="1000" b="0" dirty="0" smtClean="0"/>
              <a:t>Use custom dashboards, scorecards, key performance indicators (KPIs), or reports? </a:t>
            </a:r>
          </a:p>
          <a:p>
            <a:pPr marL="171450" indent="-171450">
              <a:buFont typeface="Arial" pitchFamily="34" charset="0"/>
              <a:buChar char="•"/>
            </a:pPr>
            <a:r>
              <a:rPr lang="en-US" sz="1000" b="0" dirty="0" smtClean="0"/>
              <a:t>Collect, report, and analyze the use and effectiveness of the SharePoint Server 2010 deployment?</a:t>
            </a:r>
          </a:p>
          <a:p>
            <a:pPr marL="171450" indent="-171450">
              <a:buFont typeface="Arial" pitchFamily="34" charset="0"/>
              <a:buChar char="•"/>
            </a:pPr>
            <a:r>
              <a:rPr lang="en-US" sz="1000" b="0" dirty="0" smtClean="0"/>
              <a:t>Automatically convert documents between formats that Microsoft Word recognizes—for example, saving a Word document as a PDF?</a:t>
            </a:r>
          </a:p>
          <a:p>
            <a:r>
              <a:rPr lang="en-US" sz="1000" b="1" dirty="0" smtClean="0"/>
              <a:t>Administrative Functionality</a:t>
            </a:r>
          </a:p>
          <a:p>
            <a:r>
              <a:rPr lang="en-US" sz="1000" b="0" dirty="0" smtClean="0"/>
              <a:t>Does the website need to:</a:t>
            </a:r>
          </a:p>
          <a:p>
            <a:pPr marL="171450" indent="-171450">
              <a:buFont typeface="Arial" pitchFamily="34" charset="0"/>
              <a:buChar char="•"/>
            </a:pPr>
            <a:r>
              <a:rPr lang="en-US" sz="1000" b="0" dirty="0" smtClean="0"/>
              <a:t>Allow users to search documents stored in SharePoint Server 2010? </a:t>
            </a:r>
          </a:p>
          <a:p>
            <a:pPr marL="171450" indent="-171450">
              <a:buFont typeface="Arial" pitchFamily="34" charset="0"/>
              <a:buChar char="•"/>
            </a:pPr>
            <a:r>
              <a:rPr lang="en-US" sz="1000" b="0" dirty="0" smtClean="0"/>
              <a:t>Provide enhanced search services such as contextual or linguistic search?</a:t>
            </a:r>
          </a:p>
          <a:p>
            <a:pPr marL="171450" indent="-171450">
              <a:buFont typeface="Arial" pitchFamily="34" charset="0"/>
              <a:buChar char="•"/>
            </a:pPr>
            <a:r>
              <a:rPr lang="en-US" sz="1000" b="0" dirty="0" smtClean="0"/>
              <a:t>Allow users to use data from external sources without having to log on to those external sources? </a:t>
            </a:r>
          </a:p>
          <a:p>
            <a:pPr marL="171450" indent="-171450">
              <a:buFont typeface="Arial" pitchFamily="34" charset="0"/>
              <a:buChar char="•"/>
            </a:pPr>
            <a:r>
              <a:rPr lang="en-US" sz="1000" b="0" dirty="0" smtClean="0"/>
              <a:t>Allow the temporary storage of user data (session state)? </a:t>
            </a:r>
          </a:p>
          <a:p>
            <a:pPr marL="171450" indent="-171450">
              <a:buFont typeface="Arial" pitchFamily="34" charset="0"/>
              <a:buChar char="•"/>
            </a:pPr>
            <a:r>
              <a:rPr lang="en-US" sz="1000" b="0" dirty="0" smtClean="0"/>
              <a:t>Provide system health reports, web analysis reports, or administrative reports?</a:t>
            </a:r>
          </a:p>
          <a:p>
            <a:pPr marL="171450" indent="-171450">
              <a:buFont typeface="Arial" pitchFamily="34" charset="0"/>
              <a:buChar char="•"/>
            </a:pPr>
            <a:r>
              <a:rPr lang="en-US" sz="1000" b="0" dirty="0" smtClean="0"/>
              <a:t>Have an end-to-end secure/encrypted environment?</a:t>
            </a:r>
            <a:endParaRPr lang="en-US" sz="1000" b="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Step 2: Apply the IT Policies</a:t>
            </a:r>
          </a:p>
          <a:p>
            <a:endParaRPr lang="en-US" sz="1000" dirty="0" smtClean="0"/>
          </a:p>
          <a:p>
            <a:r>
              <a:rPr lang="en-US" sz="1000" b="1" dirty="0" smtClean="0"/>
              <a:t>Task 1: Determine the IT Policy Requirements</a:t>
            </a:r>
          </a:p>
          <a:p>
            <a:r>
              <a:rPr lang="en-US" sz="1000" dirty="0" smtClean="0"/>
              <a:t>In this task, the IT policy representative, such as a systems architect, should be interviewed or written policies reviewed to ensure that the SharePoint Server 2010 design is aligned and compliant with current policy. </a:t>
            </a:r>
          </a:p>
          <a:p>
            <a:endParaRPr lang="en-US" sz="1000" dirty="0" smtClean="0"/>
          </a:p>
          <a:p>
            <a:r>
              <a:rPr lang="en-US" sz="1000" dirty="0" smtClean="0"/>
              <a:t>For each website identified in Step 1, answer the following questions about system implementation information. </a:t>
            </a:r>
          </a:p>
          <a:p>
            <a:r>
              <a:rPr lang="en-US" sz="1000" dirty="0" smtClean="0"/>
              <a:t>For this website, are there any IT policies that:</a:t>
            </a:r>
          </a:p>
          <a:p>
            <a:pPr marL="171450" indent="-171450">
              <a:buFont typeface="Arial" pitchFamily="34" charset="0"/>
              <a:buChar char="•"/>
            </a:pPr>
            <a:r>
              <a:rPr lang="en-US" sz="1000" dirty="0" smtClean="0"/>
              <a:t>Specify where servers must be located? This answer will affect the server placement decisions in Step 3. If the answer is yes, make a note of how this policy affects this website.</a:t>
            </a:r>
          </a:p>
          <a:p>
            <a:pPr marL="171450" indent="-171450">
              <a:buFont typeface="Arial" pitchFamily="34" charset="0"/>
              <a:buChar char="•"/>
            </a:pPr>
            <a:r>
              <a:rPr lang="en-US" sz="1000" dirty="0" smtClean="0"/>
              <a:t>Affect where data can be stored? For example, data may be required to stay within the organization’s country, facility, or other boundaries. If the answer is yes, make a note of how this policy affects this website.</a:t>
            </a:r>
          </a:p>
          <a:p>
            <a:pPr marL="171450" indent="-171450">
              <a:buFont typeface="Arial" pitchFamily="34" charset="0"/>
              <a:buChar char="•"/>
            </a:pPr>
            <a:r>
              <a:rPr lang="en-US" sz="1000" dirty="0" smtClean="0"/>
              <a:t>Require the use of an existing enterprise database or web server infrastructure? This answer will affect the SharePoint Server 2010 application placement decisions in Step 3. If the answer is yes, make a note of how this policy affects this website.</a:t>
            </a:r>
          </a:p>
          <a:p>
            <a:pPr marL="171450" indent="-171450">
              <a:buFont typeface="Arial" pitchFamily="34" charset="0"/>
              <a:buChar char="•"/>
            </a:pPr>
            <a:r>
              <a:rPr lang="en-US" sz="1000" dirty="0" smtClean="0"/>
              <a:t>Add to the availability requirements identified in Step 1? If the answer is yes, then for each website that will require additional availability requirements, update the availability item in Table A-1 in Appendix A in the guide.</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ipdfdbk@microsoft.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396425"/>
            <a:ext cx="7696200" cy="584775"/>
          </a:xfrm>
          <a:prstGeom prst="rect">
            <a:avLst/>
          </a:prstGeom>
          <a:noFill/>
        </p:spPr>
        <p:txBody>
          <a:bodyPr wrap="square" rtlCol="0">
            <a:spAutoFit/>
          </a:bodyPr>
          <a:lstStyle/>
          <a:p>
            <a:r>
              <a:rPr lang="da-DK" sz="3200" dirty="0" smtClean="0"/>
              <a:t>Microsoft</a:t>
            </a:r>
            <a:r>
              <a:rPr lang="da-DK" sz="3200" baseline="30000" dirty="0" smtClean="0"/>
              <a:t>®</a:t>
            </a:r>
            <a:r>
              <a:rPr lang="da-DK" sz="3200" dirty="0" smtClean="0"/>
              <a:t> </a:t>
            </a:r>
            <a:r>
              <a:rPr lang="en-US" sz="3200" dirty="0" smtClean="0"/>
              <a:t>SharePoin</a:t>
            </a:r>
            <a:r>
              <a:rPr lang="da-DK" sz="3200" dirty="0"/>
              <a:t>t</a:t>
            </a:r>
            <a:r>
              <a:rPr lang="da-DK" sz="3200" baseline="30000" dirty="0"/>
              <a:t>®</a:t>
            </a:r>
            <a:r>
              <a:rPr lang="da-DK" sz="3200" dirty="0"/>
              <a:t> </a:t>
            </a:r>
            <a:r>
              <a:rPr lang="en-US" sz="3200" dirty="0" smtClean="0"/>
              <a:t>Server 2010</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307777"/>
          </a:xfrm>
          <a:prstGeom prst="rect">
            <a:avLst/>
          </a:prstGeom>
          <a:noFill/>
        </p:spPr>
        <p:txBody>
          <a:bodyPr wrap="square" rtlCol="0">
            <a:spAutoFit/>
          </a:bodyPr>
          <a:lstStyle/>
          <a:p>
            <a:r>
              <a:rPr lang="en-US" sz="1400" dirty="0" smtClean="0"/>
              <a:t> Published: July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3: </a:t>
            </a:r>
            <a:r>
              <a:rPr lang="en-US" dirty="0"/>
              <a:t>Define the </a:t>
            </a:r>
            <a:r>
              <a:rPr lang="en-US" dirty="0" smtClean="0"/>
              <a:t>High-Level </a:t>
            </a:r>
            <a:r>
              <a:rPr lang="en-US" dirty="0"/>
              <a:t>Architecture</a:t>
            </a:r>
          </a:p>
        </p:txBody>
      </p:sp>
      <p:sp>
        <p:nvSpPr>
          <p:cNvPr id="3" name="Content Placeholder 2"/>
          <p:cNvSpPr>
            <a:spLocks noGrp="1"/>
          </p:cNvSpPr>
          <p:nvPr>
            <p:ph idx="1"/>
          </p:nvPr>
        </p:nvSpPr>
        <p:spPr>
          <a:xfrm>
            <a:off x="537027" y="1447800"/>
            <a:ext cx="8229600" cy="5029199"/>
          </a:xfrm>
        </p:spPr>
        <p:txBody>
          <a:bodyPr>
            <a:normAutofit/>
          </a:bodyPr>
          <a:lstStyle/>
          <a:p>
            <a:pPr marL="239713" indent="-239713"/>
            <a:r>
              <a:rPr lang="en-US" sz="2400" dirty="0"/>
              <a:t>Task 1: Design the SharePoint Server 2010 Farms</a:t>
            </a:r>
          </a:p>
          <a:p>
            <a:pPr marL="457200" lvl="1" indent="-217488">
              <a:spcBef>
                <a:spcPts val="1200"/>
              </a:spcBef>
              <a:buFont typeface="Arial" pitchFamily="34" charset="0"/>
              <a:buChar char="•"/>
            </a:pPr>
            <a:r>
              <a:rPr lang="en-US" dirty="0"/>
              <a:t>Apply </a:t>
            </a:r>
            <a:r>
              <a:rPr lang="en-US" dirty="0" smtClean="0"/>
              <a:t>Network Constraints</a:t>
            </a:r>
          </a:p>
          <a:p>
            <a:pPr marL="690562" lvl="2" indent="-217488">
              <a:spcBef>
                <a:spcPts val="1200"/>
              </a:spcBef>
              <a:buFont typeface="Arial" pitchFamily="34" charset="0"/>
              <a:buChar char="•"/>
            </a:pPr>
            <a:r>
              <a:rPr lang="en-US" dirty="0" smtClean="0"/>
              <a:t>Adequate bandwidth, speed, and reliability</a:t>
            </a:r>
          </a:p>
          <a:p>
            <a:pPr marL="690562" lvl="2" indent="-217488">
              <a:spcBef>
                <a:spcPts val="1200"/>
              </a:spcBef>
              <a:buFont typeface="Arial" pitchFamily="34" charset="0"/>
              <a:buChar char="•"/>
            </a:pPr>
            <a:r>
              <a:rPr lang="en-US" dirty="0" smtClean="0"/>
              <a:t>Site autonomy needs</a:t>
            </a:r>
            <a:endParaRPr lang="en-US" dirty="0"/>
          </a:p>
          <a:p>
            <a:pPr marL="457200" lvl="1" indent="-217488">
              <a:spcBef>
                <a:spcPts val="1200"/>
              </a:spcBef>
              <a:buFont typeface="Arial" pitchFamily="34" charset="0"/>
              <a:buChar char="•"/>
            </a:pPr>
            <a:r>
              <a:rPr lang="en-US" dirty="0"/>
              <a:t>Apply </a:t>
            </a:r>
            <a:r>
              <a:rPr lang="en-US" dirty="0" smtClean="0"/>
              <a:t>Isolation Requirements</a:t>
            </a:r>
            <a:endParaRPr lang="en-US" dirty="0"/>
          </a:p>
          <a:p>
            <a:pPr marL="457200" lvl="1" indent="-217488">
              <a:spcBef>
                <a:spcPts val="1200"/>
              </a:spcBef>
              <a:buFont typeface="Arial" pitchFamily="34" charset="0"/>
              <a:buChar char="•"/>
            </a:pPr>
            <a:r>
              <a:rPr lang="en-US" dirty="0"/>
              <a:t>Map </a:t>
            </a:r>
            <a:r>
              <a:rPr lang="en-US" dirty="0" smtClean="0"/>
              <a:t>Website User Locations </a:t>
            </a:r>
            <a:r>
              <a:rPr lang="en-US" dirty="0"/>
              <a:t>to </a:t>
            </a:r>
            <a:r>
              <a:rPr lang="en-US" dirty="0" smtClean="0"/>
              <a:t>Farms</a:t>
            </a:r>
            <a:endParaRPr lang="en-US" dirty="0"/>
          </a:p>
          <a:p>
            <a:pPr lvl="1">
              <a:buFont typeface="Arial" pitchFamily="34" charset="0"/>
              <a:buChar char="•"/>
            </a:pPr>
            <a:endParaRPr lang="en-US" dirty="0"/>
          </a:p>
          <a:p>
            <a:pPr>
              <a:buNone/>
            </a:pPr>
            <a:endParaRPr lang="en-US" dirty="0" smtClean="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58178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Additional Considerations (Step 3)</a:t>
            </a:r>
            <a:endParaRPr lang="en-US" dirty="0"/>
          </a:p>
        </p:txBody>
      </p:sp>
      <p:sp>
        <p:nvSpPr>
          <p:cNvPr id="3" name="Content Placeholder 2"/>
          <p:cNvSpPr>
            <a:spLocks noGrp="1"/>
          </p:cNvSpPr>
          <p:nvPr>
            <p:ph idx="1"/>
          </p:nvPr>
        </p:nvSpPr>
        <p:spPr>
          <a:xfrm>
            <a:off x="537027" y="1447800"/>
            <a:ext cx="7997373" cy="5029199"/>
          </a:xfrm>
        </p:spPr>
        <p:txBody>
          <a:bodyPr>
            <a:normAutofit/>
          </a:bodyPr>
          <a:lstStyle/>
          <a:p>
            <a:pPr marL="239713" lvl="1" indent="-239713">
              <a:spcBef>
                <a:spcPts val="1200"/>
              </a:spcBef>
              <a:buFont typeface="Arial" pitchFamily="34" charset="0"/>
              <a:buChar char="•"/>
            </a:pPr>
            <a:r>
              <a:rPr lang="en-US" sz="2400" dirty="0" smtClean="0"/>
              <a:t>The </a:t>
            </a:r>
            <a:r>
              <a:rPr lang="en-US" sz="2400" dirty="0"/>
              <a:t>items </a:t>
            </a:r>
            <a:r>
              <a:rPr lang="en-US" sz="2400" dirty="0" smtClean="0"/>
              <a:t>below may </a:t>
            </a:r>
            <a:r>
              <a:rPr lang="en-US" sz="2400" dirty="0"/>
              <a:t>need to be addressed based on other organizational requirements. Such work is outside of the scope of this guide.</a:t>
            </a:r>
          </a:p>
          <a:p>
            <a:pPr marL="457200" lvl="1" indent="-217488">
              <a:spcBef>
                <a:spcPts val="1200"/>
              </a:spcBef>
              <a:buFont typeface="Arial" pitchFamily="34" charset="0"/>
              <a:buChar char="•"/>
            </a:pPr>
            <a:r>
              <a:rPr lang="en-US" dirty="0"/>
              <a:t>Domain name uniqueness</a:t>
            </a:r>
          </a:p>
          <a:p>
            <a:pPr marL="457200" lvl="1" indent="-217488">
              <a:spcBef>
                <a:spcPts val="1200"/>
              </a:spcBef>
              <a:buFont typeface="Arial" pitchFamily="34" charset="0"/>
              <a:buChar char="•"/>
            </a:pPr>
            <a:r>
              <a:rPr lang="en-US" dirty="0"/>
              <a:t>Data consistency among farms</a:t>
            </a:r>
          </a:p>
          <a:p>
            <a:pPr marL="457200" lvl="1" indent="-217488">
              <a:spcBef>
                <a:spcPts val="1200"/>
              </a:spcBef>
              <a:buFont typeface="Arial" pitchFamily="34" charset="0"/>
              <a:buChar char="•"/>
            </a:pPr>
            <a:r>
              <a:rPr lang="en-US" dirty="0"/>
              <a:t>Encrypted client-to-server communications</a:t>
            </a:r>
          </a:p>
          <a:p>
            <a:pPr marL="457200" lvl="1" indent="-217488">
              <a:spcBef>
                <a:spcPts val="1200"/>
              </a:spcBef>
              <a:buFont typeface="Arial" pitchFamily="34" charset="0"/>
              <a:buChar char="•"/>
            </a:pPr>
            <a:r>
              <a:rPr lang="en-US" dirty="0"/>
              <a:t>Active </a:t>
            </a:r>
            <a:r>
              <a:rPr lang="en-US" dirty="0" smtClean="0"/>
              <a:t>Directory</a:t>
            </a:r>
            <a:r>
              <a:rPr lang="en-US" baseline="30000" dirty="0" smtClean="0"/>
              <a:t>®</a:t>
            </a:r>
            <a:r>
              <a:rPr lang="en-US" dirty="0" smtClean="0"/>
              <a:t> </a:t>
            </a:r>
            <a:r>
              <a:rPr lang="en-US" dirty="0"/>
              <a:t>Domain Services (AD DS)</a:t>
            </a:r>
          </a:p>
          <a:p>
            <a:pPr lvl="2">
              <a:buFont typeface="Arial" pitchFamily="34" charset="0"/>
              <a:buChar char="•"/>
            </a:pP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155003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4: </a:t>
            </a:r>
            <a:r>
              <a:rPr lang="en-US" dirty="0"/>
              <a:t>Design the Web Server Infrastructure</a:t>
            </a:r>
          </a:p>
        </p:txBody>
      </p:sp>
      <p:sp>
        <p:nvSpPr>
          <p:cNvPr id="3" name="Content Placeholder 2"/>
          <p:cNvSpPr>
            <a:spLocks noGrp="1"/>
          </p:cNvSpPr>
          <p:nvPr>
            <p:ph idx="1"/>
          </p:nvPr>
        </p:nvSpPr>
        <p:spPr>
          <a:xfrm>
            <a:off x="537027" y="1447800"/>
            <a:ext cx="8229600" cy="5029199"/>
          </a:xfrm>
        </p:spPr>
        <p:txBody>
          <a:bodyPr>
            <a:normAutofit/>
          </a:bodyPr>
          <a:lstStyle/>
          <a:p>
            <a:pPr marL="239713" lvl="1" indent="-239713">
              <a:spcBef>
                <a:spcPts val="1200"/>
              </a:spcBef>
              <a:buFont typeface="Arial" pitchFamily="34" charset="0"/>
              <a:buChar char="•"/>
            </a:pPr>
            <a:r>
              <a:rPr lang="en-US" sz="2400" dirty="0"/>
              <a:t>Task 1: Design the Web Servers</a:t>
            </a:r>
          </a:p>
          <a:p>
            <a:pPr marL="457200" lvl="1" indent="-217488">
              <a:spcBef>
                <a:spcPts val="1200"/>
              </a:spcBef>
              <a:buFont typeface="Arial" pitchFamily="34" charset="0"/>
              <a:buChar char="•"/>
            </a:pPr>
            <a:r>
              <a:rPr lang="en-US" dirty="0"/>
              <a:t>Determine Server Capacity </a:t>
            </a:r>
            <a:r>
              <a:rPr lang="en-US" dirty="0" smtClean="0"/>
              <a:t>Requirements</a:t>
            </a:r>
          </a:p>
          <a:p>
            <a:pPr marL="690562" lvl="2" indent="-217488">
              <a:spcBef>
                <a:spcPts val="1200"/>
              </a:spcBef>
              <a:buFont typeface="Arial" pitchFamily="34" charset="0"/>
              <a:buChar char="•"/>
            </a:pPr>
            <a:r>
              <a:rPr lang="en-US" sz="1600" dirty="0"/>
              <a:t>Calculate the total amount of storage required for all web servers in the </a:t>
            </a:r>
            <a:r>
              <a:rPr lang="en-US" sz="1600" dirty="0" smtClean="0"/>
              <a:t>farm. If </a:t>
            </a:r>
            <a:r>
              <a:rPr lang="en-US" sz="1600" dirty="0"/>
              <a:t>total local capacity amount exceeds the amount of storage of the web server footprint, add servers until the capacity limits of each server are within tolerance </a:t>
            </a:r>
            <a:r>
              <a:rPr lang="en-US" sz="1600" dirty="0" smtClean="0"/>
              <a:t>levels</a:t>
            </a:r>
          </a:p>
          <a:p>
            <a:pPr marL="457200" lvl="1" indent="-217488">
              <a:spcBef>
                <a:spcPts val="1200"/>
              </a:spcBef>
              <a:buFont typeface="Arial" pitchFamily="34" charset="0"/>
              <a:buChar char="•"/>
            </a:pPr>
            <a:r>
              <a:rPr lang="en-US" dirty="0" smtClean="0"/>
              <a:t>Determine </a:t>
            </a:r>
            <a:r>
              <a:rPr lang="en-US" dirty="0"/>
              <a:t>Server Performance </a:t>
            </a:r>
            <a:r>
              <a:rPr lang="en-US" dirty="0" smtClean="0"/>
              <a:t>Requirements</a:t>
            </a:r>
          </a:p>
          <a:p>
            <a:pPr marL="690562" lvl="2" indent="-217488">
              <a:spcBef>
                <a:spcPts val="1200"/>
              </a:spcBef>
              <a:buFont typeface="Arial" pitchFamily="34" charset="0"/>
              <a:buChar char="•"/>
            </a:pPr>
            <a:r>
              <a:rPr lang="en-US" sz="1600" dirty="0"/>
              <a:t>The amount of physical resources needed to meet business requirements (processor, memory, disk, and network) per server based on estimated peak user loads</a:t>
            </a:r>
          </a:p>
          <a:p>
            <a:pPr>
              <a:buNone/>
            </a:pPr>
            <a:endParaRPr lang="en-US" dirty="0" smtClean="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24407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4: </a:t>
            </a:r>
            <a:r>
              <a:rPr lang="en-US" dirty="0"/>
              <a:t>Design the Web Server </a:t>
            </a:r>
            <a:r>
              <a:rPr lang="en-US" dirty="0" smtClean="0"/>
              <a:t>Infrastructure (Continued)</a:t>
            </a:r>
            <a:endParaRPr lang="en-US" dirty="0"/>
          </a:p>
        </p:txBody>
      </p:sp>
      <p:sp>
        <p:nvSpPr>
          <p:cNvPr id="3" name="Content Placeholder 2"/>
          <p:cNvSpPr>
            <a:spLocks noGrp="1"/>
          </p:cNvSpPr>
          <p:nvPr>
            <p:ph idx="1"/>
          </p:nvPr>
        </p:nvSpPr>
        <p:spPr>
          <a:xfrm>
            <a:off x="533400" y="1864243"/>
            <a:ext cx="8229600" cy="5029199"/>
          </a:xfrm>
        </p:spPr>
        <p:txBody>
          <a:bodyPr>
            <a:normAutofit/>
          </a:bodyPr>
          <a:lstStyle/>
          <a:p>
            <a:pPr marL="239713" lvl="1" indent="-239713">
              <a:spcBef>
                <a:spcPts val="1200"/>
              </a:spcBef>
              <a:buFont typeface="Arial" pitchFamily="34" charset="0"/>
              <a:buChar char="•"/>
            </a:pPr>
            <a:r>
              <a:rPr lang="en-US" sz="2400" dirty="0"/>
              <a:t>Task 2: Apply the Fault Tolerance Requirements</a:t>
            </a:r>
          </a:p>
          <a:p>
            <a:pPr marL="457200" lvl="1" indent="-217488">
              <a:spcBef>
                <a:spcPts val="1200"/>
              </a:spcBef>
              <a:buFont typeface="Arial" pitchFamily="34" charset="0"/>
              <a:buChar char="•"/>
            </a:pPr>
            <a:r>
              <a:rPr lang="en-US" dirty="0" smtClean="0"/>
              <a:t>SharePoint </a:t>
            </a:r>
            <a:r>
              <a:rPr lang="en-US" dirty="0"/>
              <a:t>Server </a:t>
            </a:r>
            <a:r>
              <a:rPr lang="en-US" dirty="0" smtClean="0"/>
              <a:t>web </a:t>
            </a:r>
            <a:r>
              <a:rPr lang="en-US" dirty="0"/>
              <a:t>servers achieve high </a:t>
            </a:r>
            <a:r>
              <a:rPr lang="en-US" dirty="0" smtClean="0"/>
              <a:t>availability via load balancing</a:t>
            </a:r>
          </a:p>
          <a:p>
            <a:pPr marL="457200" lvl="1" indent="-217488">
              <a:spcBef>
                <a:spcPts val="1200"/>
              </a:spcBef>
              <a:buFont typeface="Arial" pitchFamily="34" charset="0"/>
              <a:buChar char="•"/>
            </a:pPr>
            <a:r>
              <a:rPr lang="en-US" dirty="0" smtClean="0"/>
              <a:t>Can be hardware or software load balancers</a:t>
            </a:r>
            <a:endParaRPr lang="en-US" dirty="0"/>
          </a:p>
          <a:p>
            <a:pPr>
              <a:buNone/>
            </a:pPr>
            <a:endParaRPr lang="en-US" dirty="0" smtClean="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5710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5: </a:t>
            </a:r>
            <a:r>
              <a:rPr lang="en-US" dirty="0"/>
              <a:t>Design the Application Server Infrastructure</a:t>
            </a:r>
          </a:p>
        </p:txBody>
      </p:sp>
      <p:sp>
        <p:nvSpPr>
          <p:cNvPr id="3" name="Content Placeholder 2"/>
          <p:cNvSpPr>
            <a:spLocks noGrp="1"/>
          </p:cNvSpPr>
          <p:nvPr>
            <p:ph idx="1"/>
          </p:nvPr>
        </p:nvSpPr>
        <p:spPr>
          <a:xfrm>
            <a:off x="533400" y="1851838"/>
            <a:ext cx="8229600" cy="5029199"/>
          </a:xfrm>
        </p:spPr>
        <p:txBody>
          <a:bodyPr>
            <a:normAutofit/>
          </a:bodyPr>
          <a:lstStyle/>
          <a:p>
            <a:pPr marL="239713" lvl="1" indent="-239713">
              <a:spcBef>
                <a:spcPts val="1200"/>
              </a:spcBef>
              <a:buFont typeface="Arial" pitchFamily="34" charset="0"/>
              <a:buChar char="•"/>
            </a:pPr>
            <a:r>
              <a:rPr lang="en-US" sz="2400" dirty="0"/>
              <a:t>Task 1: Design the Application Servers</a:t>
            </a:r>
          </a:p>
          <a:p>
            <a:pPr marL="457200" lvl="1" indent="-217488">
              <a:spcBef>
                <a:spcPts val="1200"/>
              </a:spcBef>
              <a:buFont typeface="Arial" pitchFamily="34" charset="0"/>
              <a:buChar char="•"/>
            </a:pPr>
            <a:r>
              <a:rPr lang="en-US" dirty="0"/>
              <a:t>Determine Server Capacity Requirements</a:t>
            </a:r>
          </a:p>
          <a:p>
            <a:pPr marL="690562" lvl="2" indent="-217488">
              <a:spcBef>
                <a:spcPts val="1200"/>
              </a:spcBef>
              <a:buFont typeface="Arial" pitchFamily="34" charset="0"/>
              <a:buChar char="•"/>
            </a:pPr>
            <a:r>
              <a:rPr lang="en-US" sz="1600" dirty="0" smtClean="0"/>
              <a:t>See Table 3 in the guide for capacity recommendations</a:t>
            </a:r>
            <a:endParaRPr lang="en-US" sz="1600" dirty="0"/>
          </a:p>
          <a:p>
            <a:pPr marL="457200" lvl="1" indent="-217488">
              <a:spcBef>
                <a:spcPts val="1200"/>
              </a:spcBef>
              <a:buFont typeface="Arial" pitchFamily="34" charset="0"/>
              <a:buChar char="•"/>
            </a:pPr>
            <a:r>
              <a:rPr lang="en-US" dirty="0"/>
              <a:t>Determine Server Performance Requirements</a:t>
            </a:r>
          </a:p>
          <a:p>
            <a:pPr marL="690562" lvl="2" indent="-217488">
              <a:spcBef>
                <a:spcPts val="1200"/>
              </a:spcBef>
              <a:buFont typeface="Arial" pitchFamily="34" charset="0"/>
              <a:buChar char="•"/>
            </a:pPr>
            <a:r>
              <a:rPr lang="en-US" sz="1600" dirty="0" smtClean="0"/>
              <a:t>Certain processes can be hardware-intensive (see Table 4 in the guide)</a:t>
            </a:r>
          </a:p>
          <a:p>
            <a:pPr marL="690562" lvl="2" indent="-217488">
              <a:spcBef>
                <a:spcPts val="1200"/>
              </a:spcBef>
              <a:buFont typeface="Arial" pitchFamily="34" charset="0"/>
              <a:buChar char="•"/>
            </a:pPr>
            <a:r>
              <a:rPr lang="en-US" sz="1600" dirty="0" smtClean="0"/>
              <a:t>Recommended minimum hardware for small and large deployments is </a:t>
            </a:r>
            <a:br>
              <a:rPr lang="en-US" sz="1600" dirty="0" smtClean="0"/>
            </a:br>
            <a:r>
              <a:rPr lang="en-US" sz="1600" dirty="0" smtClean="0"/>
              <a:t>in Table 5 in the guide</a:t>
            </a:r>
            <a:endParaRPr lang="en-US" sz="1600" dirty="0"/>
          </a:p>
          <a:p>
            <a:pPr marL="239713" lvl="1" indent="-239713">
              <a:spcBef>
                <a:spcPts val="1200"/>
              </a:spcBef>
              <a:buFont typeface="Arial" pitchFamily="34" charset="0"/>
              <a:buChar char="•"/>
            </a:pPr>
            <a:r>
              <a:rPr lang="en-US" sz="2400" dirty="0"/>
              <a:t>Task 2: Apply the Fault Tolerance Requirements</a:t>
            </a:r>
          </a:p>
          <a:p>
            <a:pPr marL="457200" lvl="1" indent="-217488">
              <a:spcBef>
                <a:spcPts val="1200"/>
              </a:spcBef>
              <a:buFont typeface="Arial" pitchFamily="34" charset="0"/>
              <a:buChar char="•"/>
            </a:pPr>
            <a:r>
              <a:rPr lang="en-US" dirty="0"/>
              <a:t>High availability is achieved by implementing multiple servers</a:t>
            </a:r>
          </a:p>
          <a:p>
            <a:pPr marL="690562" lvl="2" indent="-217488">
              <a:buFont typeface="Arial" pitchFamily="34" charset="0"/>
              <a:buChar char="•"/>
            </a:pPr>
            <a:endParaRPr lang="en-US" sz="1600" dirty="0"/>
          </a:p>
          <a:p>
            <a:pPr>
              <a:buNone/>
            </a:pPr>
            <a:endParaRPr lang="en-US" dirty="0" smtClean="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9440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Additional Considerations (Step 5)</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
        <p:nvSpPr>
          <p:cNvPr id="4" name="Rectangle 3"/>
          <p:cNvSpPr/>
          <p:nvPr/>
        </p:nvSpPr>
        <p:spPr>
          <a:xfrm>
            <a:off x="533400" y="1524000"/>
            <a:ext cx="7696200" cy="2492990"/>
          </a:xfrm>
          <a:prstGeom prst="rect">
            <a:avLst/>
          </a:prstGeom>
        </p:spPr>
        <p:txBody>
          <a:bodyPr wrap="square">
            <a:spAutoFit/>
          </a:bodyPr>
          <a:lstStyle/>
          <a:p>
            <a:pPr marL="239713" lvl="1" indent="-239713">
              <a:spcBef>
                <a:spcPts val="1200"/>
              </a:spcBef>
              <a:buClr>
                <a:schemeClr val="accent1"/>
              </a:buClr>
              <a:buFont typeface="Arial" pitchFamily="34" charset="0"/>
              <a:buChar char="•"/>
            </a:pPr>
            <a:r>
              <a:rPr lang="en-US" sz="2400" dirty="0">
                <a:solidFill>
                  <a:schemeClr val="tx2"/>
                </a:solidFill>
              </a:rPr>
              <a:t>Application servers and service applications have additional flexibility whose design is outside </a:t>
            </a:r>
            <a:r>
              <a:rPr lang="en-US" sz="2400" dirty="0" smtClean="0">
                <a:solidFill>
                  <a:schemeClr val="tx2"/>
                </a:solidFill>
              </a:rPr>
              <a:t>the </a:t>
            </a:r>
            <a:r>
              <a:rPr lang="en-US" sz="2400" dirty="0">
                <a:solidFill>
                  <a:schemeClr val="tx2"/>
                </a:solidFill>
              </a:rPr>
              <a:t>scope of this guide:</a:t>
            </a:r>
          </a:p>
          <a:p>
            <a:pPr lvl="1" indent="-217488">
              <a:spcBef>
                <a:spcPts val="1200"/>
              </a:spcBef>
              <a:buClr>
                <a:schemeClr val="accent1"/>
              </a:buClr>
              <a:buFont typeface="Arial" pitchFamily="34" charset="0"/>
              <a:buChar char="•"/>
            </a:pPr>
            <a:r>
              <a:rPr lang="en-US" dirty="0">
                <a:solidFill>
                  <a:schemeClr val="tx2"/>
                </a:solidFill>
              </a:rPr>
              <a:t>Isolation of service applications</a:t>
            </a:r>
          </a:p>
          <a:p>
            <a:pPr lvl="1" indent="-217488">
              <a:spcBef>
                <a:spcPts val="1200"/>
              </a:spcBef>
              <a:buClr>
                <a:schemeClr val="accent1"/>
              </a:buClr>
              <a:buFont typeface="Arial" pitchFamily="34" charset="0"/>
              <a:buChar char="•"/>
            </a:pPr>
            <a:r>
              <a:rPr lang="en-US" dirty="0">
                <a:solidFill>
                  <a:schemeClr val="tx2"/>
                </a:solidFill>
              </a:rPr>
              <a:t>Cross-farm sharing of service applications</a:t>
            </a:r>
          </a:p>
          <a:p>
            <a:pPr lvl="1" indent="-217488">
              <a:spcBef>
                <a:spcPts val="1200"/>
              </a:spcBef>
              <a:buClr>
                <a:schemeClr val="accent1"/>
              </a:buClr>
              <a:buFont typeface="Arial" pitchFamily="34" charset="0"/>
              <a:buChar char="•"/>
            </a:pPr>
            <a:r>
              <a:rPr lang="en-US" dirty="0">
                <a:solidFill>
                  <a:schemeClr val="tx2"/>
                </a:solidFill>
              </a:rPr>
              <a:t>Server consolidation</a:t>
            </a:r>
          </a:p>
        </p:txBody>
      </p:sp>
    </p:spTree>
    <p:extLst>
      <p:ext uri="{BB962C8B-B14F-4D97-AF65-F5344CB8AC3E}">
        <p14:creationId xmlns:p14="http://schemas.microsoft.com/office/powerpoint/2010/main" val="122656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6: </a:t>
            </a:r>
            <a:r>
              <a:rPr lang="en-US" dirty="0"/>
              <a:t>Design the SQL </a:t>
            </a:r>
            <a:r>
              <a:rPr lang="en-US" dirty="0" smtClean="0"/>
              <a:t>Server Infrastructure</a:t>
            </a:r>
            <a:endParaRPr lang="en-US" dirty="0"/>
          </a:p>
        </p:txBody>
      </p:sp>
      <p:sp>
        <p:nvSpPr>
          <p:cNvPr id="3" name="Content Placeholder 2"/>
          <p:cNvSpPr>
            <a:spLocks noGrp="1"/>
          </p:cNvSpPr>
          <p:nvPr>
            <p:ph idx="1"/>
          </p:nvPr>
        </p:nvSpPr>
        <p:spPr>
          <a:xfrm>
            <a:off x="457200" y="1524000"/>
            <a:ext cx="8229600" cy="5029199"/>
          </a:xfrm>
        </p:spPr>
        <p:txBody>
          <a:bodyPr>
            <a:normAutofit/>
          </a:bodyPr>
          <a:lstStyle/>
          <a:p>
            <a:pPr marL="239713" lvl="1" indent="-239713">
              <a:spcBef>
                <a:spcPts val="1200"/>
              </a:spcBef>
              <a:buFont typeface="Arial" pitchFamily="34" charset="0"/>
              <a:buChar char="•"/>
            </a:pPr>
            <a:r>
              <a:rPr lang="en-US" sz="2400" dirty="0"/>
              <a:t>Task 1: Determine SQL Server Capacity and Performance </a:t>
            </a:r>
            <a:r>
              <a:rPr lang="en-US" sz="2400" dirty="0" smtClean="0"/>
              <a:t>Requirements</a:t>
            </a:r>
          </a:p>
          <a:p>
            <a:pPr marL="457200" lvl="1" indent="-217488">
              <a:spcBef>
                <a:spcPts val="1200"/>
              </a:spcBef>
              <a:buFont typeface="Arial" pitchFamily="34" charset="0"/>
              <a:buChar char="•"/>
            </a:pPr>
            <a:r>
              <a:rPr lang="en-US" dirty="0" smtClean="0"/>
              <a:t>SharePoint </a:t>
            </a:r>
            <a:r>
              <a:rPr lang="en-US" dirty="0"/>
              <a:t>Server 2010 uses SQL Server databases at three different levels within a farm</a:t>
            </a:r>
            <a:r>
              <a:rPr lang="en-US" dirty="0" smtClean="0"/>
              <a:t>:</a:t>
            </a:r>
          </a:p>
          <a:p>
            <a:pPr marL="690562" lvl="2" indent="-217488">
              <a:spcBef>
                <a:spcPts val="1200"/>
              </a:spcBef>
              <a:buFont typeface="Arial" pitchFamily="34" charset="0"/>
              <a:buChar char="•"/>
            </a:pPr>
            <a:r>
              <a:rPr lang="en-US" dirty="0"/>
              <a:t>Farm-level </a:t>
            </a:r>
            <a:r>
              <a:rPr lang="en-US" dirty="0" smtClean="0"/>
              <a:t>databases</a:t>
            </a:r>
          </a:p>
          <a:p>
            <a:pPr marL="690562" lvl="2" indent="-217488">
              <a:spcBef>
                <a:spcPts val="1200"/>
              </a:spcBef>
              <a:buFont typeface="Arial" pitchFamily="34" charset="0"/>
              <a:buChar char="•"/>
            </a:pPr>
            <a:r>
              <a:rPr lang="en-US" dirty="0"/>
              <a:t>Content-level </a:t>
            </a:r>
            <a:r>
              <a:rPr lang="en-US" dirty="0" smtClean="0"/>
              <a:t>databases</a:t>
            </a:r>
          </a:p>
          <a:p>
            <a:pPr marL="690562" lvl="2" indent="-217488">
              <a:spcBef>
                <a:spcPts val="1200"/>
              </a:spcBef>
              <a:buFont typeface="Arial" pitchFamily="34" charset="0"/>
              <a:buChar char="•"/>
            </a:pPr>
            <a:r>
              <a:rPr lang="en-US" dirty="0"/>
              <a:t>Service application–level databases</a:t>
            </a:r>
          </a:p>
          <a:p>
            <a:pPr marL="457200" lvl="1" indent="-217488">
              <a:spcBef>
                <a:spcPts val="1200"/>
              </a:spcBef>
              <a:buFont typeface="Arial" pitchFamily="34" charset="0"/>
              <a:buChar char="•"/>
            </a:pPr>
            <a:r>
              <a:rPr lang="en-US" dirty="0" smtClean="0"/>
              <a:t>See Appendix C in the guide for capacity and performance information</a:t>
            </a:r>
            <a:endParaRPr lang="en-US" dirty="0"/>
          </a:p>
          <a:p>
            <a:pPr marL="239713" lvl="1" indent="-239713">
              <a:spcBef>
                <a:spcPts val="1200"/>
              </a:spcBef>
              <a:buFont typeface="Arial" pitchFamily="34" charset="0"/>
              <a:buChar char="•"/>
            </a:pPr>
            <a:endParaRPr lang="en-US" sz="2400" dirty="0"/>
          </a:p>
          <a:p>
            <a:pPr>
              <a:buNone/>
            </a:pPr>
            <a:endParaRPr lang="en-US" dirty="0"/>
          </a:p>
          <a:p>
            <a:pPr>
              <a:buNone/>
            </a:pPr>
            <a:endParaRPr lang="en-US" dirty="0" smtClean="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07193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6: </a:t>
            </a:r>
            <a:r>
              <a:rPr lang="en-US" dirty="0"/>
              <a:t>Design the SQL Server </a:t>
            </a:r>
            <a:r>
              <a:rPr lang="en-US" dirty="0" smtClean="0"/>
              <a:t>Infrastructure (Continued)</a:t>
            </a:r>
            <a:endParaRPr lang="en-US" dirty="0"/>
          </a:p>
        </p:txBody>
      </p:sp>
      <p:sp>
        <p:nvSpPr>
          <p:cNvPr id="3" name="Content Placeholder 2"/>
          <p:cNvSpPr>
            <a:spLocks noGrp="1"/>
          </p:cNvSpPr>
          <p:nvPr>
            <p:ph idx="1"/>
          </p:nvPr>
        </p:nvSpPr>
        <p:spPr>
          <a:xfrm>
            <a:off x="457200" y="1828801"/>
            <a:ext cx="8229600" cy="5029199"/>
          </a:xfrm>
        </p:spPr>
        <p:txBody>
          <a:bodyPr>
            <a:normAutofit/>
          </a:bodyPr>
          <a:lstStyle/>
          <a:p>
            <a:pPr marL="239713" lvl="1" indent="-239713">
              <a:spcBef>
                <a:spcPts val="1200"/>
              </a:spcBef>
              <a:buFont typeface="Arial" pitchFamily="34" charset="0"/>
              <a:buChar char="•"/>
            </a:pPr>
            <a:r>
              <a:rPr lang="en-US" sz="2400" dirty="0"/>
              <a:t>Task 2: Apply the Fault Tolerance Requirements</a:t>
            </a:r>
          </a:p>
          <a:p>
            <a:pPr marL="457200" lvl="1" indent="-217488">
              <a:spcBef>
                <a:spcPts val="1200"/>
              </a:spcBef>
              <a:buFont typeface="Arial" pitchFamily="34" charset="0"/>
              <a:buChar char="•"/>
            </a:pPr>
            <a:r>
              <a:rPr lang="en-US" dirty="0"/>
              <a:t>SharePoint Server 2010 relies on SQL Server’s fault-tolerance mechanisms to provide high availability for SharePoint Server 2010 databases</a:t>
            </a:r>
          </a:p>
          <a:p>
            <a:pPr marL="457200" lvl="1" indent="-217488">
              <a:spcBef>
                <a:spcPts val="1200"/>
              </a:spcBef>
              <a:buFont typeface="Arial" pitchFamily="34" charset="0"/>
              <a:buChar char="•"/>
            </a:pPr>
            <a:r>
              <a:rPr lang="en-US" dirty="0"/>
              <a:t>Use either:</a:t>
            </a:r>
          </a:p>
          <a:p>
            <a:pPr lvl="2">
              <a:spcBef>
                <a:spcPts val="1200"/>
              </a:spcBef>
              <a:buFont typeface="Arial" pitchFamily="34" charset="0"/>
              <a:buChar char="•"/>
            </a:pPr>
            <a:r>
              <a:rPr lang="en-US" sz="1600" dirty="0" smtClean="0"/>
              <a:t>SQL Server failover clustering</a:t>
            </a:r>
          </a:p>
          <a:p>
            <a:pPr lvl="2">
              <a:spcBef>
                <a:spcPts val="1200"/>
              </a:spcBef>
              <a:buFont typeface="Arial" pitchFamily="34" charset="0"/>
              <a:buChar char="•"/>
            </a:pPr>
            <a:r>
              <a:rPr lang="en-US" sz="1600" dirty="0" smtClean="0"/>
              <a:t>SQL Server high-availability database mirroring</a:t>
            </a:r>
            <a:endParaRPr lang="en-US" sz="1600" dirty="0"/>
          </a:p>
          <a:p>
            <a:pPr>
              <a:buNone/>
            </a:pPr>
            <a:endParaRPr lang="en-US" dirty="0" smtClean="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22230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7: Identify the Optimization Opportunities</a:t>
            </a:r>
            <a:endParaRPr lang="en-US" dirty="0"/>
          </a:p>
        </p:txBody>
      </p:sp>
      <p:sp>
        <p:nvSpPr>
          <p:cNvPr id="3" name="Content Placeholder 2"/>
          <p:cNvSpPr>
            <a:spLocks noGrp="1"/>
          </p:cNvSpPr>
          <p:nvPr>
            <p:ph idx="1"/>
          </p:nvPr>
        </p:nvSpPr>
        <p:spPr>
          <a:xfrm>
            <a:off x="533400" y="1851838"/>
            <a:ext cx="8229600" cy="5029199"/>
          </a:xfrm>
        </p:spPr>
        <p:txBody>
          <a:bodyPr>
            <a:normAutofit/>
          </a:bodyPr>
          <a:lstStyle/>
          <a:p>
            <a:pPr marL="239713" lvl="1" indent="-239713">
              <a:spcBef>
                <a:spcPts val="1200"/>
              </a:spcBef>
              <a:buFont typeface="Arial" pitchFamily="34" charset="0"/>
              <a:buChar char="•"/>
            </a:pPr>
            <a:r>
              <a:rPr lang="en-US" dirty="0"/>
              <a:t>There is potential for consolidation of individual SharePoint Server 2010 server roles, with considerations given to isolation, capacity, performance, and fault </a:t>
            </a:r>
            <a:r>
              <a:rPr lang="en-US" dirty="0" smtClean="0"/>
              <a:t>tolerance</a:t>
            </a:r>
          </a:p>
          <a:p>
            <a:pPr marL="239713" lvl="1" indent="-239713">
              <a:spcBef>
                <a:spcPts val="1200"/>
              </a:spcBef>
              <a:buFont typeface="Arial" pitchFamily="34" charset="0"/>
              <a:buChar char="•"/>
            </a:pPr>
            <a:r>
              <a:rPr lang="en-US" dirty="0" smtClean="0"/>
              <a:t>Review design as a whole for application consolidation opportunities</a:t>
            </a:r>
            <a:endParaRPr lang="en-US" dirty="0"/>
          </a:p>
          <a:p>
            <a:pPr>
              <a:buNone/>
            </a:pPr>
            <a:endParaRPr lang="en-US" dirty="0" smtClean="0"/>
          </a:p>
          <a:p>
            <a:pPr>
              <a:buNone/>
            </a:pPr>
            <a:endParaRPr lang="en-US" dirty="0" smtClean="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28589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473203"/>
            <a:ext cx="8229600" cy="4241797"/>
          </a:xfrm>
        </p:spPr>
        <p:txBody>
          <a:bodyPr/>
          <a:lstStyle/>
          <a:p>
            <a:r>
              <a:rPr lang="en-US" dirty="0"/>
              <a:t>This guide has focused on summarizing the critical design decisions, activities, and tasks required to enable a successful design of </a:t>
            </a:r>
            <a:r>
              <a:rPr lang="en-US" dirty="0" smtClean="0"/>
              <a:t>SharePoint Server 2010 </a:t>
            </a:r>
            <a:endParaRPr lang="en-US" dirty="0"/>
          </a:p>
          <a:p>
            <a:r>
              <a:rPr lang="en-US" dirty="0"/>
              <a:t>See the IPD guide appendix for job aids to assist in recording decisions</a:t>
            </a:r>
          </a:p>
          <a:p>
            <a:r>
              <a:rPr lang="en-US" dirty="0"/>
              <a:t>Provide feedback to </a:t>
            </a:r>
            <a:r>
              <a:rPr lang="en-US" dirty="0">
                <a:hlinkClick r:id="rId3"/>
              </a:rPr>
              <a:t>ipdfdbk@microsoft.com</a:t>
            </a:r>
            <a:endParaRPr lang="en-US" dirty="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077218"/>
          </a:xfrm>
        </p:spPr>
        <p:txBody>
          <a:bodyPr/>
          <a:lstStyle/>
          <a:p>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sz="2400" dirty="0" smtClean="0"/>
              <a:t>IPD:</a:t>
            </a:r>
          </a:p>
          <a:p>
            <a:r>
              <a:rPr lang="en-US" dirty="0" smtClean="0"/>
              <a:t>Defines decision flow</a:t>
            </a:r>
          </a:p>
          <a:p>
            <a:r>
              <a:rPr lang="en-US" dirty="0" smtClean="0"/>
              <a:t>Describes decisions to be made</a:t>
            </a:r>
          </a:p>
          <a:p>
            <a:r>
              <a:rPr lang="en-US" dirty="0" smtClean="0"/>
              <a:t>Relates decisions and options for the business</a:t>
            </a:r>
          </a:p>
          <a:p>
            <a:r>
              <a:rPr lang="en-US" dirty="0" smtClean="0"/>
              <a:t>Frames additional questions for business understanding</a:t>
            </a:r>
          </a:p>
          <a:p>
            <a:pPr>
              <a:buNone/>
            </a:pPr>
            <a:r>
              <a:rPr lang="en-US" dirty="0" smtClean="0"/>
              <a:t>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marL="174625" lvl="1" indent="0">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marL="174625" lvl="1" indent="0">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marL="174625" lvl="1" indent="0">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409581"/>
            <a:ext cx="6934200" cy="800219"/>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p:txBody>
      </p:sp>
    </p:spTree>
    <p:extLst>
      <p:ext uri="{BB962C8B-B14F-4D97-AF65-F5344CB8AC3E}">
        <p14:creationId xmlns:p14="http://schemas.microsoft.com/office/powerpoint/2010/main" val="732018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SharePoint Server 2010 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spcBef>
                <a:spcPts val="600"/>
              </a:spcBef>
              <a:buFont typeface="Arial" pitchFamily="34" charset="0"/>
              <a:buChar char="•"/>
            </a:pPr>
            <a:r>
              <a:rPr lang="en-US" sz="1500" dirty="0" smtClean="0"/>
              <a:t>Most cost-effective design solution for implementation</a:t>
            </a:r>
          </a:p>
          <a:p>
            <a:pPr lvl="1">
              <a:spcBef>
                <a:spcPts val="600"/>
              </a:spcBef>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spcBef>
                <a:spcPts val="600"/>
              </a:spcBef>
              <a:buFont typeface="Arial" pitchFamily="34" charset="0"/>
              <a:buChar char="•"/>
            </a:pPr>
            <a:r>
              <a:rPr lang="en-US" sz="1500" dirty="0" smtClean="0"/>
              <a:t>Authoritative guidance</a:t>
            </a:r>
          </a:p>
          <a:p>
            <a:pPr lvl="1">
              <a:spcBef>
                <a:spcPts val="600"/>
              </a:spcBef>
              <a:buFont typeface="Arial" pitchFamily="34" charset="0"/>
              <a:buChar char="•"/>
            </a:pPr>
            <a:r>
              <a:rPr lang="en-US" sz="1500" dirty="0" smtClean="0"/>
              <a:t>Business validation questions ensuring solution meets requirements of business and infrastructure stakeholders</a:t>
            </a:r>
          </a:p>
          <a:p>
            <a:pPr lvl="1">
              <a:spcBef>
                <a:spcPts val="600"/>
              </a:spcBef>
              <a:buFont typeface="Arial" pitchFamily="34" charset="0"/>
              <a:buChar char="•"/>
            </a:pPr>
            <a:r>
              <a:rPr lang="en-US" sz="1500" dirty="0" smtClean="0"/>
              <a:t>High-integrity design criteria that includes product limitations</a:t>
            </a:r>
          </a:p>
          <a:p>
            <a:pPr lvl="1">
              <a:spcBef>
                <a:spcPts val="600"/>
              </a:spcBef>
              <a:buFont typeface="Arial" pitchFamily="34" charset="0"/>
              <a:buChar char="•"/>
            </a:pPr>
            <a:r>
              <a:rPr lang="en-US" sz="1500" dirty="0" smtClean="0"/>
              <a:t>Fault-tolerant infrastructure</a:t>
            </a:r>
          </a:p>
          <a:p>
            <a:pPr lvl="1">
              <a:spcBef>
                <a:spcPts val="600"/>
              </a:spcBef>
              <a:buFont typeface="Arial" pitchFamily="34" charset="0"/>
              <a:buChar char="•"/>
            </a:pPr>
            <a:r>
              <a:rPr lang="en-US" sz="1500" dirty="0" smtClean="0"/>
              <a:t>Infrastructure that’s sized appropriately for business requirements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SharePoint Server 2010 Guide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spcBef>
                <a:spcPts val="1200"/>
              </a:spcBef>
              <a:buFont typeface="Arial" pitchFamily="34" charset="0"/>
              <a:buChar char="•"/>
            </a:pPr>
            <a:r>
              <a:rPr lang="en-US" sz="1500" dirty="0"/>
              <a:t>Rapid readiness for consulting engagements</a:t>
            </a:r>
          </a:p>
          <a:p>
            <a:pPr lvl="1">
              <a:spcBef>
                <a:spcPts val="1200"/>
              </a:spcBef>
              <a:buFont typeface="Arial" pitchFamily="34" charset="0"/>
              <a:buChar char="•"/>
            </a:pPr>
            <a:r>
              <a:rPr lang="en-US" sz="1500" dirty="0"/>
              <a:t>Planning and design template to standardize design and peer reviews</a:t>
            </a:r>
          </a:p>
          <a:p>
            <a:pPr lvl="1">
              <a:spcBef>
                <a:spcPts val="1200"/>
              </a:spcBef>
              <a:buFont typeface="Arial" pitchFamily="34" charset="0"/>
              <a:buChar char="•"/>
            </a:pPr>
            <a:r>
              <a:rPr lang="en-US" sz="1500" dirty="0"/>
              <a:t>A “leave-behind” for pre- and post-sales visits to customer sites</a:t>
            </a:r>
          </a:p>
          <a:p>
            <a:pPr lvl="1">
              <a:spcBef>
                <a:spcPts val="1200"/>
              </a:spcBef>
              <a:buFont typeface="Arial" pitchFamily="34" charset="0"/>
              <a:buChar char="•"/>
            </a:pPr>
            <a:r>
              <a:rPr lang="en-US" sz="1500" dirty="0"/>
              <a:t>General classroom instruction/preparation</a:t>
            </a:r>
          </a:p>
          <a:p>
            <a:r>
              <a:rPr lang="en-US" dirty="0" smtClean="0"/>
              <a:t>Benefits for the Entire Organization</a:t>
            </a:r>
          </a:p>
          <a:p>
            <a:pPr lvl="1">
              <a:spcBef>
                <a:spcPts val="1200"/>
              </a:spcBef>
              <a:buFont typeface="Arial" pitchFamily="34" charset="0"/>
              <a:buChar char="•"/>
            </a:pPr>
            <a:r>
              <a:rPr lang="en-US" sz="1500" dirty="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6002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667000"/>
            <a:ext cx="5029200" cy="404740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584775"/>
          </a:xfrm>
          <a:prstGeom prst="rect">
            <a:avLst/>
          </a:prstGeom>
          <a:noFill/>
        </p:spPr>
        <p:txBody>
          <a:bodyPr wrap="square" rtlCol="0">
            <a:spAutoFit/>
          </a:bodyPr>
          <a:lstStyle/>
          <a:p>
            <a:r>
              <a:rPr lang="en-US" sz="3200" dirty="0" smtClean="0"/>
              <a:t>Microsoft SharePoint Server 2010</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a:bodyPr>
          <a:lstStyle/>
          <a:p>
            <a:pPr lvl="0"/>
            <a:r>
              <a:rPr lang="en-US" dirty="0" smtClean="0"/>
              <a:t>Purpose and Overview</a:t>
            </a:r>
            <a:endParaRPr lang="en-US" dirty="0"/>
          </a:p>
        </p:txBody>
      </p:sp>
      <p:sp>
        <p:nvSpPr>
          <p:cNvPr id="97" name="TextBox 96"/>
          <p:cNvSpPr txBox="1"/>
          <p:nvPr/>
        </p:nvSpPr>
        <p:spPr>
          <a:xfrm>
            <a:off x="685800" y="2133600"/>
            <a:ext cx="6400800" cy="3354765"/>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guidance for designing a SharePoint Server 2010 infrastructure</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solidFill>
                  <a:schemeClr val="tx2"/>
                </a:solidFill>
              </a:rPr>
              <a:t>SharePoint Server 2010 architecture</a:t>
            </a:r>
          </a:p>
          <a:p>
            <a:pPr marL="174625" indent="-174625">
              <a:spcBef>
                <a:spcPts val="1200"/>
              </a:spcBef>
              <a:buClr>
                <a:schemeClr val="accent1"/>
              </a:buClr>
              <a:buFont typeface="Arial" pitchFamily="34" charset="0"/>
              <a:buChar char="•"/>
            </a:pPr>
            <a:r>
              <a:rPr lang="en-US" dirty="0">
                <a:solidFill>
                  <a:schemeClr val="tx2"/>
                </a:solidFill>
              </a:rPr>
              <a:t>SharePoint Server 2010 infrastructure design process</a:t>
            </a:r>
          </a:p>
          <a:p>
            <a:endParaRPr lang="en-US" dirty="0"/>
          </a:p>
        </p:txBody>
      </p:sp>
    </p:spTree>
    <p:extLst>
      <p:ext uri="{BB962C8B-B14F-4D97-AF65-F5344CB8AC3E}">
        <p14:creationId xmlns:p14="http://schemas.microsoft.com/office/powerpoint/2010/main" val="303713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a:bodyPr>
          <a:lstStyle/>
          <a:p>
            <a:pPr lvl="0"/>
            <a:r>
              <a:rPr lang="en-US" dirty="0" smtClean="0"/>
              <a:t>SharePoint Server 2010 Decision Flow</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638300" y="1726247"/>
            <a:ext cx="5867400" cy="3405505"/>
          </a:xfrm>
          <a:prstGeom prst="rect">
            <a:avLst/>
          </a:prstGeom>
        </p:spPr>
      </p:pic>
    </p:spTree>
    <p:extLst>
      <p:ext uri="{BB962C8B-B14F-4D97-AF65-F5344CB8AC3E}">
        <p14:creationId xmlns:p14="http://schemas.microsoft.com/office/powerpoint/2010/main" val="380346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Server 2010 Architecture Example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82030"/>
            <a:ext cx="4924425" cy="524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83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Identify the Requirements</a:t>
            </a:r>
          </a:p>
        </p:txBody>
      </p:sp>
      <p:sp>
        <p:nvSpPr>
          <p:cNvPr id="3" name="Content Placeholder 2"/>
          <p:cNvSpPr>
            <a:spLocks noGrp="1"/>
          </p:cNvSpPr>
          <p:nvPr>
            <p:ph idx="1"/>
          </p:nvPr>
        </p:nvSpPr>
        <p:spPr>
          <a:xfrm>
            <a:off x="537027" y="1447800"/>
            <a:ext cx="8229600" cy="5029199"/>
          </a:xfrm>
        </p:spPr>
        <p:txBody>
          <a:bodyPr>
            <a:normAutofit/>
          </a:bodyPr>
          <a:lstStyle/>
          <a:p>
            <a:pPr marL="239713" indent="-239713"/>
            <a:r>
              <a:rPr lang="en-US" sz="2400" dirty="0"/>
              <a:t>Task 1: Determine the Business Requirements</a:t>
            </a:r>
          </a:p>
          <a:p>
            <a:pPr marL="457200" lvl="1" indent="-217488">
              <a:spcBef>
                <a:spcPts val="1200"/>
              </a:spcBef>
              <a:buFont typeface="Arial" pitchFamily="34" charset="0"/>
              <a:buChar char="•"/>
            </a:pPr>
            <a:r>
              <a:rPr lang="en-US" dirty="0"/>
              <a:t>What is the name of the website?</a:t>
            </a:r>
          </a:p>
          <a:p>
            <a:pPr marL="457200" lvl="1" indent="-217488">
              <a:spcBef>
                <a:spcPts val="1200"/>
              </a:spcBef>
              <a:buFont typeface="Arial" pitchFamily="34" charset="0"/>
              <a:buChar char="•"/>
            </a:pPr>
            <a:r>
              <a:rPr lang="en-US" dirty="0"/>
              <a:t>Which physical locations have users who will require access to the website?</a:t>
            </a:r>
          </a:p>
          <a:p>
            <a:pPr marL="457200" lvl="1" indent="-217488">
              <a:spcBef>
                <a:spcPts val="1200"/>
              </a:spcBef>
              <a:buFont typeface="Arial" pitchFamily="34" charset="0"/>
              <a:buChar char="•"/>
            </a:pPr>
            <a:r>
              <a:rPr lang="en-US" dirty="0"/>
              <a:t>Does the website require operational autonomy in any of the locations in which it will be used?</a:t>
            </a:r>
          </a:p>
          <a:p>
            <a:pPr marL="457200" lvl="1" indent="-217488">
              <a:spcBef>
                <a:spcPts val="1200"/>
              </a:spcBef>
              <a:buFont typeface="Arial" pitchFamily="34" charset="0"/>
              <a:buChar char="•"/>
            </a:pPr>
            <a:r>
              <a:rPr lang="en-US" dirty="0"/>
              <a:t>Must the website be accessed independently of the availability of the wide area network (WAN)?</a:t>
            </a:r>
          </a:p>
          <a:p>
            <a:pPr marL="457200" lvl="1" indent="-217488">
              <a:spcBef>
                <a:spcPts val="1200"/>
              </a:spcBef>
              <a:buFont typeface="Arial" pitchFamily="34" charset="0"/>
              <a:buChar char="•"/>
            </a:pPr>
            <a:r>
              <a:rPr lang="en-US" dirty="0"/>
              <a:t>How many users will access the website from each physical location?</a:t>
            </a:r>
          </a:p>
          <a:p>
            <a:pPr marL="457200" lvl="1" indent="-217488">
              <a:spcBef>
                <a:spcPts val="1200"/>
              </a:spcBef>
              <a:buFont typeface="Arial" pitchFamily="34" charset="0"/>
              <a:buChar char="•"/>
            </a:pPr>
            <a:r>
              <a:rPr lang="en-US" dirty="0"/>
              <a:t>Will the website require high availability?</a:t>
            </a:r>
          </a:p>
          <a:p>
            <a:pPr marL="457200" lvl="1" indent="-217488">
              <a:spcBef>
                <a:spcPts val="1200"/>
              </a:spcBef>
              <a:buFont typeface="Arial" pitchFamily="34" charset="0"/>
              <a:buChar char="•"/>
            </a:pPr>
            <a:r>
              <a:rPr lang="en-US" dirty="0"/>
              <a:t>Will the website require isolation?</a:t>
            </a:r>
          </a:p>
          <a:p>
            <a:pPr>
              <a:buNone/>
            </a:pPr>
            <a:endParaRPr lang="en-US" dirty="0" smtClean="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1: Identify</a:t>
            </a:r>
            <a:r>
              <a:rPr lang="en-US" dirty="0" smtClean="0"/>
              <a:t> </a:t>
            </a:r>
            <a:r>
              <a:rPr lang="en-US" dirty="0"/>
              <a:t>the </a:t>
            </a:r>
            <a:r>
              <a:rPr lang="en-US" dirty="0" smtClean="0"/>
              <a:t>Requirements (Continued)</a:t>
            </a:r>
            <a:endParaRPr lang="en-US" dirty="0"/>
          </a:p>
        </p:txBody>
      </p:sp>
      <p:sp>
        <p:nvSpPr>
          <p:cNvPr id="3" name="Content Placeholder 2"/>
          <p:cNvSpPr>
            <a:spLocks noGrp="1"/>
          </p:cNvSpPr>
          <p:nvPr>
            <p:ph idx="1"/>
          </p:nvPr>
        </p:nvSpPr>
        <p:spPr>
          <a:xfrm>
            <a:off x="609600" y="1676400"/>
            <a:ext cx="8229600" cy="5029199"/>
          </a:xfrm>
        </p:spPr>
        <p:txBody>
          <a:bodyPr>
            <a:normAutofit/>
          </a:bodyPr>
          <a:lstStyle/>
          <a:p>
            <a:pPr marL="239713" indent="-239713"/>
            <a:r>
              <a:rPr lang="en-US" sz="2400" dirty="0"/>
              <a:t>Task 2: Determine the </a:t>
            </a:r>
            <a:r>
              <a:rPr lang="en-US" sz="2400" dirty="0" smtClean="0"/>
              <a:t>Functionality </a:t>
            </a:r>
            <a:r>
              <a:rPr lang="en-US" sz="2400" dirty="0"/>
              <a:t>Requirements</a:t>
            </a:r>
          </a:p>
          <a:p>
            <a:pPr marL="457200" lvl="1" indent="-217488">
              <a:spcBef>
                <a:spcPts val="1200"/>
              </a:spcBef>
              <a:buFont typeface="Arial" pitchFamily="34" charset="0"/>
              <a:buChar char="•"/>
            </a:pPr>
            <a:r>
              <a:rPr lang="en-US" dirty="0"/>
              <a:t>Identify what types of functionality each website requires in the following three areas:</a:t>
            </a:r>
          </a:p>
          <a:p>
            <a:pPr lvl="2">
              <a:spcBef>
                <a:spcPts val="1200"/>
              </a:spcBef>
              <a:buFont typeface="Arial" pitchFamily="34" charset="0"/>
              <a:buChar char="•"/>
            </a:pPr>
            <a:r>
              <a:rPr lang="en-US" sz="1600" dirty="0" smtClean="0"/>
              <a:t>User functionality</a:t>
            </a:r>
          </a:p>
          <a:p>
            <a:pPr lvl="2">
              <a:spcBef>
                <a:spcPts val="1200"/>
              </a:spcBef>
              <a:buFont typeface="Arial" pitchFamily="34" charset="0"/>
              <a:buChar char="•"/>
            </a:pPr>
            <a:r>
              <a:rPr lang="en-US" sz="1600" dirty="0" smtClean="0"/>
              <a:t>Developer functionality</a:t>
            </a:r>
          </a:p>
          <a:p>
            <a:pPr lvl="2">
              <a:spcBef>
                <a:spcPts val="1200"/>
              </a:spcBef>
              <a:buFont typeface="Arial" pitchFamily="34" charset="0"/>
              <a:buChar char="•"/>
            </a:pPr>
            <a:r>
              <a:rPr lang="en-US" sz="1600" dirty="0" smtClean="0"/>
              <a:t>Administrative </a:t>
            </a:r>
            <a:r>
              <a:rPr lang="en-US" sz="1600" dirty="0"/>
              <a:t>functionality</a:t>
            </a:r>
            <a:endParaRPr lang="en-US" sz="1600" dirty="0" smtClean="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36797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2: </a:t>
            </a:r>
            <a:r>
              <a:rPr lang="en-US" dirty="0"/>
              <a:t>Apply the IT Policies</a:t>
            </a:r>
          </a:p>
        </p:txBody>
      </p:sp>
      <p:sp>
        <p:nvSpPr>
          <p:cNvPr id="3" name="Content Placeholder 2"/>
          <p:cNvSpPr>
            <a:spLocks noGrp="1"/>
          </p:cNvSpPr>
          <p:nvPr>
            <p:ph idx="1"/>
          </p:nvPr>
        </p:nvSpPr>
        <p:spPr>
          <a:xfrm>
            <a:off x="537027" y="1447800"/>
            <a:ext cx="8229600" cy="5029199"/>
          </a:xfrm>
        </p:spPr>
        <p:txBody>
          <a:bodyPr>
            <a:normAutofit/>
          </a:bodyPr>
          <a:lstStyle/>
          <a:p>
            <a:pPr marL="239713" indent="-239713"/>
            <a:r>
              <a:rPr lang="en-US" sz="2400" dirty="0"/>
              <a:t>Task 1: Determine the IT Policy Requirements</a:t>
            </a:r>
          </a:p>
          <a:p>
            <a:pPr marL="457200" lvl="1" indent="-217488">
              <a:spcBef>
                <a:spcPts val="1200"/>
              </a:spcBef>
              <a:buFont typeface="Arial" pitchFamily="34" charset="0"/>
              <a:buChar char="•"/>
            </a:pPr>
            <a:r>
              <a:rPr lang="en-US" dirty="0"/>
              <a:t>For each website identified in Step 1, are there any IT policies that:</a:t>
            </a:r>
          </a:p>
          <a:p>
            <a:pPr lvl="2">
              <a:spcBef>
                <a:spcPts val="1200"/>
              </a:spcBef>
              <a:buFont typeface="Arial" pitchFamily="34" charset="0"/>
              <a:buChar char="•"/>
            </a:pPr>
            <a:r>
              <a:rPr lang="en-US" dirty="0"/>
              <a:t>Specify where servers must be located</a:t>
            </a:r>
            <a:r>
              <a:rPr lang="en-US" dirty="0" smtClean="0"/>
              <a:t>?</a:t>
            </a:r>
          </a:p>
          <a:p>
            <a:pPr lvl="2">
              <a:spcBef>
                <a:spcPts val="1200"/>
              </a:spcBef>
              <a:buFont typeface="Arial" pitchFamily="34" charset="0"/>
              <a:buChar char="•"/>
            </a:pPr>
            <a:r>
              <a:rPr lang="en-US" dirty="0" smtClean="0"/>
              <a:t>Affect </a:t>
            </a:r>
            <a:r>
              <a:rPr lang="en-US" dirty="0"/>
              <a:t>where data can be stored? </a:t>
            </a:r>
            <a:endParaRPr lang="en-US" dirty="0" smtClean="0"/>
          </a:p>
          <a:p>
            <a:pPr lvl="2">
              <a:spcBef>
                <a:spcPts val="1200"/>
              </a:spcBef>
              <a:buFont typeface="Arial" pitchFamily="34" charset="0"/>
              <a:buChar char="•"/>
            </a:pPr>
            <a:r>
              <a:rPr lang="en-US" dirty="0" smtClean="0"/>
              <a:t>Require </a:t>
            </a:r>
            <a:r>
              <a:rPr lang="en-US" dirty="0"/>
              <a:t>the use of an existing enterprise database or web server infrastructure</a:t>
            </a:r>
            <a:r>
              <a:rPr lang="en-US" dirty="0" smtClean="0"/>
              <a:t>?</a:t>
            </a:r>
          </a:p>
          <a:p>
            <a:pPr lvl="2">
              <a:spcBef>
                <a:spcPts val="1200"/>
              </a:spcBef>
              <a:buFont typeface="Arial" pitchFamily="34" charset="0"/>
              <a:buChar char="•"/>
            </a:pPr>
            <a:r>
              <a:rPr lang="en-US" dirty="0" smtClean="0"/>
              <a:t>Add </a:t>
            </a:r>
            <a:r>
              <a:rPr lang="en-US" dirty="0"/>
              <a:t>to the availability requirements identified in Step 1?</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5233</Words>
  <Application>Microsoft Office PowerPoint</Application>
  <PresentationFormat>On-screen Show (4:3)</PresentationFormat>
  <Paragraphs>429</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SharePoint Server 2010 Decision Flow</vt:lpstr>
      <vt:lpstr>SharePoint Server 2010 Architecture Example</vt:lpstr>
      <vt:lpstr>Step 1: Identify the Requirements</vt:lpstr>
      <vt:lpstr>Step 1: Identify the Requirements (Continued)</vt:lpstr>
      <vt:lpstr>Step 2: Apply the IT Policies</vt:lpstr>
      <vt:lpstr>Step 3: Define the High-Level Architecture</vt:lpstr>
      <vt:lpstr>Additional Considerations (Step 3)</vt:lpstr>
      <vt:lpstr>Step 4: Design the Web Server Infrastructure</vt:lpstr>
      <vt:lpstr>Step 4: Design the Web Server Infrastructure (Continued)</vt:lpstr>
      <vt:lpstr>Step 5: Design the Application Server Infrastructure</vt:lpstr>
      <vt:lpstr>Additional Considerations (Step 5)</vt:lpstr>
      <vt:lpstr>Step 6: Design the SQL Server Infrastructure</vt:lpstr>
      <vt:lpstr>Step 6: Design the SQL Server Infrastructure (Continued)</vt:lpstr>
      <vt:lpstr>Step 7: Identify the Optimization Opportunities</vt:lpstr>
      <vt:lpstr>Summary and Conclusion </vt:lpstr>
      <vt:lpstr>Find More Information </vt:lpstr>
      <vt:lpstr>Questions?</vt:lpstr>
      <vt:lpstr>Addenda</vt:lpstr>
      <vt:lpstr>Benefits of Using the SharePoint Server 2010 Guide</vt:lpstr>
      <vt:lpstr>Benefits of Using the SharePoint Server 2010 Guide (Continued)</vt:lpstr>
      <vt:lpstr>IPD in Microsoft Operations Framework 4.0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SharePoint Server 2010</dc:title>
  <dc:subject>IPD - SharePoint Server 2010</dc:subject>
  <dc:creator/>
  <cp:lastModifiedBy/>
  <cp:revision>1</cp:revision>
  <dcterms:created xsi:type="dcterms:W3CDTF">2011-07-26T17:07:44Z</dcterms:created>
  <dcterms:modified xsi:type="dcterms:W3CDTF">2011-07-26T17:08:34Z</dcterms:modified>
</cp:coreProperties>
</file>