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28"/>
  </p:notesMasterIdLst>
  <p:handoutMasterIdLst>
    <p:handoutMasterId r:id="rId29"/>
  </p:handoutMasterIdLst>
  <p:sldIdLst>
    <p:sldId id="263" r:id="rId4"/>
    <p:sldId id="318" r:id="rId5"/>
    <p:sldId id="271" r:id="rId6"/>
    <p:sldId id="374" r:id="rId7"/>
    <p:sldId id="387" r:id="rId8"/>
    <p:sldId id="405" r:id="rId9"/>
    <p:sldId id="406" r:id="rId10"/>
    <p:sldId id="407" r:id="rId11"/>
    <p:sldId id="336" r:id="rId12"/>
    <p:sldId id="410" r:id="rId13"/>
    <p:sldId id="366" r:id="rId14"/>
    <p:sldId id="379" r:id="rId15"/>
    <p:sldId id="381" r:id="rId16"/>
    <p:sldId id="403" r:id="rId17"/>
    <p:sldId id="408" r:id="rId18"/>
    <p:sldId id="409" r:id="rId19"/>
    <p:sldId id="399" r:id="rId20"/>
    <p:sldId id="377" r:id="rId21"/>
    <p:sldId id="367" r:id="rId22"/>
    <p:sldId id="347" r:id="rId23"/>
    <p:sldId id="348" r:id="rId24"/>
    <p:sldId id="368" r:id="rId25"/>
    <p:sldId id="369" r:id="rId26"/>
    <p:sldId id="395" r:id="rId2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77751" autoAdjust="0"/>
  </p:normalViewPr>
  <p:slideViewPr>
    <p:cSldViewPr>
      <p:cViewPr varScale="1">
        <p:scale>
          <a:sx n="87" d="100"/>
          <a:sy n="87" d="100"/>
        </p:scale>
        <p:origin x="-157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p:scale>
          <a:sx n="110" d="100"/>
          <a:sy n="110" d="100"/>
        </p:scale>
        <p:origin x="-2466" y="138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E98FE7BB-762A-4052-84C2-0B038C98C954}"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BD86185C-2536-4E7C-99C4-A35C94E90D02}"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11/9/2011</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11/9/2011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3.0/u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smtClean="0"/>
              <a:t>Copyright © 2011 Microsoft Corporation. This documentation is licensed to you under the Creative Commons Attribution License.  To view a copy of this license, visit </a:t>
            </a:r>
            <a:r>
              <a:rPr lang="en-US" sz="900" u="sng" dirty="0" smtClean="0">
                <a:hlinkClick r:id="rId3"/>
              </a:rPr>
              <a:t>http://creativecommons.org/licenses/by/3.0/us/</a:t>
            </a:r>
            <a:r>
              <a:rPr lang="en-US" sz="900" dirty="0" smtClean="0"/>
              <a:t> or send a letter to Creative Commons, 543 Howard Street, 5th Floor, San Francisco, California, 94105, USA.  When using this documentation, provide the following attribution: Infrastructure Planning and Design is provided with permission from Microsoft Corporation.  </a:t>
            </a:r>
          </a:p>
          <a:p>
            <a:r>
              <a:rPr lang="en-US" sz="900" dirty="0" smtClean="0"/>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900" dirty="0" smtClean="0"/>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900" dirty="0" smtClean="0"/>
              <a:t>Information in this document, including URL and other Internet website references, is subject to change without notice. Unless otherwise noted, the example companies, organizations, products, domain names, email addresses, logos, people, places and events depicted herein are fictitious.  </a:t>
            </a:r>
          </a:p>
          <a:p>
            <a:r>
              <a:rPr lang="en-US" sz="900" dirty="0" smtClean="0"/>
              <a:t>Microsoft, Hyper-V, Windows, Windows Server, and Windows Vista are either registered trademarks or trademarks of Microsoft Corporation in the United States and/or other countries and regions. </a:t>
            </a:r>
          </a:p>
          <a:p>
            <a:r>
              <a:rPr lang="en-US" sz="900" dirty="0" smtClean="0"/>
              <a:t>The names of actual companies and products mentioned herein may be the trademarks of their respective owners.</a:t>
            </a:r>
          </a:p>
          <a:p>
            <a:r>
              <a:rPr lang="en-US" sz="900" dirty="0" smtClean="0"/>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p>
          <a:p>
            <a:endParaRPr lang="en-US" sz="9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8"/>
            <a:ext cx="5628640" cy="4499922"/>
          </a:xfrm>
        </p:spPr>
        <p:txBody>
          <a:bodyPr>
            <a:normAutofit/>
          </a:bodyPr>
          <a:lstStyle/>
          <a:p>
            <a:r>
              <a:rPr lang="en-US" sz="1000" b="1" dirty="0" smtClean="0"/>
              <a:t>Step 1: Determine Whether Virtualization Is Appropriate</a:t>
            </a:r>
          </a:p>
          <a:p>
            <a:endParaRPr lang="en-US" sz="1000" dirty="0" smtClean="0">
              <a:latin typeface="Arial" pitchFamily="34" charset="0"/>
            </a:endParaRPr>
          </a:p>
          <a:p>
            <a:r>
              <a:rPr lang="en-US" sz="1000" dirty="0" smtClean="0">
                <a:latin typeface="Arial" pitchFamily="34" charset="0"/>
              </a:rPr>
              <a:t>The purpose of the step is to determine whether virtualization is appropriate for a specific situation. Areas to consider when determining whether virtualization is appropriate include:</a:t>
            </a:r>
            <a:endParaRPr lang="en-US" sz="1000" b="1" dirty="0" smtClean="0">
              <a:latin typeface="Arial" pitchFamily="34" charset="0"/>
            </a:endParaRPr>
          </a:p>
          <a:p>
            <a:pPr marL="114300" indent="-114300">
              <a:buFontTx/>
              <a:buChar char="•"/>
            </a:pPr>
            <a:r>
              <a:rPr lang="en-US" sz="1000" b="1" dirty="0" smtClean="0">
                <a:latin typeface="Arial" pitchFamily="34" charset="0"/>
              </a:rPr>
              <a:t>Compatibility. </a:t>
            </a:r>
            <a:r>
              <a:rPr lang="en-US" sz="1000" dirty="0" smtClean="0">
                <a:latin typeface="Arial" pitchFamily="34" charset="0"/>
              </a:rPr>
              <a:t>Determine whether the workload can run in a virtualized environment.</a:t>
            </a:r>
          </a:p>
          <a:p>
            <a:pPr marL="114300" indent="-114300">
              <a:buFontTx/>
              <a:buChar char="•"/>
            </a:pPr>
            <a:endParaRPr lang="en-US" sz="1000" b="1" dirty="0" smtClean="0">
              <a:latin typeface="Arial" pitchFamily="34" charset="0"/>
            </a:endParaRPr>
          </a:p>
          <a:p>
            <a:pPr marL="114300" indent="-114300">
              <a:buFontTx/>
              <a:buChar char="•"/>
            </a:pPr>
            <a:r>
              <a:rPr lang="en-US" sz="1000" b="1" dirty="0" smtClean="0">
                <a:latin typeface="Arial" pitchFamily="34" charset="0"/>
              </a:rPr>
              <a:t>Supportability. </a:t>
            </a:r>
            <a:r>
              <a:rPr lang="en-US" sz="1000" dirty="0" smtClean="0">
                <a:latin typeface="Arial" pitchFamily="34" charset="0"/>
              </a:rPr>
              <a:t>Determine whether the workload is supported in a virtualized environment. It might be necessary to verify non-Microsoft vendors’ policies for deployment of the workload on all the virtualization technologies that will be used.</a:t>
            </a:r>
          </a:p>
          <a:p>
            <a:pPr marL="114300" indent="-114300">
              <a:buFontTx/>
              <a:buChar char="•"/>
            </a:pPr>
            <a:endParaRPr lang="en-US" sz="1000" b="1" dirty="0" smtClean="0">
              <a:latin typeface="Arial" pitchFamily="34" charset="0"/>
            </a:endParaRPr>
          </a:p>
          <a:p>
            <a:pPr marL="114300" indent="-114300">
              <a:buFontTx/>
              <a:buChar char="•"/>
            </a:pPr>
            <a:r>
              <a:rPr lang="en-US" sz="1000" b="1" dirty="0" smtClean="0">
                <a:latin typeface="Arial" pitchFamily="34" charset="0"/>
              </a:rPr>
              <a:t>Licensing.</a:t>
            </a:r>
            <a:r>
              <a:rPr lang="en-US" sz="1000" dirty="0" smtClean="0">
                <a:latin typeface="Arial" pitchFamily="34" charset="0"/>
              </a:rPr>
              <a:t> Determine whether the workload can be licensed for use in a virtualized environment.</a:t>
            </a:r>
          </a:p>
          <a:p>
            <a:pPr marL="114300" indent="-114300">
              <a:buFontTx/>
              <a:buChar char="•"/>
            </a:pPr>
            <a:endParaRPr lang="en-US" sz="1000" b="1" dirty="0" smtClean="0">
              <a:latin typeface="Arial" pitchFamily="34" charset="0"/>
            </a:endParaRPr>
          </a:p>
          <a:p>
            <a:pPr marL="114300" indent="-114300">
              <a:buFontTx/>
              <a:buChar char="•"/>
            </a:pPr>
            <a:r>
              <a:rPr lang="en-US" sz="1000" b="1" dirty="0" smtClean="0">
                <a:latin typeface="Arial" pitchFamily="34" charset="0"/>
              </a:rPr>
              <a:t>Business benefits. </a:t>
            </a:r>
            <a:r>
              <a:rPr lang="en-US" sz="1000" dirty="0" smtClean="0">
                <a:latin typeface="Arial" pitchFamily="34" charset="0"/>
              </a:rPr>
              <a:t>Determine the business reasons for virtualizing the workload and the related benefits. Potential benefits include cost savings, </a:t>
            </a:r>
            <a:r>
              <a:rPr lang="en-US" sz="1000" dirty="0" smtClean="0">
                <a:solidFill>
                  <a:srgbClr val="FF0000"/>
                </a:solidFill>
                <a:latin typeface="Arial" pitchFamily="34" charset="0"/>
              </a:rPr>
              <a:t>reduced </a:t>
            </a:r>
            <a:r>
              <a:rPr lang="en-US" sz="1000" dirty="0" smtClean="0">
                <a:latin typeface="Arial" pitchFamily="34" charset="0"/>
              </a:rPr>
              <a:t>deployment time, and reduced administration costs.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Step 2: Categorize the Workload</a:t>
            </a:r>
          </a:p>
          <a:p>
            <a:endParaRPr lang="en-US" sz="1000" dirty="0" smtClean="0">
              <a:latin typeface="Arial" pitchFamily="34" charset="0"/>
            </a:endParaRPr>
          </a:p>
          <a:p>
            <a:r>
              <a:rPr lang="en-US" sz="1000" dirty="0" smtClean="0">
                <a:latin typeface="Arial" pitchFamily="34" charset="0"/>
              </a:rPr>
              <a:t>Workloads designed for server operating systems typically have different resource requirements and different levels of interactivity than those designed for client workloads. </a:t>
            </a:r>
          </a:p>
          <a:p>
            <a:endParaRPr lang="en-US" sz="1000" dirty="0" smtClean="0">
              <a:latin typeface="Arial" pitchFamily="34" charset="0"/>
            </a:endParaRPr>
          </a:p>
          <a:p>
            <a:r>
              <a:rPr lang="en-US" sz="1000" dirty="0" smtClean="0">
                <a:latin typeface="Arial" pitchFamily="34" charset="0"/>
              </a:rPr>
              <a:t>The decision flow branches here, so proceed down the appropriate path based on this decision.</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indent="-114300"/>
            <a:r>
              <a:rPr lang="en-US" sz="1000" b="1" dirty="0" smtClean="0"/>
              <a:t>Step 3: Select Server Hardware or Server Software Virtualization</a:t>
            </a:r>
          </a:p>
          <a:p>
            <a:pPr marL="114300" indent="-114300"/>
            <a:endParaRPr lang="en-US" sz="1000" dirty="0" smtClean="0">
              <a:latin typeface="Arial" pitchFamily="34" charset="0"/>
            </a:endParaRPr>
          </a:p>
          <a:p>
            <a:pPr marL="114300" indent="-114300"/>
            <a:r>
              <a:rPr lang="en-US" sz="1000" dirty="0" smtClean="0">
                <a:latin typeface="Arial" pitchFamily="34" charset="0"/>
              </a:rPr>
              <a:t>Microsoft offers two server virtualization products:</a:t>
            </a:r>
          </a:p>
          <a:p>
            <a:pPr marL="114300" indent="-114300">
              <a:buFont typeface="Calibri" pitchFamily="34" charset="0"/>
              <a:buChar char="•"/>
            </a:pPr>
            <a:r>
              <a:rPr lang="en-US" sz="1000" dirty="0" smtClean="0">
                <a:latin typeface="Arial" pitchFamily="34" charset="0"/>
              </a:rPr>
              <a:t>Windows Server 2008 R2 Hyper-V, which provides server hardware virtualization.</a:t>
            </a:r>
          </a:p>
          <a:p>
            <a:pPr marL="114300" indent="-114300">
              <a:buFont typeface="Calibri" pitchFamily="34" charset="0"/>
              <a:buChar char="•"/>
            </a:pPr>
            <a:r>
              <a:rPr lang="en-US" sz="1000" dirty="0" smtClean="0">
                <a:latin typeface="Arial" pitchFamily="34" charset="0"/>
              </a:rPr>
              <a:t>Virtual Server 2005 R2 with SP1, which provides server software virtualization.</a:t>
            </a:r>
          </a:p>
          <a:p>
            <a:pPr marL="114300" indent="-114300">
              <a:buFont typeface="Calibri" pitchFamily="34" charset="0"/>
              <a:buAutoNum type="arabicPeriod"/>
            </a:pPr>
            <a:endParaRPr lang="en-US" sz="1000" dirty="0" smtClean="0">
              <a:latin typeface="Arial" pitchFamily="34" charset="0"/>
            </a:endParaRPr>
          </a:p>
          <a:p>
            <a:r>
              <a:rPr lang="en-US" sz="1000" dirty="0" smtClean="0">
                <a:latin typeface="Arial" pitchFamily="34" charset="0"/>
              </a:rPr>
              <a:t>This step involves determining which product will deliver the most appropriate platform for virtualization based on the technical needs of the environment. The table compares the capabilities of the server virtualization products.</a:t>
            </a:r>
          </a:p>
          <a:p>
            <a:pPr marL="114300" indent="-114300"/>
            <a:endParaRPr lang="en-US" sz="1000" dirty="0" smtClean="0">
              <a:latin typeface="Arial" pitchFamily="34" charset="0"/>
            </a:endParaRPr>
          </a:p>
          <a:p>
            <a:pPr marL="114300" indent="-114300"/>
            <a:r>
              <a:rPr lang="en-US" sz="1000" b="1" dirty="0" smtClean="0">
                <a:latin typeface="Arial" pitchFamily="34" charset="0"/>
              </a:rPr>
              <a:t>Option 1: Use Windows Server 2008 R2 Hyper-V</a:t>
            </a:r>
          </a:p>
          <a:p>
            <a:r>
              <a:rPr lang="en-US" sz="1000" dirty="0" smtClean="0">
                <a:latin typeface="Arial" pitchFamily="34" charset="0"/>
              </a:rPr>
              <a:t>Windows Server 2008 R2 Hyper-V offers the advantage of being a hypervisor-based solution. </a:t>
            </a:r>
            <a:br>
              <a:rPr lang="en-US" sz="1000" dirty="0" smtClean="0">
                <a:latin typeface="Arial" pitchFamily="34" charset="0"/>
              </a:rPr>
            </a:br>
            <a:r>
              <a:rPr lang="en-US" sz="1000" dirty="0" smtClean="0">
                <a:latin typeface="Arial" pitchFamily="34" charset="0"/>
              </a:rPr>
              <a:t>The thin hypervisor implementation dramatically reduces the overhead of virtualization. Windows Server 2008 R2 Hyper-V is available as part of the Windows Server 2008 R2 platform. It requires hardware-assisted virtualization (Intel VT or AMD-V processor).   </a:t>
            </a:r>
          </a:p>
          <a:p>
            <a:r>
              <a:rPr lang="en-US" sz="1000" dirty="0" smtClean="0">
                <a:latin typeface="Arial" pitchFamily="34" charset="0"/>
              </a:rPr>
              <a:t>For detailed design planning information on Windows Server 2008 R2 Hyper-V, refer to the </a:t>
            </a:r>
            <a:r>
              <a:rPr lang="en-US" sz="1000" i="1" dirty="0" smtClean="0">
                <a:latin typeface="Arial" pitchFamily="34" charset="0"/>
              </a:rPr>
              <a:t>Infrastructure Planning and Design Guide for Windows Server Virtualization </a:t>
            </a:r>
            <a:r>
              <a:rPr lang="en-US" sz="1000" i="0" dirty="0" smtClean="0">
                <a:latin typeface="Arial" pitchFamily="34" charset="0"/>
              </a:rPr>
              <a:t>at </a:t>
            </a:r>
            <a:r>
              <a:rPr lang="en-US" sz="1000" i="0" u="sng" dirty="0" smtClean="0">
                <a:latin typeface="Arial" pitchFamily="34" charset="0"/>
              </a:rPr>
              <a:t>http://go.microsoft.com/fwlink/?LinkID=147617</a:t>
            </a:r>
            <a:r>
              <a:rPr lang="en-US" sz="1000" dirty="0" smtClean="0">
                <a:latin typeface="Arial" pitchFamily="34" charset="0"/>
              </a:rPr>
              <a:t>.</a:t>
            </a:r>
          </a:p>
          <a:p>
            <a:endParaRPr lang="en-US" sz="1000" dirty="0" smtClean="0">
              <a:latin typeface="Arial" pitchFamily="34" charset="0"/>
            </a:endParaRPr>
          </a:p>
          <a:p>
            <a:r>
              <a:rPr lang="en-US" sz="1000" b="1" dirty="0" smtClean="0">
                <a:latin typeface="Arial" pitchFamily="34" charset="0"/>
              </a:rPr>
              <a:t>Option 2: Use Virtual Server 2005 R2 with SP1</a:t>
            </a:r>
          </a:p>
          <a:p>
            <a:r>
              <a:rPr lang="en-US" sz="1000" dirty="0" smtClean="0">
                <a:latin typeface="Arial" pitchFamily="34" charset="0"/>
              </a:rPr>
              <a:t>If the hardware on which the virtualization platform will be installed does not support hardware-based virtualization extensions (Intel VT or AMD-V processor), then server software virtualization is the only choice. For detailed design planning information on Virtual Server 2005 R2 with SP1, refer to the </a:t>
            </a:r>
            <a:r>
              <a:rPr lang="en-US" sz="1000" i="1" dirty="0" smtClean="0">
                <a:latin typeface="Arial" pitchFamily="34" charset="0"/>
              </a:rPr>
              <a:t>Infrastructure Planning and Design Guide for Windows Server Virtualization</a:t>
            </a:r>
            <a:r>
              <a:rPr lang="en-US" sz="1000" i="0" baseline="0" dirty="0" smtClean="0">
                <a:latin typeface="Arial" pitchFamily="34" charset="0"/>
              </a:rPr>
              <a:t> at </a:t>
            </a:r>
            <a:r>
              <a:rPr lang="en-US" sz="1000" i="0" u="sng" dirty="0" smtClean="0">
                <a:latin typeface="Arial" pitchFamily="34" charset="0"/>
              </a:rPr>
              <a:t>http://go.microsoft.com/fwlink/?LinkID=147617</a:t>
            </a:r>
            <a:r>
              <a:rPr lang="en-US" sz="1000" dirty="0" smtClean="0">
                <a:latin typeface="Arial" pitchFamily="34" charset="0"/>
              </a:rPr>
              <a:t>.</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smtClean="0"/>
              <a:t>Step 4: Determine Client Connectivity</a:t>
            </a:r>
          </a:p>
          <a:p>
            <a:endParaRPr lang="en-US" sz="1000" dirty="0" smtClean="0">
              <a:latin typeface="Arial" pitchFamily="34" charset="0"/>
            </a:endParaRPr>
          </a:p>
          <a:p>
            <a:r>
              <a:rPr lang="en-US" sz="1000" dirty="0" smtClean="0">
                <a:latin typeface="Arial" pitchFamily="34" charset="0"/>
              </a:rPr>
              <a:t>This step focuses on narrowing the options for virtualization based on the network requirements of client machines. Computers that are always connected to the network will be able to rely on server-based technologies, whereas those that are not always connected must have locally accessible applications. </a:t>
            </a:r>
          </a:p>
          <a:p>
            <a:endParaRPr lang="en-US" sz="1000" dirty="0" smtClean="0">
              <a:latin typeface="Arial" pitchFamily="34" charset="0"/>
            </a:endParaRPr>
          </a:p>
          <a:p>
            <a:r>
              <a:rPr lang="en-US" sz="1000" b="1" dirty="0" smtClean="0">
                <a:latin typeface="Arial" pitchFamily="34" charset="0"/>
              </a:rPr>
              <a:t>Option 1: Connected Client</a:t>
            </a:r>
          </a:p>
          <a:p>
            <a:r>
              <a:rPr lang="en-US" sz="1000" dirty="0" smtClean="0">
                <a:latin typeface="Arial" pitchFamily="34" charset="0"/>
              </a:rPr>
              <a:t>Client computers that will always be connected to the network when running a particular workload can rely upon the network in order to access their applications and data. Typical scenarios include corporate desktop computers and kiosks as well as some computers used in remote offices and home offices. This option should be selected when client computers will have reliable network connections and do not need to run applications when not connected to the network. If the client will always be connected, proceed to Step 5: “Determine Workload Location.”</a:t>
            </a:r>
          </a:p>
          <a:p>
            <a:endParaRPr lang="en-US" sz="1000" dirty="0" smtClean="0">
              <a:latin typeface="Arial" pitchFamily="34" charset="0"/>
            </a:endParaRPr>
          </a:p>
          <a:p>
            <a:r>
              <a:rPr lang="en-US" sz="1000" b="1" dirty="0" smtClean="0">
                <a:latin typeface="Arial" pitchFamily="34" charset="0"/>
              </a:rPr>
              <a:t>Option 2: Disconnected Client</a:t>
            </a:r>
          </a:p>
          <a:p>
            <a:r>
              <a:rPr lang="en-US" sz="1000" dirty="0" smtClean="0">
                <a:latin typeface="Arial" pitchFamily="34" charset="0"/>
              </a:rPr>
              <a:t>Client computers that must have the ability to run virtualized applications while disconnected from the network will require versions of the applications that are resident on the disconnected computer. These options are most useful for situations in which users need only occasional access to applications while traveling or when network connections are unreliable. If the client may run disconnected, proceed to Step 7: “Choose Application Virtualization or Virtualization on the Desktop.”</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smtClean="0"/>
              <a:t>Step 5: Determine Workload Location</a:t>
            </a:r>
          </a:p>
          <a:p>
            <a:endParaRPr lang="en-US" sz="1000" dirty="0" smtClean="0">
              <a:latin typeface="Arial" pitchFamily="34" charset="0"/>
            </a:endParaRPr>
          </a:p>
          <a:p>
            <a:r>
              <a:rPr lang="en-US" sz="1000" dirty="0" smtClean="0">
                <a:latin typeface="Arial" pitchFamily="34" charset="0"/>
              </a:rPr>
              <a:t>The next decision for connected client systems is to determine where the workload should be run. Depending on the technology choices that have been made previously, the virtualized workload can either run as a centralized workload or a decentralized workload. </a:t>
            </a:r>
          </a:p>
          <a:p>
            <a:endParaRPr lang="en-US" sz="1000" dirty="0" smtClean="0">
              <a:latin typeface="Arial" pitchFamily="34" charset="0"/>
            </a:endParaRPr>
          </a:p>
          <a:p>
            <a:r>
              <a:rPr lang="en-US" sz="1000" b="1" dirty="0" smtClean="0">
                <a:latin typeface="Arial" pitchFamily="34" charset="0"/>
              </a:rPr>
              <a:t>Option 1: Centralized Workload</a:t>
            </a:r>
          </a:p>
          <a:p>
            <a:r>
              <a:rPr lang="en-US" sz="1000" dirty="0" smtClean="0">
                <a:latin typeface="Arial" pitchFamily="34" charset="0"/>
              </a:rPr>
              <a:t>If the workload can be centrally managed and efficiently run from a server, consider a centralized approach to application virtualization. This is beneficial when the</a:t>
            </a:r>
            <a:r>
              <a:rPr lang="en-US" sz="1000" baseline="0" dirty="0" smtClean="0">
                <a:latin typeface="Arial" pitchFamily="34" charset="0"/>
              </a:rPr>
              <a:t> </a:t>
            </a:r>
            <a:r>
              <a:rPr lang="en-US" sz="1000" dirty="0" smtClean="0">
                <a:latin typeface="Arial" pitchFamily="34" charset="0"/>
              </a:rPr>
              <a:t>workload configuration needs to be tightly controlled or when resources must be centrally managed. It allows for easier deployment and management of workloads. Proceed to Step 6: “Select Desktop or Session Virtualization.”</a:t>
            </a:r>
          </a:p>
          <a:p>
            <a:endParaRPr lang="en-US" sz="1000" dirty="0" smtClean="0">
              <a:latin typeface="Arial" pitchFamily="34" charset="0"/>
            </a:endParaRPr>
          </a:p>
          <a:p>
            <a:r>
              <a:rPr lang="en-US" sz="1000" b="1" dirty="0" smtClean="0">
                <a:latin typeface="Arial" pitchFamily="34" charset="0"/>
              </a:rPr>
              <a:t>Option 2: Decentralized Workload</a:t>
            </a:r>
          </a:p>
          <a:p>
            <a:r>
              <a:rPr lang="en-US" sz="1000" dirty="0" smtClean="0">
                <a:latin typeface="Arial" pitchFamily="34" charset="0"/>
              </a:rPr>
              <a:t>Some workloads cannot be run from a central server or they require individualized configuration or access to local system resources to run efficiently. These workloads should be deployed using a virtualization method that can be distributed to desktop systems. Proceed to Step 7: “Choose Application Virtualization or Virtualization on the Desktop.”</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smtClean="0"/>
              <a:t>Step 6: Select Session or Desktop Virtualization</a:t>
            </a:r>
          </a:p>
          <a:p>
            <a:endParaRPr lang="en-US" sz="1000" dirty="0" smtClean="0">
              <a:latin typeface="Arial" pitchFamily="34" charset="0"/>
            </a:endParaRPr>
          </a:p>
          <a:p>
            <a:r>
              <a:rPr lang="en-US" sz="1000" dirty="0" smtClean="0">
                <a:latin typeface="Arial" pitchFamily="34" charset="0"/>
              </a:rPr>
              <a:t>Now that the decision has been made to centralize, the next decision involves choosing between session virtualization and desktop virtualization. In both cases, users access centralized workloads through a Remote Desktop Protocol (RDP) connection. The client computers can run a full operating system such as Windows 7, or they can run any other operating system that has an available RDP client. They may also be diskless and boot from the network so that no data or applications are stored locally.</a:t>
            </a:r>
          </a:p>
          <a:p>
            <a:endParaRPr lang="en-US" sz="1000" dirty="0" smtClean="0">
              <a:latin typeface="Arial" pitchFamily="34" charset="0"/>
            </a:endParaRPr>
          </a:p>
          <a:p>
            <a:r>
              <a:rPr lang="en-US" sz="1000" b="1" dirty="0" smtClean="0">
                <a:latin typeface="Arial" pitchFamily="34" charset="0"/>
              </a:rPr>
              <a:t>Option 1: Session Virtualization</a:t>
            </a:r>
          </a:p>
          <a:p>
            <a:r>
              <a:rPr lang="en-US" sz="1000" dirty="0" smtClean="0">
                <a:latin typeface="Arial" pitchFamily="34" charset="0"/>
              </a:rPr>
              <a:t>The client’s applications are run directly on the Windows Server 2008 operating system. There will normally be many connected clients that share the operating system and the applications, so clients cannot be granted administrative rights. All applications that are installed on the server must be able to run on the same Windows Server 2008 operating system. Any incompatibilities should be managed by using another application virtualization technology, such as Microsoft Application Virtualization (App-V).</a:t>
            </a:r>
          </a:p>
          <a:p>
            <a:endParaRPr lang="en-US" sz="1000" dirty="0" smtClean="0">
              <a:latin typeface="Arial" pitchFamily="34" charset="0"/>
            </a:endParaRPr>
          </a:p>
          <a:p>
            <a:r>
              <a:rPr lang="en-US" sz="1000" b="1" dirty="0" smtClean="0">
                <a:latin typeface="Arial" pitchFamily="34" charset="0"/>
              </a:rPr>
              <a:t>Option 2: Desktop Virtualization  </a:t>
            </a:r>
          </a:p>
          <a:p>
            <a:r>
              <a:rPr lang="en-US" sz="1000" dirty="0" smtClean="0">
                <a:latin typeface="Arial" pitchFamily="34" charset="0"/>
              </a:rPr>
              <a:t>VDI provides virtualized desktops that can run a wide variety of client or server operating systems, because they are hosted in virtual machines on the Windows Server 2008 operating system. </a:t>
            </a:r>
            <a:br>
              <a:rPr lang="en-US" sz="1000" dirty="0" smtClean="0">
                <a:latin typeface="Arial" pitchFamily="34" charset="0"/>
              </a:rPr>
            </a:br>
            <a:r>
              <a:rPr lang="en-US" sz="1000" dirty="0" smtClean="0">
                <a:latin typeface="Arial" pitchFamily="34" charset="0"/>
              </a:rPr>
              <a:t>Because there will normally be only one user on the client’s operating system, he or she may be granted administrative rights.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smtClean="0"/>
              <a:t>Step 7: Choose Application Virtualization or Virtualization on the Desktop</a:t>
            </a:r>
          </a:p>
          <a:p>
            <a:endParaRPr lang="en-US" sz="1000" dirty="0" smtClean="0">
              <a:latin typeface="Arial" pitchFamily="34" charset="0"/>
            </a:endParaRPr>
          </a:p>
          <a:p>
            <a:r>
              <a:rPr lang="en-US" sz="1000" dirty="0" smtClean="0">
                <a:latin typeface="Arial" pitchFamily="34" charset="0"/>
              </a:rPr>
              <a:t>This decision step determines whether the application being considered is better implemented in application virtualization or virtualization on the desktop.</a:t>
            </a:r>
          </a:p>
          <a:p>
            <a:endParaRPr lang="en-US" sz="1000" dirty="0" smtClean="0">
              <a:latin typeface="Arial" pitchFamily="34" charset="0"/>
            </a:endParaRPr>
          </a:p>
          <a:p>
            <a:r>
              <a:rPr lang="en-US" sz="1000" b="1" dirty="0" smtClean="0">
                <a:latin typeface="Arial" pitchFamily="34" charset="0"/>
              </a:rPr>
              <a:t>Option 1: Application Virtualization</a:t>
            </a:r>
          </a:p>
          <a:p>
            <a:r>
              <a:rPr lang="en-US" sz="1000" dirty="0" smtClean="0">
                <a:latin typeface="Arial" pitchFamily="34" charset="0"/>
              </a:rPr>
              <a:t>App-V provides a method for installing applications into a virtualized environment via MSI or streaming them on demand. Application processing will occur on client computers. App-V requires that client computers have a complete client operating system that supports the virtualized applications as well as meeting the hardware requirements for applications that will be deployed and executed on that computer. Sufficient network bandwidth for deploying applications must also be available. See the </a:t>
            </a:r>
            <a:r>
              <a:rPr lang="en-US" sz="1000" i="1" dirty="0" smtClean="0">
                <a:latin typeface="Arial" pitchFamily="34" charset="0"/>
              </a:rPr>
              <a:t>Infrastructure Planning and Design Guide for Microsoft Application Virtualization 4.6</a:t>
            </a:r>
            <a:r>
              <a:rPr lang="en-US" sz="1000" i="1" baseline="0" dirty="0" smtClean="0">
                <a:latin typeface="Arial" pitchFamily="34" charset="0"/>
              </a:rPr>
              <a:t> </a:t>
            </a:r>
            <a:r>
              <a:rPr lang="en-US" sz="1000" i="0" baseline="0" dirty="0" smtClean="0">
                <a:latin typeface="Arial" pitchFamily="34" charset="0"/>
              </a:rPr>
              <a:t>at </a:t>
            </a:r>
            <a:r>
              <a:rPr lang="en-US" sz="1000" i="0" u="sng" baseline="0" dirty="0" smtClean="0">
                <a:latin typeface="Arial" pitchFamily="34" charset="0"/>
              </a:rPr>
              <a:t>http://go.microsoft.com/fwlink/?LinkId=160978</a:t>
            </a:r>
            <a:r>
              <a:rPr lang="en-US" sz="1000" i="0" u="none" baseline="0" dirty="0" smtClean="0">
                <a:latin typeface="Arial" pitchFamily="34" charset="0"/>
              </a:rPr>
              <a:t>.</a:t>
            </a:r>
            <a:r>
              <a:rPr lang="en-US" sz="1000" i="1" dirty="0" smtClean="0">
                <a:latin typeface="Arial" pitchFamily="34" charset="0"/>
              </a:rPr>
              <a:t> </a:t>
            </a:r>
          </a:p>
          <a:p>
            <a:endParaRPr lang="en-US" sz="1000" dirty="0" smtClean="0">
              <a:latin typeface="Arial" pitchFamily="34" charset="0"/>
            </a:endParaRPr>
          </a:p>
          <a:p>
            <a:r>
              <a:rPr lang="en-US" sz="1000" b="1" dirty="0" smtClean="0">
                <a:latin typeface="Arial" pitchFamily="34" charset="0"/>
              </a:rPr>
              <a:t>Option 2: Virtualization on the Desktop   </a:t>
            </a:r>
          </a:p>
          <a:p>
            <a:r>
              <a:rPr lang="en-US" sz="1000" dirty="0" smtClean="0">
                <a:latin typeface="Arial" pitchFamily="34" charset="0"/>
              </a:rPr>
              <a:t>Windows Virtual PC allows users to run entire client operating systems on their local computers. To support this configuration, the client computer must have sufficient CPU, memory, disk, and network resources to support the base Windows operating system as well as resources for each virtual machine that will be supported. Windows Virtual PC provides support for running legacy applications and operating systems. Windows XP Mode provides a tailored Windows XP virtual machine that runs on Windows Virtual PC in Windows 7. Users can create a wide variety of different virtual machines and can start and stop them as needed. This solution is particularly helpful for software developers and testers who often require access to multiple different platforms.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latin typeface="Arial" pitchFamily="34" charset="0"/>
              </a:rPr>
              <a:t>Additional Considerations</a:t>
            </a:r>
          </a:p>
          <a:p>
            <a:r>
              <a:rPr lang="en-US" sz="1000" dirty="0" smtClean="0">
                <a:latin typeface="Arial" pitchFamily="34" charset="0"/>
              </a:rPr>
              <a:t>After selecting the most appropriate virtualization technology for each requirement, decide how the virtualized environment will be managed, and determine whether virtualization technologies should be used separately or together in combination.</a:t>
            </a:r>
          </a:p>
          <a:p>
            <a:r>
              <a:rPr lang="en-US" sz="1000" b="1" dirty="0" smtClean="0">
                <a:latin typeface="Arial" pitchFamily="34" charset="0"/>
              </a:rPr>
              <a:t>Managing the Virtualization Environment</a:t>
            </a:r>
          </a:p>
          <a:p>
            <a:r>
              <a:rPr lang="en-US" sz="1000" dirty="0" smtClean="0">
                <a:latin typeface="Arial" pitchFamily="34" charset="0"/>
              </a:rPr>
              <a:t>Microsoft provides two products—System Center Virtual Machine Manager and MED-V—to assist with the challenges of managing a virtualized environment. Some of the benefits that can be realized by using Microsoft virtualization management products to manage the organization’s virtualized environment include:  </a:t>
            </a:r>
          </a:p>
          <a:p>
            <a:pPr marL="174625" indent="-174625">
              <a:buFontTx/>
              <a:buChar char="•"/>
            </a:pPr>
            <a:r>
              <a:rPr lang="en-US" sz="1000" dirty="0" smtClean="0">
                <a:latin typeface="Arial" pitchFamily="34" charset="0"/>
              </a:rPr>
              <a:t>Optimal consolidation of underutilized physical servers. </a:t>
            </a:r>
          </a:p>
          <a:p>
            <a:pPr marL="174625" indent="-174625">
              <a:buFontTx/>
              <a:buChar char="•"/>
            </a:pPr>
            <a:r>
              <a:rPr lang="en-US" sz="1000" dirty="0" smtClean="0">
                <a:latin typeface="Arial" pitchFamily="34" charset="0"/>
              </a:rPr>
              <a:t>Rapid provisioning of new virtual machines. </a:t>
            </a:r>
          </a:p>
          <a:p>
            <a:pPr marL="174625" indent="-174625">
              <a:buFontTx/>
              <a:buChar char="•"/>
            </a:pPr>
            <a:r>
              <a:rPr lang="en-US" sz="1000" dirty="0" smtClean="0">
                <a:latin typeface="Arial" pitchFamily="34" charset="0"/>
              </a:rPr>
              <a:t>Maximization of data center resources. </a:t>
            </a:r>
          </a:p>
          <a:p>
            <a:pPr marL="174625" indent="-174625">
              <a:buFontTx/>
              <a:buChar char="•"/>
            </a:pPr>
            <a:r>
              <a:rPr lang="en-US" sz="1000" dirty="0" smtClean="0">
                <a:latin typeface="Arial" pitchFamily="34" charset="0"/>
              </a:rPr>
              <a:t>Integration with Microsoft System Center Operations Manager 2007 reporting.</a:t>
            </a:r>
          </a:p>
          <a:p>
            <a:r>
              <a:rPr lang="en-US" sz="1000" b="1" dirty="0" smtClean="0">
                <a:latin typeface="Arial" pitchFamily="34" charset="0"/>
              </a:rPr>
              <a:t>System Center Virtual Machine Manager</a:t>
            </a:r>
          </a:p>
          <a:p>
            <a:r>
              <a:rPr lang="en-US" sz="1000" dirty="0" smtClean="0">
                <a:latin typeface="Arial" pitchFamily="34" charset="0"/>
              </a:rPr>
              <a:t>System Center Virtual Machine Manager is a stand-alone application that provides centralized, enterprise-class management of virtual machines that run on Windows Server 2008 Hyper-V, Virtual Server 2005 R2 with SP1, and VMware ESX (through VMware Virtual Center). As part of the System Center family, </a:t>
            </a:r>
            <a:r>
              <a:rPr lang="en-US" sz="1000" dirty="0">
                <a:latin typeface="Arial" pitchFamily="34" charset="0"/>
              </a:rPr>
              <a:t>System Center Virtual Machine Manager </a:t>
            </a:r>
            <a:r>
              <a:rPr lang="en-US" sz="1000" dirty="0" smtClean="0">
                <a:latin typeface="Arial" pitchFamily="34" charset="0"/>
              </a:rPr>
              <a:t>integrates with the other System Center products to provide end-to-end physical and virtual infrastructure management. </a:t>
            </a:r>
          </a:p>
          <a:p>
            <a:r>
              <a:rPr lang="en-US" sz="1000" b="1" dirty="0" smtClean="0">
                <a:latin typeface="Arial" pitchFamily="34" charset="0"/>
              </a:rPr>
              <a:t>MED-V</a:t>
            </a:r>
          </a:p>
          <a:p>
            <a:r>
              <a:rPr lang="en-US" sz="1000" dirty="0" smtClean="0">
                <a:latin typeface="Arial" pitchFamily="34" charset="0"/>
              </a:rPr>
              <a:t>MED-V enhances deployment and management of Windows Virtual PC images on a Windows desktop while also providing a seamless user experience of a Windows Virtual PC environment, independent of the local desktop configuration and operating system. MED-V utilizes Windows Virtual PC to provide an enterprise solution for desktop virtualization and is an integral component of the MDOP.</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extLst>
      <p:ext uri="{BB962C8B-B14F-4D97-AF65-F5344CB8AC3E}">
        <p14:creationId xmlns:p14="http://schemas.microsoft.com/office/powerpoint/2010/main" val="446310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extLst>
      <p:ext uri="{BB962C8B-B14F-4D97-AF65-F5344CB8AC3E}">
        <p14:creationId xmlns:p14="http://schemas.microsoft.com/office/powerpoint/2010/main" val="366174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Microsoft</a:t>
            </a:r>
            <a:r>
              <a:rPr lang="en-US" sz="1000" baseline="30000" dirty="0" smtClean="0"/>
              <a:t>®</a:t>
            </a:r>
            <a:r>
              <a:rPr lang="en-US" sz="1000" dirty="0" smtClean="0"/>
              <a:t> Infrastructure Planning and Design (IPD) is a series of planning and design guides created to clarify and streamline the planning and design process for Microsoft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69863" indent="-169863">
              <a:buFontTx/>
              <a:buChar char="•"/>
            </a:pPr>
            <a:r>
              <a:rPr lang="en-US" sz="1000" dirty="0" smtClean="0"/>
              <a:t>Defining the technical decision flow (flow chart) through the planning process</a:t>
            </a:r>
          </a:p>
          <a:p>
            <a:pPr marL="169863" indent="-169863">
              <a:buFontTx/>
              <a:buChar char="•"/>
            </a:pPr>
            <a:r>
              <a:rPr lang="en-US" sz="1000" dirty="0" smtClean="0"/>
              <a:t>Describing the decisions to be made and the commonly available options to consider in making the decisions</a:t>
            </a:r>
          </a:p>
          <a:p>
            <a:pPr marL="169863" indent="-169863">
              <a:buFontTx/>
              <a:buChar char="•"/>
            </a:pPr>
            <a:r>
              <a:rPr lang="en-US" sz="1000" dirty="0" smtClean="0"/>
              <a:t>Relating the decisions and options for the business in terms of cost, complexity, and other characteristics</a:t>
            </a:r>
          </a:p>
          <a:p>
            <a:pPr marL="169863" indent="-169863">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187112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7BFE34B-84EC-4BEA-98B5-B4B34A22B3EF}" type="slidenum">
              <a:rPr lang="en-US" smtClean="0"/>
              <a:pPr/>
              <a:t>20</a:t>
            </a:fld>
            <a:endParaRPr lang="en-US" dirty="0"/>
          </a:p>
        </p:txBody>
      </p:sp>
    </p:spTree>
    <p:extLst>
      <p:ext uri="{BB962C8B-B14F-4D97-AF65-F5344CB8AC3E}">
        <p14:creationId xmlns:p14="http://schemas.microsoft.com/office/powerpoint/2010/main" val="2395874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7BFE34B-84EC-4BEA-98B5-B4B34A22B3EF}" type="slidenum">
              <a:rPr lang="en-US" smtClean="0"/>
              <a:pPr/>
              <a:t>21</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of Using the Selecting the Right Virtualization Technology Guide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latin typeface="+mn-lt"/>
              <a:ea typeface="+mn-ea"/>
              <a:cs typeface="+mn-cs"/>
            </a:endParaRPr>
          </a:p>
          <a:p>
            <a:pPr>
              <a:defRPr/>
            </a:pPr>
            <a:r>
              <a:rPr lang="en-US" sz="1000" b="1" dirty="0" smtClean="0">
                <a:latin typeface="+mn-lt"/>
              </a:rPr>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High-integrity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Proportionate system and network availability to meet business requirements.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Infrastructure that is sized appropriately to meet business requirements.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Benefits of Using the Selecting the Right Virtualization Technology Guide (Continued)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achieving stated business requirements, while considering the performance, capacity, manageability, and fault tolerance of the system.</a:t>
            </a:r>
          </a:p>
          <a:p>
            <a:pPr defTabSz="912813"/>
            <a:endParaRPr lang="en-US" sz="1000"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sz="1000" u="none"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itchFamily="34" charset="0"/>
              </a:rPr>
              <a:t>The guide was created to enable infrastructure planners to determine the best Microsoft virtualization technology to use in their environment.</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Arial" pitchFamily="34" charset="0"/>
              </a:rPr>
              <a:t>&lt;Use this slide to discuss broad justifications for choosing virtualization.&gt;</a:t>
            </a:r>
          </a:p>
          <a:p>
            <a:endParaRPr lang="en-US" sz="1000" dirty="0" smtClean="0">
              <a:latin typeface="Arial" pitchFamily="34" charset="0"/>
            </a:endParaRPr>
          </a:p>
          <a:p>
            <a:r>
              <a:rPr lang="en-US" sz="1000" dirty="0" smtClean="0">
                <a:latin typeface="Arial" pitchFamily="34" charset="0"/>
              </a:rPr>
              <a:t>Most organizations explore virtualization for one of the following reasons:</a:t>
            </a:r>
          </a:p>
          <a:p>
            <a:pPr marL="230188" lvl="1" indent="-230188">
              <a:buFontTx/>
              <a:buChar char="•"/>
            </a:pPr>
            <a:r>
              <a:rPr lang="en-US" sz="1000" b="1" dirty="0" smtClean="0">
                <a:latin typeface="Arial" pitchFamily="34" charset="0"/>
              </a:rPr>
              <a:t>Server consolidation.</a:t>
            </a:r>
            <a:r>
              <a:rPr lang="en-US" sz="1000" dirty="0" smtClean="0">
                <a:latin typeface="Arial" pitchFamily="34" charset="0"/>
              </a:rPr>
              <a:t> By consolidating multiple server instances on one set of hardware, efficiency is gained by more fully using the hardware.   </a:t>
            </a:r>
          </a:p>
          <a:p>
            <a:pPr marL="230188" lvl="1" indent="-230188">
              <a:buFontTx/>
              <a:buChar char="•"/>
            </a:pPr>
            <a:r>
              <a:rPr lang="en-US" sz="1000" b="1" dirty="0" smtClean="0">
                <a:latin typeface="Arial" pitchFamily="34" charset="0"/>
              </a:rPr>
              <a:t>Application migration.</a:t>
            </a:r>
            <a:r>
              <a:rPr lang="en-US" sz="1000" dirty="0" smtClean="0">
                <a:latin typeface="Arial" pitchFamily="34" charset="0"/>
              </a:rPr>
              <a:t> Some applications do not run on newer server operating systems, creating a need for the ability to host virtual instances of legacy operating systems to run these applications.</a:t>
            </a:r>
          </a:p>
          <a:p>
            <a:pPr marL="230188" lvl="1" indent="-230188">
              <a:buFontTx/>
              <a:buChar char="•"/>
            </a:pPr>
            <a:r>
              <a:rPr lang="en-US" sz="1000" b="1" dirty="0" smtClean="0">
                <a:latin typeface="Arial" pitchFamily="34" charset="0"/>
              </a:rPr>
              <a:t>Increased IT agility.</a:t>
            </a:r>
            <a:r>
              <a:rPr lang="en-US" sz="1000" dirty="0" smtClean="0">
                <a:latin typeface="Arial" pitchFamily="34" charset="0"/>
              </a:rPr>
              <a:t> Provide the ability to rapidly add and move servers to respond to changing business needs.</a:t>
            </a:r>
          </a:p>
          <a:p>
            <a:pPr marL="230188" lvl="1" indent="-230188">
              <a:buFontTx/>
              <a:buChar char="•"/>
            </a:pPr>
            <a:r>
              <a:rPr lang="en-US" sz="1000" b="1" dirty="0" smtClean="0">
                <a:latin typeface="Arial" pitchFamily="34" charset="0"/>
              </a:rPr>
              <a:t>Software development.</a:t>
            </a:r>
            <a:r>
              <a:rPr lang="en-US" sz="1000" dirty="0" smtClean="0">
                <a:latin typeface="Arial" pitchFamily="34" charset="0"/>
              </a:rPr>
              <a:t> By saving and restoring a set of template virtual hard disks, developers can rapidly cycle through test scenarios during software development processes.</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278706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itchFamily="34" charset="0"/>
              </a:rPr>
              <a:t>The purpose of this presentation is to focus on the considerations that organizations should take into account when determining what virtualization technology to use to meet their business and technical requirements. </a:t>
            </a:r>
          </a:p>
          <a:p>
            <a:endParaRPr lang="en-US" sz="1000" dirty="0" smtClean="0">
              <a:latin typeface="Arial" pitchFamily="34" charset="0"/>
            </a:endParaRPr>
          </a:p>
          <a:p>
            <a:r>
              <a:rPr lang="en-US" sz="1000" dirty="0" smtClean="0">
                <a:latin typeface="Arial" pitchFamily="34" charset="0"/>
              </a:rPr>
              <a:t>Once that determination has been made, the planner is referred to the appropriate IPD guide for the technology, where available.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5</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Arial" pitchFamily="34" charset="0"/>
              </a:rPr>
              <a:t>There are several different forms of virtualization that need to be understood as a basis for making the right technology choice:</a:t>
            </a:r>
          </a:p>
          <a:p>
            <a:pPr marL="114300" indent="-114300">
              <a:buFontTx/>
              <a:buChar char="•"/>
            </a:pPr>
            <a:r>
              <a:rPr lang="en-US" sz="1000" dirty="0" smtClean="0">
                <a:latin typeface="Arial" pitchFamily="34" charset="0"/>
              </a:rPr>
              <a:t>Server hardware virtualization</a:t>
            </a:r>
          </a:p>
          <a:p>
            <a:pPr marL="114300" indent="-114300">
              <a:buFontTx/>
              <a:buChar char="•"/>
            </a:pPr>
            <a:r>
              <a:rPr lang="en-US" sz="1000" dirty="0" smtClean="0">
                <a:latin typeface="Arial" pitchFamily="34" charset="0"/>
              </a:rPr>
              <a:t>Server software virtualization</a:t>
            </a:r>
          </a:p>
          <a:p>
            <a:pPr marL="114300" indent="-114300">
              <a:buFontTx/>
              <a:buChar char="•"/>
            </a:pPr>
            <a:r>
              <a:rPr lang="en-US" sz="1000" dirty="0" smtClean="0">
                <a:latin typeface="Arial" pitchFamily="34" charset="0"/>
              </a:rPr>
              <a:t>Session virtualization</a:t>
            </a:r>
          </a:p>
          <a:p>
            <a:pPr marL="114300" indent="-114300">
              <a:buFontTx/>
              <a:buChar char="•"/>
            </a:pPr>
            <a:r>
              <a:rPr lang="en-US" sz="1000" dirty="0" smtClean="0">
                <a:latin typeface="Arial" pitchFamily="34" charset="0"/>
              </a:rPr>
              <a:t>Application virtualization</a:t>
            </a:r>
          </a:p>
          <a:p>
            <a:pPr marL="114300" indent="-114300">
              <a:buFontTx/>
              <a:buChar char="•"/>
            </a:pPr>
            <a:r>
              <a:rPr lang="en-US" sz="1000" dirty="0" smtClean="0">
                <a:latin typeface="Arial" pitchFamily="34" charset="0"/>
              </a:rPr>
              <a:t>Virtualization on the desktop</a:t>
            </a:r>
          </a:p>
        </p:txBody>
      </p:sp>
      <p:sp>
        <p:nvSpPr>
          <p:cNvPr id="4" name="Slide Number Placeholder 3"/>
          <p:cNvSpPr>
            <a:spLocks noGrp="1"/>
          </p:cNvSpPr>
          <p:nvPr>
            <p:ph type="sldNum" sz="quarter" idx="10"/>
          </p:nvPr>
        </p:nvSpPr>
        <p:spPr/>
        <p:txBody>
          <a:bodyPr/>
          <a:lstStyle/>
          <a:p>
            <a:fld id="{77BFE34B-84EC-4BEA-98B5-B4B34A22B3EF}" type="slidenum">
              <a:rPr lang="en-US" smtClean="0"/>
              <a:pPr/>
              <a:t>6</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indent="-114300">
              <a:buFontTx/>
              <a:buChar char="•"/>
            </a:pPr>
            <a:r>
              <a:rPr lang="en-US" sz="1000" b="1" dirty="0" smtClean="0">
                <a:latin typeface="Arial" pitchFamily="34" charset="0"/>
              </a:rPr>
              <a:t>Server </a:t>
            </a:r>
            <a:r>
              <a:rPr lang="en-US" sz="1000" b="1" dirty="0">
                <a:latin typeface="Arial" pitchFamily="34" charset="0"/>
              </a:rPr>
              <a:t>hardware virtualization.</a:t>
            </a:r>
            <a:r>
              <a:rPr lang="en-US" sz="1000" dirty="0">
                <a:latin typeface="Arial" pitchFamily="34" charset="0"/>
              </a:rPr>
              <a:t> Also known as a </a:t>
            </a:r>
            <a:r>
              <a:rPr lang="en-US" sz="1000" i="1" dirty="0">
                <a:latin typeface="Arial" pitchFamily="34" charset="0"/>
              </a:rPr>
              <a:t>hypervisor,</a:t>
            </a:r>
            <a:r>
              <a:rPr lang="en-US" sz="1000" dirty="0">
                <a:latin typeface="Arial" pitchFamily="34" charset="0"/>
              </a:rPr>
              <a:t> server hardware virtualization runs a very lightweight core operating system. The hypervisor can host independent virtual </a:t>
            </a:r>
            <a:r>
              <a:rPr lang="en-US" sz="1000" dirty="0" smtClean="0">
                <a:latin typeface="Arial" pitchFamily="34" charset="0"/>
              </a:rPr>
              <a:t>machines. </a:t>
            </a:r>
            <a:r>
              <a:rPr lang="en-US" sz="1000" dirty="0">
                <a:latin typeface="Arial" pitchFamily="34" charset="0"/>
              </a:rPr>
              <a:t>This form of virtualization requires hardware that has embedded virtualization awareness capabilities. Because the hypervisor is lightweight, there is little overhead in the system, which allows for more scalability in the </a:t>
            </a:r>
            <a:r>
              <a:rPr lang="en-US" sz="1000" dirty="0" smtClean="0">
                <a:latin typeface="Arial" pitchFamily="34" charset="0"/>
              </a:rPr>
              <a:t>virtual machines</a:t>
            </a:r>
            <a:r>
              <a:rPr lang="en-US" sz="1000" dirty="0">
                <a:latin typeface="Arial" pitchFamily="34" charset="0"/>
              </a:rPr>
              <a:t>.</a:t>
            </a:r>
          </a:p>
          <a:p>
            <a:pPr marL="114300" indent="-114300">
              <a:buFontTx/>
              <a:buChar char="•"/>
            </a:pPr>
            <a:endParaRPr lang="en-US" sz="1000" b="1" dirty="0">
              <a:latin typeface="Arial" pitchFamily="34" charset="0"/>
            </a:endParaRPr>
          </a:p>
          <a:p>
            <a:pPr marL="114300" indent="-114300">
              <a:buFontTx/>
              <a:buChar char="•"/>
            </a:pPr>
            <a:r>
              <a:rPr lang="en-US" sz="1000" b="1" dirty="0">
                <a:latin typeface="Arial" pitchFamily="34" charset="0"/>
              </a:rPr>
              <a:t>Server software virtualization.</a:t>
            </a:r>
            <a:r>
              <a:rPr lang="en-US" sz="1000" dirty="0">
                <a:latin typeface="Arial" pitchFamily="34" charset="0"/>
              </a:rPr>
              <a:t> An operating system, such as Windows Server</a:t>
            </a:r>
            <a:r>
              <a:rPr lang="en-US" sz="1000" baseline="30000" dirty="0">
                <a:latin typeface="Arial" pitchFamily="34" charset="0"/>
              </a:rPr>
              <a:t>®</a:t>
            </a:r>
            <a:r>
              <a:rPr lang="en-US" sz="1000" dirty="0">
                <a:latin typeface="Arial" pitchFamily="34" charset="0"/>
              </a:rPr>
              <a:t> 2003 or Windows Server 2008, runs an application that is able to host </a:t>
            </a:r>
            <a:r>
              <a:rPr lang="en-US" sz="1000" dirty="0" smtClean="0">
                <a:latin typeface="Arial" pitchFamily="34" charset="0"/>
              </a:rPr>
              <a:t>virtual machines</a:t>
            </a:r>
            <a:r>
              <a:rPr lang="en-US" sz="1000" dirty="0">
                <a:latin typeface="Arial" pitchFamily="34" charset="0"/>
              </a:rPr>
              <a:t>. Each </a:t>
            </a:r>
            <a:r>
              <a:rPr lang="en-US" sz="1000" dirty="0" smtClean="0">
                <a:latin typeface="Arial" pitchFamily="34" charset="0"/>
              </a:rPr>
              <a:t>virtual machine </a:t>
            </a:r>
            <a:r>
              <a:rPr lang="en-US" sz="1000" dirty="0">
                <a:latin typeface="Arial" pitchFamily="34" charset="0"/>
              </a:rPr>
              <a:t>runs a completely separate operating system and application set.</a:t>
            </a:r>
          </a:p>
          <a:p>
            <a:pPr marL="114300" indent="-114300">
              <a:buFontTx/>
              <a:buChar char="•"/>
            </a:pPr>
            <a:endParaRPr lang="en-US" sz="1000" b="1" dirty="0">
              <a:latin typeface="Arial" pitchFamily="34" charset="0"/>
            </a:endParaRPr>
          </a:p>
          <a:p>
            <a:pPr marL="114300" indent="-114300">
              <a:buFontTx/>
              <a:buChar char="•"/>
            </a:pPr>
            <a:r>
              <a:rPr lang="en-US" sz="1000" b="1" dirty="0">
                <a:latin typeface="Arial" pitchFamily="34" charset="0"/>
              </a:rPr>
              <a:t>Session virtualization.</a:t>
            </a:r>
            <a:r>
              <a:rPr lang="en-US" sz="1000" dirty="0">
                <a:latin typeface="Arial" pitchFamily="34" charset="0"/>
              </a:rPr>
              <a:t> Centralized systems host multiple user workloads, and all processing is done on those host systems. The user sessions are isolated from each other. Only the presentation information (such as keyboard and mouse inputs, and video updates) is sent between the client and the host system. The client can be a full Windows</a:t>
            </a:r>
            <a:r>
              <a:rPr lang="en-US" sz="1000" baseline="30000" dirty="0">
                <a:latin typeface="Arial" pitchFamily="34" charset="0"/>
              </a:rPr>
              <a:t>®</a:t>
            </a:r>
            <a:r>
              <a:rPr lang="en-US" sz="1000" dirty="0">
                <a:latin typeface="Arial" pitchFamily="34" charset="0"/>
              </a:rPr>
              <a:t>-based client computer or a Windows-based terminal device.</a:t>
            </a:r>
          </a:p>
          <a:p>
            <a:pPr marL="114300" indent="-114300">
              <a:buFontTx/>
              <a:buChar char="•"/>
            </a:pPr>
            <a:endParaRPr lang="en-US" sz="1000" b="1" dirty="0">
              <a:latin typeface="Arial" pitchFamily="34" charset="0"/>
            </a:endParaRPr>
          </a:p>
          <a:p>
            <a:pPr marL="114300" indent="-114300">
              <a:buFontTx/>
              <a:buChar char="•"/>
            </a:pPr>
            <a:r>
              <a:rPr lang="en-US" sz="1000" b="1" dirty="0">
                <a:latin typeface="Arial" pitchFamily="34" charset="0"/>
              </a:rPr>
              <a:t>Application virtualization.</a:t>
            </a:r>
            <a:r>
              <a:rPr lang="en-US" sz="1000" dirty="0">
                <a:latin typeface="Arial" pitchFamily="34" charset="0"/>
              </a:rPr>
              <a:t> An application is isolated from the underlying operating system by means of wrapper software that encapsulates it. This allows multiple applications that may have conflicting dynamic link </a:t>
            </a:r>
            <a:r>
              <a:rPr lang="en-US" sz="1000" dirty="0" smtClean="0">
                <a:latin typeface="Arial" pitchFamily="34" charset="0"/>
              </a:rPr>
              <a:t>libraries </a:t>
            </a:r>
            <a:r>
              <a:rPr lang="en-US" sz="1000" dirty="0">
                <a:latin typeface="Arial" pitchFamily="34" charset="0"/>
              </a:rPr>
              <a:t>or other incompatibilities to run on the same machine without affecting each other.</a:t>
            </a:r>
          </a:p>
          <a:p>
            <a:pPr marL="114300" indent="-114300">
              <a:buFontTx/>
              <a:buChar char="•"/>
            </a:pPr>
            <a:endParaRPr lang="en-US" sz="1000" dirty="0">
              <a:latin typeface="Arial" pitchFamily="34" charset="0"/>
            </a:endParaRPr>
          </a:p>
          <a:p>
            <a:pPr marL="114300" indent="-114300">
              <a:buFontTx/>
              <a:buChar char="•"/>
            </a:pPr>
            <a:r>
              <a:rPr lang="en-US" sz="1000" b="1" dirty="0" smtClean="0">
                <a:latin typeface="Arial" pitchFamily="34" charset="0"/>
              </a:rPr>
              <a:t>Virtualization on the desktop. </a:t>
            </a:r>
            <a:r>
              <a:rPr lang="en-US" sz="1000" dirty="0" smtClean="0">
                <a:latin typeface="Arial" pitchFamily="34" charset="0"/>
              </a:rPr>
              <a:t>This is similar to server software virtualization, but it runs on client systems such as Windows 7 and Windows Vista</a:t>
            </a:r>
            <a:r>
              <a:rPr lang="en-US" sz="1000" baseline="30000" dirty="0" smtClean="0">
                <a:latin typeface="Arial" pitchFamily="34" charset="0"/>
              </a:rPr>
              <a:t>®</a:t>
            </a:r>
            <a:r>
              <a:rPr lang="en-US" sz="1000" dirty="0" smtClean="0">
                <a:latin typeface="Arial" pitchFamily="34" charset="0"/>
              </a:rPr>
              <a:t>. The client operating system runs a virtualization application that hosts virtual machines. This is often used when a specific person needs to run one or a limited number of legacy applications on a legacy operating system.</a:t>
            </a:r>
            <a:endParaRPr lang="en-US" sz="1000" dirty="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7</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pPr>
            <a:r>
              <a:rPr lang="en-US" sz="1000" b="1" dirty="0" smtClean="0">
                <a:latin typeface="Arial" pitchFamily="34" charset="0"/>
              </a:rPr>
              <a:t>&lt;The Virtualization Technologies in black font should be discussed on this slide (continued from slide 8)&gt;</a:t>
            </a:r>
          </a:p>
          <a:p>
            <a:pPr>
              <a:lnSpc>
                <a:spcPct val="100000"/>
              </a:lnSpc>
            </a:pPr>
            <a:endParaRPr lang="en-US" sz="900" b="1" dirty="0" smtClean="0">
              <a:latin typeface="Arial" pitchFamily="34" charset="0"/>
            </a:endParaRPr>
          </a:p>
          <a:p>
            <a:pPr marL="171450" indent="-171450">
              <a:lnSpc>
                <a:spcPct val="100000"/>
              </a:lnSpc>
              <a:buFont typeface="Arial" pitchFamily="34" charset="0"/>
              <a:buChar char="•"/>
            </a:pPr>
            <a:r>
              <a:rPr lang="en-US" sz="900" b="1" dirty="0" smtClean="0">
                <a:latin typeface="Arial" pitchFamily="34" charset="0"/>
              </a:rPr>
              <a:t>Windows Virtual PC. </a:t>
            </a:r>
            <a:r>
              <a:rPr lang="en-US" sz="900" dirty="0" smtClean="0">
                <a:latin typeface="Arial" pitchFamily="34" charset="0"/>
              </a:rPr>
              <a:t>Windows Virtual PC is a desktop virtualization technology designed to create virtual machine environments on Windows 7 and Windows Vista client computers. For more information, see the Windows Virtual PC website at </a:t>
            </a:r>
            <a:r>
              <a:rPr lang="en-US" sz="900" u="sng" dirty="0" smtClean="0">
                <a:latin typeface="Arial" pitchFamily="34" charset="0"/>
              </a:rPr>
              <a:t>www.microsoft.com/windows/products/winfamily/virtualpc/default.mspx</a:t>
            </a:r>
            <a:r>
              <a:rPr lang="en-US" sz="900" dirty="0" smtClean="0">
                <a:latin typeface="Arial" pitchFamily="34" charset="0"/>
              </a:rPr>
              <a:t>.</a:t>
            </a:r>
            <a:br>
              <a:rPr lang="en-US" sz="900" dirty="0" smtClean="0">
                <a:latin typeface="Arial" pitchFamily="34" charset="0"/>
              </a:rPr>
            </a:br>
            <a:endParaRPr lang="en-US" sz="900" dirty="0" smtClean="0">
              <a:latin typeface="Arial" pitchFamily="34" charset="0"/>
            </a:endParaRPr>
          </a:p>
          <a:p>
            <a:pPr marL="171450" indent="-171450">
              <a:lnSpc>
                <a:spcPct val="100000"/>
              </a:lnSpc>
              <a:buFont typeface="Arial" pitchFamily="34" charset="0"/>
              <a:buChar char="•"/>
            </a:pPr>
            <a:r>
              <a:rPr lang="en-US" sz="900" b="1" dirty="0" smtClean="0">
                <a:latin typeface="Arial" pitchFamily="34" charset="0"/>
              </a:rPr>
              <a:t>VDI. </a:t>
            </a:r>
            <a:r>
              <a:rPr lang="en-US" sz="900" dirty="0" smtClean="0">
                <a:latin typeface="Arial" pitchFamily="34" charset="0"/>
              </a:rPr>
              <a:t>VDI provides desktop virtualization for enterprise customers who want to host desktops as virtual machines in central locations. Organizations can choose to create a dedicated virtual machine for each user or to allow a user to access a virtual desktop virtual machine from a pool of identically configured virtual machines that are temporarily assigned to users. Users can connect to these virtual machines either from traditional Windows-based client machines or using a thinner, stateless Windows-based terminal device. Keyboard and mouse input is sent to the server, and video output is sent to the client using a network connection. For more information on VDI, see “Virtual Desktop Infrastructure” at </a:t>
            </a:r>
            <a:r>
              <a:rPr lang="en-US" sz="900" u="sng" dirty="0" smtClean="0">
                <a:latin typeface="Arial" pitchFamily="34" charset="0"/>
              </a:rPr>
              <a:t>www.microsoft.com/virtualization/products/desktop/default.mspx</a:t>
            </a:r>
            <a:r>
              <a:rPr lang="en-US" sz="900" dirty="0" smtClean="0">
                <a:latin typeface="Arial" pitchFamily="34" charset="0"/>
              </a:rPr>
              <a:t> and “Microsoft VDI—Overview” at </a:t>
            </a:r>
            <a:r>
              <a:rPr lang="en-US" sz="900" u="sng" dirty="0" smtClean="0">
                <a:latin typeface="Arial" pitchFamily="34" charset="0"/>
              </a:rPr>
              <a:t>http://blogs.msdn.com/rds/archive/2009/08/19/microsoft-vdi-overview.aspx.</a:t>
            </a:r>
            <a:r>
              <a:rPr lang="en-US" sz="900" dirty="0" smtClean="0">
                <a:latin typeface="Arial" pitchFamily="34" charset="0"/>
              </a:rPr>
              <a:t/>
            </a:r>
            <a:br>
              <a:rPr lang="en-US" sz="900" dirty="0" smtClean="0">
                <a:latin typeface="Arial" pitchFamily="34" charset="0"/>
              </a:rPr>
            </a:br>
            <a:endParaRPr lang="en-US" sz="900" dirty="0" smtClean="0">
              <a:latin typeface="Arial" pitchFamily="34" charset="0"/>
            </a:endParaRPr>
          </a:p>
          <a:p>
            <a:pPr marL="171450" indent="-171450">
              <a:lnSpc>
                <a:spcPct val="100000"/>
              </a:lnSpc>
              <a:buFont typeface="Arial" pitchFamily="34" charset="0"/>
              <a:buChar char="•"/>
            </a:pPr>
            <a:r>
              <a:rPr lang="en-US" sz="900" b="1" dirty="0" smtClean="0">
                <a:latin typeface="Arial" pitchFamily="34" charset="0"/>
              </a:rPr>
              <a:t>Microsoft System Center Virtual Machine Manager 2008. </a:t>
            </a:r>
            <a:r>
              <a:rPr lang="en-US" sz="900" dirty="0" smtClean="0">
                <a:latin typeface="Arial" pitchFamily="34" charset="0"/>
              </a:rPr>
              <a:t>System Center Virtual Machine Manager is a stand-alone application that provides centralized management of virtual machines that run on Windows Server 2008 Hyper-V</a:t>
            </a:r>
            <a:r>
              <a:rPr lang="en-US" sz="900" baseline="30000" dirty="0" smtClean="0">
                <a:latin typeface="Arial" pitchFamily="34" charset="0"/>
              </a:rPr>
              <a:t>®</a:t>
            </a:r>
            <a:r>
              <a:rPr lang="en-US" sz="900" dirty="0" smtClean="0">
                <a:latin typeface="Arial" pitchFamily="34" charset="0"/>
              </a:rPr>
              <a:t> technology, Microsoft Virtual Server 2005 R2 with Service Pack 1 (SP1) and VMware ESX through VMware Virtual Center. As part of the Microsoft System Center family, System Center Virtual Machine Manager integrates with the other System Center products to provide end-to-end physical and virtual infrastructure management.</a:t>
            </a:r>
            <a:br>
              <a:rPr lang="en-US" sz="900" dirty="0" smtClean="0">
                <a:latin typeface="Arial" pitchFamily="34" charset="0"/>
              </a:rPr>
            </a:br>
            <a:endParaRPr lang="en-US" sz="900" dirty="0" smtClean="0">
              <a:latin typeface="Arial" pitchFamily="34" charset="0"/>
            </a:endParaRPr>
          </a:p>
          <a:p>
            <a:pPr marL="171450" indent="-171450">
              <a:lnSpc>
                <a:spcPct val="100000"/>
              </a:lnSpc>
              <a:buFont typeface="Arial" pitchFamily="34" charset="0"/>
              <a:buChar char="•"/>
            </a:pPr>
            <a:r>
              <a:rPr lang="en-US" sz="900" b="1" dirty="0" smtClean="0">
                <a:latin typeface="Arial" pitchFamily="34" charset="0"/>
              </a:rPr>
              <a:t>Microsoft Enterprise Desktop Virtualization (MED-V). </a:t>
            </a:r>
            <a:r>
              <a:rPr lang="en-US" sz="900" dirty="0" smtClean="0">
                <a:latin typeface="Arial" pitchFamily="34" charset="0"/>
              </a:rPr>
              <a:t>MED-V enhances deployment and management of Windows Virtual PC images on a Windows desktop while providing a seamless user experience of a Windows Virtual PC environment. MED-V is an integral component of the Microsoft Desktop Optimization Package (MDOP). </a:t>
            </a:r>
          </a:p>
          <a:p>
            <a:endParaRPr lang="en-US" sz="1000" dirty="0" smtClean="0">
              <a:latin typeface="Arial" pitchFamily="34" charset="0"/>
            </a:endParaRPr>
          </a:p>
          <a:p>
            <a:endParaRPr lang="en-US" sz="1000" dirty="0" smtClean="0">
              <a:latin typeface="Arial" pitchFamily="34" charset="0"/>
            </a:endParaRPr>
          </a:p>
          <a:p>
            <a:endParaRPr lang="en-US" sz="1000" dirty="0" smtClean="0">
              <a:latin typeface="Arial" pitchFamily="34" charset="0"/>
            </a:endParaRPr>
          </a:p>
          <a:p>
            <a:endParaRPr lang="en-US" sz="100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8"/>
            <a:ext cx="5628640" cy="4499922"/>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itchFamily="34" charset="0"/>
              </a:rPr>
              <a:t>This slide depicts the decision flow that can be used to determine the appropriate virtualization technology for each workload.   </a:t>
            </a:r>
          </a:p>
          <a:p>
            <a:endParaRPr lang="en-US" sz="100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atfdbk@microsoft.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satfdbk@microsoft.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7315200" cy="1077218"/>
          </a:xfrm>
          <a:prstGeom prst="rect">
            <a:avLst/>
          </a:prstGeom>
          <a:noFill/>
        </p:spPr>
        <p:txBody>
          <a:bodyPr wrap="square" rtlCol="0">
            <a:spAutoFit/>
          </a:bodyPr>
          <a:lstStyle/>
          <a:p>
            <a:r>
              <a:rPr lang="en-US" sz="3200" dirty="0"/>
              <a:t>Selecting the Right Virtualization Technology</a:t>
            </a:r>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523220"/>
          </a:xfrm>
          <a:prstGeom prst="rect">
            <a:avLst/>
          </a:prstGeom>
          <a:noFill/>
        </p:spPr>
        <p:txBody>
          <a:bodyPr wrap="square" rtlCol="0">
            <a:spAutoFit/>
          </a:bodyPr>
          <a:lstStyle/>
          <a:p>
            <a:r>
              <a:rPr lang="en-US" sz="1400" dirty="0" smtClean="0"/>
              <a:t>Published: November 2007</a:t>
            </a:r>
          </a:p>
          <a:p>
            <a:r>
              <a:rPr lang="en-US" sz="1400" dirty="0" smtClean="0"/>
              <a:t>Updated: November 2011</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1: </a:t>
            </a:r>
            <a:r>
              <a:rPr lang="en-US" dirty="0"/>
              <a:t>Determine Whether Virtualization Is Appropriate</a:t>
            </a:r>
          </a:p>
        </p:txBody>
      </p:sp>
      <p:sp>
        <p:nvSpPr>
          <p:cNvPr id="3" name="Content Placeholder 2"/>
          <p:cNvSpPr>
            <a:spLocks noGrp="1"/>
          </p:cNvSpPr>
          <p:nvPr>
            <p:ph idx="1"/>
          </p:nvPr>
        </p:nvSpPr>
        <p:spPr>
          <a:xfrm>
            <a:off x="537027" y="1447800"/>
            <a:ext cx="8229600" cy="5029199"/>
          </a:xfrm>
        </p:spPr>
        <p:txBody>
          <a:bodyPr>
            <a:normAutofit/>
          </a:bodyPr>
          <a:lstStyle/>
          <a:p>
            <a:pPr>
              <a:buNone/>
            </a:pPr>
            <a:endParaRPr lang="en-US" dirty="0" smtClean="0"/>
          </a:p>
          <a:p>
            <a:pPr marL="239713" indent="-239713"/>
            <a:r>
              <a:rPr lang="en-US" sz="2400" dirty="0"/>
              <a:t>Areas to consider when determining </a:t>
            </a:r>
            <a:r>
              <a:rPr lang="en-US" sz="2400" dirty="0" smtClean="0"/>
              <a:t>whether </a:t>
            </a:r>
            <a:r>
              <a:rPr lang="en-US" sz="2400" dirty="0"/>
              <a:t>virtualization is </a:t>
            </a:r>
            <a:r>
              <a:rPr lang="en-US" sz="2400" dirty="0" smtClean="0"/>
              <a:t>appropriate:</a:t>
            </a:r>
            <a:endParaRPr lang="en-US" sz="2400" dirty="0"/>
          </a:p>
          <a:p>
            <a:pPr marL="509588" lvl="1" indent="-285750">
              <a:buFont typeface="Arial" pitchFamily="34" charset="0"/>
              <a:buChar char="•"/>
            </a:pPr>
            <a:r>
              <a:rPr lang="en-US" dirty="0"/>
              <a:t>Compatibility</a:t>
            </a:r>
          </a:p>
          <a:p>
            <a:pPr marL="509588" lvl="1" indent="-285750">
              <a:buFont typeface="Arial" pitchFamily="34" charset="0"/>
              <a:buChar char="•"/>
            </a:pPr>
            <a:r>
              <a:rPr lang="en-US" dirty="0"/>
              <a:t>Supportability</a:t>
            </a:r>
          </a:p>
          <a:p>
            <a:pPr marL="509588" lvl="1" indent="-285750">
              <a:buFont typeface="Arial" pitchFamily="34" charset="0"/>
              <a:buChar char="•"/>
            </a:pPr>
            <a:r>
              <a:rPr lang="en-US" dirty="0"/>
              <a:t>Licensing</a:t>
            </a:r>
          </a:p>
          <a:p>
            <a:pPr marL="509588" lvl="1" indent="-285750">
              <a:buFont typeface="Arial" pitchFamily="34" charset="0"/>
              <a:buChar char="•"/>
            </a:pPr>
            <a:r>
              <a:rPr lang="en-US" dirty="0"/>
              <a:t>Business </a:t>
            </a:r>
            <a:r>
              <a:rPr lang="en-US" dirty="0" smtClean="0"/>
              <a:t>benefits</a:t>
            </a:r>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6428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461665"/>
          </a:xfrm>
        </p:spPr>
        <p:txBody>
          <a:bodyPr/>
          <a:lstStyle/>
          <a:p>
            <a:r>
              <a:rPr lang="en-US" dirty="0"/>
              <a:t>Step 2: Categorize the Workload</a:t>
            </a:r>
          </a:p>
        </p:txBody>
      </p:sp>
      <p:sp>
        <p:nvSpPr>
          <p:cNvPr id="3" name="Content Placeholder 2"/>
          <p:cNvSpPr>
            <a:spLocks noGrp="1"/>
          </p:cNvSpPr>
          <p:nvPr>
            <p:ph idx="1"/>
          </p:nvPr>
        </p:nvSpPr>
        <p:spPr>
          <a:xfrm>
            <a:off x="537027" y="1447800"/>
            <a:ext cx="7795161" cy="5029199"/>
          </a:xfrm>
        </p:spPr>
        <p:txBody>
          <a:bodyPr>
            <a:normAutofit/>
          </a:bodyPr>
          <a:lstStyle/>
          <a:p>
            <a:endParaRPr lang="en-US" dirty="0" smtClean="0"/>
          </a:p>
          <a:p>
            <a:endParaRPr lang="en-US" dirty="0"/>
          </a:p>
        </p:txBody>
      </p:sp>
      <p:sp>
        <p:nvSpPr>
          <p:cNvPr id="4" name="Rectangle 3"/>
          <p:cNvSpPr/>
          <p:nvPr/>
        </p:nvSpPr>
        <p:spPr>
          <a:xfrm>
            <a:off x="685800" y="1447800"/>
            <a:ext cx="7391400" cy="3046988"/>
          </a:xfrm>
          <a:prstGeom prst="rect">
            <a:avLst/>
          </a:prstGeom>
        </p:spPr>
        <p:txBody>
          <a:bodyPr wrap="square">
            <a:spAutoFit/>
          </a:bodyPr>
          <a:lstStyle/>
          <a:p>
            <a:pPr>
              <a:spcBef>
                <a:spcPts val="1200"/>
              </a:spcBef>
              <a:buClr>
                <a:schemeClr val="accent1"/>
              </a:buClr>
            </a:pPr>
            <a:r>
              <a:rPr lang="en-US" sz="2400" dirty="0">
                <a:solidFill>
                  <a:schemeClr val="tx2"/>
                </a:solidFill>
              </a:rPr>
              <a:t>Is the workload designed to run on:</a:t>
            </a:r>
          </a:p>
          <a:p>
            <a:pPr marL="239713" indent="-239713">
              <a:spcBef>
                <a:spcPts val="1200"/>
              </a:spcBef>
              <a:buClr>
                <a:schemeClr val="accent1"/>
              </a:buClr>
              <a:buFont typeface="Arial" pitchFamily="34" charset="0"/>
              <a:buChar char="•"/>
            </a:pPr>
            <a:r>
              <a:rPr lang="en-US" sz="2400" dirty="0">
                <a:solidFill>
                  <a:schemeClr val="tx2"/>
                </a:solidFill>
              </a:rPr>
              <a:t>A server operating system?</a:t>
            </a:r>
          </a:p>
          <a:p>
            <a:pPr marL="566738" lvl="1" indent="-284163">
              <a:spcBef>
                <a:spcPts val="300"/>
              </a:spcBef>
              <a:buClr>
                <a:schemeClr val="accent1"/>
              </a:buClr>
              <a:buFont typeface="Arial" pitchFamily="34" charset="0"/>
              <a:buChar char="•"/>
            </a:pPr>
            <a:r>
              <a:rPr lang="en-US" dirty="0">
                <a:solidFill>
                  <a:schemeClr val="tx2"/>
                </a:solidFill>
              </a:rPr>
              <a:t>Proceed to “Select Server Hardware or Server Software Virtualization</a:t>
            </a:r>
            <a:r>
              <a:rPr lang="en-US" dirty="0" smtClean="0">
                <a:solidFill>
                  <a:schemeClr val="tx2"/>
                </a:solidFill>
              </a:rPr>
              <a:t>”     </a:t>
            </a:r>
          </a:p>
          <a:p>
            <a:pPr marL="566738" lvl="1" indent="-284163">
              <a:spcBef>
                <a:spcPts val="300"/>
              </a:spcBef>
              <a:buClr>
                <a:schemeClr val="accent1"/>
              </a:buClr>
              <a:buFont typeface="Arial" pitchFamily="34" charset="0"/>
              <a:buChar char="•"/>
            </a:pPr>
            <a:endParaRPr lang="en-US" dirty="0">
              <a:solidFill>
                <a:schemeClr val="tx2"/>
              </a:solidFill>
            </a:endParaRPr>
          </a:p>
          <a:p>
            <a:pPr marL="239713" lvl="1" indent="-239713">
              <a:spcBef>
                <a:spcPts val="1200"/>
              </a:spcBef>
              <a:buClr>
                <a:schemeClr val="accent1"/>
              </a:buClr>
              <a:buFont typeface="Arial" pitchFamily="34" charset="0"/>
              <a:buChar char="•"/>
            </a:pPr>
            <a:r>
              <a:rPr lang="en-US" sz="2400" dirty="0">
                <a:solidFill>
                  <a:schemeClr val="tx2"/>
                </a:solidFill>
              </a:rPr>
              <a:t>A client operating system?</a:t>
            </a:r>
          </a:p>
          <a:p>
            <a:pPr marL="566738" lvl="1" indent="-284163">
              <a:spcBef>
                <a:spcPts val="300"/>
              </a:spcBef>
              <a:buClr>
                <a:schemeClr val="accent1"/>
              </a:buClr>
              <a:buFont typeface="Arial" pitchFamily="34" charset="0"/>
              <a:buChar char="•"/>
            </a:pPr>
            <a:r>
              <a:rPr lang="en-US" dirty="0">
                <a:solidFill>
                  <a:schemeClr val="tx2"/>
                </a:solidFill>
              </a:rPr>
              <a:t>Proceed to “Determine Client Connectivity”</a:t>
            </a:r>
          </a:p>
          <a:p>
            <a:pPr marL="566738" lvl="1" indent="-284163">
              <a:spcBef>
                <a:spcPts val="300"/>
              </a:spcBef>
              <a:buClr>
                <a:schemeClr val="accent1"/>
              </a:buClr>
              <a:buFont typeface="Arial" pitchFamily="34" charset="0"/>
              <a:buChar char="•"/>
            </a:pPr>
            <a:endParaRPr lang="en-US" dirty="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3: </a:t>
            </a:r>
            <a:r>
              <a:rPr lang="en-US" dirty="0"/>
              <a:t>Select Server Hardware or </a:t>
            </a:r>
            <a:br>
              <a:rPr lang="en-US" dirty="0"/>
            </a:br>
            <a:r>
              <a:rPr lang="en-US" dirty="0"/>
              <a:t>Server Software Virtualization</a:t>
            </a:r>
          </a:p>
        </p:txBody>
      </p:sp>
      <p:sp>
        <p:nvSpPr>
          <p:cNvPr id="3" name="Content Placeholder 2"/>
          <p:cNvSpPr>
            <a:spLocks noGrp="1"/>
          </p:cNvSpPr>
          <p:nvPr>
            <p:ph idx="1"/>
          </p:nvPr>
        </p:nvSpPr>
        <p:spPr>
          <a:xfrm>
            <a:off x="537027" y="1752601"/>
            <a:ext cx="8229600" cy="1066799"/>
          </a:xfrm>
        </p:spPr>
        <p:txBody>
          <a:bodyPr>
            <a:normAutofit lnSpcReduction="10000"/>
          </a:bodyPr>
          <a:lstStyle/>
          <a:p>
            <a:r>
              <a:rPr lang="en-US" sz="2400" dirty="0"/>
              <a:t>Use the table below to select between:</a:t>
            </a:r>
          </a:p>
          <a:p>
            <a:pPr marL="566738" lvl="1" indent="-284163">
              <a:buFont typeface="Arial" pitchFamily="34" charset="0"/>
              <a:buChar char="•"/>
            </a:pPr>
            <a:r>
              <a:rPr lang="en-US" dirty="0"/>
              <a:t>Windows Server 2008 </a:t>
            </a:r>
            <a:r>
              <a:rPr lang="en-US" dirty="0" smtClean="0"/>
              <a:t>R2 Hyper-V technology</a:t>
            </a:r>
            <a:endParaRPr lang="en-US" dirty="0"/>
          </a:p>
          <a:p>
            <a:pPr marL="566738" lvl="1" indent="-284163">
              <a:buFont typeface="Arial" pitchFamily="34" charset="0"/>
              <a:buChar char="•"/>
            </a:pPr>
            <a:r>
              <a:rPr lang="en-US" dirty="0" smtClean="0"/>
              <a:t>Virtual </a:t>
            </a:r>
            <a:r>
              <a:rPr lang="en-US" dirty="0"/>
              <a:t>Server 2005 R2 </a:t>
            </a:r>
            <a:r>
              <a:rPr lang="en-US" dirty="0" smtClean="0"/>
              <a:t>with SP1</a:t>
            </a:r>
          </a:p>
          <a:p>
            <a:endParaRPr lang="en-US" dirty="0" smtClean="0"/>
          </a:p>
          <a:p>
            <a:endParaRPr lang="en-US" dirty="0" smtClean="0"/>
          </a:p>
          <a:p>
            <a:endParaRPr lang="en-US" dirty="0"/>
          </a:p>
        </p:txBody>
      </p:sp>
      <p:graphicFrame>
        <p:nvGraphicFramePr>
          <p:cNvPr id="4" name="Group 35"/>
          <p:cNvGraphicFramePr>
            <a:graphicFrameLocks noGrp="1"/>
          </p:cNvGraphicFramePr>
          <p:nvPr>
            <p:extLst>
              <p:ext uri="{D42A27DB-BD31-4B8C-83A1-F6EECF244321}">
                <p14:modId xmlns:p14="http://schemas.microsoft.com/office/powerpoint/2010/main" val="1327048692"/>
              </p:ext>
            </p:extLst>
          </p:nvPr>
        </p:nvGraphicFramePr>
        <p:xfrm>
          <a:off x="609600" y="3095625"/>
          <a:ext cx="6629400" cy="2969895"/>
        </p:xfrm>
        <a:graphic>
          <a:graphicData uri="http://schemas.openxmlformats.org/drawingml/2006/table">
            <a:tbl>
              <a:tblPr/>
              <a:tblGrid>
                <a:gridCol w="2971800"/>
                <a:gridCol w="1905000"/>
                <a:gridCol w="1752600"/>
              </a:tblGrid>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Verdana" pitchFamily="34" charset="0"/>
                          <a:cs typeface="Arial" pitchFamily="34" charset="0"/>
                        </a:rPr>
                        <a:t>Criteria</a:t>
                      </a:r>
                      <a:endParaRPr kumimoji="0" lang="en-US" sz="1400" b="1" i="0" u="none" strike="noStrike" cap="none" normalizeH="0" baseline="0" dirty="0" smtClean="0">
                        <a:ln>
                          <a:noFill/>
                        </a:ln>
                        <a:solidFill>
                          <a:schemeClr val="tx1"/>
                        </a:solidFill>
                        <a:effectLst/>
                        <a:latin typeface="Verdana"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Verdana" pitchFamily="34" charset="0"/>
                          <a:cs typeface="Arial" pitchFamily="34" charset="0"/>
                        </a:rPr>
                        <a:t>Windows Server 2008 R2 Hyper-V</a:t>
                      </a:r>
                      <a:endParaRPr kumimoji="0" lang="en-US" sz="1400" b="1" i="0" u="none" strike="noStrike" cap="none" normalizeH="0" baseline="30000" dirty="0" smtClean="0">
                        <a:ln>
                          <a:noFill/>
                        </a:ln>
                        <a:solidFill>
                          <a:schemeClr val="tx1"/>
                        </a:solidFill>
                        <a:effectLst/>
                        <a:latin typeface="Verdana"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Verdana" pitchFamily="34" charset="0"/>
                          <a:cs typeface="Arial" pitchFamily="34" charset="0"/>
                        </a:rPr>
                        <a:t>Virtual Server 2005 R2 with SP1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32-bit host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4800">
                <a:tc>
                  <a:txBody>
                    <a:bodyPr/>
                    <a:lstStyle/>
                    <a:p>
                      <a:pPr marL="0" marR="0" lvl="0" indent="0" algn="l" defTabSz="914400" rtl="0" eaLnBrk="1" fontAlgn="base" latinLnBrk="0" hangingPunct="1">
                        <a:lnSpc>
                          <a:spcPts val="1100"/>
                        </a:lnSpc>
                        <a:spcBef>
                          <a:spcPts val="300"/>
                        </a:spcBef>
                        <a:spcAft>
                          <a:spcPts val="30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Times New Roman" pitchFamily="18" charset="0"/>
                        </a:rPr>
                        <a:t>64-bit host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ts val="1100"/>
                        </a:lnSpc>
                        <a:spcBef>
                          <a:spcPts val="300"/>
                        </a:spcBef>
                        <a:spcAft>
                          <a:spcPts val="30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ts val="1100"/>
                        </a:lnSpc>
                        <a:spcBef>
                          <a:spcPts val="300"/>
                        </a:spcBef>
                        <a:spcAft>
                          <a:spcPts val="30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125">
                <a:tc>
                  <a:txBody>
                    <a:bodyPr/>
                    <a:lstStyle/>
                    <a:p>
                      <a:pPr marL="0" marR="0" lvl="0" indent="0" algn="l" defTabSz="914400" rtl="0" eaLnBrk="1" fontAlgn="base" latinLnBrk="0" hangingPunct="1">
                        <a:lnSpc>
                          <a:spcPts val="1100"/>
                        </a:lnSpc>
                        <a:spcBef>
                          <a:spcPts val="300"/>
                        </a:spcBef>
                        <a:spcAft>
                          <a:spcPts val="30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Times New Roman" pitchFamily="18" charset="0"/>
                        </a:rPr>
                        <a:t>Multiple CPU support for guest operating system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ts val="1100"/>
                        </a:lnSpc>
                        <a:spcBef>
                          <a:spcPts val="300"/>
                        </a:spcBef>
                        <a:spcAft>
                          <a:spcPts val="30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ts val="1100"/>
                        </a:lnSpc>
                        <a:spcBef>
                          <a:spcPts val="300"/>
                        </a:spcBef>
                        <a:spcAft>
                          <a:spcPts val="30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Enhanced management tools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Type 1 hypervisor (server hardware virtualization)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49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Server software virtualization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4240563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4</a:t>
            </a:r>
            <a:r>
              <a:rPr lang="en-US" dirty="0"/>
              <a:t>: Determine Client Connectivity</a:t>
            </a:r>
          </a:p>
        </p:txBody>
      </p:sp>
      <p:sp>
        <p:nvSpPr>
          <p:cNvPr id="3" name="Content Placeholder 2"/>
          <p:cNvSpPr>
            <a:spLocks noGrp="1"/>
          </p:cNvSpPr>
          <p:nvPr>
            <p:ph idx="1"/>
          </p:nvPr>
        </p:nvSpPr>
        <p:spPr>
          <a:xfrm>
            <a:off x="537027" y="1828800"/>
            <a:ext cx="7311573" cy="4648199"/>
          </a:xfrm>
        </p:spPr>
        <p:txBody>
          <a:bodyPr>
            <a:normAutofit/>
          </a:bodyPr>
          <a:lstStyle/>
          <a:p>
            <a:r>
              <a:rPr lang="en-US" sz="2400" dirty="0"/>
              <a:t>Option 1: Connected Client</a:t>
            </a:r>
          </a:p>
          <a:p>
            <a:pPr marL="566738" lvl="1" indent="-284163">
              <a:buFont typeface="Arial" pitchFamily="34" charset="0"/>
              <a:buChar char="•"/>
            </a:pPr>
            <a:r>
              <a:rPr lang="en-US" dirty="0"/>
              <a:t>Client computers that will have reliable network connections </a:t>
            </a:r>
          </a:p>
          <a:p>
            <a:pPr marL="566738" lvl="1" indent="-284163">
              <a:buFont typeface="Arial" pitchFamily="34" charset="0"/>
              <a:buChar char="•"/>
            </a:pPr>
            <a:r>
              <a:rPr lang="en-US" dirty="0"/>
              <a:t>Client computers that will not need to run the workload </a:t>
            </a:r>
            <a:br>
              <a:rPr lang="en-US" dirty="0"/>
            </a:br>
            <a:r>
              <a:rPr lang="en-US" dirty="0"/>
              <a:t>when disconnected from the network</a:t>
            </a:r>
          </a:p>
          <a:p>
            <a:pPr marL="566738" lvl="1" indent="-284163">
              <a:buFont typeface="Arial" pitchFamily="34" charset="0"/>
              <a:buChar char="•"/>
            </a:pPr>
            <a:r>
              <a:rPr lang="en-US" dirty="0"/>
              <a:t>Proceed </a:t>
            </a:r>
            <a:r>
              <a:rPr lang="en-US" dirty="0" smtClean="0"/>
              <a:t>to </a:t>
            </a:r>
            <a:r>
              <a:rPr lang="en-US" dirty="0"/>
              <a:t>“Determine Workload Location</a:t>
            </a:r>
            <a:r>
              <a:rPr lang="en-US" dirty="0" smtClean="0"/>
              <a:t>” </a:t>
            </a:r>
            <a:endParaRPr lang="en-US" dirty="0"/>
          </a:p>
          <a:p>
            <a:r>
              <a:rPr lang="en-US" sz="2400" dirty="0"/>
              <a:t>Option 2: Disconnected Client</a:t>
            </a:r>
          </a:p>
          <a:p>
            <a:pPr marL="566738" lvl="1" indent="-284163">
              <a:buFont typeface="Arial" pitchFamily="34" charset="0"/>
              <a:buChar char="•"/>
            </a:pPr>
            <a:r>
              <a:rPr lang="en-US" dirty="0"/>
              <a:t>Client computers that will run the workload while disconnected </a:t>
            </a:r>
            <a:br>
              <a:rPr lang="en-US" dirty="0"/>
            </a:br>
            <a:r>
              <a:rPr lang="en-US" dirty="0"/>
              <a:t>from the network</a:t>
            </a:r>
          </a:p>
          <a:p>
            <a:pPr marL="566738" lvl="1" indent="-284163">
              <a:buFont typeface="Arial" pitchFamily="34" charset="0"/>
              <a:buChar char="•"/>
            </a:pPr>
            <a:r>
              <a:rPr lang="en-US" dirty="0"/>
              <a:t>Proceed </a:t>
            </a:r>
            <a:r>
              <a:rPr lang="en-US" dirty="0" smtClean="0"/>
              <a:t>to </a:t>
            </a:r>
            <a:r>
              <a:rPr lang="en-US" dirty="0"/>
              <a:t>“Choose Application Virtualization </a:t>
            </a:r>
            <a:r>
              <a:rPr lang="en-US" dirty="0" smtClean="0"/>
              <a:t>or Virtualization </a:t>
            </a:r>
            <a:r>
              <a:rPr lang="en-US" dirty="0"/>
              <a:t>on the Desktop”</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52871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5</a:t>
            </a:r>
            <a:r>
              <a:rPr lang="en-US" dirty="0"/>
              <a:t>: Determine Workload Location</a:t>
            </a:r>
          </a:p>
        </p:txBody>
      </p:sp>
      <p:sp>
        <p:nvSpPr>
          <p:cNvPr id="3" name="Content Placeholder 2"/>
          <p:cNvSpPr>
            <a:spLocks noGrp="1"/>
          </p:cNvSpPr>
          <p:nvPr>
            <p:ph idx="1"/>
          </p:nvPr>
        </p:nvSpPr>
        <p:spPr>
          <a:xfrm>
            <a:off x="537027" y="1447801"/>
            <a:ext cx="8229600" cy="4648199"/>
          </a:xfrm>
        </p:spPr>
        <p:txBody>
          <a:bodyPr>
            <a:normAutofit/>
          </a:bodyPr>
          <a:lstStyle/>
          <a:p>
            <a:r>
              <a:rPr lang="en-US" sz="2400" dirty="0"/>
              <a:t>Option 1: Centralized Workload</a:t>
            </a:r>
          </a:p>
          <a:p>
            <a:pPr marL="566738" lvl="1" indent="-284163">
              <a:buFont typeface="Arial" pitchFamily="34" charset="0"/>
              <a:buChar char="•"/>
            </a:pPr>
            <a:r>
              <a:rPr lang="en-US" dirty="0"/>
              <a:t>The workload can be run and managed on a </a:t>
            </a:r>
            <a:r>
              <a:rPr lang="en-US" dirty="0" smtClean="0"/>
              <a:t>server</a:t>
            </a:r>
          </a:p>
          <a:p>
            <a:pPr marL="566738" lvl="1" indent="-284163">
              <a:buFont typeface="Arial" pitchFamily="34" charset="0"/>
              <a:buChar char="•"/>
            </a:pPr>
            <a:r>
              <a:rPr lang="en-US" dirty="0" smtClean="0"/>
              <a:t>Tight control is required, and workload resources are in a central location</a:t>
            </a:r>
          </a:p>
          <a:p>
            <a:pPr marL="566738" lvl="1" indent="-284163">
              <a:buFont typeface="Arial" pitchFamily="34" charset="0"/>
              <a:buChar char="•"/>
            </a:pPr>
            <a:r>
              <a:rPr lang="en-US" dirty="0" smtClean="0"/>
              <a:t>Easier </a:t>
            </a:r>
            <a:r>
              <a:rPr lang="en-US" dirty="0"/>
              <a:t>to deploy and </a:t>
            </a:r>
            <a:r>
              <a:rPr lang="en-US" dirty="0" smtClean="0"/>
              <a:t>manage</a:t>
            </a:r>
            <a:endParaRPr lang="en-US" dirty="0"/>
          </a:p>
          <a:p>
            <a:pPr marL="566738" lvl="1" indent="-284163">
              <a:buFont typeface="Arial" pitchFamily="34" charset="0"/>
              <a:buChar char="•"/>
            </a:pPr>
            <a:r>
              <a:rPr lang="en-US" dirty="0"/>
              <a:t>If the workload will be run centralized, proceed to </a:t>
            </a:r>
            <a:br>
              <a:rPr lang="en-US" dirty="0"/>
            </a:br>
            <a:r>
              <a:rPr lang="en-US" dirty="0"/>
              <a:t>“Select Desktop or Presentation </a:t>
            </a:r>
            <a:r>
              <a:rPr lang="en-US" dirty="0" smtClean="0"/>
              <a:t>Virtualization” </a:t>
            </a:r>
            <a:endParaRPr lang="en-US" dirty="0"/>
          </a:p>
          <a:p>
            <a:r>
              <a:rPr lang="en-US" sz="2400" dirty="0" smtClean="0"/>
              <a:t>Option 2</a:t>
            </a:r>
            <a:r>
              <a:rPr lang="en-US" sz="2400" dirty="0"/>
              <a:t>: Decentralized Workload</a:t>
            </a:r>
            <a:endParaRPr lang="en-US" sz="2400" dirty="0" smtClean="0"/>
          </a:p>
          <a:p>
            <a:pPr marL="566738" lvl="1" indent="-284163">
              <a:buFont typeface="Arial" pitchFamily="34" charset="0"/>
              <a:buChar char="•"/>
            </a:pPr>
            <a:r>
              <a:rPr lang="en-US" dirty="0"/>
              <a:t>The workload cannot run on a </a:t>
            </a:r>
            <a:r>
              <a:rPr lang="en-US" dirty="0" smtClean="0"/>
              <a:t>server</a:t>
            </a:r>
            <a:endParaRPr lang="en-US" dirty="0"/>
          </a:p>
          <a:p>
            <a:pPr marL="566738" lvl="1" indent="-284163">
              <a:buFont typeface="Arial" pitchFamily="34" charset="0"/>
              <a:buChar char="•"/>
            </a:pPr>
            <a:r>
              <a:rPr lang="en-US" dirty="0"/>
              <a:t>Individualized configurations are required by different </a:t>
            </a:r>
            <a:r>
              <a:rPr lang="en-US" dirty="0" smtClean="0"/>
              <a:t>users</a:t>
            </a:r>
            <a:endParaRPr lang="en-US" dirty="0"/>
          </a:p>
          <a:p>
            <a:pPr marL="566738" lvl="1" indent="-284163">
              <a:buFont typeface="Arial" pitchFamily="34" charset="0"/>
              <a:buChar char="•"/>
            </a:pPr>
            <a:r>
              <a:rPr lang="en-US" dirty="0"/>
              <a:t>Access to local resources is </a:t>
            </a:r>
            <a:r>
              <a:rPr lang="en-US" dirty="0" smtClean="0"/>
              <a:t>required</a:t>
            </a:r>
            <a:endParaRPr lang="en-US" dirty="0"/>
          </a:p>
          <a:p>
            <a:pPr marL="566738" lvl="1" indent="-284163">
              <a:buFont typeface="Arial" pitchFamily="34" charset="0"/>
              <a:buChar char="•"/>
            </a:pPr>
            <a:r>
              <a:rPr lang="en-US" dirty="0"/>
              <a:t>If the workload will be run decentralized, proceed to </a:t>
            </a:r>
            <a:br>
              <a:rPr lang="en-US" dirty="0"/>
            </a:br>
            <a:r>
              <a:rPr lang="en-US" dirty="0"/>
              <a:t>“Choose Application Virtualization or Virtualization on the </a:t>
            </a:r>
            <a:r>
              <a:rPr lang="en-US" dirty="0" smtClean="0"/>
              <a:t>Desktop”</a:t>
            </a:r>
            <a:endParaRPr lang="en-US" dirty="0"/>
          </a:p>
          <a:p>
            <a:endParaRPr lang="en-US" sz="2400"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04256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6</a:t>
            </a:r>
            <a:r>
              <a:rPr lang="en-US" dirty="0"/>
              <a:t>: Select Session or Desktop Virtualization</a:t>
            </a:r>
          </a:p>
        </p:txBody>
      </p:sp>
      <p:sp>
        <p:nvSpPr>
          <p:cNvPr id="3" name="Content Placeholder 2"/>
          <p:cNvSpPr>
            <a:spLocks noGrp="1"/>
          </p:cNvSpPr>
          <p:nvPr>
            <p:ph idx="1"/>
          </p:nvPr>
        </p:nvSpPr>
        <p:spPr>
          <a:xfrm>
            <a:off x="533400" y="1676400"/>
            <a:ext cx="7086600" cy="4648199"/>
          </a:xfrm>
        </p:spPr>
        <p:txBody>
          <a:bodyPr>
            <a:normAutofit/>
          </a:bodyPr>
          <a:lstStyle/>
          <a:p>
            <a:r>
              <a:rPr lang="en-US" sz="2400" dirty="0" smtClean="0"/>
              <a:t>Option 1: </a:t>
            </a:r>
            <a:r>
              <a:rPr lang="en-US" sz="2400" dirty="0"/>
              <a:t>Session Virtualization</a:t>
            </a:r>
            <a:endParaRPr lang="en-US" sz="2400" dirty="0" smtClean="0"/>
          </a:p>
          <a:p>
            <a:pPr marL="566738" lvl="1" indent="-284163">
              <a:buFont typeface="Arial" pitchFamily="34" charset="0"/>
              <a:buChar char="•"/>
            </a:pPr>
            <a:r>
              <a:rPr lang="en-US" dirty="0"/>
              <a:t>One or more applications must be </a:t>
            </a:r>
            <a:r>
              <a:rPr lang="en-US" dirty="0" smtClean="0"/>
              <a:t>virtualized</a:t>
            </a:r>
            <a:endParaRPr lang="en-US" dirty="0"/>
          </a:p>
          <a:p>
            <a:pPr marL="566738" lvl="1" indent="-284163">
              <a:buFont typeface="Arial" pitchFamily="34" charset="0"/>
              <a:buChar char="•"/>
            </a:pPr>
            <a:r>
              <a:rPr lang="en-US" dirty="0"/>
              <a:t>The applications can support multiple </a:t>
            </a:r>
            <a:r>
              <a:rPr lang="en-US" dirty="0" smtClean="0"/>
              <a:t>users</a:t>
            </a:r>
            <a:endParaRPr lang="en-US" dirty="0"/>
          </a:p>
          <a:p>
            <a:pPr marL="566738" lvl="1" indent="-284163">
              <a:buFont typeface="Arial" pitchFamily="34" charset="0"/>
              <a:buChar char="•"/>
            </a:pPr>
            <a:r>
              <a:rPr lang="en-US" dirty="0"/>
              <a:t>Use Windows Server </a:t>
            </a:r>
            <a:r>
              <a:rPr lang="en-US" dirty="0" smtClean="0"/>
              <a:t>2008</a:t>
            </a:r>
          </a:p>
          <a:p>
            <a:r>
              <a:rPr lang="en-US" sz="2400" dirty="0" smtClean="0"/>
              <a:t>Option 2: </a:t>
            </a:r>
            <a:r>
              <a:rPr lang="en-US" sz="2400" dirty="0"/>
              <a:t>Desktop Virtualization</a:t>
            </a:r>
          </a:p>
          <a:p>
            <a:pPr marL="566738" lvl="1" indent="-284163">
              <a:buFont typeface="Arial" pitchFamily="34" charset="0"/>
              <a:buChar char="•"/>
            </a:pPr>
            <a:r>
              <a:rPr lang="en-US" dirty="0" smtClean="0"/>
              <a:t>VDI provides virtualized </a:t>
            </a:r>
            <a:r>
              <a:rPr lang="en-US" dirty="0"/>
              <a:t>desktops that can run </a:t>
            </a:r>
            <a:r>
              <a:rPr lang="en-US" dirty="0" smtClean="0"/>
              <a:t>a</a:t>
            </a:r>
            <a:br>
              <a:rPr lang="en-US" dirty="0" smtClean="0"/>
            </a:br>
            <a:r>
              <a:rPr lang="en-US" dirty="0" smtClean="0"/>
              <a:t>wide variety of </a:t>
            </a:r>
            <a:r>
              <a:rPr lang="en-US" dirty="0"/>
              <a:t>client or server operating </a:t>
            </a:r>
            <a:r>
              <a:rPr lang="en-US" dirty="0" smtClean="0"/>
              <a:t>systems,</a:t>
            </a:r>
            <a:br>
              <a:rPr lang="en-US" dirty="0" smtClean="0"/>
            </a:br>
            <a:r>
              <a:rPr lang="en-US" dirty="0" smtClean="0"/>
              <a:t>because they are </a:t>
            </a:r>
            <a:r>
              <a:rPr lang="en-US" dirty="0"/>
              <a:t>hosted in </a:t>
            </a:r>
            <a:r>
              <a:rPr lang="en-US" dirty="0" smtClean="0"/>
              <a:t>virtual machines</a:t>
            </a:r>
            <a:br>
              <a:rPr lang="en-US" dirty="0" smtClean="0"/>
            </a:br>
            <a:r>
              <a:rPr lang="en-US" dirty="0" smtClean="0"/>
              <a:t>on </a:t>
            </a:r>
            <a:r>
              <a:rPr lang="en-US" dirty="0"/>
              <a:t>the Windows Server </a:t>
            </a:r>
            <a:r>
              <a:rPr lang="en-US" dirty="0" smtClean="0"/>
              <a:t>2008 operating system</a:t>
            </a:r>
            <a:endParaRPr lang="en-US" dirty="0"/>
          </a:p>
          <a:p>
            <a:pPr marL="566738" lvl="1" indent="-284163">
              <a:buFont typeface="Arial" pitchFamily="34" charset="0"/>
              <a:buChar char="•"/>
            </a:pPr>
            <a:endParaRPr lang="en-US" dirty="0"/>
          </a:p>
          <a:p>
            <a:endParaRPr lang="en-US" sz="2400"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946961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7</a:t>
            </a:r>
            <a:r>
              <a:rPr lang="en-US" dirty="0"/>
              <a:t>: Choose Application Virtualization or Virtualization on the Desktop</a:t>
            </a:r>
          </a:p>
        </p:txBody>
      </p:sp>
      <p:sp>
        <p:nvSpPr>
          <p:cNvPr id="3" name="Content Placeholder 2"/>
          <p:cNvSpPr>
            <a:spLocks noGrp="1"/>
          </p:cNvSpPr>
          <p:nvPr>
            <p:ph idx="1"/>
          </p:nvPr>
        </p:nvSpPr>
        <p:spPr>
          <a:xfrm>
            <a:off x="533400" y="1676400"/>
            <a:ext cx="8229600" cy="4648199"/>
          </a:xfrm>
        </p:spPr>
        <p:txBody>
          <a:bodyPr>
            <a:normAutofit/>
          </a:bodyPr>
          <a:lstStyle/>
          <a:p>
            <a:r>
              <a:rPr lang="en-US" sz="2400" dirty="0"/>
              <a:t>Option 1: Application </a:t>
            </a:r>
            <a:r>
              <a:rPr lang="en-US" sz="2400" dirty="0" smtClean="0"/>
              <a:t>Virtualization</a:t>
            </a:r>
          </a:p>
          <a:p>
            <a:pPr marL="566738" lvl="1" indent="-284163">
              <a:buFont typeface="Arial" pitchFamily="34" charset="0"/>
              <a:buChar char="•"/>
            </a:pPr>
            <a:r>
              <a:rPr lang="en-US" dirty="0"/>
              <a:t>One or more applications must be </a:t>
            </a:r>
            <a:r>
              <a:rPr lang="en-US" dirty="0" smtClean="0"/>
              <a:t>virtualized</a:t>
            </a:r>
            <a:endParaRPr lang="en-US" dirty="0"/>
          </a:p>
          <a:p>
            <a:pPr marL="566738" lvl="1" indent="-284163">
              <a:buFont typeface="Arial" pitchFamily="34" charset="0"/>
              <a:buChar char="•"/>
            </a:pPr>
            <a:r>
              <a:rPr lang="en-US" dirty="0"/>
              <a:t>The client’s operating system supports the </a:t>
            </a:r>
            <a:r>
              <a:rPr lang="en-US" dirty="0" smtClean="0"/>
              <a:t>application</a:t>
            </a:r>
            <a:endParaRPr lang="en-US" dirty="0"/>
          </a:p>
          <a:p>
            <a:pPr marL="566738" lvl="1" indent="-284163">
              <a:buFont typeface="Arial" pitchFamily="34" charset="0"/>
              <a:buChar char="•"/>
            </a:pPr>
            <a:r>
              <a:rPr lang="en-US" dirty="0"/>
              <a:t>Use </a:t>
            </a:r>
            <a:r>
              <a:rPr lang="en-US" dirty="0" smtClean="0"/>
              <a:t>App-V</a:t>
            </a:r>
            <a:endParaRPr lang="en-US" dirty="0"/>
          </a:p>
          <a:p>
            <a:r>
              <a:rPr lang="en-US" sz="2400" dirty="0" smtClean="0"/>
              <a:t>Option 2</a:t>
            </a:r>
            <a:r>
              <a:rPr lang="en-US" sz="2400" dirty="0"/>
              <a:t>: Virtualization on the </a:t>
            </a:r>
            <a:r>
              <a:rPr lang="en-US" sz="2400" dirty="0" smtClean="0"/>
              <a:t>Desktop</a:t>
            </a:r>
          </a:p>
          <a:p>
            <a:pPr marL="566738" lvl="1" indent="-284163">
              <a:buFont typeface="Arial" pitchFamily="34" charset="0"/>
              <a:buChar char="•"/>
            </a:pPr>
            <a:r>
              <a:rPr lang="en-US" dirty="0"/>
              <a:t>The entire desktop must be </a:t>
            </a:r>
            <a:r>
              <a:rPr lang="en-US" dirty="0" smtClean="0"/>
              <a:t>virtualized— </a:t>
            </a:r>
            <a:r>
              <a:rPr lang="en-US" dirty="0"/>
              <a:t/>
            </a:r>
            <a:br>
              <a:rPr lang="en-US" dirty="0"/>
            </a:br>
            <a:r>
              <a:rPr lang="en-US" dirty="0"/>
              <a:t>both the operating system and the applications</a:t>
            </a:r>
          </a:p>
          <a:p>
            <a:pPr marL="566738" lvl="1" indent="-284163">
              <a:buFont typeface="Arial" pitchFamily="34" charset="0"/>
              <a:buChar char="•"/>
            </a:pPr>
            <a:r>
              <a:rPr lang="en-US" dirty="0"/>
              <a:t>The client operating system is Windows </a:t>
            </a:r>
            <a:r>
              <a:rPr lang="en-US" dirty="0" smtClean="0"/>
              <a:t>XP                              </a:t>
            </a:r>
            <a:r>
              <a:rPr lang="en-US" dirty="0"/>
              <a:t>or Windows </a:t>
            </a:r>
            <a:r>
              <a:rPr lang="en-US" dirty="0" smtClean="0"/>
              <a:t>Vista</a:t>
            </a:r>
            <a:r>
              <a:rPr lang="en-US" baseline="30000" dirty="0" smtClean="0"/>
              <a:t>®</a:t>
            </a:r>
            <a:endParaRPr lang="en-US" dirty="0"/>
          </a:p>
          <a:p>
            <a:pPr marL="566738" lvl="1" indent="-284163">
              <a:buFont typeface="Arial" pitchFamily="34" charset="0"/>
              <a:buChar char="•"/>
            </a:pPr>
            <a:r>
              <a:rPr lang="en-US" dirty="0"/>
              <a:t>Use </a:t>
            </a:r>
            <a:r>
              <a:rPr lang="en-US" dirty="0" smtClean="0"/>
              <a:t>Windows Virtual PC</a:t>
            </a:r>
            <a:endParaRPr lang="en-US" dirty="0"/>
          </a:p>
          <a:p>
            <a:endParaRPr lang="en-US" sz="2400"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896015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Additional Considerations</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pPr marL="282575" indent="-282575"/>
            <a:r>
              <a:rPr lang="en-US" sz="2400" dirty="0"/>
              <a:t>Managing the Virtualization Environment</a:t>
            </a:r>
          </a:p>
          <a:p>
            <a:pPr marL="566738" lvl="1" indent="-284163">
              <a:buFont typeface="Arial" pitchFamily="34" charset="0"/>
              <a:buChar char="•"/>
            </a:pPr>
            <a:r>
              <a:rPr lang="en-US" dirty="0"/>
              <a:t>Microsoft provides two products to assist with the challenges of managing a virtualized environment:</a:t>
            </a:r>
          </a:p>
          <a:p>
            <a:pPr marL="800100" lvl="2" indent="-284163">
              <a:buFont typeface="Arial" pitchFamily="34" charset="0"/>
              <a:buChar char="•"/>
            </a:pPr>
            <a:r>
              <a:rPr lang="en-US" dirty="0" smtClean="0"/>
              <a:t>System </a:t>
            </a:r>
            <a:r>
              <a:rPr lang="en-US" dirty="0"/>
              <a:t>Center Virtual Machine Manager</a:t>
            </a:r>
          </a:p>
          <a:p>
            <a:pPr marL="800100" lvl="2" indent="-284163">
              <a:buFont typeface="Arial" pitchFamily="34" charset="0"/>
              <a:buChar char="•"/>
            </a:pPr>
            <a:r>
              <a:rPr lang="en-US" dirty="0" smtClean="0"/>
              <a:t>MED-V</a:t>
            </a:r>
            <a:endParaRPr lang="en-US" dirty="0"/>
          </a:p>
          <a:p>
            <a:pPr marL="566738" lvl="1" indent="-284163">
              <a:buFont typeface="Arial" pitchFamily="34" charset="0"/>
              <a:buChar char="•"/>
            </a:pPr>
            <a:r>
              <a:rPr lang="en-US" dirty="0"/>
              <a:t>Microsoft virtualization management products can be used to manage the organization’s virtualized environment—for example, to quickly provision new </a:t>
            </a:r>
            <a:r>
              <a:rPr lang="en-US" dirty="0" smtClean="0"/>
              <a:t>virtual machines</a:t>
            </a:r>
            <a:endParaRPr lang="en-US" dirty="0"/>
          </a:p>
        </p:txBody>
      </p:sp>
    </p:spTree>
    <p:extLst>
      <p:ext uri="{BB962C8B-B14F-4D97-AF65-F5344CB8AC3E}">
        <p14:creationId xmlns:p14="http://schemas.microsoft.com/office/powerpoint/2010/main" val="1849561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r>
              <a:rPr lang="en-US" sz="2400" dirty="0"/>
              <a:t>Microsoft provides a family of virtualization </a:t>
            </a:r>
            <a:r>
              <a:rPr lang="en-US" sz="2400" dirty="0" smtClean="0"/>
              <a:t>solutions</a:t>
            </a:r>
          </a:p>
          <a:p>
            <a:r>
              <a:rPr lang="en-US" sz="2400" dirty="0"/>
              <a:t>Select which solution is most appropriate for each workload:</a:t>
            </a:r>
          </a:p>
          <a:p>
            <a:pPr lvl="1">
              <a:buFont typeface="Arial" pitchFamily="34" charset="0"/>
              <a:buChar char="•"/>
            </a:pPr>
            <a:r>
              <a:rPr lang="en-US" dirty="0"/>
              <a:t>Workload location</a:t>
            </a:r>
          </a:p>
          <a:p>
            <a:pPr lvl="1">
              <a:buFont typeface="Arial" pitchFamily="34" charset="0"/>
              <a:buChar char="•"/>
            </a:pPr>
            <a:r>
              <a:rPr lang="en-US" dirty="0"/>
              <a:t>User characteristics</a:t>
            </a:r>
          </a:p>
          <a:p>
            <a:pPr lvl="1">
              <a:buFont typeface="Arial" pitchFamily="34" charset="0"/>
              <a:buChar char="•"/>
            </a:pPr>
            <a:r>
              <a:rPr lang="en-US" dirty="0"/>
              <a:t>Management requirements</a:t>
            </a:r>
          </a:p>
          <a:p>
            <a:pPr lvl="1">
              <a:buFont typeface="Arial" pitchFamily="34" charset="0"/>
              <a:buChar char="•"/>
            </a:pPr>
            <a:r>
              <a:rPr lang="en-US" dirty="0"/>
              <a:t>Characteristics of the workload</a:t>
            </a:r>
          </a:p>
          <a:p>
            <a:pPr marL="174625" lvl="2" indent="-174625">
              <a:spcBef>
                <a:spcPts val="1200"/>
              </a:spcBef>
              <a:buFont typeface="Arial" pitchFamily="34" charset="0"/>
              <a:buChar char="•"/>
            </a:pPr>
            <a:r>
              <a:rPr lang="en-US" sz="2400" dirty="0" smtClean="0"/>
              <a:t>Provide </a:t>
            </a:r>
            <a:r>
              <a:rPr lang="en-US" sz="2400" dirty="0"/>
              <a:t>feedback to </a:t>
            </a:r>
            <a:r>
              <a:rPr lang="en-US" sz="2400" dirty="0" smtClean="0">
                <a:hlinkClick r:id="rId3"/>
              </a:rPr>
              <a:t>ipdfdbk@microsoft.com</a:t>
            </a:r>
            <a:endParaRPr lang="en-US" sz="2400" dirty="0"/>
          </a:p>
        </p:txBody>
      </p:sp>
    </p:spTree>
    <p:extLst>
      <p:ext uri="{BB962C8B-B14F-4D97-AF65-F5344CB8AC3E}">
        <p14:creationId xmlns:p14="http://schemas.microsoft.com/office/powerpoint/2010/main" val="3788000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ipdfdbk@microsoft.com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lvl="1">
              <a:buNone/>
            </a:pPr>
            <a:r>
              <a:rPr lang="en-US" dirty="0" smtClean="0">
                <a:hlinkClick r:id="rId5"/>
              </a:rPr>
              <a:t>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6" y="841151"/>
            <a:ext cx="8454573" cy="1077218"/>
          </a:xfrm>
        </p:spPr>
        <p:txBody>
          <a:bodyPr/>
          <a:lstStyle/>
          <a:p>
            <a:r>
              <a:rPr lang="en-US" dirty="0" smtClean="0"/>
              <a:t>What Is IPD?</a:t>
            </a:r>
            <a:br>
              <a:rPr lang="en-US" dirty="0" smtClean="0"/>
            </a:br>
            <a:r>
              <a:rPr lang="en-US" sz="2000" dirty="0" smtClean="0">
                <a:solidFill>
                  <a:schemeClr val="tx1"/>
                </a:solidFill>
              </a:rPr>
              <a:t>Guidance that clarifies and streamlines the planning and design process for Microsoft</a:t>
            </a:r>
            <a:r>
              <a:rPr lang="en-US" sz="2000" baseline="30000" dirty="0" smtClean="0">
                <a:solidFill>
                  <a:schemeClr val="tx1"/>
                </a:solidFill>
              </a:rPr>
              <a:t>® </a:t>
            </a:r>
            <a:r>
              <a:rPr lang="en-US" sz="2000" dirty="0" smtClean="0">
                <a:solidFill>
                  <a:schemeClr val="tx1"/>
                </a:solidFill>
              </a:rPr>
              <a:t>infrastructure technologies</a:t>
            </a:r>
            <a:endParaRPr lang="en-US" sz="200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392113" indent="-217488"/>
            <a:r>
              <a:rPr lang="en-US" dirty="0" smtClean="0"/>
              <a:t>Defines decision flow</a:t>
            </a:r>
          </a:p>
          <a:p>
            <a:pPr marL="392113" indent="-217488"/>
            <a:r>
              <a:rPr lang="en-US" dirty="0" smtClean="0"/>
              <a:t>Describes decisions to be made</a:t>
            </a:r>
          </a:p>
          <a:p>
            <a:pPr marL="392113" indent="-217488"/>
            <a:r>
              <a:rPr lang="en-US" dirty="0" smtClean="0"/>
              <a:t>Relates decisions and options for the business</a:t>
            </a:r>
          </a:p>
          <a:p>
            <a:pPr marL="392113" indent="-217488"/>
            <a:r>
              <a:rPr lang="en-US" dirty="0" smtClean="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TextBox 2"/>
          <p:cNvSpPr txBox="1"/>
          <p:nvPr/>
        </p:nvSpPr>
        <p:spPr>
          <a:xfrm>
            <a:off x="609600" y="1295400"/>
            <a:ext cx="6934200" cy="1077218"/>
          </a:xfrm>
          <a:prstGeom prst="rect">
            <a:avLst/>
          </a:prstGeom>
          <a:noFill/>
        </p:spPr>
        <p:txBody>
          <a:bodyPr wrap="square" rtlCol="0">
            <a:spAutoFit/>
          </a:bodyPr>
          <a:lstStyle/>
          <a:p>
            <a:pPr marL="174625" indent="-174625">
              <a:spcBef>
                <a:spcPts val="1200"/>
              </a:spcBef>
              <a:buClr>
                <a:schemeClr val="accent1"/>
              </a:buClr>
              <a:buFont typeface="Arial" pitchFamily="34" charset="0"/>
              <a:buChar char="•"/>
            </a:pPr>
            <a:r>
              <a:rPr lang="en-US" dirty="0" smtClean="0">
                <a:solidFill>
                  <a:schemeClr val="tx2"/>
                </a:solidFill>
              </a:rPr>
              <a:t>Benefits of using the Selecting the Right Virtualization Technology guide</a:t>
            </a:r>
          </a:p>
          <a:p>
            <a:pPr marL="174625" indent="-174625">
              <a:spcBef>
                <a:spcPts val="1200"/>
              </a:spcBef>
              <a:buClr>
                <a:schemeClr val="accent1"/>
              </a:buClr>
              <a:buFont typeface="Arial" pitchFamily="34" charset="0"/>
              <a:buChar char="•"/>
            </a:pPr>
            <a:r>
              <a:rPr lang="en-US" dirty="0" smtClean="0">
                <a:solidFill>
                  <a:schemeClr val="tx2"/>
                </a:solidFill>
              </a:rPr>
              <a:t>IPD in Microsoft Operations Framework 4.0</a:t>
            </a:r>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Benefits of Using the Selecting the Right Virtualization Technology Guide</a:t>
            </a:r>
          </a:p>
        </p:txBody>
      </p:sp>
      <p:sp>
        <p:nvSpPr>
          <p:cNvPr id="3" name="Content Placeholder 2"/>
          <p:cNvSpPr>
            <a:spLocks noGrp="1"/>
          </p:cNvSpPr>
          <p:nvPr>
            <p:ph idx="1"/>
          </p:nvPr>
        </p:nvSpPr>
        <p:spPr/>
        <p:txBody>
          <a:bodyPr>
            <a:normAutofit/>
          </a:bodyPr>
          <a:lstStyle/>
          <a:p>
            <a:r>
              <a:rPr lang="en-US" dirty="0" smtClean="0"/>
              <a:t>Benefits for Business Stakeholders/Decision Makers</a:t>
            </a:r>
          </a:p>
          <a:p>
            <a:pPr lvl="1">
              <a:buFont typeface="Arial" pitchFamily="34" charset="0"/>
              <a:buChar char="•"/>
            </a:pPr>
            <a:r>
              <a:rPr lang="en-US" sz="1500" dirty="0" smtClean="0"/>
              <a:t>Most cost-effective design solution for implementation</a:t>
            </a:r>
          </a:p>
          <a:p>
            <a:pPr lvl="1">
              <a:buFont typeface="Arial" pitchFamily="34" charset="0"/>
              <a:buChar char="•"/>
            </a:pPr>
            <a:r>
              <a:rPr lang="en-US" sz="1500" dirty="0" smtClean="0"/>
              <a:t>Alignment between the business and IT from the beginning of the design process to the end</a:t>
            </a:r>
          </a:p>
          <a:p>
            <a:r>
              <a:rPr lang="en-US" dirty="0" smtClean="0"/>
              <a:t>Benefits for Infrastructure Stakeholders/Decision Makers</a:t>
            </a:r>
          </a:p>
          <a:p>
            <a:pPr lvl="1">
              <a:buFont typeface="Arial" pitchFamily="34" charset="0"/>
              <a:buChar char="•"/>
            </a:pPr>
            <a:r>
              <a:rPr lang="en-US" sz="1500" dirty="0" smtClean="0"/>
              <a:t>Authoritative guidance</a:t>
            </a:r>
          </a:p>
          <a:p>
            <a:pPr lvl="1">
              <a:buFont typeface="Arial" pitchFamily="34" charset="0"/>
              <a:buChar char="•"/>
            </a:pPr>
            <a:r>
              <a:rPr lang="en-US" sz="1500" dirty="0" smtClean="0"/>
              <a:t>Business validation questions ensuring solution meets requirements of business and infrastructure stakeholders</a:t>
            </a:r>
          </a:p>
          <a:p>
            <a:pPr lvl="1">
              <a:buFont typeface="Arial" pitchFamily="34" charset="0"/>
              <a:buChar char="•"/>
            </a:pPr>
            <a:r>
              <a:rPr lang="en-US" sz="1500" dirty="0" smtClean="0"/>
              <a:t>High-integrity design criteria that includes product limitations</a:t>
            </a:r>
          </a:p>
          <a:p>
            <a:pPr lvl="1">
              <a:buFont typeface="Arial" pitchFamily="34" charset="0"/>
              <a:buChar char="•"/>
            </a:pPr>
            <a:r>
              <a:rPr lang="en-US" sz="1500" dirty="0" smtClean="0"/>
              <a:t>Fault-tolerant infrastructure</a:t>
            </a:r>
          </a:p>
          <a:p>
            <a:pPr lvl="1">
              <a:buFont typeface="Arial" pitchFamily="34" charset="0"/>
              <a:buChar char="•"/>
            </a:pPr>
            <a:r>
              <a:rPr lang="en-US" sz="1600" dirty="0">
                <a:solidFill>
                  <a:schemeClr val="tx1"/>
                </a:solidFill>
              </a:rPr>
              <a:t>Proportionate system and network availability to meet business requirements</a:t>
            </a:r>
            <a:endParaRPr lang="en-US" sz="1500" dirty="0" smtClean="0"/>
          </a:p>
          <a:p>
            <a:pPr lvl="1">
              <a:buFont typeface="Arial" pitchFamily="34" charset="0"/>
              <a:buChar char="•"/>
            </a:pPr>
            <a:r>
              <a:rPr lang="en-US" sz="1500" dirty="0" smtClean="0"/>
              <a:t>Infrastructure that’s sized appropriately for business requirements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Benefits of Using the Selecting the Right Virtualization Technology </a:t>
            </a:r>
            <a:r>
              <a:rPr lang="en-US" dirty="0" smtClean="0"/>
              <a:t>Guide (</a:t>
            </a:r>
            <a:r>
              <a:rPr lang="en-US" dirty="0"/>
              <a:t>Continued</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Benefits for Consultants or Partners</a:t>
            </a:r>
          </a:p>
          <a:p>
            <a:pPr lvl="1">
              <a:buFont typeface="Arial" pitchFamily="34" charset="0"/>
              <a:buChar char="•"/>
            </a:pPr>
            <a:r>
              <a:rPr lang="en-US" sz="1500" dirty="0" smtClean="0"/>
              <a:t>Rapid readiness for consulting engagements</a:t>
            </a:r>
          </a:p>
          <a:p>
            <a:pPr lvl="1">
              <a:buFont typeface="Arial" pitchFamily="34" charset="0"/>
              <a:buChar char="•"/>
            </a:pPr>
            <a:r>
              <a:rPr lang="en-US" sz="1500" dirty="0" smtClean="0"/>
              <a:t>Planning and design template to standardize design and peer reviews</a:t>
            </a:r>
          </a:p>
          <a:p>
            <a:pPr lvl="1">
              <a:buFont typeface="Arial" pitchFamily="34" charset="0"/>
              <a:buChar char="•"/>
            </a:pPr>
            <a:r>
              <a:rPr lang="en-US" sz="1500" dirty="0" smtClean="0"/>
              <a:t>A “leave-behind” for pre- and post-sales visits to customer sites</a:t>
            </a:r>
          </a:p>
          <a:p>
            <a:pPr lvl="1">
              <a:buFont typeface="Arial" pitchFamily="34" charset="0"/>
              <a:buChar char="•"/>
            </a:pPr>
            <a:r>
              <a:rPr lang="en-US" sz="1500" dirty="0" smtClean="0"/>
              <a:t>General classroom instruction/preparation</a:t>
            </a:r>
          </a:p>
          <a:p>
            <a:r>
              <a:rPr lang="en-US" dirty="0" smtClean="0"/>
              <a:t>Benefits for the Entire Organization</a:t>
            </a:r>
          </a:p>
          <a:p>
            <a:pPr lvl="1">
              <a:buFont typeface="Arial" pitchFamily="34" charset="0"/>
              <a:buChar char="•"/>
            </a:pPr>
            <a:r>
              <a:rPr lang="en-US" sz="1500" dirty="0" smtClean="0"/>
              <a:t>Using the guide should result in a design that will be sized, configured, and appropriately placed to deliver a solution for achieving stated business requirements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4478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514600"/>
            <a:ext cx="5029200" cy="4047404"/>
          </a:xfrm>
          <a:prstGeom prst="rect">
            <a:avLst/>
          </a:prstGeom>
          <a:noFill/>
          <a:ln w="9525">
            <a:noFill/>
            <a:miter lim="800000"/>
            <a:headEnd/>
            <a:tailEnd/>
          </a:ln>
        </p:spPr>
      </p:pic>
    </p:spTree>
    <p:extLst>
      <p:ext uri="{BB962C8B-B14F-4D97-AF65-F5344CB8AC3E}">
        <p14:creationId xmlns:p14="http://schemas.microsoft.com/office/powerpoint/2010/main" val="342372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85800" y="2743200"/>
            <a:ext cx="7162800" cy="1077218"/>
          </a:xfrm>
          <a:prstGeom prst="rect">
            <a:avLst/>
          </a:prstGeom>
          <a:noFill/>
        </p:spPr>
        <p:txBody>
          <a:bodyPr wrap="square" rtlCol="0">
            <a:spAutoFit/>
          </a:bodyPr>
          <a:lstStyle/>
          <a:p>
            <a:r>
              <a:rPr lang="en-US" sz="3200" dirty="0"/>
              <a:t>Selecting the Right Virtualization Technology</a:t>
            </a:r>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Virtualization?</a:t>
            </a:r>
          </a:p>
        </p:txBody>
      </p:sp>
      <p:sp>
        <p:nvSpPr>
          <p:cNvPr id="3" name="Rectangle 2"/>
          <p:cNvSpPr/>
          <p:nvPr/>
        </p:nvSpPr>
        <p:spPr>
          <a:xfrm>
            <a:off x="609600" y="1447800"/>
            <a:ext cx="6705600" cy="2462213"/>
          </a:xfrm>
          <a:prstGeom prst="rect">
            <a:avLst/>
          </a:prstGeom>
        </p:spPr>
        <p:txBody>
          <a:bodyPr wrap="square">
            <a:spAutoFit/>
          </a:bodyPr>
          <a:lstStyle/>
          <a:p>
            <a:pPr>
              <a:spcBef>
                <a:spcPts val="1200"/>
              </a:spcBef>
              <a:buClr>
                <a:schemeClr val="accent1"/>
              </a:buClr>
            </a:pPr>
            <a:r>
              <a:rPr lang="en-US" sz="2400" dirty="0"/>
              <a:t>Scenarios driving virtualization</a:t>
            </a:r>
            <a:r>
              <a:rPr lang="en-US" sz="2400" dirty="0" smtClean="0"/>
              <a:t>:</a:t>
            </a:r>
          </a:p>
          <a:p>
            <a:pPr marL="282575" indent="-282575">
              <a:spcBef>
                <a:spcPts val="1200"/>
              </a:spcBef>
              <a:buClr>
                <a:schemeClr val="accent1"/>
              </a:buClr>
              <a:buFont typeface="Arial" pitchFamily="34" charset="0"/>
              <a:buChar char="•"/>
            </a:pPr>
            <a:r>
              <a:rPr lang="en-US" dirty="0"/>
              <a:t>Server </a:t>
            </a:r>
            <a:r>
              <a:rPr lang="en-US" dirty="0" smtClean="0"/>
              <a:t>consolidation—lower </a:t>
            </a:r>
            <a:r>
              <a:rPr lang="en-US" dirty="0"/>
              <a:t>data center costs</a:t>
            </a:r>
          </a:p>
          <a:p>
            <a:pPr marL="282575" indent="-282575">
              <a:spcBef>
                <a:spcPts val="1200"/>
              </a:spcBef>
              <a:buClr>
                <a:schemeClr val="accent1"/>
              </a:buClr>
              <a:buFont typeface="Arial" pitchFamily="34" charset="0"/>
              <a:buChar char="•"/>
            </a:pPr>
            <a:r>
              <a:rPr lang="en-US" dirty="0"/>
              <a:t>Application migration</a:t>
            </a:r>
          </a:p>
          <a:p>
            <a:pPr marL="282575" indent="-282575">
              <a:spcBef>
                <a:spcPts val="1200"/>
              </a:spcBef>
              <a:buClr>
                <a:schemeClr val="accent1"/>
              </a:buClr>
              <a:buFont typeface="Arial" pitchFamily="34" charset="0"/>
              <a:buChar char="•"/>
            </a:pPr>
            <a:r>
              <a:rPr lang="en-US" dirty="0"/>
              <a:t>Increased IT </a:t>
            </a:r>
            <a:r>
              <a:rPr lang="en-US" dirty="0" smtClean="0"/>
              <a:t>agility—reduced </a:t>
            </a:r>
            <a:r>
              <a:rPr lang="en-US" dirty="0"/>
              <a:t>deployment and provisioning time</a:t>
            </a:r>
          </a:p>
          <a:p>
            <a:pPr marL="282575" indent="-282575">
              <a:spcBef>
                <a:spcPts val="1200"/>
              </a:spcBef>
              <a:buClr>
                <a:schemeClr val="accent1"/>
              </a:buClr>
              <a:buFont typeface="Arial" pitchFamily="34" charset="0"/>
              <a:buChar char="•"/>
            </a:pPr>
            <a:r>
              <a:rPr lang="en-US" dirty="0"/>
              <a:t>Software development and training</a:t>
            </a:r>
            <a:endParaRPr lang="en-US" dirty="0" smtClean="0"/>
          </a:p>
        </p:txBody>
      </p:sp>
    </p:spTree>
    <p:extLst>
      <p:ext uri="{BB962C8B-B14F-4D97-AF65-F5344CB8AC3E}">
        <p14:creationId xmlns:p14="http://schemas.microsoft.com/office/powerpoint/2010/main" val="2994177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smtClean="0"/>
              <a:t>Purpose and Overview</a:t>
            </a:r>
            <a:endParaRPr lang="en-US" dirty="0"/>
          </a:p>
        </p:txBody>
      </p:sp>
      <p:sp>
        <p:nvSpPr>
          <p:cNvPr id="4" name="TextBox 3"/>
          <p:cNvSpPr txBox="1"/>
          <p:nvPr/>
        </p:nvSpPr>
        <p:spPr>
          <a:xfrm>
            <a:off x="762000" y="1828800"/>
            <a:ext cx="6400800" cy="3631763"/>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assist in the decision process regarding which technology to use to meet business and technical requirements</a:t>
            </a: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en-US" dirty="0"/>
              <a:t>Determine a virtualization technology</a:t>
            </a:r>
          </a:p>
          <a:p>
            <a:pPr marL="174625" indent="-174625">
              <a:spcBef>
                <a:spcPts val="1200"/>
              </a:spcBef>
              <a:buClr>
                <a:schemeClr val="accent1"/>
              </a:buClr>
              <a:buFont typeface="Arial" pitchFamily="34" charset="0"/>
              <a:buChar char="•"/>
            </a:pPr>
            <a:r>
              <a:rPr lang="en-US" dirty="0"/>
              <a:t>Locate the appropriate IPD guide to use to plan and design the infrastructure for the technology</a:t>
            </a:r>
          </a:p>
          <a:p>
            <a:endParaRPr lang="en-US" dirty="0"/>
          </a:p>
        </p:txBody>
      </p:sp>
    </p:spTree>
    <p:extLst>
      <p:ext uri="{BB962C8B-B14F-4D97-AF65-F5344CB8AC3E}">
        <p14:creationId xmlns:p14="http://schemas.microsoft.com/office/powerpoint/2010/main" val="731732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a:t>Virtualization Technologies</a:t>
            </a:r>
          </a:p>
        </p:txBody>
      </p:sp>
      <p:sp>
        <p:nvSpPr>
          <p:cNvPr id="4" name="TextBox 3"/>
          <p:cNvSpPr txBox="1"/>
          <p:nvPr/>
        </p:nvSpPr>
        <p:spPr>
          <a:xfrm>
            <a:off x="762000" y="1828800"/>
            <a:ext cx="6400800" cy="2554545"/>
          </a:xfrm>
          <a:prstGeom prst="rect">
            <a:avLst/>
          </a:prstGeom>
          <a:noFill/>
        </p:spPr>
        <p:txBody>
          <a:bodyPr wrap="square" rtlCol="0">
            <a:spAutoFit/>
          </a:bodyPr>
          <a:lstStyle/>
          <a:p>
            <a:pPr marL="228600" indent="-228600">
              <a:spcBef>
                <a:spcPts val="1200"/>
              </a:spcBef>
              <a:buClr>
                <a:schemeClr val="accent1"/>
              </a:buClr>
              <a:buFont typeface="Arial" pitchFamily="34" charset="0"/>
              <a:buChar char="•"/>
            </a:pPr>
            <a:r>
              <a:rPr lang="en-US" sz="2400" dirty="0" smtClean="0">
                <a:solidFill>
                  <a:schemeClr val="tx2"/>
                </a:solidFill>
              </a:rPr>
              <a:t>Server </a:t>
            </a:r>
            <a:r>
              <a:rPr lang="en-US" sz="2400" dirty="0">
                <a:solidFill>
                  <a:schemeClr val="tx2"/>
                </a:solidFill>
              </a:rPr>
              <a:t>hardware virtualization</a:t>
            </a:r>
          </a:p>
          <a:p>
            <a:pPr marL="228600" indent="-228600">
              <a:spcBef>
                <a:spcPts val="1200"/>
              </a:spcBef>
              <a:buClr>
                <a:schemeClr val="accent1"/>
              </a:buClr>
              <a:buFont typeface="Arial" pitchFamily="34" charset="0"/>
              <a:buChar char="•"/>
            </a:pPr>
            <a:r>
              <a:rPr lang="en-US" sz="2400" dirty="0">
                <a:solidFill>
                  <a:schemeClr val="tx2"/>
                </a:solidFill>
              </a:rPr>
              <a:t>Server software virtualization</a:t>
            </a:r>
          </a:p>
          <a:p>
            <a:pPr marL="228600" indent="-228600">
              <a:spcBef>
                <a:spcPts val="1200"/>
              </a:spcBef>
              <a:buClr>
                <a:schemeClr val="accent1"/>
              </a:buClr>
              <a:buFont typeface="Arial" pitchFamily="34" charset="0"/>
              <a:buChar char="•"/>
            </a:pPr>
            <a:r>
              <a:rPr lang="en-US" sz="2400" dirty="0">
                <a:solidFill>
                  <a:schemeClr val="tx2"/>
                </a:solidFill>
              </a:rPr>
              <a:t>Session virtualization</a:t>
            </a:r>
          </a:p>
          <a:p>
            <a:pPr marL="228600" indent="-228600">
              <a:spcBef>
                <a:spcPts val="1200"/>
              </a:spcBef>
              <a:buClr>
                <a:schemeClr val="accent1"/>
              </a:buClr>
              <a:buFont typeface="Arial" pitchFamily="34" charset="0"/>
              <a:buChar char="•"/>
            </a:pPr>
            <a:r>
              <a:rPr lang="en-US" sz="2400" dirty="0">
                <a:solidFill>
                  <a:schemeClr val="tx2"/>
                </a:solidFill>
              </a:rPr>
              <a:t>Application virtualization</a:t>
            </a:r>
          </a:p>
          <a:p>
            <a:pPr marL="228600" indent="-228600">
              <a:spcBef>
                <a:spcPts val="1200"/>
              </a:spcBef>
              <a:buClr>
                <a:schemeClr val="accent1"/>
              </a:buClr>
              <a:buFont typeface="Arial" pitchFamily="34" charset="0"/>
              <a:buChar char="•"/>
            </a:pPr>
            <a:r>
              <a:rPr lang="en-US" sz="2400" dirty="0">
                <a:solidFill>
                  <a:schemeClr val="tx2"/>
                </a:solidFill>
              </a:rPr>
              <a:t>Virtualization on the </a:t>
            </a:r>
            <a:r>
              <a:rPr lang="en-US" sz="2400" dirty="0" smtClean="0">
                <a:solidFill>
                  <a:schemeClr val="tx2"/>
                </a:solidFill>
              </a:rPr>
              <a:t>desktop</a:t>
            </a:r>
            <a:endParaRPr lang="en-US" sz="2400" dirty="0">
              <a:solidFill>
                <a:schemeClr val="tx2"/>
              </a:solidFill>
            </a:endParaRPr>
          </a:p>
        </p:txBody>
      </p:sp>
    </p:spTree>
    <p:extLst>
      <p:ext uri="{BB962C8B-B14F-4D97-AF65-F5344CB8AC3E}">
        <p14:creationId xmlns:p14="http://schemas.microsoft.com/office/powerpoint/2010/main" val="799974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a:t>Microsoft Virtualization Technologies</a:t>
            </a:r>
          </a:p>
        </p:txBody>
      </p:sp>
      <p:graphicFrame>
        <p:nvGraphicFramePr>
          <p:cNvPr id="5" name="Group 30"/>
          <p:cNvGraphicFramePr>
            <a:graphicFrameLocks/>
          </p:cNvGraphicFramePr>
          <p:nvPr>
            <p:extLst>
              <p:ext uri="{D42A27DB-BD31-4B8C-83A1-F6EECF244321}">
                <p14:modId xmlns:p14="http://schemas.microsoft.com/office/powerpoint/2010/main" val="790184164"/>
              </p:ext>
            </p:extLst>
          </p:nvPr>
        </p:nvGraphicFramePr>
        <p:xfrm>
          <a:off x="457200" y="1447800"/>
          <a:ext cx="8229600" cy="4875594"/>
        </p:xfrm>
        <a:graphic>
          <a:graphicData uri="http://schemas.openxmlformats.org/drawingml/2006/table">
            <a:tbl>
              <a:tblPr/>
              <a:tblGrid>
                <a:gridCol w="3810000"/>
                <a:gridCol w="4419600"/>
              </a:tblGrid>
              <a:tr h="3707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Verdana" pitchFamily="34" charset="0"/>
                        </a:rPr>
                        <a:t>Virtualization technology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Verdana" pitchFamily="34" charset="0"/>
                        </a:rPr>
                        <a:t>Microsoft implementation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436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rPr>
                        <a:t>Server hardware virtualization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rPr>
                        <a:t>Windows Server</a:t>
                      </a:r>
                      <a:r>
                        <a:rPr kumimoji="0" lang="en-US" sz="1600" b="0" i="0" u="none" strike="noStrike" cap="none" normalizeH="0" baseline="30000" dirty="0" smtClean="0">
                          <a:ln>
                            <a:noFill/>
                          </a:ln>
                          <a:solidFill>
                            <a:schemeClr val="tx1"/>
                          </a:solidFill>
                          <a:effectLst/>
                          <a:latin typeface="Verdana" pitchFamily="34" charset="0"/>
                        </a:rPr>
                        <a:t>®</a:t>
                      </a:r>
                      <a:r>
                        <a:rPr kumimoji="0" lang="en-US" sz="1600" b="0" i="0" u="none" strike="noStrike" cap="none" normalizeH="0" baseline="0" dirty="0" smtClean="0">
                          <a:ln>
                            <a:noFill/>
                          </a:ln>
                          <a:solidFill>
                            <a:schemeClr val="tx1"/>
                          </a:solidFill>
                          <a:effectLst/>
                          <a:latin typeface="Verdana" pitchFamily="34" charset="0"/>
                        </a:rPr>
                        <a:t> 2008 R2 </a:t>
                      </a:r>
                      <a:br>
                        <a:rPr kumimoji="0" lang="en-US" sz="1600" b="0" i="0" u="none" strike="noStrike" cap="none" normalizeH="0" baseline="0" dirty="0" smtClean="0">
                          <a:ln>
                            <a:noFill/>
                          </a:ln>
                          <a:solidFill>
                            <a:schemeClr val="tx1"/>
                          </a:solidFill>
                          <a:effectLst/>
                          <a:latin typeface="Verdana" pitchFamily="34" charset="0"/>
                        </a:rPr>
                      </a:br>
                      <a:r>
                        <a:rPr kumimoji="0" lang="en-US" sz="1600" b="0" i="0" u="none" strike="noStrike" cap="none" normalizeH="0" baseline="0" dirty="0" smtClean="0">
                          <a:ln>
                            <a:noFill/>
                          </a:ln>
                          <a:solidFill>
                            <a:schemeClr val="tx1"/>
                          </a:solidFill>
                          <a:effectLst/>
                          <a:latin typeface="Verdana" pitchFamily="34" charset="0"/>
                        </a:rPr>
                        <a:t>Hyper-V</a:t>
                      </a:r>
                      <a:r>
                        <a:rPr kumimoji="0" lang="en-US" sz="1600" b="0" i="0" u="none" strike="noStrike" cap="none" normalizeH="0" baseline="30000" dirty="0" smtClean="0">
                          <a:ln>
                            <a:noFill/>
                          </a:ln>
                          <a:solidFill>
                            <a:schemeClr val="tx1"/>
                          </a:solidFill>
                          <a:effectLst/>
                          <a:latin typeface="Verdana" pitchFamily="34" charset="0"/>
                        </a:rPr>
                        <a:t>® </a:t>
                      </a:r>
                      <a:r>
                        <a:rPr kumimoji="0" lang="en-US" sz="1600" b="0" i="0" u="none" strike="noStrike" cap="none" normalizeH="0" baseline="0" dirty="0" smtClean="0">
                          <a:ln>
                            <a:noFill/>
                          </a:ln>
                          <a:solidFill>
                            <a:schemeClr val="tx1"/>
                          </a:solidFill>
                          <a:effectLst/>
                          <a:latin typeface="Verdana" pitchFamily="34" charset="0"/>
                        </a:rPr>
                        <a:t>technology</a:t>
                      </a:r>
                      <a:endParaRPr kumimoji="0" lang="en-US" sz="1600" b="0" i="0" u="none" strike="noStrike" cap="none" normalizeH="0" baseline="30000" dirty="0" smtClean="0">
                        <a:ln>
                          <a:noFill/>
                        </a:ln>
                        <a:solidFill>
                          <a:schemeClr val="tx1"/>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4979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rPr>
                        <a:t>Server software virtualization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rPr>
                        <a:t>Microsoft Virtual Server 2005 R2 with Service Pack 1 (SP1)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rPr>
                        <a:t>Session virtualization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rPr>
                        <a:t>Remote Desktop Services (formerly Terminal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4421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rPr>
                        <a:t>Application virtualization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rPr>
                        <a:t>Microsoft Application Virtualization</a:t>
                      </a:r>
                      <a:br>
                        <a:rPr kumimoji="0" lang="en-US" sz="1600" b="0" i="0" u="none" strike="noStrike" cap="none" normalizeH="0" baseline="0" dirty="0" smtClean="0">
                          <a:ln>
                            <a:noFill/>
                          </a:ln>
                          <a:solidFill>
                            <a:schemeClr val="tx1"/>
                          </a:solidFill>
                          <a:effectLst/>
                          <a:latin typeface="Verdana" pitchFamily="34" charset="0"/>
                        </a:rPr>
                      </a:br>
                      <a:r>
                        <a:rPr kumimoji="0" lang="en-US" sz="1600" b="0" i="0" u="none" strike="noStrike" cap="none" normalizeH="0" baseline="0" dirty="0" smtClean="0">
                          <a:ln>
                            <a:noFill/>
                          </a:ln>
                          <a:solidFill>
                            <a:schemeClr val="tx1"/>
                          </a:solidFill>
                          <a:effectLst/>
                          <a:latin typeface="Verdana" pitchFamily="34" charset="0"/>
                        </a:rPr>
                        <a:t>(App-V)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4722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Verdana" pitchFamily="34" charset="0"/>
                          <a:ea typeface="+mn-ea"/>
                          <a:cs typeface="+mn-cs"/>
                        </a:rPr>
                        <a:t>Virtualization on the desktop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Verdana" pitchFamily="34" charset="0"/>
                        </a:rPr>
                        <a:t>Windows</a:t>
                      </a:r>
                      <a:r>
                        <a:rPr kumimoji="0" lang="en-US" sz="1600" b="0" i="0" u="none" strike="noStrike" cap="none" normalizeH="0" baseline="30000" dirty="0" smtClean="0">
                          <a:ln>
                            <a:noFill/>
                          </a:ln>
                          <a:solidFill>
                            <a:schemeClr val="accent1">
                              <a:lumMod val="75000"/>
                            </a:schemeClr>
                          </a:solidFill>
                          <a:effectLst/>
                          <a:latin typeface="Verdana" pitchFamily="34" charset="0"/>
                        </a:rPr>
                        <a:t>®</a:t>
                      </a:r>
                      <a:r>
                        <a:rPr kumimoji="0" lang="en-US" sz="1600" b="0" i="0" u="none" strike="noStrike" cap="none" normalizeH="0" baseline="0" dirty="0" smtClean="0">
                          <a:ln>
                            <a:noFill/>
                          </a:ln>
                          <a:solidFill>
                            <a:schemeClr val="accent1">
                              <a:lumMod val="75000"/>
                            </a:schemeClr>
                          </a:solidFill>
                          <a:effectLst/>
                          <a:latin typeface="Verdana" pitchFamily="34" charset="0"/>
                        </a:rPr>
                        <a:t> Virtual PC (and Windows XP Mode)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39122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accent1">
                              <a:lumMod val="75000"/>
                            </a:schemeClr>
                          </a:solidFill>
                          <a:effectLst/>
                          <a:latin typeface="Verdana" pitchFamily="34" charset="0"/>
                        </a:rPr>
                        <a:t>Desktop virtualization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accent1">
                              <a:lumMod val="75000"/>
                            </a:schemeClr>
                          </a:solidFill>
                          <a:effectLst/>
                          <a:latin typeface="Verdana" pitchFamily="34" charset="0"/>
                          <a:ea typeface="+mn-ea"/>
                          <a:cs typeface="+mn-cs"/>
                        </a:rPr>
                        <a:t>Virtual Desktop Infrastructure (VDI)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42170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accent1">
                              <a:lumMod val="75000"/>
                            </a:schemeClr>
                          </a:solidFill>
                          <a:effectLst/>
                          <a:latin typeface="Verdana" pitchFamily="34" charset="0"/>
                          <a:ea typeface="+mn-ea"/>
                          <a:cs typeface="+mn-cs"/>
                        </a:rPr>
                        <a:t>Virtualization management on the server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accent1">
                              <a:lumMod val="75000"/>
                            </a:schemeClr>
                          </a:solidFill>
                          <a:effectLst/>
                          <a:latin typeface="Verdana" pitchFamily="34" charset="0"/>
                        </a:rPr>
                        <a:t>Microsoft System Center Virtual Machine Manager 2008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63887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accent1">
                              <a:lumMod val="75000"/>
                            </a:schemeClr>
                          </a:solidFill>
                          <a:effectLst/>
                          <a:latin typeface="Verdana" pitchFamily="34" charset="0"/>
                          <a:ea typeface="+mn-ea"/>
                          <a:cs typeface="+mn-cs"/>
                        </a:rPr>
                        <a:t>Virtualization management on the desktop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Verdana" pitchFamily="34" charset="0"/>
                        </a:rPr>
                        <a:t>Microsoft Enterprise Desktop Virtualization (MED-V)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1650005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830997"/>
          </a:xfrm>
        </p:spPr>
        <p:txBody>
          <a:bodyPr/>
          <a:lstStyle/>
          <a:p>
            <a:r>
              <a:rPr lang="en-US" dirty="0"/>
              <a:t>Microsoft Virtualization </a:t>
            </a:r>
            <a:r>
              <a:rPr lang="en-US" dirty="0" smtClean="0"/>
              <a:t>Technologies (Continued)</a:t>
            </a:r>
            <a:endParaRPr lang="en-US" dirty="0"/>
          </a:p>
        </p:txBody>
      </p:sp>
      <p:graphicFrame>
        <p:nvGraphicFramePr>
          <p:cNvPr id="4" name="Group 30"/>
          <p:cNvGraphicFramePr>
            <a:graphicFrameLocks/>
          </p:cNvGraphicFramePr>
          <p:nvPr>
            <p:extLst>
              <p:ext uri="{D42A27DB-BD31-4B8C-83A1-F6EECF244321}">
                <p14:modId xmlns:p14="http://schemas.microsoft.com/office/powerpoint/2010/main" val="1718565360"/>
              </p:ext>
            </p:extLst>
          </p:nvPr>
        </p:nvGraphicFramePr>
        <p:xfrm>
          <a:off x="457200" y="1926462"/>
          <a:ext cx="8229600" cy="4535490"/>
        </p:xfrm>
        <a:graphic>
          <a:graphicData uri="http://schemas.openxmlformats.org/drawingml/2006/table">
            <a:tbl>
              <a:tblPr/>
              <a:tblGrid>
                <a:gridCol w="3810000"/>
                <a:gridCol w="4419600"/>
              </a:tblGrid>
              <a:tr h="3707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Verdana" pitchFamily="34" charset="0"/>
                        </a:rPr>
                        <a:t>Virtualization technology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Verdana" pitchFamily="34" charset="0"/>
                        </a:rPr>
                        <a:t>Microsoft implementation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436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Verdana" pitchFamily="34" charset="0"/>
                        </a:rPr>
                        <a:t>Server hardware virtualization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Verdana" pitchFamily="34" charset="0"/>
                        </a:rPr>
                        <a:t>Windows Server 2008 R2  </a:t>
                      </a:r>
                      <a:br>
                        <a:rPr kumimoji="0" lang="en-US" sz="1600" b="0" i="0" u="none" strike="noStrike" cap="none" normalizeH="0" baseline="0" dirty="0" smtClean="0">
                          <a:ln>
                            <a:noFill/>
                          </a:ln>
                          <a:solidFill>
                            <a:schemeClr val="accent1">
                              <a:lumMod val="75000"/>
                            </a:schemeClr>
                          </a:solidFill>
                          <a:effectLst/>
                          <a:latin typeface="Verdana" pitchFamily="34" charset="0"/>
                        </a:rPr>
                      </a:br>
                      <a:r>
                        <a:rPr kumimoji="0" lang="en-US" sz="1600" b="0" i="0" u="none" strike="noStrike" cap="none" normalizeH="0" baseline="0" dirty="0" smtClean="0">
                          <a:ln>
                            <a:noFill/>
                          </a:ln>
                          <a:solidFill>
                            <a:schemeClr val="accent1">
                              <a:lumMod val="75000"/>
                            </a:schemeClr>
                          </a:solidFill>
                          <a:effectLst/>
                          <a:latin typeface="Verdana" pitchFamily="34" charset="0"/>
                        </a:rPr>
                        <a:t>Hyper-V</a:t>
                      </a:r>
                      <a:endParaRPr kumimoji="0" lang="en-US" sz="1600" b="0" i="0" u="none" strike="noStrike" cap="none" normalizeH="0" baseline="30000" dirty="0" smtClean="0">
                        <a:ln>
                          <a:noFill/>
                        </a:ln>
                        <a:solidFill>
                          <a:schemeClr val="accent1">
                            <a:lumMod val="75000"/>
                          </a:schemeClr>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4979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Verdana" pitchFamily="34" charset="0"/>
                        </a:rPr>
                        <a:t>Server software virtualization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Verdana" pitchFamily="34" charset="0"/>
                        </a:rPr>
                        <a:t>Virtual Server 2005 R2 with SP1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Verdana" pitchFamily="34" charset="0"/>
                        </a:rPr>
                        <a:t>Session virtualization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Verdana" pitchFamily="34" charset="0"/>
                        </a:rPr>
                        <a:t>Remote Desktop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4421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Verdana" pitchFamily="34" charset="0"/>
                        </a:rPr>
                        <a:t>Application virtualization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Verdana" pitchFamily="34" charset="0"/>
                        </a:rPr>
                        <a:t>App-V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4722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rPr>
                        <a:t>Virtualization on the desktop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rPr>
                        <a:t>Windows Virtual PC (and Windows XP Mode)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39122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Verdana" pitchFamily="34" charset="0"/>
                        </a:rPr>
                        <a:t>Desktop virtualization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Verdana" pitchFamily="34" charset="0"/>
                          <a:ea typeface="+mn-ea"/>
                          <a:cs typeface="+mn-cs"/>
                        </a:rPr>
                        <a:t>VDI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42170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1"/>
                          </a:solidFill>
                          <a:effectLst/>
                          <a:latin typeface="Verdana" pitchFamily="34" charset="0"/>
                          <a:ea typeface="+mn-ea"/>
                          <a:cs typeface="+mn-cs"/>
                        </a:rPr>
                        <a:t>Virtualization management on the server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Verdana" pitchFamily="34" charset="0"/>
                        </a:rPr>
                        <a:t>System Center Virtual Machine Manager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63887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1"/>
                          </a:solidFill>
                          <a:effectLst/>
                          <a:latin typeface="Verdana" pitchFamily="34" charset="0"/>
                          <a:ea typeface="+mn-ea"/>
                          <a:cs typeface="+mn-cs"/>
                        </a:rPr>
                        <a:t>Virtualization management on the desktop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rPr>
                        <a:t>MED-V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1101962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Decision Flow</a:t>
            </a:r>
            <a:endParaRPr lang="en-US" dirty="0"/>
          </a:p>
        </p:txBody>
      </p:sp>
      <p:sp>
        <p:nvSpPr>
          <p:cNvPr id="3" name="Content Placeholder 2"/>
          <p:cNvSpPr>
            <a:spLocks noGrp="1"/>
          </p:cNvSpPr>
          <p:nvPr>
            <p:ph idx="1"/>
          </p:nvPr>
        </p:nvSpPr>
        <p:spPr>
          <a:xfrm>
            <a:off x="537027" y="1447800"/>
            <a:ext cx="3958773" cy="5029199"/>
          </a:xfrm>
        </p:spPr>
        <p:txBody>
          <a:bodyPr>
            <a:normAutofit/>
          </a:bodyPr>
          <a:lstStyle/>
          <a:p>
            <a:pPr>
              <a:buNone/>
            </a:pPr>
            <a:endParaRPr lang="en-US" dirty="0" smtClean="0"/>
          </a:p>
          <a:p>
            <a:r>
              <a:rPr lang="en-US" sz="2400" dirty="0"/>
              <a:t>Walk through the scenario for each workload</a:t>
            </a:r>
          </a:p>
          <a:p>
            <a:r>
              <a:rPr lang="en-US" sz="2400" dirty="0"/>
              <a:t>Arrive at a decision</a:t>
            </a:r>
          </a:p>
          <a:p>
            <a:r>
              <a:rPr lang="en-US" sz="2400" dirty="0"/>
              <a:t>Repeat for each scenario</a:t>
            </a:r>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descr="IPD-SelectingtheRightVirtualizationTechnologyFlowchart111309.jpg"/>
          <p:cNvPicPr>
            <a:picLocks noChangeAspect="1"/>
          </p:cNvPicPr>
          <p:nvPr/>
        </p:nvPicPr>
        <p:blipFill>
          <a:blip r:embed="rId8" cstate="print"/>
          <a:stretch>
            <a:fillRect/>
          </a:stretch>
        </p:blipFill>
        <p:spPr>
          <a:xfrm>
            <a:off x="4519815" y="1447800"/>
            <a:ext cx="3557385" cy="422279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3394</Words>
  <Application>Microsoft Office PowerPoint</Application>
  <PresentationFormat>On-screen Show (4:3)</PresentationFormat>
  <Paragraphs>381</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Why Use Virtualization?</vt:lpstr>
      <vt:lpstr>Purpose and Overview</vt:lpstr>
      <vt:lpstr>Virtualization Technologies</vt:lpstr>
      <vt:lpstr>Microsoft Virtualization Technologies</vt:lpstr>
      <vt:lpstr>Microsoft Virtualization Technologies (Continued)</vt:lpstr>
      <vt:lpstr>Decision Flow</vt:lpstr>
      <vt:lpstr>Step 1: Determine Whether Virtualization Is Appropriate</vt:lpstr>
      <vt:lpstr>Step 2: Categorize the Workload</vt:lpstr>
      <vt:lpstr>Step 3: Select Server Hardware or  Server Software Virtualization</vt:lpstr>
      <vt:lpstr>Step 4: Determine Client Connectivity</vt:lpstr>
      <vt:lpstr>Step 5: Determine Workload Location</vt:lpstr>
      <vt:lpstr>Step 6: Select Session or Desktop Virtualization</vt:lpstr>
      <vt:lpstr>Step 7: Choose Application Virtualization or Virtualization on the Desktop</vt:lpstr>
      <vt:lpstr>Additional Considerations </vt:lpstr>
      <vt:lpstr>Summary and Conclusion </vt:lpstr>
      <vt:lpstr>Find More Information </vt:lpstr>
      <vt:lpstr>Questions?</vt:lpstr>
      <vt:lpstr>Addenda</vt:lpstr>
      <vt:lpstr>Benefits of Using the Selecting the Right Virtualization Technology Guide</vt:lpstr>
      <vt:lpstr>Benefits of Using the Selecting the Right Virtualization Technology Guide (Continued)</vt:lpstr>
      <vt:lpstr>IPD in Microsoft Operations Framework 4.0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Selecting the Right Virtualization Technology version 2.3</dc:title>
  <dc:subject>Selecting the Right Virtualization Technology</dc:subject>
  <dc:creator/>
  <cp:lastModifiedBy/>
  <cp:revision>1</cp:revision>
  <dcterms:created xsi:type="dcterms:W3CDTF">2011-11-09T21:27:38Z</dcterms:created>
  <dcterms:modified xsi:type="dcterms:W3CDTF">2011-11-09T21:28:22Z</dcterms:modified>
</cp:coreProperties>
</file>