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8"/>
  </p:notesMasterIdLst>
  <p:handoutMasterIdLst>
    <p:handoutMasterId r:id="rId29"/>
  </p:handoutMasterIdLst>
  <p:sldIdLst>
    <p:sldId id="263" r:id="rId4"/>
    <p:sldId id="318" r:id="rId5"/>
    <p:sldId id="271" r:id="rId6"/>
    <p:sldId id="387" r:id="rId7"/>
    <p:sldId id="374" r:id="rId8"/>
    <p:sldId id="394" r:id="rId9"/>
    <p:sldId id="321" r:id="rId10"/>
    <p:sldId id="336" r:id="rId11"/>
    <p:sldId id="412" r:id="rId12"/>
    <p:sldId id="413" r:id="rId13"/>
    <p:sldId id="411" r:id="rId14"/>
    <p:sldId id="366" r:id="rId15"/>
    <p:sldId id="379" r:id="rId16"/>
    <p:sldId id="381" r:id="rId17"/>
    <p:sldId id="410" r:id="rId18"/>
    <p:sldId id="399" r:id="rId19"/>
    <p:sldId id="377" r:id="rId20"/>
    <p:sldId id="367" r:id="rId21"/>
    <p:sldId id="347" r:id="rId22"/>
    <p:sldId id="348" r:id="rId23"/>
    <p:sldId id="368" r:id="rId24"/>
    <p:sldId id="369" r:id="rId25"/>
    <p:sldId id="395" r:id="rId26"/>
    <p:sldId id="396"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7842" autoAdjust="0"/>
  </p:normalViewPr>
  <p:slideViewPr>
    <p:cSldViewPr>
      <p:cViewPr varScale="1">
        <p:scale>
          <a:sx n="87" d="100"/>
          <a:sy n="87" d="100"/>
        </p:scale>
        <p:origin x="-1572" y="-84"/>
      </p:cViewPr>
      <p:guideLst>
        <p:guide orient="horz" pos="2160"/>
        <p:guide pos="2880"/>
      </p:guideLst>
    </p:cSldViewPr>
  </p:slideViewPr>
  <p:notesTextViewPr>
    <p:cViewPr>
      <p:scale>
        <a:sx n="100" d="100"/>
        <a:sy n="100" d="100"/>
      </p:scale>
      <p:origin x="12" y="0"/>
    </p:cViewPr>
  </p:notesTextViewPr>
  <p:sorterViewPr>
    <p:cViewPr>
      <p:scale>
        <a:sx n="100" d="100"/>
        <a:sy n="100" d="100"/>
      </p:scale>
      <p:origin x="0" y="1686"/>
    </p:cViewPr>
  </p:sorterViewPr>
  <p:notesViewPr>
    <p:cSldViewPr>
      <p:cViewPr>
        <p:scale>
          <a:sx n="110" d="100"/>
          <a:sy n="110" d="100"/>
        </p:scale>
        <p:origin x="-1164" y="324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6E5D2A88-B3C8-449F-90CA-2710C94F8415}"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391D1C74-A140-49C6-8D25-34E87A2ED343}"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1C2F2C91-B13D-496F-9A0D-734F7AC3BD63}"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09" tIns="48302" rIns="96609" bIns="48302" rtlCol="0"/>
          <a:lstStyle>
            <a:lvl1pPr algn="l">
              <a:defRPr sz="1200"/>
            </a:lvl1pPr>
          </a:lstStyle>
          <a:p>
            <a:endParaRPr lang="en-US" dirty="0"/>
          </a:p>
        </p:txBody>
      </p:sp>
      <p:sp>
        <p:nvSpPr>
          <p:cNvPr id="3" name="Date Placeholder 2"/>
          <p:cNvSpPr>
            <a:spLocks noGrp="1"/>
          </p:cNvSpPr>
          <p:nvPr>
            <p:ph type="dt" sz="quarter" idx="1"/>
          </p:nvPr>
        </p:nvSpPr>
        <p:spPr>
          <a:xfrm>
            <a:off x="4143593" y="1"/>
            <a:ext cx="3169920" cy="480060"/>
          </a:xfrm>
          <a:prstGeom prst="rect">
            <a:avLst/>
          </a:prstGeom>
        </p:spPr>
        <p:txBody>
          <a:bodyPr vert="horz" lIns="96609" tIns="48302" rIns="96609" bIns="48302"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9119479"/>
            <a:ext cx="3169920" cy="480060"/>
          </a:xfrm>
          <a:prstGeom prst="rect">
            <a:avLst/>
          </a:prstGeom>
        </p:spPr>
        <p:txBody>
          <a:bodyPr vert="horz" lIns="96609" tIns="48302" rIns="96609" bIns="483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93" y="9119479"/>
            <a:ext cx="3169920" cy="480060"/>
          </a:xfrm>
          <a:prstGeom prst="rect">
            <a:avLst/>
          </a:prstGeom>
        </p:spPr>
        <p:txBody>
          <a:bodyPr vert="horz" lIns="96609" tIns="48302" rIns="96609" bIns="48302"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09" tIns="48302" rIns="96609" bIns="48302" rtlCol="0"/>
          <a:lstStyle>
            <a:lvl1pPr algn="l">
              <a:defRPr sz="1200"/>
            </a:lvl1pPr>
          </a:lstStyle>
          <a:p>
            <a:endParaRPr lang="en-US" dirty="0"/>
          </a:p>
        </p:txBody>
      </p:sp>
      <p:sp>
        <p:nvSpPr>
          <p:cNvPr id="3" name="Date Placeholder 2"/>
          <p:cNvSpPr>
            <a:spLocks noGrp="1"/>
          </p:cNvSpPr>
          <p:nvPr>
            <p:ph type="dt" idx="1"/>
          </p:nvPr>
        </p:nvSpPr>
        <p:spPr>
          <a:xfrm>
            <a:off x="4143593" y="1"/>
            <a:ext cx="3169920" cy="480060"/>
          </a:xfrm>
          <a:prstGeom prst="rect">
            <a:avLst/>
          </a:prstGeom>
        </p:spPr>
        <p:txBody>
          <a:bodyPr vert="horz" lIns="96609" tIns="48302" rIns="96609" bIns="48302"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09" tIns="48302" rIns="96609" bIns="48302" rtlCol="0" anchor="ctr"/>
          <a:lstStyle/>
          <a:p>
            <a:endParaRPr lang="en-US" dirty="0"/>
          </a:p>
        </p:txBody>
      </p:sp>
      <p:sp>
        <p:nvSpPr>
          <p:cNvPr id="5" name="Notes Placeholder 4"/>
          <p:cNvSpPr>
            <a:spLocks noGrp="1"/>
          </p:cNvSpPr>
          <p:nvPr>
            <p:ph type="body" sz="quarter" idx="3"/>
          </p:nvPr>
        </p:nvSpPr>
        <p:spPr>
          <a:xfrm>
            <a:off x="731520" y="4560576"/>
            <a:ext cx="5852160" cy="4320540"/>
          </a:xfrm>
          <a:prstGeom prst="rect">
            <a:avLst/>
          </a:prstGeom>
        </p:spPr>
        <p:txBody>
          <a:bodyPr vert="horz" lIns="96609" tIns="48302" rIns="96609" bIns="483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9"/>
            <a:ext cx="3169920" cy="480060"/>
          </a:xfrm>
          <a:prstGeom prst="rect">
            <a:avLst/>
          </a:prstGeom>
        </p:spPr>
        <p:txBody>
          <a:bodyPr vert="horz" lIns="96609" tIns="48302" rIns="96609" bIns="483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3" y="9119479"/>
            <a:ext cx="3169920" cy="480060"/>
          </a:xfrm>
          <a:prstGeom prst="rect">
            <a:avLst/>
          </a:prstGeom>
        </p:spPr>
        <p:txBody>
          <a:bodyPr vert="horz" lIns="96609" tIns="48302" rIns="96609" bIns="48302"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go.microsoft.com/fwlink/?LinkId=22923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9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9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http://creativecommons.org/licenses/by-nc/2.5/ or send a letter to Creative Commons, 543 Howard Street, 5th Floor, San Francisco, California, 94105, USA.</a:t>
            </a:r>
          </a:p>
          <a:p>
            <a:r>
              <a:rPr lang="en-US" sz="9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900" kern="1200" dirty="0" smtClean="0">
                <a:solidFill>
                  <a:schemeClr val="tx1"/>
                </a:solidFill>
                <a:effectLst/>
                <a:latin typeface="+mn-lt"/>
                <a:ea typeface="+mn-ea"/>
                <a:cs typeface="+mn-cs"/>
              </a:rPr>
              <a:t>Microsoft, Active Directory, Microsoft Press, Windows, Windows Server, and Windows Vista are either registered trademarks or trademarks of Microsoft Corporation in the United States and/or other countries and regions. </a:t>
            </a:r>
          </a:p>
          <a:p>
            <a:r>
              <a:rPr lang="en-US" sz="9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9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6"/>
            <a:ext cx="5862743" cy="4641120"/>
          </a:xfrm>
        </p:spPr>
        <p:txBody>
          <a:bodyPr>
            <a:normAutofit/>
          </a:bodyPr>
          <a:lstStyle/>
          <a:p>
            <a:pPr>
              <a:lnSpc>
                <a:spcPct val="80000"/>
              </a:lnSpc>
            </a:pPr>
            <a:r>
              <a:rPr lang="en-US" sz="1000" b="1" dirty="0" smtClean="0"/>
              <a:t>NAP Enforcement Options</a:t>
            </a:r>
          </a:p>
          <a:p>
            <a:pPr>
              <a:lnSpc>
                <a:spcPct val="80000"/>
              </a:lnSpc>
            </a:pPr>
            <a:r>
              <a:rPr lang="en-US" sz="1000" dirty="0" smtClean="0"/>
              <a:t>NAP allows IT to enforce organizational policies, called health policies, when client computers attempt to connect to the corporate network. When a client device meets the health policy requirements, it is considered compliant</a:t>
            </a:r>
            <a:r>
              <a:rPr lang="en-US" sz="1000" i="1" dirty="0" smtClean="0"/>
              <a:t>.</a:t>
            </a:r>
          </a:p>
          <a:p>
            <a:pPr>
              <a:lnSpc>
                <a:spcPct val="80000"/>
              </a:lnSpc>
            </a:pPr>
            <a:r>
              <a:rPr lang="en-US" sz="1000" dirty="0" smtClean="0"/>
              <a:t>Four methods are available for restricting client devices until they have demonstrated that they meet the policy requirements. IT pros can implement a single method or combine several methods to increase the robustness of the solution.</a:t>
            </a:r>
          </a:p>
          <a:p>
            <a:pPr>
              <a:lnSpc>
                <a:spcPct val="80000"/>
              </a:lnSpc>
            </a:pPr>
            <a:r>
              <a:rPr lang="en-US" sz="1000" b="1" dirty="0" smtClean="0"/>
              <a:t>IPsec Enforcement:</a:t>
            </a:r>
          </a:p>
          <a:p>
            <a:pPr>
              <a:lnSpc>
                <a:spcPct val="80000"/>
              </a:lnSpc>
            </a:pPr>
            <a:r>
              <a:rPr lang="en-US" sz="1000" dirty="0" smtClean="0"/>
              <a:t>The client device is able to communicate with only a limited number of servers until it has demonstrated its compliance. Other managed systems will ignore network traffic from these client devices unless they prove their compliance or are exempted from compliance checks. When compliance has been confirmed, the client device achieves unrestricted access because the managed systems are able to recognize that its compliance status has been established.</a:t>
            </a:r>
          </a:p>
          <a:p>
            <a:pPr>
              <a:lnSpc>
                <a:spcPct val="80000"/>
              </a:lnSpc>
            </a:pPr>
            <a:r>
              <a:rPr lang="en-US" sz="1000" dirty="0" smtClean="0"/>
              <a:t>Can be complex to deploy because it relies on IPsec and certificates issued from a public key infrastructure (PKI).</a:t>
            </a:r>
          </a:p>
          <a:p>
            <a:pPr>
              <a:lnSpc>
                <a:spcPct val="80000"/>
              </a:lnSpc>
            </a:pPr>
            <a:r>
              <a:rPr lang="en-US" sz="1000" dirty="0" smtClean="0"/>
              <a:t>Is robust and does not involve upgrading infrastructure components such as Ethernet switches or DHCP servers.</a:t>
            </a:r>
          </a:p>
          <a:p>
            <a:pPr>
              <a:lnSpc>
                <a:spcPct val="80000"/>
              </a:lnSpc>
            </a:pPr>
            <a:r>
              <a:rPr lang="en-US" sz="1000" b="1" dirty="0" smtClean="0"/>
              <a:t>802.1X Enforcement:</a:t>
            </a:r>
          </a:p>
          <a:p>
            <a:pPr>
              <a:lnSpc>
                <a:spcPct val="80000"/>
              </a:lnSpc>
            </a:pPr>
            <a:r>
              <a:rPr lang="en-US" sz="1000" dirty="0" smtClean="0"/>
              <a:t>Either wired or wireless networks—the client device’s access is restricted by network infrastructure devices such as wireless connection points and switches. Until the device has demonstrated its compliance, client access is restricted.</a:t>
            </a:r>
          </a:p>
          <a:p>
            <a:pPr>
              <a:lnSpc>
                <a:spcPct val="80000"/>
              </a:lnSpc>
            </a:pPr>
            <a:r>
              <a:rPr lang="en-US" sz="1000" dirty="0" smtClean="0"/>
              <a:t>Restriction is enforced on the network access device using an access control list (ACL) or by placing the client device on restricted virtual local area networks (VLANs).</a:t>
            </a:r>
          </a:p>
          <a:p>
            <a:pPr>
              <a:lnSpc>
                <a:spcPct val="80000"/>
              </a:lnSpc>
            </a:pPr>
            <a:r>
              <a:rPr lang="en-US" sz="1000" dirty="0" smtClean="0"/>
              <a:t>More complex to deploy than DHCP, but provides a high degree of protection.</a:t>
            </a:r>
          </a:p>
          <a:p>
            <a:pPr>
              <a:lnSpc>
                <a:spcPct val="80000"/>
              </a:lnSpc>
            </a:pPr>
            <a:r>
              <a:rPr lang="en-US" sz="1000" b="1" dirty="0" smtClean="0"/>
              <a:t>VPN Enforcement:</a:t>
            </a:r>
          </a:p>
          <a:p>
            <a:pPr>
              <a:lnSpc>
                <a:spcPct val="80000"/>
              </a:lnSpc>
            </a:pPr>
            <a:r>
              <a:rPr lang="en-US" sz="1000" dirty="0" smtClean="0"/>
              <a:t>The VPN server restricts the client device’s access by using IP filters until the client device has demonstrated its compliance. When compliance has been proven, the VPN server lifts the restrictions and grants the client device full access.</a:t>
            </a:r>
          </a:p>
          <a:p>
            <a:pPr>
              <a:lnSpc>
                <a:spcPct val="80000"/>
              </a:lnSpc>
            </a:pPr>
            <a:r>
              <a:rPr lang="en-US" sz="1000" dirty="0" smtClean="0"/>
              <a:t>Less complex than either IPsec or 802.1X, but can restrict only remote client devices.</a:t>
            </a:r>
          </a:p>
          <a:p>
            <a:pPr>
              <a:lnSpc>
                <a:spcPct val="80000"/>
              </a:lnSpc>
            </a:pPr>
            <a:r>
              <a:rPr lang="en-US" sz="1000" dirty="0" smtClean="0"/>
              <a:t>Not appropriate for controlling access to client devices that connect locally.</a:t>
            </a:r>
          </a:p>
          <a:p>
            <a:pPr>
              <a:lnSpc>
                <a:spcPct val="80000"/>
              </a:lnSpc>
            </a:pPr>
            <a:r>
              <a:rPr lang="en-US" sz="1000" dirty="0" smtClean="0"/>
              <a:t>RRAS service in Windows Server 2008 and the Microsoft VPN client included with Windows XP with SP3, Windows Server 2008, and Windows Vista.</a:t>
            </a:r>
          </a:p>
          <a:p>
            <a:pPr>
              <a:lnSpc>
                <a:spcPct val="80000"/>
              </a:lnSpc>
            </a:pPr>
            <a:r>
              <a:rPr lang="en-US" sz="1000" b="1" dirty="0" smtClean="0"/>
              <a:t>DHCP Enforcement:</a:t>
            </a:r>
          </a:p>
          <a:p>
            <a:pPr>
              <a:lnSpc>
                <a:spcPct val="80000"/>
              </a:lnSpc>
            </a:pPr>
            <a:r>
              <a:rPr lang="en-US" sz="1000" dirty="0" smtClean="0"/>
              <a:t>Simplest to deploy, it is the easiest for malicious users to bypass if they have administrative privileges on their computers because they can manually configure their computers with a static IP address, which avoids all DHCP enforcement capabilities.</a:t>
            </a:r>
          </a:p>
          <a:p>
            <a:pPr>
              <a:lnSpc>
                <a:spcPct val="80000"/>
              </a:lnSpc>
            </a:pPr>
            <a:r>
              <a:rPr lang="en-US" sz="1000" dirty="0" smtClean="0"/>
              <a:t> </a:t>
            </a:r>
          </a:p>
          <a:p>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6"/>
            <a:ext cx="5862743" cy="4641120"/>
          </a:xfrm>
        </p:spPr>
        <p:txBody>
          <a:bodyPr>
            <a:normAutofit/>
          </a:bodyPr>
          <a:lstStyle/>
          <a:p>
            <a:r>
              <a:rPr lang="en-US" sz="1000" b="1" kern="1200" dirty="0" smtClean="0">
                <a:solidFill>
                  <a:schemeClr val="tx1"/>
                </a:solidFill>
                <a:effectLst/>
                <a:latin typeface="+mn-lt"/>
                <a:ea typeface="+mn-ea"/>
                <a:cs typeface="+mn-cs"/>
              </a:rPr>
              <a:t>Step 1: Determine Client Connectivity</a:t>
            </a:r>
          </a:p>
          <a:p>
            <a:endParaRPr lang="en-US" sz="1000" b="1" dirty="0"/>
          </a:p>
          <a:p>
            <a:r>
              <a:rPr lang="en-US" sz="1000" b="1" dirty="0"/>
              <a:t>Task 1: </a:t>
            </a:r>
            <a:r>
              <a:rPr lang="en-US" sz="1000" b="1" dirty="0" smtClean="0"/>
              <a:t>Select the Scope of NAP Clients</a:t>
            </a:r>
            <a:endParaRPr lang="en-US" sz="1000" b="1" dirty="0"/>
          </a:p>
          <a:p>
            <a:r>
              <a:rPr lang="en-US" sz="1000" dirty="0" smtClean="0"/>
              <a:t>Client devices connect to a corporate network in either of two ways: locally, through a wired or wireless interface; or using a remote connection such as a VPN. The type of network connectivity dictates which enforcement methods are appropriate for consideration.</a:t>
            </a:r>
          </a:p>
          <a:p>
            <a:endParaRPr lang="en-US" sz="1000" dirty="0" smtClean="0"/>
          </a:p>
          <a:p>
            <a:r>
              <a:rPr lang="en-US" sz="1000" dirty="0" smtClean="0"/>
              <a:t>An organization could initially deploy NAP to enforce compliance requirements for managed VPN clients. IT may need to grant exemptions if staff members are allowed to connect to the VPN using unmanaged systems (for example, their own personal computers). When the IT team has become more familiar and the system health policies have been tuned appropriately, local enforcement can be put into effect.</a:t>
            </a:r>
          </a:p>
          <a:p>
            <a:endParaRPr lang="en-US" sz="1000" dirty="0" smtClean="0"/>
          </a:p>
          <a:p>
            <a:r>
              <a:rPr lang="en-US" sz="1000" dirty="0" smtClean="0"/>
              <a:t>Some organizations will initially deploy NAP for managing locally connected computers; others will use NAP for both local and remote clients. </a:t>
            </a:r>
          </a:p>
          <a:p>
            <a:endParaRPr lang="en-US" sz="1000" dirty="0"/>
          </a:p>
          <a:p>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Step 2: </a:t>
            </a:r>
            <a:r>
              <a:rPr lang="en-US" sz="1000" b="1" dirty="0" smtClean="0"/>
              <a:t>Determine VPN Platform</a:t>
            </a:r>
            <a:endParaRPr lang="en-US" sz="1000" b="1" dirty="0"/>
          </a:p>
          <a:p>
            <a:r>
              <a:rPr lang="en-US" sz="1000" dirty="0" smtClean="0"/>
              <a:t>There are two options for defining the organization’s VPN platform: Microsoft or third-party. </a:t>
            </a:r>
          </a:p>
          <a:p>
            <a:r>
              <a:rPr lang="en-US" sz="1000" dirty="0" smtClean="0"/>
              <a:t>If IT uses RRAS to provide remote access to the corporate network, packet filtering can be used at the VPN server to control client device access until devices have proven that they meet the organization’s compliance requirement policies. If another technology is used for the VPN, IPsec must be used as the enforcement method.</a:t>
            </a:r>
          </a:p>
          <a:p>
            <a:endParaRPr lang="en-US" sz="1000" dirty="0" smtClean="0"/>
          </a:p>
          <a:p>
            <a:r>
              <a:rPr lang="en-US" sz="1000" b="1" dirty="0" smtClean="0"/>
              <a:t>Option 1: Microsoft VPN</a:t>
            </a:r>
          </a:p>
          <a:p>
            <a:r>
              <a:rPr lang="en-US" sz="1000" dirty="0" smtClean="0"/>
              <a:t>If RRAS provides remote clients with VPN access to the corporate network, NAP enforcement can be implemented using packet filters on the VPN server—a simple process.</a:t>
            </a:r>
          </a:p>
          <a:p>
            <a:r>
              <a:rPr lang="en-US" sz="1000" dirty="0" smtClean="0"/>
              <a:t>To support NAP with VPN enforcement, IT pros must update the VPN server to run Windows Server 2008. </a:t>
            </a:r>
          </a:p>
          <a:p>
            <a:endParaRPr lang="en-US" sz="1000" dirty="0" smtClean="0"/>
          </a:p>
          <a:p>
            <a:r>
              <a:rPr lang="en-US" sz="1000" b="1" dirty="0" smtClean="0"/>
              <a:t>Option 2: Third-Party VPN</a:t>
            </a:r>
          </a:p>
          <a:p>
            <a:r>
              <a:rPr lang="en-US" sz="1000" dirty="0" smtClean="0"/>
              <a:t>If a third-party VPN solution is used, IPsec must be used to restrict access for client devices that have not proven that they meet the organization’s health policies.</a:t>
            </a:r>
          </a:p>
          <a:p>
            <a:r>
              <a:rPr lang="en-US" sz="1000" dirty="0" smtClean="0"/>
              <a:t>Procedures for implementing IPsec are well documented, and the Windows operating system includes tools for managing IPsec.</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Step 3: </a:t>
            </a:r>
            <a:r>
              <a:rPr lang="en-US" sz="1000" b="1" dirty="0" smtClean="0"/>
              <a:t>Determine the Enforcement Layer</a:t>
            </a:r>
          </a:p>
          <a:p>
            <a:pPr defTabSz="947044">
              <a:defRPr/>
            </a:pPr>
            <a:endParaRPr lang="en-US" sz="1000" b="0" dirty="0" smtClean="0"/>
          </a:p>
          <a:p>
            <a:pPr defTabSz="947044">
              <a:defRPr/>
            </a:pPr>
            <a:r>
              <a:rPr lang="en-US" sz="1000" b="0" dirty="0" smtClean="0"/>
              <a:t>For clients connecting to the network locally, there are two options:</a:t>
            </a:r>
          </a:p>
          <a:p>
            <a:pPr defTabSz="947044">
              <a:defRPr/>
            </a:pPr>
            <a:endParaRPr lang="en-US" sz="1000" b="0" dirty="0" smtClean="0"/>
          </a:p>
          <a:p>
            <a:pPr defTabSz="947044">
              <a:defRPr/>
            </a:pPr>
            <a:r>
              <a:rPr lang="en-US" sz="1000" b="1" dirty="0" smtClean="0"/>
              <a:t>Option 1: Enforce Restrictions at the Hosts</a:t>
            </a:r>
          </a:p>
          <a:p>
            <a:pPr defTabSz="947044">
              <a:defRPr/>
            </a:pPr>
            <a:r>
              <a:rPr lang="en-US" sz="1000" b="0" dirty="0" smtClean="0"/>
              <a:t>With IPsec enforcement, hosts on the network ignore traffic from client devices that haven’t proven they meet the organization’s health policies. Its benefits include:</a:t>
            </a:r>
          </a:p>
          <a:p>
            <a:pPr marL="171450" indent="-171450" defTabSz="947044">
              <a:buFont typeface="Arial" pitchFamily="34" charset="0"/>
              <a:buChar char="•"/>
              <a:defRPr/>
            </a:pPr>
            <a:r>
              <a:rPr lang="en-US" sz="1000" b="0" dirty="0" smtClean="0"/>
              <a:t>Powerful method of protecting compliant computers from other computers. </a:t>
            </a:r>
          </a:p>
          <a:p>
            <a:pPr marL="171450" indent="-171450" defTabSz="947044">
              <a:buFont typeface="Arial" pitchFamily="34" charset="0"/>
              <a:buChar char="•"/>
              <a:defRPr/>
            </a:pPr>
            <a:r>
              <a:rPr lang="en-US" sz="1000" b="0" dirty="0" smtClean="0"/>
              <a:t>Can be combined with server and domain isolation ensuring that when a system has demonstrated compliance, it will still be restricted to communicating only with authorized hosts.</a:t>
            </a:r>
          </a:p>
          <a:p>
            <a:pPr marL="171450" indent="-171450" defTabSz="947044">
              <a:buFont typeface="Arial" pitchFamily="34" charset="0"/>
              <a:buChar char="•"/>
              <a:defRPr/>
            </a:pPr>
            <a:r>
              <a:rPr lang="en-US" sz="1000" b="0" dirty="0" smtClean="0"/>
              <a:t>Network packets are digitally signed, reducing the risk of man-in-the-middle and replay attacks.</a:t>
            </a:r>
          </a:p>
          <a:p>
            <a:pPr marL="171450" indent="-171450" defTabSz="947044">
              <a:buFont typeface="Arial" pitchFamily="34" charset="0"/>
              <a:buChar char="•"/>
              <a:defRPr/>
            </a:pPr>
            <a:r>
              <a:rPr lang="en-US" sz="1000" b="0" dirty="0" smtClean="0"/>
              <a:t>Traffic can be encrypted with IPsec, providing a high degree of protection from eavesdropping attacks.</a:t>
            </a:r>
          </a:p>
          <a:p>
            <a:pPr marL="0" indent="0" defTabSz="947044">
              <a:buFont typeface="Arial" pitchFamily="34" charset="0"/>
              <a:buNone/>
              <a:defRPr/>
            </a:pPr>
            <a:r>
              <a:rPr lang="en-US" sz="1000" b="0" dirty="0" smtClean="0"/>
              <a:t>Windows Server 2008 includes tools for managing and monitoring IPsec, eliminating much of the associated complexity. However, IPsec enforcement is more complex than DHCP enforcement.</a:t>
            </a:r>
          </a:p>
          <a:p>
            <a:pPr defTabSz="947044">
              <a:defRPr/>
            </a:pPr>
            <a:r>
              <a:rPr lang="en-US" sz="1000" b="0" dirty="0" smtClean="0"/>
              <a:t>The cost of acquiring IPsec technology is low because support for it is built into all versions of the Windows operating system that support NAP.</a:t>
            </a:r>
          </a:p>
          <a:p>
            <a:pPr defTabSz="947044">
              <a:defRPr/>
            </a:pPr>
            <a:endParaRPr lang="en-US" sz="1000" b="0" dirty="0" smtClean="0"/>
          </a:p>
          <a:p>
            <a:pPr defTabSz="947044">
              <a:defRPr/>
            </a:pPr>
            <a:r>
              <a:rPr lang="en-US" sz="1000" b="1" dirty="0" smtClean="0"/>
              <a:t>Option 2: Enforce Restrictions on the Network</a:t>
            </a:r>
          </a:p>
          <a:p>
            <a:pPr defTabSz="947044">
              <a:defRPr/>
            </a:pPr>
            <a:r>
              <a:rPr lang="en-US" sz="1000" b="0" dirty="0" smtClean="0"/>
              <a:t>Enforcing restrictions on the network means that either 802.1X or DHCP will be used to prevent clients that do not meet the organization’s health policies from accessing the network. </a:t>
            </a:r>
          </a:p>
          <a:p>
            <a:pPr defTabSz="947044">
              <a:defRPr/>
            </a:pPr>
            <a:r>
              <a:rPr lang="en-US" sz="1000" b="0" dirty="0" smtClean="0"/>
              <a:t>One advantage both have over IPsec is that noncompliant devices are able to communicate only with hosts on the remediation network because they are unable to send traffic to any other segments of the network.</a:t>
            </a:r>
            <a:endParaRPr lang="en-US" sz="1000" b="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7044">
              <a:defRPr/>
            </a:pPr>
            <a:r>
              <a:rPr lang="en-US" sz="1000" b="1" dirty="0"/>
              <a:t>Step 4: </a:t>
            </a:r>
            <a:r>
              <a:rPr lang="en-US" sz="1000" b="1" dirty="0" smtClean="0"/>
              <a:t>Select Between 802.1X and DHCP</a:t>
            </a:r>
          </a:p>
          <a:p>
            <a:pPr defTabSz="947044">
              <a:defRPr/>
            </a:pPr>
            <a:endParaRPr lang="en-US" sz="1000" b="1" dirty="0"/>
          </a:p>
          <a:p>
            <a:r>
              <a:rPr lang="en-US" sz="1000" b="1" dirty="0" smtClean="0"/>
              <a:t>Selecting Between 802.1X and DHCP</a:t>
            </a:r>
          </a:p>
          <a:p>
            <a:r>
              <a:rPr lang="en-US" sz="1000" dirty="0" smtClean="0"/>
              <a:t>If IT decides to enforce NAP restrictions at the network layer, the organization must choose between two methods: 802.1X and DHCP.</a:t>
            </a:r>
          </a:p>
          <a:p>
            <a:endParaRPr lang="en-US" sz="1000" dirty="0" smtClean="0"/>
          </a:p>
          <a:p>
            <a:r>
              <a:rPr lang="en-US" sz="1000" b="1" dirty="0" smtClean="0"/>
              <a:t>Option 1: 802.1X Enforcement:</a:t>
            </a:r>
          </a:p>
          <a:p>
            <a:pPr marL="171450" indent="-171450">
              <a:lnSpc>
                <a:spcPct val="80000"/>
              </a:lnSpc>
              <a:buFont typeface="Arial" pitchFamily="34" charset="0"/>
              <a:buChar char="•"/>
            </a:pPr>
            <a:r>
              <a:rPr lang="en-US" sz="1000" dirty="0" smtClean="0"/>
              <a:t>Can be more complex and expensive.</a:t>
            </a:r>
          </a:p>
          <a:p>
            <a:pPr marL="171450" indent="-171450">
              <a:lnSpc>
                <a:spcPct val="80000"/>
              </a:lnSpc>
              <a:buFont typeface="Arial" pitchFamily="34" charset="0"/>
              <a:buChar char="•"/>
            </a:pPr>
            <a:r>
              <a:rPr lang="en-US" sz="1000" dirty="0" smtClean="0"/>
              <a:t>Switches and wireless access points must support the 802.1X authentication protocol – meaning possible hardware upgrades.</a:t>
            </a:r>
          </a:p>
          <a:p>
            <a:pPr marL="171450" indent="-171450">
              <a:lnSpc>
                <a:spcPct val="80000"/>
              </a:lnSpc>
              <a:buFont typeface="Arial" pitchFamily="34" charset="0"/>
              <a:buChar char="•"/>
            </a:pPr>
            <a:r>
              <a:rPr lang="en-US" sz="1000" dirty="0" smtClean="0"/>
              <a:t>Robust choice that offers a high degree of protection. Until a client device has demonstrated that it meets the organization’s compliance requirements, the network switches and wireless access points will restrict its access to the network. These restrictions will be difficult to bypass, even by a determined malicious user.</a:t>
            </a:r>
          </a:p>
          <a:p>
            <a:pPr>
              <a:lnSpc>
                <a:spcPct val="80000"/>
              </a:lnSpc>
            </a:pPr>
            <a:endParaRPr lang="en-US" sz="1000" dirty="0" smtClean="0"/>
          </a:p>
          <a:p>
            <a:r>
              <a:rPr lang="en-US" sz="1000" b="1" dirty="0" smtClean="0"/>
              <a:t>Option 2: DHCP Enforcement:</a:t>
            </a:r>
          </a:p>
          <a:p>
            <a:pPr marL="171450" indent="-171450">
              <a:lnSpc>
                <a:spcPct val="80000"/>
              </a:lnSpc>
              <a:buFont typeface="Arial" pitchFamily="34" charset="0"/>
              <a:buChar char="•"/>
            </a:pPr>
            <a:r>
              <a:rPr lang="en-US" sz="1000" dirty="0" smtClean="0"/>
              <a:t>Simplest and least-expensive enforcement option. Until a computer has been proven to meet the organization’s health policies, the DHCP server assigns it an IPv4 address configuration that restricts its access to a portion of the network.</a:t>
            </a:r>
          </a:p>
          <a:p>
            <a:pPr marL="171450" indent="-171450">
              <a:lnSpc>
                <a:spcPct val="80000"/>
              </a:lnSpc>
              <a:buFont typeface="Arial" pitchFamily="34" charset="0"/>
              <a:buChar char="•"/>
            </a:pPr>
            <a:r>
              <a:rPr lang="en-US" sz="1000" dirty="0" smtClean="0"/>
              <a:t>Requires Windows Server 2008. Many organizations begin their testing and pilot deployments of NAP using DHCP enforcement because it can be deployed quickly.</a:t>
            </a:r>
          </a:p>
          <a:p>
            <a:pPr marL="171450" indent="-171450">
              <a:lnSpc>
                <a:spcPct val="80000"/>
              </a:lnSpc>
              <a:buFont typeface="Arial" pitchFamily="34" charset="0"/>
              <a:buChar char="•"/>
            </a:pPr>
            <a:r>
              <a:rPr lang="en-US" sz="1000" dirty="0" smtClean="0"/>
              <a:t>One significant drawback: DHCP is easily bypassed by a user who has administrative privileges on his or her computer. This means that it is trivial for a malicious user and relatively easy for a technically savvy one.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7044">
              <a:defRPr/>
            </a:pPr>
            <a:r>
              <a:rPr lang="en-US" sz="1000" b="1" dirty="0" smtClean="0"/>
              <a:t>NAP Restrictions – Host vs. Network Enforcement</a:t>
            </a:r>
          </a:p>
          <a:p>
            <a:pPr defTabSz="947044">
              <a:defRPr/>
            </a:pPr>
            <a:endParaRPr lang="en-US" sz="1000" b="1" dirty="0" smtClean="0"/>
          </a:p>
          <a:p>
            <a:pPr defTabSz="947044">
              <a:defRPr/>
            </a:pPr>
            <a:r>
              <a:rPr lang="en-US" sz="1000" b="1" dirty="0" smtClean="0"/>
              <a:t>Selecting IPsec</a:t>
            </a:r>
          </a:p>
          <a:p>
            <a:r>
              <a:rPr lang="en-US" sz="1000" dirty="0" smtClean="0"/>
              <a:t>With IPsec enforcement, hosts on the network will ignore traffic from client devices that have not proven that they meet the organization’s health policies. This is a powerful method of protecting compliant computers from other computers. Additionally, it can be combined with server and domain isolation to ensure that when a system has demonstrated its compliance, it will still be restricted to communicating only with authorized hosts. IPsec provides other benefits, as well. For example, network packets are digitally signed, which reduces the risk of man-in-the-middle and replay attacks. Also, traffic can be encrypted with IPsec, which provides a high degree of protection from eavesdropping attacks.</a:t>
            </a:r>
          </a:p>
          <a:p>
            <a:r>
              <a:rPr lang="en-US" sz="1000" dirty="0" smtClean="0"/>
              <a:t>Windows Server 2008 includes tools for managing and monitoring IPsec that eliminate much of the associated complexity. Nevertheless, IPsec enforcement is more complex than DHCP enforcement. The cost of acquiring IPsec technology is low, however, because support for it is built into all versions of Windows operating systems that support NAP.</a:t>
            </a:r>
          </a:p>
          <a:p>
            <a:endParaRPr lang="en-US" sz="1000" b="1" dirty="0" smtClean="0"/>
          </a:p>
          <a:p>
            <a:r>
              <a:rPr lang="en-US" sz="1000" b="1" dirty="0" smtClean="0"/>
              <a:t>Choosing Between 802.1X and DHCP</a:t>
            </a:r>
          </a:p>
          <a:p>
            <a:r>
              <a:rPr lang="en-US" sz="1000" dirty="0" smtClean="0"/>
              <a:t>If IT decides to enforce NAP restrictions at the network layer, the organization must choose between two methods: 802.1X and DHCP. See the previous slide for details about choosing</a:t>
            </a:r>
            <a:r>
              <a:rPr lang="en-US" sz="1000" baseline="0" dirty="0" smtClean="0"/>
              <a:t> between 802.1X and DHCP.</a:t>
            </a: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000" b="1" dirty="0" smtClean="0"/>
              <a:t>Additional Considerations</a:t>
            </a:r>
          </a:p>
          <a:p>
            <a:pPr>
              <a:lnSpc>
                <a:spcPct val="80000"/>
              </a:lnSpc>
            </a:pPr>
            <a:endParaRPr lang="en-US" sz="1000" b="1" dirty="0" smtClean="0"/>
          </a:p>
          <a:p>
            <a:pPr>
              <a:lnSpc>
                <a:spcPct val="80000"/>
              </a:lnSpc>
            </a:pPr>
            <a:r>
              <a:rPr lang="en-US" sz="1000" b="1" dirty="0" smtClean="0"/>
              <a:t>Determining system compliance requirements:</a:t>
            </a:r>
          </a:p>
          <a:p>
            <a:pPr>
              <a:lnSpc>
                <a:spcPct val="80000"/>
              </a:lnSpc>
            </a:pPr>
            <a:r>
              <a:rPr lang="en-US" sz="1000" dirty="0" smtClean="0"/>
              <a:t>The organization must consider which characteristics will be checked on the client devices for them to be considered compliant. It may decide to use only what is already present on the client devices; conversely, it may find merit in the idea of rolling out additional technologies for system health checks and remediation in conjunction with the NAP deployment. The NAP client is able to verify the following range of items when conducting the system compliance check:</a:t>
            </a:r>
          </a:p>
          <a:p>
            <a:pPr marL="171450" indent="-171450">
              <a:lnSpc>
                <a:spcPct val="80000"/>
              </a:lnSpc>
              <a:buFont typeface="Arial" pitchFamily="34" charset="0"/>
              <a:buChar char="•"/>
            </a:pPr>
            <a:r>
              <a:rPr lang="en-US" sz="1000" dirty="0" smtClean="0"/>
              <a:t>Are malware-prevention technologies, such as antivirus and antispyware software, enabled and up to date?</a:t>
            </a:r>
          </a:p>
          <a:p>
            <a:pPr marL="171450" indent="-171450">
              <a:lnSpc>
                <a:spcPct val="80000"/>
              </a:lnSpc>
              <a:buFont typeface="Arial" pitchFamily="34" charset="0"/>
              <a:buChar char="•"/>
            </a:pPr>
            <a:r>
              <a:rPr lang="en-US" sz="1000" dirty="0" smtClean="0"/>
              <a:t>Are automatic updates for Windows-based computers enabled?</a:t>
            </a:r>
          </a:p>
          <a:p>
            <a:pPr marL="171450" indent="-171450">
              <a:lnSpc>
                <a:spcPct val="80000"/>
              </a:lnSpc>
              <a:buFont typeface="Arial" pitchFamily="34" charset="0"/>
              <a:buChar char="•"/>
            </a:pPr>
            <a:r>
              <a:rPr lang="en-US" sz="1000" dirty="0" smtClean="0"/>
              <a:t>Are all current security updates installed?</a:t>
            </a:r>
          </a:p>
          <a:p>
            <a:pPr marL="171450" indent="-171450">
              <a:lnSpc>
                <a:spcPct val="80000"/>
              </a:lnSpc>
              <a:buFont typeface="Arial" pitchFamily="34" charset="0"/>
              <a:buChar char="•"/>
            </a:pPr>
            <a:r>
              <a:rPr lang="en-US" sz="1000" dirty="0" smtClean="0"/>
              <a:t>Is a host-based firewall enabled and configured correctly?</a:t>
            </a:r>
          </a:p>
          <a:p>
            <a:pPr>
              <a:lnSpc>
                <a:spcPct val="80000"/>
              </a:lnSpc>
            </a:pPr>
            <a:r>
              <a:rPr lang="en-US" sz="1000" b="1" dirty="0" smtClean="0"/>
              <a:t>Combining NAP technologies:</a:t>
            </a:r>
          </a:p>
          <a:p>
            <a:pPr>
              <a:lnSpc>
                <a:spcPct val="80000"/>
              </a:lnSpc>
            </a:pPr>
            <a:r>
              <a:rPr lang="en-US" sz="1000" dirty="0" smtClean="0"/>
              <a:t>The steps presented in the guide may imply that each enforcement technology will be implemented alone, but it is possible to use multiple enforcement methods simultaneously. An organization might invest additional resources into combining these enforcement technologies because they have complementary strengths and weaknesses:</a:t>
            </a:r>
          </a:p>
          <a:p>
            <a:pPr marL="171450" indent="-171450">
              <a:lnSpc>
                <a:spcPct val="80000"/>
              </a:lnSpc>
              <a:buFont typeface="Arial" pitchFamily="34" charset="0"/>
              <a:buChar char="•"/>
            </a:pPr>
            <a:r>
              <a:rPr lang="en-US" sz="1000" dirty="0" smtClean="0"/>
              <a:t>RRAS can be used to enforce organizational compliance policies on remote client devices.</a:t>
            </a:r>
          </a:p>
          <a:p>
            <a:pPr marL="171450" indent="-171450">
              <a:lnSpc>
                <a:spcPct val="80000"/>
              </a:lnSpc>
              <a:buFont typeface="Arial" pitchFamily="34" charset="0"/>
              <a:buChar char="•"/>
            </a:pPr>
            <a:r>
              <a:rPr lang="en-US" sz="1000" dirty="0" smtClean="0"/>
              <a:t>IPsec could be used for local client devices.</a:t>
            </a:r>
          </a:p>
          <a:p>
            <a:pPr>
              <a:lnSpc>
                <a:spcPct val="80000"/>
              </a:lnSpc>
            </a:pPr>
            <a:r>
              <a:rPr lang="en-US" sz="1000" dirty="0" smtClean="0"/>
              <a:t>The 802.1X protocol and IPsec offer a particularly robust combination because together they can restrict network connectivity at multiple layers of the network protocol stack.</a:t>
            </a:r>
          </a:p>
          <a:p>
            <a:pPr>
              <a:lnSpc>
                <a:spcPct val="80000"/>
              </a:lnSpc>
            </a:pPr>
            <a:r>
              <a:rPr lang="en-US" sz="1000" dirty="0" smtClean="0"/>
              <a:t>Keep in mind that the complexity of the NAP deployment can increase when combining enforcement methods.</a:t>
            </a:r>
          </a:p>
          <a:p>
            <a:pPr>
              <a:lnSpc>
                <a:spcPct val="80000"/>
              </a:lnSpc>
            </a:pPr>
            <a:r>
              <a:rPr lang="en-US" sz="1000" b="1" dirty="0" smtClean="0"/>
              <a:t>Dependencies:</a:t>
            </a:r>
          </a:p>
          <a:p>
            <a:pPr>
              <a:lnSpc>
                <a:spcPct val="80000"/>
              </a:lnSpc>
            </a:pPr>
            <a:r>
              <a:rPr lang="en-US" sz="1000" dirty="0" smtClean="0"/>
              <a:t>All NAP enforcement methods rely on NPS in Windows Server 2008 to validate the compliance status of NAP clients. Using DHCP enforcement requires the DHCP service in Windows Server 2008. Using IPsec enforcement requires HRA service in Windows Server 2008. When 802.1X is used, the network devices must be capable of supporting NAP and 802.1X. Using VPN enforcement requires RRAS in Windows Server 2008.</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Summary and Conclusion</a:t>
            </a:r>
          </a:p>
          <a:p>
            <a:endParaRPr lang="en-US" sz="1000" dirty="0"/>
          </a:p>
          <a:p>
            <a:r>
              <a:rPr lang="en-US" sz="1000" dirty="0" smtClean="0"/>
              <a:t>All NAP enforcement methods rely on Network Policy Server service in Windows Server 2008 to validate the compliance status of NAP clients.</a:t>
            </a:r>
          </a:p>
          <a:p>
            <a:endParaRPr lang="en-US" sz="1000" dirty="0" smtClean="0"/>
          </a:p>
          <a:p>
            <a:r>
              <a:rPr lang="en-US" sz="1000" dirty="0" smtClean="0"/>
              <a:t>These requirements include:</a:t>
            </a:r>
          </a:p>
          <a:p>
            <a:pPr marL="171450" indent="-171450">
              <a:buFont typeface="Arial" pitchFamily="34" charset="0"/>
              <a:buChar char="•"/>
            </a:pPr>
            <a:r>
              <a:rPr lang="en-US" sz="1000" dirty="0" smtClean="0"/>
              <a:t>Using DHCP enforcement requires the DHCP service in Windows Server 2008.</a:t>
            </a:r>
          </a:p>
          <a:p>
            <a:pPr marL="171450" indent="-171450">
              <a:buFont typeface="Arial" pitchFamily="34" charset="0"/>
              <a:buChar char="•"/>
            </a:pPr>
            <a:r>
              <a:rPr lang="en-US" sz="1000" dirty="0" smtClean="0"/>
              <a:t>Using IPsec enforcement requires HRA service in Windows Server 2008.</a:t>
            </a:r>
          </a:p>
          <a:p>
            <a:pPr marL="171450" indent="-171450">
              <a:buFont typeface="Arial" pitchFamily="34" charset="0"/>
              <a:buChar char="•"/>
            </a:pPr>
            <a:r>
              <a:rPr lang="en-US" sz="1000" dirty="0" smtClean="0"/>
              <a:t>When 802.1X is used, the network devices must be capable of supporting NAP and 802.1X.</a:t>
            </a:r>
          </a:p>
          <a:p>
            <a:pPr marL="171450" indent="-171450">
              <a:buFont typeface="Arial" pitchFamily="34" charset="0"/>
              <a:buChar char="•"/>
            </a:pPr>
            <a:r>
              <a:rPr lang="en-US" sz="1000" dirty="0" smtClean="0"/>
              <a:t>Using VPN enforcement requires RRAS in Windows Server 2008.</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a:t> infrastructure technologies. </a:t>
            </a:r>
          </a:p>
          <a:p>
            <a:endParaRPr lang="en-US" sz="1000" dirty="0"/>
          </a:p>
          <a:p>
            <a:r>
              <a:rPr lang="en-US" sz="1000" dirty="0"/>
              <a:t>Each guide in the series addresses a unique infrastructure technology or scenario. </a:t>
            </a:r>
          </a:p>
          <a:p>
            <a:endParaRPr lang="en-US" sz="1000" dirty="0"/>
          </a:p>
          <a:p>
            <a:r>
              <a:rPr lang="en-US" sz="1000" dirty="0"/>
              <a:t>These guides include the following topics:</a:t>
            </a:r>
          </a:p>
          <a:p>
            <a:pPr marL="175927" indent="-175927">
              <a:buFontTx/>
              <a:buChar char="•"/>
            </a:pPr>
            <a:r>
              <a:rPr lang="en-US" sz="1000" dirty="0"/>
              <a:t>Defining the technical decision flow (flow chart) through the planning process.</a:t>
            </a:r>
          </a:p>
          <a:p>
            <a:pPr marL="175927" indent="-175927">
              <a:buFontTx/>
              <a:buChar char="•"/>
            </a:pPr>
            <a:r>
              <a:rPr lang="en-US" sz="1000" dirty="0"/>
              <a:t>Describing the decisions to be made and the commonly available options to consider in making the decisions.</a:t>
            </a:r>
          </a:p>
          <a:p>
            <a:pPr marL="175927" indent="-175927">
              <a:buFontTx/>
              <a:buChar char="•"/>
            </a:pPr>
            <a:r>
              <a:rPr lang="en-US" sz="1000" dirty="0"/>
              <a:t>Relating the decisions and options for the business in terms of cost, complexity, and other characteristics.</a:t>
            </a:r>
          </a:p>
          <a:p>
            <a:pPr marL="175927" indent="-175927">
              <a:buFontTx/>
              <a:buChar char="•"/>
            </a:pPr>
            <a:r>
              <a:rPr lang="en-US" sz="1000" dirty="0"/>
              <a:t>Framing the decisions in terms of additional questions for the business to ensure a comprehensive understanding of the appropriate </a:t>
            </a:r>
            <a:r>
              <a:rPr lang="en-US" sz="1000" dirty="0" smtClean="0"/>
              <a:t>business landscape</a:t>
            </a:r>
            <a:r>
              <a:rPr lang="en-US" sz="1000" dirty="0"/>
              <a:t>.</a:t>
            </a:r>
          </a:p>
          <a:p>
            <a:pPr>
              <a:buFontTx/>
              <a:buChar char="•"/>
            </a:pPr>
            <a:endParaRPr lang="en-US" sz="1000" dirty="0"/>
          </a:p>
          <a:p>
            <a:r>
              <a:rPr lang="en-US" sz="1000" dirty="0"/>
              <a:t>The guides in this series are intended to complement and augment Microsoft product documentation. It is assumed that the reader has a basic understanding of the technologies discussed in these guides. It is the intent of these guides to define business requirements, then align those business requirements to product capabilities, and design the appropriate infrastructure.</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Benefits of Using the </a:t>
            </a:r>
            <a:r>
              <a:rPr lang="en-US" sz="1000" b="1" dirty="0" smtClean="0"/>
              <a:t>Selecting the Right NAP Architecture Guide</a:t>
            </a:r>
          </a:p>
          <a:p>
            <a:pPr defTabSz="947044">
              <a:defRPr/>
            </a:pPr>
            <a:endParaRPr lang="en-US" sz="1000" b="1" dirty="0"/>
          </a:p>
          <a:p>
            <a:pPr>
              <a:defRPr/>
            </a:pPr>
            <a:r>
              <a:rPr lang="en-US" sz="1000" b="1" dirty="0"/>
              <a:t>Benefits for Business Stakeholders/Decision Makers: </a:t>
            </a:r>
          </a:p>
          <a:p>
            <a:pPr marL="238406" lvl="1" indent="-238406" eaLnBrk="0" fontAlgn="base" hangingPunct="0">
              <a:lnSpc>
                <a:spcPct val="90000"/>
              </a:lnSpc>
              <a:spcBef>
                <a:spcPct val="30000"/>
              </a:spcBef>
              <a:spcAft>
                <a:spcPct val="0"/>
              </a:spcAft>
              <a:buFontTx/>
              <a:buChar char="•"/>
              <a:defRPr/>
            </a:pPr>
            <a:r>
              <a:rPr lang="en-US" sz="1000" dirty="0"/>
              <a:t>Most cost-effective design solution for an implementation. IPD eliminates over-architecting and over-spending by precisely matching the technology solution to the business needs.</a:t>
            </a:r>
          </a:p>
          <a:p>
            <a:pPr marL="238406" lvl="1" indent="-238406" eaLnBrk="0" fontAlgn="base" hangingPunct="0">
              <a:lnSpc>
                <a:spcPct val="90000"/>
              </a:lnSpc>
              <a:spcBef>
                <a:spcPct val="30000"/>
              </a:spcBef>
              <a:spcAft>
                <a:spcPct val="0"/>
              </a:spcAft>
              <a:buFontTx/>
              <a:buChar char="•"/>
              <a:defRPr/>
            </a:pPr>
            <a:r>
              <a:rPr lang="en-US" sz="1000" dirty="0"/>
              <a:t>Alignment between the business and IT from the beginning of the design process to the end. </a:t>
            </a:r>
          </a:p>
          <a:p>
            <a:pPr marL="238406" lvl="1" indent="-238406" eaLnBrk="0" fontAlgn="base" hangingPunct="0">
              <a:lnSpc>
                <a:spcPct val="90000"/>
              </a:lnSpc>
              <a:spcBef>
                <a:spcPct val="30000"/>
              </a:spcBef>
              <a:spcAft>
                <a:spcPct val="0"/>
              </a:spcAft>
              <a:buFontTx/>
              <a:buChar char="•"/>
              <a:defRPr/>
            </a:pPr>
            <a:endParaRPr lang="en-US" sz="1000" dirty="0"/>
          </a:p>
          <a:p>
            <a:pPr>
              <a:defRPr/>
            </a:pPr>
            <a:r>
              <a:rPr lang="en-US" sz="1000" b="1" dirty="0"/>
              <a:t>Benefits for Infrastructure Stakeholders/Decision Makers:</a:t>
            </a:r>
          </a:p>
          <a:p>
            <a:pPr marL="238406" lvl="1" indent="-238406" eaLnBrk="0" fontAlgn="base" hangingPunct="0">
              <a:lnSpc>
                <a:spcPct val="90000"/>
              </a:lnSpc>
              <a:spcBef>
                <a:spcPct val="30000"/>
              </a:spcBef>
              <a:spcAft>
                <a:spcPct val="0"/>
              </a:spcAft>
              <a:buFontTx/>
              <a:buChar char="•"/>
              <a:defRPr/>
            </a:pPr>
            <a:r>
              <a:rPr lang="en-US" sz="1000" dirty="0"/>
              <a:t>Authoritative guidance. Microsoft is the best source for guidance about the design of Microsoft products.</a:t>
            </a:r>
          </a:p>
          <a:p>
            <a:pPr marL="238406" lvl="1" indent="-238406" eaLnBrk="0" fontAlgn="base" hangingPunct="0">
              <a:lnSpc>
                <a:spcPct val="90000"/>
              </a:lnSpc>
              <a:spcBef>
                <a:spcPct val="30000"/>
              </a:spcBef>
              <a:spcAft>
                <a:spcPct val="0"/>
              </a:spcAft>
              <a:buFontTx/>
              <a:buChar char="•"/>
              <a:defRPr/>
            </a:pPr>
            <a:r>
              <a:rPr lang="en-US" sz="1000" dirty="0"/>
              <a:t>Business validation questions to ensure the solution meets the requirements of both business and infrastructure stakeholders.</a:t>
            </a:r>
          </a:p>
          <a:p>
            <a:pPr marL="238406" lvl="1" indent="-238406" eaLnBrk="0" fontAlgn="base" hangingPunct="0">
              <a:lnSpc>
                <a:spcPct val="90000"/>
              </a:lnSpc>
              <a:spcBef>
                <a:spcPct val="30000"/>
              </a:spcBef>
              <a:spcAft>
                <a:spcPct val="0"/>
              </a:spcAft>
              <a:buFontTx/>
              <a:buChar char="•"/>
              <a:defRPr/>
            </a:pPr>
            <a:r>
              <a:rPr lang="en-US" sz="1000" dirty="0" smtClean="0"/>
              <a:t>High-integrity </a:t>
            </a:r>
            <a:r>
              <a:rPr lang="en-US" sz="1000" dirty="0"/>
              <a:t>design criteria that includes product limitations.</a:t>
            </a:r>
          </a:p>
          <a:p>
            <a:pPr marL="238406" lvl="1" indent="-238406" eaLnBrk="0" fontAlgn="base" hangingPunct="0">
              <a:lnSpc>
                <a:spcPct val="90000"/>
              </a:lnSpc>
              <a:spcBef>
                <a:spcPct val="30000"/>
              </a:spcBef>
              <a:spcAft>
                <a:spcPct val="0"/>
              </a:spcAft>
              <a:buFontTx/>
              <a:buChar char="•"/>
              <a:defRPr/>
            </a:pPr>
            <a:r>
              <a:rPr lang="en-US" sz="1000" dirty="0"/>
              <a:t>Fault-tolerant infrastructure, where necessary.</a:t>
            </a:r>
          </a:p>
          <a:p>
            <a:pPr marL="238406" lvl="1" indent="-238406" eaLnBrk="0" fontAlgn="base" hangingPunct="0">
              <a:lnSpc>
                <a:spcPct val="90000"/>
              </a:lnSpc>
              <a:spcBef>
                <a:spcPct val="30000"/>
              </a:spcBef>
              <a:spcAft>
                <a:spcPct val="0"/>
              </a:spcAft>
              <a:buFontTx/>
              <a:buChar char="•"/>
              <a:defRPr/>
            </a:pPr>
            <a:r>
              <a:rPr lang="en-US" sz="1000" dirty="0"/>
              <a:t>Proportionate system and network availability to meet business </a:t>
            </a:r>
            <a:r>
              <a:rPr lang="en-US" sz="1000" dirty="0" smtClean="0"/>
              <a:t>requirements.</a:t>
            </a:r>
          </a:p>
          <a:p>
            <a:pPr marL="238406" lvl="1" indent="-238406" eaLnBrk="0" fontAlgn="base" hangingPunct="0">
              <a:lnSpc>
                <a:spcPct val="90000"/>
              </a:lnSpc>
              <a:spcBef>
                <a:spcPct val="30000"/>
              </a:spcBef>
              <a:spcAft>
                <a:spcPct val="0"/>
              </a:spcAft>
              <a:buFontTx/>
              <a:buChar char="•"/>
              <a:defRPr/>
            </a:pPr>
            <a:r>
              <a:rPr lang="en-US" sz="1000" dirty="0" smtClean="0"/>
              <a:t>Infrastructure </a:t>
            </a:r>
            <a:r>
              <a:rPr lang="en-US" sz="1000" dirty="0"/>
              <a:t>that is sized appropriately to meet business requirements.</a:t>
            </a:r>
          </a:p>
          <a:p>
            <a:pPr>
              <a:defRPr/>
            </a:pPr>
            <a:endParaRPr lang="en-US" sz="1000" dirty="0"/>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b="1" dirty="0"/>
              <a:t>Benefits of Using the </a:t>
            </a:r>
            <a:r>
              <a:rPr lang="en-US" sz="1000" b="1" dirty="0" smtClean="0"/>
              <a:t>Selecting the Right NAP Architecture Guide (Continued)</a:t>
            </a:r>
          </a:p>
          <a:p>
            <a:pPr defTabSz="947044">
              <a:defRPr/>
            </a:pPr>
            <a:endParaRPr lang="en-US" sz="1000" b="1" dirty="0"/>
          </a:p>
          <a:p>
            <a:pPr defTabSz="945400"/>
            <a:r>
              <a:rPr lang="en-US" sz="1000" b="1" dirty="0"/>
              <a:t>Benefits for Consultants or Partners:</a:t>
            </a:r>
          </a:p>
          <a:p>
            <a:pPr marL="236761" indent="-236761" defTabSz="945400">
              <a:buFontTx/>
              <a:buChar char="•"/>
            </a:pPr>
            <a:r>
              <a:rPr lang="en-US" sz="1000" dirty="0"/>
              <a:t>Rapid readiness for consulting engagements.</a:t>
            </a:r>
          </a:p>
          <a:p>
            <a:pPr marL="236761" indent="-236761" defTabSz="945400">
              <a:buFontTx/>
              <a:buChar char="•"/>
            </a:pPr>
            <a:r>
              <a:rPr lang="en-US" sz="1000" dirty="0"/>
              <a:t>Planning and design template to standardize design and peer reviews.</a:t>
            </a:r>
          </a:p>
          <a:p>
            <a:pPr marL="236761" indent="-236761" defTabSz="945400">
              <a:buFontTx/>
              <a:buChar char="•"/>
            </a:pPr>
            <a:r>
              <a:rPr lang="en-US" sz="1000" dirty="0"/>
              <a:t>A “leave-behind” for pre- and post-sales visits to customer sites.</a:t>
            </a:r>
          </a:p>
          <a:p>
            <a:pPr marL="236761" indent="-236761" defTabSz="945400">
              <a:buFontTx/>
              <a:buChar char="•"/>
            </a:pPr>
            <a:r>
              <a:rPr lang="en-US" sz="1000" dirty="0"/>
              <a:t>General classroom instruction/preparation.</a:t>
            </a:r>
          </a:p>
          <a:p>
            <a:pPr defTabSz="945400"/>
            <a:endParaRPr lang="en-US" sz="1000" b="1" dirty="0"/>
          </a:p>
          <a:p>
            <a:pPr defTabSz="945400"/>
            <a:r>
              <a:rPr lang="en-US" sz="1000" b="1" dirty="0"/>
              <a:t>Benefits for the Entire Organization:</a:t>
            </a:r>
          </a:p>
          <a:p>
            <a:pPr marL="236761" indent="-236761" defTabSz="945400">
              <a:buFontTx/>
              <a:buChar char="•"/>
            </a:pPr>
            <a:r>
              <a:rPr lang="en-US" sz="1000" dirty="0"/>
              <a:t>Using the guide should result in a design that will be sized, configured, and appropriately placed to deliver a solution for stated business requirements, while considering the performance, capacity, manageability, and fault tolerance of the system.</a:t>
            </a:r>
          </a:p>
          <a:p>
            <a:pPr defTabSz="945400"/>
            <a:endParaRPr lang="en-US" sz="1000" dirty="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sz="1000" dirty="0"/>
              <a:t>For more information about Microsoft Operations Framework 4.0, go to </a:t>
            </a:r>
            <a:r>
              <a:rPr lang="en-US" sz="1000" u="sng" dirty="0"/>
              <a:t>www.microsoft.com/mof</a:t>
            </a:r>
            <a:r>
              <a:rPr lang="en-US" sz="1000" dirty="0"/>
              <a:t>.</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latin typeface="+mn-lt"/>
              </a:rPr>
              <a:t>&lt;This slide shows the effect that </a:t>
            </a:r>
            <a:r>
              <a:rPr lang="en-US" sz="1000" b="1" dirty="0" smtClean="0">
                <a:latin typeface="+mn-lt"/>
              </a:rPr>
              <a:t>Selecting</a:t>
            </a:r>
            <a:r>
              <a:rPr lang="en-US" sz="1000" b="1" baseline="0" dirty="0" smtClean="0">
                <a:latin typeface="+mn-lt"/>
              </a:rPr>
              <a:t> the Right </a:t>
            </a:r>
            <a:r>
              <a:rPr lang="en-US" sz="1000" b="1" dirty="0" smtClean="0">
                <a:latin typeface="+mn-lt"/>
              </a:rPr>
              <a:t>NAP Architecture has </a:t>
            </a:r>
            <a:r>
              <a:rPr lang="en-US" sz="1000" b="1" dirty="0">
                <a:latin typeface="+mn-lt"/>
              </a:rPr>
              <a:t>on infrastructure maturity as reflected in the Core Infrastructure Optimization Model.&gt;</a:t>
            </a:r>
          </a:p>
          <a:p>
            <a:endParaRPr lang="en-US" sz="1000" b="1" dirty="0">
              <a:latin typeface="+mn-lt"/>
            </a:endParaRPr>
          </a:p>
          <a:p>
            <a:r>
              <a:rPr lang="en-US" sz="1000" dirty="0" smtClean="0">
                <a:latin typeface="+mn-lt"/>
              </a:rPr>
              <a:t>The Infrastructure Optimization (IO) Model at Microsoft groups IT processes and technologies across a continuum of organizational maturity. (For more information, see </a:t>
            </a:r>
            <a:r>
              <a:rPr lang="en-GB" sz="1200" u="sng" kern="1200" dirty="0" smtClean="0">
                <a:solidFill>
                  <a:schemeClr val="tx1"/>
                </a:solidFill>
                <a:effectLst/>
                <a:latin typeface="+mn-lt"/>
                <a:ea typeface="+mn-ea"/>
                <a:cs typeface="+mn-cs"/>
                <a:hlinkClick r:id="rId3"/>
              </a:rPr>
              <a:t>http://go.microsoft.com/fwlink/?LinkId=229236</a:t>
            </a:r>
            <a:r>
              <a:rPr lang="en-US" sz="1000" dirty="0" smtClean="0">
                <a:latin typeface="+mn-lt"/>
              </a:rPr>
              <a:t>.) The model was developed by industry analysts, the Massachusetts Institute of Technology (MIT) Center for Information Systems Research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dirty="0" smtClean="0">
                <a:latin typeface="+mn-lt"/>
              </a:rPr>
              <a:t>IO is structured around three IO models: the Core IO Model, the Application Platform IO Model, and the Business Productivity IO Model. According to the Core IO Model, controlling which client computers can access network resources based on their current compliance status helps move an organization toward the Dynamic level. NAP gives administrators control over which client computers are allowed full access to the internal network by enforcing organizational policies such as required patch levels or the use of antivirus software. This guide assists IT pros in planning and designing the infrastructure for a NAP implementation.</a:t>
            </a:r>
            <a:endParaRPr lang="en-US" sz="1000"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a:t>
            </a:r>
            <a:r>
              <a:rPr lang="en-US" sz="1000" b="0" i="0" dirty="0" smtClean="0"/>
              <a:t>Selecting the Right NAP Architecture </a:t>
            </a:r>
            <a:r>
              <a:rPr lang="en-US" sz="1000" dirty="0" smtClean="0"/>
              <a:t>guide was created to enable infrastructure planners to make the appropriate component decisions used in conjunction with a NAP deployment.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guide focuses on the elements that organizations must consider when designing a </a:t>
            </a:r>
            <a:r>
              <a:rPr lang="da-DK" sz="1000" dirty="0" smtClean="0"/>
              <a:t>NAP </a:t>
            </a:r>
            <a:r>
              <a:rPr lang="en-US" sz="1000" dirty="0"/>
              <a:t>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13" eaLnBrk="1" hangingPunct="1">
              <a:spcBef>
                <a:spcPct val="0"/>
              </a:spcBef>
              <a:defRPr/>
            </a:pPr>
            <a:r>
              <a:rPr lang="en-US" sz="1000" dirty="0" smtClean="0">
                <a:latin typeface="+mn-lt"/>
                <a:cs typeface="Times New Roman" pitchFamily="18" charset="0"/>
              </a:rPr>
              <a:t>Network Access Protection (NAP) is a policy enforcement platform that allows better protection of network assets by enforcing compliance with system health requirements. </a:t>
            </a:r>
          </a:p>
          <a:p>
            <a:pPr defTabSz="912813" eaLnBrk="1" hangingPunct="1">
              <a:spcBef>
                <a:spcPct val="0"/>
              </a:spcBef>
              <a:defRPr/>
            </a:pPr>
            <a:r>
              <a:rPr lang="en-US" sz="1000" dirty="0" smtClean="0">
                <a:latin typeface="+mn-lt"/>
                <a:cs typeface="Times New Roman" pitchFamily="18" charset="0"/>
              </a:rPr>
              <a:t> </a:t>
            </a:r>
          </a:p>
          <a:p>
            <a:pPr defTabSz="912813" eaLnBrk="1" hangingPunct="1">
              <a:spcBef>
                <a:spcPct val="0"/>
              </a:spcBef>
              <a:defRPr/>
            </a:pPr>
            <a:r>
              <a:rPr lang="en-US" sz="1000" dirty="0" smtClean="0">
                <a:latin typeface="+mn-lt"/>
                <a:cs typeface="Times New Roman" pitchFamily="18" charset="0"/>
              </a:rPr>
              <a:t>With Network Access Protection, administrators can create customized health policies to validate computer health before allowing access or communication, automatically update compliant computers to ensure ongoing compliance, or limit the access of noncompliant computers to a restricted network until they become compliant.</a:t>
            </a:r>
          </a:p>
          <a:p>
            <a:pPr defTabSz="912813" eaLnBrk="1" hangingPunct="1">
              <a:spcBef>
                <a:spcPct val="0"/>
              </a:spcBef>
              <a:defRPr/>
            </a:pPr>
            <a:r>
              <a:rPr lang="en-US" sz="1000" dirty="0" smtClean="0">
                <a:latin typeface="+mn-lt"/>
                <a:cs typeface="Times New Roman" pitchFamily="18" charset="0"/>
              </a:rPr>
              <a:t> </a:t>
            </a:r>
          </a:p>
          <a:p>
            <a:pPr defTabSz="912813" eaLnBrk="1" hangingPunct="1">
              <a:spcBef>
                <a:spcPct val="0"/>
              </a:spcBef>
              <a:defRPr/>
            </a:pPr>
            <a:r>
              <a:rPr lang="en-US" sz="1000" dirty="0" smtClean="0">
                <a:latin typeface="+mn-lt"/>
                <a:cs typeface="Times New Roman" pitchFamily="18" charset="0"/>
              </a:rPr>
              <a:t>Network Access Protection functions on four levels. It: </a:t>
            </a:r>
          </a:p>
          <a:p>
            <a:pPr marL="231572" lvl="1" indent="-231572" algn="l" defTabSz="912813"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Validates compliance to health and security policy.</a:t>
            </a:r>
          </a:p>
          <a:p>
            <a:pPr marL="231572" lvl="1" indent="-231572" algn="l" defTabSz="912813"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Restricts access to the network resources based on that compliance.</a:t>
            </a:r>
          </a:p>
          <a:p>
            <a:pPr marL="231572" lvl="1" indent="-231572" algn="l" defTabSz="912813"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Automatically remediates clients to a compliant health state.</a:t>
            </a:r>
          </a:p>
          <a:p>
            <a:pPr marL="231572" lvl="1" indent="-231572" algn="l" defTabSz="912813"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Ensures the client’s ongoing compliance to policy.</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a:t>The </a:t>
            </a:r>
            <a:r>
              <a:rPr lang="en-US" sz="1000" dirty="0" smtClean="0"/>
              <a:t>NAP design </a:t>
            </a:r>
            <a:r>
              <a:rPr lang="en-US" sz="1000" dirty="0"/>
              <a:t>flow provides a graphical overview of the steps in designing a </a:t>
            </a:r>
            <a:r>
              <a:rPr lang="en-US" sz="1000" dirty="0" smtClean="0"/>
              <a:t>NAP </a:t>
            </a:r>
            <a:r>
              <a:rPr lang="en-US" sz="1000" dirty="0"/>
              <a:t>infrastructure.</a:t>
            </a:r>
          </a:p>
          <a:p>
            <a:pPr>
              <a:defRPr/>
            </a:pPr>
            <a:r>
              <a:rPr lang="en-US" sz="1000" dirty="0"/>
              <a:t>These steps are:</a:t>
            </a:r>
          </a:p>
          <a:p>
            <a:pPr marL="236761" indent="-236761">
              <a:buFont typeface="+mj-lt"/>
              <a:buAutoNum type="arabicPeriod"/>
              <a:defRPr/>
            </a:pPr>
            <a:r>
              <a:rPr lang="en-US" sz="1000" dirty="0" smtClean="0"/>
              <a:t>Determine Client Connectivity</a:t>
            </a:r>
            <a:endParaRPr lang="en-US" sz="1000" dirty="0"/>
          </a:p>
          <a:p>
            <a:pPr marL="236761" indent="-236761">
              <a:buFont typeface="+mj-lt"/>
              <a:buAutoNum type="arabicPeriod"/>
              <a:defRPr/>
            </a:pPr>
            <a:r>
              <a:rPr lang="en-US" sz="1200" kern="1200" dirty="0" smtClean="0">
                <a:solidFill>
                  <a:schemeClr val="tx1"/>
                </a:solidFill>
                <a:effectLst/>
                <a:latin typeface="+mn-lt"/>
                <a:ea typeface="+mn-ea"/>
                <a:cs typeface="+mn-cs"/>
              </a:rPr>
              <a:t>Determine the VPN Platform</a:t>
            </a:r>
            <a:endParaRPr lang="en-US" sz="1000" dirty="0">
              <a:ea typeface="Times New Roman"/>
              <a:cs typeface="Times New Roman"/>
            </a:endParaRPr>
          </a:p>
          <a:p>
            <a:pPr marL="236761" indent="-236761">
              <a:buFont typeface="+mj-lt"/>
              <a:buAutoNum type="arabicPeriod"/>
              <a:defRPr/>
            </a:pPr>
            <a:r>
              <a:rPr lang="en-US" sz="1200" kern="1200" dirty="0" smtClean="0">
                <a:solidFill>
                  <a:schemeClr val="tx1"/>
                </a:solidFill>
                <a:effectLst/>
                <a:latin typeface="+mn-lt"/>
                <a:ea typeface="+mn-ea"/>
                <a:cs typeface="+mn-cs"/>
              </a:rPr>
              <a:t>Determine the Enforcement Layer</a:t>
            </a:r>
            <a:endParaRPr lang="en-US" sz="1000" dirty="0"/>
          </a:p>
          <a:p>
            <a:pPr marL="236761" indent="-236761">
              <a:buFont typeface="+mj-lt"/>
              <a:buAutoNum type="arabicPeriod"/>
              <a:defRPr/>
            </a:pPr>
            <a:r>
              <a:rPr lang="en-US" sz="1200" kern="1200" dirty="0" smtClean="0">
                <a:solidFill>
                  <a:schemeClr val="tx1"/>
                </a:solidFill>
                <a:effectLst/>
                <a:latin typeface="+mn-lt"/>
                <a:ea typeface="+mn-ea"/>
                <a:cs typeface="+mn-cs"/>
              </a:rPr>
              <a:t>Select Between 802.1X and DHCP</a:t>
            </a:r>
            <a:endParaRPr lang="en-US" sz="1000" dirty="0"/>
          </a:p>
          <a:p>
            <a:endParaRPr lang="en-US" sz="1000" dirty="0"/>
          </a:p>
          <a:p>
            <a:r>
              <a:rPr lang="en-US" sz="1000" dirty="0"/>
              <a:t>Each of these steps will be discussed </a:t>
            </a:r>
            <a:r>
              <a:rPr lang="en-US" sz="1000" dirty="0" smtClean="0"/>
              <a:t>in </a:t>
            </a:r>
            <a:r>
              <a:rPr lang="en-US" sz="1000" dirty="0"/>
              <a:t>the following slides</a:t>
            </a:r>
            <a:r>
              <a:rPr lang="en-US" sz="1000" dirty="0" smtClean="0"/>
              <a:t>.</a:t>
            </a:r>
          </a:p>
          <a:p>
            <a:endParaRPr lang="en-US" sz="1000" dirty="0" smtClean="0"/>
          </a:p>
          <a:p>
            <a:endParaRPr lang="en-US" sz="1000" dirty="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05">
              <a:defRPr sz="2500">
                <a:solidFill>
                  <a:schemeClr val="tx1"/>
                </a:solidFill>
                <a:latin typeface="Arial" pitchFamily="34" charset="0"/>
                <a:ea typeface="ＭＳ Ｐゴシック" pitchFamily="34" charset="-128"/>
              </a:defRPr>
            </a:lvl1pPr>
            <a:lvl2pPr marL="768989" indent="-295766" defTabSz="956305">
              <a:defRPr sz="2500">
                <a:solidFill>
                  <a:schemeClr val="tx1"/>
                </a:solidFill>
                <a:latin typeface="Arial" pitchFamily="34" charset="0"/>
                <a:ea typeface="ＭＳ Ｐゴシック" pitchFamily="34" charset="-128"/>
              </a:defRPr>
            </a:lvl2pPr>
            <a:lvl3pPr marL="1183059" indent="-236609" defTabSz="956305">
              <a:defRPr sz="2500">
                <a:solidFill>
                  <a:schemeClr val="tx1"/>
                </a:solidFill>
                <a:latin typeface="Arial" pitchFamily="34" charset="0"/>
                <a:ea typeface="ＭＳ Ｐゴシック" pitchFamily="34" charset="-128"/>
              </a:defRPr>
            </a:lvl3pPr>
            <a:lvl4pPr marL="1656283" indent="-236609" defTabSz="956305">
              <a:defRPr sz="2500">
                <a:solidFill>
                  <a:schemeClr val="tx1"/>
                </a:solidFill>
                <a:latin typeface="Arial" pitchFamily="34" charset="0"/>
                <a:ea typeface="ＭＳ Ｐゴシック" pitchFamily="34" charset="-128"/>
              </a:defRPr>
            </a:lvl4pPr>
            <a:lvl5pPr marL="2129508" indent="-236609" defTabSz="956305">
              <a:defRPr sz="2500">
                <a:solidFill>
                  <a:schemeClr val="tx1"/>
                </a:solidFill>
                <a:latin typeface="Arial" pitchFamily="34" charset="0"/>
                <a:ea typeface="ＭＳ Ｐゴシック" pitchFamily="34" charset="-128"/>
              </a:defRPr>
            </a:lvl5pPr>
            <a:lvl6pPr marL="2602731" indent="-236609" defTabSz="956305" fontAlgn="base">
              <a:spcBef>
                <a:spcPct val="0"/>
              </a:spcBef>
              <a:spcAft>
                <a:spcPct val="0"/>
              </a:spcAft>
              <a:defRPr sz="2500">
                <a:solidFill>
                  <a:schemeClr val="tx1"/>
                </a:solidFill>
                <a:latin typeface="Arial" pitchFamily="34" charset="0"/>
                <a:ea typeface="ＭＳ Ｐゴシック" pitchFamily="34" charset="-128"/>
              </a:defRPr>
            </a:lvl6pPr>
            <a:lvl7pPr marL="3075954" indent="-236609" defTabSz="956305" fontAlgn="base">
              <a:spcBef>
                <a:spcPct val="0"/>
              </a:spcBef>
              <a:spcAft>
                <a:spcPct val="0"/>
              </a:spcAft>
              <a:defRPr sz="2500">
                <a:solidFill>
                  <a:schemeClr val="tx1"/>
                </a:solidFill>
                <a:latin typeface="Arial" pitchFamily="34" charset="0"/>
                <a:ea typeface="ＭＳ Ｐゴシック" pitchFamily="34" charset="-128"/>
              </a:defRPr>
            </a:lvl7pPr>
            <a:lvl8pPr marL="3549177" indent="-236609" defTabSz="956305" fontAlgn="base">
              <a:spcBef>
                <a:spcPct val="0"/>
              </a:spcBef>
              <a:spcAft>
                <a:spcPct val="0"/>
              </a:spcAft>
              <a:defRPr sz="2500">
                <a:solidFill>
                  <a:schemeClr val="tx1"/>
                </a:solidFill>
                <a:latin typeface="Arial" pitchFamily="34" charset="0"/>
                <a:ea typeface="ＭＳ Ｐゴシック" pitchFamily="34" charset="-128"/>
              </a:defRPr>
            </a:lvl8pPr>
            <a:lvl9pPr marL="4022401" indent="-236609" defTabSz="956305" fontAlgn="base">
              <a:spcBef>
                <a:spcPct val="0"/>
              </a:spcBef>
              <a:spcAft>
                <a:spcPct val="0"/>
              </a:spcAft>
              <a:defRPr sz="25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eaLnBrk="1" hangingPunct="1">
              <a:lnSpc>
                <a:spcPct val="80000"/>
              </a:lnSpc>
            </a:pPr>
            <a:r>
              <a:rPr lang="en-US" sz="1000" dirty="0" smtClean="0"/>
              <a:t>This slide illustrates all of the possible components of the NAP infrastructure. </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05">
              <a:defRPr sz="2500">
                <a:solidFill>
                  <a:schemeClr val="tx1"/>
                </a:solidFill>
                <a:latin typeface="Arial" pitchFamily="34" charset="0"/>
                <a:ea typeface="ＭＳ Ｐゴシック" pitchFamily="34" charset="-128"/>
              </a:defRPr>
            </a:lvl1pPr>
            <a:lvl2pPr marL="768989" indent="-295766" defTabSz="956305">
              <a:defRPr sz="2500">
                <a:solidFill>
                  <a:schemeClr val="tx1"/>
                </a:solidFill>
                <a:latin typeface="Arial" pitchFamily="34" charset="0"/>
                <a:ea typeface="ＭＳ Ｐゴシック" pitchFamily="34" charset="-128"/>
              </a:defRPr>
            </a:lvl2pPr>
            <a:lvl3pPr marL="1183059" indent="-236609" defTabSz="956305">
              <a:defRPr sz="2500">
                <a:solidFill>
                  <a:schemeClr val="tx1"/>
                </a:solidFill>
                <a:latin typeface="Arial" pitchFamily="34" charset="0"/>
                <a:ea typeface="ＭＳ Ｐゴシック" pitchFamily="34" charset="-128"/>
              </a:defRPr>
            </a:lvl3pPr>
            <a:lvl4pPr marL="1656283" indent="-236609" defTabSz="956305">
              <a:defRPr sz="2500">
                <a:solidFill>
                  <a:schemeClr val="tx1"/>
                </a:solidFill>
                <a:latin typeface="Arial" pitchFamily="34" charset="0"/>
                <a:ea typeface="ＭＳ Ｐゴシック" pitchFamily="34" charset="-128"/>
              </a:defRPr>
            </a:lvl4pPr>
            <a:lvl5pPr marL="2129508" indent="-236609" defTabSz="956305">
              <a:defRPr sz="2500">
                <a:solidFill>
                  <a:schemeClr val="tx1"/>
                </a:solidFill>
                <a:latin typeface="Arial" pitchFamily="34" charset="0"/>
                <a:ea typeface="ＭＳ Ｐゴシック" pitchFamily="34" charset="-128"/>
              </a:defRPr>
            </a:lvl5pPr>
            <a:lvl6pPr marL="2602731" indent="-236609" defTabSz="956305" fontAlgn="base">
              <a:spcBef>
                <a:spcPct val="0"/>
              </a:spcBef>
              <a:spcAft>
                <a:spcPct val="0"/>
              </a:spcAft>
              <a:defRPr sz="2500">
                <a:solidFill>
                  <a:schemeClr val="tx1"/>
                </a:solidFill>
                <a:latin typeface="Arial" pitchFamily="34" charset="0"/>
                <a:ea typeface="ＭＳ Ｐゴシック" pitchFamily="34" charset="-128"/>
              </a:defRPr>
            </a:lvl6pPr>
            <a:lvl7pPr marL="3075954" indent="-236609" defTabSz="956305" fontAlgn="base">
              <a:spcBef>
                <a:spcPct val="0"/>
              </a:spcBef>
              <a:spcAft>
                <a:spcPct val="0"/>
              </a:spcAft>
              <a:defRPr sz="2500">
                <a:solidFill>
                  <a:schemeClr val="tx1"/>
                </a:solidFill>
                <a:latin typeface="Arial" pitchFamily="34" charset="0"/>
                <a:ea typeface="ＭＳ Ｐゴシック" pitchFamily="34" charset="-128"/>
              </a:defRPr>
            </a:lvl7pPr>
            <a:lvl8pPr marL="3549177" indent="-236609" defTabSz="956305" fontAlgn="base">
              <a:spcBef>
                <a:spcPct val="0"/>
              </a:spcBef>
              <a:spcAft>
                <a:spcPct val="0"/>
              </a:spcAft>
              <a:defRPr sz="2500">
                <a:solidFill>
                  <a:schemeClr val="tx1"/>
                </a:solidFill>
                <a:latin typeface="Arial" pitchFamily="34" charset="0"/>
                <a:ea typeface="ＭＳ Ｐゴシック" pitchFamily="34" charset="-128"/>
              </a:defRPr>
            </a:lvl8pPr>
            <a:lvl9pPr marL="4022401" indent="-236609" defTabSz="956305" fontAlgn="base">
              <a:spcBef>
                <a:spcPct val="0"/>
              </a:spcBef>
              <a:spcAft>
                <a:spcPct val="0"/>
              </a:spcAft>
              <a:defRPr sz="25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6"/>
            <a:ext cx="5862743" cy="4641120"/>
          </a:xfrm>
        </p:spPr>
        <p:txBody>
          <a:bodyPr>
            <a:normAutofit/>
          </a:bodyPr>
          <a:lstStyle/>
          <a:p>
            <a:pPr defTabSz="912813" eaLnBrk="1" hangingPunct="1">
              <a:spcBef>
                <a:spcPct val="0"/>
              </a:spcBef>
            </a:pPr>
            <a:r>
              <a:rPr lang="en-US" sz="1000" b="1" dirty="0" smtClean="0">
                <a:latin typeface="+mn-lt"/>
                <a:cs typeface="Times New Roman" pitchFamily="18" charset="0"/>
              </a:rPr>
              <a:t>Why implement NAP</a:t>
            </a:r>
            <a:r>
              <a:rPr lang="en-US" sz="1000" dirty="0" smtClean="0">
                <a:latin typeface="+mn-lt"/>
                <a:cs typeface="Times New Roman" pitchFamily="18" charset="0"/>
              </a:rPr>
              <a:t>?</a:t>
            </a:r>
          </a:p>
          <a:p>
            <a:pPr defTabSz="912813" eaLnBrk="1" hangingPunct="1">
              <a:spcBef>
                <a:spcPct val="0"/>
              </a:spcBef>
            </a:pPr>
            <a:r>
              <a:rPr lang="en-US" sz="1000" dirty="0" smtClean="0">
                <a:latin typeface="+mn-lt"/>
                <a:cs typeface="Times New Roman" pitchFamily="18" charset="0"/>
              </a:rPr>
              <a:t>NAP provides investment protection, interoperability, and reduced deployment costs.</a:t>
            </a:r>
          </a:p>
          <a:p>
            <a:pPr defTabSz="912813" eaLnBrk="1" hangingPunct="1">
              <a:spcBef>
                <a:spcPct val="0"/>
              </a:spcBef>
            </a:pPr>
            <a:endParaRPr lang="en-US" sz="1000" dirty="0" smtClean="0">
              <a:latin typeface="+mn-lt"/>
              <a:cs typeface="Times New Roman" pitchFamily="18" charset="0"/>
            </a:endParaRPr>
          </a:p>
          <a:p>
            <a:pPr defTabSz="912813" eaLnBrk="1" hangingPunct="1">
              <a:spcBef>
                <a:spcPct val="0"/>
              </a:spcBef>
            </a:pPr>
            <a:r>
              <a:rPr lang="en-US" sz="1000" b="1" dirty="0" smtClean="0">
                <a:latin typeface="+mn-lt"/>
                <a:cs typeface="Times New Roman" pitchFamily="18" charset="0"/>
              </a:rPr>
              <a:t>Controlled access for guests, vendors, and partners. </a:t>
            </a:r>
          </a:p>
          <a:p>
            <a:pPr defTabSz="912813" eaLnBrk="1" hangingPunct="1">
              <a:spcBef>
                <a:spcPct val="0"/>
              </a:spcBef>
            </a:pPr>
            <a:r>
              <a:rPr lang="en-US" sz="1000" dirty="0" smtClean="0">
                <a:latin typeface="+mn-lt"/>
                <a:cs typeface="Times New Roman" pitchFamily="18" charset="0"/>
              </a:rPr>
              <a:t>NAP allows IT to enforce organizational policies when client computers attempt to connect to the corporate network. These policies are referred to as health policies. When a client device meets the health policy requirements, it is considered compliant.</a:t>
            </a:r>
          </a:p>
          <a:p>
            <a:pPr defTabSz="912813" eaLnBrk="1" hangingPunct="1">
              <a:spcBef>
                <a:spcPct val="0"/>
              </a:spcBef>
            </a:pPr>
            <a:endParaRPr lang="en-US" sz="1000" dirty="0" smtClean="0">
              <a:latin typeface="+mn-lt"/>
              <a:cs typeface="Times New Roman" pitchFamily="18" charset="0"/>
            </a:endParaRPr>
          </a:p>
          <a:p>
            <a:pPr defTabSz="912813" eaLnBrk="1" hangingPunct="1">
              <a:spcBef>
                <a:spcPct val="0"/>
              </a:spcBef>
            </a:pPr>
            <a:r>
              <a:rPr lang="en-US" sz="1000" b="1" dirty="0" smtClean="0">
                <a:latin typeface="+mn-lt"/>
                <a:cs typeface="Times New Roman" pitchFamily="18" charset="0"/>
              </a:rPr>
              <a:t>NAP uses a restricted network.</a:t>
            </a:r>
            <a:r>
              <a:rPr lang="en-US" sz="1000" dirty="0" smtClean="0">
                <a:latin typeface="+mn-lt"/>
                <a:cs typeface="Times New Roman" pitchFamily="18" charset="0"/>
              </a:rPr>
              <a:t> </a:t>
            </a:r>
          </a:p>
          <a:p>
            <a:pPr defTabSz="912813" eaLnBrk="1" hangingPunct="1">
              <a:spcBef>
                <a:spcPct val="0"/>
              </a:spcBef>
            </a:pPr>
            <a:r>
              <a:rPr lang="en-US" sz="1000" dirty="0" smtClean="0">
                <a:latin typeface="+mn-lt"/>
                <a:cs typeface="Times New Roman" pitchFamily="18" charset="0"/>
              </a:rPr>
              <a:t>This logically or physically separate network includes r</a:t>
            </a:r>
            <a:r>
              <a:rPr lang="en-US" sz="1000" dirty="0" smtClean="0">
                <a:latin typeface="+mn-lt"/>
              </a:rPr>
              <a:t>emediation servers. These servers—such as those hosting software updates and antivirus signature updates—can update NAP client devices to help them become compliant with the organization’s health policies.</a:t>
            </a:r>
          </a:p>
          <a:p>
            <a:pPr defTabSz="912813" eaLnBrk="1" hangingPunct="1">
              <a:spcBef>
                <a:spcPct val="0"/>
              </a:spcBef>
            </a:pPr>
            <a:endParaRPr lang="en-US" sz="1000" dirty="0" smtClean="0">
              <a:latin typeface="+mn-lt"/>
            </a:endParaRPr>
          </a:p>
          <a:p>
            <a:pPr defTabSz="912813" eaLnBrk="1" hangingPunct="1">
              <a:spcBef>
                <a:spcPct val="0"/>
              </a:spcBef>
            </a:pPr>
            <a:r>
              <a:rPr lang="en-US" sz="1000" dirty="0" smtClean="0">
                <a:latin typeface="+mn-lt"/>
                <a:cs typeface="Times New Roman" pitchFamily="18" charset="0"/>
              </a:rPr>
              <a:t>Client computers and servers that are not NAP-capable can be exempted from the NAP restrictions so that they can continue to use the network. They can be placed on the restricted network or granted exemptions that allow them to access the internal network.  </a:t>
            </a:r>
          </a:p>
          <a:p>
            <a:pPr defTabSz="912813" eaLnBrk="1" hangingPunct="1">
              <a:spcBef>
                <a:spcPct val="0"/>
              </a:spcBef>
            </a:pPr>
            <a:endParaRPr lang="en-US" sz="1000" dirty="0" smtClean="0">
              <a:latin typeface="+mn-lt"/>
              <a:cs typeface="Times New Roman" pitchFamily="18" charset="0"/>
            </a:endParaRPr>
          </a:p>
          <a:p>
            <a:pPr defTabSz="912813" eaLnBrk="1" hangingPunct="1">
              <a:spcBef>
                <a:spcPct val="0"/>
              </a:spcBef>
            </a:pPr>
            <a:r>
              <a:rPr lang="en-US" sz="1000" b="1" dirty="0" smtClean="0">
                <a:latin typeface="+mn-lt"/>
                <a:cs typeface="Times New Roman" pitchFamily="18" charset="0"/>
              </a:rPr>
              <a:t>Improved resilience to malware as network health increases.</a:t>
            </a:r>
          </a:p>
          <a:p>
            <a:pPr defTabSz="912813" eaLnBrk="1" hangingPunct="1">
              <a:spcBef>
                <a:spcPct val="0"/>
              </a:spcBef>
            </a:pPr>
            <a:r>
              <a:rPr lang="en-US" sz="1000" dirty="0" smtClean="0">
                <a:latin typeface="+mn-lt"/>
                <a:cs typeface="Times New Roman" pitchFamily="18" charset="0"/>
              </a:rPr>
              <a:t>NAP uses Network Policy Servers. These servers run Windows Server 2008 and the Network Policy Server (NPS) service. NPS is the Windows Server 2008 implementation of Remote Authentication Dial-In User Service (RADIUS). NPS replaces Internet Authentication Service (IAS), the version of RADIUS included in Windows Server 2003. In a NAP deployment, NPS acts as the health policy server regardless of enforcement method; it also provides authentication, authorization, and accounting services when 802.1X is the enforcement method.</a:t>
            </a:r>
          </a:p>
          <a:p>
            <a:pPr defTabSz="912813" eaLnBrk="1" hangingPunct="1">
              <a:spcBef>
                <a:spcPct val="0"/>
              </a:spcBef>
            </a:pPr>
            <a:endParaRPr lang="en-US" sz="1000" dirty="0" smtClean="0">
              <a:latin typeface="+mn-lt"/>
              <a:cs typeface="Times New Roman" pitchFamily="18" charset="0"/>
            </a:endParaRPr>
          </a:p>
          <a:p>
            <a:pPr defTabSz="912813" eaLnBrk="1" hangingPunct="1">
              <a:spcBef>
                <a:spcPct val="0"/>
              </a:spcBef>
            </a:pPr>
            <a:r>
              <a:rPr lang="en-US" sz="1000" dirty="0" smtClean="0">
                <a:latin typeface="+mn-lt"/>
                <a:cs typeface="Times New Roman" pitchFamily="18" charset="0"/>
              </a:rPr>
              <a:t>NAP uses health requirement servers. These computers define the current compliance state for health policy servers—for example, an antivirus server that tracks the latest version of the software’s antivirus signature file. Some examples of health requirement servers are Microsoft System Center Configuration Manager, Microsoft Windows Server Update Services, and Microsoft System Center Operations Manager.</a:t>
            </a:r>
          </a:p>
          <a:p>
            <a:pPr defTabSz="912813" eaLnBrk="1" hangingPunct="1">
              <a:spcBef>
                <a:spcPct val="0"/>
              </a:spcBef>
            </a:pPr>
            <a:endParaRPr lang="en-US" sz="1000" b="1" dirty="0" smtClean="0">
              <a:latin typeface="+mn-lt"/>
              <a:cs typeface="Times New Roman" pitchFamily="18" charset="0"/>
            </a:endParaRPr>
          </a:p>
          <a:p>
            <a:pPr defTabSz="912813" eaLnBrk="1" hangingPunct="1">
              <a:spcBef>
                <a:spcPct val="0"/>
              </a:spcBef>
            </a:pPr>
            <a:r>
              <a:rPr lang="en-US" sz="1000" b="1" dirty="0" smtClean="0">
                <a:latin typeface="+mn-lt"/>
                <a:cs typeface="Times New Roman" pitchFamily="18" charset="0"/>
              </a:rPr>
              <a:t>More robust update infrastructure and managed compliance.</a:t>
            </a:r>
          </a:p>
          <a:p>
            <a:pPr defTabSz="912813" eaLnBrk="1" hangingPunct="1">
              <a:spcBef>
                <a:spcPct val="0"/>
              </a:spcBef>
            </a:pPr>
            <a:r>
              <a:rPr lang="en-US" sz="1000" dirty="0" smtClean="0">
                <a:latin typeface="+mn-lt"/>
                <a:cs typeface="Times New Roman" pitchFamily="18" charset="0"/>
              </a:rPr>
              <a:t>NAP continuously updates compliant computers to maintain health state.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6"/>
            <a:ext cx="5862743" cy="4641120"/>
          </a:xfrm>
        </p:spPr>
        <p:txBody>
          <a:bodyPr>
            <a:normAutofit/>
          </a:bodyPr>
          <a:lstStyle/>
          <a:p>
            <a:r>
              <a:rPr lang="en-US" sz="1000" b="1" dirty="0" smtClean="0">
                <a:latin typeface="+mn-lt"/>
                <a:cs typeface="Times New Roman" pitchFamily="18" charset="0"/>
              </a:rPr>
              <a:t>Key Messages for NAP</a:t>
            </a:r>
            <a:endParaRPr lang="en-US" sz="1000" dirty="0" smtClean="0">
              <a:latin typeface="+mn-lt"/>
              <a:cs typeface="Times New Roman" pitchFamily="18" charset="0"/>
            </a:endParaRPr>
          </a:p>
          <a:p>
            <a:endParaRPr lang="en-US" sz="1000" dirty="0" smtClean="0">
              <a:latin typeface="+mn-lt"/>
              <a:cs typeface="Times New Roman" pitchFamily="18" charset="0"/>
            </a:endParaRPr>
          </a:p>
          <a:p>
            <a:pPr marL="171450" indent="-171450">
              <a:buFont typeface="Arial" pitchFamily="34" charset="0"/>
              <a:buChar char="•"/>
            </a:pPr>
            <a:r>
              <a:rPr lang="en-US" sz="1000" dirty="0" smtClean="0">
                <a:latin typeface="+mn-lt"/>
                <a:cs typeface="Times New Roman" pitchFamily="18" charset="0"/>
              </a:rPr>
              <a:t>Microsoft built the Network Access Protection platform with client and server components. </a:t>
            </a:r>
          </a:p>
          <a:p>
            <a:pPr marL="171450" indent="-171450">
              <a:buFont typeface="Arial" pitchFamily="34" charset="0"/>
              <a:buChar char="•"/>
            </a:pPr>
            <a:r>
              <a:rPr lang="en-US" sz="1000" dirty="0" smtClean="0">
                <a:latin typeface="+mn-lt"/>
                <a:cs typeface="Times New Roman" pitchFamily="18" charset="0"/>
              </a:rPr>
              <a:t>The client side is built into Windows Vista and will be included in Windows XP SP 3.</a:t>
            </a:r>
          </a:p>
          <a:p>
            <a:pPr marL="171450" indent="-171450">
              <a:buFont typeface="Arial" pitchFamily="34" charset="0"/>
              <a:buChar char="•"/>
            </a:pPr>
            <a:r>
              <a:rPr lang="en-US" sz="1000" dirty="0" smtClean="0">
                <a:latin typeface="+mn-lt"/>
                <a:cs typeface="Times New Roman" pitchFamily="18" charset="0"/>
              </a:rPr>
              <a:t>The server components are being shipped with Windows Server 2008.</a:t>
            </a:r>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ipdfdbk@microsoft.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162800" cy="1569660"/>
          </a:xfrm>
          <a:prstGeom prst="rect">
            <a:avLst/>
          </a:prstGeom>
          <a:noFill/>
        </p:spPr>
        <p:txBody>
          <a:bodyPr wrap="square" rtlCol="0">
            <a:spAutoFit/>
          </a:bodyPr>
          <a:lstStyle/>
          <a:p>
            <a:r>
              <a:rPr lang="en-US" sz="3200" dirty="0"/>
              <a:t>Selecting the Right Network Access Protection </a:t>
            </a:r>
            <a:r>
              <a:rPr lang="en-US" sz="3200" dirty="0" smtClean="0"/>
              <a:t>(NAP) Architecture</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June 2008</a:t>
            </a:r>
          </a:p>
          <a:p>
            <a:r>
              <a:rPr lang="en-US" sz="1400" dirty="0" smtClean="0"/>
              <a:t>Updated: </a:t>
            </a:r>
            <a:r>
              <a:rPr lang="en-US" sz="1400" dirty="0"/>
              <a:t>November</a:t>
            </a:r>
            <a:r>
              <a:rPr lang="en-US" sz="1400" dirty="0" smtClean="0"/>
              <a:t>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NAP Enforcement Options</a:t>
            </a:r>
            <a:endParaRPr lang="en-US" dirty="0"/>
          </a:p>
        </p:txBody>
      </p:sp>
      <p:sp>
        <p:nvSpPr>
          <p:cNvPr id="3" name="Content Placeholder 2"/>
          <p:cNvSpPr>
            <a:spLocks noGrp="1"/>
          </p:cNvSpPr>
          <p:nvPr>
            <p:ph idx="1"/>
          </p:nvPr>
        </p:nvSpPr>
        <p:spPr>
          <a:xfrm>
            <a:off x="537027" y="1447800"/>
            <a:ext cx="8229600" cy="5029199"/>
          </a:xfrm>
        </p:spPr>
        <p:txBody>
          <a:bodyPr numCol="1">
            <a:normAutofit/>
          </a:bodyPr>
          <a:lstStyle/>
          <a:p>
            <a:pPr>
              <a:buNone/>
            </a:pPr>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Group 30"/>
          <p:cNvGraphicFramePr>
            <a:graphicFrameLocks/>
          </p:cNvGraphicFramePr>
          <p:nvPr/>
        </p:nvGraphicFramePr>
        <p:xfrm>
          <a:off x="381000" y="1447800"/>
          <a:ext cx="8153400" cy="4746943"/>
        </p:xfrm>
        <a:graphic>
          <a:graphicData uri="http://schemas.openxmlformats.org/drawingml/2006/table">
            <a:tbl>
              <a:tblPr/>
              <a:tblGrid>
                <a:gridCol w="3170238"/>
                <a:gridCol w="4983162"/>
              </a:tblGrid>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rPr>
                        <a:t>Enforcement options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rPr>
                        <a:t>Capabilities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63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rPr>
                        <a:t>IPsec – implemented at host layer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rPr>
                        <a:t>Restricts client device communication to a limited number of servers until compliance is demonstrated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rPr>
                        <a:t>802.1X – implemented at network layer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rPr>
                        <a:t>Client device’s access is restricted by network infrastructure devices. Client access is restricted until device has demonstrated compliance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rPr>
                        <a:t>VPN – Microsoft VPN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rPr>
                        <a:t>VPN server restricts client device’s access by using IP filters until client device has demonstrated compliance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rPr>
                        <a:t>DHCP – implemented at network layer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erdana" pitchFamily="34" charset="0"/>
                        </a:rPr>
                        <a:t>DHCP client is restricted by providing a 32-bit netmask and removing the default gateway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944324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1: Determine Client Connectivity</a:t>
            </a:r>
          </a:p>
        </p:txBody>
      </p:sp>
      <p:sp>
        <p:nvSpPr>
          <p:cNvPr id="3" name="Content Placeholder 2"/>
          <p:cNvSpPr>
            <a:spLocks noGrp="1"/>
          </p:cNvSpPr>
          <p:nvPr>
            <p:ph idx="1"/>
          </p:nvPr>
        </p:nvSpPr>
        <p:spPr>
          <a:xfrm>
            <a:off x="537027" y="1447800"/>
            <a:ext cx="8229600" cy="5029199"/>
          </a:xfrm>
        </p:spPr>
        <p:txBody>
          <a:bodyPr numCol="1">
            <a:normAutofit/>
          </a:bodyPr>
          <a:lstStyle/>
          <a:p>
            <a:pPr>
              <a:buNone/>
            </a:pPr>
            <a:endParaRPr lang="en-US" dirty="0" smtClean="0"/>
          </a:p>
          <a:p>
            <a:pPr marL="239713" indent="-239713"/>
            <a:r>
              <a:rPr lang="en-US" sz="2400" dirty="0"/>
              <a:t>Task 1: Select the Scope of NAP Clients</a:t>
            </a:r>
            <a:endParaRPr lang="en-US" sz="2400" dirty="0" smtClean="0"/>
          </a:p>
          <a:p>
            <a:pPr marL="231775" lvl="2" indent="0">
              <a:buNone/>
            </a:pPr>
            <a:r>
              <a:rPr lang="en-US" dirty="0"/>
              <a:t>Type of network connectivity dictates appropriate enforcement methods. Client devices connect two </a:t>
            </a:r>
            <a:r>
              <a:rPr lang="en-US" dirty="0" smtClean="0"/>
              <a:t>ways:</a:t>
            </a:r>
          </a:p>
          <a:p>
            <a:pPr marL="517525" lvl="2" indent="-285750">
              <a:buFont typeface="Arial" pitchFamily="34" charset="0"/>
              <a:buChar char="•"/>
            </a:pPr>
            <a:r>
              <a:rPr lang="en-US" dirty="0" smtClean="0"/>
              <a:t>Locally—via </a:t>
            </a:r>
            <a:r>
              <a:rPr lang="en-US" dirty="0"/>
              <a:t>wired or </a:t>
            </a:r>
            <a:r>
              <a:rPr lang="en-US" dirty="0" smtClean="0"/>
              <a:t>wireless</a:t>
            </a:r>
          </a:p>
          <a:p>
            <a:pPr marL="517525" lvl="2" indent="-285750">
              <a:buFont typeface="Arial" pitchFamily="34" charset="0"/>
              <a:buChar char="•"/>
            </a:pPr>
            <a:r>
              <a:rPr lang="en-US" dirty="0" smtClean="0"/>
              <a:t>Remotely—such </a:t>
            </a:r>
            <a:r>
              <a:rPr lang="en-US" dirty="0"/>
              <a:t>as VPN</a:t>
            </a:r>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638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2: Determine VPN Platform</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447800"/>
            <a:ext cx="7391400" cy="3116238"/>
          </a:xfrm>
          <a:prstGeom prst="rect">
            <a:avLst/>
          </a:prstGeom>
        </p:spPr>
        <p:txBody>
          <a:bodyPr wrap="square">
            <a:spAutoFit/>
          </a:bodyPr>
          <a:lstStyle/>
          <a:p>
            <a:pPr marL="239713" indent="-239713">
              <a:spcBef>
                <a:spcPts val="1200"/>
              </a:spcBef>
              <a:buClr>
                <a:schemeClr val="accent1"/>
              </a:buClr>
              <a:buFont typeface="Arial" pitchFamily="34" charset="0"/>
              <a:buChar char="•"/>
            </a:pPr>
            <a:r>
              <a:rPr lang="en-US" sz="2400" dirty="0">
                <a:solidFill>
                  <a:schemeClr val="tx2"/>
                </a:solidFill>
              </a:rPr>
              <a:t>Option 1: Microsoft VPN</a:t>
            </a:r>
          </a:p>
          <a:p>
            <a:pPr marL="517525" lvl="2" indent="-285750">
              <a:spcBef>
                <a:spcPts val="300"/>
              </a:spcBef>
              <a:buClr>
                <a:schemeClr val="accent1"/>
              </a:buClr>
              <a:buFont typeface="Arial" pitchFamily="34" charset="0"/>
              <a:buChar char="•"/>
            </a:pPr>
            <a:r>
              <a:rPr lang="en-US" dirty="0">
                <a:solidFill>
                  <a:schemeClr val="tx2"/>
                </a:solidFill>
              </a:rPr>
              <a:t>If IT selects RRAS to provide remote access, VPN server must run Windows Server 2008</a:t>
            </a:r>
          </a:p>
          <a:p>
            <a:pPr marL="517525" lvl="2" indent="-285750">
              <a:spcBef>
                <a:spcPts val="300"/>
              </a:spcBef>
              <a:buClr>
                <a:schemeClr val="accent1"/>
              </a:buClr>
              <a:buFont typeface="Arial" pitchFamily="34" charset="0"/>
              <a:buChar char="•"/>
            </a:pPr>
            <a:r>
              <a:rPr lang="en-US" dirty="0">
                <a:solidFill>
                  <a:schemeClr val="tx2"/>
                </a:solidFill>
              </a:rPr>
              <a:t>Low level of complexity and cost to implement</a:t>
            </a:r>
          </a:p>
          <a:p>
            <a:pPr marL="509588" lvl="1" indent="-285750">
              <a:spcBef>
                <a:spcPts val="300"/>
              </a:spcBef>
              <a:buClr>
                <a:schemeClr val="accent1"/>
              </a:buClr>
              <a:buFont typeface="Arial" pitchFamily="34" charset="0"/>
              <a:buChar char="•"/>
            </a:pPr>
            <a:endParaRPr lang="en-US" dirty="0" smtClean="0">
              <a:solidFill>
                <a:schemeClr val="tx2"/>
              </a:solidFill>
            </a:endParaRPr>
          </a:p>
          <a:p>
            <a:pPr marL="239713" lvl="1" indent="-239713">
              <a:spcBef>
                <a:spcPts val="1200"/>
              </a:spcBef>
              <a:buClr>
                <a:schemeClr val="accent1"/>
              </a:buClr>
              <a:buFont typeface="Arial" pitchFamily="34" charset="0"/>
              <a:buChar char="•"/>
            </a:pPr>
            <a:r>
              <a:rPr lang="en-US" sz="2400" dirty="0">
                <a:solidFill>
                  <a:schemeClr val="tx2"/>
                </a:solidFill>
              </a:rPr>
              <a:t>Option 2: Third-Party VPN</a:t>
            </a:r>
          </a:p>
          <a:p>
            <a:pPr marL="517525" lvl="2" indent="-285750">
              <a:spcBef>
                <a:spcPts val="300"/>
              </a:spcBef>
              <a:buClr>
                <a:schemeClr val="accent1"/>
              </a:buClr>
              <a:buFont typeface="Arial" pitchFamily="34" charset="0"/>
              <a:buChar char="•"/>
            </a:pPr>
            <a:r>
              <a:rPr lang="en-US" dirty="0">
                <a:solidFill>
                  <a:schemeClr val="tx2"/>
                </a:solidFill>
              </a:rPr>
              <a:t>If IT selects a third-party VPN, IPsec can be used to restrict client device access</a:t>
            </a:r>
          </a:p>
          <a:p>
            <a:pPr marL="517525" lvl="2" indent="-285750">
              <a:spcBef>
                <a:spcPts val="300"/>
              </a:spcBef>
              <a:buClr>
                <a:schemeClr val="accent1"/>
              </a:buClr>
              <a:buFont typeface="Arial" pitchFamily="34" charset="0"/>
              <a:buChar char="•"/>
            </a:pPr>
            <a:r>
              <a:rPr lang="en-US" dirty="0">
                <a:solidFill>
                  <a:schemeClr val="tx2"/>
                </a:solidFill>
              </a:rPr>
              <a:t>High level of complexity and medium cost to implement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3: Determine the Enforcement Layer</a:t>
            </a:r>
            <a:endParaRPr lang="en-US" dirty="0"/>
          </a:p>
        </p:txBody>
      </p:sp>
      <p:sp>
        <p:nvSpPr>
          <p:cNvPr id="3" name="Content Placeholder 2"/>
          <p:cNvSpPr>
            <a:spLocks noGrp="1"/>
          </p:cNvSpPr>
          <p:nvPr>
            <p:ph idx="1"/>
          </p:nvPr>
        </p:nvSpPr>
        <p:spPr>
          <a:xfrm>
            <a:off x="537027" y="1752601"/>
            <a:ext cx="8229600" cy="5029199"/>
          </a:xfrm>
        </p:spPr>
        <p:txBody>
          <a:bodyPr>
            <a:normAutofit/>
          </a:bodyPr>
          <a:lstStyle/>
          <a:p>
            <a:pPr marL="239713" lvl="1" indent="-239713">
              <a:spcBef>
                <a:spcPts val="1200"/>
              </a:spcBef>
              <a:buFont typeface="Arial" pitchFamily="34" charset="0"/>
              <a:buChar char="•"/>
            </a:pPr>
            <a:r>
              <a:rPr lang="en-US" sz="2400" dirty="0"/>
              <a:t>Option 1: Enforce Restrictions at the Host</a:t>
            </a:r>
          </a:p>
          <a:p>
            <a:pPr marL="517525" lvl="2" indent="-285750">
              <a:buFont typeface="Arial" pitchFamily="34" charset="0"/>
              <a:buChar char="•"/>
            </a:pPr>
            <a:r>
              <a:rPr lang="en-US" dirty="0"/>
              <a:t>Using IPsec provides robust security</a:t>
            </a:r>
          </a:p>
          <a:p>
            <a:pPr marL="517525" lvl="2" indent="-285750">
              <a:buFont typeface="Arial" pitchFamily="34" charset="0"/>
              <a:buChar char="•"/>
            </a:pPr>
            <a:r>
              <a:rPr lang="en-US" dirty="0"/>
              <a:t>High level of complexity and medium cost to implement</a:t>
            </a:r>
          </a:p>
          <a:p>
            <a:pPr marL="239713" lvl="1" indent="-239713">
              <a:spcBef>
                <a:spcPts val="1200"/>
              </a:spcBef>
              <a:buFont typeface="Arial" pitchFamily="34" charset="0"/>
              <a:buChar char="•"/>
            </a:pPr>
            <a:r>
              <a:rPr lang="en-US" sz="2400" dirty="0"/>
              <a:t>Option 2: Enforce Restrictions on the Network </a:t>
            </a:r>
          </a:p>
          <a:p>
            <a:pPr marL="517525" lvl="2" indent="-285750">
              <a:buFont typeface="Arial" pitchFamily="34" charset="0"/>
              <a:buChar char="•"/>
            </a:pPr>
            <a:r>
              <a:rPr lang="en-US" dirty="0"/>
              <a:t>Depending on specific network-based enforcement method, security level less robust than </a:t>
            </a:r>
            <a:r>
              <a:rPr lang="en-US" dirty="0" smtClean="0"/>
              <a:t>IPsec</a:t>
            </a:r>
            <a:endParaRPr lang="en-US" dirty="0"/>
          </a:p>
          <a:p>
            <a:pPr marL="517525" lvl="2" indent="-285750">
              <a:buFont typeface="Arial" pitchFamily="34" charset="0"/>
              <a:buChar char="•"/>
            </a:pPr>
            <a:r>
              <a:rPr lang="en-US" dirty="0"/>
              <a:t>Medium level of complexity and high cost to implement</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Select Between 802.1X and DHCP</a:t>
            </a:r>
          </a:p>
        </p:txBody>
      </p:sp>
      <p:sp>
        <p:nvSpPr>
          <p:cNvPr id="3" name="Content Placeholder 2"/>
          <p:cNvSpPr>
            <a:spLocks noGrp="1"/>
          </p:cNvSpPr>
          <p:nvPr>
            <p:ph idx="1"/>
          </p:nvPr>
        </p:nvSpPr>
        <p:spPr>
          <a:xfrm>
            <a:off x="533400" y="1447800"/>
            <a:ext cx="8229600" cy="5257800"/>
          </a:xfrm>
        </p:spPr>
        <p:txBody>
          <a:bodyPr>
            <a:normAutofit fontScale="85000" lnSpcReduction="10000"/>
          </a:bodyPr>
          <a:lstStyle/>
          <a:p>
            <a:r>
              <a:rPr lang="en-US" sz="2400" dirty="0" smtClean="0"/>
              <a:t>Option 1</a:t>
            </a:r>
            <a:r>
              <a:rPr lang="en-US" sz="2400" dirty="0"/>
              <a:t>: </a:t>
            </a:r>
            <a:r>
              <a:rPr lang="en-US" sz="2400" dirty="0" smtClean="0"/>
              <a:t>802.1X Enforcement</a:t>
            </a:r>
          </a:p>
          <a:p>
            <a:pPr marL="517525" lvl="2" indent="-285750">
              <a:spcBef>
                <a:spcPts val="600"/>
              </a:spcBef>
              <a:buFont typeface="Arial" pitchFamily="34" charset="0"/>
              <a:buChar char="•"/>
            </a:pPr>
            <a:r>
              <a:rPr lang="en-US" sz="1900" dirty="0"/>
              <a:t>Can be more complex and expensive</a:t>
            </a:r>
          </a:p>
          <a:p>
            <a:pPr marL="517525" lvl="2" indent="-285750">
              <a:spcBef>
                <a:spcPts val="600"/>
              </a:spcBef>
              <a:buFont typeface="Arial" pitchFamily="34" charset="0"/>
              <a:buChar char="•"/>
            </a:pPr>
            <a:r>
              <a:rPr lang="en-US" sz="1900" dirty="0"/>
              <a:t>Switches and wireless access points must support the 802.1X authentication protocol – meaning possible hardware upgrades</a:t>
            </a:r>
          </a:p>
          <a:p>
            <a:pPr marL="517525" lvl="2" indent="-285750">
              <a:spcBef>
                <a:spcPts val="600"/>
              </a:spcBef>
              <a:buFont typeface="Arial" pitchFamily="34" charset="0"/>
              <a:buChar char="•"/>
            </a:pPr>
            <a:r>
              <a:rPr lang="en-US" sz="1900" dirty="0"/>
              <a:t>Robust choice that offers a high degree of protection. Until a client device has demonstrated that it meets the organization’s compliance requirements, the network switches and wireless access points will restrict its access to the network. These restrictions will be difficult to bypass, even by a determined malicious user</a:t>
            </a:r>
          </a:p>
          <a:p>
            <a:r>
              <a:rPr lang="en-US" sz="2400" dirty="0"/>
              <a:t>Option </a:t>
            </a:r>
            <a:r>
              <a:rPr lang="en-US" sz="2400" dirty="0" smtClean="0"/>
              <a:t>2: DHCP </a:t>
            </a:r>
            <a:r>
              <a:rPr lang="en-US" sz="2400" dirty="0"/>
              <a:t>Enforcement</a:t>
            </a:r>
          </a:p>
          <a:p>
            <a:pPr marL="517525" lvl="2" indent="-285750">
              <a:spcBef>
                <a:spcPts val="600"/>
              </a:spcBef>
              <a:buFont typeface="Arial" pitchFamily="34" charset="0"/>
              <a:buChar char="•"/>
            </a:pPr>
            <a:r>
              <a:rPr lang="en-US" sz="1900" dirty="0"/>
              <a:t>Simplest and least-expensive enforcement option. Until a computer has been proven to meet the organization’s health policies, the DHCP server assigns it an IPv4 address configuration that restricts its access to a portion of the network</a:t>
            </a:r>
          </a:p>
          <a:p>
            <a:pPr marL="517525" lvl="2" indent="-285750">
              <a:spcBef>
                <a:spcPts val="600"/>
              </a:spcBef>
              <a:buFont typeface="Arial" pitchFamily="34" charset="0"/>
              <a:buChar char="•"/>
            </a:pPr>
            <a:r>
              <a:rPr lang="en-US" sz="1900" dirty="0"/>
              <a:t>Requires Windows Server 2008. Many organizations begin their testing and pilot deployments of NAP using DHCP enforcement because it can be deployed quickly</a:t>
            </a:r>
          </a:p>
          <a:p>
            <a:pPr marL="517525" lvl="2" indent="-285750">
              <a:spcBef>
                <a:spcPts val="600"/>
              </a:spcBef>
              <a:buFont typeface="Arial" pitchFamily="34" charset="0"/>
              <a:buChar char="•"/>
            </a:pPr>
            <a:r>
              <a:rPr lang="en-US" sz="1900" dirty="0"/>
              <a:t>One significant drawback: DHCP is easily bypassed by </a:t>
            </a:r>
            <a:r>
              <a:rPr lang="en-US" sz="1900" dirty="0" smtClean="0"/>
              <a:t>users </a:t>
            </a:r>
            <a:r>
              <a:rPr lang="en-US" sz="1900" dirty="0"/>
              <a:t>who </a:t>
            </a:r>
            <a:r>
              <a:rPr lang="en-US" sz="1900" dirty="0" smtClean="0"/>
              <a:t>have </a:t>
            </a:r>
            <a:r>
              <a:rPr lang="en-US" sz="1900" dirty="0"/>
              <a:t>administrative privileges on </a:t>
            </a:r>
            <a:r>
              <a:rPr lang="en-US" sz="1900" dirty="0" smtClean="0"/>
              <a:t>their computers. </a:t>
            </a:r>
            <a:r>
              <a:rPr lang="en-US" sz="1900" dirty="0"/>
              <a:t>This means </a:t>
            </a:r>
            <a:r>
              <a:rPr lang="en-US" sz="1900" dirty="0" smtClean="0"/>
              <a:t>it </a:t>
            </a:r>
            <a:r>
              <a:rPr lang="en-US" sz="1900" dirty="0"/>
              <a:t>is trivial for a malicious user and relatively easy for a technically savvy one</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454573" cy="830997"/>
          </a:xfrm>
        </p:spPr>
        <p:txBody>
          <a:bodyPr/>
          <a:lstStyle/>
          <a:p>
            <a:r>
              <a:rPr lang="en-US" dirty="0"/>
              <a:t>NAP Restrictions – Host vs. Network Enforcement</a:t>
            </a:r>
          </a:p>
        </p:txBody>
      </p:sp>
      <p:sp>
        <p:nvSpPr>
          <p:cNvPr id="3" name="Content Placeholder 2"/>
          <p:cNvSpPr>
            <a:spLocks noGrp="1"/>
          </p:cNvSpPr>
          <p:nvPr>
            <p:ph idx="1"/>
          </p:nvPr>
        </p:nvSpPr>
        <p:spPr>
          <a:xfrm>
            <a:off x="533400" y="2181102"/>
            <a:ext cx="8229600" cy="46481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sp>
        <p:nvSpPr>
          <p:cNvPr id="5" name="Rectangle 4"/>
          <p:cNvSpPr/>
          <p:nvPr/>
        </p:nvSpPr>
        <p:spPr>
          <a:xfrm>
            <a:off x="609600" y="1897812"/>
            <a:ext cx="4572000" cy="1531188"/>
          </a:xfrm>
          <a:prstGeom prst="rect">
            <a:avLst/>
          </a:prstGeom>
        </p:spPr>
        <p:txBody>
          <a:bodyPr>
            <a:spAutoFit/>
          </a:bodyPr>
          <a:lstStyle/>
          <a:p>
            <a:pPr marL="174625" indent="-174625">
              <a:lnSpc>
                <a:spcPct val="80000"/>
              </a:lnSpc>
              <a:spcBef>
                <a:spcPts val="1200"/>
              </a:spcBef>
              <a:buClr>
                <a:schemeClr val="accent1"/>
              </a:buClr>
              <a:buFont typeface="Arial" pitchFamily="34" charset="0"/>
              <a:buChar char="•"/>
            </a:pPr>
            <a:r>
              <a:rPr lang="en-US" sz="2000" dirty="0">
                <a:solidFill>
                  <a:schemeClr val="tx2"/>
                </a:solidFill>
              </a:rPr>
              <a:t>Use the table below to select between:</a:t>
            </a:r>
          </a:p>
          <a:p>
            <a:pPr marL="566738" lvl="1" indent="-284163">
              <a:spcBef>
                <a:spcPts val="300"/>
              </a:spcBef>
              <a:buClr>
                <a:schemeClr val="accent1"/>
              </a:buClr>
              <a:buFont typeface="Arial" pitchFamily="34" charset="0"/>
              <a:buChar char="•"/>
            </a:pPr>
            <a:r>
              <a:rPr lang="en-US" dirty="0">
                <a:solidFill>
                  <a:schemeClr val="tx2"/>
                </a:solidFill>
              </a:rPr>
              <a:t>IPsec – host-based</a:t>
            </a:r>
          </a:p>
          <a:p>
            <a:pPr marL="566738" lvl="1" indent="-284163">
              <a:spcBef>
                <a:spcPts val="300"/>
              </a:spcBef>
              <a:buClr>
                <a:schemeClr val="accent1"/>
              </a:buClr>
              <a:buFont typeface="Arial" pitchFamily="34" charset="0"/>
              <a:buChar char="•"/>
            </a:pPr>
            <a:r>
              <a:rPr lang="en-US" dirty="0">
                <a:solidFill>
                  <a:schemeClr val="tx2"/>
                </a:solidFill>
              </a:rPr>
              <a:t>802.1X – network-based</a:t>
            </a:r>
          </a:p>
          <a:p>
            <a:pPr marL="566738" lvl="1" indent="-284163">
              <a:spcBef>
                <a:spcPts val="300"/>
              </a:spcBef>
              <a:buClr>
                <a:schemeClr val="accent1"/>
              </a:buClr>
              <a:buFont typeface="Arial" pitchFamily="34" charset="0"/>
              <a:buChar char="•"/>
            </a:pPr>
            <a:r>
              <a:rPr lang="en-US" dirty="0">
                <a:solidFill>
                  <a:schemeClr val="tx2"/>
                </a:solidFill>
              </a:rPr>
              <a:t>DHCP – network-based</a:t>
            </a:r>
          </a:p>
        </p:txBody>
      </p:sp>
      <p:graphicFrame>
        <p:nvGraphicFramePr>
          <p:cNvPr id="6" name="Group 35"/>
          <p:cNvGraphicFramePr>
            <a:graphicFrameLocks noGrp="1"/>
          </p:cNvGraphicFramePr>
          <p:nvPr/>
        </p:nvGraphicFramePr>
        <p:xfrm>
          <a:off x="685800" y="3886200"/>
          <a:ext cx="6629400" cy="1676400"/>
        </p:xfrm>
        <a:graphic>
          <a:graphicData uri="http://schemas.openxmlformats.org/drawingml/2006/table">
            <a:tbl>
              <a:tblPr/>
              <a:tblGrid>
                <a:gridCol w="1219200"/>
                <a:gridCol w="2057400"/>
                <a:gridCol w="1752600"/>
                <a:gridCol w="1600200"/>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rPr>
                        <a:t>Method</a:t>
                      </a:r>
                      <a:endParaRPr kumimoji="0" lang="en-US" sz="14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rPr>
                        <a:t>Security Level</a:t>
                      </a:r>
                      <a:endParaRPr kumimoji="0" lang="en-US" sz="14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30000" dirty="0" smtClean="0">
                        <a:ln>
                          <a:noFill/>
                        </a:ln>
                        <a:solidFill>
                          <a:schemeClr val="tx1"/>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rPr>
                        <a:t>Complexity</a:t>
                      </a:r>
                      <a:endParaRPr kumimoji="0" lang="en-US" sz="1400" b="1" i="0" u="none" strike="noStrike" cap="none" normalizeH="0" baseline="30000" dirty="0" smtClean="0">
                        <a:ln>
                          <a:noFill/>
                        </a:ln>
                        <a:solidFill>
                          <a:schemeClr val="tx1"/>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Verdana" pitchFamily="34" charset="0"/>
                        </a:rPr>
                        <a:t>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IPsec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High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High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Medium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8021.1X</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High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Medium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High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914400" rtl="0" eaLnBrk="1" fontAlgn="base" latinLnBrk="0" hangingPunct="1">
                        <a:lnSpc>
                          <a:spcPts val="1100"/>
                        </a:lnSpc>
                        <a:spcBef>
                          <a:spcPts val="300"/>
                        </a:spcBef>
                        <a:spcAft>
                          <a:spcPts val="300"/>
                        </a:spcAft>
                        <a:buClrTx/>
                        <a:buSzTx/>
                        <a:buFontTx/>
                        <a:buNone/>
                        <a:tabLst/>
                      </a:pPr>
                      <a:r>
                        <a:rPr kumimoji="0" lang="en-US" sz="1400" b="0" i="0" u="none" strike="noStrike" cap="none" normalizeH="0" baseline="0" dirty="0" smtClean="0">
                          <a:ln>
                            <a:noFill/>
                          </a:ln>
                          <a:solidFill>
                            <a:srgbClr val="000000"/>
                          </a:solidFill>
                          <a:effectLst/>
                          <a:latin typeface="Arial" charset="0"/>
                          <a:ea typeface="Times New Roman" pitchFamily="18" charset="0"/>
                          <a:cs typeface="Arial" charset="0"/>
                        </a:rPr>
                        <a:t>DHCP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ts val="1100"/>
                        </a:lnSpc>
                        <a:spcBef>
                          <a:spcPts val="300"/>
                        </a:spcBef>
                        <a:spcAft>
                          <a:spcPts val="300"/>
                        </a:spcAft>
                        <a:buClrTx/>
                        <a:buSzTx/>
                        <a:buFontTx/>
                        <a:buNone/>
                        <a:tabLst/>
                      </a:pPr>
                      <a:r>
                        <a:rPr kumimoji="0" lang="en-US" sz="1400" b="0" i="0" u="none" strike="noStrike" cap="none" normalizeH="0" baseline="0" dirty="0" smtClean="0">
                          <a:ln>
                            <a:noFill/>
                          </a:ln>
                          <a:solidFill>
                            <a:srgbClr val="000000"/>
                          </a:solidFill>
                          <a:effectLst/>
                          <a:latin typeface="Arial" charset="0"/>
                          <a:ea typeface="Times New Roman" pitchFamily="18" charset="0"/>
                          <a:cs typeface="Arial" charset="0"/>
                        </a:rPr>
                        <a:t>Low</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ts val="1100"/>
                        </a:lnSpc>
                        <a:spcBef>
                          <a:spcPts val="300"/>
                        </a:spcBef>
                        <a:spcAft>
                          <a:spcPts val="300"/>
                        </a:spcAft>
                        <a:buClrTx/>
                        <a:buSzTx/>
                        <a:buFontTx/>
                        <a:buNone/>
                        <a:tabLst/>
                      </a:pPr>
                      <a:r>
                        <a:rPr kumimoji="0" lang="en-US" sz="1400" b="0" i="0" u="none" strike="noStrike" cap="none" normalizeH="0" baseline="0" dirty="0" smtClean="0">
                          <a:ln>
                            <a:noFill/>
                          </a:ln>
                          <a:solidFill>
                            <a:srgbClr val="000000"/>
                          </a:solidFill>
                          <a:effectLst/>
                          <a:latin typeface="Arial" charset="0"/>
                          <a:ea typeface="Times New Roman" pitchFamily="18" charset="0"/>
                          <a:cs typeface="Arial" charset="0"/>
                        </a:rPr>
                        <a:t>Low</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ts val="1100"/>
                        </a:lnSpc>
                        <a:spcBef>
                          <a:spcPts val="300"/>
                        </a:spcBef>
                        <a:spcAft>
                          <a:spcPts val="300"/>
                        </a:spcAft>
                        <a:buClrTx/>
                        <a:buSzTx/>
                        <a:buFontTx/>
                        <a:buNone/>
                        <a:tabLst/>
                      </a:pPr>
                      <a:r>
                        <a:rPr kumimoji="0" lang="en-US" sz="1400" b="0" i="0" u="none" strike="noStrike" cap="none" normalizeH="0" baseline="0" dirty="0" smtClean="0">
                          <a:ln>
                            <a:noFill/>
                          </a:ln>
                          <a:solidFill>
                            <a:srgbClr val="000000"/>
                          </a:solidFill>
                          <a:effectLst/>
                          <a:latin typeface="Arial" charset="0"/>
                          <a:ea typeface="Times New Roman" pitchFamily="18" charset="0"/>
                          <a:cs typeface="Arial" charset="0"/>
                        </a:rPr>
                        <a:t>Low</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71952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Additional Considerations</a:t>
            </a:r>
            <a:r>
              <a:rPr lang="en-US" dirty="0"/>
              <a:t/>
            </a:r>
            <a:br>
              <a:rPr lang="en-US" dirty="0"/>
            </a:br>
            <a:endParaRPr lang="en-US" dirty="0"/>
          </a:p>
        </p:txBody>
      </p:sp>
      <p:sp>
        <p:nvSpPr>
          <p:cNvPr id="3" name="Content Placeholder 2"/>
          <p:cNvSpPr>
            <a:spLocks noGrp="1"/>
          </p:cNvSpPr>
          <p:nvPr>
            <p:ph idx="1"/>
          </p:nvPr>
        </p:nvSpPr>
        <p:spPr>
          <a:xfrm>
            <a:off x="533400" y="1524000"/>
            <a:ext cx="8229600" cy="4241797"/>
          </a:xfrm>
        </p:spPr>
        <p:txBody>
          <a:bodyPr>
            <a:normAutofit/>
          </a:bodyPr>
          <a:lstStyle/>
          <a:p>
            <a:pPr marL="282575" lvl="1" indent="-282575">
              <a:spcBef>
                <a:spcPts val="1200"/>
              </a:spcBef>
              <a:buFont typeface="Arial" pitchFamily="34" charset="0"/>
              <a:buChar char="•"/>
            </a:pPr>
            <a:r>
              <a:rPr lang="en-US" sz="2400" dirty="0" smtClean="0"/>
              <a:t>Determining </a:t>
            </a:r>
            <a:r>
              <a:rPr lang="en-US" sz="2400" dirty="0"/>
              <a:t>system compliance </a:t>
            </a:r>
            <a:r>
              <a:rPr lang="en-US" sz="2400" dirty="0" smtClean="0"/>
              <a:t>requirements</a:t>
            </a:r>
          </a:p>
          <a:p>
            <a:pPr marL="282575" lvl="1" indent="-282575">
              <a:spcBef>
                <a:spcPts val="1200"/>
              </a:spcBef>
              <a:buFont typeface="Arial" pitchFamily="34" charset="0"/>
              <a:buChar char="•"/>
            </a:pPr>
            <a:r>
              <a:rPr lang="en-US" sz="2400" dirty="0"/>
              <a:t>Combining NAP </a:t>
            </a:r>
            <a:r>
              <a:rPr lang="en-US" sz="2400" dirty="0" smtClean="0"/>
              <a:t>technologies</a:t>
            </a:r>
          </a:p>
          <a:p>
            <a:pPr marL="282575" lvl="1" indent="-282575">
              <a:spcBef>
                <a:spcPts val="1200"/>
              </a:spcBef>
              <a:buFont typeface="Arial" pitchFamily="34" charset="0"/>
              <a:buChar char="•"/>
            </a:pPr>
            <a:r>
              <a:rPr lang="en-US" sz="2400" dirty="0"/>
              <a:t>Dependencies</a:t>
            </a:r>
          </a:p>
        </p:txBody>
      </p:sp>
    </p:spTree>
    <p:extLst>
      <p:ext uri="{BB962C8B-B14F-4D97-AF65-F5344CB8AC3E}">
        <p14:creationId xmlns:p14="http://schemas.microsoft.com/office/powerpoint/2010/main" val="184956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This guide has focused on summarizing the critical design decisions, activities, and tasks required to enable a successful design of </a:t>
            </a:r>
            <a:r>
              <a:rPr lang="en-US" sz="2400" dirty="0" smtClean="0"/>
              <a:t>Network Access Protection </a:t>
            </a:r>
            <a:endParaRPr lang="en-US" sz="2400" dirty="0"/>
          </a:p>
          <a:p>
            <a:r>
              <a:rPr lang="en-US" sz="2400" dirty="0" smtClean="0"/>
              <a:t>Provide </a:t>
            </a:r>
            <a:r>
              <a:rPr lang="en-US" sz="2400" dirty="0"/>
              <a:t>feedback to </a:t>
            </a:r>
            <a:r>
              <a:rPr lang="en-US" sz="2400" dirty="0" smtClean="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378373" cy="1384995"/>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785104"/>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of using the Selecting the Right NAP Architecture guide</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Selecting the Right NAP Architecture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Benefits of Using the Selecting the Right </a:t>
            </a:r>
            <a:r>
              <a:rPr lang="en-US" dirty="0" smtClean="0"/>
              <a:t>NAP Architecture </a:t>
            </a:r>
            <a:r>
              <a:rPr lang="en-US" dirty="0"/>
              <a:t>Guide</a:t>
            </a:r>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marL="566738" lvl="1" indent="-284163">
              <a:buFont typeface="Arial" pitchFamily="34" charset="0"/>
              <a:buChar char="•"/>
            </a:pPr>
            <a:r>
              <a:rPr lang="en-US" sz="1600" dirty="0"/>
              <a:t>Most cost-effective design solution for implementation</a:t>
            </a:r>
          </a:p>
          <a:p>
            <a:pPr marL="566738" lvl="1" indent="-284163">
              <a:buFont typeface="Arial" pitchFamily="34" charset="0"/>
              <a:buChar char="•"/>
            </a:pPr>
            <a:r>
              <a:rPr lang="en-US" sz="1600" dirty="0"/>
              <a:t>Alignment between the business </a:t>
            </a:r>
            <a:r>
              <a:rPr lang="en-US" sz="1600" dirty="0" smtClean="0"/>
              <a:t>and IT </a:t>
            </a:r>
            <a:r>
              <a:rPr lang="en-US" sz="1600" dirty="0"/>
              <a:t>from the beginning of the </a:t>
            </a:r>
            <a:r>
              <a:rPr lang="en-US" sz="1600" dirty="0" smtClean="0"/>
              <a:t/>
            </a:r>
            <a:br>
              <a:rPr lang="en-US" sz="1600" dirty="0" smtClean="0"/>
            </a:br>
            <a:r>
              <a:rPr lang="en-US" sz="1600" dirty="0" smtClean="0"/>
              <a:t>design </a:t>
            </a:r>
            <a:r>
              <a:rPr lang="en-US" sz="1600" dirty="0"/>
              <a:t>process to the end</a:t>
            </a:r>
          </a:p>
          <a:p>
            <a:r>
              <a:rPr lang="en-US" dirty="0" smtClean="0"/>
              <a:t>Benefits for Infrastructure Stakeholders/Decision Makers</a:t>
            </a:r>
          </a:p>
          <a:p>
            <a:pPr marL="566738" lvl="1" indent="-284163">
              <a:buFont typeface="Arial" pitchFamily="34" charset="0"/>
              <a:buChar char="•"/>
            </a:pPr>
            <a:r>
              <a:rPr lang="en-US" sz="1600" dirty="0"/>
              <a:t>Authoritative guidance</a:t>
            </a:r>
          </a:p>
          <a:p>
            <a:pPr marL="566738" lvl="1" indent="-284163">
              <a:buFont typeface="Arial" pitchFamily="34" charset="0"/>
              <a:buChar char="•"/>
            </a:pPr>
            <a:r>
              <a:rPr lang="en-US" sz="1600" dirty="0"/>
              <a:t>Business validation questions ensuring solution meets requirements </a:t>
            </a:r>
            <a:r>
              <a:rPr lang="en-US" sz="1600" dirty="0" smtClean="0"/>
              <a:t/>
            </a:r>
            <a:br>
              <a:rPr lang="en-US" sz="1600" dirty="0" smtClean="0"/>
            </a:br>
            <a:r>
              <a:rPr lang="en-US" sz="1600" dirty="0" smtClean="0"/>
              <a:t>of </a:t>
            </a:r>
            <a:r>
              <a:rPr lang="en-US" sz="1600" dirty="0"/>
              <a:t>business and infrastructure stakeholders</a:t>
            </a:r>
          </a:p>
          <a:p>
            <a:pPr marL="566738" lvl="1" indent="-284163">
              <a:buFont typeface="Arial" pitchFamily="34" charset="0"/>
              <a:buChar char="•"/>
            </a:pPr>
            <a:r>
              <a:rPr lang="en-US" sz="1600" dirty="0" smtClean="0"/>
              <a:t>High-integrity </a:t>
            </a:r>
            <a:r>
              <a:rPr lang="en-US" sz="1600" dirty="0"/>
              <a:t>design criteria that includes product limitations</a:t>
            </a:r>
          </a:p>
          <a:p>
            <a:pPr marL="566738" lvl="1" indent="-284163">
              <a:buFont typeface="Arial" pitchFamily="34" charset="0"/>
              <a:buChar char="•"/>
            </a:pPr>
            <a:r>
              <a:rPr lang="en-US" sz="1600" dirty="0"/>
              <a:t>Fault-tolerant </a:t>
            </a:r>
            <a:r>
              <a:rPr lang="en-US" sz="1600" dirty="0" smtClean="0"/>
              <a:t>infrastructure</a:t>
            </a:r>
          </a:p>
          <a:p>
            <a:pPr marL="566738" lvl="1" indent="-284163">
              <a:buFont typeface="Arial" pitchFamily="34" charset="0"/>
              <a:buChar char="•"/>
            </a:pPr>
            <a:r>
              <a:rPr lang="en-US" sz="1600" dirty="0"/>
              <a:t>Proportionate system and network availability to meet business requirements</a:t>
            </a:r>
          </a:p>
          <a:p>
            <a:pPr marL="566738" lvl="1" indent="-284163">
              <a:buFont typeface="Arial" pitchFamily="34" charset="0"/>
              <a:buChar char="•"/>
            </a:pPr>
            <a:r>
              <a:rPr lang="en-US" sz="1600" dirty="0"/>
              <a:t>Infrastructure </a:t>
            </a:r>
            <a:r>
              <a:rPr lang="en-US" sz="1600" dirty="0" smtClean="0"/>
              <a:t>that is </a:t>
            </a:r>
            <a:r>
              <a:rPr lang="en-US" sz="1600" dirty="0"/>
              <a:t>sized appropriately for business requirements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Selecting the Right NAP Architecture Guide </a:t>
            </a:r>
            <a:r>
              <a:rPr lang="en-US" dirty="0"/>
              <a:t>(</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marL="566738" lvl="1" indent="-284163">
              <a:buFont typeface="Arial" pitchFamily="34" charset="0"/>
              <a:buChar char="•"/>
            </a:pPr>
            <a:r>
              <a:rPr lang="en-US" sz="1600" dirty="0"/>
              <a:t>Rapid readiness for consulting engagements</a:t>
            </a:r>
          </a:p>
          <a:p>
            <a:pPr marL="566738" lvl="1" indent="-284163">
              <a:buFont typeface="Arial" pitchFamily="34" charset="0"/>
              <a:buChar char="•"/>
            </a:pPr>
            <a:r>
              <a:rPr lang="en-US" sz="1600" dirty="0"/>
              <a:t>Planning and design template to standardize design and peer reviews</a:t>
            </a:r>
          </a:p>
          <a:p>
            <a:pPr marL="566738" lvl="1" indent="-284163">
              <a:buFont typeface="Arial" pitchFamily="34" charset="0"/>
              <a:buChar char="•"/>
            </a:pPr>
            <a:r>
              <a:rPr lang="en-US" sz="1600" dirty="0"/>
              <a:t>A “leave-behind” for pre- and post-sales visits to customer sites</a:t>
            </a:r>
          </a:p>
          <a:p>
            <a:pPr marL="566738" lvl="1" indent="-284163">
              <a:buFont typeface="Arial" pitchFamily="34" charset="0"/>
              <a:buChar char="•"/>
            </a:pPr>
            <a:r>
              <a:rPr lang="en-US" sz="1600" dirty="0"/>
              <a:t>General classroom instruction/preparation</a:t>
            </a:r>
          </a:p>
          <a:p>
            <a:r>
              <a:rPr lang="en-US" dirty="0" smtClean="0"/>
              <a:t>Benefits for the entire organization</a:t>
            </a:r>
          </a:p>
          <a:p>
            <a:pPr marL="566738" lvl="1" indent="-284163">
              <a:buFont typeface="Arial" pitchFamily="34" charset="0"/>
              <a:buChar char="•"/>
            </a:pPr>
            <a:r>
              <a:rPr lang="en-US" sz="1600" dirty="0"/>
              <a:t>Using the guide should result in a design that will be sized, configured, and appropriately placed to deliver a solution for achieving stated business requirements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478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146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Selecting the Right NAP Architecture </a:t>
            </a:r>
            <a:r>
              <a:rPr lang="en-US" dirty="0"/>
              <a:t>in Microsoft Infrastructure Optimization</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057400" y="2189162"/>
            <a:ext cx="5029200" cy="2479675"/>
          </a:xfrm>
          <a:prstGeom prst="rect">
            <a:avLst/>
          </a:prstGeom>
        </p:spPr>
      </p:pic>
    </p:spTree>
    <p:extLst>
      <p:ext uri="{BB962C8B-B14F-4D97-AF65-F5344CB8AC3E}">
        <p14:creationId xmlns:p14="http://schemas.microsoft.com/office/powerpoint/2010/main" val="3516869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en-US" sz="3200" dirty="0"/>
              <a:t>Selecting the Right N</a:t>
            </a:r>
            <a:r>
              <a:rPr lang="en-US" sz="3200" dirty="0" smtClean="0"/>
              <a:t>AP </a:t>
            </a:r>
            <a:r>
              <a:rPr lang="en-US" sz="3200" dirty="0"/>
              <a:t>Architecture</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077766"/>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t>
            </a:r>
            <a:r>
              <a:rPr lang="en-US" dirty="0" smtClean="0">
                <a:solidFill>
                  <a:schemeClr val="tx2"/>
                </a:solidFill>
              </a:rPr>
              <a:t>a NAP</a:t>
            </a:r>
            <a:r>
              <a:rPr lang="da-DK" dirty="0" smtClean="0"/>
              <a:t> </a:t>
            </a:r>
            <a:r>
              <a:rPr lang="en-US" dirty="0" smtClean="0">
                <a:solidFill>
                  <a:schemeClr val="tx2"/>
                </a:solidFill>
              </a:rPr>
              <a:t>infrastructure</a:t>
            </a:r>
            <a:endParaRPr lang="en-US" dirty="0">
              <a:solidFill>
                <a:schemeClr val="tx2"/>
              </a:solidFill>
            </a:endParaRP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smtClean="0"/>
              <a:t>Selecting the Right NAP </a:t>
            </a:r>
            <a:r>
              <a:rPr lang="en-US" dirty="0" smtClean="0">
                <a:solidFill>
                  <a:schemeClr val="tx2"/>
                </a:solidFill>
              </a:rPr>
              <a:t>architecture</a:t>
            </a:r>
            <a:endParaRPr lang="en-US" dirty="0">
              <a:solidFill>
                <a:schemeClr val="tx2"/>
              </a:solidFill>
            </a:endParaRPr>
          </a:p>
          <a:p>
            <a:pPr marL="174625" indent="-174625">
              <a:spcBef>
                <a:spcPts val="1200"/>
              </a:spcBef>
              <a:buClr>
                <a:schemeClr val="accent1"/>
              </a:buClr>
              <a:buFont typeface="Arial" pitchFamily="34" charset="0"/>
              <a:buChar char="•"/>
            </a:pPr>
            <a:r>
              <a:rPr lang="en-US" dirty="0"/>
              <a:t>Selecting the Right NAP </a:t>
            </a:r>
            <a:r>
              <a:rPr lang="en-US" dirty="0" smtClean="0">
                <a:solidFill>
                  <a:schemeClr val="tx2"/>
                </a:solidFill>
              </a:rPr>
              <a:t>infrastructure </a:t>
            </a:r>
            <a:r>
              <a:rPr lang="en-US" dirty="0">
                <a:solidFill>
                  <a:schemeClr val="tx2"/>
                </a:solidFill>
              </a:rPr>
              <a:t>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86135"/>
            <a:ext cx="8229600" cy="461665"/>
          </a:xfrm>
        </p:spPr>
        <p:txBody>
          <a:bodyPr/>
          <a:lstStyle/>
          <a:p>
            <a:r>
              <a:rPr lang="en-US" dirty="0" smtClean="0"/>
              <a:t>What Is NAP?</a:t>
            </a:r>
            <a:endParaRPr lang="en-US" dirty="0"/>
          </a:p>
        </p:txBody>
      </p:sp>
      <p:sp>
        <p:nvSpPr>
          <p:cNvPr id="3" name="Rectangle 2"/>
          <p:cNvSpPr/>
          <p:nvPr/>
        </p:nvSpPr>
        <p:spPr>
          <a:xfrm>
            <a:off x="609600" y="1905000"/>
            <a:ext cx="6705600" cy="3816429"/>
          </a:xfrm>
          <a:prstGeom prst="rect">
            <a:avLst/>
          </a:prstGeom>
        </p:spPr>
        <p:txBody>
          <a:bodyPr wrap="square">
            <a:spAutoFit/>
          </a:bodyPr>
          <a:lstStyle/>
          <a:p>
            <a:pPr>
              <a:spcBef>
                <a:spcPts val="1200"/>
              </a:spcBef>
              <a:buClr>
                <a:schemeClr val="accent1"/>
              </a:buClr>
            </a:pPr>
            <a:r>
              <a:rPr lang="en-US" sz="2400" dirty="0"/>
              <a:t>Network Access Protection is a policy-based solution that:</a:t>
            </a:r>
            <a:endParaRPr lang="en-US" sz="2400" dirty="0" smtClean="0"/>
          </a:p>
          <a:p>
            <a:pPr marL="282575" indent="-282575">
              <a:spcBef>
                <a:spcPts val="1200"/>
              </a:spcBef>
              <a:buClr>
                <a:schemeClr val="accent1"/>
              </a:buClr>
              <a:buFont typeface="Arial" pitchFamily="34" charset="0"/>
              <a:buChar char="•"/>
            </a:pPr>
            <a:r>
              <a:rPr lang="en-US" dirty="0"/>
              <a:t>Validates whether computers meet health policies</a:t>
            </a:r>
            <a:endParaRPr lang="en-US" dirty="0" smtClean="0"/>
          </a:p>
          <a:p>
            <a:pPr marL="282575" indent="-282575">
              <a:spcBef>
                <a:spcPts val="1200"/>
              </a:spcBef>
              <a:buClr>
                <a:schemeClr val="accent1"/>
              </a:buClr>
              <a:buFont typeface="Arial" pitchFamily="34" charset="0"/>
              <a:buChar char="•"/>
            </a:pPr>
            <a:r>
              <a:rPr lang="en-US" dirty="0"/>
              <a:t>Can limit access for noncompliant </a:t>
            </a:r>
            <a:r>
              <a:rPr lang="en-US" dirty="0" smtClean="0"/>
              <a:t>computers</a:t>
            </a:r>
          </a:p>
          <a:p>
            <a:pPr marL="282575" indent="-282575">
              <a:spcBef>
                <a:spcPts val="1200"/>
              </a:spcBef>
              <a:buClr>
                <a:schemeClr val="accent1"/>
              </a:buClr>
              <a:buFont typeface="Arial" pitchFamily="34" charset="0"/>
              <a:buChar char="•"/>
            </a:pPr>
            <a:r>
              <a:rPr lang="en-US" dirty="0"/>
              <a:t>Automatically remediates noncompliant </a:t>
            </a:r>
            <a:r>
              <a:rPr lang="en-US" dirty="0" smtClean="0"/>
              <a:t>computers</a:t>
            </a:r>
          </a:p>
          <a:p>
            <a:pPr marL="282575" indent="-282575">
              <a:spcBef>
                <a:spcPts val="1200"/>
              </a:spcBef>
              <a:buClr>
                <a:schemeClr val="accent1"/>
              </a:buClr>
              <a:buFont typeface="Arial" pitchFamily="34" charset="0"/>
              <a:buChar char="•"/>
            </a:pPr>
            <a:r>
              <a:rPr lang="en-US" dirty="0"/>
              <a:t>Continuously updates compliant computers to maintain health </a:t>
            </a:r>
            <a:r>
              <a:rPr lang="en-US" dirty="0" smtClean="0"/>
              <a:t>state</a:t>
            </a:r>
          </a:p>
          <a:p>
            <a:pPr marL="282575" indent="-282575">
              <a:spcBef>
                <a:spcPts val="1200"/>
              </a:spcBef>
              <a:buClr>
                <a:schemeClr val="accent1"/>
              </a:buClr>
              <a:buFont typeface="Arial" pitchFamily="34" charset="0"/>
              <a:buChar char="•"/>
            </a:pPr>
            <a:r>
              <a:rPr lang="en-US" dirty="0"/>
              <a:t>Offers administrators a wide range of choice and deployment flexibility to better secure their </a:t>
            </a:r>
            <a:r>
              <a:rPr lang="en-US" dirty="0" smtClean="0"/>
              <a:t>Windows</a:t>
            </a:r>
            <a:r>
              <a:rPr lang="en-US" baseline="30000" dirty="0" smtClean="0"/>
              <a:t>®</a:t>
            </a:r>
            <a:r>
              <a:rPr lang="en-US" dirty="0" smtClean="0"/>
              <a:t> </a:t>
            </a:r>
            <a:r>
              <a:rPr lang="en-US" dirty="0"/>
              <a:t>networks</a:t>
            </a:r>
            <a:endParaRPr lang="en-US" dirty="0" smtClean="0"/>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NAP </a:t>
            </a:r>
            <a:r>
              <a:rPr lang="en-US" dirty="0"/>
              <a:t>Decision Flow</a:t>
            </a:r>
            <a:endParaRPr lang="en-US" sz="3200" dirty="0"/>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52550"/>
            <a:ext cx="5029200" cy="5124450"/>
          </a:xfrm>
          <a:prstGeom prst="rect">
            <a:avLst/>
          </a:prstGeom>
          <a:noFill/>
          <a:ln>
            <a:noFill/>
          </a:ln>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Example NAP Architecture</a:t>
            </a:r>
            <a:endParaRPr lang="en-US" sz="3200" dirty="0"/>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80996"/>
            <a:ext cx="5005388" cy="4495954"/>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Why Implement NAP?</a:t>
            </a:r>
            <a:endParaRPr lang="en-US" dirty="0"/>
          </a:p>
        </p:txBody>
      </p:sp>
      <p:sp>
        <p:nvSpPr>
          <p:cNvPr id="3" name="Content Placeholder 2"/>
          <p:cNvSpPr>
            <a:spLocks noGrp="1"/>
          </p:cNvSpPr>
          <p:nvPr>
            <p:ph idx="1"/>
          </p:nvPr>
        </p:nvSpPr>
        <p:spPr>
          <a:xfrm>
            <a:off x="537027" y="1447800"/>
            <a:ext cx="8229600" cy="5029199"/>
          </a:xfrm>
        </p:spPr>
        <p:txBody>
          <a:bodyPr numCol="1">
            <a:normAutofit/>
          </a:bodyPr>
          <a:lstStyle/>
          <a:p>
            <a:pPr>
              <a:buNone/>
            </a:pPr>
            <a:endParaRPr lang="en-US" dirty="0" smtClean="0"/>
          </a:p>
          <a:p>
            <a:pPr marL="239713" indent="-239713"/>
            <a:r>
              <a:rPr lang="en-US" sz="2400" dirty="0"/>
              <a:t>Controlled access for guests, vendors, </a:t>
            </a:r>
            <a:r>
              <a:rPr lang="en-US" sz="2400" dirty="0" smtClean="0"/>
              <a:t>partners</a:t>
            </a:r>
          </a:p>
          <a:p>
            <a:pPr marL="239713" indent="-239713"/>
            <a:r>
              <a:rPr lang="en-US" sz="2400" dirty="0"/>
              <a:t>Improved resilience to malware as network health </a:t>
            </a:r>
            <a:r>
              <a:rPr lang="en-US" sz="2400" dirty="0" smtClean="0"/>
              <a:t>increases</a:t>
            </a:r>
          </a:p>
          <a:p>
            <a:pPr marL="239713" indent="-239713"/>
            <a:r>
              <a:rPr lang="en-US" sz="2400" dirty="0"/>
              <a:t>More robust update </a:t>
            </a:r>
            <a:r>
              <a:rPr lang="en-US" sz="2400" dirty="0" smtClean="0"/>
              <a:t>infrastructure</a:t>
            </a:r>
          </a:p>
          <a:p>
            <a:pPr marL="239713" indent="-239713"/>
            <a:r>
              <a:rPr lang="en-US" sz="2400" dirty="0"/>
              <a:t>Managed compliance</a:t>
            </a:r>
            <a:endParaRPr lang="en-US" sz="2400" dirty="0" smtClean="0"/>
          </a:p>
          <a:p>
            <a:pPr lvl="1">
              <a:buFont typeface="Arial" pitchFamily="34" charset="0"/>
              <a:buChar char="•"/>
            </a:pPr>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Key Messages for NAP</a:t>
            </a:r>
            <a:endParaRPr lang="en-US" dirty="0"/>
          </a:p>
        </p:txBody>
      </p:sp>
      <p:sp>
        <p:nvSpPr>
          <p:cNvPr id="3" name="Content Placeholder 2"/>
          <p:cNvSpPr>
            <a:spLocks noGrp="1"/>
          </p:cNvSpPr>
          <p:nvPr>
            <p:ph idx="1"/>
          </p:nvPr>
        </p:nvSpPr>
        <p:spPr>
          <a:xfrm>
            <a:off x="537027" y="1447800"/>
            <a:ext cx="8229600" cy="5029199"/>
          </a:xfrm>
        </p:spPr>
        <p:txBody>
          <a:bodyPr numCol="1">
            <a:normAutofit/>
          </a:bodyPr>
          <a:lstStyle/>
          <a:p>
            <a:pPr>
              <a:buNone/>
            </a:pPr>
            <a:endParaRPr lang="en-US" dirty="0" smtClean="0"/>
          </a:p>
          <a:p>
            <a:pPr marL="239713" indent="-239713"/>
            <a:r>
              <a:rPr lang="en-US" sz="2400" dirty="0"/>
              <a:t>The NAP client can be Windows Server</a:t>
            </a:r>
            <a:r>
              <a:rPr lang="en-US" sz="2400" baseline="30000" dirty="0"/>
              <a:t>®</a:t>
            </a:r>
            <a:r>
              <a:rPr lang="en-US" sz="2400" dirty="0"/>
              <a:t> 2008, Windows Vista</a:t>
            </a:r>
            <a:r>
              <a:rPr lang="en-US" sz="2400" baseline="30000" dirty="0"/>
              <a:t>®</a:t>
            </a:r>
            <a:r>
              <a:rPr lang="en-US" sz="2400" dirty="0"/>
              <a:t>, </a:t>
            </a:r>
            <a:r>
              <a:rPr lang="en-US" sz="2400" dirty="0" smtClean="0"/>
              <a:t>Windows </a:t>
            </a:r>
            <a:r>
              <a:rPr lang="en-US" sz="2400" dirty="0"/>
              <a:t>XP SP3, or </a:t>
            </a:r>
            <a:r>
              <a:rPr lang="en-US" sz="2400" dirty="0" smtClean="0"/>
              <a:t>third party </a:t>
            </a:r>
            <a:r>
              <a:rPr lang="en-US" sz="2400" dirty="0"/>
              <a:t>(Linux + Macintosh)</a:t>
            </a:r>
            <a:endParaRPr lang="en-US" sz="2400" dirty="0" smtClean="0"/>
          </a:p>
          <a:p>
            <a:pPr marL="239713" indent="-239713"/>
            <a:r>
              <a:rPr lang="en-US" sz="2400" dirty="0"/>
              <a:t>NAP is built into Windows that </a:t>
            </a:r>
            <a:r>
              <a:rPr lang="en-US" sz="2400" dirty="0" smtClean="0"/>
              <a:t>is enabled </a:t>
            </a:r>
            <a:r>
              <a:rPr lang="en-US" sz="2400" dirty="0"/>
              <a:t>via GP/script</a:t>
            </a:r>
            <a:endParaRPr lang="en-US" sz="2400" dirty="0" smtClean="0"/>
          </a:p>
          <a:p>
            <a:pPr marL="239713" indent="-239713"/>
            <a:r>
              <a:rPr lang="en-US" sz="2400" dirty="0"/>
              <a:t>NAP requires a minimum of one Windows Server 2008 machine to get started</a:t>
            </a:r>
            <a:endParaRPr lang="en-US" sz="2400" dirty="0" smtClean="0"/>
          </a:p>
          <a:p>
            <a:pPr lvl="1">
              <a:buFont typeface="Arial" pitchFamily="34" charset="0"/>
              <a:buChar char="•"/>
            </a:pPr>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89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3853</Words>
  <Application>Microsoft Office PowerPoint</Application>
  <PresentationFormat>On-screen Show (4:3)</PresentationFormat>
  <Paragraphs>373</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NAP?</vt:lpstr>
      <vt:lpstr>NAP Decision Flow</vt:lpstr>
      <vt:lpstr>Example NAP Architecture</vt:lpstr>
      <vt:lpstr>Why Implement NAP?</vt:lpstr>
      <vt:lpstr>Key Messages for NAP</vt:lpstr>
      <vt:lpstr>NAP Enforcement Options</vt:lpstr>
      <vt:lpstr>Step 1: Determine Client Connectivity</vt:lpstr>
      <vt:lpstr>Step 2: Determine VPN Platform</vt:lpstr>
      <vt:lpstr>Step 3: Determine the Enforcement Layer</vt:lpstr>
      <vt:lpstr>Step 4: Select Between 802.1X and DHCP</vt:lpstr>
      <vt:lpstr>NAP Restrictions – Host vs. Network Enforcement</vt:lpstr>
      <vt:lpstr>Additional Considerations </vt:lpstr>
      <vt:lpstr>Summary and Conclusion </vt:lpstr>
      <vt:lpstr>Find More Information </vt:lpstr>
      <vt:lpstr>Questions?</vt:lpstr>
      <vt:lpstr>Addenda</vt:lpstr>
      <vt:lpstr>Benefits of Using the Selecting the Right NAP Architecture Guide</vt:lpstr>
      <vt:lpstr>Benefits of Using the Selecting the Right NAP Architecture Guide (Continued)</vt:lpstr>
      <vt:lpstr>IPD in Microsoft Operations Framework 4.0</vt:lpstr>
      <vt:lpstr>Selecting the Right NAP Architecture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Selecting the Right NAP Architecture version 1.1</dc:title>
  <dc:subject>Selecting the Right NAP Architecture</dc:subject>
  <dc:creator/>
  <cp:lastModifiedBy/>
  <cp:revision>1</cp:revision>
  <dcterms:created xsi:type="dcterms:W3CDTF">2011-11-09T21:25:33Z</dcterms:created>
  <dcterms:modified xsi:type="dcterms:W3CDTF">2011-11-09T21:26:15Z</dcterms:modified>
</cp:coreProperties>
</file>