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 id="2147483696" r:id="rId2"/>
  </p:sldMasterIdLst>
  <p:notesMasterIdLst>
    <p:notesMasterId r:id="rId44"/>
  </p:notesMasterIdLst>
  <p:handoutMasterIdLst>
    <p:handoutMasterId r:id="rId45"/>
  </p:handoutMasterIdLst>
  <p:sldIdLst>
    <p:sldId id="263" r:id="rId3"/>
    <p:sldId id="318" r:id="rId4"/>
    <p:sldId id="271" r:id="rId5"/>
    <p:sldId id="358" r:id="rId6"/>
    <p:sldId id="374" r:id="rId7"/>
    <p:sldId id="375" r:id="rId8"/>
    <p:sldId id="376" r:id="rId9"/>
    <p:sldId id="321" r:id="rId10"/>
    <p:sldId id="391" r:id="rId11"/>
    <p:sldId id="336" r:id="rId12"/>
    <p:sldId id="366" r:id="rId13"/>
    <p:sldId id="392" r:id="rId14"/>
    <p:sldId id="377" r:id="rId15"/>
    <p:sldId id="378" r:id="rId16"/>
    <p:sldId id="379" r:id="rId17"/>
    <p:sldId id="380" r:id="rId18"/>
    <p:sldId id="381" r:id="rId19"/>
    <p:sldId id="382" r:id="rId20"/>
    <p:sldId id="383" r:id="rId21"/>
    <p:sldId id="384" r:id="rId22"/>
    <p:sldId id="393" r:id="rId23"/>
    <p:sldId id="401" r:id="rId24"/>
    <p:sldId id="302" r:id="rId25"/>
    <p:sldId id="367" r:id="rId26"/>
    <p:sldId id="347" r:id="rId27"/>
    <p:sldId id="348" r:id="rId28"/>
    <p:sldId id="387" r:id="rId29"/>
    <p:sldId id="388" r:id="rId30"/>
    <p:sldId id="389" r:id="rId31"/>
    <p:sldId id="402" r:id="rId32"/>
    <p:sldId id="390" r:id="rId33"/>
    <p:sldId id="394" r:id="rId34"/>
    <p:sldId id="395" r:id="rId35"/>
    <p:sldId id="396" r:id="rId36"/>
    <p:sldId id="397" r:id="rId37"/>
    <p:sldId id="398" r:id="rId38"/>
    <p:sldId id="399" r:id="rId39"/>
    <p:sldId id="400" r:id="rId40"/>
    <p:sldId id="368" r:id="rId41"/>
    <p:sldId id="369" r:id="rId42"/>
    <p:sldId id="372"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2" autoAdjust="0"/>
    <p:restoredTop sz="98698" autoAdjust="0"/>
  </p:normalViewPr>
  <p:slideViewPr>
    <p:cSldViewPr>
      <p:cViewPr>
        <p:scale>
          <a:sx n="50" d="100"/>
          <a:sy n="50" d="100"/>
        </p:scale>
        <p:origin x="-2652" y="-1422"/>
      </p:cViewPr>
      <p:guideLst>
        <p:guide orient="horz" pos="2160"/>
        <p:guide pos="2880"/>
      </p:guideLst>
    </p:cSldViewPr>
  </p:slideViewPr>
  <p:notesTextViewPr>
    <p:cViewPr>
      <p:scale>
        <a:sx n="100" d="100"/>
        <a:sy n="100" d="100"/>
      </p:scale>
      <p:origin x="0" y="54"/>
    </p:cViewPr>
  </p:notesTextViewPr>
  <p:sorterViewPr>
    <p:cViewPr>
      <p:scale>
        <a:sx n="100" d="100"/>
        <a:sy n="100" d="100"/>
      </p:scale>
      <p:origin x="0" y="1686"/>
    </p:cViewPr>
  </p:sorterViewPr>
  <p:notesViewPr>
    <p:cSldViewPr>
      <p:cViewPr>
        <p:scale>
          <a:sx n="90" d="100"/>
          <a:sy n="90" d="100"/>
        </p:scale>
        <p:origin x="-288" y="25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5/25/2010</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5/25/2010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sdn.microsoft.com/en-us/windowsserver/cc196364.aspx"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microsoft.com/windowsserver2008/en/us/system-requirements.asp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2010 Microsoft Corporation. This documentation is licensed to you under the Creative Commons Attribution License. To view a copy of this license, visit </a:t>
            </a:r>
            <a:r>
              <a:rPr lang="en-US" sz="1000" u="sng" kern="1200" dirty="0" smtClean="0">
                <a:solidFill>
                  <a:schemeClr val="tx1"/>
                </a:solidFill>
                <a:effectLst/>
                <a:latin typeface="+mn-lt"/>
                <a:ea typeface="+mn-ea"/>
                <a:cs typeface="+mn-cs"/>
                <a:hlinkClick r:id="rId3"/>
              </a:rPr>
              <a:t>http://creativecommons.org/licenses/by/3.0/us/</a:t>
            </a:r>
            <a:r>
              <a:rPr lang="en-US" sz="1000" kern="1200" dirty="0" smtClean="0">
                <a:solidFill>
                  <a:schemeClr val="tx1"/>
                </a:solidFill>
                <a:effectLst/>
                <a:latin typeface="+mn-lt"/>
                <a:ea typeface="+mn-ea"/>
                <a:cs typeface="+mn-cs"/>
              </a:rPr>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t>
            </a:r>
          </a:p>
          <a:p>
            <a:r>
              <a:rPr lang="en-US" sz="1000" dirty="0" smtClean="0"/>
              <a:t>Microsoft, Excel, Hyper-V, SharePoint, SQL Azure, SQL Server, Windows, and Windows Server </a:t>
            </a:r>
            <a:r>
              <a:rPr lang="en-US" sz="1000" kern="1200" dirty="0" smtClean="0">
                <a:solidFill>
                  <a:schemeClr val="tx1"/>
                </a:solidFill>
                <a:effectLst/>
                <a:latin typeface="+mn-lt"/>
                <a:ea typeface="+mn-ea"/>
                <a:cs typeface="+mn-cs"/>
              </a:rPr>
              <a:t>are either registered trademarks or trademarks of Microsoft Corporation in the United States and/or other countries.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38"/>
              </a:spcBef>
            </a:pPr>
            <a:r>
              <a:rPr lang="en-CA" sz="1000" b="1" dirty="0" smtClean="0"/>
              <a:t>Step 1. Determine Project Scope</a:t>
            </a:r>
          </a:p>
          <a:p>
            <a:pPr>
              <a:spcBef>
                <a:spcPts val="38"/>
              </a:spcBef>
            </a:pPr>
            <a:r>
              <a:rPr lang="en-US" sz="1000" dirty="0" smtClean="0"/>
              <a:t>The project scope will be determined in order to align the goals of the project with the business motivation.</a:t>
            </a:r>
            <a:endParaRPr lang="en-CA" sz="1000" dirty="0" smtClean="0"/>
          </a:p>
          <a:p>
            <a:pPr>
              <a:spcBef>
                <a:spcPts val="38"/>
              </a:spcBef>
            </a:pPr>
            <a:endParaRPr lang="en-CA" sz="1000" dirty="0" smtClean="0"/>
          </a:p>
          <a:p>
            <a:pPr>
              <a:spcBef>
                <a:spcPts val="38"/>
              </a:spcBef>
            </a:pPr>
            <a:r>
              <a:rPr lang="en-CA" sz="1000" b="1" dirty="0" smtClean="0"/>
              <a:t>Task 1: </a:t>
            </a:r>
            <a:r>
              <a:rPr lang="en-US" sz="1000" b="1" dirty="0" smtClean="0"/>
              <a:t>Determine applications in scope</a:t>
            </a:r>
            <a:endParaRPr lang="en-CA" sz="1000" b="1" dirty="0" smtClean="0"/>
          </a:p>
          <a:p>
            <a:pPr>
              <a:spcBef>
                <a:spcPts val="38"/>
              </a:spcBef>
            </a:pPr>
            <a:r>
              <a:rPr lang="en-US" sz="1000" dirty="0" smtClean="0"/>
              <a:t>The project scope will be determined in order to align the project goals with the business motivation. The results of this step will be used to determine which SQL Server roles will be required. Understanding the needs of the business provides a design that meets the business requirements. The database administrator (DBA) can serve as a major influence for the design team given the DBA’s working knowledge of the SQL Server features.</a:t>
            </a:r>
          </a:p>
          <a:p>
            <a:pPr>
              <a:spcBef>
                <a:spcPts val="38"/>
              </a:spcBef>
            </a:pPr>
            <a:endParaRPr lang="en-US" sz="1000" dirty="0" smtClean="0"/>
          </a:p>
          <a:p>
            <a:pPr>
              <a:spcBef>
                <a:spcPts val="38"/>
              </a:spcBef>
            </a:pPr>
            <a:r>
              <a:rPr lang="en-US" sz="1000" dirty="0" smtClean="0"/>
              <a:t>There are two primary architecture approaches—application-specific or as a service—for designing a SQL Server implementation.</a:t>
            </a:r>
          </a:p>
          <a:p>
            <a:pPr>
              <a:spcBef>
                <a:spcPts val="38"/>
              </a:spcBef>
            </a:pPr>
            <a:endParaRPr lang="en-US" sz="1000" dirty="0" smtClean="0"/>
          </a:p>
          <a:p>
            <a:pPr>
              <a:spcBef>
                <a:spcPts val="38"/>
              </a:spcBef>
            </a:pPr>
            <a:r>
              <a:rPr lang="en-US" sz="1000" dirty="0" smtClean="0"/>
              <a:t>In the application-specific approach, the infrastructure is designed to support a specific application. This requires application requirements gathering, determining required SQL Server roles, and specific application server design optimization. This is the approach used in the guide. </a:t>
            </a:r>
          </a:p>
          <a:p>
            <a:pPr>
              <a:spcBef>
                <a:spcPts val="38"/>
              </a:spcBef>
            </a:pPr>
            <a:endParaRPr lang="en-US" sz="1000" dirty="0" smtClean="0"/>
          </a:p>
          <a:p>
            <a:pPr>
              <a:spcBef>
                <a:spcPts val="38"/>
              </a:spcBef>
            </a:pPr>
            <a:r>
              <a:rPr lang="en-US" sz="1000" dirty="0" smtClean="0"/>
              <a:t>In the second approach, consider the SQL Server needs of many applications across the enterprise and design SQL Server as a service. The SQL Server as a service approach can be made available as a general platform for the business units to deliver standardization and economies of scale. The IT department can determine the SQL Server needs of specific applications based on data throughput, storage, memory, fault tolerance, security, and availability requirements. Then standardized hardware is purchased, and the IT department can balance incoming requests against existing capacity and performance and allocate the appropriate resources. This guide is not written for this approach; however, all of the tasks will be applicable so it may provide a starting point. With this approach, several steps in this guide may need to be repeated as each role is designed.</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
              </a:spcBef>
              <a:defRPr/>
            </a:pPr>
            <a:r>
              <a:rPr lang="en-US" sz="1000" b="1" dirty="0" smtClean="0">
                <a:latin typeface="+mn-lt"/>
              </a:rPr>
              <a:t>Step 2. Determine Which Roles Will Be Required </a:t>
            </a:r>
          </a:p>
          <a:p>
            <a:pPr>
              <a:spcBef>
                <a:spcPts val="38"/>
              </a:spcBef>
              <a:defRPr/>
            </a:pPr>
            <a:r>
              <a:rPr lang="en-US" sz="1000" dirty="0" smtClean="0">
                <a:latin typeface="+mn-lt"/>
              </a:rPr>
              <a:t>In this step, the product roles required will be identified.</a:t>
            </a:r>
          </a:p>
          <a:p>
            <a:pPr>
              <a:spcBef>
                <a:spcPts val="38"/>
              </a:spcBef>
              <a:defRPr/>
            </a:pPr>
            <a:endParaRPr lang="en-US" sz="1000" dirty="0" smtClean="0">
              <a:latin typeface="+mn-lt"/>
            </a:endParaRPr>
          </a:p>
          <a:p>
            <a:pPr>
              <a:spcBef>
                <a:spcPts val="38"/>
              </a:spcBef>
              <a:defRPr/>
            </a:pPr>
            <a:r>
              <a:rPr lang="en-US" sz="1000" b="1" dirty="0" smtClean="0">
                <a:latin typeface="+mn-lt"/>
              </a:rPr>
              <a:t>Task 1: Determine if Database Engine will be required </a:t>
            </a:r>
          </a:p>
          <a:p>
            <a:pPr>
              <a:spcBef>
                <a:spcPts val="38"/>
              </a:spcBef>
              <a:defRPr/>
            </a:pPr>
            <a:r>
              <a:rPr lang="en-US" sz="1000" dirty="0" smtClean="0">
                <a:latin typeface="+mn-lt"/>
              </a:rPr>
              <a:t>The Database Engine is the core service for storing, processing, and securing data. It supports OLTP databases. If the application being implemented requires one or more OLTP databases, record the database names in Table A-1 in the Appendix in the guide. Other services that may be selected in later tasks might also need databases. </a:t>
            </a:r>
          </a:p>
          <a:p>
            <a:pPr>
              <a:spcBef>
                <a:spcPts val="38"/>
              </a:spcBef>
              <a:defRPr/>
            </a:pPr>
            <a:endParaRPr lang="en-US" sz="1000" b="1" dirty="0" smtClean="0">
              <a:latin typeface="+mn-lt"/>
            </a:endParaRPr>
          </a:p>
          <a:p>
            <a:pPr>
              <a:spcBef>
                <a:spcPts val="38"/>
              </a:spcBef>
              <a:defRPr/>
            </a:pPr>
            <a:r>
              <a:rPr lang="en-US" sz="1000" b="1" dirty="0" smtClean="0">
                <a:latin typeface="+mn-lt"/>
              </a:rPr>
              <a:t>Task 2: Determine if Integration Services will be required </a:t>
            </a:r>
          </a:p>
          <a:p>
            <a:pPr>
              <a:spcBef>
                <a:spcPts val="38"/>
              </a:spcBef>
              <a:defRPr/>
            </a:pPr>
            <a:r>
              <a:rPr lang="en-US" sz="1000" dirty="0" smtClean="0">
                <a:latin typeface="+mn-lt"/>
              </a:rPr>
              <a:t>SQL Server Integration Services (SSIS) can connect to a variety of data sources to extract data, transform data to compatible formats, merge it into one dataset, and load it into one or more destinations, including flat files, raw files, and relational databases. See Appendix A in this presentation deck for one SSIS configuration. </a:t>
            </a:r>
          </a:p>
          <a:p>
            <a:pPr>
              <a:spcBef>
                <a:spcPts val="38"/>
              </a:spcBef>
              <a:defRPr/>
            </a:pPr>
            <a:endParaRPr lang="en-US" sz="1000" b="1" dirty="0" smtClean="0">
              <a:latin typeface="+mn-lt"/>
            </a:endParaRPr>
          </a:p>
          <a:p>
            <a:pPr>
              <a:spcBef>
                <a:spcPts val="38"/>
              </a:spcBef>
              <a:defRPr/>
            </a:pPr>
            <a:r>
              <a:rPr lang="en-US" sz="1000" b="1" dirty="0" smtClean="0">
                <a:latin typeface="+mn-lt"/>
              </a:rPr>
              <a:t>Task 3: Determine if Analysis Services will be required </a:t>
            </a:r>
          </a:p>
          <a:p>
            <a:pPr>
              <a:spcBef>
                <a:spcPts val="38"/>
              </a:spcBef>
              <a:defRPr/>
            </a:pPr>
            <a:r>
              <a:rPr lang="en-US" sz="1000" dirty="0" smtClean="0">
                <a:latin typeface="+mn-lt"/>
              </a:rPr>
              <a:t>SQL Server Analysis Services (SSAS) supports OLAP (online analytical processing) and data mining functionalities. This allows a DBA to design and create multidimensional structures that contain data aggregated from other data sources, such as relational databases. SSAS may be needed if reports need to be accessed rapidly with varying degrees of granularity (for example, yearly totals, monthly totals, quarterly totals, and individual transactions). See the</a:t>
            </a:r>
            <a:r>
              <a:rPr lang="en-US" sz="1000" baseline="0" dirty="0" smtClean="0">
                <a:latin typeface="+mn-lt"/>
              </a:rPr>
              <a:t> </a:t>
            </a:r>
            <a:r>
              <a:rPr lang="en-US" sz="1000" dirty="0" smtClean="0">
                <a:latin typeface="+mn-lt"/>
              </a:rPr>
              <a:t>Appendices in this presentation deck for one SSAS configuration.</a:t>
            </a:r>
          </a:p>
          <a:p>
            <a:pPr>
              <a:spcBef>
                <a:spcPts val="38"/>
              </a:spcBef>
              <a:defRPr/>
            </a:pPr>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
              </a:spcBef>
              <a:defRPr/>
            </a:pPr>
            <a:r>
              <a:rPr lang="en-US" sz="1000" b="1" dirty="0" smtClean="0">
                <a:latin typeface="+mn-lt"/>
              </a:rPr>
              <a:t>Step 2. Determine Which Roles Will Be Required (Continued)</a:t>
            </a:r>
          </a:p>
          <a:p>
            <a:pPr>
              <a:spcBef>
                <a:spcPts val="38"/>
              </a:spcBef>
              <a:defRPr/>
            </a:pPr>
            <a:r>
              <a:rPr lang="en-US" sz="1000" dirty="0" smtClean="0">
                <a:latin typeface="+mn-lt"/>
              </a:rPr>
              <a:t>In this step, the product roles required will be identified.</a:t>
            </a:r>
          </a:p>
          <a:p>
            <a:pPr>
              <a:spcBef>
                <a:spcPts val="38"/>
              </a:spcBef>
              <a:defRPr/>
            </a:pPr>
            <a:endParaRPr lang="en-US" sz="1000" dirty="0" smtClean="0">
              <a:latin typeface="+mn-lt"/>
            </a:endParaRPr>
          </a:p>
          <a:p>
            <a:pPr>
              <a:spcBef>
                <a:spcPts val="38"/>
              </a:spcBef>
              <a:defRPr/>
            </a:pPr>
            <a:r>
              <a:rPr lang="en-US" sz="1000" b="1" dirty="0" smtClean="0">
                <a:latin typeface="+mn-lt"/>
              </a:rPr>
              <a:t>Task 4: Determine if Reporting Services will be required </a:t>
            </a:r>
          </a:p>
          <a:p>
            <a:pPr>
              <a:spcBef>
                <a:spcPts val="38"/>
              </a:spcBef>
              <a:defRPr/>
            </a:pPr>
            <a:r>
              <a:rPr lang="en-US" sz="1000" dirty="0" smtClean="0">
                <a:latin typeface="+mn-lt"/>
              </a:rPr>
              <a:t>SQL Server Reporting Services (SSRS) delivers enterprise reporting functionality for creating reports that gather content from a variety of data sources, publishing the reports in various formats, and centrally managing their security and subscriptions. See the Appendices in this deck for one SSRS configuration.</a:t>
            </a:r>
          </a:p>
          <a:p>
            <a:pPr>
              <a:spcBef>
                <a:spcPts val="38"/>
              </a:spcBef>
              <a:defRPr/>
            </a:pPr>
            <a:endParaRPr lang="en-US" sz="1000" dirty="0" smtClean="0">
              <a:latin typeface="+mn-lt"/>
            </a:endParaRPr>
          </a:p>
          <a:p>
            <a:pPr>
              <a:spcBef>
                <a:spcPts val="38"/>
              </a:spcBef>
              <a:defRPr/>
            </a:pPr>
            <a:r>
              <a:rPr lang="en-US" sz="1000" b="1" dirty="0" smtClean="0">
                <a:latin typeface="+mn-lt"/>
              </a:rPr>
              <a:t>Task 5: Determine if SQL Server Master Data Services will be required</a:t>
            </a:r>
          </a:p>
          <a:p>
            <a:pPr>
              <a:spcBef>
                <a:spcPts val="38"/>
              </a:spcBef>
              <a:defRPr/>
            </a:pPr>
            <a:r>
              <a:rPr lang="en-US" sz="1000" dirty="0" smtClean="0">
                <a:latin typeface="+mn-lt"/>
              </a:rPr>
              <a:t>SQL Server Master Data Services provides a master data hub to centrally organize, maintain, and manage master data within the organization. By integrating disparate operational and analytic systems with Master Data Services, all applications across the organization will rely on a central, accurate source of information. Using Master Data Services, a single source of master data is created and an auditable record of that data is maintained as it changes over time.</a:t>
            </a:r>
          </a:p>
          <a:p>
            <a:pPr>
              <a:spcBef>
                <a:spcPts val="38"/>
              </a:spcBef>
              <a:defRPr/>
            </a:pPr>
            <a:endParaRPr lang="en-US" sz="1000" dirty="0" smtClean="0">
              <a:latin typeface="+mn-lt"/>
            </a:endParaRPr>
          </a:p>
          <a:p>
            <a:pPr>
              <a:spcBef>
                <a:spcPts val="38"/>
              </a:spcBef>
              <a:defRPr/>
            </a:pPr>
            <a:endParaRPr lang="en-US" sz="1000" dirty="0" smtClean="0">
              <a:latin typeface="+mn-lt"/>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
              </a:spcBef>
            </a:pPr>
            <a:r>
              <a:rPr lang="en-US" sz="1000" b="1" dirty="0" smtClean="0"/>
              <a:t>Step 3. Design the SQL</a:t>
            </a:r>
            <a:r>
              <a:rPr lang="en-US" sz="1000" b="1" baseline="0" dirty="0" smtClean="0"/>
              <a:t> Server </a:t>
            </a:r>
            <a:r>
              <a:rPr lang="en-US" sz="1000" b="1" dirty="0" smtClean="0"/>
              <a:t>Database Engine Infrastructure</a:t>
            </a:r>
          </a:p>
          <a:p>
            <a:pPr>
              <a:spcBef>
                <a:spcPts val="38"/>
              </a:spcBef>
            </a:pPr>
            <a:r>
              <a:rPr lang="en-US" sz="1000" dirty="0" smtClean="0"/>
              <a:t>In this step, the database requirements will be gathered and the database infrastructure will be designed from those requirements.</a:t>
            </a:r>
          </a:p>
          <a:p>
            <a:pPr>
              <a:spcBef>
                <a:spcPts val="38"/>
              </a:spcBef>
            </a:pPr>
            <a:endParaRPr lang="en-US" sz="1000" b="1" dirty="0" smtClean="0"/>
          </a:p>
          <a:p>
            <a:pPr>
              <a:spcBef>
                <a:spcPts val="38"/>
              </a:spcBef>
            </a:pPr>
            <a:r>
              <a:rPr lang="en-US" sz="1000" b="1" dirty="0" smtClean="0"/>
              <a:t>Task 1: Determine capacity and performance requirements:</a:t>
            </a:r>
          </a:p>
          <a:p>
            <a:pPr>
              <a:spcBef>
                <a:spcPts val="38"/>
              </a:spcBef>
            </a:pPr>
            <a:endParaRPr lang="en-US" sz="1000" b="1" dirty="0" smtClean="0"/>
          </a:p>
          <a:p>
            <a:pPr marL="225425" indent="-225425">
              <a:spcBef>
                <a:spcPts val="38"/>
              </a:spcBef>
              <a:buFont typeface="Arial" pitchFamily="34" charset="0"/>
              <a:buChar char="•"/>
            </a:pPr>
            <a:r>
              <a:rPr lang="en-US" sz="1000" b="1" dirty="0" smtClean="0"/>
              <a:t>Disk storage required. </a:t>
            </a:r>
            <a:r>
              <a:rPr lang="en-US" sz="1000" dirty="0" smtClean="0"/>
              <a:t>For databases that don’t yet exist, an estimate will need to be made of the disk storage required. Storage needs should be calculated for the database, transaction log, indexes, and </a:t>
            </a:r>
            <a:r>
              <a:rPr lang="en-US" sz="1000" b="1" dirty="0" smtClean="0"/>
              <a:t>tempdb</a:t>
            </a:r>
            <a:r>
              <a:rPr lang="en-US" sz="1000" dirty="0" smtClean="0"/>
              <a:t> database.</a:t>
            </a:r>
          </a:p>
          <a:p>
            <a:pPr>
              <a:spcBef>
                <a:spcPts val="38"/>
              </a:spcBef>
              <a:buFont typeface="Arial" pitchFamily="34" charset="0"/>
              <a:buChar char="•"/>
            </a:pPr>
            <a:endParaRPr lang="en-US" sz="1000" dirty="0" smtClean="0"/>
          </a:p>
          <a:p>
            <a:pPr marL="225425" indent="-225425">
              <a:spcBef>
                <a:spcPts val="38"/>
              </a:spcBef>
              <a:buFont typeface="Arial" pitchFamily="34" charset="0"/>
              <a:buChar char="•"/>
            </a:pPr>
            <a:r>
              <a:rPr lang="en-US" sz="1000" b="1" dirty="0" smtClean="0"/>
              <a:t>IOPS  and throughput required. </a:t>
            </a:r>
            <a:r>
              <a:rPr lang="en-US" sz="1000" dirty="0" smtClean="0"/>
              <a:t>Since the main function of SQL Server is to manipulate data, and that data resides either in memory or on the I/O subsystem, any I/O performance problems will result in performance degradation of SQL Server. Although it may not be possible to calculate the required IOPS in advance, benchmarks for some workloads may be available from SAN and disk vendors that may provide a baseline for estimating the required performance and the disk storage configuration required to deliver that performance level.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38"/>
              </a:spcBef>
              <a:spcAft>
                <a:spcPts val="0"/>
              </a:spcAft>
              <a:buClrTx/>
              <a:buSzTx/>
              <a:buFontTx/>
              <a:buNone/>
              <a:tabLst/>
              <a:defRPr/>
            </a:pPr>
            <a:r>
              <a:rPr lang="en-US" sz="1000" b="1" dirty="0" smtClean="0"/>
              <a:t>Step 3. Design the SQL</a:t>
            </a:r>
            <a:r>
              <a:rPr lang="en-US" sz="1000" b="1" baseline="0" dirty="0" smtClean="0"/>
              <a:t> Server </a:t>
            </a:r>
            <a:r>
              <a:rPr lang="en-US" sz="1000" b="1" dirty="0" smtClean="0"/>
              <a:t>Database Engine Infrastructure (continued)</a:t>
            </a:r>
          </a:p>
          <a:p>
            <a:pPr>
              <a:spcBef>
                <a:spcPts val="38"/>
              </a:spcBef>
            </a:pPr>
            <a:endParaRPr lang="en-US" sz="1000" b="1" dirty="0" smtClean="0"/>
          </a:p>
          <a:p>
            <a:pPr>
              <a:spcBef>
                <a:spcPts val="38"/>
              </a:spcBef>
            </a:pPr>
            <a:r>
              <a:rPr lang="en-US" sz="1000" b="1" dirty="0" smtClean="0"/>
              <a:t>Task 2: Determine whether to place the database in an existing instance</a:t>
            </a:r>
          </a:p>
          <a:p>
            <a:pPr>
              <a:spcBef>
                <a:spcPts val="38"/>
              </a:spcBef>
            </a:pPr>
            <a:r>
              <a:rPr lang="en-US" sz="1000" dirty="0" smtClean="0"/>
              <a:t>Regulatory requirements, memory isolation, fault tolerance, authentication, security concerns, and support requirements might be potential reasons why a database might not be able to be located within an existing instance.</a:t>
            </a:r>
          </a:p>
          <a:p>
            <a:pPr>
              <a:spcBef>
                <a:spcPts val="38"/>
              </a:spcBef>
            </a:pPr>
            <a:endParaRPr lang="en-US" sz="1000" b="1" dirty="0" smtClean="0"/>
          </a:p>
          <a:p>
            <a:pPr>
              <a:spcBef>
                <a:spcPts val="38"/>
              </a:spcBef>
            </a:pPr>
            <a:r>
              <a:rPr lang="en-US" sz="1000" b="1" dirty="0" smtClean="0"/>
              <a:t>Task 3: Determine whether to place the instance on an existing server running SQL Server or new server</a:t>
            </a:r>
          </a:p>
          <a:p>
            <a:pPr>
              <a:spcBef>
                <a:spcPts val="38"/>
              </a:spcBef>
            </a:pPr>
            <a:r>
              <a:rPr lang="en-US" sz="1000" dirty="0" smtClean="0"/>
              <a:t>Running multiple instances on a server is ideal to support multiple test and dev environments, to support multiple applications on a server but have each application in its own instance, or to securely isolate databases, but each additional instance adds overhead.</a:t>
            </a:r>
          </a:p>
          <a:p>
            <a:pPr>
              <a:spcBef>
                <a:spcPts val="38"/>
              </a:spcBef>
            </a:pP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36"/>
              </a:spcBef>
              <a:spcAft>
                <a:spcPts val="0"/>
              </a:spcAft>
              <a:buClrTx/>
              <a:buSzTx/>
              <a:buFontTx/>
              <a:buNone/>
              <a:tabLst/>
              <a:defRPr/>
            </a:pPr>
            <a:r>
              <a:rPr lang="en-US" sz="1000" b="1" dirty="0" smtClean="0">
                <a:latin typeface="+mn-lt"/>
              </a:rPr>
              <a:t>Step 3. Design the SQL</a:t>
            </a:r>
            <a:r>
              <a:rPr lang="en-US" sz="1000" b="1" baseline="0" dirty="0" smtClean="0">
                <a:latin typeface="+mn-lt"/>
              </a:rPr>
              <a:t> Server </a:t>
            </a:r>
            <a:r>
              <a:rPr lang="en-US" sz="1000" b="1" dirty="0" smtClean="0">
                <a:latin typeface="+mn-lt"/>
              </a:rPr>
              <a:t>Database Engine Infrastructure (continued)</a:t>
            </a:r>
          </a:p>
          <a:p>
            <a:pPr>
              <a:spcBef>
                <a:spcPts val="36"/>
              </a:spcBef>
              <a:defRPr/>
            </a:pPr>
            <a:endParaRPr lang="en-US" sz="1000" b="1" dirty="0" smtClean="0">
              <a:latin typeface="+mn-lt"/>
            </a:endParaRPr>
          </a:p>
          <a:p>
            <a:pPr>
              <a:spcBef>
                <a:spcPts val="36"/>
              </a:spcBef>
              <a:defRPr/>
            </a:pPr>
            <a:r>
              <a:rPr lang="en-US" sz="1000" b="1" dirty="0" smtClean="0">
                <a:latin typeface="+mn-lt"/>
              </a:rPr>
              <a:t>Task 4: Determine the number of servers</a:t>
            </a:r>
          </a:p>
          <a:p>
            <a:pPr>
              <a:spcBef>
                <a:spcPts val="36"/>
              </a:spcBef>
              <a:defRPr/>
            </a:pPr>
            <a:r>
              <a:rPr lang="en-US" sz="1000" dirty="0" smtClean="0">
                <a:latin typeface="+mn-lt"/>
              </a:rPr>
              <a:t>Several factors may change the number of SQL Server-based servers: whether scaling out will be implemented, and whether fault tolerance will be implemented at the database-level or instance level. </a:t>
            </a:r>
          </a:p>
          <a:p>
            <a:pPr>
              <a:spcBef>
                <a:spcPts val="36"/>
              </a:spcBef>
              <a:defRPr/>
            </a:pPr>
            <a:endParaRPr lang="en-US" sz="1000" b="1" dirty="0" smtClean="0">
              <a:latin typeface="+mn-lt"/>
            </a:endParaRPr>
          </a:p>
          <a:p>
            <a:pPr>
              <a:spcBef>
                <a:spcPts val="36"/>
              </a:spcBef>
              <a:defRPr/>
            </a:pPr>
            <a:r>
              <a:rPr lang="en-US" sz="1000" b="1" dirty="0" smtClean="0">
                <a:latin typeface="+mn-lt"/>
              </a:rPr>
              <a:t>Task 5: Determine placement of each new instance</a:t>
            </a:r>
          </a:p>
          <a:p>
            <a:pPr>
              <a:spcBef>
                <a:spcPts val="36"/>
              </a:spcBef>
              <a:defRPr/>
            </a:pPr>
            <a:r>
              <a:rPr lang="en-US" sz="1000" dirty="0" smtClean="0">
                <a:latin typeface="+mn-lt"/>
              </a:rPr>
              <a:t>For each instance identified in Task 1, determine location of instance, whether instance will be on a physical or virtual server, and whether instance will be on existing or new hardware. </a:t>
            </a:r>
          </a:p>
          <a:p>
            <a:pPr>
              <a:spcBef>
                <a:spcPts val="36"/>
              </a:spcBef>
              <a:defRPr/>
            </a:pPr>
            <a:endParaRPr lang="en-US" sz="1000" b="1" dirty="0" smtClean="0">
              <a:latin typeface="+mn-lt"/>
            </a:endParaRPr>
          </a:p>
          <a:p>
            <a:pPr>
              <a:spcBef>
                <a:spcPts val="36"/>
              </a:spcBef>
              <a:defRPr/>
            </a:pPr>
            <a:r>
              <a:rPr lang="en-US" sz="1000" b="1" dirty="0" smtClean="0">
                <a:latin typeface="+mn-lt"/>
              </a:rPr>
              <a:t>Task 6: Select the server hardware</a:t>
            </a:r>
          </a:p>
          <a:p>
            <a:pPr>
              <a:spcBef>
                <a:spcPts val="36"/>
              </a:spcBef>
              <a:defRPr/>
            </a:pPr>
            <a:r>
              <a:rPr lang="en-US" sz="1000" dirty="0" smtClean="0">
                <a:latin typeface="+mn-lt"/>
              </a:rPr>
              <a:t>Little specific architectural information is available to determine hardware for servers. Hardware vendors provide sizing calculators to help design server hardware. See “Additional Reading” section for links to these tools. In addition to using a calculator, considerations for the hardware are given below.</a:t>
            </a:r>
          </a:p>
          <a:p>
            <a:pPr>
              <a:spcBef>
                <a:spcPts val="36"/>
              </a:spcBef>
              <a:defRPr/>
            </a:pPr>
            <a:endParaRPr lang="en-US" sz="1000" dirty="0" smtClean="0"/>
          </a:p>
          <a:p>
            <a:pPr>
              <a:spcBef>
                <a:spcPts val="36"/>
              </a:spcBef>
              <a:defRPr/>
            </a:pPr>
            <a:r>
              <a:rPr lang="en-US" sz="1000" b="1" dirty="0" smtClean="0">
                <a:latin typeface="+mn-lt"/>
              </a:rPr>
              <a:t>CPU.  </a:t>
            </a:r>
            <a:r>
              <a:rPr lang="en-US" sz="1000" dirty="0" smtClean="0">
                <a:latin typeface="+mn-lt"/>
              </a:rPr>
              <a:t>Many variables can affect CPU utilization. The following are guidelines when selecting new hardware:</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Use 64-bit processors.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Multi-core and multiple processors. Doubling the number of CPUs is preferred, but it does not guarantee twice the performance.</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L2 or L3 cache. Larger L2 or L3 processor caches generally provide better performance and often play a bigger role than raw CPU frequency.</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a:spcBef>
                <a:spcPts val="36"/>
              </a:spcBef>
              <a:buFont typeface="Arial" pitchFamily="34" charset="0"/>
              <a:buNone/>
              <a:defRPr/>
            </a:pPr>
            <a:r>
              <a:rPr lang="en-US" sz="1000" b="1" dirty="0" smtClean="0">
                <a:latin typeface="+mn-lt"/>
              </a:rPr>
              <a:t>Memory. </a:t>
            </a:r>
            <a:r>
              <a:rPr lang="en-US" sz="1000" dirty="0" smtClean="0">
                <a:latin typeface="+mn-lt"/>
              </a:rPr>
              <a:t>For OLTP applications, the product group recommends 2–4 GB of memory per processor core, and for data warehouses, 4–8 GB of memory per processor core. </a:t>
            </a:r>
          </a:p>
          <a:p>
            <a:pPr>
              <a:spcBef>
                <a:spcPts val="36"/>
              </a:spcBef>
              <a:buFont typeface="Arial" pitchFamily="34" charset="0"/>
              <a:buNone/>
              <a:defRPr/>
            </a:pPr>
            <a:endParaRPr lang="en-US" sz="1000" dirty="0" smtClean="0">
              <a:latin typeface="+mn-lt"/>
            </a:endParaRPr>
          </a:p>
          <a:p>
            <a:pPr>
              <a:spcBef>
                <a:spcPts val="36"/>
              </a:spcBef>
              <a:defRPr/>
            </a:pPr>
            <a:r>
              <a:rPr lang="en-US" sz="1000" b="1" dirty="0" smtClean="0">
                <a:latin typeface="+mn-lt"/>
              </a:rPr>
              <a:t>Disk subsystem. </a:t>
            </a:r>
            <a:r>
              <a:rPr lang="en-US" sz="1000" dirty="0" smtClean="0">
                <a:latin typeface="+mn-lt"/>
              </a:rPr>
              <a:t>Design the disk subsystem to provide the required storage space, deliver the performance to support the required number of IOPS, and provide protection against hardware failures. If a SAN is used, this may include redundant HBAs and switches.</a:t>
            </a:r>
          </a:p>
          <a:p>
            <a:pPr>
              <a:spcBef>
                <a:spcPts val="36"/>
              </a:spcBef>
              <a:defRPr/>
            </a:pPr>
            <a:endParaRPr lang="en-US" sz="1000" dirty="0" smtClean="0">
              <a:latin typeface="+mn-lt"/>
            </a:endParaRPr>
          </a:p>
          <a:p>
            <a:pPr>
              <a:spcBef>
                <a:spcPts val="36"/>
              </a:spcBef>
              <a:defRPr/>
            </a:pPr>
            <a:r>
              <a:rPr lang="en-US" sz="1000" b="1" dirty="0" smtClean="0">
                <a:latin typeface="+mn-lt"/>
              </a:rPr>
              <a:t>Network adapters. </a:t>
            </a:r>
            <a:r>
              <a:rPr lang="en-US" sz="1000" dirty="0" smtClean="0">
                <a:latin typeface="+mn-lt"/>
              </a:rPr>
              <a:t>Some hardware manufacturers provide network adapters and drivers providing fault tolerance or network port teaming for increased throughput. </a:t>
            </a:r>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38"/>
              </a:spcBef>
              <a:defRPr/>
            </a:pPr>
            <a:r>
              <a:rPr lang="en-US" sz="1000" b="1" dirty="0" smtClean="0">
                <a:latin typeface="+mn-lt"/>
              </a:rPr>
              <a:t>Step 4. Design the SQL Server Integration Services Infrastructure </a:t>
            </a:r>
          </a:p>
          <a:p>
            <a:pPr>
              <a:spcBef>
                <a:spcPts val="38"/>
              </a:spcBef>
              <a:defRPr/>
            </a:pPr>
            <a:r>
              <a:rPr lang="en-US" sz="1000" dirty="0" smtClean="0">
                <a:latin typeface="+mn-lt"/>
              </a:rPr>
              <a:t>The SSIS infrastructure will be designed in this step. If it was determined that SSIS is not required, go to the next step.</a:t>
            </a:r>
          </a:p>
          <a:p>
            <a:pPr>
              <a:spcBef>
                <a:spcPts val="38"/>
              </a:spcBef>
              <a:defRPr/>
            </a:pPr>
            <a:endParaRPr lang="en-US" sz="1000" dirty="0" smtClean="0">
              <a:latin typeface="+mn-lt"/>
            </a:endParaRPr>
          </a:p>
          <a:p>
            <a:pPr>
              <a:spcBef>
                <a:spcPts val="38"/>
              </a:spcBef>
              <a:defRPr/>
            </a:pPr>
            <a:r>
              <a:rPr lang="en-US" sz="1000" b="1" dirty="0" smtClean="0">
                <a:latin typeface="+mn-lt"/>
              </a:rPr>
              <a:t>Task 1: Determine resource requirements </a:t>
            </a:r>
          </a:p>
          <a:p>
            <a:pPr>
              <a:spcBef>
                <a:spcPts val="38"/>
              </a:spcBef>
              <a:defRPr/>
            </a:pPr>
            <a:r>
              <a:rPr lang="en-US" sz="1000" dirty="0" smtClean="0">
                <a:latin typeface="+mn-lt"/>
              </a:rPr>
              <a:t>Data cannot be transformed faster than it can be read or written, and since there isn’t a calculator available to determine capacity and performance for the SSIS role, this task presents several items for consideration:</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SSIS takes data from one source and moves it to another, so the areas to consider include the data source, the network from data source to the SSIS server, the SSIS server, the network to the destination, and the destination server. </a:t>
            </a:r>
          </a:p>
          <a:p>
            <a:pPr>
              <a:spcBef>
                <a:spcPts val="38"/>
              </a:spcBef>
              <a:buFontTx/>
              <a:buChar char="•"/>
              <a:defRPr/>
            </a:pPr>
            <a:endParaRPr lang="en-US" sz="1000" dirty="0" smtClean="0">
              <a:latin typeface="+mn-lt"/>
            </a:endParaRPr>
          </a:p>
          <a:p>
            <a:pPr>
              <a:spcBef>
                <a:spcPts val="38"/>
              </a:spcBef>
              <a:defRPr/>
            </a:pPr>
            <a:r>
              <a:rPr lang="en-US" sz="1000" b="1" dirty="0" smtClean="0">
                <a:latin typeface="+mn-lt"/>
              </a:rPr>
              <a:t>Task 2: Determine where the Integration Services packages will be stored</a:t>
            </a:r>
          </a:p>
          <a:p>
            <a:pPr>
              <a:spcBef>
                <a:spcPts val="38"/>
              </a:spcBef>
              <a:defRPr/>
            </a:pPr>
            <a:r>
              <a:rPr lang="en-US" sz="1000" dirty="0" smtClean="0">
                <a:latin typeface="+mn-lt"/>
              </a:rPr>
              <a:t>An Integration Services package is the set of instructions that is retrieved and executed against the data. Packages can be stored in the SQL Server </a:t>
            </a:r>
            <a:r>
              <a:rPr lang="en-US" sz="1000" b="1" dirty="0" smtClean="0">
                <a:latin typeface="+mn-lt"/>
              </a:rPr>
              <a:t>msdb</a:t>
            </a:r>
            <a:r>
              <a:rPr lang="en-US" sz="1000" dirty="0" smtClean="0">
                <a:latin typeface="+mn-lt"/>
              </a:rPr>
              <a:t> database or on the file system.</a:t>
            </a:r>
          </a:p>
          <a:p>
            <a:pPr>
              <a:spcBef>
                <a:spcPts val="38"/>
              </a:spcBef>
              <a:defRPr/>
            </a:pPr>
            <a:endParaRPr lang="en-US" sz="1000" dirty="0" smtClean="0">
              <a:latin typeface="+mn-lt"/>
            </a:endParaRPr>
          </a:p>
          <a:p>
            <a:pPr>
              <a:spcBef>
                <a:spcPts val="38"/>
              </a:spcBef>
              <a:defRPr/>
            </a:pPr>
            <a:r>
              <a:rPr lang="en-US" sz="1000" b="1" dirty="0" smtClean="0">
                <a:latin typeface="+mn-lt"/>
              </a:rPr>
              <a:t>Task 3: Determine number of SSIS servers required </a:t>
            </a:r>
          </a:p>
          <a:p>
            <a:pPr>
              <a:spcBef>
                <a:spcPts val="38"/>
              </a:spcBef>
              <a:defRPr/>
            </a:pPr>
            <a:r>
              <a:rPr lang="en-US" sz="1000" dirty="0" smtClean="0">
                <a:latin typeface="+mn-lt"/>
              </a:rPr>
              <a:t>SSIS does not support clustering or provide for scaling out to automatically load balance. If the load exceeds the capacity of the server to meet the business’s requirements, add additional servers to perform parallel loads or processing and manually split up the SSIS tasks among the servers.</a:t>
            </a:r>
          </a:p>
          <a:p>
            <a:pPr>
              <a:spcBef>
                <a:spcPts val="38"/>
              </a:spcBef>
              <a:defRPr/>
            </a:pPr>
            <a:endParaRPr lang="en-US" sz="1000" dirty="0" smtClean="0">
              <a:latin typeface="+mn-lt"/>
            </a:endParaRPr>
          </a:p>
          <a:p>
            <a:pPr>
              <a:spcBef>
                <a:spcPts val="38"/>
              </a:spcBef>
              <a:defRPr/>
            </a:pPr>
            <a:r>
              <a:rPr lang="en-US" sz="1000" b="1" dirty="0" smtClean="0">
                <a:latin typeface="+mn-lt"/>
              </a:rPr>
              <a:t>Task 4: Determine placement </a:t>
            </a:r>
          </a:p>
          <a:p>
            <a:pPr>
              <a:spcBef>
                <a:spcPts val="38"/>
              </a:spcBef>
              <a:defRPr/>
            </a:pPr>
            <a:r>
              <a:rPr lang="en-US" sz="1000" dirty="0" smtClean="0">
                <a:latin typeface="+mn-lt"/>
              </a:rPr>
              <a:t>Network throughput is important with the SSIS role as it is moving data from one system to another. Factors such as politics, policy, network constraints, proximity to data sources, and geography may affect the decision of where to place the SSIS. SSIS can be run in a virtualized environment and the SSIS role can be installed on an existing server. </a:t>
            </a:r>
          </a:p>
          <a:p>
            <a:pPr marL="0" marR="0" indent="0" algn="l" defTabSz="914400" rtl="0" eaLnBrk="1" fontAlgn="auto" latinLnBrk="0" hangingPunct="1">
              <a:lnSpc>
                <a:spcPct val="100000"/>
              </a:lnSpc>
              <a:spcBef>
                <a:spcPts val="38"/>
              </a:spcBef>
              <a:spcAft>
                <a:spcPts val="0"/>
              </a:spcAft>
              <a:buClrTx/>
              <a:buSzTx/>
              <a:buFontTx/>
              <a:buNone/>
              <a:tabLst/>
              <a:defRPr/>
            </a:pPr>
            <a:r>
              <a:rPr lang="en-US" sz="1000" dirty="0" smtClean="0">
                <a:latin typeface="+mn-lt"/>
              </a:rPr>
              <a:t>See the Appendices in this deck for one SSIS configuration.</a:t>
            </a:r>
          </a:p>
          <a:p>
            <a:pPr>
              <a:spcBef>
                <a:spcPts val="38"/>
              </a:spcBef>
              <a:defRPr/>
            </a:pPr>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
              </a:spcBef>
              <a:defRPr/>
            </a:pPr>
            <a:r>
              <a:rPr lang="en-US" sz="1000" b="1" dirty="0" smtClean="0">
                <a:latin typeface="+mn-lt"/>
              </a:rPr>
              <a:t>Step 5. Design the SQL Server Analysis Services Infrastructure</a:t>
            </a:r>
          </a:p>
          <a:p>
            <a:pPr>
              <a:spcBef>
                <a:spcPts val="36"/>
              </a:spcBef>
              <a:defRPr/>
            </a:pPr>
            <a:r>
              <a:rPr lang="en-US" sz="1000" dirty="0" smtClean="0">
                <a:latin typeface="+mn-lt"/>
              </a:rPr>
              <a:t>If it was determined that SQL Server Analysis Services (SSAS) is required in the organization, the SSAS infrastructure will be designed in this step. If it was determined that SSAS is not required, go to the next step.</a:t>
            </a:r>
          </a:p>
          <a:p>
            <a:pPr>
              <a:spcBef>
                <a:spcPts val="36"/>
              </a:spcBef>
              <a:defRPr/>
            </a:pPr>
            <a:endParaRPr lang="en-US" sz="1000" b="1" dirty="0" smtClean="0">
              <a:latin typeface="+mn-lt"/>
            </a:endParaRPr>
          </a:p>
          <a:p>
            <a:pPr>
              <a:spcBef>
                <a:spcPts val="36"/>
              </a:spcBef>
              <a:defRPr/>
            </a:pPr>
            <a:r>
              <a:rPr lang="en-US" sz="1000" b="1" dirty="0" smtClean="0">
                <a:latin typeface="+mn-lt"/>
              </a:rPr>
              <a:t>Task 1: Determine resource requirements</a:t>
            </a:r>
          </a:p>
          <a:p>
            <a:pPr>
              <a:spcBef>
                <a:spcPts val="36"/>
              </a:spcBef>
              <a:defRPr/>
            </a:pPr>
            <a:r>
              <a:rPr lang="en-US" sz="1000" dirty="0" smtClean="0">
                <a:latin typeface="+mn-lt"/>
              </a:rPr>
              <a:t>SSAS uses online analytical processing (OLAP) multi-dimensional databases, also called cubes, which are stored in a folder on the file system.</a:t>
            </a:r>
          </a:p>
          <a:p>
            <a:pPr>
              <a:spcBef>
                <a:spcPts val="36"/>
              </a:spcBef>
              <a:defRPr/>
            </a:pPr>
            <a:endParaRPr lang="en-US" sz="1000" b="1" dirty="0" smtClean="0">
              <a:latin typeface="+mn-lt"/>
            </a:endParaRPr>
          </a:p>
          <a:p>
            <a:pPr>
              <a:spcBef>
                <a:spcPts val="36"/>
              </a:spcBef>
              <a:defRPr/>
            </a:pPr>
            <a:r>
              <a:rPr lang="en-US" sz="1000" b="1" dirty="0" smtClean="0">
                <a:latin typeface="+mn-lt"/>
              </a:rPr>
              <a:t>Disk Storage Required</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Cube sizes depend on the size of the fact tables and dimension members. If no other data is available, a good starting point may be to plan to allocate approximately 20–30 percent of the amount of space required for the same data stored in the underlying relational database, if that’s where the data is originating.</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Aggregations are typically less than 10 percent of the size of the data stored in the underlying relational database, but they can vary based on the number of aggregations.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During processing, SSAS stores copies of the objects in the processing transaction on disk until it is finished, and then the processed copies of the objects replace the original objects. Therefore, sufficient additional disk space must be provided for a second copy of each object. </a:t>
            </a:r>
          </a:p>
          <a:p>
            <a:pPr>
              <a:spcBef>
                <a:spcPts val="36"/>
              </a:spcBef>
              <a:buFont typeface="Arial" pitchFamily="34" charset="0"/>
              <a:buNone/>
              <a:defRPr/>
            </a:pPr>
            <a:endParaRPr lang="en-US" sz="1000" b="1" dirty="0" smtClean="0">
              <a:latin typeface="+mn-lt"/>
            </a:endParaRPr>
          </a:p>
          <a:p>
            <a:pPr>
              <a:spcBef>
                <a:spcPts val="36"/>
              </a:spcBef>
              <a:buFont typeface="Arial" pitchFamily="34" charset="0"/>
              <a:buNone/>
              <a:defRPr/>
            </a:pPr>
            <a:r>
              <a:rPr lang="en-US" sz="1000" b="1" dirty="0" smtClean="0">
                <a:latin typeface="+mn-lt"/>
              </a:rPr>
              <a:t>Memory and Processor</a:t>
            </a:r>
          </a:p>
          <a:p>
            <a:pPr>
              <a:spcBef>
                <a:spcPts val="36"/>
              </a:spcBef>
              <a:defRPr/>
            </a:pPr>
            <a:r>
              <a:rPr lang="en-US" sz="1000" dirty="0" smtClean="0">
                <a:latin typeface="+mn-lt"/>
              </a:rPr>
              <a:t>It is recommended to have 4–8 GB of memory per processor core.</a:t>
            </a:r>
          </a:p>
          <a:p>
            <a:pPr>
              <a:spcBef>
                <a:spcPts val="36"/>
              </a:spcBef>
              <a:defRPr/>
            </a:pPr>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38"/>
              </a:spcBef>
            </a:pPr>
            <a:r>
              <a:rPr lang="en-US" sz="1000" b="1" dirty="0" smtClean="0"/>
              <a:t>Step 5. Design the SQL Server Analysis Services Infrastructure</a:t>
            </a:r>
            <a:r>
              <a:rPr lang="en-US" sz="1000" dirty="0" smtClean="0"/>
              <a:t> </a:t>
            </a:r>
            <a:r>
              <a:rPr lang="en-US" sz="1000" b="1" dirty="0" smtClean="0"/>
              <a:t>(continued)</a:t>
            </a:r>
          </a:p>
          <a:p>
            <a:pPr>
              <a:spcBef>
                <a:spcPts val="38"/>
              </a:spcBef>
            </a:pPr>
            <a:endParaRPr lang="en-US" sz="1000" b="1" dirty="0" smtClean="0"/>
          </a:p>
          <a:p>
            <a:pPr>
              <a:spcBef>
                <a:spcPts val="38"/>
              </a:spcBef>
            </a:pPr>
            <a:r>
              <a:rPr lang="en-US" sz="1000" b="1" dirty="0" smtClean="0"/>
              <a:t>Task 2: Determine SQL Server version</a:t>
            </a:r>
          </a:p>
          <a:p>
            <a:pPr>
              <a:spcBef>
                <a:spcPts val="38"/>
              </a:spcBef>
            </a:pPr>
            <a:r>
              <a:rPr lang="en-US" sz="1000" dirty="0" smtClean="0"/>
              <a:t>SQL Server comes in 32-bit and 64-bit versions. Depending on the ODBC drivers available for the source and destination, a particular version may be required. </a:t>
            </a:r>
          </a:p>
          <a:p>
            <a:pPr>
              <a:spcBef>
                <a:spcPts val="38"/>
              </a:spcBef>
            </a:pPr>
            <a:endParaRPr lang="en-US" sz="1000" dirty="0" smtClean="0"/>
          </a:p>
          <a:p>
            <a:pPr>
              <a:spcBef>
                <a:spcPts val="38"/>
              </a:spcBef>
            </a:pPr>
            <a:r>
              <a:rPr lang="en-US" sz="1000" b="1" dirty="0" smtClean="0"/>
              <a:t>Task 3: Decide whether scalable shared databases will be used</a:t>
            </a:r>
          </a:p>
          <a:p>
            <a:pPr>
              <a:spcBef>
                <a:spcPts val="38"/>
              </a:spcBef>
            </a:pPr>
            <a:r>
              <a:rPr lang="en-US" sz="1000" dirty="0" smtClean="0"/>
              <a:t>Scalable shared database can be used to scale out querying or reporting loads. </a:t>
            </a:r>
          </a:p>
          <a:p>
            <a:pPr>
              <a:spcBef>
                <a:spcPts val="38"/>
              </a:spcBef>
            </a:pPr>
            <a:endParaRPr lang="en-US" sz="1000" b="1" dirty="0" smtClean="0"/>
          </a:p>
          <a:p>
            <a:pPr>
              <a:spcBef>
                <a:spcPts val="38"/>
              </a:spcBef>
            </a:pPr>
            <a:r>
              <a:rPr lang="en-US" sz="1000" b="1" dirty="0" smtClean="0"/>
              <a:t>Task 4: Determine scaling needs</a:t>
            </a:r>
          </a:p>
          <a:p>
            <a:pPr>
              <a:spcBef>
                <a:spcPts val="38"/>
              </a:spcBef>
            </a:pPr>
            <a:r>
              <a:rPr lang="en-US" sz="1000" dirty="0" smtClean="0"/>
              <a:t>If cube processing affects query performance or if processing can’t occur during times of reduced query load, consider moving processing tasks to a staging server and then performing an online synchronization of the production server and the staging server. Processing can also be distributed across multiple instances of Analysis Services by using remote partitions. Processing remote partitions uses the processor and memory resources on the remote server instead of the resources on the local computer</a:t>
            </a:r>
          </a:p>
          <a:p>
            <a:pPr>
              <a:spcBef>
                <a:spcPts val="38"/>
              </a:spcBef>
            </a:pPr>
            <a:endParaRPr lang="en-US" sz="1000" b="1" dirty="0" smtClean="0"/>
          </a:p>
          <a:p>
            <a:pPr>
              <a:spcBef>
                <a:spcPts val="38"/>
              </a:spcBef>
            </a:pPr>
            <a:r>
              <a:rPr lang="en-US" sz="1000" b="1" dirty="0" smtClean="0"/>
              <a:t>Task 5: Decide whether to cluster</a:t>
            </a:r>
          </a:p>
          <a:p>
            <a:pPr>
              <a:spcBef>
                <a:spcPts val="38"/>
              </a:spcBef>
            </a:pPr>
            <a:r>
              <a:rPr lang="en-US" sz="1000" dirty="0" smtClean="0"/>
              <a:t>SSAS natively supports failover clusters (formerly known as server clusters or as MSCS) in Windows Server to maximize availability.</a:t>
            </a:r>
          </a:p>
          <a:p>
            <a:pPr>
              <a:spcBef>
                <a:spcPts val="38"/>
              </a:spcBef>
            </a:pPr>
            <a:endParaRPr lang="en-US" sz="1000" b="1" dirty="0" smtClean="0"/>
          </a:p>
          <a:p>
            <a:pPr>
              <a:spcBef>
                <a:spcPts val="38"/>
              </a:spcBef>
            </a:pPr>
            <a:r>
              <a:rPr lang="en-US" sz="1000" b="1" dirty="0" smtClean="0"/>
              <a:t>Task 6: Determine placement</a:t>
            </a:r>
          </a:p>
          <a:p>
            <a:pPr>
              <a:spcBef>
                <a:spcPts val="38"/>
              </a:spcBef>
            </a:pPr>
            <a:r>
              <a:rPr lang="en-US" sz="1000" dirty="0" smtClean="0"/>
              <a:t>Factors such as politics, policy, network constraints, proximity to data sources, and geography, can determine where to place the SSAS servers. </a:t>
            </a:r>
          </a:p>
          <a:p>
            <a:pPr>
              <a:spcBef>
                <a:spcPts val="38"/>
              </a:spcBef>
            </a:pPr>
            <a:r>
              <a:rPr lang="en-US" sz="1000" dirty="0" smtClean="0"/>
              <a:t>SSAS can be run in a virtualized environment if the memory, disk, and network requirements do not exceed the throughput capabilities of the virtual machine.</a:t>
            </a:r>
          </a:p>
          <a:p>
            <a:pPr>
              <a:spcBef>
                <a:spcPts val="38"/>
              </a:spcBef>
            </a:pPr>
            <a:r>
              <a:rPr lang="en-US" sz="1000" dirty="0" smtClean="0"/>
              <a:t>SQL Server roles can coexist with other SQL Server roles on the same server. </a:t>
            </a:r>
          </a:p>
          <a:p>
            <a:pPr>
              <a:spcBef>
                <a:spcPts val="38"/>
              </a:spcBef>
            </a:pPr>
            <a:endParaRPr lang="en-US" sz="1000" dirty="0" smtClean="0"/>
          </a:p>
          <a:p>
            <a:pPr marL="0" marR="0" indent="0" algn="l" defTabSz="914400" rtl="0" eaLnBrk="1" fontAlgn="auto" latinLnBrk="0" hangingPunct="1">
              <a:lnSpc>
                <a:spcPct val="100000"/>
              </a:lnSpc>
              <a:spcBef>
                <a:spcPts val="36"/>
              </a:spcBef>
              <a:spcAft>
                <a:spcPts val="0"/>
              </a:spcAft>
              <a:buClrTx/>
              <a:buSzTx/>
              <a:buFontTx/>
              <a:buNone/>
              <a:tabLst/>
              <a:defRPr/>
            </a:pPr>
            <a:r>
              <a:rPr lang="en-US" sz="1000" dirty="0" smtClean="0">
                <a:latin typeface="+mn-lt"/>
              </a:rPr>
              <a:t>See the Appendices in this deck for one SSAS configuration.</a:t>
            </a:r>
          </a:p>
          <a:p>
            <a:pPr>
              <a:spcBef>
                <a:spcPts val="36"/>
              </a:spcBef>
              <a:defRPr/>
            </a:pPr>
            <a:endParaRPr lang="en-US" sz="1000" dirty="0" smtClean="0">
              <a:latin typeface="+mn-lt"/>
            </a:endParaRPr>
          </a:p>
          <a:p>
            <a:pPr>
              <a:spcBef>
                <a:spcPts val="38"/>
              </a:spcBef>
            </a:pP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
              </a:spcBef>
              <a:defRPr/>
            </a:pPr>
            <a:r>
              <a:rPr lang="en-US" sz="1000" b="1" dirty="0" smtClean="0">
                <a:latin typeface="+mn-lt"/>
              </a:rPr>
              <a:t>Step 6. Design the SQL Server Reporting Services Infrastructure</a:t>
            </a:r>
          </a:p>
          <a:p>
            <a:pPr>
              <a:spcBef>
                <a:spcPts val="36"/>
              </a:spcBef>
              <a:defRPr/>
            </a:pPr>
            <a:r>
              <a:rPr lang="en-US" sz="1000" dirty="0" smtClean="0">
                <a:latin typeface="+mn-lt"/>
              </a:rPr>
              <a:t>If it was determined that SQL Server Reporting Services (SSRS) is required in the organization, the SSRS infrastructure will be designed in this step. If it was determined that SSRS is not required, the SQL Server infrastructure planning is complete.</a:t>
            </a:r>
          </a:p>
          <a:p>
            <a:pPr>
              <a:spcBef>
                <a:spcPts val="36"/>
              </a:spcBef>
              <a:defRPr/>
            </a:pPr>
            <a:endParaRPr lang="en-US" sz="1000" b="1" dirty="0" smtClean="0">
              <a:latin typeface="+mn-lt"/>
            </a:endParaRPr>
          </a:p>
          <a:p>
            <a:pPr>
              <a:spcBef>
                <a:spcPts val="36"/>
              </a:spcBef>
              <a:defRPr/>
            </a:pPr>
            <a:r>
              <a:rPr lang="en-US" sz="1000" b="1" dirty="0" smtClean="0">
                <a:latin typeface="+mn-lt"/>
              </a:rPr>
              <a:t>Task 1: Determine resource requirements</a:t>
            </a:r>
          </a:p>
          <a:p>
            <a:pPr>
              <a:spcBef>
                <a:spcPts val="36"/>
              </a:spcBef>
              <a:defRPr/>
            </a:pPr>
            <a:r>
              <a:rPr lang="en-US" sz="1000" dirty="0" smtClean="0">
                <a:latin typeface="+mn-lt"/>
              </a:rPr>
              <a:t>In this task, the performance requirements will be assessed. No hard guidance is available for determining the processor, disk performance, or networking requirements for a typical scenario as they are all different, but there are a few factors that can be taken into consideration:</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Size and complexity of report definitions.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Data source. Whether reports are executed from cached or snapshot data or from live data.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Format requested when rendering a report. Formats such as PDF or Excel are more resource-intensive than HTML. </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a:spcBef>
                <a:spcPts val="36"/>
              </a:spcBef>
              <a:buFont typeface="Arial" pitchFamily="34" charset="0"/>
              <a:buNone/>
              <a:defRPr/>
            </a:pPr>
            <a:r>
              <a:rPr lang="en-US" sz="1000" b="1" dirty="0" smtClean="0">
                <a:latin typeface="+mn-lt"/>
              </a:rPr>
              <a:t>Disk Storage. </a:t>
            </a:r>
            <a:r>
              <a:rPr lang="en-US" sz="1000" dirty="0" smtClean="0">
                <a:latin typeface="+mn-lt"/>
              </a:rPr>
              <a:t>A report server database, or catalog, provides internal storage to one or more report servers. Each SSRS server must connect to two databases, named ReportServer and ReportServerTempDB by default. The ReportServer database stores the report definitions, resources, and configurations, while the ReportServerTempDB database stores all of the temporary snapshots while reports are running. See the guide for more information about the database sizes.</a:t>
            </a:r>
          </a:p>
          <a:p>
            <a:pPr>
              <a:spcBef>
                <a:spcPts val="36"/>
              </a:spcBef>
              <a:buFont typeface="Arial" pitchFamily="34" charset="0"/>
              <a:buNone/>
              <a:defRPr/>
            </a:pPr>
            <a:endParaRPr lang="en-US" sz="1000" dirty="0" smtClean="0">
              <a:latin typeface="+mn-lt"/>
            </a:endParaRPr>
          </a:p>
          <a:p>
            <a:pPr>
              <a:spcBef>
                <a:spcPts val="36"/>
              </a:spcBef>
              <a:buFont typeface="Arial" pitchFamily="34" charset="0"/>
              <a:buNone/>
              <a:defRPr/>
            </a:pPr>
            <a:r>
              <a:rPr lang="en-US" sz="1000" b="1" dirty="0" smtClean="0">
                <a:latin typeface="+mn-lt"/>
              </a:rPr>
              <a:t>Memory Requirements. </a:t>
            </a:r>
            <a:r>
              <a:rPr lang="en-US" sz="1000" dirty="0" smtClean="0">
                <a:latin typeface="+mn-lt"/>
              </a:rPr>
              <a:t>The product group recommends 2–4 GB of memory per processor core.</a:t>
            </a:r>
          </a:p>
          <a:p>
            <a:pPr>
              <a:spcBef>
                <a:spcPts val="36"/>
              </a:spcBef>
              <a:defRPr/>
            </a:pPr>
            <a:endParaRPr lang="en-US" sz="1000" b="1" dirty="0" smtClean="0">
              <a:latin typeface="+mn-lt"/>
            </a:endParaRPr>
          </a:p>
          <a:p>
            <a:pPr>
              <a:spcBef>
                <a:spcPts val="36"/>
              </a:spcBef>
              <a:defRPr/>
            </a:pPr>
            <a:r>
              <a:rPr lang="en-US" sz="1000" b="1" dirty="0" smtClean="0">
                <a:latin typeface="+mn-lt"/>
              </a:rPr>
              <a:t>Task 2: Determine placement of the report server databases</a:t>
            </a:r>
          </a:p>
          <a:p>
            <a:pPr>
              <a:spcBef>
                <a:spcPts val="36"/>
              </a:spcBef>
              <a:defRPr/>
            </a:pPr>
            <a:r>
              <a:rPr lang="en-US" sz="1000" dirty="0" smtClean="0">
                <a:latin typeface="+mn-lt"/>
              </a:rPr>
              <a:t>The report server databases can be hosted either on the Reporting Services server or on a remote database server.</a:t>
            </a:r>
          </a:p>
          <a:p>
            <a:pPr>
              <a:spcBef>
                <a:spcPts val="36"/>
              </a:spcBef>
              <a:defRPr/>
            </a:pPr>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4882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
              </a:spcBef>
              <a:defRPr/>
            </a:pPr>
            <a:r>
              <a:rPr lang="en-US" sz="1000" b="1" dirty="0" smtClean="0">
                <a:latin typeface="+mn-lt"/>
              </a:rPr>
              <a:t>Step 6. Design the SQL Server Reporting Services Infrastructure</a:t>
            </a:r>
            <a:r>
              <a:rPr lang="en-US" sz="1000" dirty="0" smtClean="0">
                <a:latin typeface="+mn-lt"/>
              </a:rPr>
              <a:t> </a:t>
            </a:r>
            <a:r>
              <a:rPr lang="en-US" sz="1000" b="1" dirty="0" smtClean="0">
                <a:latin typeface="+mn-lt"/>
              </a:rPr>
              <a:t>(continued)</a:t>
            </a:r>
          </a:p>
          <a:p>
            <a:pPr>
              <a:spcBef>
                <a:spcPts val="38"/>
              </a:spcBef>
              <a:defRPr/>
            </a:pPr>
            <a:endParaRPr lang="en-US" sz="1000" dirty="0" smtClean="0">
              <a:latin typeface="+mn-lt"/>
            </a:endParaRPr>
          </a:p>
          <a:p>
            <a:pPr>
              <a:spcBef>
                <a:spcPts val="38"/>
              </a:spcBef>
              <a:defRPr/>
            </a:pPr>
            <a:r>
              <a:rPr lang="en-US" sz="1000" b="1" dirty="0" smtClean="0">
                <a:latin typeface="+mn-lt"/>
              </a:rPr>
              <a:t>Task 3: Determine scaling and fault-tolerance approach</a:t>
            </a:r>
          </a:p>
          <a:p>
            <a:pPr>
              <a:spcBef>
                <a:spcPts val="38"/>
              </a:spcBef>
              <a:defRPr/>
            </a:pPr>
            <a:r>
              <a:rPr lang="en-US" sz="1000" dirty="0" smtClean="0">
                <a:latin typeface="+mn-lt"/>
              </a:rPr>
              <a:t>Scale-out deployments are used to provide fault tolerance and increase scalability of report servers in order to handle additional concurrent users and larger report execution loads. It can also be used to dedicate specific servers to process interactive or scheduled reports. Although moving to a scale-out configuration requires a move to the Enterprise edition of Reporting Services, doing so has a number of advantages in addition to raw capacity. These include the following:</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Multiple report servers offer better availability; if a single server fails, the overall system continues to answer queries.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Additional machines can take advantage of dedicated memory address space, without having to move to 64-bit hardware.</a:t>
            </a:r>
          </a:p>
          <a:p>
            <a:pPr>
              <a:spcBef>
                <a:spcPts val="38"/>
              </a:spcBef>
              <a:defRPr/>
            </a:pPr>
            <a:r>
              <a:rPr lang="en-US" sz="1000" dirty="0" smtClean="0">
                <a:latin typeface="+mn-lt"/>
              </a:rPr>
              <a:t>While SSRS is not supported in an MSCS cluster configuration, the server hosting the report server database can be set up in a failover cluster configuration.  </a:t>
            </a:r>
          </a:p>
          <a:p>
            <a:pPr>
              <a:spcBef>
                <a:spcPts val="38"/>
              </a:spcBef>
              <a:defRPr/>
            </a:pPr>
            <a:endParaRPr lang="en-US" sz="1000" dirty="0" smtClean="0">
              <a:latin typeface="+mn-lt"/>
            </a:endParaRPr>
          </a:p>
          <a:p>
            <a:pPr>
              <a:spcBef>
                <a:spcPts val="38"/>
              </a:spcBef>
              <a:defRPr/>
            </a:pPr>
            <a:r>
              <a:rPr lang="en-US" sz="1000" b="1" dirty="0" smtClean="0">
                <a:latin typeface="+mn-lt"/>
              </a:rPr>
              <a:t>Task 4: Determine placement of the SSRS server</a:t>
            </a:r>
          </a:p>
          <a:p>
            <a:pPr>
              <a:spcBef>
                <a:spcPts val="38"/>
              </a:spcBef>
              <a:defRPr/>
            </a:pPr>
            <a:r>
              <a:rPr lang="en-US" sz="1000" dirty="0" smtClean="0">
                <a:latin typeface="+mn-lt"/>
              </a:rPr>
              <a:t>For smaller environments, the SSRS server can be implemented on the same system as other SQL Server services. </a:t>
            </a:r>
          </a:p>
          <a:p>
            <a:pPr>
              <a:spcBef>
                <a:spcPts val="38"/>
              </a:spcBef>
              <a:defRPr/>
            </a:pPr>
            <a:r>
              <a:rPr lang="en-US" sz="1000" dirty="0" smtClean="0">
                <a:latin typeface="+mn-lt"/>
              </a:rPr>
              <a:t>SSRS is supported in a virtualized environment if the memory, disk, and network requirements do not exceed the throughput capabilities of the virtual machine.</a:t>
            </a:r>
          </a:p>
          <a:p>
            <a:pPr>
              <a:spcBef>
                <a:spcPts val="38"/>
              </a:spcBef>
              <a:defRPr/>
            </a:pPr>
            <a:endParaRPr lang="en-US" sz="1000" dirty="0" smtClean="0">
              <a:latin typeface="+mn-lt"/>
            </a:endParaRPr>
          </a:p>
          <a:p>
            <a:pPr marL="0" marR="0" indent="0" algn="l" defTabSz="914400" rtl="0" eaLnBrk="1" fontAlgn="auto" latinLnBrk="0" hangingPunct="1">
              <a:lnSpc>
                <a:spcPct val="100000"/>
              </a:lnSpc>
              <a:spcBef>
                <a:spcPts val="36"/>
              </a:spcBef>
              <a:spcAft>
                <a:spcPts val="0"/>
              </a:spcAft>
              <a:buClrTx/>
              <a:buSzTx/>
              <a:buFontTx/>
              <a:buNone/>
              <a:tabLst/>
              <a:defRPr/>
            </a:pPr>
            <a:r>
              <a:rPr lang="en-US" sz="1000" dirty="0" smtClean="0">
                <a:latin typeface="+mn-lt"/>
              </a:rPr>
              <a:t>See the Appendices in this deck for one SSRS configuration.</a:t>
            </a:r>
          </a:p>
          <a:p>
            <a:pPr>
              <a:spcBef>
                <a:spcPts val="36"/>
              </a:spcBef>
              <a:defRPr/>
            </a:pPr>
            <a:endParaRPr lang="en-US" sz="1000" dirty="0" smtClean="0">
              <a:latin typeface="+mn-lt"/>
            </a:endParaRPr>
          </a:p>
          <a:p>
            <a:pPr>
              <a:spcBef>
                <a:spcPts val="38"/>
              </a:spcBef>
              <a:defRPr/>
            </a:pPr>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38"/>
              </a:spcBef>
              <a:defRPr/>
            </a:pPr>
            <a:r>
              <a:rPr lang="en-US" sz="1000" b="1" dirty="0" smtClean="0">
                <a:latin typeface="+mn-lt"/>
              </a:rPr>
              <a:t>Step 7. Design the SQL Server Master Data Services Infrastructure</a:t>
            </a:r>
            <a:endParaRPr lang="en-US" sz="1000" dirty="0" smtClean="0">
              <a:latin typeface="+mn-lt"/>
            </a:endParaRPr>
          </a:p>
          <a:p>
            <a:pPr>
              <a:spcBef>
                <a:spcPts val="38"/>
              </a:spcBef>
              <a:defRPr/>
            </a:pPr>
            <a:endParaRPr lang="en-US" sz="1000" b="1" dirty="0" smtClean="0">
              <a:latin typeface="+mn-lt"/>
            </a:endParaRPr>
          </a:p>
          <a:p>
            <a:pPr>
              <a:spcBef>
                <a:spcPts val="38"/>
              </a:spcBef>
              <a:defRPr/>
            </a:pPr>
            <a:r>
              <a:rPr lang="en-US" sz="1000" b="1" dirty="0" smtClean="0">
                <a:latin typeface="+mn-lt"/>
              </a:rPr>
              <a:t>Task 1: Determine Resource Requirements</a:t>
            </a:r>
          </a:p>
          <a:p>
            <a:r>
              <a:rPr lang="en-US" sz="1000" kern="1200" dirty="0" smtClean="0">
                <a:solidFill>
                  <a:schemeClr val="tx1"/>
                </a:solidFill>
                <a:effectLst/>
                <a:latin typeface="+mn-lt"/>
                <a:ea typeface="+mn-ea"/>
                <a:cs typeface="+mn-cs"/>
              </a:rPr>
              <a:t>In this task, the performance requirements will be assessed. No hard guidance is available for determining the processor, disk performance, or networking requirements for a typical scenario as they are all different, but there are a few factors that can be taken into consideration:</a:t>
            </a:r>
          </a:p>
          <a:p>
            <a:pPr marL="171450" lvl="0" indent="-171450">
              <a:buFont typeface="Arial" pitchFamily="34" charset="0"/>
              <a:buChar char="•"/>
            </a:pPr>
            <a:r>
              <a:rPr lang="en-US" sz="1000" b="1" kern="1200" dirty="0" smtClean="0">
                <a:solidFill>
                  <a:schemeClr val="tx1"/>
                </a:solidFill>
                <a:effectLst/>
                <a:latin typeface="+mn-lt"/>
                <a:ea typeface="+mn-ea"/>
                <a:cs typeface="+mn-cs"/>
              </a:rPr>
              <a:t>The amount of Master Data Services data that will be tracked. </a:t>
            </a:r>
            <a:r>
              <a:rPr lang="en-US" sz="1000" b="0" kern="1200" dirty="0" smtClean="0">
                <a:solidFill>
                  <a:schemeClr val="tx1"/>
                </a:solidFill>
                <a:effectLst/>
                <a:latin typeface="+mn-lt"/>
                <a:ea typeface="+mn-ea"/>
                <a:cs typeface="+mn-cs"/>
              </a:rPr>
              <a:t>Organizations will often implement master data management to solve the business problem in a single domain area, and expand the system from there. The SQL Server Master Data Services product group has tested the system up to 10 million unique members.</a:t>
            </a: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How often the data will be versioned.</a:t>
            </a:r>
            <a:r>
              <a:rPr lang="en-US" sz="1000" kern="1200" dirty="0" smtClean="0">
                <a:solidFill>
                  <a:schemeClr val="tx1"/>
                </a:solidFill>
                <a:effectLst/>
                <a:latin typeface="+mn-lt"/>
                <a:ea typeface="+mn-ea"/>
                <a:cs typeface="+mn-cs"/>
              </a:rPr>
              <a:t> An accounting domain area may only need to be updated once per month, but a product domain area could need more frequent updates.</a:t>
            </a:r>
          </a:p>
          <a:p>
            <a:endParaRPr lang="en-US" sz="1000" b="1"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Master Data Services Database</a:t>
            </a:r>
          </a:p>
          <a:p>
            <a:r>
              <a:rPr lang="en-US" sz="1000" kern="1200" dirty="0" smtClean="0">
                <a:solidFill>
                  <a:schemeClr val="tx1"/>
                </a:solidFill>
                <a:effectLst/>
                <a:latin typeface="+mn-lt"/>
                <a:ea typeface="+mn-ea"/>
                <a:cs typeface="+mn-cs"/>
              </a:rPr>
              <a:t>Master Data Services requires a database to support the Master Data Manager web application and web services. The computer that hosts the Master Data Services database must run an instance of the SQL Server Database Engine. The disk space requirements for the database are not necessarily significant as Master Data Services is not transactional in nature. The product group reports that even a fairly large implementation only resulted in a database that was 2 GB in size.</a:t>
            </a:r>
          </a:p>
          <a:p>
            <a:endParaRPr lang="en-US" sz="1000" b="1"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Master Data Services Web Server</a:t>
            </a:r>
          </a:p>
          <a:p>
            <a:pPr lvl="0"/>
            <a:r>
              <a:rPr lang="en-US" sz="1000" kern="1200" dirty="0" smtClean="0">
                <a:solidFill>
                  <a:schemeClr val="tx1"/>
                </a:solidFill>
                <a:effectLst/>
                <a:latin typeface="+mn-lt"/>
                <a:ea typeface="+mn-ea"/>
                <a:cs typeface="+mn-cs"/>
              </a:rPr>
              <a:t>Master Data Services will have different categories of users, such as system administrators, data architects, data stewards, data editors, and data consumers. Depending on the implementation, the data consumers may not be directly interacting with the system so they would not count as concurrent users. A rough estimate provided by the product group is that a 10,000-employee company may have 50-100 Master Data Services users.</a:t>
            </a:r>
          </a:p>
          <a:p>
            <a:pPr>
              <a:spcBef>
                <a:spcPts val="38"/>
              </a:spcBef>
              <a:defRPr/>
            </a:pPr>
            <a:endParaRPr lang="en-US" sz="1000" b="1" dirty="0" smtClean="0">
              <a:latin typeface="+mn-lt"/>
            </a:endParaRPr>
          </a:p>
          <a:p>
            <a:pPr>
              <a:spcBef>
                <a:spcPts val="38"/>
              </a:spcBef>
              <a:defRPr/>
            </a:pPr>
            <a:r>
              <a:rPr lang="en-US" sz="1000" b="1" dirty="0" smtClean="0">
                <a:latin typeface="+mn-lt"/>
              </a:rPr>
              <a:t>Task 2: Determine Scaling and Fault-Tolerance Approach</a:t>
            </a:r>
          </a:p>
          <a:p>
            <a:r>
              <a:rPr lang="en-US" sz="1000" kern="1200" dirty="0" smtClean="0">
                <a:solidFill>
                  <a:schemeClr val="tx1"/>
                </a:solidFill>
                <a:effectLst/>
                <a:latin typeface="+mn-lt"/>
                <a:ea typeface="+mn-ea"/>
                <a:cs typeface="+mn-cs"/>
              </a:rPr>
              <a:t>The Master Data Services web server can be placed in a load-balanced web farm to provide scaling and/or fault tolerance. The deployment is based on the feature provided by the underlying IIS, such as hardware load balancers, software load balancing via NLB, or Application Request Routing (ARR).</a:t>
            </a:r>
          </a:p>
          <a:p>
            <a:r>
              <a:rPr lang="en-US" sz="1000" kern="1200" dirty="0" smtClean="0">
                <a:solidFill>
                  <a:schemeClr val="tx1"/>
                </a:solidFill>
                <a:effectLst/>
                <a:latin typeface="+mn-lt"/>
                <a:ea typeface="+mn-ea"/>
                <a:cs typeface="+mn-cs"/>
              </a:rPr>
              <a:t>Multiple web servers in a load-balanced farm may be required:</a:t>
            </a:r>
          </a:p>
          <a:p>
            <a:pPr marL="171450" indent="-171450">
              <a:spcBef>
                <a:spcPts val="38"/>
              </a:spcBef>
              <a:buFont typeface="Arial" pitchFamily="34" charset="0"/>
              <a:buChar char="•"/>
              <a:defRPr/>
            </a:pPr>
            <a:r>
              <a:rPr lang="en-US" sz="1000" b="1" kern="1200" dirty="0" smtClean="0">
                <a:solidFill>
                  <a:schemeClr val="tx1"/>
                </a:solidFill>
                <a:effectLst/>
                <a:latin typeface="+mn-lt"/>
                <a:ea typeface="+mn-ea"/>
                <a:cs typeface="+mn-cs"/>
              </a:rPr>
              <a:t>For scale out. </a:t>
            </a:r>
          </a:p>
          <a:p>
            <a:pPr marL="171450" indent="-171450">
              <a:spcBef>
                <a:spcPts val="38"/>
              </a:spcBef>
              <a:buFont typeface="Arial" pitchFamily="34" charset="0"/>
              <a:buChar char="•"/>
              <a:defRPr/>
            </a:pPr>
            <a:r>
              <a:rPr lang="en-US" sz="1000" b="1" kern="1200" dirty="0" smtClean="0">
                <a:solidFill>
                  <a:schemeClr val="tx1"/>
                </a:solidFill>
                <a:effectLst/>
                <a:latin typeface="+mn-lt"/>
                <a:ea typeface="+mn-ea"/>
                <a:cs typeface="+mn-cs"/>
              </a:rPr>
              <a:t>For fault tolerance. </a:t>
            </a:r>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38"/>
              </a:spcBef>
              <a:defRPr/>
            </a:pPr>
            <a:r>
              <a:rPr lang="en-US" sz="1000" b="1" dirty="0" smtClean="0">
                <a:latin typeface="+mn-lt"/>
              </a:rPr>
              <a:t>Step 7. Design the SQL Server Master Data Services Infrastructure (Continued)</a:t>
            </a:r>
            <a:endParaRPr lang="en-US" sz="1000" dirty="0" smtClean="0">
              <a:latin typeface="+mn-lt"/>
            </a:endParaRPr>
          </a:p>
          <a:p>
            <a:pPr>
              <a:spcBef>
                <a:spcPts val="38"/>
              </a:spcBef>
              <a:defRPr/>
            </a:pPr>
            <a:endParaRPr lang="en-US" sz="1000" b="1" dirty="0" smtClean="0">
              <a:latin typeface="+mn-lt"/>
            </a:endParaRPr>
          </a:p>
          <a:p>
            <a:pPr marL="0" marR="0" indent="0" algn="l" defTabSz="914400" rtl="0" eaLnBrk="1" fontAlgn="auto" latinLnBrk="0" hangingPunct="1">
              <a:lnSpc>
                <a:spcPct val="100000"/>
              </a:lnSpc>
              <a:spcBef>
                <a:spcPts val="38"/>
              </a:spcBef>
              <a:spcAft>
                <a:spcPts val="0"/>
              </a:spcAft>
              <a:buClrTx/>
              <a:buSzTx/>
              <a:buFontTx/>
              <a:buNone/>
              <a:tabLst/>
              <a:defRPr/>
            </a:pPr>
            <a:r>
              <a:rPr lang="en-US" sz="1000" b="1" i="0" kern="1200" dirty="0" smtClean="0">
                <a:solidFill>
                  <a:schemeClr val="tx1"/>
                </a:solidFill>
                <a:effectLst/>
                <a:latin typeface="+mn-lt"/>
                <a:ea typeface="+mn-ea"/>
                <a:cs typeface="+mn-cs"/>
              </a:rPr>
              <a:t>Task 3: Determine Placement of the Master Data Services Database</a:t>
            </a:r>
          </a:p>
          <a:p>
            <a:r>
              <a:rPr lang="en-US" sz="1000" kern="1200" dirty="0" smtClean="0">
                <a:solidFill>
                  <a:schemeClr val="tx1"/>
                </a:solidFill>
                <a:effectLst/>
                <a:latin typeface="+mn-lt"/>
                <a:ea typeface="+mn-ea"/>
                <a:cs typeface="+mn-cs"/>
              </a:rPr>
              <a:t>The Master Data Services database can be hosted either on the Master Data Services web server or on a remote database server that runs a supported version and edition of SQL Server. If the Master Data Services database is hosted locally on the web server, adequate hardware resources should be allocated to support both database and web operations. It can also coexist with other databases and SQL Server services and is supported in a virtualized environment.</a:t>
            </a:r>
          </a:p>
          <a:p>
            <a:r>
              <a:rPr lang="en-US" sz="1000" kern="1200" dirty="0" smtClean="0">
                <a:solidFill>
                  <a:schemeClr val="tx1"/>
                </a:solidFill>
                <a:effectLst/>
                <a:latin typeface="+mn-lt"/>
                <a:ea typeface="+mn-ea"/>
                <a:cs typeface="+mn-cs"/>
              </a:rPr>
              <a:t>Reasons for hosting the Master Data Services database on a remote server include:</a:t>
            </a:r>
          </a:p>
          <a:p>
            <a:pPr marL="169863" lvl="0" indent="-169863">
              <a:buFont typeface="Arial" pitchFamily="34" charset="0"/>
              <a:buChar char="•"/>
            </a:pPr>
            <a:r>
              <a:rPr lang="en-US" sz="1000" kern="1200" dirty="0" smtClean="0">
                <a:solidFill>
                  <a:schemeClr val="tx1"/>
                </a:solidFill>
                <a:effectLst/>
                <a:latin typeface="+mn-lt"/>
                <a:ea typeface="+mn-ea"/>
                <a:cs typeface="+mn-cs"/>
              </a:rPr>
              <a:t>To conform with the organization’s IT or security policies. The Master Data Services web service and Master Data Services web application both run on top of IIS, so it may be that the organization’s policies dictate using a separate database server.</a:t>
            </a:r>
          </a:p>
          <a:p>
            <a:pPr marL="169863" lvl="0" indent="-169863">
              <a:buFont typeface="Arial" pitchFamily="34" charset="0"/>
              <a:buChar char="•"/>
            </a:pPr>
            <a:r>
              <a:rPr lang="en-US" sz="1000" kern="1200" dirty="0" smtClean="0">
                <a:solidFill>
                  <a:schemeClr val="tx1"/>
                </a:solidFill>
                <a:effectLst/>
                <a:latin typeface="+mn-lt"/>
                <a:ea typeface="+mn-ea"/>
                <a:cs typeface="+mn-cs"/>
              </a:rPr>
              <a:t>To support an implementation of the Master Data Services web server in a load-balanced web farm for fault tolerance (this was determined in Task 2). </a:t>
            </a:r>
          </a:p>
          <a:p>
            <a:pPr marL="0" marR="0" indent="0" algn="l" defTabSz="914400" rtl="0" eaLnBrk="1" fontAlgn="auto" latinLnBrk="0" hangingPunct="1">
              <a:lnSpc>
                <a:spcPct val="100000"/>
              </a:lnSpc>
              <a:spcBef>
                <a:spcPts val="38"/>
              </a:spcBef>
              <a:spcAft>
                <a:spcPts val="0"/>
              </a:spcAft>
              <a:buClrTx/>
              <a:buSzTx/>
              <a:buFontTx/>
              <a:buNone/>
              <a:tabLst/>
              <a:defRPr/>
            </a:pPr>
            <a:endParaRPr lang="en-US" sz="10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38"/>
              </a:spcBef>
              <a:spcAft>
                <a:spcPts val="0"/>
              </a:spcAft>
              <a:buClrTx/>
              <a:buSzTx/>
              <a:buFontTx/>
              <a:buNone/>
              <a:tabLst/>
              <a:defRPr/>
            </a:pPr>
            <a:endParaRPr lang="en-US" sz="10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38"/>
              </a:spcBef>
              <a:spcAft>
                <a:spcPts val="0"/>
              </a:spcAft>
              <a:buClrTx/>
              <a:buSzTx/>
              <a:buFontTx/>
              <a:buNone/>
              <a:tabLst/>
              <a:defRPr/>
            </a:pPr>
            <a:r>
              <a:rPr lang="en-US" sz="1000" b="1" i="0" kern="1200" dirty="0" smtClean="0">
                <a:solidFill>
                  <a:schemeClr val="tx1"/>
                </a:solidFill>
                <a:effectLst/>
                <a:latin typeface="+mn-lt"/>
                <a:ea typeface="+mn-ea"/>
                <a:cs typeface="+mn-cs"/>
              </a:rPr>
              <a:t>Task 4: Determine Placement of the Master Data Services Web Server</a:t>
            </a:r>
          </a:p>
          <a:p>
            <a:r>
              <a:rPr lang="en-US" sz="1000" kern="1200" dirty="0" smtClean="0">
                <a:solidFill>
                  <a:schemeClr val="tx1"/>
                </a:solidFill>
                <a:effectLst/>
                <a:latin typeface="+mn-lt"/>
                <a:ea typeface="+mn-ea"/>
                <a:cs typeface="+mn-cs"/>
              </a:rPr>
              <a:t>For smaller environments, the Master Data Services web server can be implemented on the same system as other SQL Server services. The Master Data Services web server is supported in a virtualized environment if the memory, disk, and network requirements do not exceed the throughput capabilities of the virtual machine host.</a:t>
            </a:r>
          </a:p>
          <a:p>
            <a:r>
              <a:rPr lang="en-US" sz="1000" kern="1200" dirty="0" smtClean="0">
                <a:solidFill>
                  <a:schemeClr val="tx1"/>
                </a:solidFill>
                <a:effectLst/>
                <a:latin typeface="+mn-lt"/>
                <a:ea typeface="+mn-ea"/>
                <a:cs typeface="+mn-cs"/>
              </a:rPr>
              <a:t>For each Master Data Services web server, determine whether to have the server coexist with other SQL Server services or by itself. Also, determine whether the server will be in a physical environment or exist in a virtualized environment. </a:t>
            </a:r>
          </a:p>
          <a:p>
            <a:r>
              <a:rPr lang="en-US" sz="1000" kern="1200" dirty="0" smtClean="0">
                <a:solidFill>
                  <a:schemeClr val="tx1"/>
                </a:solidFill>
                <a:effectLst/>
                <a:latin typeface="+mn-lt"/>
                <a:ea typeface="+mn-ea"/>
                <a:cs typeface="+mn-cs"/>
              </a:rPr>
              <a:t>There are no requirements for physical placement of the web server as long as there is sufficient throughput to the database. There are also no hardware or software requirements specific to Master Data Services other than what is required for IIS, which is outlined here for Windows Server 2008 </a:t>
            </a:r>
            <a:r>
              <a:rPr lang="en-US" sz="1000" u="sng" kern="1200" dirty="0" smtClean="0">
                <a:solidFill>
                  <a:schemeClr val="tx1"/>
                </a:solidFill>
                <a:effectLst/>
                <a:latin typeface="+mn-lt"/>
                <a:ea typeface="+mn-ea"/>
                <a:cs typeface="+mn-cs"/>
                <a:hlinkClick r:id="rId3"/>
              </a:rPr>
              <a:t>http://msdn.microsoft.com/en-us/windowsserver/cc196364.aspx</a:t>
            </a:r>
            <a:r>
              <a:rPr lang="en-US" sz="1000" kern="1200" dirty="0" smtClean="0">
                <a:solidFill>
                  <a:schemeClr val="tx1"/>
                </a:solidFill>
                <a:effectLst/>
                <a:latin typeface="+mn-lt"/>
                <a:ea typeface="+mn-ea"/>
                <a:cs typeface="+mn-cs"/>
              </a:rPr>
              <a:t> and here for Windows Server 2008 R2: </a:t>
            </a:r>
            <a:r>
              <a:rPr lang="en-US" sz="1000" u="sng" kern="1200" dirty="0" smtClean="0">
                <a:solidFill>
                  <a:schemeClr val="tx1"/>
                </a:solidFill>
                <a:effectLst/>
                <a:latin typeface="+mn-lt"/>
                <a:ea typeface="+mn-ea"/>
                <a:cs typeface="+mn-cs"/>
                <a:hlinkClick r:id="rId4"/>
              </a:rPr>
              <a:t>http://www.microsoft.com/windowsserver2008/en/us/system-requirements.aspx</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36"/>
              </a:spcBef>
              <a:spcAft>
                <a:spcPts val="0"/>
              </a:spcAft>
              <a:buClrTx/>
              <a:buSzTx/>
              <a:buFontTx/>
              <a:buNone/>
              <a:tabLst/>
              <a:defRPr/>
            </a:pPr>
            <a:r>
              <a:rPr lang="en-US" sz="1000" dirty="0" smtClean="0">
                <a:latin typeface="+mn-lt"/>
              </a:rPr>
              <a:t>See the Appendices in this deck for one Master Data Services configuration.</a:t>
            </a:r>
          </a:p>
          <a:p>
            <a:pPr>
              <a:spcBef>
                <a:spcPts val="36"/>
              </a:spcBef>
              <a:defRPr/>
            </a:pPr>
            <a:endParaRPr lang="en-US" sz="1000" dirty="0" smtClean="0">
              <a:latin typeface="+mn-lt"/>
            </a:endParaRP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38"/>
              </a:spcBef>
              <a:spcAft>
                <a:spcPts val="0"/>
              </a:spcAft>
              <a:buClrTx/>
              <a:buSzTx/>
              <a:buFontTx/>
              <a:buNone/>
              <a:tabLst/>
              <a:defRPr/>
            </a:pPr>
            <a:endParaRPr lang="en-US" sz="1000" b="1" i="0" kern="1200" dirty="0" smtClean="0">
              <a:solidFill>
                <a:schemeClr val="tx1"/>
              </a:solidFill>
              <a:effectLst/>
              <a:latin typeface="+mn-lt"/>
              <a:ea typeface="+mn-ea"/>
              <a:cs typeface="+mn-cs"/>
            </a:endParaRPr>
          </a:p>
          <a:p>
            <a:pPr>
              <a:spcBef>
                <a:spcPts val="38"/>
              </a:spcBef>
              <a:defRPr/>
            </a:pPr>
            <a:endParaRPr lang="en-US" sz="1000" b="1" i="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
              </a:spcBef>
            </a:pPr>
            <a:r>
              <a:rPr lang="en-US" sz="1000" b="1" dirty="0" smtClean="0"/>
              <a:t>Summary and Conclusion</a:t>
            </a:r>
          </a:p>
          <a:p>
            <a:pPr>
              <a:spcBef>
                <a:spcPts val="38"/>
              </a:spcBef>
            </a:pPr>
            <a:r>
              <a:rPr lang="en-US" sz="1000" dirty="0" smtClean="0"/>
              <a:t>The guide has outlined the step-by-step process for planning a SQL Server 2008 infrastructure. In each step, major decisions relative to the SQL Server infrastructure were determined and explained. The guide has explained how to record choices of roles needed, server resources, scaling, and fault tolerance, which can then be made available to the infrastructure planners.</a:t>
            </a:r>
          </a:p>
          <a:p>
            <a:pPr>
              <a:spcBef>
                <a:spcPts val="38"/>
              </a:spcBef>
            </a:pPr>
            <a:endParaRPr lang="en-US" sz="1000" dirty="0" smtClean="0"/>
          </a:p>
          <a:p>
            <a:pPr>
              <a:spcBef>
                <a:spcPts val="38"/>
              </a:spcBef>
            </a:pPr>
            <a:r>
              <a:rPr lang="en-US" sz="1000" dirty="0" smtClean="0"/>
              <a:t>Using the information recorded from the steps completed in this guide, organizations can help ensure that they meet business and technical requirements for a successful SQL Server 2008 deployment.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1113108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figure provides a graphic overview of many of the possible inputs and outputs for SSIS in a SQL Server 2008 infrastructure.</a:t>
            </a:r>
          </a:p>
          <a:p>
            <a:pPr defTabSz="927100"/>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figure provides a graphic overview of inputs and outputs for SSAS in a SQL Server 2008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figure provides a graphic overview of inputs and outputs for SSRS in a SQL Server</a:t>
            </a:r>
            <a:r>
              <a:rPr lang="en-US" sz="1000" baseline="0" dirty="0" smtClean="0"/>
              <a:t> </a:t>
            </a:r>
            <a:r>
              <a:rPr lang="en-US" sz="1000" dirty="0" smtClean="0"/>
              <a:t>2008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29</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figure provides a graphic overview of inputs and outputs for Master Data Services in a SQL Server 2008 R2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30</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a:t>
            </a:r>
            <a:r>
              <a:rPr lang="en-US" sz="1000" baseline="0" dirty="0" smtClean="0"/>
              <a:t> business applications in the project scope.</a:t>
            </a: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31</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required SQL Server roles.</a:t>
            </a: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32</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
              </a:spcBef>
              <a:defRPr/>
            </a:pPr>
            <a:r>
              <a:rPr lang="en-US" sz="1000" dirty="0" smtClean="0">
                <a:latin typeface="+mn-lt"/>
              </a:rPr>
              <a:t>The guide is designed to provide a consistent structure for addressing the decisions and activities that are most critical to the successful implementation of Microsoft® SQL Server® 2008 and SQL Server 2008 R2 data management software. </a:t>
            </a:r>
          </a:p>
          <a:p>
            <a:pPr>
              <a:spcBef>
                <a:spcPts val="36"/>
              </a:spcBef>
              <a:defRPr/>
            </a:pPr>
            <a:endParaRPr lang="en-US" sz="1000" dirty="0" smtClean="0">
              <a:latin typeface="+mn-lt"/>
            </a:endParaRPr>
          </a:p>
          <a:p>
            <a:pPr>
              <a:spcBef>
                <a:spcPts val="36"/>
              </a:spcBef>
              <a:defRPr/>
            </a:pPr>
            <a:r>
              <a:rPr lang="en-US" sz="1000" dirty="0" smtClean="0">
                <a:latin typeface="+mn-lt"/>
              </a:rPr>
              <a:t>Each decision or activity is subdivided into four elements: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Background on the decision or activity, including context setting and general considerations.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Typical options or tasks to perform for the activity.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Reference section evaluating the tasks in terms of cost, complexity, and manageability.</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Questions for the business that may have a significant impact on the decisions to be made.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691367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SQL Server Database Engine.</a:t>
            </a: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33</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SQL Server Database Engine.</a:t>
            </a: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34</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a:t>
            </a:r>
            <a:r>
              <a:rPr lang="en-US" sz="1000" dirty="0" smtClean="0"/>
              <a:t>SSIS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35</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a:t>
            </a:r>
            <a:r>
              <a:rPr lang="en-US" sz="1000" dirty="0" smtClean="0"/>
              <a:t>SSAS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36</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a:t>
            </a:r>
            <a:r>
              <a:rPr lang="en-US" sz="1000" dirty="0" smtClean="0"/>
              <a:t>SSRS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37</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a:r>
              <a:rPr lang="en-US" sz="1000" dirty="0" smtClean="0"/>
              <a:t>This table can be used to record information relative</a:t>
            </a:r>
            <a:r>
              <a:rPr lang="en-US" sz="1000" baseline="0" dirty="0" smtClean="0"/>
              <a:t> to the </a:t>
            </a:r>
            <a:r>
              <a:rPr lang="en-US" sz="1000" dirty="0" smtClean="0"/>
              <a:t>Master Data Services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38</a:t>
            </a:fld>
            <a:endParaRPr lang="en-US" dirty="0"/>
          </a:p>
        </p:txBody>
      </p:sp>
    </p:spTree>
    <p:extLst>
      <p:ext uri="{BB962C8B-B14F-4D97-AF65-F5344CB8AC3E}">
        <p14:creationId xmlns:p14="http://schemas.microsoft.com/office/powerpoint/2010/main" val="2389542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SQL Server 2008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sz="1000" dirty="0" smtClean="0">
              <a:latin typeface="+mn-lt"/>
            </a:endParaRP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SQL Server 2008 guide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sz="1000" kern="1200" dirty="0" smtClean="0">
              <a:solidFill>
                <a:schemeClr val="tx2"/>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purpose of this presentation is to address the decisions and/or activities that need to occur in planning a Microsoft SQL Server 2008 implementation, or where applicable, a Microsoft SQL Server 2008 R2 implementation. The following slides will take an IT pro through the most critical design elements in a well-planned SQL Server 2008 design.</a:t>
            </a:r>
          </a:p>
          <a:p>
            <a:endParaRPr lang="en-US" sz="1000" dirty="0"/>
          </a:p>
        </p:txBody>
      </p:sp>
      <p:sp>
        <p:nvSpPr>
          <p:cNvPr id="9" name="Date Placeholder 8"/>
          <p:cNvSpPr>
            <a:spLocks noGrp="1"/>
          </p:cNvSpPr>
          <p:nvPr>
            <p:ph type="dt" idx="10"/>
          </p:nvPr>
        </p:nvSpPr>
        <p:spPr/>
        <p:txBody>
          <a:bodyPr/>
          <a:lstStyle/>
          <a:p>
            <a:fld id="{C77D5F2B-EB7D-4513-AEDF-6960892A4346}" type="datetime1">
              <a:rPr lang="en-US" smtClean="0"/>
              <a:pPr/>
              <a:t>5/25/2010</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36"/>
              </a:spcBef>
              <a:defRPr/>
            </a:pPr>
            <a:r>
              <a:rPr lang="en-US" sz="1000" dirty="0" smtClean="0">
                <a:latin typeface="+mn-lt"/>
              </a:rPr>
              <a:t>SQL Server 2008 includes four primary components:</a:t>
            </a:r>
          </a:p>
          <a:p>
            <a:pPr>
              <a:spcBef>
                <a:spcPts val="36"/>
              </a:spcBef>
              <a:defRPr/>
            </a:pPr>
            <a:endParaRPr lang="en-US" sz="1000" dirty="0" smtClean="0">
              <a:latin typeface="+mn-lt"/>
            </a:endParaRP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Database Engine. </a:t>
            </a:r>
            <a:r>
              <a:rPr lang="en-US" sz="1000" kern="1200" dirty="0" smtClean="0">
                <a:solidFill>
                  <a:schemeClr val="tx1"/>
                </a:solidFill>
                <a:latin typeface="+mn-lt"/>
                <a:ea typeface="+mn-ea"/>
                <a:cs typeface="+mn-cs"/>
              </a:rPr>
              <a:t>The Database Engine is the core service for storing, processing, and securing data.</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Integration Services. </a:t>
            </a:r>
            <a:r>
              <a:rPr lang="en-US" sz="1000" kern="1200" dirty="0" smtClean="0">
                <a:solidFill>
                  <a:schemeClr val="tx1"/>
                </a:solidFill>
                <a:latin typeface="+mn-lt"/>
                <a:ea typeface="+mn-ea"/>
                <a:cs typeface="+mn-cs"/>
              </a:rPr>
              <a:t>Microsoft SQL Server Integration Services (SSIS) is a platform for building data integration solutions from heterogeneous sources, including packages that provide extract, transform, and load (ETL) processing for data warehousing.</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Analysis Services. </a:t>
            </a:r>
            <a:r>
              <a:rPr lang="en-US" sz="1000" kern="1200" dirty="0" smtClean="0">
                <a:solidFill>
                  <a:schemeClr val="tx1"/>
                </a:solidFill>
                <a:latin typeface="+mn-lt"/>
                <a:ea typeface="+mn-ea"/>
                <a:cs typeface="+mn-cs"/>
              </a:rPr>
              <a:t>Microsoft SQL Server Analysis Services (SSAS) supports OLAP (online analytical processing) and data mining functionalities. This allows a database administrator to design and create multidimensional structures that contain data aggregated from other data sources, such as relational databases.</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Reporting Services. </a:t>
            </a:r>
            <a:r>
              <a:rPr lang="en-US" sz="1000" kern="1200" dirty="0" smtClean="0">
                <a:solidFill>
                  <a:schemeClr val="tx1"/>
                </a:solidFill>
                <a:latin typeface="+mn-lt"/>
                <a:ea typeface="+mn-ea"/>
                <a:cs typeface="+mn-cs"/>
              </a:rPr>
              <a:t>Microsoft SQL Server Reporting Services (SSRS) delivers enterprise reporting functionality for creating reports that gather content from a variety of data sources, publishing the reports in various formats, and centrally managing their security and subscriptions. </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0" indent="0" algn="l" rtl="0" eaLnBrk="0" fontAlgn="base" hangingPunct="0">
              <a:spcBef>
                <a:spcPct val="30000"/>
              </a:spcBef>
              <a:spcAft>
                <a:spcPct val="0"/>
              </a:spcAft>
              <a:buFontTx/>
              <a:buNone/>
              <a:defRPr/>
            </a:pPr>
            <a:r>
              <a:rPr lang="en-US" sz="1000" kern="1200" dirty="0" smtClean="0">
                <a:solidFill>
                  <a:schemeClr val="tx1"/>
                </a:solidFill>
                <a:latin typeface="+mn-lt"/>
                <a:ea typeface="+mn-ea"/>
                <a:cs typeface="+mn-cs"/>
              </a:rPr>
              <a:t>Additionally, SQL Server 2008 R2 introduces a fifth component:</a:t>
            </a:r>
          </a:p>
          <a:p>
            <a:pPr marL="0" indent="0" algn="l" rtl="0" eaLnBrk="0" fontAlgn="base" hangingPunct="0">
              <a:spcBef>
                <a:spcPct val="30000"/>
              </a:spcBef>
              <a:spcAft>
                <a:spcPct val="0"/>
              </a:spcAft>
              <a:buFontTx/>
              <a:buNone/>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Master Data Services. </a:t>
            </a:r>
            <a:r>
              <a:rPr lang="en-US" sz="1000" kern="1200" dirty="0" smtClean="0">
                <a:solidFill>
                  <a:schemeClr val="tx1"/>
                </a:solidFill>
                <a:latin typeface="+mn-lt"/>
                <a:ea typeface="+mn-ea"/>
                <a:cs typeface="+mn-cs"/>
              </a:rPr>
              <a:t>Master Data Services is a master data management (MDM) application built from platform components that may be deployed as an application or extended by use of the platform components to consistently define and manage the critical data entities of an organization. Master Data Services is an any-domain hub that supports but is not limited to domains such as product, customer, location, cost center, equipment, employee, and vendor.</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p:txBody>
      </p:sp>
      <p:sp>
        <p:nvSpPr>
          <p:cNvPr id="9" name="Date Placeholder 8"/>
          <p:cNvSpPr>
            <a:spLocks noGrp="1"/>
          </p:cNvSpPr>
          <p:nvPr>
            <p:ph type="dt" idx="10"/>
          </p:nvPr>
        </p:nvSpPr>
        <p:spPr/>
        <p:txBody>
          <a:bodyPr/>
          <a:lstStyle/>
          <a:p>
            <a:fld id="{C77D5F2B-EB7D-4513-AEDF-6960892A4346}" type="datetime1">
              <a:rPr lang="en-US" smtClean="0"/>
              <a:pPr/>
              <a:t>5/25/2010</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36"/>
              </a:spcBef>
              <a:defRPr/>
            </a:pPr>
            <a:r>
              <a:rPr lang="en-US" sz="1000" b="1" dirty="0" smtClean="0">
                <a:latin typeface="+mn-lt"/>
              </a:rPr>
              <a:t>Out of Scope. </a:t>
            </a:r>
            <a:r>
              <a:rPr lang="en-US" sz="1000" dirty="0" smtClean="0">
                <a:latin typeface="+mn-lt"/>
              </a:rPr>
              <a:t>This guide does not address the following:</a:t>
            </a:r>
          </a:p>
          <a:p>
            <a:pPr>
              <a:spcBef>
                <a:spcPts val="36"/>
              </a:spcBef>
              <a:defRPr/>
            </a:pPr>
            <a:endParaRPr lang="en-US" sz="1000" dirty="0" smtClean="0">
              <a:latin typeface="+mn-lt"/>
            </a:endParaRP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In-place upgrades, where an older instance of SQL Server is upgraded to SQL Server 2008 R2 on the existing server; therefore, no infrastructure changes occur.</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Side-by-side upgrades, where a new instance of SQL Server 2008 R2 is installed on the same server as an instance of SQL Server 2005, and then the data is moved, with no infrastructure changes occurring.</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Developer, Express, Compact, Evaluation, and </a:t>
            </a:r>
            <a:r>
              <a:rPr lang="en-US" sz="1000" kern="1200" dirty="0" smtClean="0">
                <a:solidFill>
                  <a:schemeClr val="tx1"/>
                </a:solidFill>
                <a:effectLst/>
                <a:latin typeface="+mn-lt"/>
                <a:ea typeface="+mn-ea"/>
                <a:cs typeface="+mn-cs"/>
              </a:rPr>
              <a:t>Parallel Data Warehouse</a:t>
            </a:r>
            <a:r>
              <a:rPr lang="en-US" sz="1000" b="1" kern="1200" dirty="0" smtClean="0">
                <a:solidFill>
                  <a:schemeClr val="tx1"/>
                </a:solidFill>
                <a:effectLst/>
                <a:latin typeface="+mn-lt"/>
                <a:ea typeface="+mn-ea"/>
                <a:cs typeface="+mn-cs"/>
              </a:rPr>
              <a:t> </a:t>
            </a:r>
            <a:r>
              <a:rPr lang="en-US" sz="1000" kern="1200" dirty="0" smtClean="0">
                <a:solidFill>
                  <a:schemeClr val="tx1"/>
                </a:solidFill>
                <a:latin typeface="+mn-lt"/>
                <a:ea typeface="+mn-ea"/>
                <a:cs typeface="+mn-cs"/>
              </a:rPr>
              <a:t>editions of SQL Server. The Developer edition has all the capabilities of the Enterprise edition but is not licensed for any form of production use.  The Express edition is an entry level database for learning and ISV redistribution. The Compact edition is an embedded database for developing desktop and mobile applications.  The Evaluation edition is used for evaluating SQL Server. </a:t>
            </a:r>
            <a:r>
              <a:rPr lang="en-US" sz="1000" kern="1200" dirty="0" smtClean="0">
                <a:solidFill>
                  <a:schemeClr val="tx1"/>
                </a:solidFill>
                <a:effectLst/>
                <a:latin typeface="+mn-lt"/>
                <a:ea typeface="+mn-ea"/>
                <a:cs typeface="+mn-cs"/>
              </a:rPr>
              <a:t>The Parallel Data Warehouse solution comes preassembled from certified hardware vendors.</a:t>
            </a: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Reporting Services can integrate with Microsoft Office SharePoint® Server 2007 to provide a user interface (UI) to administer, secure, manage, view, and deliver reports. SharePoint integration will not be covered in this guide.</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Database design as it addresses the structure of the actual database.</a:t>
            </a:r>
          </a:p>
        </p:txBody>
      </p:sp>
      <p:sp>
        <p:nvSpPr>
          <p:cNvPr id="9" name="Date Placeholder 8"/>
          <p:cNvSpPr>
            <a:spLocks noGrp="1"/>
          </p:cNvSpPr>
          <p:nvPr>
            <p:ph type="dt" idx="10"/>
          </p:nvPr>
        </p:nvSpPr>
        <p:spPr/>
        <p:txBody>
          <a:bodyPr/>
          <a:lstStyle/>
          <a:p>
            <a:fld id="{C77D5F2B-EB7D-4513-AEDF-6960892A4346}" type="datetime1">
              <a:rPr lang="en-US" smtClean="0"/>
              <a:pPr/>
              <a:t>5/25/2010</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36"/>
              </a:spcBef>
              <a:defRPr/>
            </a:pPr>
            <a:r>
              <a:rPr lang="en-US" sz="1000" b="0" dirty="0" smtClean="0">
                <a:latin typeface="+mn-lt"/>
              </a:rPr>
              <a:t>Built on SQL Server 2008, SQL Server 2008 R2 has expanded reporting and analytics through self-service business intelligence.</a:t>
            </a:r>
          </a:p>
          <a:p>
            <a:pPr marL="166688" indent="-166688">
              <a:spcBef>
                <a:spcPts val="36"/>
              </a:spcBef>
              <a:buFont typeface="Arial" pitchFamily="34" charset="0"/>
              <a:buChar char="•"/>
              <a:defRPr/>
            </a:pPr>
            <a:r>
              <a:rPr lang="en-US" sz="1000" b="0" dirty="0" smtClean="0">
                <a:latin typeface="+mn-lt"/>
              </a:rPr>
              <a:t> </a:t>
            </a:r>
            <a:r>
              <a:rPr lang="en-US" sz="1000" b="1" dirty="0" smtClean="0">
                <a:latin typeface="+mn-lt"/>
              </a:rPr>
              <a:t>Master Data Services. </a:t>
            </a:r>
            <a:r>
              <a:rPr lang="en-US" sz="1000" b="0" dirty="0" smtClean="0">
                <a:latin typeface="+mn-lt"/>
              </a:rPr>
              <a:t>With Master Data Services, IT organizations can centrally manage critical data assets companywide and across diverse systems, enable more people to securely manage master data directly, and ensure the integrity of information over time.</a:t>
            </a:r>
          </a:p>
          <a:p>
            <a:pPr marL="171450" indent="-171450">
              <a:spcBef>
                <a:spcPts val="36"/>
              </a:spcBef>
              <a:buFont typeface="Arial" pitchFamily="34" charset="0"/>
              <a:buChar char="•"/>
              <a:defRPr/>
            </a:pPr>
            <a:r>
              <a:rPr lang="en-US" sz="1000" b="1" dirty="0" smtClean="0">
                <a:latin typeface="+mn-lt"/>
              </a:rPr>
              <a:t>Improved application and multi-server management capabilities.</a:t>
            </a:r>
            <a:r>
              <a:rPr lang="en-US" sz="1000" b="0" dirty="0" smtClean="0">
                <a:latin typeface="+mn-lt"/>
              </a:rPr>
              <a:t> </a:t>
            </a:r>
          </a:p>
          <a:p>
            <a:pPr marL="628650" lvl="1" indent="-171450">
              <a:spcBef>
                <a:spcPts val="36"/>
              </a:spcBef>
              <a:buFont typeface="Arial" pitchFamily="34" charset="0"/>
              <a:buChar char="•"/>
              <a:defRPr/>
            </a:pPr>
            <a:r>
              <a:rPr lang="en-US" sz="1000" b="0" dirty="0" smtClean="0">
                <a:latin typeface="+mn-lt"/>
              </a:rPr>
              <a:t>The SQL Server Utility allows DBAs to centrally manage and view instances of SQL Server, data-tier applications, database files, and volumes.</a:t>
            </a:r>
          </a:p>
          <a:p>
            <a:pPr marL="628650" lvl="1" indent="-171450">
              <a:spcBef>
                <a:spcPts val="36"/>
              </a:spcBef>
              <a:buFont typeface="Arial" pitchFamily="34" charset="0"/>
              <a:buChar char="•"/>
              <a:defRPr/>
            </a:pPr>
            <a:r>
              <a:rPr lang="en-US" sz="1000" b="0" dirty="0" smtClean="0">
                <a:latin typeface="+mn-lt"/>
              </a:rPr>
              <a:t>The Utility Control Point (UCP) collects configuration and performance information from managed instances of SQL Server every 15 minutes, and provides dashboard views of health summary of SQL Server resources.</a:t>
            </a:r>
          </a:p>
          <a:p>
            <a:pPr marL="628650" lvl="1" indent="-171450">
              <a:spcBef>
                <a:spcPts val="36"/>
              </a:spcBef>
              <a:buFont typeface="Arial" pitchFamily="34" charset="0"/>
              <a:buChar char="•"/>
              <a:defRPr/>
            </a:pPr>
            <a:r>
              <a:rPr lang="en-US" sz="1000" b="0" dirty="0" smtClean="0">
                <a:latin typeface="+mn-lt"/>
              </a:rPr>
              <a:t>Data-tier applications (DAC), which contain all of the database’s schema, dependent objects, and deployment requirements used by an application to improve the deployment of data applications and the collaboration between data-tier developers and DBAs.</a:t>
            </a:r>
          </a:p>
          <a:p>
            <a:pPr marL="628650" lvl="1" indent="-171450">
              <a:spcBef>
                <a:spcPts val="36"/>
              </a:spcBef>
              <a:buFont typeface="Arial" pitchFamily="34" charset="0"/>
              <a:buChar char="•"/>
              <a:defRPr/>
            </a:pPr>
            <a:r>
              <a:rPr lang="en-US" sz="1000" b="0" dirty="0" smtClean="0">
                <a:latin typeface="+mn-lt"/>
              </a:rPr>
              <a:t>Utility Explorer dashboards to monitor resource utilization and health states.</a:t>
            </a:r>
          </a:p>
          <a:p>
            <a:pPr marL="171450" indent="-171450">
              <a:spcBef>
                <a:spcPts val="36"/>
              </a:spcBef>
              <a:buFont typeface="Arial" pitchFamily="34" charset="0"/>
              <a:buChar char="•"/>
              <a:defRPr/>
            </a:pPr>
            <a:r>
              <a:rPr lang="en-US" sz="1000" b="1" dirty="0" smtClean="0">
                <a:latin typeface="+mn-lt"/>
              </a:rPr>
              <a:t>Two new premium editions. </a:t>
            </a:r>
            <a:r>
              <a:rPr lang="en-US" sz="1000" b="0" dirty="0" smtClean="0">
                <a:latin typeface="+mn-lt"/>
              </a:rPr>
              <a:t>SQL Server 2008 R2 introduces two new premium editions to meet the needs of large-scale datacenters and data warehouses: Datacenter and Parallel Data Warehouse.</a:t>
            </a:r>
          </a:p>
          <a:p>
            <a:pPr marL="171450" indent="-171450">
              <a:spcBef>
                <a:spcPts val="36"/>
              </a:spcBef>
              <a:buFont typeface="Arial" pitchFamily="34" charset="0"/>
              <a:buChar char="•"/>
              <a:defRPr/>
            </a:pPr>
            <a:r>
              <a:rPr lang="en-US" sz="1000" b="1" dirty="0" smtClean="0">
                <a:latin typeface="+mn-lt"/>
              </a:rPr>
              <a:t>Integration with Microsoft SQL Azure. </a:t>
            </a:r>
            <a:r>
              <a:rPr lang="en-US" sz="1000" b="0" dirty="0" smtClean="0">
                <a:latin typeface="+mn-lt"/>
              </a:rPr>
              <a:t>The client tools included with Microsoft SQL Server 2008 R2 allows DBAs to connect to SQL Azure, a cloud-based service that offers a flexible and fully relational database solution in the cloud.</a:t>
            </a:r>
          </a:p>
          <a:p>
            <a:pPr marL="171450" indent="-171450">
              <a:spcBef>
                <a:spcPts val="36"/>
              </a:spcBef>
              <a:buFont typeface="Arial" pitchFamily="34" charset="0"/>
              <a:buChar char="•"/>
              <a:defRPr/>
            </a:pPr>
            <a:r>
              <a:rPr lang="en-US" sz="1000" b="1" dirty="0" smtClean="0">
                <a:latin typeface="+mn-lt"/>
              </a:rPr>
              <a:t>Integration of SQL Server with Sysprep. </a:t>
            </a:r>
            <a:r>
              <a:rPr lang="en-US" sz="1000" b="0" dirty="0" smtClean="0">
                <a:latin typeface="+mn-lt"/>
              </a:rPr>
              <a:t>Allows DBAs to automate the deployment of SQL Server.</a:t>
            </a:r>
          </a:p>
          <a:p>
            <a:pPr marL="171450" indent="-171450">
              <a:spcBef>
                <a:spcPts val="36"/>
              </a:spcBef>
              <a:buFont typeface="Arial" pitchFamily="34" charset="0"/>
              <a:buChar char="•"/>
              <a:defRPr/>
            </a:pPr>
            <a:r>
              <a:rPr lang="en-US" sz="1000" b="1" dirty="0" smtClean="0">
                <a:latin typeface="+mn-lt"/>
              </a:rPr>
              <a:t>Analysis Services integration with SharePoint. </a:t>
            </a:r>
            <a:r>
              <a:rPr lang="en-US" sz="1000" b="0" dirty="0" smtClean="0">
                <a:latin typeface="+mn-lt"/>
              </a:rPr>
              <a:t>SQL Server PowerPivot for SharePoint is a new role-based installation option in which PowerPivot for SharePoint will be installed on a new or an existing SharePoint 2010 server to support PowerPivot data access in the farm.</a:t>
            </a:r>
          </a:p>
          <a:p>
            <a:pPr marL="171450" indent="-171450">
              <a:spcBef>
                <a:spcPts val="36"/>
              </a:spcBef>
              <a:buFont typeface="Arial" pitchFamily="34" charset="0"/>
              <a:buChar char="•"/>
              <a:defRPr/>
            </a:pPr>
            <a:endParaRPr lang="en-US" sz="1000" b="0" dirty="0" smtClean="0">
              <a:latin typeface="+mn-lt"/>
            </a:endParaRPr>
          </a:p>
          <a:p>
            <a:pPr marL="0" indent="0">
              <a:spcBef>
                <a:spcPts val="36"/>
              </a:spcBef>
              <a:buFont typeface="Arial" pitchFamily="34" charset="0"/>
              <a:buNone/>
              <a:defRPr/>
            </a:pPr>
            <a:r>
              <a:rPr lang="en-US" sz="1000" b="0" dirty="0" smtClean="0">
                <a:latin typeface="+mn-lt"/>
              </a:rPr>
              <a:t>See http://msdn.microsoft.com/en-us/library/cc645993.aspx for more detailed information on features in specific versions of SQL Server 2008 and http://msdn.microsoft.com/en-us/library/cc645993(SQL.105).aspx for SQL Server 2008 R2.</a:t>
            </a:r>
          </a:p>
        </p:txBody>
      </p:sp>
      <p:sp>
        <p:nvSpPr>
          <p:cNvPr id="9" name="Date Placeholder 8"/>
          <p:cNvSpPr>
            <a:spLocks noGrp="1"/>
          </p:cNvSpPr>
          <p:nvPr>
            <p:ph type="dt" idx="10"/>
          </p:nvPr>
        </p:nvSpPr>
        <p:spPr/>
        <p:txBody>
          <a:bodyPr/>
          <a:lstStyle/>
          <a:p>
            <a:fld id="{C77D5F2B-EB7D-4513-AEDF-6960892A4346}" type="datetime1">
              <a:rPr lang="en-US" smtClean="0"/>
              <a:pPr/>
              <a:t>5/25/2010</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lnSpc>
                <a:spcPct val="80000"/>
              </a:lnSpc>
            </a:pPr>
            <a:r>
              <a:rPr lang="en-US" sz="1000" dirty="0" smtClean="0">
                <a:ea typeface="ＭＳ Ｐゴシック" pitchFamily="34" charset="-128"/>
              </a:rPr>
              <a:t>This diagram is one possible example of a SQL Server 2008 architecture for illustrative purposes only.</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To provide a perspective on how the different SQL Server components complement each other, a possible scenario (steps 1–6) is pictured in this figure and described below:</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An application takes input from users and writes entries to an OLTP database as it occurs. </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Periodically, SQL Server Integration Services (SSIS) extracts the data from the OLTP database, combines it with other data existing in the organization: perhaps another database system or some flat file exports from legacy systems. SSIS then transforms the data, standardizes the formats of the data—for example, state names versus abbreviations—and then loads the data into another database, in this case, a SQL Server data warehouse.</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SQL Server Analysis Services (SSAS) is then used to extract data from the data warehouse and place it into OLAP cubes. Cubes allow for complex analytical and as-needed queries with a rapid execution time.</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Managerial decision makers can use Microsoft Excel® spreadsheet software or other applications to perform data mining to detect and predict trends in the business.</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SQL Server Reporting Services (SSRS) is used to publish reports to other users in the organization, for example, salespeople who need to know current production levels. These reports are generated either on-demand or on a scheduled basis.</a:t>
            </a:r>
          </a:p>
          <a:p>
            <a:pPr>
              <a:lnSpc>
                <a:spcPct val="80000"/>
              </a:lnSpc>
            </a:pPr>
            <a:endParaRPr lang="en-US" sz="1000" dirty="0" smtClean="0">
              <a:ea typeface="ＭＳ Ｐゴシック" pitchFamily="34" charset="-128"/>
            </a:endParaRPr>
          </a:p>
          <a:p>
            <a:pPr>
              <a:lnSpc>
                <a:spcPct val="80000"/>
              </a:lnSpc>
            </a:pPr>
            <a:r>
              <a:rPr lang="en-US" sz="1000" dirty="0" smtClean="0">
                <a:ea typeface="ＭＳ Ｐゴシック" pitchFamily="34" charset="-128"/>
              </a:rPr>
              <a:t>Master Data Services is a master data management application used to consistently define and manage the critical data entities of an organization.</a:t>
            </a:r>
          </a:p>
          <a:p>
            <a:pPr>
              <a:lnSpc>
                <a:spcPct val="80000"/>
              </a:lnSpc>
            </a:pPr>
            <a:endParaRPr lang="en-US" sz="1000" dirty="0" smtClean="0">
              <a:ea typeface="ＭＳ Ｐゴシック" pitchFamily="34" charset="-128"/>
            </a:endParaRP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This is the SQL Server 2008 design flow. The details of the design will be discussed in the following slides.</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hyperlink" Target="http://www.microsoft.com/ipd" TargetMode="External"/><Relationship Id="rId1" Type="http://schemas.openxmlformats.org/officeDocument/2006/relationships/slideLayout" Target="../slideLayouts/slideLayout2.xml"/><Relationship Id="rId4" Type="http://schemas.openxmlformats.org/officeDocument/2006/relationships/hyperlink" Target="http://www.microsoft.com/technet/SolutionAccelerator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smtClean="0"/>
              <a:t>Microsoft</a:t>
            </a:r>
            <a:r>
              <a:rPr lang="en-US" sz="2000" baseline="75000" dirty="0" smtClean="0"/>
              <a:t>®</a:t>
            </a:r>
            <a:r>
              <a:rPr lang="en-US" sz="2000" baseline="30000" dirty="0" smtClean="0"/>
              <a:t> </a:t>
            </a:r>
            <a:r>
              <a:rPr lang="en-US" sz="3200" dirty="0" smtClean="0"/>
              <a:t>SQL Server</a:t>
            </a:r>
            <a:r>
              <a:rPr lang="en-US" sz="2000" baseline="75000" dirty="0" smtClean="0"/>
              <a:t>®</a:t>
            </a:r>
            <a:r>
              <a:rPr lang="en-US" sz="3200" dirty="0" smtClean="0"/>
              <a:t> 2008 </a:t>
            </a:r>
            <a:r>
              <a:rPr lang="en-US" sz="3200" dirty="0"/>
              <a:t>and </a:t>
            </a:r>
            <a:r>
              <a:rPr lang="en-US" sz="3200" dirty="0" smtClean="0"/>
              <a:t>SQL Server</a:t>
            </a:r>
            <a:r>
              <a:rPr lang="en-US" sz="3200" baseline="30000" dirty="0"/>
              <a:t> </a:t>
            </a:r>
            <a:r>
              <a:rPr lang="en-US" sz="3200" dirty="0" smtClean="0"/>
              <a:t>2008 </a:t>
            </a:r>
            <a:r>
              <a:rPr lang="en-US" sz="3200" dirty="0"/>
              <a:t>R2</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February 2009</a:t>
            </a:r>
          </a:p>
          <a:p>
            <a:r>
              <a:rPr lang="en-US" sz="1400" dirty="0" smtClean="0"/>
              <a:t>Updated: May 2010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Determine Project Scope</a:t>
            </a:r>
          </a:p>
        </p:txBody>
      </p:sp>
      <p:sp>
        <p:nvSpPr>
          <p:cNvPr id="3" name="Content Placeholder 2"/>
          <p:cNvSpPr>
            <a:spLocks noGrp="1"/>
          </p:cNvSpPr>
          <p:nvPr>
            <p:ph idx="1"/>
          </p:nvPr>
        </p:nvSpPr>
        <p:spPr>
          <a:xfrm>
            <a:off x="537027" y="1447800"/>
            <a:ext cx="8229600" cy="5029199"/>
          </a:xfrm>
        </p:spPr>
        <p:txBody>
          <a:bodyPr>
            <a:normAutofit/>
          </a:bodyPr>
          <a:lstStyle/>
          <a:p>
            <a:pPr>
              <a:buNone/>
            </a:pPr>
            <a:r>
              <a:rPr lang="en-US" sz="2400" dirty="0" smtClean="0"/>
              <a:t> The </a:t>
            </a:r>
            <a:r>
              <a:rPr lang="en-US" sz="2400" dirty="0"/>
              <a:t>project scope will be determined in order to align the goals of the project with the business motivation:</a:t>
            </a:r>
          </a:p>
          <a:p>
            <a:pPr marL="400050" indent="-228600"/>
            <a:r>
              <a:rPr lang="en-US" sz="2400" dirty="0" smtClean="0"/>
              <a:t>Task </a:t>
            </a:r>
            <a:r>
              <a:rPr lang="en-US" sz="2400" dirty="0"/>
              <a:t>1: Determine applications in scope  </a:t>
            </a:r>
          </a:p>
          <a:p>
            <a:pPr>
              <a:buNone/>
            </a:pPr>
            <a:r>
              <a:rPr lang="en-US" sz="2400" dirty="0" smtClean="0"/>
              <a:t> </a:t>
            </a:r>
            <a:r>
              <a:rPr lang="en-US" dirty="0" smtClean="0"/>
              <a:t>The </a:t>
            </a:r>
            <a:r>
              <a:rPr lang="en-US" dirty="0"/>
              <a:t>results of this step will be used to determine which </a:t>
            </a:r>
            <a:r>
              <a:rPr lang="en-US" dirty="0" smtClean="0"/>
              <a:t>SQL </a:t>
            </a:r>
            <a:r>
              <a:rPr lang="en-US" dirty="0"/>
              <a:t>Server roles will be required.</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2. Determine Which Roles Will Be Required</a:t>
            </a:r>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smtClean="0"/>
              <a:t>The </a:t>
            </a:r>
            <a:r>
              <a:rPr lang="en-US" sz="2400" dirty="0"/>
              <a:t>product roles required to deliver the business requirements and desired functionality will be identified to:</a:t>
            </a:r>
          </a:p>
          <a:p>
            <a:pPr marL="457200" indent="-285750"/>
            <a:r>
              <a:rPr lang="en-US" sz="2400" dirty="0" smtClean="0"/>
              <a:t>Task </a:t>
            </a:r>
            <a:r>
              <a:rPr lang="en-US" sz="2400" dirty="0"/>
              <a:t>1: Determine if Database Engine will be required</a:t>
            </a:r>
          </a:p>
          <a:p>
            <a:pPr marL="457200" indent="-285750"/>
            <a:r>
              <a:rPr lang="en-US" sz="2400" dirty="0"/>
              <a:t>Task 2: Determine if Integration Services will be required</a:t>
            </a:r>
          </a:p>
          <a:p>
            <a:pPr marL="457200" indent="-285750"/>
            <a:r>
              <a:rPr lang="en-US" sz="2400" dirty="0"/>
              <a:t>Task 3: Determine if Analysis Services will be required</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2. Determine Which Roles Will Be </a:t>
            </a:r>
            <a:r>
              <a:rPr lang="en-US" dirty="0" smtClean="0"/>
              <a:t>Required (Continued)</a:t>
            </a:r>
            <a:endParaRPr lang="en-US" dirty="0"/>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smtClean="0"/>
              <a:t>The </a:t>
            </a:r>
            <a:r>
              <a:rPr lang="en-US" sz="2400" dirty="0"/>
              <a:t>product roles required to deliver the business requirements and desired functionality will be identified to:</a:t>
            </a:r>
          </a:p>
          <a:p>
            <a:pPr marL="457200" indent="-285750"/>
            <a:r>
              <a:rPr lang="en-US" sz="2400" dirty="0" smtClean="0"/>
              <a:t>Task </a:t>
            </a:r>
            <a:r>
              <a:rPr lang="en-US" sz="2400" dirty="0"/>
              <a:t>4: Determine if Reporting Services will be </a:t>
            </a:r>
            <a:r>
              <a:rPr lang="en-US" sz="2400" dirty="0" smtClean="0"/>
              <a:t>required</a:t>
            </a:r>
          </a:p>
          <a:p>
            <a:pPr marL="457200" indent="-285750"/>
            <a:r>
              <a:rPr lang="en-US" sz="2400" dirty="0"/>
              <a:t>Task 5: Determine </a:t>
            </a:r>
            <a:r>
              <a:rPr lang="en-US" sz="2400" dirty="0" smtClean="0"/>
              <a:t>if </a:t>
            </a:r>
            <a:r>
              <a:rPr lang="en-US" sz="2400" dirty="0"/>
              <a:t>SQL Server Master Data Services </a:t>
            </a:r>
            <a:r>
              <a:rPr lang="en-US" sz="2400" dirty="0" smtClean="0"/>
              <a:t>will be required</a:t>
            </a:r>
            <a:endParaRPr lang="en-US" sz="2400"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2024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a:t>
            </a:r>
            <a:r>
              <a:rPr lang="en-US" dirty="0"/>
              <a:t>. Design the SQL Server Database Engine Infrastructure</a:t>
            </a:r>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The database requirements will be gathered and the database infrastructure will be designed from those requirements to:</a:t>
            </a:r>
          </a:p>
          <a:p>
            <a:pPr marL="457200" indent="-285750"/>
            <a:r>
              <a:rPr lang="en-US" sz="2400" dirty="0" smtClean="0"/>
              <a:t>Task 1</a:t>
            </a:r>
            <a:r>
              <a:rPr lang="en-US" sz="2400" dirty="0"/>
              <a:t>: Determine capacity and performance </a:t>
            </a:r>
            <a:r>
              <a:rPr lang="en-US" sz="2400" dirty="0" smtClean="0"/>
              <a:t>requirements:</a:t>
            </a:r>
          </a:p>
          <a:p>
            <a:pPr marL="742950" lvl="1" indent="-285750">
              <a:buFont typeface="Arial" pitchFamily="34" charset="0"/>
              <a:buChar char="•"/>
            </a:pPr>
            <a:r>
              <a:rPr lang="en-US" sz="1400" dirty="0"/>
              <a:t>Storage needs should be calculated for the database, transaction log, indexes, and tempdb database. </a:t>
            </a:r>
          </a:p>
          <a:p>
            <a:pPr marL="742950" lvl="1" indent="-285750">
              <a:buFont typeface="Arial" pitchFamily="34" charset="0"/>
              <a:buChar char="•"/>
            </a:pPr>
            <a:r>
              <a:rPr lang="en-US" sz="1400" dirty="0"/>
              <a:t>After estimating the database size with the formula provided in the guide, add about </a:t>
            </a:r>
            <a:r>
              <a:rPr lang="en-US" sz="1400" dirty="0" smtClean="0"/>
              <a:t>5 percent </a:t>
            </a:r>
            <a:r>
              <a:rPr lang="en-US" sz="1400" dirty="0"/>
              <a:t>for database overhead</a:t>
            </a:r>
            <a:r>
              <a:rPr lang="en-US" sz="1400" dirty="0" smtClean="0"/>
              <a:t>.</a:t>
            </a:r>
          </a:p>
          <a:p>
            <a:pPr marL="174625" lvl="1" indent="0">
              <a:buNone/>
            </a:pPr>
            <a:endParaRPr lang="en-US" dirty="0" smtClean="0"/>
          </a:p>
          <a:p>
            <a:pPr marL="174625" lvl="1" indent="0">
              <a:buNone/>
            </a:pPr>
            <a:r>
              <a:rPr lang="en-US" dirty="0" smtClean="0"/>
              <a:t>Estimate </a:t>
            </a:r>
            <a:r>
              <a:rPr lang="en-US" dirty="0"/>
              <a:t>IOPS and throughput as accurately as possible since</a:t>
            </a:r>
          </a:p>
          <a:p>
            <a:pPr marL="174625" lvl="1" indent="0">
              <a:buNone/>
            </a:pPr>
            <a:r>
              <a:rPr lang="en-US" dirty="0"/>
              <a:t>both of these can cause performance degradation if not</a:t>
            </a:r>
          </a:p>
          <a:p>
            <a:pPr marL="174625" lvl="1" indent="0">
              <a:buNone/>
            </a:pPr>
            <a:r>
              <a:rPr lang="en-US" dirty="0"/>
              <a:t>properly calculated.</a:t>
            </a:r>
          </a:p>
          <a:p>
            <a:pPr lvl="1">
              <a:buFont typeface="Arial" pitchFamily="34" charset="0"/>
              <a:buChar char="•"/>
            </a:pPr>
            <a:endParaRPr lang="en-US" sz="1400"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pic>
        <p:nvPicPr>
          <p:cNvPr id="4" name="Picture 1" descr="C:\Users\v-juchos\AppData\Local\Microsoft\Windows\Temporary Internet Files\Content.IE5\F3T5O8MO\MCj04347500000[1].png"/>
          <p:cNvPicPr>
            <a:picLocks noChangeAspect="1" noChangeArrowheads="1"/>
          </p:cNvPicPr>
          <p:nvPr/>
        </p:nvPicPr>
        <p:blipFill>
          <a:blip r:embed="rId3" cstate="print"/>
          <a:srcRect/>
          <a:stretch>
            <a:fillRect/>
          </a:stretch>
        </p:blipFill>
        <p:spPr bwMode="auto">
          <a:xfrm>
            <a:off x="7162800" y="5562600"/>
            <a:ext cx="838200" cy="838200"/>
          </a:xfrm>
          <a:prstGeom prst="rect">
            <a:avLst/>
          </a:prstGeom>
          <a:noFill/>
          <a:ln w="9525">
            <a:noFill/>
            <a:miter lim="800000"/>
            <a:headEnd/>
            <a:tailEnd/>
          </a:ln>
        </p:spPr>
      </p:pic>
    </p:spTree>
    <p:extLst>
      <p:ext uri="{BB962C8B-B14F-4D97-AF65-F5344CB8AC3E}">
        <p14:creationId xmlns:p14="http://schemas.microsoft.com/office/powerpoint/2010/main" val="116286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SQL Server Database Engine </a:t>
            </a:r>
            <a:r>
              <a:rPr lang="en-US" dirty="0" smtClean="0"/>
              <a:t>Infrastructure (Continued)</a:t>
            </a:r>
            <a:endParaRPr lang="en-US" dirty="0"/>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The database requirements will be gathered and the database infrastructure will be designed from those requirements to:</a:t>
            </a:r>
          </a:p>
          <a:p>
            <a:pPr marL="457200" indent="-285750"/>
            <a:r>
              <a:rPr lang="en-US" sz="2400" dirty="0" smtClean="0"/>
              <a:t>Task </a:t>
            </a:r>
            <a:r>
              <a:rPr lang="en-US" sz="2400" dirty="0"/>
              <a:t>2: Determine whether to place the database in an existing </a:t>
            </a:r>
            <a:r>
              <a:rPr lang="en-US" sz="2400" dirty="0" smtClean="0"/>
              <a:t>instance</a:t>
            </a:r>
          </a:p>
          <a:p>
            <a:pPr marL="685800" lvl="1" indent="-228600">
              <a:buFont typeface="Arial" pitchFamily="34" charset="0"/>
              <a:buChar char="•"/>
            </a:pPr>
            <a:r>
              <a:rPr lang="en-US" dirty="0"/>
              <a:t>A separate instance might be required because of memory isolation </a:t>
            </a:r>
            <a:r>
              <a:rPr lang="en-US" dirty="0" smtClean="0"/>
              <a:t>needs; </a:t>
            </a:r>
            <a:r>
              <a:rPr lang="en-US" dirty="0"/>
              <a:t>different fault tolerance, authentication, </a:t>
            </a:r>
            <a:r>
              <a:rPr lang="en-US" dirty="0" smtClean="0"/>
              <a:t>or security concerns; </a:t>
            </a:r>
            <a:r>
              <a:rPr lang="en-US" dirty="0"/>
              <a:t>or regulatory or support requirements.</a:t>
            </a:r>
            <a:endParaRPr lang="en-US" dirty="0" smtClean="0"/>
          </a:p>
          <a:p>
            <a:pPr marL="457200" indent="-285750"/>
            <a:r>
              <a:rPr lang="en-US" sz="2400" dirty="0"/>
              <a:t>Task </a:t>
            </a:r>
            <a:r>
              <a:rPr lang="en-US" sz="2400" dirty="0" smtClean="0"/>
              <a:t>3: Determine </a:t>
            </a:r>
            <a:r>
              <a:rPr lang="en-US" sz="2400" dirty="0"/>
              <a:t>whether to place the instance on </a:t>
            </a:r>
            <a:r>
              <a:rPr lang="en-US" sz="2400" dirty="0" smtClean="0"/>
              <a:t>an existing </a:t>
            </a:r>
            <a:r>
              <a:rPr lang="en-US" sz="2400" dirty="0"/>
              <a:t>server running SQL Server or </a:t>
            </a:r>
            <a:r>
              <a:rPr lang="en-US" sz="2400" dirty="0" smtClean="0"/>
              <a:t>a new server</a:t>
            </a:r>
            <a:endParaRPr lang="en-US" sz="2400" dirty="0"/>
          </a:p>
          <a:p>
            <a:pPr marL="685800" lvl="1" indent="-228600">
              <a:buFont typeface="Arial" pitchFamily="34" charset="0"/>
              <a:buChar char="•"/>
            </a:pPr>
            <a:r>
              <a:rPr lang="en-US" dirty="0"/>
              <a:t>However, each additional instance adds overhead.</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2190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SQL Server Database Engine </a:t>
            </a:r>
            <a:r>
              <a:rPr lang="en-US" dirty="0" smtClean="0"/>
              <a:t>Infrastructure (Continued)</a:t>
            </a:r>
            <a:endParaRPr lang="en-US" dirty="0"/>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The database requirements will be gathered and the database infrastructure will be designed from those requirements to:</a:t>
            </a:r>
          </a:p>
          <a:p>
            <a:pPr marL="457200" indent="-285750"/>
            <a:r>
              <a:rPr lang="en-US" sz="2400" dirty="0" smtClean="0"/>
              <a:t>Task 4</a:t>
            </a:r>
            <a:r>
              <a:rPr lang="en-US" sz="2400" dirty="0"/>
              <a:t>: Determine the number of servers after addressing scaling-out and fault-tolerance </a:t>
            </a:r>
            <a:r>
              <a:rPr lang="en-US" sz="2400" dirty="0" smtClean="0"/>
              <a:t>needs</a:t>
            </a:r>
          </a:p>
          <a:p>
            <a:pPr marL="457200" indent="-285750"/>
            <a:r>
              <a:rPr lang="en-US" sz="2400" dirty="0"/>
              <a:t>Task </a:t>
            </a:r>
            <a:r>
              <a:rPr lang="en-US" sz="2400" dirty="0" smtClean="0"/>
              <a:t>5</a:t>
            </a:r>
            <a:r>
              <a:rPr lang="en-US" sz="2400" dirty="0"/>
              <a:t>: Determine placement of each new instance</a:t>
            </a:r>
            <a:endParaRPr lang="en-US" sz="2400" dirty="0" smtClean="0"/>
          </a:p>
          <a:p>
            <a:pPr marL="457200" indent="-285750"/>
            <a:r>
              <a:rPr lang="en-US" sz="2400" dirty="0" smtClean="0"/>
              <a:t>Task </a:t>
            </a:r>
            <a:r>
              <a:rPr lang="en-US" sz="2400" dirty="0"/>
              <a:t>6: Select the server hardware</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2191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Design the SQL Server Integration Services Infrastructure</a:t>
            </a:r>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Integration Services (SSIS) is required in the organization, the SSIS infrastructure will be designed in this step to:</a:t>
            </a:r>
          </a:p>
          <a:p>
            <a:pPr marL="457200" indent="-285750"/>
            <a:r>
              <a:rPr lang="en-US" sz="2400" dirty="0"/>
              <a:t>Task 1: Determine resource requirements</a:t>
            </a:r>
            <a:endParaRPr lang="en-US" sz="2400" dirty="0" smtClean="0"/>
          </a:p>
          <a:p>
            <a:pPr marL="457200" indent="-285750"/>
            <a:r>
              <a:rPr lang="en-US" sz="2400" dirty="0"/>
              <a:t>Task </a:t>
            </a:r>
            <a:r>
              <a:rPr lang="en-US" sz="2400" dirty="0" smtClean="0"/>
              <a:t>2</a:t>
            </a:r>
            <a:r>
              <a:rPr lang="en-US" sz="2400" dirty="0"/>
              <a:t>: Decide where the Integration Services packages will be stored</a:t>
            </a:r>
            <a:endParaRPr lang="en-US" sz="2400" dirty="0" smtClean="0"/>
          </a:p>
          <a:p>
            <a:pPr marL="457200" indent="-285750"/>
            <a:r>
              <a:rPr lang="en-US" sz="2400" dirty="0" smtClean="0"/>
              <a:t>Task 3</a:t>
            </a:r>
            <a:r>
              <a:rPr lang="en-US" sz="2400" dirty="0"/>
              <a:t>: Determine number of SSIS servers </a:t>
            </a:r>
            <a:r>
              <a:rPr lang="en-US" sz="2400" dirty="0" smtClean="0"/>
              <a:t>required</a:t>
            </a:r>
          </a:p>
          <a:p>
            <a:pPr marL="457200" indent="-285750"/>
            <a:r>
              <a:rPr lang="en-US" sz="2400" dirty="0"/>
              <a:t>Task 4: Determine placement</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8232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a:t>
            </a:r>
            <a:r>
              <a:rPr lang="en-US" dirty="0"/>
              <a:t>. Design the SQL Server Analysis Services Infrastructure</a:t>
            </a:r>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Analysis Services (SSAS) is required in the organization, the SSAS infrastructure will be designed in this step to:</a:t>
            </a:r>
          </a:p>
          <a:p>
            <a:pPr marL="457200" indent="-285750"/>
            <a:r>
              <a:rPr lang="en-US" sz="2400" dirty="0"/>
              <a:t>Task 1: Determine resource </a:t>
            </a:r>
            <a:r>
              <a:rPr lang="en-US" sz="2400" dirty="0" smtClean="0"/>
              <a:t>requirements:</a:t>
            </a:r>
            <a:endParaRPr lang="en-US" sz="2400" dirty="0"/>
          </a:p>
          <a:p>
            <a:pPr marL="685800" lvl="1" indent="-228600">
              <a:lnSpc>
                <a:spcPct val="150000"/>
              </a:lnSpc>
              <a:buFont typeface="Arial" pitchFamily="34" charset="0"/>
              <a:buChar char="•"/>
              <a:defRPr/>
            </a:pPr>
            <a:r>
              <a:rPr lang="en-CA" dirty="0"/>
              <a:t>SSAS uses OLAP databases, or cubes, stored on the file system. </a:t>
            </a:r>
          </a:p>
          <a:p>
            <a:pPr marL="685800" lvl="1" indent="-228600">
              <a:lnSpc>
                <a:spcPct val="150000"/>
              </a:lnSpc>
              <a:buFont typeface="Arial" pitchFamily="34" charset="0"/>
              <a:buChar char="•"/>
              <a:defRPr/>
            </a:pPr>
            <a:r>
              <a:rPr lang="en-US" dirty="0"/>
              <a:t>Processing of OLAP databases is read and write-intensive.</a:t>
            </a:r>
          </a:p>
          <a:p>
            <a:pPr marL="685800" lvl="1" indent="-228600">
              <a:lnSpc>
                <a:spcPct val="150000"/>
              </a:lnSpc>
              <a:buFont typeface="Arial" pitchFamily="34" charset="0"/>
              <a:buChar char="•"/>
              <a:defRPr/>
            </a:pPr>
            <a:r>
              <a:rPr lang="en-US" dirty="0"/>
              <a:t>Product group recommends 4–8 GB of memory per processor core.</a:t>
            </a:r>
            <a:endParaRPr lang="en-CA"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80173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a:t>
            </a:r>
            <a:r>
              <a:rPr lang="en-US" dirty="0"/>
              <a:t>. Design the SQL Server Analysis Services </a:t>
            </a:r>
            <a:r>
              <a:rPr lang="en-US" dirty="0" smtClean="0"/>
              <a:t>Infrastructure (Continued)</a:t>
            </a:r>
            <a:endParaRPr lang="en-US" dirty="0"/>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Analysis Services (SSAS) is required in the organization, the SSAS infrastructure will be designed in this step to:</a:t>
            </a:r>
          </a:p>
          <a:p>
            <a:pPr marL="514350" indent="-342900"/>
            <a:r>
              <a:rPr lang="en-US" sz="2400" dirty="0"/>
              <a:t>Task 2: Determine SQL Server version</a:t>
            </a:r>
          </a:p>
          <a:p>
            <a:pPr marL="514350" indent="-342900"/>
            <a:r>
              <a:rPr lang="en-US" sz="2400" dirty="0"/>
              <a:t>Task 3: Decide whether scalable shared databases will be used</a:t>
            </a:r>
          </a:p>
          <a:p>
            <a:pPr marL="514350" indent="-342900"/>
            <a:r>
              <a:rPr lang="en-US" sz="2400" dirty="0"/>
              <a:t>Task 4: Determine scaling needs</a:t>
            </a:r>
          </a:p>
          <a:p>
            <a:pPr marL="514350" indent="-342900"/>
            <a:r>
              <a:rPr lang="en-US" sz="2400" dirty="0"/>
              <a:t>Task 5: Decide whether to cluster</a:t>
            </a:r>
          </a:p>
          <a:p>
            <a:pPr marL="514350" indent="-342900"/>
            <a:r>
              <a:rPr lang="en-US" sz="2400" dirty="0"/>
              <a:t>Task 6: Determine </a:t>
            </a:r>
            <a:r>
              <a:rPr lang="en-US" sz="2400" dirty="0" smtClean="0"/>
              <a:t>placement</a:t>
            </a:r>
            <a:endParaRPr lang="en-CA"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3109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6</a:t>
            </a:r>
            <a:r>
              <a:rPr lang="en-US" dirty="0"/>
              <a:t>. Design the SQL Server Reporting Services Infrastructure</a:t>
            </a:r>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Reporting Services (SSRS) is required in the organization, the SSRS infrastructure will be designed in this step to:</a:t>
            </a:r>
          </a:p>
          <a:p>
            <a:pPr marL="457200" indent="-285750"/>
            <a:r>
              <a:rPr lang="en-US" sz="2400" dirty="0" smtClean="0"/>
              <a:t>Task 1</a:t>
            </a:r>
            <a:r>
              <a:rPr lang="en-US" sz="2400" dirty="0"/>
              <a:t>: Determine resource requirements. Depends on</a:t>
            </a:r>
            <a:r>
              <a:rPr lang="en-US" sz="2400" dirty="0" smtClean="0"/>
              <a:t>:</a:t>
            </a:r>
          </a:p>
          <a:p>
            <a:pPr marL="685800" lvl="1" indent="-228600">
              <a:buFont typeface="Arial" pitchFamily="34" charset="0"/>
              <a:buChar char="•"/>
            </a:pPr>
            <a:r>
              <a:rPr lang="en-US" dirty="0"/>
              <a:t>Disk storage needed for SSRS </a:t>
            </a:r>
            <a:r>
              <a:rPr lang="en-US" dirty="0" smtClean="0"/>
              <a:t>databases</a:t>
            </a:r>
          </a:p>
          <a:p>
            <a:pPr marL="685800" lvl="1" indent="-228600">
              <a:buFont typeface="Arial" pitchFamily="34" charset="0"/>
              <a:buChar char="•"/>
            </a:pPr>
            <a:r>
              <a:rPr lang="en-US" dirty="0"/>
              <a:t>Memory: 2–4 per processor core</a:t>
            </a:r>
          </a:p>
          <a:p>
            <a:pPr marL="457200" indent="-285750"/>
            <a:r>
              <a:rPr lang="en-US" sz="2400" dirty="0"/>
              <a:t>Task </a:t>
            </a:r>
            <a:r>
              <a:rPr lang="en-US" sz="2400" dirty="0" smtClean="0"/>
              <a:t>2</a:t>
            </a:r>
            <a:r>
              <a:rPr lang="en-US" sz="2400" dirty="0"/>
              <a:t>: Determine placement of the report server </a:t>
            </a:r>
            <a:r>
              <a:rPr lang="en-US" sz="2400" dirty="0" smtClean="0"/>
              <a:t>databases:</a:t>
            </a:r>
            <a:endParaRPr lang="en-US" dirty="0"/>
          </a:p>
          <a:p>
            <a:pPr marL="685800" lvl="1" indent="-228600">
              <a:buFont typeface="Arial" pitchFamily="34" charset="0"/>
              <a:buChar char="•"/>
            </a:pPr>
            <a:r>
              <a:rPr lang="en-US" dirty="0"/>
              <a:t>Databases can be hosted either on the Reporting Services server or on a remote database server.</a:t>
            </a:r>
          </a:p>
          <a:p>
            <a:pPr lvl="1">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338463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r>
              <a:rPr lang="en-US" dirty="0" smtClean="0"/>
              <a:t>Defines decision flow</a:t>
            </a:r>
          </a:p>
          <a:p>
            <a:r>
              <a:rPr lang="en-US" dirty="0" smtClean="0"/>
              <a:t>Describes decisions to be made</a:t>
            </a:r>
          </a:p>
          <a:p>
            <a:r>
              <a:rPr lang="en-US" dirty="0" smtClean="0"/>
              <a:t>Relates decisions and options for the business</a:t>
            </a:r>
          </a:p>
          <a:p>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6</a:t>
            </a:r>
            <a:r>
              <a:rPr lang="en-US" dirty="0"/>
              <a:t>. Design the SQL Server Reporting Services </a:t>
            </a:r>
            <a:r>
              <a:rPr lang="en-US" dirty="0" smtClean="0"/>
              <a:t>Infrastructure (Continued)</a:t>
            </a:r>
            <a:endParaRPr lang="en-US" dirty="0"/>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Reporting Services (SSRS) is required in the organization, the SSRS infrastructure will be designed in this step to:</a:t>
            </a:r>
          </a:p>
          <a:p>
            <a:pPr marL="457200" indent="-285750"/>
            <a:r>
              <a:rPr lang="en-US" sz="2400" dirty="0"/>
              <a:t>Task 3: Determine scaling and fault-tolerance </a:t>
            </a:r>
            <a:r>
              <a:rPr lang="en-US" sz="2400" dirty="0" smtClean="0"/>
              <a:t>approach:</a:t>
            </a:r>
          </a:p>
          <a:p>
            <a:pPr marL="742950" lvl="1" indent="-285750">
              <a:buFont typeface="Arial" pitchFamily="34" charset="0"/>
              <a:buChar char="•"/>
            </a:pPr>
            <a:r>
              <a:rPr lang="en-US" dirty="0"/>
              <a:t>Load balancing for both scale out and fault tolerance</a:t>
            </a:r>
          </a:p>
          <a:p>
            <a:pPr marL="742950" lvl="1" indent="-285750">
              <a:buFont typeface="Arial" pitchFamily="34" charset="0"/>
              <a:buChar char="•"/>
            </a:pPr>
            <a:r>
              <a:rPr lang="en-US" dirty="0"/>
              <a:t>Clustering for report server </a:t>
            </a:r>
            <a:r>
              <a:rPr lang="en-US" dirty="0" smtClean="0"/>
              <a:t>databases</a:t>
            </a:r>
          </a:p>
          <a:p>
            <a:pPr marL="457200" indent="-285750"/>
            <a:r>
              <a:rPr lang="en-US" sz="2400" dirty="0" smtClean="0"/>
              <a:t>Task 4: </a:t>
            </a:r>
            <a:r>
              <a:rPr lang="en-US" sz="2400" dirty="0"/>
              <a:t>Determine placement of the </a:t>
            </a:r>
            <a:r>
              <a:rPr lang="en-US" sz="2400" dirty="0" smtClean="0"/>
              <a:t>SSRS server</a:t>
            </a:r>
            <a:endParaRPr lang="en-US" dirty="0"/>
          </a:p>
          <a:p>
            <a:pPr lvl="1">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3315129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Design the SQL </a:t>
            </a:r>
            <a:r>
              <a:rPr lang="en-US" dirty="0" smtClean="0"/>
              <a:t>Server Master </a:t>
            </a:r>
            <a:r>
              <a:rPr lang="en-US" dirty="0"/>
              <a:t>Data Services Infrastructure</a:t>
            </a:r>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a:t>
            </a:r>
            <a:r>
              <a:rPr lang="en-US" sz="2400" dirty="0" smtClean="0"/>
              <a:t>Master Data </a:t>
            </a:r>
            <a:r>
              <a:rPr lang="en-US" sz="2400" dirty="0"/>
              <a:t>Services </a:t>
            </a:r>
            <a:r>
              <a:rPr lang="en-US" sz="2400" dirty="0" smtClean="0"/>
              <a:t>is </a:t>
            </a:r>
            <a:r>
              <a:rPr lang="en-US" sz="2400" dirty="0"/>
              <a:t>required in the organization, the </a:t>
            </a:r>
            <a:r>
              <a:rPr lang="en-US" sz="2400" dirty="0" smtClean="0"/>
              <a:t>infrastructure </a:t>
            </a:r>
            <a:r>
              <a:rPr lang="en-US" sz="2400" dirty="0"/>
              <a:t>will be designed in this step to:</a:t>
            </a:r>
          </a:p>
          <a:p>
            <a:pPr marL="457200" indent="-285750"/>
            <a:r>
              <a:rPr lang="en-US" sz="2400" dirty="0"/>
              <a:t>Task 1: Determine Resource </a:t>
            </a:r>
            <a:r>
              <a:rPr lang="en-US" sz="2400" dirty="0" smtClean="0"/>
              <a:t>Requirements</a:t>
            </a:r>
          </a:p>
          <a:p>
            <a:pPr marL="457200" indent="-285750"/>
            <a:r>
              <a:rPr lang="en-US" sz="2400" dirty="0" smtClean="0"/>
              <a:t>Task </a:t>
            </a:r>
            <a:r>
              <a:rPr lang="en-US" sz="2400" dirty="0"/>
              <a:t>2: Determine Scaling and Fault-Tolerance </a:t>
            </a:r>
            <a:r>
              <a:rPr lang="en-US" sz="2400" dirty="0" smtClean="0"/>
              <a:t>Approach</a:t>
            </a:r>
          </a:p>
          <a:p>
            <a:endParaRPr lang="en-US" sz="2400" dirty="0"/>
          </a:p>
          <a:p>
            <a:endParaRPr lang="en-US" sz="2400" dirty="0"/>
          </a:p>
          <a:p>
            <a:endParaRPr lang="en-US" dirty="0"/>
          </a:p>
          <a:p>
            <a:pPr lvl="1">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136399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Design the SQL </a:t>
            </a:r>
            <a:r>
              <a:rPr lang="en-US" dirty="0" smtClean="0"/>
              <a:t>Server Master </a:t>
            </a:r>
            <a:r>
              <a:rPr lang="en-US" dirty="0"/>
              <a:t>Data Services </a:t>
            </a:r>
            <a:r>
              <a:rPr lang="en-US" dirty="0" smtClean="0"/>
              <a:t>Infrastructure (Continued)</a:t>
            </a:r>
            <a:endParaRPr lang="en-US" dirty="0"/>
          </a:p>
        </p:txBody>
      </p:sp>
      <p:sp>
        <p:nvSpPr>
          <p:cNvPr id="3" name="Content Placeholder 2"/>
          <p:cNvSpPr>
            <a:spLocks noGrp="1"/>
          </p:cNvSpPr>
          <p:nvPr>
            <p:ph idx="1"/>
          </p:nvPr>
        </p:nvSpPr>
        <p:spPr>
          <a:xfrm>
            <a:off x="381000" y="1752600"/>
            <a:ext cx="8229600" cy="5029199"/>
          </a:xfrm>
        </p:spPr>
        <p:txBody>
          <a:bodyPr>
            <a:normAutofit/>
          </a:bodyPr>
          <a:lstStyle/>
          <a:p>
            <a:pPr>
              <a:buNone/>
            </a:pPr>
            <a:r>
              <a:rPr lang="en-US" dirty="0" smtClean="0"/>
              <a:t>  </a:t>
            </a:r>
            <a:r>
              <a:rPr lang="en-US" sz="2400" dirty="0"/>
              <a:t>If it was determined that SQL Server </a:t>
            </a:r>
            <a:r>
              <a:rPr lang="en-US" sz="2400" dirty="0" smtClean="0"/>
              <a:t>Master Data </a:t>
            </a:r>
            <a:r>
              <a:rPr lang="en-US" sz="2400" dirty="0"/>
              <a:t>Services </a:t>
            </a:r>
            <a:r>
              <a:rPr lang="en-US" sz="2400" dirty="0" smtClean="0"/>
              <a:t>is </a:t>
            </a:r>
            <a:r>
              <a:rPr lang="en-US" sz="2400" dirty="0"/>
              <a:t>required in the organization, the </a:t>
            </a:r>
            <a:r>
              <a:rPr lang="en-US" sz="2400" dirty="0" smtClean="0"/>
              <a:t>infrastructure </a:t>
            </a:r>
            <a:r>
              <a:rPr lang="en-US" sz="2400" dirty="0"/>
              <a:t>will be designed in this step to:</a:t>
            </a:r>
          </a:p>
          <a:p>
            <a:pPr marL="457200" indent="-285750"/>
            <a:r>
              <a:rPr lang="en-US" sz="2400" dirty="0" smtClean="0"/>
              <a:t>Task </a:t>
            </a:r>
            <a:r>
              <a:rPr lang="en-US" sz="2400" dirty="0"/>
              <a:t>3: Determine Placement of the Master Data Services </a:t>
            </a:r>
            <a:r>
              <a:rPr lang="en-US" sz="2400" dirty="0" smtClean="0"/>
              <a:t>Database</a:t>
            </a:r>
          </a:p>
          <a:p>
            <a:pPr marL="457200" indent="-285750"/>
            <a:r>
              <a:rPr lang="en-US" sz="2400" dirty="0"/>
              <a:t>Task 4: Determine Placement of the Master Data Services Web Server</a:t>
            </a:r>
          </a:p>
          <a:p>
            <a:endParaRPr lang="en-US" sz="2400" dirty="0"/>
          </a:p>
          <a:p>
            <a:endParaRPr lang="en-US" sz="2400" dirty="0"/>
          </a:p>
          <a:p>
            <a:endParaRPr lang="en-US" dirty="0"/>
          </a:p>
          <a:p>
            <a:pPr lvl="1">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339662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0" indent="0">
              <a:buNone/>
            </a:pPr>
            <a:r>
              <a:rPr lang="en-US" sz="2400" dirty="0"/>
              <a:t>The SQL Server </a:t>
            </a:r>
            <a:r>
              <a:rPr lang="en-US" sz="2400" dirty="0" smtClean="0"/>
              <a:t>2008 guide </a:t>
            </a:r>
            <a:r>
              <a:rPr lang="en-US" sz="2400" dirty="0"/>
              <a:t>has outlined the process for planning the SQL Server infrastructure:</a:t>
            </a:r>
          </a:p>
          <a:p>
            <a:pPr>
              <a:lnSpc>
                <a:spcPct val="150000"/>
              </a:lnSpc>
              <a:defRPr/>
            </a:pPr>
            <a:r>
              <a:rPr lang="en-US" dirty="0"/>
              <a:t>Choices of roles needed</a:t>
            </a:r>
          </a:p>
          <a:p>
            <a:pPr>
              <a:lnSpc>
                <a:spcPct val="150000"/>
              </a:lnSpc>
              <a:defRPr/>
            </a:pPr>
            <a:r>
              <a:rPr lang="en-US" dirty="0"/>
              <a:t>Server resources</a:t>
            </a:r>
          </a:p>
          <a:p>
            <a:pPr>
              <a:lnSpc>
                <a:spcPct val="150000"/>
              </a:lnSpc>
              <a:defRPr/>
            </a:pPr>
            <a:r>
              <a:rPr lang="en-US" dirty="0"/>
              <a:t>Scaling</a:t>
            </a:r>
          </a:p>
          <a:p>
            <a:pPr>
              <a:lnSpc>
                <a:spcPct val="150000"/>
              </a:lnSpc>
              <a:defRPr/>
            </a:pPr>
            <a:r>
              <a:rPr lang="en-US" dirty="0"/>
              <a:t>Fault tolerance</a:t>
            </a:r>
          </a:p>
          <a:p>
            <a:pPr marL="174625" lvl="1" indent="0">
              <a:buNone/>
            </a:pPr>
            <a:endParaRPr lang="en-US" sz="2400" dirty="0" smtClean="0"/>
          </a:p>
          <a:p>
            <a:pPr marL="0" lvl="1" indent="0">
              <a:buNone/>
            </a:pPr>
            <a:r>
              <a:rPr lang="en-US" sz="2400" dirty="0" smtClean="0"/>
              <a:t>Provide feedback to </a:t>
            </a:r>
            <a:r>
              <a:rPr lang="en-US" sz="2400" dirty="0" smtClean="0">
                <a:hlinkClick r:id="rId3"/>
              </a:rPr>
              <a:t>satfdbk@microsoft.com</a:t>
            </a:r>
            <a:endParaRPr lang="en-US" sz="2400" b="0"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dirty="0"/>
              <a:t>Download the full document and other IPD guides:</a:t>
            </a:r>
          </a:p>
          <a:p>
            <a:pPr lvl="1">
              <a:buNone/>
            </a:pPr>
            <a:r>
              <a:rPr lang="en-US" dirty="0">
                <a:hlinkClick r:id="rId2"/>
              </a:rPr>
              <a:t>www.microsoft.com/ipd </a:t>
            </a:r>
            <a:endParaRPr lang="en-US" dirty="0"/>
          </a:p>
          <a:p>
            <a:pPr marL="174625" lvl="1" indent="-174625">
              <a:spcBef>
                <a:spcPts val="1200"/>
              </a:spcBef>
              <a:buFont typeface="Arial" pitchFamily="34" charset="0"/>
              <a:buChar char="•"/>
            </a:pPr>
            <a:r>
              <a:rPr lang="en-US" dirty="0"/>
              <a:t>Contact the IPD team:</a:t>
            </a:r>
          </a:p>
          <a:p>
            <a:pPr lvl="1">
              <a:buNone/>
            </a:pPr>
            <a:r>
              <a:rPr lang="en-US" dirty="0">
                <a:hlinkClick r:id="rId3"/>
              </a:rPr>
              <a:t>satfdbk@microsoft.com</a:t>
            </a:r>
            <a:endParaRPr lang="en-US" dirty="0"/>
          </a:p>
          <a:p>
            <a:pPr marL="174625" lvl="2" indent="-174625">
              <a:spcBef>
                <a:spcPts val="1200"/>
              </a:spcBef>
              <a:buFont typeface="Arial" pitchFamily="34" charset="0"/>
              <a:buChar char="•"/>
            </a:pPr>
            <a:r>
              <a:rPr lang="en-US" dirty="0"/>
              <a:t>Access the Microsoft Solution Accelerators </a:t>
            </a:r>
            <a:r>
              <a:rPr lang="en-US" dirty="0" smtClean="0"/>
              <a:t>website</a:t>
            </a:r>
            <a:r>
              <a:rPr lang="en-US" dirty="0"/>
              <a:t>:</a:t>
            </a:r>
          </a:p>
          <a:p>
            <a:pPr lvl="1">
              <a:buNone/>
            </a:pPr>
            <a:r>
              <a:rPr lang="en-US" dirty="0">
                <a:hlinkClick r:id="rId4"/>
              </a:rPr>
              <a:t>http://www.microsoft.com/technet/SolutionAccelerators</a:t>
            </a:r>
            <a:endParaRPr lang="en-US" dirty="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Appendices</a:t>
            </a:r>
            <a:endParaRPr lang="en-US" b="1" dirty="0"/>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A: </a:t>
            </a:r>
            <a:r>
              <a:rPr lang="en-CA" dirty="0"/>
              <a:t>SSIS Configuration Example</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33550"/>
            <a:ext cx="5962650" cy="4133850"/>
          </a:xfrm>
          <a:prstGeom prst="rect">
            <a:avLst/>
          </a:prstGeom>
        </p:spPr>
      </p:pic>
    </p:spTree>
    <p:extLst>
      <p:ext uri="{BB962C8B-B14F-4D97-AF65-F5344CB8AC3E}">
        <p14:creationId xmlns:p14="http://schemas.microsoft.com/office/powerpoint/2010/main" val="338398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B: SSAS </a:t>
            </a:r>
            <a:r>
              <a:rPr lang="en-CA" dirty="0"/>
              <a:t>Configuration Example</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66887"/>
            <a:ext cx="5939030" cy="4100513"/>
          </a:xfrm>
          <a:prstGeom prst="rect">
            <a:avLst/>
          </a:prstGeom>
        </p:spPr>
      </p:pic>
    </p:spTree>
    <p:extLst>
      <p:ext uri="{BB962C8B-B14F-4D97-AF65-F5344CB8AC3E}">
        <p14:creationId xmlns:p14="http://schemas.microsoft.com/office/powerpoint/2010/main" val="2763634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C: SSRS </a:t>
            </a:r>
            <a:r>
              <a:rPr lang="en-CA" dirty="0"/>
              <a:t>Configuration Example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1809750"/>
            <a:ext cx="6381750" cy="3829050"/>
          </a:xfrm>
          <a:prstGeom prst="rect">
            <a:avLst/>
          </a:prstGeom>
        </p:spPr>
      </p:pic>
    </p:spTree>
    <p:extLst>
      <p:ext uri="{BB962C8B-B14F-4D97-AF65-F5344CB8AC3E}">
        <p14:creationId xmlns:p14="http://schemas.microsoft.com/office/powerpoint/2010/main" val="12573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a:t>Microsoft</a:t>
            </a:r>
            <a:r>
              <a:rPr lang="en-US" sz="2000" baseline="75000" dirty="0"/>
              <a:t>®</a:t>
            </a:r>
            <a:r>
              <a:rPr lang="en-US" sz="3200" dirty="0"/>
              <a:t> SQL </a:t>
            </a:r>
            <a:r>
              <a:rPr lang="en-US" sz="3200" dirty="0" smtClean="0"/>
              <a:t>Server</a:t>
            </a:r>
            <a:r>
              <a:rPr lang="en-US" sz="2000" baseline="75000" dirty="0" smtClean="0"/>
              <a:t>®</a:t>
            </a:r>
            <a:r>
              <a:rPr lang="en-US" sz="3200" baseline="30000" dirty="0" smtClean="0"/>
              <a:t> </a:t>
            </a:r>
            <a:r>
              <a:rPr lang="en-US" sz="3200" dirty="0"/>
              <a:t>2008 and </a:t>
            </a:r>
            <a:r>
              <a:rPr lang="en-US" sz="3200" dirty="0" smtClean="0"/>
              <a:t>SQL Server</a:t>
            </a:r>
            <a:r>
              <a:rPr lang="en-US" sz="3200" baseline="30000" dirty="0"/>
              <a:t> </a:t>
            </a:r>
            <a:r>
              <a:rPr lang="en-US" sz="3200" dirty="0" smtClean="0"/>
              <a:t>2008 R2</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Appendix </a:t>
            </a:r>
            <a:r>
              <a:rPr lang="en-CA" dirty="0" smtClean="0"/>
              <a:t>D: Master Data Services </a:t>
            </a:r>
            <a:r>
              <a:rPr lang="en-CA" dirty="0"/>
              <a:t>Configuration Example</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209800"/>
            <a:ext cx="5143500" cy="3562350"/>
          </a:xfrm>
          <a:prstGeom prst="rect">
            <a:avLst/>
          </a:prstGeom>
        </p:spPr>
      </p:pic>
    </p:spTree>
    <p:extLst>
      <p:ext uri="{BB962C8B-B14F-4D97-AF65-F5344CB8AC3E}">
        <p14:creationId xmlns:p14="http://schemas.microsoft.com/office/powerpoint/2010/main" val="4068236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a:t>
            </a:r>
            <a:endParaRPr lang="en-US" b="1" dirty="0"/>
          </a:p>
        </p:txBody>
      </p:sp>
      <p:sp>
        <p:nvSpPr>
          <p:cNvPr id="3" name="Rectangle 2"/>
          <p:cNvSpPr/>
          <p:nvPr/>
        </p:nvSpPr>
        <p:spPr>
          <a:xfrm>
            <a:off x="533400" y="1828800"/>
            <a:ext cx="6553200" cy="3754874"/>
          </a:xfrm>
          <a:prstGeom prst="rect">
            <a:avLst/>
          </a:prstGeom>
        </p:spPr>
        <p:txBody>
          <a:bodyPr wrap="square">
            <a:spAutoFit/>
          </a:bodyPr>
          <a:lstStyle/>
          <a:p>
            <a:r>
              <a:rPr lang="en-US" sz="1400" b="1" dirty="0"/>
              <a:t>Step 1.</a:t>
            </a:r>
            <a:r>
              <a:rPr lang="en-US" sz="1400" dirty="0"/>
              <a:t> Use the table below to record business applications in the project scope.</a:t>
            </a:r>
          </a:p>
          <a:p>
            <a:r>
              <a:rPr lang="en-US" sz="1400" b="1" dirty="0"/>
              <a:t>Table A-1. Requirements </a:t>
            </a:r>
            <a:r>
              <a:rPr lang="en-US" sz="1400" b="1" dirty="0" smtClean="0"/>
              <a:t>Gathering</a:t>
            </a:r>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smtClean="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3249590874"/>
              </p:ext>
            </p:extLst>
          </p:nvPr>
        </p:nvGraphicFramePr>
        <p:xfrm>
          <a:off x="685800" y="27432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description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Name of business applications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27826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828800"/>
            <a:ext cx="6553200" cy="2462213"/>
          </a:xfrm>
          <a:prstGeom prst="rect">
            <a:avLst/>
          </a:prstGeom>
        </p:spPr>
        <p:txBody>
          <a:bodyPr wrap="square">
            <a:spAutoFit/>
          </a:bodyPr>
          <a:lstStyle/>
          <a:p>
            <a:r>
              <a:rPr lang="en-US" sz="1400" b="1" dirty="0" smtClean="0"/>
              <a:t>Step </a:t>
            </a:r>
            <a:r>
              <a:rPr lang="en-US" sz="1400" b="1" dirty="0"/>
              <a:t>2.</a:t>
            </a:r>
            <a:r>
              <a:rPr lang="en-US" sz="1400" dirty="0"/>
              <a:t> Use the table below to record information relative to the required SQL Server roles.</a:t>
            </a:r>
          </a:p>
          <a:p>
            <a:r>
              <a:rPr lang="en-US" sz="1400" b="1" dirty="0"/>
              <a:t>Table A-2. SQL Server Roles Data Gathering</a:t>
            </a:r>
          </a:p>
          <a:p>
            <a:endParaRPr lang="en-US" sz="1400" b="1" dirty="0" smtClean="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293504581"/>
              </p:ext>
            </p:extLst>
          </p:nvPr>
        </p:nvGraphicFramePr>
        <p:xfrm>
          <a:off x="609600" y="2807653"/>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Names of relational or OLTP databases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Names of data warehouse databases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SSIS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SSAS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SSRS required?</a:t>
                      </a:r>
                      <a:br>
                        <a:rPr lang="en-US" sz="1000" dirty="0">
                          <a:solidFill>
                            <a:srgbClr val="000000"/>
                          </a:solidFill>
                          <a:effectLst/>
                          <a:latin typeface="Arial"/>
                          <a:ea typeface="Times New Roman"/>
                          <a:cs typeface="Times New Roman"/>
                        </a:rPr>
                      </a:br>
                      <a:r>
                        <a:rPr lang="en-US" sz="1000" dirty="0">
                          <a:solidFill>
                            <a:srgbClr val="000000"/>
                          </a:solidFill>
                          <a:effectLst/>
                          <a:latin typeface="Arial"/>
                          <a:ea typeface="Times New Roman"/>
                          <a:cs typeface="Times New Roman"/>
                        </a:rPr>
                        <a:t>* requires Database Engine also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Master Data Services required?</a:t>
                      </a:r>
                      <a:br>
                        <a:rPr lang="en-US" sz="1000" dirty="0">
                          <a:solidFill>
                            <a:srgbClr val="000000"/>
                          </a:solidFill>
                          <a:effectLst/>
                          <a:latin typeface="Arial"/>
                          <a:ea typeface="Times New Roman"/>
                          <a:cs typeface="Times New Roman"/>
                        </a:rPr>
                      </a:br>
                      <a:r>
                        <a:rPr lang="en-US" sz="1000" dirty="0">
                          <a:solidFill>
                            <a:srgbClr val="000000"/>
                          </a:solidFill>
                          <a:effectLst/>
                          <a:latin typeface="Arial"/>
                          <a:ea typeface="Times New Roman"/>
                          <a:cs typeface="Times New Roman"/>
                        </a:rPr>
                        <a:t>* requires Database Engine also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70981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371600"/>
            <a:ext cx="6553200" cy="2246769"/>
          </a:xfrm>
          <a:prstGeom prst="rect">
            <a:avLst/>
          </a:prstGeom>
        </p:spPr>
        <p:txBody>
          <a:bodyPr wrap="square">
            <a:spAutoFit/>
          </a:bodyPr>
          <a:lstStyle/>
          <a:p>
            <a:r>
              <a:rPr lang="en-US" sz="1400" b="1" dirty="0"/>
              <a:t>Step 3.</a:t>
            </a:r>
            <a:r>
              <a:rPr lang="en-US" sz="1400" dirty="0"/>
              <a:t> Use the table below to record information relative to the SQL Server Database Engine.</a:t>
            </a:r>
            <a:endParaRPr lang="en-US" sz="1400" b="1" dirty="0"/>
          </a:p>
          <a:p>
            <a:r>
              <a:rPr lang="en-US" sz="1400" b="1" dirty="0"/>
              <a:t>Table A-3. SQL Server Database Engine Data Gathering</a:t>
            </a:r>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329178759"/>
              </p:ext>
            </p:extLst>
          </p:nvPr>
        </p:nvGraphicFramePr>
        <p:xfrm>
          <a:off x="609600" y="2301240"/>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Disk storage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IOPS and throughput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Database in new or existing instance?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Will instance reside on existing server running SQL Server or new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servers required to support scale-out options, if selected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servers required to support fault-tolerance option, if selected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Failover clustering protection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In which office or geographical location will instance be placed?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84765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371600"/>
            <a:ext cx="6553200" cy="2462213"/>
          </a:xfrm>
          <a:prstGeom prst="rect">
            <a:avLst/>
          </a:prstGeom>
        </p:spPr>
        <p:txBody>
          <a:bodyPr wrap="square">
            <a:spAutoFit/>
          </a:bodyPr>
          <a:lstStyle/>
          <a:p>
            <a:r>
              <a:rPr lang="en-US" sz="1400" b="1" dirty="0"/>
              <a:t>Step 3.</a:t>
            </a:r>
            <a:r>
              <a:rPr lang="en-US" sz="1400" dirty="0"/>
              <a:t> Use the table below to record information relative to the SQL Server Database Engine.</a:t>
            </a:r>
            <a:endParaRPr lang="en-US" sz="1400" b="1" dirty="0"/>
          </a:p>
          <a:p>
            <a:r>
              <a:rPr lang="en-US" sz="1400" b="1" dirty="0"/>
              <a:t>Table A-3. SQL Server Database Engine Data </a:t>
            </a:r>
            <a:r>
              <a:rPr lang="en-US" sz="1400" b="1" dirty="0" smtClean="0"/>
              <a:t>Gathering (Continued)</a:t>
            </a:r>
            <a:endParaRPr lang="en-US" sz="1400" b="1" dirty="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1236260584"/>
              </p:ext>
            </p:extLst>
          </p:nvPr>
        </p:nvGraphicFramePr>
        <p:xfrm>
          <a:off x="609600" y="2484120"/>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Will instance be on physical server or virtualized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CPUs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tabLst>
                          <a:tab pos="371475" algn="l"/>
                        </a:tabLst>
                      </a:pPr>
                      <a:r>
                        <a:rPr lang="en-US" sz="1000" dirty="0">
                          <a:solidFill>
                            <a:srgbClr val="000000"/>
                          </a:solidFill>
                          <a:effectLst/>
                          <a:latin typeface="Arial"/>
                          <a:ea typeface="Times New Roman"/>
                          <a:cs typeface="Times New Roman"/>
                        </a:rPr>
                        <a:t>Required architecture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Required processor speed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Amount of memory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Disk subsystem configuration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69123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371600"/>
            <a:ext cx="6553200" cy="2246769"/>
          </a:xfrm>
          <a:prstGeom prst="rect">
            <a:avLst/>
          </a:prstGeom>
        </p:spPr>
        <p:txBody>
          <a:bodyPr wrap="square">
            <a:spAutoFit/>
          </a:bodyPr>
          <a:lstStyle/>
          <a:p>
            <a:r>
              <a:rPr lang="en-US" sz="1400" b="1" dirty="0"/>
              <a:t>Step 4. </a:t>
            </a:r>
            <a:r>
              <a:rPr lang="en-US" sz="1400" dirty="0"/>
              <a:t>Use the table below to record information relative to the SSIS infrastructure.</a:t>
            </a:r>
            <a:endParaRPr lang="en-US" sz="1400" b="1" dirty="0"/>
          </a:p>
          <a:p>
            <a:r>
              <a:rPr lang="en-US" sz="1400" b="1" dirty="0"/>
              <a:t>Table A-4. SQL Server SSIS Infrastructure Data Gathering</a:t>
            </a:r>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894751037"/>
              </p:ext>
            </p:extLst>
          </p:nvPr>
        </p:nvGraphicFramePr>
        <p:xfrm>
          <a:off x="609600" y="2484120"/>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Does each component of the system meet the capacity and performance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Source data type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Destination data type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SSIS server version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Name of SQL Server instance or file share where packages are stored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Database Engine required?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SSIS servers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SSIS server: virtualized or physical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SSIS - SQL Server role coexist with other SQL Server roles on same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58090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371600"/>
            <a:ext cx="6553200" cy="2246769"/>
          </a:xfrm>
          <a:prstGeom prst="rect">
            <a:avLst/>
          </a:prstGeom>
        </p:spPr>
        <p:txBody>
          <a:bodyPr wrap="square">
            <a:spAutoFit/>
          </a:bodyPr>
          <a:lstStyle/>
          <a:p>
            <a:r>
              <a:rPr lang="en-US" sz="1400" b="1" dirty="0"/>
              <a:t>Step 5. </a:t>
            </a:r>
            <a:r>
              <a:rPr lang="en-US" sz="1400" dirty="0"/>
              <a:t>Use the table below to record information relative to the SSAS infrastructure.</a:t>
            </a:r>
            <a:endParaRPr lang="en-US" sz="1400" b="1" dirty="0"/>
          </a:p>
          <a:p>
            <a:r>
              <a:rPr lang="en-US" sz="1400" b="1" dirty="0"/>
              <a:t>Table A-5. SQL Server SSAS Infrastructure Data Gathering</a:t>
            </a:r>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1813306244"/>
              </p:ext>
            </p:extLst>
          </p:nvPr>
        </p:nvGraphicFramePr>
        <p:xfrm>
          <a:off x="609600" y="2484120"/>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Disk storage space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SSAS server version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Will scalable shared databases be used?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What are scaling needs? (scale up or scale out)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Will failover clustering be used?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SSAS server: virtualized or physical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SSAS - SQL Server role coexist with other SQL Server roles on same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85329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371600"/>
            <a:ext cx="6553200" cy="2246769"/>
          </a:xfrm>
          <a:prstGeom prst="rect">
            <a:avLst/>
          </a:prstGeom>
        </p:spPr>
        <p:txBody>
          <a:bodyPr wrap="square">
            <a:spAutoFit/>
          </a:bodyPr>
          <a:lstStyle/>
          <a:p>
            <a:r>
              <a:rPr lang="en-US" sz="1400" b="1" dirty="0"/>
              <a:t>Step 6. </a:t>
            </a:r>
            <a:r>
              <a:rPr lang="en-US" sz="1400" dirty="0"/>
              <a:t>Use the table below to record information relative to the SSRS infrastructure.</a:t>
            </a:r>
            <a:endParaRPr lang="en-US" sz="1400" b="1" dirty="0"/>
          </a:p>
          <a:p>
            <a:r>
              <a:rPr lang="en-US" sz="1400" b="1" dirty="0"/>
              <a:t>Table A-6. SQL Server SSRS Infrastructure Data Gathering </a:t>
            </a:r>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3589785984"/>
              </p:ext>
            </p:extLst>
          </p:nvPr>
        </p:nvGraphicFramePr>
        <p:xfrm>
          <a:off x="609600" y="2484120"/>
          <a:ext cx="6096000" cy="2682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Record database requirements (size of the ReportServer and ReportServerTempDB databases)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Databases hosted locally or on a remote database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Which databases are hosted locally or on a remote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servers to support SSRS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SSRS – SQL Server coexist with other SQL Server roles on same server?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SSRS server: virtualized or physical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59690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CA" dirty="0"/>
              <a:t>Appendix </a:t>
            </a:r>
            <a:r>
              <a:rPr lang="en-CA" dirty="0" smtClean="0"/>
              <a:t>E: Job Aids (Continued)</a:t>
            </a:r>
            <a:endParaRPr lang="en-US" b="1" dirty="0"/>
          </a:p>
        </p:txBody>
      </p:sp>
      <p:sp>
        <p:nvSpPr>
          <p:cNvPr id="3" name="Rectangle 2"/>
          <p:cNvSpPr/>
          <p:nvPr/>
        </p:nvSpPr>
        <p:spPr>
          <a:xfrm>
            <a:off x="533400" y="1371600"/>
            <a:ext cx="6553200" cy="2462213"/>
          </a:xfrm>
          <a:prstGeom prst="rect">
            <a:avLst/>
          </a:prstGeom>
        </p:spPr>
        <p:txBody>
          <a:bodyPr wrap="square">
            <a:spAutoFit/>
          </a:bodyPr>
          <a:lstStyle/>
          <a:p>
            <a:r>
              <a:rPr lang="en-US" sz="1400" b="1" dirty="0"/>
              <a:t>Step 7. </a:t>
            </a:r>
            <a:r>
              <a:rPr lang="en-US" sz="1400" dirty="0"/>
              <a:t>Use the table below to record information relative to the Master Data Services infrastructure.</a:t>
            </a:r>
            <a:endParaRPr lang="en-US" sz="1400" b="1" dirty="0"/>
          </a:p>
          <a:p>
            <a:r>
              <a:rPr lang="en-US" sz="1400" b="1" dirty="0"/>
              <a:t>Table A-7. SQL Server Master Data Services Infrastructure Data Gathering</a:t>
            </a:r>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4123276163"/>
              </p:ext>
            </p:extLst>
          </p:nvPr>
        </p:nvGraphicFramePr>
        <p:xfrm>
          <a:off x="609600" y="2484120"/>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nSpc>
                          <a:spcPts val="1100"/>
                        </a:lnSpc>
                        <a:spcBef>
                          <a:spcPts val="300"/>
                        </a:spcBef>
                        <a:spcAft>
                          <a:spcPts val="300"/>
                        </a:spcAft>
                      </a:pPr>
                      <a:r>
                        <a:rPr lang="en-US" sz="1000" b="1" dirty="0">
                          <a:solidFill>
                            <a:srgbClr val="000000"/>
                          </a:solidFill>
                          <a:effectLst/>
                          <a:latin typeface="Arial"/>
                          <a:ea typeface="Times New Roman"/>
                          <a:cs typeface="Times New Roman"/>
                        </a:rPr>
                        <a:t>Requirement description</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300"/>
                        </a:spcBef>
                        <a:spcAft>
                          <a:spcPts val="300"/>
                        </a:spcAft>
                      </a:pPr>
                      <a:r>
                        <a:rPr lang="en-US" sz="1000" b="1" dirty="0">
                          <a:solidFill>
                            <a:srgbClr val="000000"/>
                          </a:solidFill>
                          <a:effectLst/>
                          <a:latin typeface="Arial"/>
                          <a:ea typeface="Times New Roman"/>
                          <a:cs typeface="Times New Roman"/>
                        </a:rPr>
                        <a:t>Requirement results</a:t>
                      </a:r>
                      <a:endParaRPr lang="en-US" sz="1000" dirty="0">
                        <a:solidFill>
                          <a:srgbClr val="000000"/>
                        </a:solidFill>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Estimated Master Data Services database size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concurrent users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Number of servers to support fault tolerance and scaling requirements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Databases hosted locally or on a remote database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Which databases are hosted locally or on a remote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Master Data Services Web server coexist with other SQL Server roles on same server?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300"/>
                        </a:spcBef>
                        <a:spcAft>
                          <a:spcPts val="300"/>
                        </a:spcAft>
                      </a:pPr>
                      <a:r>
                        <a:rPr lang="en-US" sz="1000" dirty="0">
                          <a:solidFill>
                            <a:srgbClr val="000000"/>
                          </a:solidFill>
                          <a:effectLst/>
                          <a:latin typeface="Arial"/>
                          <a:ea typeface="Times New Roman"/>
                          <a:cs typeface="Times New Roman"/>
                        </a:rPr>
                        <a:t>Master Data Services Web server: virtualized or physical environment?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80609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SQL Server 2008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smtClean="0"/>
              <a:t>Purpose and Overview</a:t>
            </a:r>
            <a:endParaRPr lang="en-US" dirty="0"/>
          </a:p>
        </p:txBody>
      </p:sp>
      <p:sp>
        <p:nvSpPr>
          <p:cNvPr id="97" name="TextBox 96"/>
          <p:cNvSpPr txBox="1"/>
          <p:nvPr/>
        </p:nvSpPr>
        <p:spPr>
          <a:xfrm>
            <a:off x="685800" y="2133600"/>
            <a:ext cx="7162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guidance for designing a Microsoft SQL Server 2008 </a:t>
            </a:r>
            <a:r>
              <a:rPr lang="en-US" dirty="0" smtClean="0">
                <a:solidFill>
                  <a:schemeClr val="tx2"/>
                </a:solidFill>
              </a:rPr>
              <a:t>infrastructure, </a:t>
            </a:r>
            <a:r>
              <a:rPr lang="en-US" dirty="0">
                <a:solidFill>
                  <a:schemeClr val="tx2"/>
                </a:solidFill>
              </a:rPr>
              <a:t>or </a:t>
            </a:r>
            <a:r>
              <a:rPr lang="en-US" dirty="0" smtClean="0">
                <a:solidFill>
                  <a:schemeClr val="tx2"/>
                </a:solidFill>
              </a:rPr>
              <a:t>where applicable, a Microsoft </a:t>
            </a:r>
            <a:r>
              <a:rPr lang="en-US" dirty="0">
                <a:solidFill>
                  <a:schemeClr val="tx2"/>
                </a:solidFill>
              </a:rPr>
              <a:t>SQL Server </a:t>
            </a:r>
            <a:r>
              <a:rPr lang="en-US" dirty="0" smtClean="0">
                <a:solidFill>
                  <a:schemeClr val="tx2"/>
                </a:solidFill>
              </a:rPr>
              <a:t>2008 R2 </a:t>
            </a:r>
            <a:r>
              <a:rPr lang="en-US" dirty="0">
                <a:solidFill>
                  <a:schemeClr val="tx2"/>
                </a:solidFill>
              </a:rPr>
              <a:t>infrastructure </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Microsoft SQL Server 2008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Microsoft SQL Server 2008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30371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SQL Server </a:t>
            </a:r>
            <a:r>
              <a:rPr lang="en-US" dirty="0" smtClean="0"/>
              <a:t>2008 </a:t>
            </a:r>
            <a:r>
              <a:rPr lang="en-US" dirty="0"/>
              <a:t>Guide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a:t>What Is Microsoft SQL Server </a:t>
            </a:r>
            <a:r>
              <a:rPr lang="en-US" dirty="0" smtClean="0"/>
              <a:t>2008?</a:t>
            </a:r>
            <a:endParaRPr lang="en-US" dirty="0"/>
          </a:p>
        </p:txBody>
      </p:sp>
      <p:sp>
        <p:nvSpPr>
          <p:cNvPr id="97" name="TextBox 96"/>
          <p:cNvSpPr txBox="1"/>
          <p:nvPr/>
        </p:nvSpPr>
        <p:spPr>
          <a:xfrm>
            <a:off x="542925" y="1371600"/>
            <a:ext cx="7162800" cy="5432256"/>
          </a:xfrm>
          <a:prstGeom prst="rect">
            <a:avLst/>
          </a:prstGeom>
          <a:noFill/>
        </p:spPr>
        <p:txBody>
          <a:bodyPr wrap="square" rtlCol="0">
            <a:spAutoFit/>
          </a:bodyPr>
          <a:lstStyle/>
          <a:p>
            <a:pPr defTabSz="912813">
              <a:lnSpc>
                <a:spcPct val="150000"/>
              </a:lnSpc>
              <a:defRPr/>
            </a:pPr>
            <a:r>
              <a:rPr lang="en-US" sz="2400" dirty="0">
                <a:latin typeface="+mj-lt"/>
              </a:rPr>
              <a:t>Microsoft SQL Server </a:t>
            </a:r>
            <a:r>
              <a:rPr lang="en-US" sz="2400" dirty="0" smtClean="0">
                <a:latin typeface="+mj-lt"/>
              </a:rPr>
              <a:t>2008 is </a:t>
            </a:r>
            <a:r>
              <a:rPr lang="en-US" sz="2400" dirty="0">
                <a:latin typeface="+mj-lt"/>
              </a:rPr>
              <a:t>a database solution that includes four primary components:</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Database Engine</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Integration Services</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Analysis Services</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Reporting Services</a:t>
            </a:r>
          </a:p>
          <a:p>
            <a:endParaRPr lang="en-US" dirty="0" smtClean="0"/>
          </a:p>
          <a:p>
            <a:r>
              <a:rPr lang="en-US" dirty="0" smtClean="0"/>
              <a:t>Microsoft </a:t>
            </a:r>
            <a:r>
              <a:rPr lang="en-US" dirty="0"/>
              <a:t>SQL Server </a:t>
            </a:r>
            <a:r>
              <a:rPr lang="en-US" dirty="0" smtClean="0"/>
              <a:t>2008 R2 includes a fifth component:</a:t>
            </a:r>
          </a:p>
          <a:p>
            <a:pPr marL="174625" lvl="1" indent="-174625">
              <a:lnSpc>
                <a:spcPct val="150000"/>
              </a:lnSpc>
              <a:spcBef>
                <a:spcPts val="1200"/>
              </a:spcBef>
              <a:buClr>
                <a:schemeClr val="accent1"/>
              </a:buClr>
              <a:buFont typeface="Arial" pitchFamily="34" charset="0"/>
              <a:buChar char="•"/>
              <a:defRPr/>
            </a:pPr>
            <a:r>
              <a:rPr lang="en-US" dirty="0" smtClean="0">
                <a:solidFill>
                  <a:schemeClr val="tx2"/>
                </a:solidFill>
              </a:rPr>
              <a:t>Master Data </a:t>
            </a:r>
            <a:r>
              <a:rPr lang="en-US" dirty="0">
                <a:solidFill>
                  <a:schemeClr val="tx2"/>
                </a:solidFill>
              </a:rPr>
              <a:t>Services</a:t>
            </a:r>
          </a:p>
          <a:p>
            <a:endParaRPr lang="en-US" dirty="0"/>
          </a:p>
        </p:txBody>
      </p:sp>
    </p:spTree>
    <p:extLst>
      <p:ext uri="{BB962C8B-B14F-4D97-AF65-F5344CB8AC3E}">
        <p14:creationId xmlns:p14="http://schemas.microsoft.com/office/powerpoint/2010/main" val="382414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a:t>Microsoft SQL Server </a:t>
            </a:r>
            <a:r>
              <a:rPr lang="en-US" dirty="0" smtClean="0"/>
              <a:t>2008 - </a:t>
            </a:r>
            <a:r>
              <a:rPr lang="en-US" dirty="0"/>
              <a:t>Out of Scope</a:t>
            </a:r>
          </a:p>
        </p:txBody>
      </p:sp>
      <p:sp>
        <p:nvSpPr>
          <p:cNvPr id="97" name="TextBox 96"/>
          <p:cNvSpPr txBox="1"/>
          <p:nvPr/>
        </p:nvSpPr>
        <p:spPr>
          <a:xfrm>
            <a:off x="685800" y="1676400"/>
            <a:ext cx="7162800" cy="4739759"/>
          </a:xfrm>
          <a:prstGeom prst="rect">
            <a:avLst/>
          </a:prstGeom>
          <a:noFill/>
        </p:spPr>
        <p:txBody>
          <a:bodyPr wrap="square" rtlCol="0">
            <a:spAutoFit/>
          </a:bodyPr>
          <a:lstStyle/>
          <a:p>
            <a:pPr defTabSz="912813">
              <a:lnSpc>
                <a:spcPct val="150000"/>
              </a:lnSpc>
              <a:defRPr/>
            </a:pPr>
            <a:r>
              <a:rPr lang="en-US" sz="2400" dirty="0"/>
              <a:t>Microsoft SQL Server </a:t>
            </a:r>
            <a:r>
              <a:rPr lang="en-US" sz="2400" dirty="0" smtClean="0"/>
              <a:t>2008 does </a:t>
            </a:r>
            <a:r>
              <a:rPr lang="en-US" sz="2400" dirty="0"/>
              <a:t>not address the following items:</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In-place upgrades</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Side-by-side upgrades</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Developer, Express, Compact, </a:t>
            </a:r>
            <a:r>
              <a:rPr lang="en-US" dirty="0" smtClean="0">
                <a:solidFill>
                  <a:schemeClr val="tx2"/>
                </a:solidFill>
              </a:rPr>
              <a:t>Evaluation, and </a:t>
            </a:r>
            <a:r>
              <a:rPr lang="en-US" dirty="0"/>
              <a:t>Parallel Data Warehouse</a:t>
            </a:r>
            <a:r>
              <a:rPr lang="en-US" b="1" dirty="0"/>
              <a:t> </a:t>
            </a:r>
            <a:r>
              <a:rPr lang="en-US" dirty="0" smtClean="0">
                <a:solidFill>
                  <a:schemeClr val="tx2"/>
                </a:solidFill>
              </a:rPr>
              <a:t>editions </a:t>
            </a:r>
            <a:r>
              <a:rPr lang="en-US" dirty="0">
                <a:solidFill>
                  <a:schemeClr val="tx2"/>
                </a:solidFill>
              </a:rPr>
              <a:t>of SQL Server</a:t>
            </a:r>
          </a:p>
          <a:p>
            <a:pPr marL="174625" lvl="1" indent="-174625">
              <a:lnSpc>
                <a:spcPct val="150000"/>
              </a:lnSpc>
              <a:spcBef>
                <a:spcPts val="1200"/>
              </a:spcBef>
              <a:buClr>
                <a:schemeClr val="accent1"/>
              </a:buClr>
              <a:buFont typeface="Arial" pitchFamily="34" charset="0"/>
              <a:buChar char="•"/>
              <a:defRPr/>
            </a:pPr>
            <a:r>
              <a:rPr lang="en-US" dirty="0" smtClean="0">
                <a:solidFill>
                  <a:schemeClr val="tx2"/>
                </a:solidFill>
              </a:rPr>
              <a:t>SharePoint </a:t>
            </a:r>
            <a:r>
              <a:rPr lang="en-US" dirty="0">
                <a:solidFill>
                  <a:schemeClr val="tx2"/>
                </a:solidFill>
              </a:rPr>
              <a:t>integration</a:t>
            </a:r>
          </a:p>
          <a:p>
            <a:pPr marL="174625" lvl="1" indent="-174625">
              <a:lnSpc>
                <a:spcPct val="150000"/>
              </a:lnSpc>
              <a:spcBef>
                <a:spcPts val="1200"/>
              </a:spcBef>
              <a:buClr>
                <a:schemeClr val="accent1"/>
              </a:buClr>
              <a:buFont typeface="Arial" pitchFamily="34" charset="0"/>
              <a:buChar char="•"/>
              <a:defRPr/>
            </a:pPr>
            <a:r>
              <a:rPr lang="en-US" dirty="0">
                <a:solidFill>
                  <a:schemeClr val="tx2"/>
                </a:solidFill>
              </a:rPr>
              <a:t>Database design</a:t>
            </a:r>
          </a:p>
          <a:p>
            <a:endParaRPr lang="en-US" dirty="0"/>
          </a:p>
        </p:txBody>
      </p:sp>
    </p:spTree>
    <p:extLst>
      <p:ext uri="{BB962C8B-B14F-4D97-AF65-F5344CB8AC3E}">
        <p14:creationId xmlns:p14="http://schemas.microsoft.com/office/powerpoint/2010/main" val="138495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smtClean="0"/>
              <a:t>What’s New in Microsoft </a:t>
            </a:r>
            <a:r>
              <a:rPr lang="en-US" dirty="0"/>
              <a:t>SQL Server </a:t>
            </a:r>
            <a:r>
              <a:rPr lang="en-US" dirty="0" smtClean="0"/>
              <a:t>2008 R2</a:t>
            </a:r>
            <a:endParaRPr lang="en-US" dirty="0"/>
          </a:p>
        </p:txBody>
      </p:sp>
      <p:sp>
        <p:nvSpPr>
          <p:cNvPr id="97" name="TextBox 96"/>
          <p:cNvSpPr txBox="1"/>
          <p:nvPr/>
        </p:nvSpPr>
        <p:spPr>
          <a:xfrm>
            <a:off x="533400" y="1676400"/>
            <a:ext cx="7162800" cy="4878259"/>
          </a:xfrm>
          <a:prstGeom prst="rect">
            <a:avLst/>
          </a:prstGeom>
          <a:noFill/>
        </p:spPr>
        <p:txBody>
          <a:bodyPr wrap="square" rtlCol="0">
            <a:spAutoFit/>
          </a:bodyPr>
          <a:lstStyle/>
          <a:p>
            <a:pPr defTabSz="912813">
              <a:lnSpc>
                <a:spcPct val="150000"/>
              </a:lnSpc>
              <a:defRPr/>
            </a:pPr>
            <a:r>
              <a:rPr lang="en-US" sz="2400" dirty="0"/>
              <a:t>Microsoft SQL Server </a:t>
            </a:r>
            <a:r>
              <a:rPr lang="en-US" sz="2400" dirty="0" smtClean="0"/>
              <a:t>2008 R2 </a:t>
            </a:r>
            <a:r>
              <a:rPr lang="en-US" sz="2400" dirty="0"/>
              <a:t>has expanded reporting and </a:t>
            </a:r>
            <a:r>
              <a:rPr lang="en-US" sz="2400" dirty="0" smtClean="0"/>
              <a:t>analytics and two new premium editions:</a:t>
            </a:r>
            <a:endParaRPr lang="en-US" sz="2400" dirty="0"/>
          </a:p>
          <a:p>
            <a:pPr marL="174625" lvl="1" indent="-174625">
              <a:lnSpc>
                <a:spcPct val="150000"/>
              </a:lnSpc>
              <a:spcBef>
                <a:spcPts val="1200"/>
              </a:spcBef>
              <a:buClr>
                <a:schemeClr val="accent1"/>
              </a:buClr>
              <a:buFont typeface="Arial" pitchFamily="34" charset="0"/>
              <a:buChar char="•"/>
              <a:defRPr/>
            </a:pPr>
            <a:r>
              <a:rPr lang="en-US" dirty="0"/>
              <a:t>SQL Server 2008 R2 </a:t>
            </a:r>
            <a:r>
              <a:rPr lang="en-US" dirty="0" smtClean="0"/>
              <a:t>Datacenter</a:t>
            </a:r>
            <a:endParaRPr lang="en-US" dirty="0">
              <a:solidFill>
                <a:schemeClr val="tx2"/>
              </a:solidFill>
            </a:endParaRPr>
          </a:p>
          <a:p>
            <a:pPr marL="174625" lvl="1" indent="-174625">
              <a:lnSpc>
                <a:spcPct val="150000"/>
              </a:lnSpc>
              <a:spcBef>
                <a:spcPts val="1200"/>
              </a:spcBef>
              <a:buClr>
                <a:schemeClr val="accent1"/>
              </a:buClr>
              <a:buFont typeface="Arial" pitchFamily="34" charset="0"/>
              <a:buChar char="•"/>
              <a:defRPr/>
            </a:pPr>
            <a:r>
              <a:rPr lang="en-US" dirty="0" smtClean="0">
                <a:solidFill>
                  <a:schemeClr val="tx2"/>
                </a:solidFill>
              </a:rPr>
              <a:t>SQL </a:t>
            </a:r>
            <a:r>
              <a:rPr lang="en-US" dirty="0">
                <a:solidFill>
                  <a:schemeClr val="tx2"/>
                </a:solidFill>
              </a:rPr>
              <a:t>Server 2008 R2 Parallel Data </a:t>
            </a:r>
            <a:r>
              <a:rPr lang="en-US" dirty="0" smtClean="0">
                <a:solidFill>
                  <a:schemeClr val="tx2"/>
                </a:solidFill>
              </a:rPr>
              <a:t>Warehouse</a:t>
            </a:r>
          </a:p>
          <a:p>
            <a:pPr marL="0" lvl="1">
              <a:lnSpc>
                <a:spcPct val="150000"/>
              </a:lnSpc>
              <a:spcBef>
                <a:spcPts val="1200"/>
              </a:spcBef>
              <a:buClr>
                <a:schemeClr val="accent1"/>
              </a:buClr>
              <a:defRPr/>
            </a:pPr>
            <a:r>
              <a:rPr lang="en-US" dirty="0" smtClean="0">
                <a:solidFill>
                  <a:schemeClr val="tx2"/>
                </a:solidFill>
              </a:rPr>
              <a:t>In addition:</a:t>
            </a:r>
          </a:p>
          <a:p>
            <a:pPr marL="174625" lvl="1" indent="-174625">
              <a:lnSpc>
                <a:spcPct val="150000"/>
              </a:lnSpc>
              <a:spcBef>
                <a:spcPts val="1200"/>
              </a:spcBef>
              <a:buClr>
                <a:schemeClr val="accent1"/>
              </a:buClr>
              <a:buFont typeface="Arial" pitchFamily="34" charset="0"/>
              <a:buChar char="•"/>
              <a:defRPr/>
            </a:pPr>
            <a:r>
              <a:rPr lang="en-US" dirty="0" smtClean="0">
                <a:solidFill>
                  <a:schemeClr val="tx2"/>
                </a:solidFill>
              </a:rPr>
              <a:t>Master Data Services</a:t>
            </a:r>
          </a:p>
          <a:p>
            <a:pPr marL="174625" lvl="1" indent="-174625">
              <a:lnSpc>
                <a:spcPct val="150000"/>
              </a:lnSpc>
              <a:spcBef>
                <a:spcPts val="1200"/>
              </a:spcBef>
              <a:buClr>
                <a:schemeClr val="accent1"/>
              </a:buClr>
              <a:buFont typeface="Arial" pitchFamily="34" charset="0"/>
              <a:buChar char="•"/>
              <a:defRPr/>
            </a:pPr>
            <a:r>
              <a:rPr lang="en-US" dirty="0" smtClean="0">
                <a:solidFill>
                  <a:schemeClr val="tx2"/>
                </a:solidFill>
              </a:rPr>
              <a:t>Improved application and multi-server management</a:t>
            </a:r>
            <a:endParaRPr lang="en-US" dirty="0">
              <a:solidFill>
                <a:schemeClr val="tx2"/>
              </a:solidFill>
            </a:endParaRPr>
          </a:p>
          <a:p>
            <a:endParaRPr lang="en-US" dirty="0"/>
          </a:p>
        </p:txBody>
      </p:sp>
    </p:spTree>
    <p:extLst>
      <p:ext uri="{BB962C8B-B14F-4D97-AF65-F5344CB8AC3E}">
        <p14:creationId xmlns:p14="http://schemas.microsoft.com/office/powerpoint/2010/main" val="190731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Example of SQL Server </a:t>
            </a:r>
            <a:r>
              <a:rPr lang="en-US" dirty="0" smtClean="0"/>
              <a:t>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6" name="TextBox 125"/>
          <p:cNvSpPr txBox="1">
            <a:spLocks noChangeArrowheads="1"/>
          </p:cNvSpPr>
          <p:nvPr/>
        </p:nvSpPr>
        <p:spPr bwMode="auto">
          <a:xfrm>
            <a:off x="3122613" y="3606969"/>
            <a:ext cx="892175"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MDT</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879" y="1371600"/>
            <a:ext cx="4518447" cy="5061465"/>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SQL Server 2008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6" name="TextBox 125"/>
          <p:cNvSpPr txBox="1">
            <a:spLocks noChangeArrowheads="1"/>
          </p:cNvSpPr>
          <p:nvPr/>
        </p:nvSpPr>
        <p:spPr bwMode="auto">
          <a:xfrm>
            <a:off x="3122613" y="3606969"/>
            <a:ext cx="892175"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MDT</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571625"/>
            <a:ext cx="5610225" cy="4752975"/>
          </a:xfrm>
          <a:prstGeom prst="rect">
            <a:avLst/>
          </a:prstGeom>
        </p:spPr>
      </p:pic>
    </p:spTree>
    <p:extLst>
      <p:ext uri="{BB962C8B-B14F-4D97-AF65-F5344CB8AC3E}">
        <p14:creationId xmlns:p14="http://schemas.microsoft.com/office/powerpoint/2010/main" val="44188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8076</Words>
  <Application>Microsoft Office PowerPoint</Application>
  <PresentationFormat>On-screen Show (4:3)</PresentationFormat>
  <Paragraphs>695</Paragraphs>
  <Slides>41</Slides>
  <Notes>38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Microsoft SQL Server 2008?</vt:lpstr>
      <vt:lpstr>Microsoft SQL Server 2008 - Out of Scope</vt:lpstr>
      <vt:lpstr>What’s New in Microsoft SQL Server 2008 R2</vt:lpstr>
      <vt:lpstr>Example of SQL Server Architecture</vt:lpstr>
      <vt:lpstr>SQL Server 2008 Decision Flow</vt:lpstr>
      <vt:lpstr>Step 1. Determine Project Scope</vt:lpstr>
      <vt:lpstr>Step 2. Determine Which Roles Will Be Required</vt:lpstr>
      <vt:lpstr>Step 2. Determine Which Roles Will Be Required (Continued)</vt:lpstr>
      <vt:lpstr>Step 3. Design the SQL Server Database Engine Infrastructure</vt:lpstr>
      <vt:lpstr>Step 3. Design the SQL Server Database Engine Infrastructure (Continued)</vt:lpstr>
      <vt:lpstr>Step 3. Design the SQL Server Database Engine Infrastructure (Continued)</vt:lpstr>
      <vt:lpstr>Step 4. Design the SQL Server Integration Services Infrastructure</vt:lpstr>
      <vt:lpstr>Step 5. Design the SQL Server Analysis Services Infrastructure</vt:lpstr>
      <vt:lpstr>Step 5. Design the SQL Server Analysis Services Infrastructure (Continued)</vt:lpstr>
      <vt:lpstr>Step 6. Design the SQL Server Reporting Services Infrastructure</vt:lpstr>
      <vt:lpstr>Step 6. Design the SQL Server Reporting Services Infrastructure (Continued)</vt:lpstr>
      <vt:lpstr>Step 7. Design the SQL Server Master Data Services Infrastructure</vt:lpstr>
      <vt:lpstr>Step 7. Design the SQL Server Master Data Services Infrastructure (Continued)</vt:lpstr>
      <vt:lpstr>Summary and Conclusion </vt:lpstr>
      <vt:lpstr>Find More Information </vt:lpstr>
      <vt:lpstr>Questions?</vt:lpstr>
      <vt:lpstr>Appendices</vt:lpstr>
      <vt:lpstr>Appendix A: SSIS Configuration Example</vt:lpstr>
      <vt:lpstr>Appendix B: SSAS Configuration Example</vt:lpstr>
      <vt:lpstr>Appendix C: SSRS Configuration Example</vt:lpstr>
      <vt:lpstr>Appendix D: Master Data Services Configuration Example</vt:lpstr>
      <vt:lpstr>Appendix E: Job Aids</vt:lpstr>
      <vt:lpstr>Appendix E: Job Aids (Continued)</vt:lpstr>
      <vt:lpstr>Appendix E: Job Aids (Continued)</vt:lpstr>
      <vt:lpstr>Appendix E: Job Aids (Continued)</vt:lpstr>
      <vt:lpstr>Appendix E: Job Aids (Continued)</vt:lpstr>
      <vt:lpstr>Appendix E: Job Aids (Continued)</vt:lpstr>
      <vt:lpstr>Appendix E: Job Aids (Continued)</vt:lpstr>
      <vt:lpstr>Appendix E: Job Aids (Continued)</vt:lpstr>
      <vt:lpstr>Benefits of Using the SQL Server 2008 Guide</vt:lpstr>
      <vt:lpstr>Benefits of Using the SQL Server 2008 Guide (Continued)</vt:lpstr>
      <vt:lpstr>IPD in Microsoft Operations Framework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SQL Server</dc:title>
  <dc:subject>IPD - SQL Server</dc:subject>
  <dc:creator/>
  <cp:lastModifiedBy/>
  <cp:revision>1</cp:revision>
  <dcterms:created xsi:type="dcterms:W3CDTF">2010-05-25T17:30:25Z</dcterms:created>
  <dcterms:modified xsi:type="dcterms:W3CDTF">2010-05-25T17:30:54Z</dcterms:modified>
</cp:coreProperties>
</file>