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2"/>
    <p:sldMasterId id="2147483696" r:id="rId3"/>
  </p:sldMasterIdLst>
  <p:notesMasterIdLst>
    <p:notesMasterId r:id="rId22"/>
  </p:notesMasterIdLst>
  <p:handoutMasterIdLst>
    <p:handoutMasterId r:id="rId23"/>
  </p:handoutMasterIdLst>
  <p:sldIdLst>
    <p:sldId id="263" r:id="rId4"/>
    <p:sldId id="318" r:id="rId5"/>
    <p:sldId id="271" r:id="rId6"/>
    <p:sldId id="387" r:id="rId7"/>
    <p:sldId id="374" r:id="rId8"/>
    <p:sldId id="394" r:id="rId9"/>
    <p:sldId id="336" r:id="rId10"/>
    <p:sldId id="366" r:id="rId11"/>
    <p:sldId id="379" r:id="rId12"/>
    <p:sldId id="397" r:id="rId13"/>
    <p:sldId id="377" r:id="rId14"/>
    <p:sldId id="367" r:id="rId15"/>
    <p:sldId id="347" r:id="rId16"/>
    <p:sldId id="348" r:id="rId17"/>
    <p:sldId id="368" r:id="rId18"/>
    <p:sldId id="369" r:id="rId19"/>
    <p:sldId id="395" r:id="rId20"/>
    <p:sldId id="396" r:id="rId2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C00"/>
    <a:srgbClr val="009900"/>
    <a:srgbClr val="000066"/>
    <a:srgbClr val="33CC33"/>
    <a:srgbClr val="359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44" autoAdjust="0"/>
    <p:restoredTop sz="82302" autoAdjust="0"/>
  </p:normalViewPr>
  <p:slideViewPr>
    <p:cSldViewPr>
      <p:cViewPr varScale="1">
        <p:scale>
          <a:sx n="92" d="100"/>
          <a:sy n="92" d="100"/>
        </p:scale>
        <p:origin x="-1452" y="-102"/>
      </p:cViewPr>
      <p:guideLst>
        <p:guide orient="horz" pos="2160"/>
        <p:guide pos="2880"/>
      </p:guideLst>
    </p:cSldViewPr>
  </p:slideViewPr>
  <p:notesTextViewPr>
    <p:cViewPr>
      <p:scale>
        <a:sx n="100" d="100"/>
        <a:sy n="100" d="100"/>
      </p:scale>
      <p:origin x="0" y="1260"/>
    </p:cViewPr>
  </p:notesTextViewPr>
  <p:sorterViewPr>
    <p:cViewPr>
      <p:scale>
        <a:sx n="100" d="100"/>
        <a:sy n="100" d="100"/>
      </p:scale>
      <p:origin x="0" y="1686"/>
    </p:cViewPr>
  </p:sorterViewPr>
  <p:notesViewPr>
    <p:cSldViewPr>
      <p:cViewPr>
        <p:scale>
          <a:sx n="110" d="100"/>
          <a:sy n="110" d="100"/>
        </p:scale>
        <p:origin x="-2214" y="240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E1C26E-6073-4635-A7D6-06DA7AE6F422}" type="doc">
      <dgm:prSet loTypeId="urn:microsoft.com/office/officeart/2005/8/layout/process1" loCatId="process" qsTypeId="urn:microsoft.com/office/officeart/2005/8/quickstyle/simple1#1" qsCatId="simple" csTypeId="urn:microsoft.com/office/officeart/2005/8/colors/accent1_2#1" csCatId="accent1" phldr="1"/>
      <dgm:spPr/>
    </dgm:pt>
    <dgm:pt modelId="{0E594A79-1D4B-44D9-80FD-B7CA16061617}" type="pres">
      <dgm:prSet presAssocID="{A3E1C26E-6073-4635-A7D6-06DA7AE6F422}" presName="Name0" presStyleCnt="0">
        <dgm:presLayoutVars>
          <dgm:dir/>
          <dgm:resizeHandles val="exact"/>
        </dgm:presLayoutVars>
      </dgm:prSet>
      <dgm:spPr/>
    </dgm:pt>
  </dgm:ptLst>
  <dgm:cxnLst>
    <dgm:cxn modelId="{E98FE7BB-762A-4052-84C2-0B038C98C954}" type="presOf" srcId="{A3E1C26E-6073-4635-A7D6-06DA7AE6F422}" destId="{0E594A79-1D4B-44D9-80FD-B7CA16061617}"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sz="quarter" idx="1"/>
          </p:nvPr>
        </p:nvSpPr>
        <p:spPr>
          <a:xfrm>
            <a:off x="3978137" y="0"/>
            <a:ext cx="3043343" cy="465455"/>
          </a:xfrm>
          <a:prstGeom prst="rect">
            <a:avLst/>
          </a:prstGeom>
        </p:spPr>
        <p:txBody>
          <a:bodyPr vert="horz" lIns="93279" tIns="46637" rIns="93279" bIns="46637" rtlCol="0"/>
          <a:lstStyle>
            <a:lvl1pPr algn="r">
              <a:defRPr sz="1200"/>
            </a:lvl1pPr>
          </a:lstStyle>
          <a:p>
            <a:fld id="{D22A889E-7651-451A-9369-FD18BE5B76D0}" type="datetimeFigureOut">
              <a:rPr lang="en-US" smtClean="0"/>
              <a:pPr/>
              <a:t>11/9/2011</a:t>
            </a:fld>
            <a:endParaRPr lang="en-US" dirty="0"/>
          </a:p>
        </p:txBody>
      </p:sp>
      <p:sp>
        <p:nvSpPr>
          <p:cNvPr id="4" name="Footer Placeholder 3"/>
          <p:cNvSpPr>
            <a:spLocks noGrp="1"/>
          </p:cNvSpPr>
          <p:nvPr>
            <p:ph type="ftr" sz="quarter" idx="2"/>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7" y="8842034"/>
            <a:ext cx="3043343" cy="465455"/>
          </a:xfrm>
          <a:prstGeom prst="rect">
            <a:avLst/>
          </a:prstGeom>
        </p:spPr>
        <p:txBody>
          <a:bodyPr vert="horz" lIns="93279" tIns="46637" rIns="93279" bIns="46637" rtlCol="0" anchor="b"/>
          <a:lstStyle>
            <a:lvl1pPr algn="r">
              <a:defRPr sz="1200"/>
            </a:lvl1pPr>
          </a:lstStyle>
          <a:p>
            <a:fld id="{740E3949-CBAF-41D2-AEFD-28380AABE87B}" type="slidenum">
              <a:rPr lang="en-US" smtClean="0"/>
              <a:pPr/>
              <a:t>‹#›</a:t>
            </a:fld>
            <a:endParaRPr lang="en-US" dirty="0"/>
          </a:p>
        </p:txBody>
      </p:sp>
    </p:spTree>
    <p:extLst>
      <p:ext uri="{BB962C8B-B14F-4D97-AF65-F5344CB8AC3E}">
        <p14:creationId xmlns:p14="http://schemas.microsoft.com/office/powerpoint/2010/main" val="2443282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idx="1"/>
          </p:nvPr>
        </p:nvSpPr>
        <p:spPr>
          <a:xfrm>
            <a:off x="3978137" y="0"/>
            <a:ext cx="3043343" cy="465455"/>
          </a:xfrm>
          <a:prstGeom prst="rect">
            <a:avLst/>
          </a:prstGeom>
        </p:spPr>
        <p:txBody>
          <a:bodyPr vert="horz" lIns="93279" tIns="46637" rIns="93279" bIns="46637" rtlCol="0"/>
          <a:lstStyle>
            <a:lvl1pPr algn="r">
              <a:defRPr sz="1200"/>
            </a:lvl1pPr>
          </a:lstStyle>
          <a:p>
            <a:fld id="{95841FB4-A474-4CB4-AFCF-80393C03D10D}" type="datetimeFigureOut">
              <a:rPr lang="en-US" smtClean="0"/>
              <a:pPr/>
              <a:t>11/9/2011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79" tIns="46637" rIns="93279" bIns="46637" rtlCol="0" anchor="ctr"/>
          <a:lstStyle/>
          <a:p>
            <a:endParaRPr lang="en-US" dirty="0"/>
          </a:p>
        </p:txBody>
      </p:sp>
      <p:sp>
        <p:nvSpPr>
          <p:cNvPr id="5" name="Notes Placeholder 4"/>
          <p:cNvSpPr>
            <a:spLocks noGrp="1"/>
          </p:cNvSpPr>
          <p:nvPr>
            <p:ph type="body" sz="quarter" idx="3"/>
          </p:nvPr>
        </p:nvSpPr>
        <p:spPr>
          <a:xfrm>
            <a:off x="702310" y="4421828"/>
            <a:ext cx="5618480" cy="4189095"/>
          </a:xfrm>
          <a:prstGeom prst="rect">
            <a:avLst/>
          </a:prstGeom>
        </p:spPr>
        <p:txBody>
          <a:bodyPr vert="horz" lIns="93279" tIns="46637" rIns="93279" bIns="4663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7" y="8842034"/>
            <a:ext cx="3043343" cy="465455"/>
          </a:xfrm>
          <a:prstGeom prst="rect">
            <a:avLst/>
          </a:prstGeom>
        </p:spPr>
        <p:txBody>
          <a:bodyPr vert="horz" lIns="93279" tIns="46637" rIns="93279" bIns="46637" rtlCol="0" anchor="b"/>
          <a:lstStyle>
            <a:lvl1pPr algn="r">
              <a:defRPr sz="1200"/>
            </a:lvl1pPr>
          </a:lstStyle>
          <a:p>
            <a:fld id="{77BFE34B-84EC-4BEA-98B5-B4B34A22B3EF}" type="slidenum">
              <a:rPr lang="en-US" smtClean="0"/>
              <a:pPr/>
              <a:t>‹#›</a:t>
            </a:fld>
            <a:endParaRPr lang="en-US" dirty="0"/>
          </a:p>
        </p:txBody>
      </p:sp>
    </p:spTree>
    <p:extLst>
      <p:ext uri="{BB962C8B-B14F-4D97-AF65-F5344CB8AC3E}">
        <p14:creationId xmlns:p14="http://schemas.microsoft.com/office/powerpoint/2010/main" val="3533439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go.microsoft.com/fwlink/?LinkId=229236"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technet.microsoft.com/en-us/library/dd878502.asp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900" kern="1200" dirty="0" smtClean="0">
                <a:solidFill>
                  <a:schemeClr val="tx1"/>
                </a:solidFill>
                <a:effectLst/>
                <a:latin typeface="+mn-lt"/>
                <a:ea typeface="+mn-ea"/>
                <a:cs typeface="+mn-cs"/>
              </a:rPr>
              <a:t>Copyright © 2011 Microsoft Corporation. All rights reserved. Complying with the applicable copyright laws is your responsibility.  By using or providing feedback on this documentation, you agree to the license agreement below.</a:t>
            </a:r>
          </a:p>
          <a:p>
            <a:r>
              <a:rPr lang="en-US" sz="900" kern="1200" dirty="0" smtClean="0">
                <a:solidFill>
                  <a:schemeClr val="tx1"/>
                </a:solidFill>
                <a:effectLst/>
                <a:latin typeface="+mn-lt"/>
                <a:ea typeface="+mn-ea"/>
                <a:cs typeface="+mn-cs"/>
              </a:rPr>
              <a:t>If you are using this documentation solely for non-commercial purposes internally within YOUR company or organization, then this documentation is licensed to you under the Creative Commons Attribution-NonCommercial License. To view a copy of this license, visit http://creativecommons.org/licenses/by-nc/2.5/ or send a letter to Creative Commons, 543 Howard Street, 5th Floor, San Francisco, California, 94105, USA.</a:t>
            </a:r>
          </a:p>
          <a:p>
            <a:r>
              <a:rPr lang="en-US" sz="900" kern="1200" dirty="0" smtClean="0">
                <a:solidFill>
                  <a:schemeClr val="tx1"/>
                </a:solidFill>
                <a:effectLst/>
                <a:latin typeface="+mn-lt"/>
                <a:ea typeface="+mn-ea"/>
                <a:cs typeface="+mn-cs"/>
              </a:rPr>
              <a:t>This documentation is provided to you for informational purposes only, and is provided to you entirely "AS IS".  Your use of the documentation cannot be understood as substituting for customized service and information that might be developed by Microsoft Corporation for a particular user based upon that user’s particular environment. To the extent permitted by law, MICROSOFT MAKES NO WARRANTY OF ANY KIND, DISCLAIMS ALL EXPRESS, IMPLIED AND STATUTORY WARRANTIES, AND ASSUMES NO LIABILITY TO YOU FOR ANY DAMAGES OF ANY TYPE IN CONNECTION WITH THESE MATERIALS OR ANY INTELLECTUAL PROPERTY IN THEM.  </a:t>
            </a:r>
          </a:p>
          <a:p>
            <a:r>
              <a:rPr lang="en-US" sz="900" kern="1200" dirty="0" smtClean="0">
                <a:solidFill>
                  <a:schemeClr val="tx1"/>
                </a:solidFill>
                <a:effectLst/>
                <a:latin typeface="+mn-lt"/>
                <a:ea typeface="+mn-ea"/>
                <a:cs typeface="+mn-cs"/>
              </a:rPr>
              <a:t>Microsoft may have patents, patent applications, trademarks, or other intellectual property rights covering subject matter within this documentation.  Except as provided in a separate agreement from Microsoft, your use of this document does not give you any license to these patents, trademarks or other intellectual property.</a:t>
            </a:r>
          </a:p>
          <a:p>
            <a:r>
              <a:rPr lang="en-US" sz="900" kern="1200" dirty="0" smtClean="0">
                <a:solidFill>
                  <a:schemeClr val="tx1"/>
                </a:solidFill>
                <a:effectLst/>
                <a:latin typeface="+mn-lt"/>
                <a:ea typeface="+mn-ea"/>
                <a:cs typeface="+mn-cs"/>
              </a:rPr>
              <a:t>Information in this document, including URL and other Internet Web site references, is subject to change without notice. Unless otherwise noted, the example companies, organizations, products, domain names, e-mail addresses, logos, people, places and events depicted herein are fictitious.</a:t>
            </a:r>
          </a:p>
          <a:p>
            <a:r>
              <a:rPr lang="en-US" sz="900" b="0" kern="1200" dirty="0" smtClean="0">
                <a:solidFill>
                  <a:schemeClr val="tx1"/>
                </a:solidFill>
                <a:effectLst/>
                <a:latin typeface="+mn-lt"/>
                <a:ea typeface="+mn-ea"/>
                <a:cs typeface="+mn-cs"/>
              </a:rPr>
              <a:t>Microsoft and Windows Server are either registered trademarks or trademarks of Microsoft Corporation in the United States and/or other countries and regions. </a:t>
            </a:r>
          </a:p>
          <a:p>
            <a:r>
              <a:rPr lang="en-US" sz="900" kern="1200" dirty="0" smtClean="0">
                <a:solidFill>
                  <a:schemeClr val="tx1"/>
                </a:solidFill>
                <a:effectLst/>
                <a:latin typeface="+mn-lt"/>
                <a:ea typeface="+mn-ea"/>
                <a:cs typeface="+mn-cs"/>
              </a:rPr>
              <a:t>The names of actual companies and products mentioned herein may be the trademarks of their respective owners.</a:t>
            </a:r>
          </a:p>
          <a:p>
            <a:r>
              <a:rPr lang="en-US" sz="900" kern="1200" dirty="0" smtClean="0">
                <a:solidFill>
                  <a:schemeClr val="tx1"/>
                </a:solidFill>
                <a:effectLst/>
                <a:latin typeface="+mn-lt"/>
                <a:ea typeface="+mn-ea"/>
                <a:cs typeface="+mn-cs"/>
              </a:rPr>
              <a:t>You have no obligation to give Microsoft any suggestions, comments or other feedback ("Feedback") relating to the documentation. However, if you do provide any Feedback to Microsoft then you provide to Microsoft, without charge, the right to use, share and commercialize your Feedback in any way and for any purpose.  You also give to third parties, without charge, any patent rights needed for their products, technologies and services to use or interface with any specific parts of a Microsoft software or service that includes the Feedback.  You will not give Feedback that is subject to a license that requires Microsoft to license its software or documentation to third parties because we include your Feedback in them.</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3: Design the Print Services Infrastructure (Continued)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4: Design Server Fault Tolerance</a:t>
            </a:r>
          </a:p>
          <a:p>
            <a:r>
              <a:rPr lang="en-US" sz="1000" b="0" dirty="0" smtClean="0"/>
              <a:t>Where fault tolerance is required, it can be implemented by providing redundancy in each of the layers of the print server infrastructure:</a:t>
            </a:r>
          </a:p>
          <a:p>
            <a:pPr marL="171450" indent="-171450">
              <a:buFont typeface="Arial" pitchFamily="34" charset="0"/>
              <a:buChar char="•"/>
            </a:pPr>
            <a:r>
              <a:rPr lang="en-US" sz="1000" b="0" dirty="0" smtClean="0"/>
              <a:t>Server clustering. For physical print servers, server clustering provides fault tolerance when one server in a cluster is lost. </a:t>
            </a:r>
          </a:p>
          <a:p>
            <a:pPr marL="171450" indent="-171450">
              <a:buFont typeface="Arial" pitchFamily="34" charset="0"/>
              <a:buChar char="•"/>
            </a:pPr>
            <a:r>
              <a:rPr lang="en-US" sz="1000" b="0" dirty="0" smtClean="0"/>
              <a:t>Fault-tolerant storage. Fault-tolerant storage systems such as those using a redundant array of independent disks (RAID) can protect data by maintaining the ability to operate even when one disk fails. Most storage arrays provide some hardware RAID capabilities. </a:t>
            </a:r>
          </a:p>
          <a:p>
            <a:pPr marL="171450" indent="-171450">
              <a:buFont typeface="Arial" pitchFamily="34" charset="0"/>
              <a:buChar char="•"/>
            </a:pPr>
            <a:r>
              <a:rPr lang="en-US" sz="1000" b="0" dirty="0" smtClean="0"/>
              <a:t>Redundant network connections. Having more than one adapter improves throughput during normal operation and maintains connectivity during loss of one adapter, thus offering fault tolerance.</a:t>
            </a:r>
          </a:p>
          <a:p>
            <a:pPr lvl="0"/>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5: Determine Whether Printer Pools Will Be Used for Fault Tolerance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effectLst/>
                <a:latin typeface="+mn-lt"/>
                <a:ea typeface="+mn-ea"/>
                <a:cs typeface="+mn-cs"/>
              </a:rPr>
              <a:t>Benefits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Printer pools can simplify administration, and provide fault tolerance in the following ways: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kern="1200" dirty="0" smtClean="0">
                <a:solidFill>
                  <a:schemeClr val="tx1"/>
                </a:solidFill>
                <a:effectLst/>
                <a:latin typeface="+mn-lt"/>
                <a:ea typeface="+mn-ea"/>
                <a:cs typeface="+mn-cs"/>
              </a:rPr>
              <a:t>Providing an opportunity to consolidate identical print devices as one.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kern="1200" dirty="0" smtClean="0">
                <a:solidFill>
                  <a:schemeClr val="tx1"/>
                </a:solidFill>
                <a:effectLst/>
                <a:latin typeface="+mn-lt"/>
                <a:ea typeface="+mn-ea"/>
                <a:cs typeface="+mn-cs"/>
              </a:rPr>
              <a:t>Print capacity can be increased gradually as demand increases, or large demand can be met without investing in a single high-capacity printer. Increasing print capacity without use of printer pools will result in the need to acquire higher capacity printers, which tend to be more expensive.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kern="1200" dirty="0" smtClean="0">
                <a:solidFill>
                  <a:schemeClr val="tx1"/>
                </a:solidFill>
                <a:effectLst/>
                <a:latin typeface="+mn-lt"/>
                <a:ea typeface="+mn-ea"/>
                <a:cs typeface="+mn-cs"/>
              </a:rPr>
              <a:t>Printer pools increase scalability by allowing the addition of new printers to the pool at any time.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kern="1200" dirty="0" smtClean="0">
                <a:solidFill>
                  <a:schemeClr val="tx1"/>
                </a:solidFill>
                <a:effectLst/>
                <a:latin typeface="+mn-lt"/>
                <a:ea typeface="+mn-ea"/>
                <a:cs typeface="+mn-cs"/>
              </a:rPr>
              <a:t>Increased fault tolerance by eliminating the print device as a single point of failure.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effectLst/>
                <a:latin typeface="+mn-lt"/>
                <a:ea typeface="+mn-ea"/>
                <a:cs typeface="+mn-cs"/>
              </a:rPr>
              <a:t>Limitations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Printer pools can increase complexity, both for administrators and for users in the following ways: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kern="1200" dirty="0" smtClean="0">
                <a:solidFill>
                  <a:schemeClr val="tx1"/>
                </a:solidFill>
                <a:effectLst/>
                <a:latin typeface="+mn-lt"/>
                <a:ea typeface="+mn-ea"/>
                <a:cs typeface="+mn-cs"/>
              </a:rPr>
              <a:t>Can cause confusion. Users can experience difficulty locating printouts.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kern="1200" dirty="0" smtClean="0">
                <a:solidFill>
                  <a:schemeClr val="tx1"/>
                </a:solidFill>
                <a:effectLst/>
                <a:latin typeface="+mn-lt"/>
                <a:ea typeface="+mn-ea"/>
                <a:cs typeface="+mn-cs"/>
              </a:rPr>
              <a:t>Increased expense. Additional print devices can raise maintenance costs.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kern="1200" dirty="0" smtClean="0">
                <a:solidFill>
                  <a:schemeClr val="tx1"/>
                </a:solidFill>
                <a:effectLst/>
                <a:latin typeface="+mn-lt"/>
                <a:ea typeface="+mn-ea"/>
                <a:cs typeface="+mn-cs"/>
              </a:rPr>
              <a:t>Choosing to deploy printer pools will increase complexity due to the need to configure printer pools and administer a larger number of printers.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kern="1200" dirty="0" smtClean="0">
                <a:solidFill>
                  <a:schemeClr val="tx1"/>
                </a:solidFill>
                <a:effectLst/>
                <a:latin typeface="+mn-lt"/>
                <a:ea typeface="+mn-ea"/>
                <a:cs typeface="+mn-cs"/>
              </a:rPr>
              <a:t>All printers in the pool must use the same driver.</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kern="1200" dirty="0" smtClean="0">
                <a:solidFill>
                  <a:schemeClr val="tx1"/>
                </a:solidFill>
                <a:effectLst/>
                <a:latin typeface="+mn-lt"/>
                <a:ea typeface="+mn-ea"/>
                <a:cs typeface="+mn-cs"/>
              </a:rPr>
              <a:t>Printers in a printer pool should be in close proximity to enable users to locate their printed documents.</a:t>
            </a:r>
          </a:p>
          <a:p>
            <a:pPr marL="171450" lvl="0" indent="-171450">
              <a:buFont typeface="Arial" pitchFamily="34" charset="0"/>
              <a:buChar char="•"/>
            </a:pPr>
            <a:endParaRPr lang="en-US" sz="1000" b="1" kern="1200" dirty="0" smtClean="0">
              <a:solidFill>
                <a:schemeClr val="tx1"/>
              </a:solidFill>
              <a:effectLst/>
              <a:latin typeface="+mn-lt"/>
              <a:ea typeface="+mn-ea"/>
              <a:cs typeface="+mn-cs"/>
            </a:endParaRPr>
          </a:p>
          <a:p>
            <a:pPr marL="0" lvl="0" indent="0">
              <a:buFont typeface="Arial" pitchFamily="34" charset="0"/>
              <a:buNone/>
            </a:pPr>
            <a:r>
              <a:rPr lang="en-US" sz="1000" b="1" kern="1200" dirty="0" smtClean="0">
                <a:solidFill>
                  <a:schemeClr val="tx1"/>
                </a:solidFill>
                <a:effectLst/>
                <a:latin typeface="+mn-lt"/>
                <a:ea typeface="+mn-ea"/>
                <a:cs typeface="+mn-cs"/>
              </a:rPr>
              <a:t>Task 6: Design Printer Pools</a:t>
            </a:r>
          </a:p>
          <a:p>
            <a:pPr marL="0" lvl="0" indent="0">
              <a:buFont typeface="Arial" pitchFamily="34" charset="0"/>
              <a:buNone/>
            </a:pPr>
            <a:r>
              <a:rPr lang="en-US" sz="1000" b="0" kern="1200" dirty="0" smtClean="0">
                <a:solidFill>
                  <a:schemeClr val="tx1"/>
                </a:solidFill>
                <a:effectLst/>
                <a:latin typeface="+mn-lt"/>
                <a:ea typeface="+mn-ea"/>
                <a:cs typeface="+mn-cs"/>
              </a:rPr>
              <a:t>Although creation of printer pools is mainly an operational task, certain aspects of printer pool design require planning for best results:</a:t>
            </a:r>
          </a:p>
          <a:p>
            <a:pPr marL="171450" lvl="0" indent="-171450">
              <a:buFont typeface="Arial" pitchFamily="34" charset="0"/>
              <a:buChar char="•"/>
            </a:pPr>
            <a:r>
              <a:rPr lang="en-US" sz="1000" b="0" kern="1200" dirty="0" smtClean="0">
                <a:solidFill>
                  <a:schemeClr val="tx1"/>
                </a:solidFill>
                <a:effectLst/>
                <a:latin typeface="+mn-lt"/>
                <a:ea typeface="+mn-ea"/>
                <a:cs typeface="+mn-cs"/>
              </a:rPr>
              <a:t>Use identical print devices. Print devices in a pool all use the same print driver. As a result, the printers must all be supported by the driver used. </a:t>
            </a:r>
          </a:p>
          <a:p>
            <a:pPr marL="171450" lvl="0" indent="-171450">
              <a:buFont typeface="Arial" pitchFamily="34" charset="0"/>
              <a:buChar char="•"/>
            </a:pPr>
            <a:r>
              <a:rPr lang="en-US" sz="1000" b="0" kern="1200" dirty="0" smtClean="0">
                <a:solidFill>
                  <a:schemeClr val="tx1"/>
                </a:solidFill>
                <a:effectLst/>
                <a:latin typeface="+mn-lt"/>
                <a:ea typeface="+mn-ea"/>
                <a:cs typeface="+mn-cs"/>
              </a:rPr>
              <a:t>Place print devices in close proximity to each other. Users cannot control which device in a printer pool will service their print job. It is important, therefore, to place the print devices close to each other to help users locate their documents.</a:t>
            </a:r>
          </a:p>
          <a:p>
            <a:pPr marL="0" lvl="0" indent="0">
              <a:buFont typeface="Arial" pitchFamily="34" charset="0"/>
              <a:buNone/>
            </a:pPr>
            <a:endParaRPr lang="en-US" sz="10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10</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Summary and Conclusion</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This guide presented readers with a decision regarding the use of printer pools, evaluating the possible choices against characteristics such as cost and complexity. This enabled readers to make informed decisions relative to the design of their infrastructure.</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By following this guidance, an organization can create a robust, fault-tolerant Print Services infrastructure. This can lead to enhanced productivity through easier discovery of resources, reduced downtime, and lower costs through more effective administration and infrastructure management.</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11</a:t>
            </a:fld>
            <a:endParaRPr lang="en-US" dirty="0"/>
          </a:p>
        </p:txBody>
      </p:sp>
    </p:spTree>
    <p:extLst>
      <p:ext uri="{BB962C8B-B14F-4D97-AF65-F5344CB8AC3E}">
        <p14:creationId xmlns:p14="http://schemas.microsoft.com/office/powerpoint/2010/main" val="3442467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12</a:t>
            </a:fld>
            <a:endParaRPr lang="en-US" dirty="0"/>
          </a:p>
        </p:txBody>
      </p:sp>
    </p:spTree>
    <p:extLst>
      <p:ext uri="{BB962C8B-B14F-4D97-AF65-F5344CB8AC3E}">
        <p14:creationId xmlns:p14="http://schemas.microsoft.com/office/powerpoint/2010/main" val="3661742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13</a:t>
            </a:fld>
            <a:endParaRPr lang="en-US" dirty="0"/>
          </a:p>
        </p:txBody>
      </p:sp>
    </p:spTree>
    <p:extLst>
      <p:ext uri="{BB962C8B-B14F-4D97-AF65-F5344CB8AC3E}">
        <p14:creationId xmlns:p14="http://schemas.microsoft.com/office/powerpoint/2010/main" val="2395874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14</a:t>
            </a:fld>
            <a:endParaRPr lang="en-US" dirty="0"/>
          </a:p>
        </p:txBody>
      </p:sp>
    </p:spTree>
    <p:extLst>
      <p:ext uri="{BB962C8B-B14F-4D97-AF65-F5344CB8AC3E}">
        <p14:creationId xmlns:p14="http://schemas.microsoft.com/office/powerpoint/2010/main" val="1146381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latin typeface="+mn-lt"/>
              </a:rPr>
              <a:t>Benefits of Using the Print Services Guide</a:t>
            </a:r>
          </a:p>
          <a:p>
            <a:pPr>
              <a:defRPr/>
            </a:pPr>
            <a:r>
              <a:rPr lang="en-US" sz="1000" b="1" dirty="0" smtClean="0">
                <a:latin typeface="+mn-lt"/>
              </a:rPr>
              <a:t>Benefits for Business Stakeholders/Decision Makers: </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Most cost-effective design solution for an implementation. IPD eliminates over-architecting and over-spending by precisely matching the technology solution to the business needs.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Alignment between the business and IT from the beginning of the design process to the end. </a:t>
            </a:r>
          </a:p>
          <a:p>
            <a:pPr marL="230188" lvl="1" indent="-230188" algn="l" rtl="0" eaLnBrk="0" fontAlgn="base" hangingPunct="0">
              <a:lnSpc>
                <a:spcPct val="90000"/>
              </a:lnSpc>
              <a:spcBef>
                <a:spcPct val="30000"/>
              </a:spcBef>
              <a:spcAft>
                <a:spcPct val="0"/>
              </a:spcAft>
              <a:buFontTx/>
              <a:buChar char="•"/>
              <a:defRPr/>
            </a:pPr>
            <a:endParaRPr lang="en-US" sz="1000" kern="1200" dirty="0" smtClean="0">
              <a:solidFill>
                <a:schemeClr val="tx1"/>
              </a:solidFill>
              <a:latin typeface="+mn-lt"/>
              <a:ea typeface="+mn-ea"/>
              <a:cs typeface="+mn-cs"/>
            </a:endParaRPr>
          </a:p>
          <a:p>
            <a:pPr>
              <a:defRPr/>
            </a:pPr>
            <a:r>
              <a:rPr lang="en-US" sz="1000" b="1" dirty="0" smtClean="0">
                <a:latin typeface="+mn-lt"/>
              </a:rPr>
              <a:t>Benefits for Infrastructure Stakeholders/Decision Makers: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Authoritative guidance. Microsoft is the best source for guidance about the design of Microsoft products.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Business validation questions to ensure the solution meets the requirements of both business and infrastructure stakeholders.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High integrity design criteria that includes product limitations.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Fault-tolerant infrastructure, where necessary.</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Proportionate system and network availability to meet business requirements.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Infrastructure that is sized appropriately to meet business requirements.</a:t>
            </a:r>
          </a:p>
          <a:p>
            <a:pPr>
              <a:defRPr/>
            </a:pPr>
            <a:endParaRPr lang="en-US" sz="1000" dirty="0" smtClean="0">
              <a:latin typeface="+mn-lt"/>
            </a:endParaRPr>
          </a:p>
          <a:p>
            <a:endParaRPr lang="en-US" dirty="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Benefits of Using the </a:t>
            </a:r>
            <a:r>
              <a:rPr lang="en-US" sz="1000" b="1" dirty="0" smtClean="0">
                <a:latin typeface="+mn-lt"/>
              </a:rPr>
              <a:t>Print Services Guide </a:t>
            </a:r>
            <a:r>
              <a:rPr lang="en-US" sz="1000" b="1" dirty="0" smtClean="0"/>
              <a:t>(Continued)</a:t>
            </a:r>
          </a:p>
          <a:p>
            <a:pPr defTabSz="912813"/>
            <a:r>
              <a:rPr lang="en-US" sz="1000" b="1" dirty="0" smtClean="0"/>
              <a:t>Benefits for Consultants or Partners:</a:t>
            </a:r>
          </a:p>
          <a:p>
            <a:pPr marL="228600" indent="-228600" defTabSz="912813">
              <a:buFontTx/>
              <a:buChar char="•"/>
            </a:pPr>
            <a:r>
              <a:rPr lang="en-US" sz="1000" dirty="0" smtClean="0"/>
              <a:t>Rapid readiness for consulting engagements.</a:t>
            </a:r>
          </a:p>
          <a:p>
            <a:pPr marL="228600" indent="-228600" defTabSz="912813">
              <a:buFontTx/>
              <a:buChar char="•"/>
            </a:pPr>
            <a:r>
              <a:rPr lang="en-US" sz="1000" dirty="0" smtClean="0"/>
              <a:t>Planning and design template to standardize design and peer reviews.</a:t>
            </a:r>
          </a:p>
          <a:p>
            <a:pPr marL="228600" indent="-228600" defTabSz="912813">
              <a:buFontTx/>
              <a:buChar char="•"/>
            </a:pPr>
            <a:r>
              <a:rPr lang="en-US" sz="1000" dirty="0" smtClean="0"/>
              <a:t>A “leave-behind” for pre- and post-sales visits to customer sites.</a:t>
            </a:r>
          </a:p>
          <a:p>
            <a:pPr marL="228600" indent="-228600" defTabSz="912813">
              <a:buFontTx/>
              <a:buChar char="•"/>
            </a:pPr>
            <a:r>
              <a:rPr lang="en-US" sz="1000" dirty="0" smtClean="0"/>
              <a:t>General classroom instruction/preparation.</a:t>
            </a:r>
          </a:p>
          <a:p>
            <a:pPr defTabSz="912813"/>
            <a:endParaRPr lang="en-US" sz="1000" b="1" dirty="0" smtClean="0"/>
          </a:p>
          <a:p>
            <a:pPr defTabSz="912813"/>
            <a:r>
              <a:rPr lang="en-US" sz="1000" b="1" dirty="0" smtClean="0"/>
              <a:t>Benefits for the Entire Organization:</a:t>
            </a:r>
          </a:p>
          <a:p>
            <a:pPr marL="228600" indent="-228600" defTabSz="912813">
              <a:buFontTx/>
              <a:buChar char="•"/>
            </a:pPr>
            <a:r>
              <a:rPr lang="en-US" sz="1000" dirty="0" smtClean="0"/>
              <a:t>Using the guide should result in a design that will be sized, configured, and appropriately placed to deliver a solution for stated business requirements, while considering the performance, capacity, manageability, and fault tolerance of the system.</a:t>
            </a:r>
          </a:p>
          <a:p>
            <a:pPr defTabSz="912813"/>
            <a:endParaRPr lang="en-US" sz="1000" dirty="0" smtClean="0"/>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For more information about Microsoft Operations Framework</a:t>
            </a:r>
            <a:r>
              <a:rPr lang="en-US" sz="1000" baseline="0" dirty="0" smtClean="0"/>
              <a:t> 4.0, go to </a:t>
            </a:r>
            <a:r>
              <a:rPr lang="en-US" sz="1000" u="sng" baseline="0" dirty="0" smtClean="0"/>
              <a:t>www.microsoft.com/mof</a:t>
            </a:r>
            <a:r>
              <a:rPr lang="en-US" sz="1000" u="none" baseline="0" dirty="0" smtClean="0"/>
              <a:t>.</a:t>
            </a:r>
            <a:endParaRPr lang="en-US" sz="1000" u="none" dirty="0" smtClean="0"/>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latin typeface="+mn-lt"/>
              </a:rPr>
              <a:t>&lt;This slide shows the effect that Print Services has on infrastructure maturity as reflected in the Core Infrastructure Optimization Model.&gt;</a:t>
            </a:r>
          </a:p>
          <a:p>
            <a:endParaRPr lang="en-US" sz="1000" b="1" dirty="0" smtClean="0">
              <a:latin typeface="Arial" pitchFamily="34" charset="0"/>
            </a:endParaRPr>
          </a:p>
          <a:p>
            <a:r>
              <a:rPr lang="en-US" sz="1000" b="0" kern="1200" dirty="0" smtClean="0">
                <a:solidFill>
                  <a:schemeClr val="tx1"/>
                </a:solidFill>
                <a:effectLst/>
                <a:latin typeface="+mn-lt"/>
                <a:ea typeface="+mn-ea"/>
                <a:cs typeface="+mn-cs"/>
              </a:rPr>
              <a:t>The Infrastructure Optimization (IO) Model at Microsoft groups IT processes and technologies across a continuum of organizational maturity. (For more information, see </a:t>
            </a:r>
            <a:r>
              <a:rPr lang="en-US" sz="1200" b="0" u="sng" kern="1200" dirty="0" smtClean="0">
                <a:solidFill>
                  <a:schemeClr val="tx1"/>
                </a:solidFill>
                <a:effectLst/>
                <a:latin typeface="+mn-lt"/>
                <a:ea typeface="+mn-ea"/>
                <a:cs typeface="+mn-cs"/>
                <a:hlinkClick r:id="rId3"/>
              </a:rPr>
              <a:t>http://go.microsoft.com/fwlink/?LinkId=229236</a:t>
            </a:r>
            <a:r>
              <a:rPr lang="en-US" sz="1000" b="0" kern="1200" dirty="0" smtClean="0">
                <a:solidFill>
                  <a:schemeClr val="tx1"/>
                </a:solidFill>
                <a:effectLst/>
                <a:latin typeface="+mn-lt"/>
                <a:ea typeface="+mn-ea"/>
                <a:cs typeface="+mn-cs"/>
              </a:rPr>
              <a:t>.) The model was developed by industry analysts, the Massachusetts Institute of Technology (MIT) Center for Information Systems Research (CISR), and Microsoft's own experiences with its enterprise customers. A key goal for Microsoft in creating the Infrastructure Optimization Model was to develop a simple way to use a maturity framework that is flexible and can easily be applied as the benchmark for technical capability and business value. </a:t>
            </a:r>
          </a:p>
          <a:p>
            <a:r>
              <a:rPr lang="en-US" sz="1000" b="0" kern="1200" dirty="0" smtClean="0">
                <a:solidFill>
                  <a:schemeClr val="tx1"/>
                </a:solidFill>
                <a:effectLst/>
                <a:latin typeface="+mn-lt"/>
                <a:ea typeface="+mn-ea"/>
                <a:cs typeface="+mn-cs"/>
              </a:rPr>
              <a:t>IO is structured around three information technology models: Core Infrastructure Optimization, Application Platform Optimization, and Business Productivity Infrastructure Optimization. According to the Infrastructure Optimization Model, migrating Print Services to Windows Server 2003 or later can move an organization from a Basic to a Standardized maturity level. By implementing fault-tolerant print services and Group Policy-based automated printer assignment and provisioning, an organization can move significantly farther into the Dynamic level. </a:t>
            </a:r>
          </a:p>
          <a:p>
            <a:endParaRPr lang="en-US" sz="1000" b="0" dirty="0" smtClean="0">
              <a:latin typeface="Arial" pitchFamily="34" charset="0"/>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Infrastructure Planning and Design (IPD) is a series of planning and design guides created to clarify and streamline the planning and design process for Microsoft</a:t>
            </a:r>
            <a:r>
              <a:rPr lang="en-US" baseline="30000" dirty="0" smtClean="0">
                <a:cs typeface="Arial" charset="0"/>
              </a:rPr>
              <a:t>®</a:t>
            </a:r>
            <a:r>
              <a:rPr lang="en-US" sz="1000" dirty="0" smtClean="0"/>
              <a:t> infrastructure technologies. </a:t>
            </a:r>
          </a:p>
          <a:p>
            <a:endParaRPr lang="en-US" sz="1000" dirty="0" smtClean="0"/>
          </a:p>
          <a:p>
            <a:r>
              <a:rPr lang="en-US" sz="1000" dirty="0" smtClean="0"/>
              <a:t>Each guide in the series addresses a unique infrastructure technology or scenario. </a:t>
            </a:r>
          </a:p>
          <a:p>
            <a:endParaRPr lang="en-US" sz="1000" dirty="0" smtClean="0"/>
          </a:p>
          <a:p>
            <a:r>
              <a:rPr lang="en-US" sz="1000" dirty="0" smtClean="0"/>
              <a:t>These guides include the following topics:</a:t>
            </a:r>
          </a:p>
          <a:p>
            <a:pPr marL="169863" indent="-169863">
              <a:buFontTx/>
              <a:buChar char="•"/>
            </a:pPr>
            <a:r>
              <a:rPr lang="en-US" sz="1000" dirty="0" smtClean="0"/>
              <a:t>Defining the technical decision flow (flow chart) through the planning process.</a:t>
            </a:r>
          </a:p>
          <a:p>
            <a:pPr marL="169863" indent="-169863">
              <a:buFontTx/>
              <a:buChar char="•"/>
            </a:pPr>
            <a:r>
              <a:rPr lang="en-US" sz="1000" dirty="0" smtClean="0"/>
              <a:t>Describing the decisions to be made and the commonly available options to consider in making the decisions.</a:t>
            </a:r>
          </a:p>
          <a:p>
            <a:pPr marL="169863" indent="-169863">
              <a:buFontTx/>
              <a:buChar char="•"/>
            </a:pPr>
            <a:r>
              <a:rPr lang="en-US" sz="1000" dirty="0" smtClean="0"/>
              <a:t>Relating the decisions and options for the business in terms of cost, complexity, and other characteristics.</a:t>
            </a:r>
          </a:p>
          <a:p>
            <a:pPr marL="169863" indent="-169863">
              <a:buFontTx/>
              <a:buChar char="•"/>
            </a:pPr>
            <a:r>
              <a:rPr lang="en-US" sz="1000" dirty="0" smtClean="0"/>
              <a:t>Framing the decisions in terms of additional questions for the business to ensure a comprehensive understanding of the appropriate business landscape.</a:t>
            </a:r>
          </a:p>
          <a:p>
            <a:pPr>
              <a:buFontTx/>
              <a:buChar char="•"/>
            </a:pPr>
            <a:endParaRPr lang="en-US" sz="1000" dirty="0" smtClean="0"/>
          </a:p>
          <a:p>
            <a:r>
              <a:rPr lang="en-US" sz="1000" dirty="0" smtClean="0"/>
              <a:t>The guides in this series are intended to complement and augment Microsoft product documentation.</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a:t>
            </a:fld>
            <a:endParaRPr lang="en-US" dirty="0"/>
          </a:p>
        </p:txBody>
      </p:sp>
    </p:spTree>
    <p:extLst>
      <p:ext uri="{BB962C8B-B14F-4D97-AF65-F5344CB8AC3E}">
        <p14:creationId xmlns:p14="http://schemas.microsoft.com/office/powerpoint/2010/main" val="1871126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 Infrastructure Planning and Design Print Services Guide was created to give infrastructure planners a step-by-step approach to design a Windows Server 2008 Print Services infrastructure. The guide includes specific design information and activities that encourage sound planning. </a:t>
            </a:r>
          </a:p>
          <a:p>
            <a:endParaRPr lang="en-US" sz="1000" dirty="0" smtClean="0"/>
          </a:p>
          <a:p>
            <a:r>
              <a:rPr lang="en-US" sz="1000" dirty="0" smtClean="0"/>
              <a:t>This guide is written for information technology (IT) infrastructure specialists who are responsible for planning and designing a Print Services infrastructure.</a:t>
            </a:r>
          </a:p>
        </p:txBody>
      </p:sp>
      <p:sp>
        <p:nvSpPr>
          <p:cNvPr id="4" name="Slide Number Placeholder 3"/>
          <p:cNvSpPr>
            <a:spLocks noGrp="1"/>
          </p:cNvSpPr>
          <p:nvPr>
            <p:ph type="sldNum" sz="quarter" idx="10"/>
          </p:nvPr>
        </p:nvSpPr>
        <p:spPr/>
        <p:txBody>
          <a:bodyPr/>
          <a:lstStyle/>
          <a:p>
            <a:fld id="{77BFE34B-84EC-4BEA-98B5-B4B34A22B3EF}" type="slidenum">
              <a:rPr lang="en-US" smtClean="0"/>
              <a:pPr/>
              <a:t>3</a:t>
            </a:fld>
            <a:endParaRPr lang="en-US" dirty="0"/>
          </a:p>
        </p:txBody>
      </p:sp>
    </p:spTree>
    <p:extLst>
      <p:ext uri="{BB962C8B-B14F-4D97-AF65-F5344CB8AC3E}">
        <p14:creationId xmlns:p14="http://schemas.microsoft.com/office/powerpoint/2010/main" val="957711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 guide focuses on the elements that organizations must consider when designing a </a:t>
            </a:r>
            <a:r>
              <a:rPr lang="en-US" sz="1000" b="0" kern="1200" dirty="0" smtClean="0">
                <a:solidFill>
                  <a:schemeClr val="tx1"/>
                </a:solidFill>
                <a:effectLst/>
                <a:latin typeface="+mn-lt"/>
                <a:ea typeface="+mn-ea"/>
                <a:cs typeface="+mn-cs"/>
              </a:rPr>
              <a:t>Print Services </a:t>
            </a:r>
            <a:r>
              <a:rPr lang="en-US" sz="1000" dirty="0" smtClean="0"/>
              <a:t>infrastructure.</a:t>
            </a:r>
          </a:p>
        </p:txBody>
      </p:sp>
      <p:sp>
        <p:nvSpPr>
          <p:cNvPr id="4" name="Slide Number Placeholder 3"/>
          <p:cNvSpPr>
            <a:spLocks noGrp="1"/>
          </p:cNvSpPr>
          <p:nvPr>
            <p:ph type="sldNum" sz="quarter" idx="10"/>
          </p:nvPr>
        </p:nvSpPr>
        <p:spPr/>
        <p:txBody>
          <a:bodyPr/>
          <a:lstStyle/>
          <a:p>
            <a:fld id="{77BFE34B-84EC-4BEA-98B5-B4B34A22B3EF}" type="slidenum">
              <a:rPr lang="en-US" smtClean="0"/>
              <a:pPr/>
              <a:t>4</a:t>
            </a:fld>
            <a:endParaRPr lang="en-US" dirty="0"/>
          </a:p>
        </p:txBody>
      </p:sp>
    </p:spTree>
    <p:extLst>
      <p:ext uri="{BB962C8B-B14F-4D97-AF65-F5344CB8AC3E}">
        <p14:creationId xmlns:p14="http://schemas.microsoft.com/office/powerpoint/2010/main" val="957711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kern="1200" dirty="0" smtClean="0">
                <a:solidFill>
                  <a:schemeClr val="tx1"/>
                </a:solidFill>
                <a:effectLst/>
                <a:latin typeface="+mn-lt"/>
                <a:ea typeface="+mn-ea"/>
                <a:cs typeface="+mn-cs"/>
              </a:rPr>
              <a:t>What’s New in Windows Server 2008 R2</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guide’s design process is valid for both Windows Server 2008 and Windows Server 2008 R2 environments.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For more details on the changes, see </a:t>
            </a:r>
            <a:r>
              <a:rPr lang="en-US" sz="1200" b="0" u="sng" kern="1200" dirty="0" smtClean="0">
                <a:solidFill>
                  <a:schemeClr val="tx1"/>
                </a:solidFill>
                <a:effectLst/>
                <a:latin typeface="+mn-lt"/>
                <a:ea typeface="+mn-ea"/>
                <a:cs typeface="+mn-cs"/>
                <a:hlinkClick r:id="rId3"/>
              </a:rPr>
              <a:t>http://technet.microsoft.com/en-us/library/dd878502.aspx</a:t>
            </a:r>
            <a:r>
              <a:rPr lang="en-US" sz="10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27870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a:extLst>
            <a:ext uri="{53640926-AAD7-44D8-BBD7-CCE9431645EC}">
              <a14:shadowObscured xmlns:a14="http://schemas.microsoft.com/office/drawing/2010/main" val="1"/>
            </a:ext>
          </a:extLst>
        </p:spPr>
      </p:sp>
      <p:sp>
        <p:nvSpPr>
          <p:cNvPr id="3" name="Notes Placeholder 2"/>
          <p:cNvSpPr>
            <a:spLocks noGrp="1"/>
          </p:cNvSpPr>
          <p:nvPr>
            <p:ph type="body" idx="1"/>
          </p:nvPr>
        </p:nvSpPr>
        <p:spPr/>
        <p:txBody>
          <a:bodyPr>
            <a:normAutofit/>
          </a:bodyPr>
          <a:lstStyle/>
          <a:p>
            <a:pPr>
              <a:defRPr/>
            </a:pPr>
            <a:r>
              <a:rPr lang="en-US" sz="1000" dirty="0" smtClean="0"/>
              <a:t>The three steps shown represent the most critical design elements required for achieving a well-planned Windows Server 2008 Print Services design:</a:t>
            </a:r>
          </a:p>
          <a:p>
            <a:pPr>
              <a:defRPr/>
            </a:pPr>
            <a:endParaRPr lang="en-US" sz="1000" dirty="0" smtClean="0"/>
          </a:p>
          <a:p>
            <a:pPr>
              <a:defRPr/>
            </a:pPr>
            <a:r>
              <a:rPr lang="en-US" sz="1000" dirty="0" smtClean="0"/>
              <a:t>Step 1: Determine the Scope of the Print Services Project</a:t>
            </a:r>
          </a:p>
          <a:p>
            <a:pPr>
              <a:defRPr/>
            </a:pPr>
            <a:r>
              <a:rPr lang="en-US" sz="1000" dirty="0" smtClean="0"/>
              <a:t>Step 2: Determine the Printers, Servers, and Clients That Will Be Included</a:t>
            </a:r>
          </a:p>
          <a:p>
            <a:pPr>
              <a:defRPr/>
            </a:pPr>
            <a:r>
              <a:rPr lang="en-US" sz="1000" dirty="0" smtClean="0"/>
              <a:t>Step 3: Design the Print Services Infrastructure</a:t>
            </a:r>
          </a:p>
          <a:p>
            <a:pPr>
              <a:defRPr/>
            </a:pPr>
            <a:endParaRPr lang="en-US" sz="1000" dirty="0" smtClean="0"/>
          </a:p>
          <a:p>
            <a:pPr>
              <a:defRPr/>
            </a:pPr>
            <a:r>
              <a:rPr lang="en-US" sz="1000" dirty="0" smtClean="0"/>
              <a:t>Other items in this list represent tasks that must be completed. These types of items are addressed because their presence is significant in order to complete the infrastructure design.</a:t>
            </a:r>
          </a:p>
        </p:txBody>
      </p:sp>
      <p:sp>
        <p:nvSpPr>
          <p:cNvPr id="88067" name="Slide Number Placeholder 3"/>
          <p:cNvSpPr>
            <a:spLocks noGrp="1"/>
          </p:cNvSpPr>
          <p:nvPr>
            <p:ph type="sldNum" sz="quarter" idx="5"/>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342">
              <a:defRPr sz="2400">
                <a:solidFill>
                  <a:schemeClr val="tx1"/>
                </a:solidFill>
                <a:latin typeface="Arial" pitchFamily="34" charset="0"/>
                <a:ea typeface="ＭＳ Ｐゴシック" pitchFamily="34" charset="-128"/>
              </a:defRPr>
            </a:lvl1pPr>
            <a:lvl2pPr marL="742482" indent="-285571" defTabSz="923342">
              <a:defRPr sz="2400">
                <a:solidFill>
                  <a:schemeClr val="tx1"/>
                </a:solidFill>
                <a:latin typeface="Arial" pitchFamily="34" charset="0"/>
                <a:ea typeface="ＭＳ Ｐゴシック" pitchFamily="34" charset="-128"/>
              </a:defRPr>
            </a:lvl2pPr>
            <a:lvl3pPr marL="1142280" indent="-228453" defTabSz="923342">
              <a:defRPr sz="2400">
                <a:solidFill>
                  <a:schemeClr val="tx1"/>
                </a:solidFill>
                <a:latin typeface="Arial" pitchFamily="34" charset="0"/>
                <a:ea typeface="ＭＳ Ｐゴシック" pitchFamily="34" charset="-128"/>
              </a:defRPr>
            </a:lvl3pPr>
            <a:lvl4pPr marL="1599192" indent="-228453" defTabSz="923342">
              <a:defRPr sz="2400">
                <a:solidFill>
                  <a:schemeClr val="tx1"/>
                </a:solidFill>
                <a:latin typeface="Arial" pitchFamily="34" charset="0"/>
                <a:ea typeface="ＭＳ Ｐゴシック" pitchFamily="34" charset="-128"/>
              </a:defRPr>
            </a:lvl4pPr>
            <a:lvl5pPr marL="2056105" indent="-228453" defTabSz="923342">
              <a:defRPr sz="2400">
                <a:solidFill>
                  <a:schemeClr val="tx1"/>
                </a:solidFill>
                <a:latin typeface="Arial" pitchFamily="34" charset="0"/>
                <a:ea typeface="ＭＳ Ｐゴシック" pitchFamily="34" charset="-128"/>
              </a:defRPr>
            </a:lvl5pPr>
            <a:lvl6pPr marL="2513016" indent="-228453" defTabSz="923342" fontAlgn="base">
              <a:spcBef>
                <a:spcPct val="0"/>
              </a:spcBef>
              <a:spcAft>
                <a:spcPct val="0"/>
              </a:spcAft>
              <a:defRPr sz="2400">
                <a:solidFill>
                  <a:schemeClr val="tx1"/>
                </a:solidFill>
                <a:latin typeface="Arial" pitchFamily="34" charset="0"/>
                <a:ea typeface="ＭＳ Ｐゴシック" pitchFamily="34" charset="-128"/>
              </a:defRPr>
            </a:lvl6pPr>
            <a:lvl7pPr marL="2969928" indent="-228453" defTabSz="923342" fontAlgn="base">
              <a:spcBef>
                <a:spcPct val="0"/>
              </a:spcBef>
              <a:spcAft>
                <a:spcPct val="0"/>
              </a:spcAft>
              <a:defRPr sz="2400">
                <a:solidFill>
                  <a:schemeClr val="tx1"/>
                </a:solidFill>
                <a:latin typeface="Arial" pitchFamily="34" charset="0"/>
                <a:ea typeface="ＭＳ Ｐゴシック" pitchFamily="34" charset="-128"/>
              </a:defRPr>
            </a:lvl7pPr>
            <a:lvl8pPr marL="3426839" indent="-228453" defTabSz="923342" fontAlgn="base">
              <a:spcBef>
                <a:spcPct val="0"/>
              </a:spcBef>
              <a:spcAft>
                <a:spcPct val="0"/>
              </a:spcAft>
              <a:defRPr sz="2400">
                <a:solidFill>
                  <a:schemeClr val="tx1"/>
                </a:solidFill>
                <a:latin typeface="Arial" pitchFamily="34" charset="0"/>
                <a:ea typeface="ＭＳ Ｐゴシック" pitchFamily="34" charset="-128"/>
              </a:defRPr>
            </a:lvl8pPr>
            <a:lvl9pPr marL="3883751" indent="-228453" defTabSz="923342" fontAlgn="base">
              <a:spcBef>
                <a:spcPct val="0"/>
              </a:spcBef>
              <a:spcAft>
                <a:spcPct val="0"/>
              </a:spcAft>
              <a:defRPr sz="2400">
                <a:solidFill>
                  <a:schemeClr val="tx1"/>
                </a:solidFill>
                <a:latin typeface="Arial" pitchFamily="34" charset="0"/>
                <a:ea typeface="ＭＳ Ｐゴシック" pitchFamily="34" charset="-128"/>
              </a:defRPr>
            </a:lvl9pPr>
          </a:lstStyle>
          <a:p>
            <a:fld id="{5AE29D7B-0189-475F-8490-B998E9DB594A}" type="slidenum">
              <a:rPr lang="en-US" sz="1200"/>
              <a:pPr/>
              <a:t>6</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8"/>
            <a:ext cx="5628640" cy="4499922"/>
          </a:xfrm>
        </p:spPr>
        <p:txBody>
          <a:bodyPr>
            <a:normAutofit/>
          </a:bodyPr>
          <a:lstStyle/>
          <a:p>
            <a:r>
              <a:rPr lang="en-US" sz="1000" b="1" dirty="0" smtClean="0"/>
              <a:t>Step 1: Determine the Scope of the Print Services Project</a:t>
            </a:r>
          </a:p>
          <a:p>
            <a:endParaRPr lang="en-US" sz="1000" b="1" dirty="0" smtClean="0"/>
          </a:p>
          <a:p>
            <a:r>
              <a:rPr lang="en-US" sz="1000" b="1" dirty="0" smtClean="0"/>
              <a:t>Task 1: Determine the Scope of the Project</a:t>
            </a:r>
          </a:p>
          <a:p>
            <a:r>
              <a:rPr lang="en-US" sz="1000" b="0" dirty="0" smtClean="0"/>
              <a:t>Understanding the full extent of the work to be performed enables the designer to begin visualizing the tasks and roles that will be needed to successfully implement the infrastructure plan.</a:t>
            </a:r>
          </a:p>
          <a:p>
            <a:endParaRPr lang="en-US" sz="1000" b="1"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2: Assess Special Printing Needs</a:t>
            </a:r>
          </a:p>
          <a:p>
            <a:r>
              <a:rPr lang="en-US" sz="1000" b="0" dirty="0" smtClean="0"/>
              <a:t>Special requirements may affect the architectural design in the following ways:</a:t>
            </a:r>
          </a:p>
          <a:p>
            <a:pPr marL="171450" indent="-171450">
              <a:buFont typeface="Arial" pitchFamily="34" charset="0"/>
              <a:buChar char="•"/>
            </a:pPr>
            <a:r>
              <a:rPr lang="en-US" sz="1000" b="0" dirty="0" smtClean="0"/>
              <a:t>Requirements for secure printing may need to be met by local printers, rather than to the Print Services infrastructure.</a:t>
            </a:r>
          </a:p>
          <a:p>
            <a:pPr marL="171450" indent="-171450">
              <a:buFont typeface="Arial" pitchFamily="34" charset="0"/>
              <a:buChar char="•"/>
            </a:pPr>
            <a:r>
              <a:rPr lang="en-US" sz="1000" b="0" dirty="0" smtClean="0"/>
              <a:t>Requirements for fault tolerance may necessitate the design of printer pools, or even duplicate print locations.</a:t>
            </a:r>
          </a:p>
          <a:p>
            <a:pPr marL="171450" indent="-171450">
              <a:buFont typeface="Arial" pitchFamily="34" charset="0"/>
              <a:buChar char="•"/>
            </a:pPr>
            <a:r>
              <a:rPr lang="en-US" sz="1000" b="0" dirty="0" smtClean="0"/>
              <a:t>Requirements for encryption may limit the network segments over which print streams can flow.</a:t>
            </a:r>
          </a:p>
          <a:p>
            <a:endParaRPr lang="en-US" sz="1000" b="1"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7</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2: Determine the Printers, Servers, and Clients That Will Be Included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r>
              <a:rPr lang="en-US" sz="1000" b="1" kern="1200" dirty="0" smtClean="0">
                <a:solidFill>
                  <a:schemeClr val="tx1"/>
                </a:solidFill>
                <a:effectLst/>
                <a:latin typeface="+mn-lt"/>
                <a:ea typeface="+mn-ea"/>
                <a:cs typeface="+mn-cs"/>
              </a:rPr>
              <a:t>Task 1: Inventory Existing Print Servers</a:t>
            </a:r>
          </a:p>
          <a:p>
            <a:r>
              <a:rPr lang="en-US" sz="1000" b="0" kern="1200" dirty="0" smtClean="0">
                <a:solidFill>
                  <a:schemeClr val="tx1"/>
                </a:solidFill>
                <a:effectLst/>
                <a:latin typeface="+mn-lt"/>
                <a:ea typeface="+mn-ea"/>
                <a:cs typeface="+mn-cs"/>
              </a:rPr>
              <a:t>Important information to collect:</a:t>
            </a:r>
          </a:p>
          <a:p>
            <a:pPr marL="171450" indent="-171450">
              <a:buFont typeface="Arial" pitchFamily="34" charset="0"/>
              <a:buChar char="•"/>
            </a:pPr>
            <a:r>
              <a:rPr lang="en-US" sz="1000" b="0" kern="1200" dirty="0" smtClean="0">
                <a:solidFill>
                  <a:schemeClr val="tx1"/>
                </a:solidFill>
                <a:effectLst/>
                <a:latin typeface="+mn-lt"/>
                <a:ea typeface="+mn-ea"/>
                <a:cs typeface="+mn-cs"/>
              </a:rPr>
              <a:t>Server name</a:t>
            </a:r>
          </a:p>
          <a:p>
            <a:pPr marL="171450" indent="-171450">
              <a:buFont typeface="Arial" pitchFamily="34" charset="0"/>
              <a:buChar char="•"/>
            </a:pPr>
            <a:r>
              <a:rPr lang="en-US" sz="1000" b="0" kern="1200" dirty="0" smtClean="0">
                <a:solidFill>
                  <a:schemeClr val="tx1"/>
                </a:solidFill>
                <a:effectLst/>
                <a:latin typeface="+mn-lt"/>
                <a:ea typeface="+mn-ea"/>
                <a:cs typeface="+mn-cs"/>
              </a:rPr>
              <a:t>Server location</a:t>
            </a:r>
          </a:p>
          <a:p>
            <a:pPr marL="171450" indent="-171450">
              <a:buFont typeface="Arial" pitchFamily="34" charset="0"/>
              <a:buChar char="•"/>
            </a:pPr>
            <a:r>
              <a:rPr lang="en-US" sz="1000" b="0" kern="1200" dirty="0" smtClean="0">
                <a:solidFill>
                  <a:schemeClr val="tx1"/>
                </a:solidFill>
                <a:effectLst/>
                <a:latin typeface="+mn-lt"/>
                <a:ea typeface="+mn-ea"/>
                <a:cs typeface="+mn-cs"/>
              </a:rPr>
              <a:t>Server storage capacity (used and free)</a:t>
            </a:r>
          </a:p>
          <a:p>
            <a:pPr marL="171450" indent="-171450">
              <a:buFont typeface="Arial" pitchFamily="34" charset="0"/>
              <a:buChar char="•"/>
            </a:pPr>
            <a:r>
              <a:rPr lang="en-US" sz="1000" b="0" kern="1200" dirty="0" smtClean="0">
                <a:solidFill>
                  <a:schemeClr val="tx1"/>
                </a:solidFill>
                <a:effectLst/>
                <a:latin typeface="+mn-lt"/>
                <a:ea typeface="+mn-ea"/>
                <a:cs typeface="+mn-cs"/>
              </a:rPr>
              <a:t>Whether the server uses a separate spool drive to improve performance</a:t>
            </a:r>
          </a:p>
          <a:p>
            <a:r>
              <a:rPr lang="en-US" sz="1000" b="1" kern="1200" dirty="0" smtClean="0">
                <a:solidFill>
                  <a:schemeClr val="tx1"/>
                </a:solidFill>
                <a:effectLst/>
                <a:latin typeface="+mn-lt"/>
                <a:ea typeface="+mn-ea"/>
                <a:cs typeface="+mn-cs"/>
              </a:rPr>
              <a:t>Task 2: Inventory Existing Print Devices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effectLst/>
                <a:latin typeface="+mn-lt"/>
                <a:ea typeface="+mn-ea"/>
                <a:cs typeface="+mn-cs"/>
              </a:rPr>
              <a:t>Important information to collect:</a:t>
            </a:r>
          </a:p>
          <a:p>
            <a:pPr marL="171450" indent="-171450">
              <a:buFont typeface="Arial" pitchFamily="34" charset="0"/>
              <a:buChar char="•"/>
            </a:pPr>
            <a:r>
              <a:rPr lang="en-US" sz="1000" b="0" kern="1200" dirty="0" smtClean="0">
                <a:solidFill>
                  <a:schemeClr val="tx1"/>
                </a:solidFill>
                <a:effectLst/>
                <a:latin typeface="+mn-lt"/>
                <a:ea typeface="+mn-ea"/>
                <a:cs typeface="+mn-cs"/>
              </a:rPr>
              <a:t>Location</a:t>
            </a:r>
          </a:p>
          <a:p>
            <a:pPr marL="171450" indent="-171450">
              <a:buFont typeface="Arial" pitchFamily="34" charset="0"/>
              <a:buChar char="•"/>
            </a:pPr>
            <a:r>
              <a:rPr lang="en-US" sz="1000" b="0" kern="1200" dirty="0" smtClean="0">
                <a:solidFill>
                  <a:schemeClr val="tx1"/>
                </a:solidFill>
                <a:effectLst/>
                <a:latin typeface="+mn-lt"/>
                <a:ea typeface="+mn-ea"/>
                <a:cs typeface="+mn-cs"/>
              </a:rPr>
              <a:t>Printer</a:t>
            </a:r>
          </a:p>
          <a:p>
            <a:pPr marL="171450" indent="-171450">
              <a:buFont typeface="Arial" pitchFamily="34" charset="0"/>
              <a:buChar char="•"/>
            </a:pPr>
            <a:r>
              <a:rPr lang="en-US" sz="1000" b="0" kern="1200" dirty="0" smtClean="0">
                <a:solidFill>
                  <a:schemeClr val="tx1"/>
                </a:solidFill>
                <a:effectLst/>
                <a:latin typeface="+mn-lt"/>
                <a:ea typeface="+mn-ea"/>
                <a:cs typeface="+mn-cs"/>
              </a:rPr>
              <a:t>Make/model</a:t>
            </a:r>
          </a:p>
          <a:p>
            <a:pPr marL="171450" indent="-171450">
              <a:buFont typeface="Arial" pitchFamily="34" charset="0"/>
              <a:buChar char="•"/>
            </a:pPr>
            <a:r>
              <a:rPr lang="en-US" sz="1000" b="0" kern="1200" dirty="0" smtClean="0">
                <a:solidFill>
                  <a:schemeClr val="tx1"/>
                </a:solidFill>
                <a:effectLst/>
                <a:latin typeface="+mn-lt"/>
                <a:ea typeface="+mn-ea"/>
                <a:cs typeface="+mn-cs"/>
              </a:rPr>
              <a:t>Printer type</a:t>
            </a:r>
          </a:p>
          <a:p>
            <a:pPr marL="171450" indent="-171450">
              <a:buFont typeface="Arial" pitchFamily="34" charset="0"/>
              <a:buChar char="•"/>
            </a:pPr>
            <a:r>
              <a:rPr lang="en-US" sz="1000" b="0" kern="1200" dirty="0" smtClean="0">
                <a:solidFill>
                  <a:schemeClr val="tx1"/>
                </a:solidFill>
                <a:effectLst/>
                <a:latin typeface="+mn-lt"/>
                <a:ea typeface="+mn-ea"/>
                <a:cs typeface="+mn-cs"/>
              </a:rPr>
              <a:t>Server</a:t>
            </a:r>
          </a:p>
          <a:p>
            <a:r>
              <a:rPr lang="en-US" sz="1000" b="1" kern="1200" dirty="0" smtClean="0">
                <a:solidFill>
                  <a:schemeClr val="tx1"/>
                </a:solidFill>
                <a:effectLst/>
                <a:latin typeface="+mn-lt"/>
                <a:ea typeface="+mn-ea"/>
                <a:cs typeface="+mn-cs"/>
              </a:rPr>
              <a:t>Task 3: Inventory Clients</a:t>
            </a:r>
          </a:p>
          <a:p>
            <a:pPr marL="171450" indent="-171450">
              <a:buFont typeface="Arial" pitchFamily="34" charset="0"/>
              <a:buChar char="•"/>
            </a:pPr>
            <a:r>
              <a:rPr lang="en-US" sz="1000" b="0" kern="1200" dirty="0" smtClean="0">
                <a:solidFill>
                  <a:schemeClr val="tx1"/>
                </a:solidFill>
                <a:effectLst/>
                <a:latin typeface="+mn-lt"/>
                <a:ea typeface="+mn-ea"/>
                <a:cs typeface="+mn-cs"/>
              </a:rPr>
              <a:t>Number of Print Server clients</a:t>
            </a:r>
          </a:p>
          <a:p>
            <a:pPr marL="171450" indent="-171450">
              <a:buFont typeface="Arial" pitchFamily="34" charset="0"/>
              <a:buChar char="•"/>
            </a:pPr>
            <a:r>
              <a:rPr lang="en-US" sz="1000" b="0" kern="1200" dirty="0" smtClean="0">
                <a:solidFill>
                  <a:schemeClr val="tx1"/>
                </a:solidFill>
                <a:effectLst/>
                <a:latin typeface="+mn-lt"/>
                <a:ea typeface="+mn-ea"/>
                <a:cs typeface="+mn-cs"/>
              </a:rPr>
              <a:t>Client operating systems in use</a:t>
            </a:r>
          </a:p>
          <a:p>
            <a:pPr marL="171450" indent="-171450">
              <a:buFont typeface="Arial" pitchFamily="34" charset="0"/>
              <a:buChar char="•"/>
            </a:pPr>
            <a:r>
              <a:rPr lang="en-US" sz="1000" b="0" kern="1200" dirty="0" smtClean="0">
                <a:solidFill>
                  <a:schemeClr val="tx1"/>
                </a:solidFill>
                <a:effectLst/>
                <a:latin typeface="+mn-lt"/>
                <a:ea typeface="+mn-ea"/>
                <a:cs typeface="+mn-cs"/>
              </a:rPr>
              <a:t>Print job characteristics</a:t>
            </a:r>
          </a:p>
          <a:p>
            <a:endParaRPr lang="en-US" sz="10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8</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latin typeface="+mn-lt"/>
              </a:rPr>
              <a:t>Step 3: Design the Print Services Infrastructure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latin typeface="+mn-lt"/>
              </a:rPr>
              <a:t>Task 1: Determine How Many Print Servers Will Be Needed</a:t>
            </a:r>
          </a:p>
          <a:p>
            <a:r>
              <a:rPr lang="en-US" sz="1000" b="0" dirty="0" smtClean="0">
                <a:latin typeface="+mn-lt"/>
              </a:rPr>
              <a:t>Start the design with a single server and then add more servers if any of the following requirements are necessary:</a:t>
            </a:r>
          </a:p>
          <a:p>
            <a:pPr marL="171450" indent="-171450">
              <a:buFont typeface="Arial" pitchFamily="34" charset="0"/>
              <a:buChar char="•"/>
            </a:pPr>
            <a:r>
              <a:rPr lang="en-US" sz="1000" b="0" dirty="0" smtClean="0">
                <a:latin typeface="+mn-lt"/>
              </a:rPr>
              <a:t>Scaling </a:t>
            </a:r>
          </a:p>
          <a:p>
            <a:pPr marL="171450" indent="-171450">
              <a:buFont typeface="Arial" pitchFamily="34" charset="0"/>
              <a:buChar char="•"/>
            </a:pPr>
            <a:r>
              <a:rPr lang="en-US" sz="1000" b="0" dirty="0" smtClean="0">
                <a:latin typeface="+mn-lt"/>
              </a:rPr>
              <a:t>Performance</a:t>
            </a:r>
          </a:p>
          <a:p>
            <a:pPr marL="171450" indent="-171450">
              <a:buFont typeface="Arial" pitchFamily="34" charset="0"/>
              <a:buChar char="•"/>
            </a:pPr>
            <a:r>
              <a:rPr lang="en-US" sz="1000" b="0" dirty="0" smtClean="0">
                <a:latin typeface="+mn-lt"/>
              </a:rPr>
              <a:t>Regulatory</a:t>
            </a:r>
          </a:p>
          <a:p>
            <a:pPr marL="171450" indent="-171450">
              <a:buFont typeface="Arial" pitchFamily="34" charset="0"/>
              <a:buChar char="•"/>
            </a:pPr>
            <a:r>
              <a:rPr lang="en-US" sz="1000" b="0" dirty="0" smtClean="0">
                <a:latin typeface="+mn-lt"/>
              </a:rPr>
              <a:t>Organizational requirements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latin typeface="+mn-lt"/>
              </a:rPr>
              <a:t>Task 2: Determine Print Server Placement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For each print server, determine: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kern="1200" dirty="0" smtClean="0">
                <a:solidFill>
                  <a:schemeClr val="tx1"/>
                </a:solidFill>
                <a:effectLst/>
                <a:latin typeface="+mn-lt"/>
                <a:ea typeface="+mn-ea"/>
                <a:cs typeface="+mn-cs"/>
              </a:rPr>
              <a:t>The location of the print server</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kern="1200" dirty="0" smtClean="0">
                <a:solidFill>
                  <a:schemeClr val="tx1"/>
                </a:solidFill>
                <a:effectLst/>
                <a:latin typeface="+mn-lt"/>
                <a:ea typeface="+mn-ea"/>
                <a:cs typeface="+mn-cs"/>
              </a:rPr>
              <a:t>Whether the instance will be on a physical or virtual server</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kern="1200" dirty="0" smtClean="0">
                <a:solidFill>
                  <a:schemeClr val="tx1"/>
                </a:solidFill>
                <a:effectLst/>
                <a:latin typeface="+mn-lt"/>
                <a:ea typeface="+mn-ea"/>
                <a:cs typeface="+mn-cs"/>
              </a:rPr>
              <a:t>Whether the instance will be on existing hardware or new hardware</a:t>
            </a:r>
          </a:p>
          <a:p>
            <a:pPr marL="0" lvl="0" indent="0">
              <a:buFont typeface="Arial" pitchFamily="34" charset="0"/>
              <a:buNone/>
            </a:pPr>
            <a:r>
              <a:rPr lang="en-US" sz="1000" b="1" kern="1200" dirty="0" smtClean="0">
                <a:solidFill>
                  <a:schemeClr val="tx1"/>
                </a:solidFill>
                <a:effectLst/>
                <a:latin typeface="+mn-lt"/>
                <a:ea typeface="+mn-ea"/>
                <a:cs typeface="+mn-cs"/>
              </a:rPr>
              <a:t>Task 3: Design Server Hardware</a:t>
            </a:r>
          </a:p>
          <a:p>
            <a:pPr marL="0" lvl="0" indent="0">
              <a:buFont typeface="Arial" pitchFamily="34" charset="0"/>
              <a:buNone/>
            </a:pPr>
            <a:r>
              <a:rPr lang="en-US" sz="1000" b="0" kern="1200" dirty="0" smtClean="0">
                <a:solidFill>
                  <a:schemeClr val="tx1"/>
                </a:solidFill>
                <a:effectLst/>
                <a:latin typeface="+mn-lt"/>
                <a:ea typeface="+mn-ea"/>
                <a:cs typeface="+mn-cs"/>
              </a:rPr>
              <a:t>Determine the most appropriate server hardware on which to deploy the print servers, including these characteristics:</a:t>
            </a:r>
          </a:p>
          <a:p>
            <a:pPr marL="171450" lvl="0" indent="-171450">
              <a:buFont typeface="Arial" pitchFamily="34" charset="0"/>
              <a:buChar char="•"/>
            </a:pPr>
            <a:r>
              <a:rPr lang="en-US" sz="1000" b="0" kern="1200" dirty="0" smtClean="0">
                <a:solidFill>
                  <a:schemeClr val="tx1"/>
                </a:solidFill>
                <a:effectLst/>
                <a:latin typeface="+mn-lt"/>
                <a:ea typeface="+mn-ea"/>
                <a:cs typeface="+mn-cs"/>
              </a:rPr>
              <a:t>Processor architecture (32-bit versus 64-bit)</a:t>
            </a:r>
          </a:p>
          <a:p>
            <a:pPr marL="171450" lvl="0" indent="-171450">
              <a:buFont typeface="Arial" pitchFamily="34" charset="0"/>
              <a:buChar char="•"/>
            </a:pPr>
            <a:r>
              <a:rPr lang="en-US" sz="1000" b="0" kern="1200" dirty="0" smtClean="0">
                <a:solidFill>
                  <a:schemeClr val="tx1"/>
                </a:solidFill>
                <a:effectLst/>
                <a:latin typeface="+mn-lt"/>
                <a:ea typeface="+mn-ea"/>
                <a:cs typeface="+mn-cs"/>
              </a:rPr>
              <a:t>Number of CPUs and their speed</a:t>
            </a:r>
          </a:p>
          <a:p>
            <a:pPr marL="171450" lvl="0" indent="-171450">
              <a:buFont typeface="Arial" pitchFamily="34" charset="0"/>
              <a:buChar char="•"/>
            </a:pPr>
            <a:r>
              <a:rPr lang="en-US" sz="1000" b="0" kern="1200" dirty="0" smtClean="0">
                <a:solidFill>
                  <a:schemeClr val="tx1"/>
                </a:solidFill>
                <a:effectLst/>
                <a:latin typeface="+mn-lt"/>
                <a:ea typeface="+mn-ea"/>
                <a:cs typeface="+mn-cs"/>
              </a:rPr>
              <a:t>Amount of memory installed</a:t>
            </a:r>
          </a:p>
          <a:p>
            <a:pPr marL="171450" lvl="0" indent="-171450">
              <a:buFont typeface="Arial" pitchFamily="34" charset="0"/>
              <a:buChar char="•"/>
            </a:pPr>
            <a:r>
              <a:rPr lang="en-US" sz="1000" b="0" kern="1200" dirty="0" smtClean="0">
                <a:solidFill>
                  <a:schemeClr val="tx1"/>
                </a:solidFill>
                <a:effectLst/>
                <a:latin typeface="+mn-lt"/>
                <a:ea typeface="+mn-ea"/>
                <a:cs typeface="+mn-cs"/>
              </a:rPr>
              <a:t>Disk storage capacity </a:t>
            </a:r>
          </a:p>
          <a:p>
            <a:pPr marL="171450" lvl="0" indent="-171450">
              <a:buFont typeface="Arial" pitchFamily="34" charset="0"/>
              <a:buChar char="•"/>
            </a:pPr>
            <a:r>
              <a:rPr lang="en-US" sz="1000" b="0" kern="1200" dirty="0" smtClean="0">
                <a:solidFill>
                  <a:schemeClr val="tx1"/>
                </a:solidFill>
                <a:effectLst/>
                <a:latin typeface="+mn-lt"/>
                <a:ea typeface="+mn-ea"/>
                <a:cs typeface="+mn-cs"/>
              </a:rPr>
              <a:t>Disk subsystem design</a:t>
            </a:r>
          </a:p>
          <a:p>
            <a:pPr marL="171450" lvl="0" indent="-171450">
              <a:buFont typeface="Arial" pitchFamily="34" charset="0"/>
              <a:buChar char="•"/>
            </a:pPr>
            <a:r>
              <a:rPr lang="en-US" sz="1000" b="0" kern="1200" dirty="0" smtClean="0">
                <a:solidFill>
                  <a:schemeClr val="tx1"/>
                </a:solidFill>
                <a:effectLst/>
                <a:latin typeface="+mn-lt"/>
                <a:ea typeface="+mn-ea"/>
                <a:cs typeface="+mn-cs"/>
              </a:rPr>
              <a:t>Number of network card ports configured</a:t>
            </a:r>
          </a:p>
          <a:p>
            <a:pPr marL="0" lvl="0" indent="0">
              <a:buFont typeface="Arial" pitchFamily="34" charset="0"/>
              <a:buNone/>
            </a:pPr>
            <a:endParaRPr lang="en-US" sz="1000" b="0" kern="1200" dirty="0" smtClean="0">
              <a:solidFill>
                <a:schemeClr val="tx1"/>
              </a:solidFill>
              <a:effectLst/>
              <a:latin typeface="+mn-lt"/>
              <a:ea typeface="+mn-ea"/>
              <a:cs typeface="+mn-cs"/>
            </a:endParaRPr>
          </a:p>
          <a:p>
            <a:pPr marL="0" lvl="0" indent="0">
              <a:buFont typeface="Arial" pitchFamily="34" charset="0"/>
              <a:buNone/>
            </a:pPr>
            <a:endParaRPr lang="en-US" sz="10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9</a:t>
            </a:fld>
            <a:endParaRPr lang="en-US" dirty="0"/>
          </a:p>
        </p:txBody>
      </p:sp>
    </p:spTree>
    <p:extLst>
      <p:ext uri="{BB962C8B-B14F-4D97-AF65-F5344CB8AC3E}">
        <p14:creationId xmlns:p14="http://schemas.microsoft.com/office/powerpoint/2010/main" val="2616451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9" name="Picture 8" descr="SA_LtTitl.jpg"/>
          <p:cNvPicPr>
            <a:picLocks noChangeAspect="1"/>
          </p:cNvPicPr>
          <p:nvPr/>
        </p:nvPicPr>
        <p:blipFill>
          <a:blip r:embed="rId2" cstate="print"/>
          <a:stretch>
            <a:fillRect/>
          </a:stretch>
        </p:blipFill>
        <p:spPr>
          <a:xfrm>
            <a:off x="1588" y="0"/>
            <a:ext cx="9144000" cy="685800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
        <p:nvSpPr>
          <p:cNvPr id="12"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accent1"/>
                </a:solidFill>
              </a:defRPr>
            </a:lvl1pPr>
          </a:lstStyle>
          <a:p>
            <a:pPr lvl="0"/>
            <a:r>
              <a:rPr lang="en-US" dirty="0" smtClean="0"/>
              <a:t>Insert Date Here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tx1"/>
                </a:solidFill>
              </a:defRPr>
            </a:lvl1pPr>
          </a:lstStyle>
          <a:p>
            <a:pPr lvl="0"/>
            <a:r>
              <a:rPr lang="en-US" dirty="0" smtClean="0"/>
              <a:t>Insert Date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
        <p:nvSpPr>
          <p:cNvPr id="5"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
        <p:nvSpPr>
          <p:cNvPr id="7" name="Text Placeholder 6"/>
          <p:cNvSpPr>
            <a:spLocks noGrp="1"/>
          </p:cNvSpPr>
          <p:nvPr>
            <p:ph type="body" sz="quarter" idx="13"/>
          </p:nvPr>
        </p:nvSpPr>
        <p:spPr>
          <a:xfrm>
            <a:off x="537026" y="186537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A_LtTitl.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6" y="127101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7472" y="2057400"/>
            <a:ext cx="8458200" cy="1143000"/>
          </a:xfrm>
        </p:spPr>
        <p:txBody>
          <a:bodyPr>
            <a:normAutofit/>
          </a:bodyPr>
          <a:lstStyle>
            <a:lvl1pP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381000" y="3200400"/>
            <a:ext cx="8458200" cy="533400"/>
          </a:xfrm>
        </p:spPr>
        <p:txBody>
          <a:bodyPr>
            <a:normAutofit/>
          </a:bodyPr>
          <a:lstStyle>
            <a:lvl1pPr marL="0" indent="0" algn="l">
              <a:buNone/>
              <a:defRPr sz="1600" b="0">
                <a:solidFill>
                  <a:srgbClr val="072B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6.png"/><Relationship Id="rId5" Type="http://schemas.openxmlformats.org/officeDocument/2006/relationships/slideLayout" Target="../slideLayouts/slideLayout14.xml"/><Relationship Id="rId10" Type="http://schemas.openxmlformats.org/officeDocument/2006/relationships/image" Target="../media/image5.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A_LtText.jpg"/>
          <p:cNvPicPr>
            <a:picLocks noChangeAspect="1"/>
          </p:cNvPicPr>
          <p:nvPr/>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537027" y="841151"/>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1469"/>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accent1"/>
                </a:solidFill>
              </a:defRPr>
            </a:lvl1p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12" cstate="print"/>
          <a:stretch>
            <a:fillRect/>
          </a:stretch>
        </p:blipFill>
        <p:spPr>
          <a:xfrm>
            <a:off x="5944235" y="471108"/>
            <a:ext cx="2606040" cy="256769"/>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174625" indent="-174625" algn="l" defTabSz="914400" rtl="0" eaLnBrk="1" latinLnBrk="0" hangingPunct="1">
        <a:spcBef>
          <a:spcPts val="1200"/>
        </a:spcBef>
        <a:buClr>
          <a:schemeClr val="accent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SA_DkText.jpg"/>
          <p:cNvPicPr>
            <a:picLocks noChangeAspect="1"/>
          </p:cNvPicPr>
          <p:nvPr/>
        </p:nvPicPr>
        <p:blipFill>
          <a:blip r:embed="rId10" cstate="print"/>
          <a:stretch>
            <a:fillRect/>
          </a:stretch>
        </p:blipFill>
        <p:spPr>
          <a:xfrm>
            <a:off x="0" y="0"/>
            <a:ext cx="9144000" cy="6858000"/>
          </a:xfrm>
          <a:prstGeom prst="rect">
            <a:avLst/>
          </a:prstGeom>
        </p:spPr>
      </p:pic>
      <p:pic>
        <p:nvPicPr>
          <p:cNvPr id="11" name="Picture 10" descr="SA_lockup_r.png"/>
          <p:cNvPicPr>
            <a:picLocks noChangeAspect="1"/>
          </p:cNvPicPr>
          <p:nvPr/>
        </p:nvPicPr>
        <p:blipFill>
          <a:blip r:embed="rId11" cstate="print"/>
          <a:stretch>
            <a:fillRect/>
          </a:stretch>
        </p:blipFill>
        <p:spPr>
          <a:xfrm>
            <a:off x="5943600" y="468231"/>
            <a:ext cx="2606040" cy="256769"/>
          </a:xfrm>
          <a:prstGeom prst="rect">
            <a:avLst/>
          </a:prstGeom>
        </p:spPr>
      </p:pic>
      <p:sp>
        <p:nvSpPr>
          <p:cNvPr id="2" name="Title Placeholder 1"/>
          <p:cNvSpPr>
            <a:spLocks noGrp="1"/>
          </p:cNvSpPr>
          <p:nvPr>
            <p:ph type="title"/>
          </p:nvPr>
        </p:nvSpPr>
        <p:spPr>
          <a:xfrm>
            <a:off x="537027" y="841248"/>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5376"/>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tx2"/>
                </a:solidFill>
              </a:defRPr>
            </a:lvl1pPr>
          </a:lstStyle>
          <a:p>
            <a:fld id="{659C46D3-A7C9-4B3C-BFD3-8CF4F9B5045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174625" indent="-174625" algn="l" defTabSz="914400" rtl="0" eaLnBrk="1" latinLnBrk="0" hangingPunct="1">
        <a:spcBef>
          <a:spcPts val="1200"/>
        </a:spcBef>
        <a:buClr>
          <a:schemeClr val="tx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ipdfdbk@microsoft.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microsoft.com/technet/SolutionAccelerators" TargetMode="External"/><Relationship Id="rId4" Type="http://schemas.openxmlformats.org/officeDocument/2006/relationships/hyperlink" Target="mailto:satfdbk@microsoft.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1295400"/>
            <a:ext cx="7315200" cy="1569660"/>
          </a:xfrm>
          <a:prstGeom prst="rect">
            <a:avLst/>
          </a:prstGeom>
          <a:noFill/>
        </p:spPr>
        <p:txBody>
          <a:bodyPr wrap="square" rtlCol="0">
            <a:spAutoFit/>
          </a:bodyPr>
          <a:lstStyle/>
          <a:p>
            <a:r>
              <a:rPr lang="en-US" sz="3200" dirty="0"/>
              <a:t>Windows Server</a:t>
            </a:r>
            <a:r>
              <a:rPr lang="en-US" sz="3200" baseline="30000" dirty="0"/>
              <a:t>®</a:t>
            </a:r>
            <a:r>
              <a:rPr lang="en-US" sz="3200" dirty="0"/>
              <a:t> </a:t>
            </a:r>
            <a:r>
              <a:rPr lang="en-US" sz="3200" dirty="0" smtClean="0"/>
              <a:t>2008 and Windows Server 2008 R2</a:t>
            </a:r>
          </a:p>
          <a:p>
            <a:r>
              <a:rPr lang="en-US" sz="3200" dirty="0" smtClean="0"/>
              <a:t>Print Services</a:t>
            </a:r>
            <a:endParaRPr lang="en-US" sz="3200" dirty="0"/>
          </a:p>
        </p:txBody>
      </p:sp>
      <p:sp>
        <p:nvSpPr>
          <p:cNvPr id="7" name="Subtitle 6"/>
          <p:cNvSpPr>
            <a:spLocks noGrp="1"/>
          </p:cNvSpPr>
          <p:nvPr>
            <p:ph type="subTitle" idx="1"/>
          </p:nvPr>
        </p:nvSpPr>
        <p:spPr>
          <a:xfrm>
            <a:off x="685800" y="4343400"/>
            <a:ext cx="8458200" cy="533400"/>
          </a:xfrm>
        </p:spPr>
        <p:txBody>
          <a:bodyPr/>
          <a:lstStyle/>
          <a:p>
            <a:r>
              <a:rPr lang="en-US" sz="2400" dirty="0" smtClean="0"/>
              <a:t>Infrastructure Planning and Design</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0" name="TextBox 9"/>
          <p:cNvSpPr txBox="1"/>
          <p:nvPr/>
        </p:nvSpPr>
        <p:spPr>
          <a:xfrm>
            <a:off x="609600" y="4953000"/>
            <a:ext cx="3810000" cy="523220"/>
          </a:xfrm>
          <a:prstGeom prst="rect">
            <a:avLst/>
          </a:prstGeom>
          <a:noFill/>
        </p:spPr>
        <p:txBody>
          <a:bodyPr wrap="square" rtlCol="0">
            <a:spAutoFit/>
          </a:bodyPr>
          <a:lstStyle/>
          <a:p>
            <a:r>
              <a:rPr lang="en-US" sz="1400" dirty="0" smtClean="0"/>
              <a:t>Published: June 2010</a:t>
            </a:r>
          </a:p>
          <a:p>
            <a:r>
              <a:rPr lang="en-US" sz="1400" dirty="0" smtClean="0"/>
              <a:t>Updated: November 2011</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6" y="841151"/>
            <a:ext cx="8683173" cy="830997"/>
          </a:xfrm>
        </p:spPr>
        <p:txBody>
          <a:bodyPr/>
          <a:lstStyle/>
          <a:p>
            <a:r>
              <a:rPr lang="en-US" dirty="0"/>
              <a:t>Step </a:t>
            </a:r>
            <a:r>
              <a:rPr lang="en-US" dirty="0" smtClean="0"/>
              <a:t>3: </a:t>
            </a:r>
            <a:r>
              <a:rPr lang="en-US" dirty="0"/>
              <a:t>Design the Print Services </a:t>
            </a:r>
            <a:r>
              <a:rPr lang="en-US" dirty="0" smtClean="0"/>
              <a:t>Infrastructure (Continued)</a:t>
            </a:r>
            <a:endParaRPr lang="en-US" dirty="0"/>
          </a:p>
        </p:txBody>
      </p:sp>
      <p:sp>
        <p:nvSpPr>
          <p:cNvPr id="3" name="Content Placeholder 2"/>
          <p:cNvSpPr>
            <a:spLocks noGrp="1"/>
          </p:cNvSpPr>
          <p:nvPr>
            <p:ph idx="1"/>
          </p:nvPr>
        </p:nvSpPr>
        <p:spPr>
          <a:xfrm>
            <a:off x="537027" y="1752601"/>
            <a:ext cx="8229600" cy="5029199"/>
          </a:xfrm>
        </p:spPr>
        <p:txBody>
          <a:bodyPr>
            <a:normAutofit/>
          </a:bodyPr>
          <a:lstStyle/>
          <a:p>
            <a:pPr marL="239713" indent="-239713"/>
            <a:r>
              <a:rPr lang="en-US" sz="2400" dirty="0"/>
              <a:t>Task 4: Design Server Fault Tolerance</a:t>
            </a:r>
          </a:p>
          <a:p>
            <a:pPr marL="566738" lvl="1" indent="-284163">
              <a:buFont typeface="Arial" pitchFamily="34" charset="0"/>
              <a:buChar char="•"/>
            </a:pPr>
            <a:r>
              <a:rPr lang="en-US" dirty="0" smtClean="0"/>
              <a:t>Server clustering</a:t>
            </a:r>
          </a:p>
          <a:p>
            <a:pPr marL="566738" lvl="1" indent="-284163">
              <a:buFont typeface="Arial" pitchFamily="34" charset="0"/>
              <a:buChar char="•"/>
            </a:pPr>
            <a:r>
              <a:rPr lang="en-US" dirty="0" smtClean="0"/>
              <a:t>Fault-tolerant storage</a:t>
            </a:r>
          </a:p>
          <a:p>
            <a:pPr marL="566738" lvl="1" indent="-284163">
              <a:buFont typeface="Arial" pitchFamily="34" charset="0"/>
              <a:buChar char="•"/>
            </a:pPr>
            <a:r>
              <a:rPr lang="en-US" dirty="0" smtClean="0"/>
              <a:t>Redundant network connections</a:t>
            </a:r>
            <a:endParaRPr lang="en-US" dirty="0"/>
          </a:p>
          <a:p>
            <a:pPr marL="239713" indent="-239713"/>
            <a:r>
              <a:rPr lang="en-US" sz="2400" dirty="0"/>
              <a:t>Task 5: Determine Whether Printer Pools Will Be Used for Fault Tolerance</a:t>
            </a:r>
          </a:p>
          <a:p>
            <a:pPr marL="566738" lvl="1" indent="-284163">
              <a:buFont typeface="Arial" pitchFamily="34" charset="0"/>
              <a:buChar char="•"/>
            </a:pPr>
            <a:r>
              <a:rPr lang="en-US" dirty="0" smtClean="0"/>
              <a:t>Printer pools can simplify administration and provide fault tolerance</a:t>
            </a:r>
          </a:p>
          <a:p>
            <a:pPr marL="239713" lvl="1" indent="-239713">
              <a:spcBef>
                <a:spcPts val="1200"/>
              </a:spcBef>
              <a:buFont typeface="Arial" pitchFamily="34" charset="0"/>
              <a:buChar char="•"/>
            </a:pPr>
            <a:r>
              <a:rPr lang="en-US" sz="2400" dirty="0"/>
              <a:t>Task 6: Design Printer Pools</a:t>
            </a:r>
          </a:p>
          <a:p>
            <a:pPr marL="566738" lvl="1" indent="-284163">
              <a:buFont typeface="Arial" pitchFamily="34" charset="0"/>
              <a:buChar char="•"/>
            </a:pPr>
            <a:r>
              <a:rPr lang="en-US" dirty="0"/>
              <a:t>There is no limit to the number of printers that can be in a pool</a:t>
            </a:r>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237075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Summary and Conclusion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normAutofit lnSpcReduction="10000"/>
          </a:bodyPr>
          <a:lstStyle/>
          <a:p>
            <a:pPr marL="239713" indent="-239713"/>
            <a:r>
              <a:rPr lang="en-US" sz="2400" dirty="0"/>
              <a:t>This guide has outlined the step-by-step process for planning a Print Services infrastructure. In each step, major decisions relative to the Print Services infrastructure were determined and described. </a:t>
            </a:r>
            <a:endParaRPr lang="en-US" sz="2400" dirty="0" smtClean="0"/>
          </a:p>
          <a:p>
            <a:pPr marL="223838" lvl="1" indent="0">
              <a:buNone/>
            </a:pPr>
            <a:r>
              <a:rPr lang="en-US" sz="2400" dirty="0" smtClean="0"/>
              <a:t>The </a:t>
            </a:r>
            <a:r>
              <a:rPr lang="en-US" sz="2400" dirty="0"/>
              <a:t>guide has explained how to define the goals and scope of the project, assess the current Print Services infrastructure, and design a new Print Services infrastructure, which can then be made available to the infrastructure planners.</a:t>
            </a:r>
          </a:p>
          <a:p>
            <a:pPr marL="239713" lvl="2" indent="-239713">
              <a:spcBef>
                <a:spcPts val="1200"/>
              </a:spcBef>
              <a:buFont typeface="Arial" pitchFamily="34" charset="0"/>
              <a:buChar char="•"/>
            </a:pPr>
            <a:r>
              <a:rPr lang="en-US" sz="2400" dirty="0"/>
              <a:t>Provide feedback to </a:t>
            </a:r>
            <a:r>
              <a:rPr lang="en-US" sz="2400" dirty="0">
                <a:hlinkClick r:id="rId3"/>
              </a:rPr>
              <a:t>ipdfdbk@microsoft.com</a:t>
            </a:r>
            <a:endParaRPr lang="en-US" sz="2400" dirty="0"/>
          </a:p>
          <a:p>
            <a:endParaRPr lang="en-US" b="0" dirty="0" smtClean="0"/>
          </a:p>
          <a:p>
            <a:endParaRPr lang="en-US" b="0" dirty="0" smtClean="0"/>
          </a:p>
        </p:txBody>
      </p:sp>
    </p:spTree>
    <p:extLst>
      <p:ext uri="{BB962C8B-B14F-4D97-AF65-F5344CB8AC3E}">
        <p14:creationId xmlns:p14="http://schemas.microsoft.com/office/powerpoint/2010/main" val="3788000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Find More Information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lstStyle/>
          <a:p>
            <a:r>
              <a:rPr lang="en-US" b="0" dirty="0" smtClean="0"/>
              <a:t>Download the full document and other IPD guides:</a:t>
            </a:r>
          </a:p>
          <a:p>
            <a:pPr lvl="1">
              <a:buNone/>
            </a:pPr>
            <a:r>
              <a:rPr lang="en-US" dirty="0" smtClean="0">
                <a:hlinkClick r:id="rId3"/>
              </a:rPr>
              <a:t>www.microsoft.com/ipd </a:t>
            </a:r>
            <a:endParaRPr lang="en-US" dirty="0" smtClean="0"/>
          </a:p>
          <a:p>
            <a:pPr marL="174625" lvl="1" indent="-174625">
              <a:spcBef>
                <a:spcPts val="1200"/>
              </a:spcBef>
              <a:buFont typeface="Arial" pitchFamily="34" charset="0"/>
              <a:buChar char="•"/>
            </a:pPr>
            <a:r>
              <a:rPr lang="en-US" dirty="0" smtClean="0"/>
              <a:t>Contact the IPD team:</a:t>
            </a:r>
          </a:p>
          <a:p>
            <a:pPr lvl="1">
              <a:buNone/>
            </a:pPr>
            <a:r>
              <a:rPr lang="en-US" dirty="0" smtClean="0">
                <a:hlinkClick r:id="rId4"/>
              </a:rPr>
              <a:t>ipdfdbk@microsoft.com</a:t>
            </a:r>
            <a:endParaRPr lang="en-US" dirty="0" smtClean="0"/>
          </a:p>
          <a:p>
            <a:pPr marL="174625" lvl="2" indent="-174625">
              <a:spcBef>
                <a:spcPts val="1200"/>
              </a:spcBef>
              <a:buFont typeface="Arial" pitchFamily="34" charset="0"/>
              <a:buChar char="•"/>
            </a:pPr>
            <a:r>
              <a:rPr lang="en-US" dirty="0" smtClean="0"/>
              <a:t>Access the Microsoft Solution Accelerators website:</a:t>
            </a:r>
          </a:p>
          <a:p>
            <a:pPr lvl="1">
              <a:buNone/>
            </a:pPr>
            <a:r>
              <a:rPr lang="en-US" dirty="0" smtClean="0">
                <a:hlinkClick r:id="rId5"/>
              </a:rPr>
              <a:t>www.microsoft.com/technet/SolutionAccelerators</a:t>
            </a:r>
            <a:endParaRPr lang="en-US" dirty="0" smtClean="0"/>
          </a:p>
          <a:p>
            <a:endParaRPr lang="en-US" b="0" dirty="0" smtClean="0"/>
          </a:p>
          <a:p>
            <a:endParaRPr lang="en-US" b="0" dirty="0" smtClean="0"/>
          </a:p>
        </p:txBody>
      </p:sp>
    </p:spTree>
    <p:extLst>
      <p:ext uri="{BB962C8B-B14F-4D97-AF65-F5344CB8AC3E}">
        <p14:creationId xmlns:p14="http://schemas.microsoft.com/office/powerpoint/2010/main" val="457772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Tree>
    <p:extLst>
      <p:ext uri="{BB962C8B-B14F-4D97-AF65-F5344CB8AC3E}">
        <p14:creationId xmlns:p14="http://schemas.microsoft.com/office/powerpoint/2010/main" val="1360273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Addenda</a:t>
            </a:r>
            <a:endParaRPr lang="en-US" b="1" dirty="0"/>
          </a:p>
        </p:txBody>
      </p:sp>
      <p:sp>
        <p:nvSpPr>
          <p:cNvPr id="3" name="TextBox 2"/>
          <p:cNvSpPr txBox="1"/>
          <p:nvPr/>
        </p:nvSpPr>
        <p:spPr>
          <a:xfrm>
            <a:off x="609600" y="1435894"/>
            <a:ext cx="6934200" cy="1231106"/>
          </a:xfrm>
          <a:prstGeom prst="rect">
            <a:avLst/>
          </a:prstGeom>
          <a:noFill/>
        </p:spPr>
        <p:txBody>
          <a:bodyPr wrap="square" rtlCol="0">
            <a:spAutoFit/>
          </a:bodyPr>
          <a:lstStyle/>
          <a:p>
            <a:pPr marL="174625" indent="-174625">
              <a:spcBef>
                <a:spcPts val="1200"/>
              </a:spcBef>
              <a:buClr>
                <a:schemeClr val="accent1"/>
              </a:buClr>
              <a:buFont typeface="Arial" pitchFamily="34" charset="0"/>
              <a:buChar char="•"/>
            </a:pPr>
            <a:r>
              <a:rPr lang="en-US" dirty="0" smtClean="0">
                <a:solidFill>
                  <a:schemeClr val="tx2"/>
                </a:solidFill>
              </a:rPr>
              <a:t>Benefits of using the Print Services guide</a:t>
            </a:r>
          </a:p>
          <a:p>
            <a:pPr marL="174625" indent="-174625">
              <a:spcBef>
                <a:spcPts val="1200"/>
              </a:spcBef>
              <a:buClr>
                <a:schemeClr val="accent1"/>
              </a:buClr>
              <a:buFont typeface="Arial" pitchFamily="34" charset="0"/>
              <a:buChar char="•"/>
            </a:pPr>
            <a:r>
              <a:rPr lang="en-US" dirty="0" smtClean="0">
                <a:solidFill>
                  <a:schemeClr val="tx2"/>
                </a:solidFill>
              </a:rPr>
              <a:t>IPD in Microsoft Operations Framework 4.0</a:t>
            </a:r>
          </a:p>
          <a:p>
            <a:pPr marL="174625" indent="-174625">
              <a:spcBef>
                <a:spcPts val="1200"/>
              </a:spcBef>
              <a:buClr>
                <a:schemeClr val="accent1"/>
              </a:buClr>
              <a:buFont typeface="Arial" pitchFamily="34" charset="0"/>
              <a:buChar char="•"/>
            </a:pPr>
            <a:r>
              <a:rPr lang="en-US" dirty="0" smtClean="0">
                <a:solidFill>
                  <a:schemeClr val="tx2"/>
                </a:solidFill>
              </a:rPr>
              <a:t>Print Services in Microsoft Infrastructure Optimization</a:t>
            </a:r>
          </a:p>
        </p:txBody>
      </p:sp>
    </p:spTree>
    <p:extLst>
      <p:ext uri="{BB962C8B-B14F-4D97-AF65-F5344CB8AC3E}">
        <p14:creationId xmlns:p14="http://schemas.microsoft.com/office/powerpoint/2010/main" val="2854640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Benefits of Using the Print Services Guide</a:t>
            </a:r>
            <a:endParaRPr lang="en-US" dirty="0"/>
          </a:p>
        </p:txBody>
      </p:sp>
      <p:sp>
        <p:nvSpPr>
          <p:cNvPr id="3" name="Content Placeholder 2"/>
          <p:cNvSpPr>
            <a:spLocks noGrp="1"/>
          </p:cNvSpPr>
          <p:nvPr>
            <p:ph idx="1"/>
          </p:nvPr>
        </p:nvSpPr>
        <p:spPr>
          <a:xfrm>
            <a:off x="537027" y="1600200"/>
            <a:ext cx="8229600" cy="4241797"/>
          </a:xfrm>
        </p:spPr>
        <p:txBody>
          <a:bodyPr>
            <a:normAutofit/>
          </a:bodyPr>
          <a:lstStyle/>
          <a:p>
            <a:r>
              <a:rPr lang="en-US" dirty="0" smtClean="0"/>
              <a:t>Benefits for Business Stakeholders/Decision Makers</a:t>
            </a:r>
          </a:p>
          <a:p>
            <a:pPr lvl="1">
              <a:spcBef>
                <a:spcPts val="600"/>
              </a:spcBef>
              <a:buFont typeface="Arial" pitchFamily="34" charset="0"/>
              <a:buChar char="•"/>
            </a:pPr>
            <a:r>
              <a:rPr lang="en-US" sz="1500" dirty="0" smtClean="0"/>
              <a:t>Most cost-effective design solution for implementation</a:t>
            </a:r>
          </a:p>
          <a:p>
            <a:pPr lvl="1">
              <a:spcBef>
                <a:spcPts val="600"/>
              </a:spcBef>
              <a:buFont typeface="Arial" pitchFamily="34" charset="0"/>
              <a:buChar char="•"/>
            </a:pPr>
            <a:r>
              <a:rPr lang="en-US" sz="1500" dirty="0" smtClean="0"/>
              <a:t>Alignment between the business and IT from the beginning of the design process to the end</a:t>
            </a:r>
          </a:p>
          <a:p>
            <a:r>
              <a:rPr lang="en-US" dirty="0" smtClean="0"/>
              <a:t>Benefits for Infrastructure Stakeholders/Decision Makers</a:t>
            </a:r>
          </a:p>
          <a:p>
            <a:pPr lvl="1">
              <a:spcBef>
                <a:spcPts val="600"/>
              </a:spcBef>
              <a:buFont typeface="Arial" pitchFamily="34" charset="0"/>
              <a:buChar char="•"/>
            </a:pPr>
            <a:r>
              <a:rPr lang="en-US" sz="1500" dirty="0"/>
              <a:t>Authoritative guidance</a:t>
            </a:r>
          </a:p>
          <a:p>
            <a:pPr lvl="1">
              <a:spcBef>
                <a:spcPts val="600"/>
              </a:spcBef>
              <a:buFont typeface="Arial" pitchFamily="34" charset="0"/>
              <a:buChar char="•"/>
            </a:pPr>
            <a:r>
              <a:rPr lang="en-US" sz="1500" dirty="0"/>
              <a:t>Business validation questions ensuring solution meets requirements of business and infrastructure stakeholders</a:t>
            </a:r>
          </a:p>
          <a:p>
            <a:pPr lvl="1">
              <a:spcBef>
                <a:spcPts val="600"/>
              </a:spcBef>
              <a:buFont typeface="Arial" pitchFamily="34" charset="0"/>
              <a:buChar char="•"/>
            </a:pPr>
            <a:r>
              <a:rPr lang="en-US" sz="1500" dirty="0"/>
              <a:t>High integrity design criteria that includes product limitations</a:t>
            </a:r>
          </a:p>
          <a:p>
            <a:pPr lvl="1">
              <a:spcBef>
                <a:spcPts val="600"/>
              </a:spcBef>
              <a:buFont typeface="Arial" pitchFamily="34" charset="0"/>
              <a:buChar char="•"/>
            </a:pPr>
            <a:r>
              <a:rPr lang="en-US" sz="1500" dirty="0"/>
              <a:t>Fault-tolerant infrastructure</a:t>
            </a:r>
          </a:p>
          <a:p>
            <a:pPr lvl="1">
              <a:spcBef>
                <a:spcPts val="600"/>
              </a:spcBef>
              <a:buFont typeface="Arial" pitchFamily="34" charset="0"/>
              <a:buChar char="•"/>
            </a:pPr>
            <a:r>
              <a:rPr lang="en-US" sz="1500" dirty="0"/>
              <a:t>Proportionate system and network availability to meet business requirements</a:t>
            </a:r>
          </a:p>
          <a:p>
            <a:pPr lvl="1">
              <a:spcBef>
                <a:spcPts val="600"/>
              </a:spcBef>
              <a:buFont typeface="Arial" pitchFamily="34" charset="0"/>
              <a:buChar char="•"/>
            </a:pPr>
            <a:r>
              <a:rPr lang="en-US" sz="1500" dirty="0"/>
              <a:t>Infrastructure that’s sized appropriately for business requirements</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Benefits of Using the Print Services Guide (Continued)</a:t>
            </a:r>
            <a:endParaRPr lang="en-US" dirty="0"/>
          </a:p>
        </p:txBody>
      </p:sp>
      <p:sp>
        <p:nvSpPr>
          <p:cNvPr id="3" name="Content Placeholder 2"/>
          <p:cNvSpPr>
            <a:spLocks noGrp="1"/>
          </p:cNvSpPr>
          <p:nvPr>
            <p:ph idx="1"/>
          </p:nvPr>
        </p:nvSpPr>
        <p:spPr/>
        <p:txBody>
          <a:bodyPr>
            <a:normAutofit/>
          </a:bodyPr>
          <a:lstStyle/>
          <a:p>
            <a:r>
              <a:rPr lang="en-US" dirty="0" smtClean="0"/>
              <a:t>Benefits for Consultants or Partners</a:t>
            </a:r>
          </a:p>
          <a:p>
            <a:pPr lvl="1">
              <a:spcBef>
                <a:spcPts val="600"/>
              </a:spcBef>
              <a:buFont typeface="Arial" pitchFamily="34" charset="0"/>
              <a:buChar char="•"/>
            </a:pPr>
            <a:r>
              <a:rPr lang="en-US" sz="1500" dirty="0" smtClean="0"/>
              <a:t>Rapid readiness for consulting engagements</a:t>
            </a:r>
          </a:p>
          <a:p>
            <a:pPr lvl="1">
              <a:spcBef>
                <a:spcPts val="600"/>
              </a:spcBef>
              <a:buFont typeface="Arial" pitchFamily="34" charset="0"/>
              <a:buChar char="•"/>
            </a:pPr>
            <a:r>
              <a:rPr lang="en-US" sz="1500" dirty="0" smtClean="0"/>
              <a:t>Planning and design template to standardize design and peer reviews</a:t>
            </a:r>
          </a:p>
          <a:p>
            <a:pPr lvl="1">
              <a:spcBef>
                <a:spcPts val="600"/>
              </a:spcBef>
              <a:buFont typeface="Arial" pitchFamily="34" charset="0"/>
              <a:buChar char="•"/>
            </a:pPr>
            <a:r>
              <a:rPr lang="en-US" sz="1500" dirty="0" smtClean="0"/>
              <a:t>A “leave-behind” for pre- and post-sales visits to customer sites</a:t>
            </a:r>
          </a:p>
          <a:p>
            <a:pPr lvl="1">
              <a:spcBef>
                <a:spcPts val="600"/>
              </a:spcBef>
              <a:buFont typeface="Arial" pitchFamily="34" charset="0"/>
              <a:buChar char="•"/>
            </a:pPr>
            <a:r>
              <a:rPr lang="en-US" sz="1500" dirty="0" smtClean="0"/>
              <a:t>General classroom instruction/preparation</a:t>
            </a:r>
          </a:p>
          <a:p>
            <a:r>
              <a:rPr lang="en-US" dirty="0" smtClean="0"/>
              <a:t>Benefits for the Entire Organization</a:t>
            </a:r>
          </a:p>
          <a:p>
            <a:pPr lvl="1">
              <a:lnSpc>
                <a:spcPct val="150000"/>
              </a:lnSpc>
              <a:buFont typeface="Arial" pitchFamily="34" charset="0"/>
              <a:buChar char="•"/>
            </a:pPr>
            <a:r>
              <a:rPr lang="en-US" sz="1500" dirty="0"/>
              <a:t>Using the guide should result in a design that will be sized, configured, </a:t>
            </a:r>
            <a:r>
              <a:rPr lang="en-US" sz="1500" dirty="0" smtClean="0"/>
              <a:t/>
            </a:r>
            <a:br>
              <a:rPr lang="en-US" sz="1500" dirty="0" smtClean="0"/>
            </a:br>
            <a:r>
              <a:rPr lang="en-US" sz="1500" dirty="0" smtClean="0"/>
              <a:t>and </a:t>
            </a:r>
            <a:r>
              <a:rPr lang="en-US" sz="1500" dirty="0"/>
              <a:t>appropriately placed to deliver a solution for achieving stated </a:t>
            </a:r>
            <a:r>
              <a:rPr lang="en-US" sz="1500" dirty="0" smtClean="0"/>
              <a:t/>
            </a:r>
            <a:br>
              <a:rPr lang="en-US" sz="1500" dirty="0" smtClean="0"/>
            </a:br>
            <a:r>
              <a:rPr lang="en-US" sz="1500" dirty="0" smtClean="0"/>
              <a:t>business </a:t>
            </a:r>
            <a:r>
              <a:rPr lang="en-US" sz="1500" dirty="0"/>
              <a:t>requirements</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IPD in Microsoft Operations Framework 4.0</a:t>
            </a:r>
            <a:endParaRPr lang="en-US" dirty="0"/>
          </a:p>
        </p:txBody>
      </p:sp>
      <p:sp>
        <p:nvSpPr>
          <p:cNvPr id="3" name="Content Placeholder 2"/>
          <p:cNvSpPr>
            <a:spLocks noGrp="1"/>
          </p:cNvSpPr>
          <p:nvPr>
            <p:ph idx="1"/>
          </p:nvPr>
        </p:nvSpPr>
        <p:spPr>
          <a:xfrm>
            <a:off x="533400" y="1371600"/>
            <a:ext cx="8229600" cy="4241797"/>
          </a:xfrm>
        </p:spPr>
        <p:txBody>
          <a:bodyPr/>
          <a:lstStyle/>
          <a:p>
            <a:pPr indent="0">
              <a:buNone/>
            </a:pPr>
            <a:r>
              <a:rPr lang="en-US" dirty="0" smtClean="0"/>
              <a:t>Use MOF with IPD guides to ensure that people and process considerations are addressed when changes to an organization’s IT services are being planned.</a:t>
            </a:r>
            <a:endParaRPr lang="en-US" dirty="0"/>
          </a:p>
        </p:txBody>
      </p:sp>
      <p:pic>
        <p:nvPicPr>
          <p:cNvPr id="4" name="Picture 5" descr="MOF_graphic.jpg"/>
          <p:cNvPicPr>
            <a:picLocks noChangeAspect="1" noChangeArrowheads="1"/>
          </p:cNvPicPr>
          <p:nvPr/>
        </p:nvPicPr>
        <p:blipFill>
          <a:blip r:embed="rId3" cstate="print"/>
          <a:srcRect/>
          <a:stretch>
            <a:fillRect/>
          </a:stretch>
        </p:blipFill>
        <p:spPr bwMode="auto">
          <a:xfrm>
            <a:off x="1828800" y="2362200"/>
            <a:ext cx="5029200" cy="4047404"/>
          </a:xfrm>
          <a:prstGeom prst="rect">
            <a:avLst/>
          </a:prstGeom>
          <a:noFill/>
          <a:ln w="9525">
            <a:noFill/>
            <a:miter lim="800000"/>
            <a:headEnd/>
            <a:tailEnd/>
          </a:ln>
        </p:spPr>
      </p:pic>
    </p:spTree>
    <p:extLst>
      <p:ext uri="{BB962C8B-B14F-4D97-AF65-F5344CB8AC3E}">
        <p14:creationId xmlns:p14="http://schemas.microsoft.com/office/powerpoint/2010/main" val="3423722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Print Services in Microsoft Infrastructure Optimization</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362200"/>
            <a:ext cx="6174917" cy="3334580"/>
          </a:xfrm>
          <a:prstGeom prst="rect">
            <a:avLst/>
          </a:prstGeom>
        </p:spPr>
      </p:pic>
    </p:spTree>
    <p:extLst>
      <p:ext uri="{BB962C8B-B14F-4D97-AF65-F5344CB8AC3E}">
        <p14:creationId xmlns:p14="http://schemas.microsoft.com/office/powerpoint/2010/main" val="3516869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6" y="841151"/>
            <a:ext cx="8378373" cy="1077218"/>
          </a:xfrm>
        </p:spPr>
        <p:txBody>
          <a:bodyPr/>
          <a:lstStyle/>
          <a:p>
            <a:pPr>
              <a:spcBef>
                <a:spcPts val="2400"/>
              </a:spcBef>
            </a:pPr>
            <a:r>
              <a:rPr lang="en-US" dirty="0" smtClean="0"/>
              <a:t>What Is IPD?</a:t>
            </a:r>
            <a:br>
              <a:rPr lang="en-US" dirty="0" smtClean="0"/>
            </a:br>
            <a:r>
              <a:rPr lang="en-US" sz="2000" dirty="0" smtClean="0">
                <a:solidFill>
                  <a:schemeClr val="tx1"/>
                </a:solidFill>
              </a:rPr>
              <a:t>Guidance that clarifies and streamlines the planning and design process for Microsoft</a:t>
            </a:r>
            <a:r>
              <a:rPr lang="en-US" sz="2000" baseline="30000" dirty="0" smtClean="0">
                <a:solidFill>
                  <a:schemeClr val="tx1"/>
                </a:solidFill>
              </a:rPr>
              <a:t>® </a:t>
            </a:r>
            <a:r>
              <a:rPr lang="en-US" sz="2000" dirty="0" smtClean="0">
                <a:solidFill>
                  <a:schemeClr val="tx1"/>
                </a:solidFill>
              </a:rPr>
              <a:t>infrastructure technologies</a:t>
            </a:r>
            <a:endParaRPr lang="en-US" sz="2000" dirty="0">
              <a:solidFill>
                <a:schemeClr val="tx1"/>
              </a:solidFill>
            </a:endParaRPr>
          </a:p>
        </p:txBody>
      </p:sp>
      <p:sp>
        <p:nvSpPr>
          <p:cNvPr id="25" name="Content Placeholder 24"/>
          <p:cNvSpPr>
            <a:spLocks noGrp="1"/>
          </p:cNvSpPr>
          <p:nvPr>
            <p:ph idx="1"/>
          </p:nvPr>
        </p:nvSpPr>
        <p:spPr>
          <a:xfrm>
            <a:off x="537027" y="2819400"/>
            <a:ext cx="8229600" cy="3283866"/>
          </a:xfrm>
        </p:spPr>
        <p:txBody>
          <a:bodyPr/>
          <a:lstStyle/>
          <a:p>
            <a:pPr>
              <a:buNone/>
            </a:pPr>
            <a:r>
              <a:rPr lang="en-US" dirty="0" smtClean="0"/>
              <a:t>  </a:t>
            </a:r>
            <a:r>
              <a:rPr lang="en-US" sz="2400" dirty="0" smtClean="0"/>
              <a:t>IPD:</a:t>
            </a:r>
          </a:p>
          <a:p>
            <a:pPr marL="392113" indent="-217488"/>
            <a:r>
              <a:rPr lang="en-US" dirty="0" smtClean="0"/>
              <a:t>Defines decision flow</a:t>
            </a:r>
          </a:p>
          <a:p>
            <a:pPr marL="392113" indent="-217488"/>
            <a:r>
              <a:rPr lang="en-US" dirty="0" smtClean="0"/>
              <a:t>Describes decisions to be made</a:t>
            </a:r>
          </a:p>
          <a:p>
            <a:pPr marL="392113" indent="-217488"/>
            <a:r>
              <a:rPr lang="en-US" dirty="0" smtClean="0"/>
              <a:t>Relates decisions and options for the business</a:t>
            </a:r>
          </a:p>
          <a:p>
            <a:pPr marL="392113" indent="-217488"/>
            <a:r>
              <a:rPr lang="en-US" dirty="0" smtClean="0"/>
              <a:t>Frames additional questions for business understanding</a:t>
            </a:r>
          </a:p>
          <a:p>
            <a:pPr>
              <a:buNone/>
            </a:pPr>
            <a:r>
              <a:rPr lang="en-US" dirty="0" smtClean="0"/>
              <a:t>  IPD guides are available at </a:t>
            </a:r>
            <a:r>
              <a:rPr lang="en-US" dirty="0" smtClean="0">
                <a:hlinkClick r:id="rId3"/>
              </a:rPr>
              <a:t>www.microsoft.com/ipd</a:t>
            </a:r>
            <a:endParaRPr lang="en-US" dirty="0" smtClean="0"/>
          </a:p>
          <a:p>
            <a:pPr>
              <a:buNone/>
            </a:pPr>
            <a:endParaRPr lang="en-US" dirty="0"/>
          </a:p>
        </p:txBody>
      </p:sp>
    </p:spTree>
    <p:extLst>
      <p:ext uri="{BB962C8B-B14F-4D97-AF65-F5344CB8AC3E}">
        <p14:creationId xmlns:p14="http://schemas.microsoft.com/office/powerpoint/2010/main" val="550503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2286000"/>
            <a:ext cx="8229600" cy="461665"/>
          </a:xfrm>
        </p:spPr>
        <p:txBody>
          <a:bodyPr/>
          <a:lstStyle/>
          <a:p>
            <a:r>
              <a:rPr lang="en-US" dirty="0" smtClean="0"/>
              <a:t>Getting Started</a:t>
            </a:r>
            <a:endParaRPr lang="en-US" dirty="0"/>
          </a:p>
        </p:txBody>
      </p:sp>
      <p:sp>
        <p:nvSpPr>
          <p:cNvPr id="54" name="TextBox 53"/>
          <p:cNvSpPr txBox="1"/>
          <p:nvPr/>
        </p:nvSpPr>
        <p:spPr>
          <a:xfrm>
            <a:off x="685800" y="2743200"/>
            <a:ext cx="7162800" cy="1569660"/>
          </a:xfrm>
          <a:prstGeom prst="rect">
            <a:avLst/>
          </a:prstGeom>
          <a:noFill/>
        </p:spPr>
        <p:txBody>
          <a:bodyPr wrap="square" rtlCol="0">
            <a:spAutoFit/>
          </a:bodyPr>
          <a:lstStyle/>
          <a:p>
            <a:r>
              <a:rPr lang="en-US" sz="3200" dirty="0"/>
              <a:t>Windows Server </a:t>
            </a:r>
            <a:r>
              <a:rPr lang="en-US" sz="3200" dirty="0" smtClean="0"/>
              <a:t>2008 and Windows Server 2008 R2</a:t>
            </a:r>
          </a:p>
          <a:p>
            <a:r>
              <a:rPr lang="en-US" sz="3200" dirty="0" smtClean="0"/>
              <a:t>Print </a:t>
            </a:r>
            <a:r>
              <a:rPr lang="en-US" sz="3200" dirty="0"/>
              <a:t>Services</a:t>
            </a:r>
          </a:p>
        </p:txBody>
      </p:sp>
    </p:spTree>
    <p:extLst>
      <p:ext uri="{BB962C8B-B14F-4D97-AF65-F5344CB8AC3E}">
        <p14:creationId xmlns:p14="http://schemas.microsoft.com/office/powerpoint/2010/main" val="3858113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914400"/>
            <a:ext cx="8229600" cy="461665"/>
          </a:xfrm>
        </p:spPr>
        <p:txBody>
          <a:bodyPr/>
          <a:lstStyle/>
          <a:p>
            <a:r>
              <a:rPr lang="en-US" dirty="0" smtClean="0"/>
              <a:t>Purpose and Overview</a:t>
            </a:r>
            <a:endParaRPr lang="en-US" dirty="0"/>
          </a:p>
        </p:txBody>
      </p:sp>
      <p:sp>
        <p:nvSpPr>
          <p:cNvPr id="4" name="TextBox 3"/>
          <p:cNvSpPr txBox="1"/>
          <p:nvPr/>
        </p:nvSpPr>
        <p:spPr>
          <a:xfrm>
            <a:off x="762000" y="1828800"/>
            <a:ext cx="6400800" cy="3077766"/>
          </a:xfrm>
          <a:prstGeom prst="rect">
            <a:avLst/>
          </a:prstGeom>
          <a:noFill/>
        </p:spPr>
        <p:txBody>
          <a:bodyPr wrap="square" rtlCol="0">
            <a:spAutoFit/>
          </a:bodyPr>
          <a:lstStyle/>
          <a:p>
            <a:r>
              <a:rPr lang="en-US" sz="2800" dirty="0" smtClean="0"/>
              <a:t>Purpose</a:t>
            </a:r>
          </a:p>
          <a:p>
            <a:pPr marL="174625" indent="-174625">
              <a:spcBef>
                <a:spcPts val="1200"/>
              </a:spcBef>
              <a:buClr>
                <a:schemeClr val="accent1"/>
              </a:buClr>
              <a:buFont typeface="Arial" pitchFamily="34" charset="0"/>
              <a:buChar char="•"/>
            </a:pPr>
            <a:r>
              <a:rPr lang="en-US" dirty="0">
                <a:solidFill>
                  <a:schemeClr val="tx2"/>
                </a:solidFill>
              </a:rPr>
              <a:t>To provide design guidance for </a:t>
            </a:r>
            <a:r>
              <a:rPr lang="en-US" dirty="0" smtClean="0">
                <a:solidFill>
                  <a:schemeClr val="tx2"/>
                </a:solidFill>
              </a:rPr>
              <a:t>a </a:t>
            </a:r>
            <a:r>
              <a:rPr lang="en-US" dirty="0" smtClean="0"/>
              <a:t>Print Services</a:t>
            </a:r>
            <a:r>
              <a:rPr lang="en-US" dirty="0" smtClean="0">
                <a:solidFill>
                  <a:schemeClr val="tx2"/>
                </a:solidFill>
              </a:rPr>
              <a:t> </a:t>
            </a:r>
            <a:r>
              <a:rPr lang="en-US" dirty="0">
                <a:solidFill>
                  <a:schemeClr val="tx2"/>
                </a:solidFill>
              </a:rPr>
              <a:t>infrastructure</a:t>
            </a:r>
          </a:p>
          <a:p>
            <a:endParaRPr lang="en-US" dirty="0" smtClean="0"/>
          </a:p>
          <a:p>
            <a:r>
              <a:rPr lang="en-US" sz="2800" dirty="0" smtClean="0"/>
              <a:t>Overview</a:t>
            </a:r>
          </a:p>
          <a:p>
            <a:pPr marL="174625" indent="-174625">
              <a:spcBef>
                <a:spcPts val="1200"/>
              </a:spcBef>
              <a:buClr>
                <a:schemeClr val="accent1"/>
              </a:buClr>
              <a:buFont typeface="Arial" pitchFamily="34" charset="0"/>
              <a:buChar char="•"/>
            </a:pPr>
            <a:r>
              <a:rPr lang="en-US" dirty="0" smtClean="0"/>
              <a:t>Print Services </a:t>
            </a:r>
            <a:r>
              <a:rPr lang="en-US" dirty="0" smtClean="0">
                <a:solidFill>
                  <a:schemeClr val="tx2"/>
                </a:solidFill>
              </a:rPr>
              <a:t>architecture</a:t>
            </a:r>
            <a:endParaRPr lang="en-US" dirty="0">
              <a:solidFill>
                <a:schemeClr val="tx2"/>
              </a:solidFill>
            </a:endParaRPr>
          </a:p>
          <a:p>
            <a:pPr marL="174625" indent="-174625">
              <a:spcBef>
                <a:spcPts val="1200"/>
              </a:spcBef>
              <a:buClr>
                <a:schemeClr val="accent1"/>
              </a:buClr>
              <a:buFont typeface="Arial" pitchFamily="34" charset="0"/>
              <a:buChar char="•"/>
            </a:pPr>
            <a:r>
              <a:rPr lang="en-US" dirty="0" smtClean="0"/>
              <a:t>Print </a:t>
            </a:r>
            <a:r>
              <a:rPr lang="en-US" dirty="0"/>
              <a:t>Services </a:t>
            </a:r>
            <a:r>
              <a:rPr lang="en-US" dirty="0" smtClean="0">
                <a:solidFill>
                  <a:schemeClr val="tx2"/>
                </a:solidFill>
              </a:rPr>
              <a:t>infrastructure </a:t>
            </a:r>
            <a:r>
              <a:rPr lang="en-US" dirty="0">
                <a:solidFill>
                  <a:schemeClr val="tx2"/>
                </a:solidFill>
              </a:rPr>
              <a:t>design process</a:t>
            </a:r>
          </a:p>
          <a:p>
            <a:endParaRPr lang="en-US" dirty="0"/>
          </a:p>
        </p:txBody>
      </p:sp>
    </p:spTree>
    <p:extLst>
      <p:ext uri="{BB962C8B-B14F-4D97-AF65-F5344CB8AC3E}">
        <p14:creationId xmlns:p14="http://schemas.microsoft.com/office/powerpoint/2010/main" val="731732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 in Windows Server 2008 R2</a:t>
            </a:r>
          </a:p>
        </p:txBody>
      </p:sp>
      <p:sp>
        <p:nvSpPr>
          <p:cNvPr id="3" name="Rectangle 2"/>
          <p:cNvSpPr/>
          <p:nvPr/>
        </p:nvSpPr>
        <p:spPr>
          <a:xfrm>
            <a:off x="609600" y="1447800"/>
            <a:ext cx="8458200" cy="5201424"/>
          </a:xfrm>
          <a:prstGeom prst="rect">
            <a:avLst/>
          </a:prstGeom>
        </p:spPr>
        <p:txBody>
          <a:bodyPr wrap="square">
            <a:spAutoFit/>
          </a:bodyPr>
          <a:lstStyle/>
          <a:p>
            <a:pPr>
              <a:spcBef>
                <a:spcPts val="1200"/>
              </a:spcBef>
              <a:buClr>
                <a:schemeClr val="accent1"/>
              </a:buClr>
            </a:pPr>
            <a:r>
              <a:rPr lang="en-US" sz="2000" dirty="0"/>
              <a:t>Windows Server 2008 R2 introduces new functionality and enhancements to Windows </a:t>
            </a:r>
            <a:r>
              <a:rPr lang="en-US" sz="2000" dirty="0" smtClean="0"/>
              <a:t>print </a:t>
            </a:r>
            <a:r>
              <a:rPr lang="en-US" sz="2000" dirty="0"/>
              <a:t>services that provide improved performance, increased reliability, and greater flexibility for users, including the following</a:t>
            </a:r>
            <a:r>
              <a:rPr lang="en-US" sz="2000" dirty="0" smtClean="0"/>
              <a:t>:</a:t>
            </a:r>
          </a:p>
          <a:p>
            <a:pPr marL="282575" indent="-282575">
              <a:spcBef>
                <a:spcPts val="1200"/>
              </a:spcBef>
              <a:buClr>
                <a:schemeClr val="accent1"/>
              </a:buClr>
              <a:buFont typeface="Arial" pitchFamily="34" charset="0"/>
              <a:buChar char="•"/>
            </a:pPr>
            <a:r>
              <a:rPr lang="en-US" dirty="0"/>
              <a:t>Print migration enhancements</a:t>
            </a:r>
            <a:endParaRPr lang="en-US" dirty="0" smtClean="0"/>
          </a:p>
          <a:p>
            <a:pPr marL="282575" indent="-282575">
              <a:spcBef>
                <a:spcPts val="1200"/>
              </a:spcBef>
              <a:buClr>
                <a:schemeClr val="accent1"/>
              </a:buClr>
              <a:buFont typeface="Arial" pitchFamily="34" charset="0"/>
              <a:buChar char="•"/>
            </a:pPr>
            <a:r>
              <a:rPr lang="en-US" dirty="0"/>
              <a:t>Printer driver isolation</a:t>
            </a:r>
            <a:endParaRPr lang="en-US" dirty="0" smtClean="0"/>
          </a:p>
          <a:p>
            <a:pPr marL="282575" indent="-282575">
              <a:spcBef>
                <a:spcPts val="1200"/>
              </a:spcBef>
              <a:buClr>
                <a:schemeClr val="accent1"/>
              </a:buClr>
              <a:buFont typeface="Arial" pitchFamily="34" charset="0"/>
              <a:buChar char="•"/>
            </a:pPr>
            <a:r>
              <a:rPr lang="en-US" dirty="0"/>
              <a:t>Print administrator delegation</a:t>
            </a:r>
            <a:endParaRPr lang="en-US" dirty="0" smtClean="0"/>
          </a:p>
          <a:p>
            <a:pPr marL="282575" indent="-282575">
              <a:spcBef>
                <a:spcPts val="1200"/>
              </a:spcBef>
              <a:buClr>
                <a:schemeClr val="accent1"/>
              </a:buClr>
              <a:buFont typeface="Arial" pitchFamily="34" charset="0"/>
              <a:buChar char="•"/>
            </a:pPr>
            <a:r>
              <a:rPr lang="en-US" dirty="0"/>
              <a:t>Print Management snap-in </a:t>
            </a:r>
            <a:r>
              <a:rPr lang="en-US" dirty="0" smtClean="0"/>
              <a:t>improvements</a:t>
            </a:r>
          </a:p>
          <a:p>
            <a:pPr marL="282575" indent="-282575">
              <a:spcBef>
                <a:spcPts val="1200"/>
              </a:spcBef>
              <a:buClr>
                <a:schemeClr val="accent1"/>
              </a:buClr>
              <a:buFont typeface="Arial" pitchFamily="34" charset="0"/>
              <a:buChar char="•"/>
            </a:pPr>
            <a:r>
              <a:rPr lang="en-US" dirty="0"/>
              <a:t>Client-Side Rendering (CSR) performance </a:t>
            </a:r>
            <a:r>
              <a:rPr lang="en-US" dirty="0" smtClean="0"/>
              <a:t>improvements</a:t>
            </a:r>
          </a:p>
          <a:p>
            <a:pPr marL="282575" indent="-282575">
              <a:spcBef>
                <a:spcPts val="1200"/>
              </a:spcBef>
              <a:buClr>
                <a:schemeClr val="accent1"/>
              </a:buClr>
              <a:buFont typeface="Arial" pitchFamily="34" charset="0"/>
              <a:buChar char="•"/>
            </a:pPr>
            <a:r>
              <a:rPr lang="en-US" dirty="0"/>
              <a:t>XML Paper Specification (XPS) print path </a:t>
            </a:r>
            <a:r>
              <a:rPr lang="en-US" dirty="0" smtClean="0"/>
              <a:t>improvements</a:t>
            </a:r>
          </a:p>
          <a:p>
            <a:pPr marL="282575" indent="-282575">
              <a:spcBef>
                <a:spcPts val="1200"/>
              </a:spcBef>
              <a:buClr>
                <a:schemeClr val="accent1"/>
              </a:buClr>
              <a:buFont typeface="Arial" pitchFamily="34" charset="0"/>
              <a:buChar char="•"/>
            </a:pPr>
            <a:r>
              <a:rPr lang="en-US" dirty="0"/>
              <a:t>Location-aware </a:t>
            </a:r>
            <a:r>
              <a:rPr lang="en-US" dirty="0" smtClean="0"/>
              <a:t>printing</a:t>
            </a:r>
          </a:p>
          <a:p>
            <a:pPr marL="282575" indent="-282575">
              <a:spcBef>
                <a:spcPts val="1200"/>
              </a:spcBef>
              <a:buClr>
                <a:schemeClr val="accent1"/>
              </a:buClr>
              <a:buFont typeface="Arial" pitchFamily="34" charset="0"/>
              <a:buChar char="•"/>
            </a:pPr>
            <a:r>
              <a:rPr lang="en-US" dirty="0"/>
              <a:t>Distributed Scan Server role </a:t>
            </a:r>
            <a:r>
              <a:rPr lang="en-US" dirty="0" smtClean="0"/>
              <a:t>service</a:t>
            </a:r>
          </a:p>
          <a:p>
            <a:pPr marL="282575" indent="-282575">
              <a:spcBef>
                <a:spcPts val="1200"/>
              </a:spcBef>
              <a:buClr>
                <a:schemeClr val="accent1"/>
              </a:buClr>
              <a:buFont typeface="Arial" pitchFamily="34" charset="0"/>
              <a:buChar char="•"/>
            </a:pPr>
            <a:r>
              <a:rPr lang="en-US" dirty="0"/>
              <a:t>Improvements to the Add Printer Wizard</a:t>
            </a:r>
            <a:endParaRPr lang="en-US" dirty="0" smtClean="0"/>
          </a:p>
        </p:txBody>
      </p:sp>
    </p:spTree>
    <p:extLst>
      <p:ext uri="{BB962C8B-B14F-4D97-AF65-F5344CB8AC3E}">
        <p14:creationId xmlns:p14="http://schemas.microsoft.com/office/powerpoint/2010/main" val="2994177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Print Services </a:t>
            </a:r>
            <a:r>
              <a:rPr lang="en-US" dirty="0"/>
              <a:t>Decision Flow</a:t>
            </a:r>
            <a:endParaRPr lang="en-US" sz="3200" dirty="0"/>
          </a:p>
        </p:txBody>
      </p:sp>
      <p:sp>
        <p:nvSpPr>
          <p:cNvPr id="68" name="Rounded Rectangle 4"/>
          <p:cNvSpPr/>
          <p:nvPr/>
        </p:nvSpPr>
        <p:spPr>
          <a:xfrm rot="16200000">
            <a:off x="2309019" y="1669256"/>
            <a:ext cx="6172200" cy="3290888"/>
          </a:xfrm>
          <a:prstGeom prst="rect">
            <a:avLst/>
          </a:prstGeom>
        </p:spPr>
        <p:style>
          <a:lnRef idx="0">
            <a:scrgbClr r="0" g="0" b="0"/>
          </a:lnRef>
          <a:fillRef idx="0">
            <a:scrgbClr r="0" g="0" b="0"/>
          </a:fillRef>
          <a:effectRef idx="0">
            <a:scrgbClr r="0" g="0" b="0"/>
          </a:effectRef>
          <a:fontRef idx="minor">
            <a:schemeClr val="lt1"/>
          </a:fontRef>
        </p:style>
        <p:txBody>
          <a:bodyPr lIns="462280" tIns="462280" rIns="462280" bIns="462280" spcCol="1270"/>
          <a:lstStyle/>
          <a:p>
            <a:pPr algn="ctr" defTabSz="2889250">
              <a:lnSpc>
                <a:spcPct val="90000"/>
              </a:lnSpc>
              <a:spcAft>
                <a:spcPct val="35000"/>
              </a:spcAft>
              <a:defRPr/>
            </a:pPr>
            <a:r>
              <a:rPr lang="en-US" sz="6500" dirty="0"/>
              <a:t> </a:t>
            </a:r>
          </a:p>
        </p:txBody>
      </p:sp>
      <p:sp>
        <p:nvSpPr>
          <p:cNvPr id="127" name="TextBox 126"/>
          <p:cNvSpPr txBox="1">
            <a:spLocks noChangeArrowheads="1"/>
          </p:cNvSpPr>
          <p:nvPr/>
        </p:nvSpPr>
        <p:spPr bwMode="auto">
          <a:xfrm>
            <a:off x="4233863"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SCM</a:t>
            </a:r>
          </a:p>
        </p:txBody>
      </p:sp>
      <p:sp>
        <p:nvSpPr>
          <p:cNvPr id="128" name="TextBox 127"/>
          <p:cNvSpPr txBox="1">
            <a:spLocks noChangeArrowheads="1"/>
          </p:cNvSpPr>
          <p:nvPr/>
        </p:nvSpPr>
        <p:spPr bwMode="auto">
          <a:xfrm>
            <a:off x="5267326"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ITA</a:t>
            </a:r>
          </a:p>
        </p:txBody>
      </p:sp>
      <p:sp>
        <p:nvSpPr>
          <p:cNvPr id="145" name="TextBox 144"/>
          <p:cNvSpPr txBox="1">
            <a:spLocks noChangeArrowheads="1"/>
          </p:cNvSpPr>
          <p:nvPr/>
        </p:nvSpPr>
        <p:spPr bwMode="auto">
          <a:xfrm>
            <a:off x="2078038" y="3602666"/>
            <a:ext cx="947733" cy="5078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smtClean="0">
                <a:solidFill>
                  <a:schemeClr val="bg1"/>
                </a:solidFill>
              </a:rPr>
              <a:t>MAP </a:t>
            </a:r>
            <a:r>
              <a:rPr lang="en-US" sz="2000" b="1" dirty="0" smtClean="0">
                <a:solidFill>
                  <a:srgbClr val="15325B"/>
                </a:solidFill>
              </a:rPr>
              <a:t> </a:t>
            </a:r>
            <a:r>
              <a:rPr lang="en-US" sz="700" b="1" dirty="0" smtClean="0">
                <a:solidFill>
                  <a:schemeClr val="bg1"/>
                </a:solidFill>
              </a:rPr>
              <a:t>w/ CAL Tracker</a:t>
            </a:r>
            <a:endParaRPr lang="en-US" sz="2000" b="1" dirty="0">
              <a:solidFill>
                <a:schemeClr val="bg1"/>
              </a:solidFill>
            </a:endParaRPr>
          </a:p>
        </p:txBody>
      </p:sp>
      <p:pic>
        <p:nvPicPr>
          <p:cNvPr id="9" name="Picture 8" descr="Print Services Flowchart 6 04 09.jpg"/>
          <p:cNvPicPr/>
          <p:nvPr/>
        </p:nvPicPr>
        <p:blipFill>
          <a:blip r:embed="rId3"/>
          <a:stretch>
            <a:fillRect/>
          </a:stretch>
        </p:blipFill>
        <p:spPr>
          <a:xfrm>
            <a:off x="1121228" y="1676401"/>
            <a:ext cx="6117772" cy="2819400"/>
          </a:xfrm>
          <a:prstGeom prst="rect">
            <a:avLst/>
          </a:prstGeom>
        </p:spPr>
      </p:pic>
    </p:spTree>
    <p:extLst>
      <p:ext uri="{BB962C8B-B14F-4D97-AF65-F5344CB8AC3E}">
        <p14:creationId xmlns:p14="http://schemas.microsoft.com/office/powerpoint/2010/main" val="23547082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P spid="1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Step 1: Determine </a:t>
            </a:r>
            <a:r>
              <a:rPr lang="en-US" dirty="0"/>
              <a:t>the Scope of the </a:t>
            </a:r>
            <a:r>
              <a:rPr lang="en-US" dirty="0" smtClean="0"/>
              <a:t>Print </a:t>
            </a:r>
            <a:r>
              <a:rPr lang="en-US" dirty="0"/>
              <a:t>Services Project</a:t>
            </a:r>
          </a:p>
        </p:txBody>
      </p:sp>
      <p:sp>
        <p:nvSpPr>
          <p:cNvPr id="3" name="Content Placeholder 2"/>
          <p:cNvSpPr>
            <a:spLocks noGrp="1"/>
          </p:cNvSpPr>
          <p:nvPr>
            <p:ph idx="1"/>
          </p:nvPr>
        </p:nvSpPr>
        <p:spPr>
          <a:xfrm>
            <a:off x="537027" y="1447800"/>
            <a:ext cx="8229600" cy="5029199"/>
          </a:xfrm>
        </p:spPr>
        <p:txBody>
          <a:bodyPr>
            <a:normAutofit/>
          </a:bodyPr>
          <a:lstStyle/>
          <a:p>
            <a:pPr>
              <a:buNone/>
            </a:pPr>
            <a:endParaRPr lang="en-US" dirty="0" smtClean="0"/>
          </a:p>
          <a:p>
            <a:pPr marL="239713" indent="-239713"/>
            <a:r>
              <a:rPr lang="en-US" sz="2400" dirty="0"/>
              <a:t>Task 1: </a:t>
            </a:r>
            <a:r>
              <a:rPr lang="en-US" sz="2400" dirty="0" smtClean="0"/>
              <a:t>Determine </a:t>
            </a:r>
            <a:r>
              <a:rPr lang="en-US" sz="2400" dirty="0"/>
              <a:t>the Scope of the Project</a:t>
            </a:r>
            <a:endParaRPr lang="en-US" sz="2400" dirty="0" smtClean="0"/>
          </a:p>
          <a:p>
            <a:pPr marL="509588" lvl="1" indent="-285750">
              <a:buFont typeface="Arial" pitchFamily="34" charset="0"/>
              <a:buChar char="•"/>
            </a:pPr>
            <a:r>
              <a:rPr lang="en-US" dirty="0"/>
              <a:t>Which parts of the organization will be participating</a:t>
            </a:r>
          </a:p>
          <a:p>
            <a:pPr marL="509588" lvl="1" indent="-285750">
              <a:buFont typeface="Arial" pitchFamily="34" charset="0"/>
              <a:buChar char="•"/>
            </a:pPr>
            <a:r>
              <a:rPr lang="en-US" dirty="0"/>
              <a:t>Which geographic areas within the organization will be </a:t>
            </a:r>
            <a:r>
              <a:rPr lang="en-US" dirty="0" smtClean="0"/>
              <a:t>included</a:t>
            </a:r>
          </a:p>
          <a:p>
            <a:pPr marL="509588" lvl="1" indent="-285750">
              <a:buFont typeface="Arial" pitchFamily="34" charset="0"/>
              <a:buChar char="•"/>
            </a:pPr>
            <a:r>
              <a:rPr lang="en-US" dirty="0"/>
              <a:t>Whether the scope extends beyond the boundaries of the organization, affecting external organizations</a:t>
            </a:r>
            <a:endParaRPr lang="en-US" dirty="0" smtClean="0"/>
          </a:p>
          <a:p>
            <a:pPr marL="239713" lvl="1" indent="-239713">
              <a:spcBef>
                <a:spcPts val="1200"/>
              </a:spcBef>
              <a:buFont typeface="Arial" pitchFamily="34" charset="0"/>
              <a:buChar char="•"/>
            </a:pPr>
            <a:r>
              <a:rPr lang="en-US" sz="2400" dirty="0" smtClean="0"/>
              <a:t>Task </a:t>
            </a:r>
            <a:r>
              <a:rPr lang="en-US" sz="2400" dirty="0"/>
              <a:t>2: Assess Special Printing Needs</a:t>
            </a:r>
          </a:p>
          <a:p>
            <a:pPr marL="509588" lvl="1" indent="-285750">
              <a:buFont typeface="Arial" pitchFamily="34" charset="0"/>
              <a:buChar char="•"/>
            </a:pPr>
            <a:r>
              <a:rPr lang="en-US" dirty="0"/>
              <a:t>Requirements for secure printing</a:t>
            </a:r>
          </a:p>
          <a:p>
            <a:pPr marL="509588" lvl="1" indent="-285750">
              <a:buFont typeface="Arial" pitchFamily="34" charset="0"/>
              <a:buChar char="•"/>
            </a:pPr>
            <a:r>
              <a:rPr lang="en-US" dirty="0"/>
              <a:t>Requirements for fault </a:t>
            </a:r>
            <a:r>
              <a:rPr lang="en-US" dirty="0" smtClean="0"/>
              <a:t>tolerance</a:t>
            </a:r>
          </a:p>
          <a:p>
            <a:pPr marL="509588" lvl="1" indent="-285750">
              <a:buFont typeface="Arial" pitchFamily="34" charset="0"/>
              <a:buChar char="•"/>
            </a:pPr>
            <a:r>
              <a:rPr lang="en-US" dirty="0"/>
              <a:t>Requirements for encryption</a:t>
            </a:r>
          </a:p>
          <a:p>
            <a:pPr marL="509588" lvl="1" indent="-285750">
              <a:buFont typeface="Arial" pitchFamily="34" charset="0"/>
              <a:buChar char="•"/>
            </a:pPr>
            <a:endParaRPr lang="en-US" dirty="0"/>
          </a:p>
          <a:p>
            <a:pPr marL="239713" lvl="1" indent="-239713">
              <a:spcBef>
                <a:spcPts val="1200"/>
              </a:spcBef>
              <a:buFont typeface="Arial" pitchFamily="34" charset="0"/>
              <a:buChar char="•"/>
            </a:pPr>
            <a:endParaRPr lang="en-US" sz="2400" dirty="0"/>
          </a:p>
          <a:p>
            <a:endParaRPr lang="en-US" dirty="0" smtClean="0"/>
          </a:p>
          <a:p>
            <a:endParaRPr lang="en-US" dirty="0" smtClean="0"/>
          </a:p>
          <a:p>
            <a:endParaRPr lang="en-US" dirty="0"/>
          </a:p>
        </p:txBody>
      </p:sp>
      <p:graphicFrame>
        <p:nvGraphicFramePr>
          <p:cNvPr id="5" name="Diagram 4"/>
          <p:cNvGraphicFramePr/>
          <p:nvPr/>
        </p:nvGraphicFramePr>
        <p:xfrm>
          <a:off x="7086600" y="6019800"/>
          <a:ext cx="1752600" cy="558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8229600" cy="830997"/>
          </a:xfrm>
        </p:spPr>
        <p:txBody>
          <a:bodyPr/>
          <a:lstStyle/>
          <a:p>
            <a:r>
              <a:rPr lang="en-US" dirty="0"/>
              <a:t>Step 2: Determine the </a:t>
            </a:r>
            <a:r>
              <a:rPr lang="en-US" dirty="0" smtClean="0"/>
              <a:t>Printers, </a:t>
            </a:r>
            <a:r>
              <a:rPr lang="en-US" dirty="0"/>
              <a:t>Servers, and Clients That Will Be Included</a:t>
            </a:r>
          </a:p>
        </p:txBody>
      </p:sp>
      <p:sp>
        <p:nvSpPr>
          <p:cNvPr id="3" name="Content Placeholder 2"/>
          <p:cNvSpPr>
            <a:spLocks noGrp="1"/>
          </p:cNvSpPr>
          <p:nvPr>
            <p:ph idx="1"/>
          </p:nvPr>
        </p:nvSpPr>
        <p:spPr>
          <a:xfrm>
            <a:off x="537027" y="1447800"/>
            <a:ext cx="8229600" cy="5029199"/>
          </a:xfrm>
        </p:spPr>
        <p:txBody>
          <a:bodyPr>
            <a:normAutofit/>
          </a:bodyPr>
          <a:lstStyle/>
          <a:p>
            <a:endParaRPr lang="en-US" dirty="0" smtClean="0"/>
          </a:p>
          <a:p>
            <a:endParaRPr lang="en-US" dirty="0"/>
          </a:p>
        </p:txBody>
      </p:sp>
      <p:sp>
        <p:nvSpPr>
          <p:cNvPr id="4" name="Rectangle 3"/>
          <p:cNvSpPr/>
          <p:nvPr/>
        </p:nvSpPr>
        <p:spPr>
          <a:xfrm>
            <a:off x="708561" y="1447800"/>
            <a:ext cx="7391400" cy="5309146"/>
          </a:xfrm>
          <a:prstGeom prst="rect">
            <a:avLst/>
          </a:prstGeom>
        </p:spPr>
        <p:txBody>
          <a:bodyPr wrap="square">
            <a:spAutoFit/>
          </a:bodyPr>
          <a:lstStyle/>
          <a:p>
            <a:pPr marL="342900" indent="-342900">
              <a:spcBef>
                <a:spcPts val="1200"/>
              </a:spcBef>
              <a:buClr>
                <a:schemeClr val="accent1"/>
              </a:buClr>
              <a:buFont typeface="Arial" pitchFamily="34" charset="0"/>
              <a:buChar char="•"/>
            </a:pPr>
            <a:r>
              <a:rPr lang="en-US" sz="2000" dirty="0">
                <a:solidFill>
                  <a:schemeClr val="tx2"/>
                </a:solidFill>
              </a:rPr>
              <a:t>Task 1: Inventory Existing Print Servers</a:t>
            </a:r>
            <a:endParaRPr lang="en-US" sz="2000" dirty="0" smtClean="0">
              <a:solidFill>
                <a:schemeClr val="tx2"/>
              </a:solidFill>
            </a:endParaRPr>
          </a:p>
          <a:p>
            <a:pPr marL="566738" lvl="1" indent="-284163">
              <a:spcBef>
                <a:spcPts val="300"/>
              </a:spcBef>
              <a:buClr>
                <a:schemeClr val="accent1"/>
              </a:buClr>
              <a:buFont typeface="Arial" pitchFamily="34" charset="0"/>
              <a:buChar char="•"/>
            </a:pPr>
            <a:r>
              <a:rPr lang="en-US" dirty="0">
                <a:solidFill>
                  <a:schemeClr val="tx2"/>
                </a:solidFill>
              </a:rPr>
              <a:t>Server name</a:t>
            </a:r>
          </a:p>
          <a:p>
            <a:pPr marL="566738" lvl="1" indent="-284163">
              <a:spcBef>
                <a:spcPts val="300"/>
              </a:spcBef>
              <a:buClr>
                <a:schemeClr val="accent1"/>
              </a:buClr>
              <a:buFont typeface="Arial" pitchFamily="34" charset="0"/>
              <a:buChar char="•"/>
            </a:pPr>
            <a:r>
              <a:rPr lang="en-US" dirty="0">
                <a:solidFill>
                  <a:schemeClr val="tx2"/>
                </a:solidFill>
              </a:rPr>
              <a:t>Server location</a:t>
            </a:r>
          </a:p>
          <a:p>
            <a:pPr marL="566738" lvl="1" indent="-284163">
              <a:spcBef>
                <a:spcPts val="300"/>
              </a:spcBef>
              <a:buClr>
                <a:schemeClr val="accent1"/>
              </a:buClr>
              <a:buFont typeface="Arial" pitchFamily="34" charset="0"/>
              <a:buChar char="•"/>
            </a:pPr>
            <a:r>
              <a:rPr lang="en-US" dirty="0">
                <a:solidFill>
                  <a:schemeClr val="tx2"/>
                </a:solidFill>
              </a:rPr>
              <a:t>Server storage capacity (used and free)</a:t>
            </a:r>
          </a:p>
          <a:p>
            <a:pPr marL="566738" lvl="1" indent="-284163">
              <a:spcBef>
                <a:spcPts val="300"/>
              </a:spcBef>
              <a:buClr>
                <a:schemeClr val="accent1"/>
              </a:buClr>
              <a:buFont typeface="Arial" pitchFamily="34" charset="0"/>
              <a:buChar char="•"/>
            </a:pPr>
            <a:r>
              <a:rPr lang="en-US" dirty="0">
                <a:solidFill>
                  <a:schemeClr val="tx2"/>
                </a:solidFill>
              </a:rPr>
              <a:t>Whether the server uses a separate spool drive to improve </a:t>
            </a:r>
            <a:r>
              <a:rPr lang="en-US" dirty="0" smtClean="0">
                <a:solidFill>
                  <a:schemeClr val="tx2"/>
                </a:solidFill>
              </a:rPr>
              <a:t>performance</a:t>
            </a:r>
            <a:endParaRPr lang="en-US" dirty="0">
              <a:solidFill>
                <a:schemeClr val="tx2"/>
              </a:solidFill>
            </a:endParaRPr>
          </a:p>
          <a:p>
            <a:pPr marL="342900" lvl="1" indent="-342900">
              <a:spcBef>
                <a:spcPts val="600"/>
              </a:spcBef>
              <a:buClr>
                <a:schemeClr val="accent1"/>
              </a:buClr>
              <a:buFont typeface="Arial" pitchFamily="34" charset="0"/>
              <a:buChar char="•"/>
            </a:pPr>
            <a:r>
              <a:rPr lang="en-US" sz="2000" dirty="0">
                <a:solidFill>
                  <a:schemeClr val="tx2"/>
                </a:solidFill>
              </a:rPr>
              <a:t>Task 2: Inventory Existing Print </a:t>
            </a:r>
            <a:r>
              <a:rPr lang="en-US" sz="2000" dirty="0" smtClean="0">
                <a:solidFill>
                  <a:schemeClr val="tx2"/>
                </a:solidFill>
              </a:rPr>
              <a:t>Devices</a:t>
            </a:r>
          </a:p>
          <a:p>
            <a:pPr marL="566738" lvl="1" indent="-284163">
              <a:spcBef>
                <a:spcPts val="300"/>
              </a:spcBef>
              <a:buClr>
                <a:schemeClr val="accent1"/>
              </a:buClr>
              <a:buFont typeface="Arial" pitchFamily="34" charset="0"/>
              <a:buChar char="•"/>
            </a:pPr>
            <a:r>
              <a:rPr lang="en-US" dirty="0">
                <a:solidFill>
                  <a:schemeClr val="tx2"/>
                </a:solidFill>
              </a:rPr>
              <a:t>Location</a:t>
            </a:r>
          </a:p>
          <a:p>
            <a:pPr marL="566738" lvl="1" indent="-284163">
              <a:spcBef>
                <a:spcPts val="300"/>
              </a:spcBef>
              <a:buClr>
                <a:schemeClr val="accent1"/>
              </a:buClr>
              <a:buFont typeface="Arial" pitchFamily="34" charset="0"/>
              <a:buChar char="•"/>
            </a:pPr>
            <a:r>
              <a:rPr lang="en-US" dirty="0">
                <a:solidFill>
                  <a:schemeClr val="tx2"/>
                </a:solidFill>
              </a:rPr>
              <a:t>Printer</a:t>
            </a:r>
          </a:p>
          <a:p>
            <a:pPr marL="566738" lvl="1" indent="-284163">
              <a:spcBef>
                <a:spcPts val="300"/>
              </a:spcBef>
              <a:buClr>
                <a:schemeClr val="accent1"/>
              </a:buClr>
              <a:buFont typeface="Arial" pitchFamily="34" charset="0"/>
              <a:buChar char="•"/>
            </a:pPr>
            <a:r>
              <a:rPr lang="en-US" dirty="0">
                <a:solidFill>
                  <a:schemeClr val="tx2"/>
                </a:solidFill>
              </a:rPr>
              <a:t>Make/model</a:t>
            </a:r>
          </a:p>
          <a:p>
            <a:pPr marL="566738" lvl="1" indent="-284163">
              <a:spcBef>
                <a:spcPts val="300"/>
              </a:spcBef>
              <a:buClr>
                <a:schemeClr val="accent1"/>
              </a:buClr>
              <a:buFont typeface="Arial" pitchFamily="34" charset="0"/>
              <a:buChar char="•"/>
            </a:pPr>
            <a:r>
              <a:rPr lang="en-US" dirty="0">
                <a:solidFill>
                  <a:schemeClr val="tx2"/>
                </a:solidFill>
              </a:rPr>
              <a:t>Printer type</a:t>
            </a:r>
          </a:p>
          <a:p>
            <a:pPr marL="566738" lvl="1" indent="-284163">
              <a:spcBef>
                <a:spcPts val="300"/>
              </a:spcBef>
              <a:buClr>
                <a:schemeClr val="accent1"/>
              </a:buClr>
              <a:buFont typeface="Arial" pitchFamily="34" charset="0"/>
              <a:buChar char="•"/>
            </a:pPr>
            <a:r>
              <a:rPr lang="en-US" dirty="0" smtClean="0">
                <a:solidFill>
                  <a:schemeClr val="tx2"/>
                </a:solidFill>
              </a:rPr>
              <a:t>Server</a:t>
            </a:r>
          </a:p>
          <a:p>
            <a:pPr marL="342900" lvl="1" indent="-342900">
              <a:spcBef>
                <a:spcPts val="600"/>
              </a:spcBef>
              <a:buClr>
                <a:schemeClr val="accent1"/>
              </a:buClr>
              <a:buFont typeface="Arial" pitchFamily="34" charset="0"/>
              <a:buChar char="•"/>
            </a:pPr>
            <a:r>
              <a:rPr lang="en-US" sz="2000" dirty="0">
                <a:solidFill>
                  <a:schemeClr val="tx2"/>
                </a:solidFill>
              </a:rPr>
              <a:t>Task 3: Inventory Clients</a:t>
            </a:r>
          </a:p>
          <a:p>
            <a:pPr marL="566738" lvl="1" indent="-284163">
              <a:spcBef>
                <a:spcPts val="300"/>
              </a:spcBef>
              <a:buClr>
                <a:schemeClr val="accent1"/>
              </a:buClr>
              <a:buFont typeface="Arial" pitchFamily="34" charset="0"/>
              <a:buChar char="•"/>
            </a:pPr>
            <a:r>
              <a:rPr lang="en-US" dirty="0" smtClean="0">
                <a:solidFill>
                  <a:schemeClr val="tx2"/>
                </a:solidFill>
              </a:rPr>
              <a:t>Number </a:t>
            </a:r>
            <a:r>
              <a:rPr lang="en-US" dirty="0">
                <a:solidFill>
                  <a:schemeClr val="tx2"/>
                </a:solidFill>
              </a:rPr>
              <a:t>of Print Server </a:t>
            </a:r>
            <a:r>
              <a:rPr lang="en-US" dirty="0" smtClean="0">
                <a:solidFill>
                  <a:schemeClr val="tx2"/>
                </a:solidFill>
              </a:rPr>
              <a:t>clients</a:t>
            </a:r>
            <a:endParaRPr lang="en-US" dirty="0">
              <a:solidFill>
                <a:schemeClr val="tx2"/>
              </a:solidFill>
            </a:endParaRPr>
          </a:p>
          <a:p>
            <a:pPr marL="566738" lvl="1" indent="-284163">
              <a:spcBef>
                <a:spcPts val="300"/>
              </a:spcBef>
              <a:buClr>
                <a:schemeClr val="accent1"/>
              </a:buClr>
              <a:buFont typeface="Arial" pitchFamily="34" charset="0"/>
              <a:buChar char="•"/>
            </a:pPr>
            <a:r>
              <a:rPr lang="en-US" dirty="0">
                <a:solidFill>
                  <a:schemeClr val="tx2"/>
                </a:solidFill>
              </a:rPr>
              <a:t>Client </a:t>
            </a:r>
            <a:r>
              <a:rPr lang="en-US" dirty="0" smtClean="0">
                <a:solidFill>
                  <a:schemeClr val="tx2"/>
                </a:solidFill>
              </a:rPr>
              <a:t>operating systems </a:t>
            </a:r>
            <a:r>
              <a:rPr lang="en-US" dirty="0">
                <a:solidFill>
                  <a:schemeClr val="tx2"/>
                </a:solidFill>
              </a:rPr>
              <a:t>in u</a:t>
            </a:r>
            <a:r>
              <a:rPr lang="en-US" dirty="0" smtClean="0">
                <a:solidFill>
                  <a:schemeClr val="tx2"/>
                </a:solidFill>
              </a:rPr>
              <a:t>se</a:t>
            </a:r>
            <a:endParaRPr lang="en-US" dirty="0">
              <a:solidFill>
                <a:schemeClr val="tx2"/>
              </a:solidFill>
            </a:endParaRPr>
          </a:p>
          <a:p>
            <a:pPr marL="566738" lvl="1" indent="-284163">
              <a:spcBef>
                <a:spcPts val="300"/>
              </a:spcBef>
              <a:buClr>
                <a:schemeClr val="accent1"/>
              </a:buClr>
              <a:buFont typeface="Arial" pitchFamily="34" charset="0"/>
              <a:buChar char="•"/>
            </a:pPr>
            <a:r>
              <a:rPr lang="en-US" dirty="0">
                <a:solidFill>
                  <a:schemeClr val="tx2"/>
                </a:solidFill>
              </a:rPr>
              <a:t>Print job characteristics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6" y="841151"/>
            <a:ext cx="8683173" cy="830997"/>
          </a:xfrm>
        </p:spPr>
        <p:txBody>
          <a:bodyPr/>
          <a:lstStyle/>
          <a:p>
            <a:r>
              <a:rPr lang="en-US" dirty="0"/>
              <a:t>Step </a:t>
            </a:r>
            <a:r>
              <a:rPr lang="en-US" dirty="0" smtClean="0"/>
              <a:t>3: </a:t>
            </a:r>
            <a:r>
              <a:rPr lang="en-US" dirty="0"/>
              <a:t>Design the Print Services Infrastructure</a:t>
            </a:r>
          </a:p>
        </p:txBody>
      </p:sp>
      <p:sp>
        <p:nvSpPr>
          <p:cNvPr id="3" name="Content Placeholder 2"/>
          <p:cNvSpPr>
            <a:spLocks noGrp="1"/>
          </p:cNvSpPr>
          <p:nvPr>
            <p:ph idx="1"/>
          </p:nvPr>
        </p:nvSpPr>
        <p:spPr>
          <a:xfrm>
            <a:off x="537027" y="1752601"/>
            <a:ext cx="8229600" cy="5029199"/>
          </a:xfrm>
        </p:spPr>
        <p:txBody>
          <a:bodyPr>
            <a:normAutofit/>
          </a:bodyPr>
          <a:lstStyle/>
          <a:p>
            <a:pPr marL="239713" indent="-239713"/>
            <a:r>
              <a:rPr lang="en-US" sz="2400" dirty="0"/>
              <a:t>Task 1: Determine How Many Print Servers Will Be Needed</a:t>
            </a:r>
          </a:p>
          <a:p>
            <a:pPr marL="566738" lvl="1" indent="-284163">
              <a:buFont typeface="Arial" pitchFamily="34" charset="0"/>
              <a:buChar char="•"/>
            </a:pPr>
            <a:r>
              <a:rPr lang="en-US" dirty="0"/>
              <a:t>Capacity and scalability are key factors in planning the deployment of print servers</a:t>
            </a:r>
          </a:p>
          <a:p>
            <a:pPr marL="239713" indent="-239713"/>
            <a:r>
              <a:rPr lang="en-US" sz="2400" dirty="0"/>
              <a:t>Task 2: Determine Print Server Placement</a:t>
            </a:r>
          </a:p>
          <a:p>
            <a:pPr marL="566738" lvl="1" indent="-284163">
              <a:buFont typeface="Arial" pitchFamily="34" charset="0"/>
              <a:buChar char="•"/>
            </a:pPr>
            <a:r>
              <a:rPr lang="en-US" dirty="0" smtClean="0"/>
              <a:t>Place client</a:t>
            </a:r>
            <a:r>
              <a:rPr lang="en-US" dirty="0"/>
              <a:t>, print server, and print devices </a:t>
            </a:r>
            <a:r>
              <a:rPr lang="en-US" dirty="0" smtClean="0"/>
              <a:t>on </a:t>
            </a:r>
            <a:r>
              <a:rPr lang="en-US" dirty="0"/>
              <a:t>the same local area network (LAN</a:t>
            </a:r>
            <a:r>
              <a:rPr lang="en-US" dirty="0" smtClean="0"/>
              <a:t>) for best </a:t>
            </a:r>
            <a:r>
              <a:rPr lang="en-US" dirty="0"/>
              <a:t>printing performance </a:t>
            </a:r>
          </a:p>
          <a:p>
            <a:pPr marL="239713" lvl="1" indent="-239713">
              <a:spcBef>
                <a:spcPts val="1200"/>
              </a:spcBef>
              <a:buFont typeface="Arial" pitchFamily="34" charset="0"/>
              <a:buChar char="•"/>
            </a:pPr>
            <a:r>
              <a:rPr lang="en-US" sz="2400" dirty="0"/>
              <a:t>Task 3: Design Server Hardware</a:t>
            </a:r>
          </a:p>
          <a:p>
            <a:pPr marL="566738" lvl="1" indent="-284163">
              <a:buFont typeface="Arial" pitchFamily="34" charset="0"/>
              <a:buChar char="•"/>
            </a:pPr>
            <a:r>
              <a:rPr lang="en-US" dirty="0" smtClean="0"/>
              <a:t>Can scale up or scale out</a:t>
            </a:r>
            <a:endParaRPr lang="en-US" dirty="0"/>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240563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SAT powerpoint template december 2009 (2)">
  <a:themeElements>
    <a:clrScheme name="MS Solution Accelerators">
      <a:dk1>
        <a:sysClr val="windowText" lastClr="000000"/>
      </a:dk1>
      <a:lt1>
        <a:sysClr val="window" lastClr="FFFFFF"/>
      </a:lt1>
      <a:dk2>
        <a:srgbClr val="000000"/>
      </a:dk2>
      <a:lt2>
        <a:srgbClr val="FFFFFF"/>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SA Theme - Dark">
  <a:themeElements>
    <a:clrScheme name="MS Solution Accelerators-Dark">
      <a:dk1>
        <a:srgbClr val="FFFFFF"/>
      </a:dk1>
      <a:lt1>
        <a:srgbClr val="000000"/>
      </a:lt1>
      <a:dk2>
        <a:srgbClr val="FFFFFF"/>
      </a:dk2>
      <a:lt2>
        <a:srgbClr val="000000"/>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2009-09-17T20:43:26Z</outs:dateTime>
      <outs:isPinned>true</outs:isPinned>
    </outs:relatedDate>
    <outs:relatedDate>
      <outs:type>2</outs:type>
      <outs:displayName>Created</outs:displayName>
      <outs:dateTime>2009-09-11T16:55:36Z</outs:dateTime>
      <outs:isPinned>true</outs:isPinned>
    </outs:relatedDate>
    <outs:relatedDate>
      <outs:type>4</outs:type>
      <outs:displayName>Last Printed</outs:displayName>
      <outs:dateTime>2009-09-17T20:04:41Z</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Mike Mitchell (EMD)</outs:displayName>
          <outs:accountName/>
        </outs:relatedPerson>
      </outs:people>
      <outs:source>0</outs:source>
      <outs:isPinned>true</outs:isPinned>
    </outs:relatedPeopleItem>
    <outs:relatedPeopleItem>
      <outs:category>Last modified by</outs:category>
      <outs:people>
        <outs:relatedPerson>
          <outs:displayName>Karl Grunwald</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outs:propertyMetadata>
      <outs:type>1</outs:type>
      <outs:propertyId>0</outs:propertyId>
      <outs:propertyName>Presentation Type</outs:propertyName>
      <outs:isPinned>false</outs:isPinned>
    </outs:propertyMetadata>
  </propertyMetadataList>
  <outs:corruptMetadataWasLost/>
</outs:outSpaceData>
</file>

<file path=customXml/itemProps1.xml><?xml version="1.0" encoding="utf-8"?>
<ds:datastoreItem xmlns:ds="http://schemas.openxmlformats.org/officeDocument/2006/customXml" ds:itemID="{3CE62740-9A55-4D8C-8808-0B722297A03B}">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SAT powerpoint template december 2009 (2)</Template>
  <TotalTime>0</TotalTime>
  <Words>2966</Words>
  <Application>Microsoft Office PowerPoint</Application>
  <PresentationFormat>On-screen Show (4:3)</PresentationFormat>
  <Paragraphs>294</Paragraphs>
  <Slides>18</Slides>
  <Notes>18</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SAT powerpoint template december 2009 (2)</vt:lpstr>
      <vt:lpstr>MSA Theme - Dark</vt:lpstr>
      <vt:lpstr>PowerPoint Presentation</vt:lpstr>
      <vt:lpstr>What Is IPD? Guidance that clarifies and streamlines the planning and design process for Microsoft® infrastructure technologies</vt:lpstr>
      <vt:lpstr>Getting Started</vt:lpstr>
      <vt:lpstr>Purpose and Overview</vt:lpstr>
      <vt:lpstr>What’s New in Windows Server 2008 R2</vt:lpstr>
      <vt:lpstr>Print Services Decision Flow</vt:lpstr>
      <vt:lpstr>Step 1: Determine the Scope of the Print Services Project</vt:lpstr>
      <vt:lpstr>Step 2: Determine the Printers, Servers, and Clients That Will Be Included</vt:lpstr>
      <vt:lpstr>Step 3: Design the Print Services Infrastructure</vt:lpstr>
      <vt:lpstr>Step 3: Design the Print Services Infrastructure (Continued)</vt:lpstr>
      <vt:lpstr>Summary and Conclusion </vt:lpstr>
      <vt:lpstr>Find More Information </vt:lpstr>
      <vt:lpstr>Questions?</vt:lpstr>
      <vt:lpstr>Addenda</vt:lpstr>
      <vt:lpstr>Benefits of Using the Print Services Guide</vt:lpstr>
      <vt:lpstr>Benefits of Using the Print Services Guide (Continued)</vt:lpstr>
      <vt:lpstr>IPD in Microsoft Operations Framework 4.0</vt:lpstr>
      <vt:lpstr>Print Services in Microsoft Infrastructure Optimization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IPD - Print Services version 2.1</dc:title>
  <dc:subject>Print Services</dc:subject>
  <dc:creator/>
  <cp:lastModifiedBy/>
  <cp:revision>1</cp:revision>
  <dcterms:created xsi:type="dcterms:W3CDTF">2011-11-09T21:22:33Z</dcterms:created>
  <dcterms:modified xsi:type="dcterms:W3CDTF">2011-11-09T21:23:02Z</dcterms:modified>
</cp:coreProperties>
</file>