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8"/>
  </p:notesMasterIdLst>
  <p:handoutMasterIdLst>
    <p:handoutMasterId r:id="rId39"/>
  </p:handoutMasterIdLst>
  <p:sldIdLst>
    <p:sldId id="263" r:id="rId4"/>
    <p:sldId id="318" r:id="rId5"/>
    <p:sldId id="271" r:id="rId6"/>
    <p:sldId id="358" r:id="rId7"/>
    <p:sldId id="374" r:id="rId8"/>
    <p:sldId id="375" r:id="rId9"/>
    <p:sldId id="363" r:id="rId10"/>
    <p:sldId id="389" r:id="rId11"/>
    <p:sldId id="390" r:id="rId12"/>
    <p:sldId id="336" r:id="rId13"/>
    <p:sldId id="391" r:id="rId14"/>
    <p:sldId id="392" r:id="rId15"/>
    <p:sldId id="366" r:id="rId16"/>
    <p:sldId id="376" r:id="rId17"/>
    <p:sldId id="377" r:id="rId18"/>
    <p:sldId id="378" r:id="rId19"/>
    <p:sldId id="379" r:id="rId20"/>
    <p:sldId id="380" r:id="rId21"/>
    <p:sldId id="381" r:id="rId22"/>
    <p:sldId id="382" r:id="rId23"/>
    <p:sldId id="384" r:id="rId24"/>
    <p:sldId id="393" r:id="rId25"/>
    <p:sldId id="394" r:id="rId26"/>
    <p:sldId id="386" r:id="rId27"/>
    <p:sldId id="388" r:id="rId28"/>
    <p:sldId id="395" r:id="rId29"/>
    <p:sldId id="302" r:id="rId30"/>
    <p:sldId id="367" r:id="rId31"/>
    <p:sldId id="347" r:id="rId32"/>
    <p:sldId id="348" r:id="rId33"/>
    <p:sldId id="368" r:id="rId34"/>
    <p:sldId id="369" r:id="rId35"/>
    <p:sldId id="372" r:id="rId36"/>
    <p:sldId id="373"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14" autoAdjust="0"/>
    <p:restoredTop sz="75462" autoAdjust="0"/>
  </p:normalViewPr>
  <p:slideViewPr>
    <p:cSldViewPr>
      <p:cViewPr varScale="1">
        <p:scale>
          <a:sx n="84" d="100"/>
          <a:sy n="84" d="100"/>
        </p:scale>
        <p:origin x="-1662" y="-90"/>
      </p:cViewPr>
      <p:guideLst>
        <p:guide orient="horz" pos="2160"/>
        <p:guide pos="2880"/>
      </p:guideLst>
    </p:cSldViewPr>
  </p:slideViewPr>
  <p:outlineViewPr>
    <p:cViewPr>
      <p:scale>
        <a:sx n="33" d="100"/>
        <a:sy n="33" d="100"/>
      </p:scale>
      <p:origin x="0" y="16464"/>
    </p:cViewPr>
  </p:outlineViewPr>
  <p:notesTextViewPr>
    <p:cViewPr>
      <p:scale>
        <a:sx n="100" d="100"/>
        <a:sy n="100" d="100"/>
      </p:scale>
      <p:origin x="0" y="0"/>
    </p:cViewPr>
  </p:notesTextViewPr>
  <p:sorterViewPr>
    <p:cViewPr>
      <p:scale>
        <a:sx n="100" d="100"/>
        <a:sy n="100" d="100"/>
      </p:scale>
      <p:origin x="0" y="1686"/>
    </p:cViewPr>
  </p:sorterViewPr>
  <p:notesViewPr>
    <p:cSldViewPr>
      <p:cViewPr>
        <p:scale>
          <a:sx n="70" d="100"/>
          <a:sy n="70" d="100"/>
        </p:scale>
        <p:origin x="-2166" y="42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900" dirty="0" smtClean="0"/>
              <a:t>Copyright © 2011 Microsoft Corporation. This documentation is licensed to you under the Creative Commons Attribution License.  To view a copy of this license, visit </a:t>
            </a:r>
            <a:r>
              <a:rPr lang="en-US" sz="900" u="sng" dirty="0" smtClean="0">
                <a:hlinkClick r:id="rId3"/>
              </a:rPr>
              <a:t>http://creativecommons.org/licenses/by/3.0/us/</a:t>
            </a:r>
            <a:r>
              <a:rPr lang="en-US" sz="9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9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dirty="0" smtClean="0"/>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t>
            </a:r>
          </a:p>
          <a:p>
            <a:r>
              <a:rPr lang="en-US" sz="900" dirty="0" smtClean="0"/>
              <a:t>Microsoft, Active Directory, AppLocker, BitLocker to Go, BranchCache, SQL Server, Windows, Windows Server, and Windows Vista are either registered trademarks or trademarks of Microsoft Corporation in the United States and/or other countries and regions. </a:t>
            </a:r>
          </a:p>
          <a:p>
            <a:r>
              <a:rPr lang="en-US" sz="900" dirty="0" smtClean="0"/>
              <a:t>The names of actual companies and products mentioned herein may be the trademarks of their respective owners.</a:t>
            </a:r>
          </a:p>
          <a:p>
            <a:r>
              <a:rPr lang="en-US" sz="9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Step 1: Determine the Project Scope </a:t>
            </a:r>
          </a:p>
          <a:p>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Task 1: Determine Application Scope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Depending on the applications to be virtualized, the App-V infrastructure may be set up in different ways. The first task is to define what applications the business needs virtualized. </a:t>
            </a:r>
            <a:endParaRPr lang="en-US" sz="10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Task 2: Determine Location Scope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Location scope refers to the places (for example, enterprise-wide or a specific geographic location) where the virtualized applications will be used. It can also refer to the user population (for example, a single department) who will use them. Obtain a network map that includes the connection paths as well as available bandwidth to each location. </a:t>
            </a:r>
            <a:endParaRPr lang="en-US" sz="1000" b="0" dirty="0" smtClean="0">
              <a:solidFill>
                <a:schemeClr val="tx1"/>
              </a:solidFill>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Validating with the Business (Step 1)</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It is important to clarify several items with the business:</a:t>
            </a:r>
          </a:p>
          <a:p>
            <a:pPr marL="171450" lvl="0" indent="-171450">
              <a:buFont typeface="Arial" pitchFamily="34" charset="0"/>
              <a:buChar char="•"/>
            </a:pPr>
            <a:r>
              <a:rPr lang="en-US" sz="1000" b="1" kern="1200" dirty="0" smtClean="0">
                <a:solidFill>
                  <a:schemeClr val="tx1"/>
                </a:solidFill>
                <a:effectLst/>
                <a:latin typeface="+mn-lt"/>
                <a:ea typeface="+mn-ea"/>
                <a:cs typeface="+mn-cs"/>
              </a:rPr>
              <a:t>Is each application to be virtualized supported by the vendor?</a:t>
            </a:r>
            <a:r>
              <a:rPr lang="en-US" sz="1000" kern="1200" dirty="0" smtClean="0">
                <a:solidFill>
                  <a:schemeClr val="tx1"/>
                </a:solidFill>
                <a:effectLst/>
                <a:latin typeface="+mn-lt"/>
                <a:ea typeface="+mn-ea"/>
                <a:cs typeface="+mn-cs"/>
              </a:rPr>
              <a:t> There may be additional risks to the business if the vendor does not support an application once it is virtualized. If a problem with a virtualized application arises, it may be necessary to reproduce the problem with the application installed locally in order to receive support.</a:t>
            </a:r>
          </a:p>
          <a:p>
            <a:pPr marL="171450" lvl="0" indent="-171450">
              <a:buFont typeface="Arial" pitchFamily="34" charset="0"/>
              <a:buChar char="•"/>
            </a:pPr>
            <a:r>
              <a:rPr lang="en-US" sz="1000" b="1" kern="1200" dirty="0" smtClean="0">
                <a:solidFill>
                  <a:schemeClr val="tx1"/>
                </a:solidFill>
                <a:effectLst/>
                <a:latin typeface="+mn-lt"/>
                <a:ea typeface="+mn-ea"/>
                <a:cs typeface="+mn-cs"/>
              </a:rPr>
              <a:t>Does the licensing agreement allow each application to be virtualized?</a:t>
            </a:r>
            <a:r>
              <a:rPr lang="en-US" sz="1000" kern="1200" dirty="0" smtClean="0">
                <a:solidFill>
                  <a:schemeClr val="tx1"/>
                </a:solidFill>
                <a:effectLst/>
                <a:latin typeface="+mn-lt"/>
                <a:ea typeface="+mn-ea"/>
                <a:cs typeface="+mn-cs"/>
              </a:rPr>
              <a:t> Not all applications can be legally used in a virtualized environment.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Step 2: Determine Which Models Will Be Needed</a:t>
            </a:r>
          </a:p>
          <a:p>
            <a:endParaRPr lang="en-US" sz="1000" dirty="0" smtClean="0"/>
          </a:p>
          <a:p>
            <a:r>
              <a:rPr lang="en-US" sz="1000" dirty="0" smtClean="0"/>
              <a:t>The three models for deploying application virtualization are: </a:t>
            </a:r>
          </a:p>
          <a:p>
            <a:endParaRPr lang="en-US" sz="1000" dirty="0" smtClean="0"/>
          </a:p>
          <a:p>
            <a:pPr marL="174625" indent="-174625">
              <a:buFont typeface="Arial" pitchFamily="34" charset="0"/>
              <a:buChar char="•"/>
            </a:pPr>
            <a:r>
              <a:rPr lang="en-US" sz="1000" b="1" dirty="0" smtClean="0"/>
              <a:t>Standalone Model. </a:t>
            </a:r>
            <a:r>
              <a:rPr lang="en-US" sz="1000" dirty="0" smtClean="0"/>
              <a:t>Allows virtual applications to be Windows Installer-enabled for distribution without streaming and is interoperable with electronic software delivery (ESD) systems. </a:t>
            </a:r>
          </a:p>
          <a:p>
            <a:pPr marL="174625" indent="-174625">
              <a:buFont typeface="Arial" pitchFamily="34" charset="0"/>
              <a:buChar char="•"/>
            </a:pPr>
            <a:endParaRPr lang="en-US" sz="1000" dirty="0" smtClean="0"/>
          </a:p>
          <a:p>
            <a:pPr marL="174625" indent="-174625">
              <a:buFont typeface="Arial" pitchFamily="34" charset="0"/>
              <a:buChar char="•"/>
            </a:pPr>
            <a:r>
              <a:rPr lang="en-US" sz="1000" b="1" dirty="0" smtClean="0"/>
              <a:t>Streaming Model.</a:t>
            </a:r>
            <a:r>
              <a:rPr lang="en-US" sz="1000" dirty="0" smtClean="0"/>
              <a:t> Offers application streaming without requiring Active Directory or a database, and enables administrators to stream from existing servers or via System Center Configuration Manager 2007 SP1 with R2 distribution points.</a:t>
            </a:r>
          </a:p>
          <a:p>
            <a:pPr marL="174625" indent="-174625">
              <a:buFont typeface="Arial" pitchFamily="34" charset="0"/>
              <a:buChar char="•"/>
            </a:pPr>
            <a:endParaRPr lang="en-US" sz="1000" dirty="0" smtClean="0"/>
          </a:p>
          <a:p>
            <a:pPr marL="174625" indent="-174625">
              <a:buFont typeface="Arial" pitchFamily="34" charset="0"/>
              <a:buChar char="•"/>
            </a:pPr>
            <a:r>
              <a:rPr lang="en-US" sz="1000" b="1" dirty="0" smtClean="0"/>
              <a:t>Full Infrastructure Model. </a:t>
            </a:r>
            <a:r>
              <a:rPr lang="en-US" sz="1000" dirty="0" smtClean="0"/>
              <a:t>Provides for built-in software distribution, management, and reporting capabilities; it also includes application streaming.</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t>Option 1: Example Standalone Model Architecture (Step 2)</a:t>
            </a:r>
          </a:p>
          <a:p>
            <a:endParaRPr lang="en-CA" sz="1000" dirty="0" smtClean="0"/>
          </a:p>
          <a:p>
            <a:r>
              <a:rPr lang="en-CA" sz="1000" dirty="0" smtClean="0"/>
              <a:t>Standalone delivery enables the business to realize the benefits of application virtualization in situations where no servers are available to support other methods of deploying virtual apps, such as disconnected remote users.</a:t>
            </a:r>
          </a:p>
          <a:p>
            <a:endParaRPr lang="en-CA" sz="1000" dirty="0" smtClean="0"/>
          </a:p>
          <a:p>
            <a:r>
              <a:rPr lang="en-CA" sz="1000" dirty="0" smtClean="0"/>
              <a:t>This diagram is one example of a Standalone Model architecture.</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Option 1: Standalone Model (Step</a:t>
            </a:r>
            <a:r>
              <a:rPr lang="en-US" sz="1000" b="1" baseline="0" dirty="0" smtClean="0"/>
              <a:t> 2)</a:t>
            </a:r>
            <a:endParaRPr lang="en-US" sz="1000" b="1" dirty="0" smtClean="0"/>
          </a:p>
          <a:p>
            <a:endParaRPr lang="en-US" sz="1000" dirty="0" smtClean="0"/>
          </a:p>
          <a:p>
            <a:r>
              <a:rPr lang="en-US" sz="1000" dirty="0" smtClean="0"/>
              <a:t>App-V in Standalone Model consists of the sequencer and the Microsoft Application Virtualization client; no additional App-V infrastructure is required. Applications are prepared for virtualization in a process called sequencing. The sequencer packages the publication information, shortcuts, and the install routines into a Windows Installer file (MSI), and the virtualized application into an SFT file. The application can then be distributed using existing installation methods, such as:</a:t>
            </a:r>
          </a:p>
          <a:p>
            <a:endParaRPr lang="en-US" sz="1000" dirty="0" smtClean="0"/>
          </a:p>
          <a:p>
            <a:pPr marL="171450" indent="-171450">
              <a:buFont typeface="Arial" pitchFamily="34" charset="0"/>
              <a:buChar char="•"/>
            </a:pPr>
            <a:r>
              <a:rPr lang="en-US" sz="1000" dirty="0" smtClean="0"/>
              <a:t>Active Directory publishing through Group Policy objects (GPOs).</a:t>
            </a:r>
          </a:p>
          <a:p>
            <a:pPr marL="171450" indent="-171450">
              <a:buFont typeface="Arial" pitchFamily="34" charset="0"/>
              <a:buChar char="•"/>
            </a:pPr>
            <a:r>
              <a:rPr lang="en-US" sz="1000" dirty="0" smtClean="0"/>
              <a:t>Media distribution via USB key or CD.</a:t>
            </a:r>
          </a:p>
          <a:p>
            <a:pPr marL="171450" indent="-171450">
              <a:buFont typeface="Arial" pitchFamily="34" charset="0"/>
              <a:buChar char="•"/>
            </a:pPr>
            <a:r>
              <a:rPr lang="en-US" sz="1000" dirty="0" smtClean="0"/>
              <a:t>Run from a file share or Web server.</a:t>
            </a:r>
          </a:p>
          <a:p>
            <a:pPr marL="171450" indent="-171450">
              <a:buFont typeface="Arial" pitchFamily="34" charset="0"/>
              <a:buChar char="•"/>
            </a:pPr>
            <a:r>
              <a:rPr lang="en-US" sz="1000" dirty="0" smtClean="0"/>
              <a:t>Software management systems such as System Center Configuration Manager 2007 or Microsoft Systems Management Server (SMS) 2003.</a:t>
            </a:r>
          </a:p>
          <a:p>
            <a:endParaRPr lang="en-US" sz="1000" dirty="0" smtClean="0"/>
          </a:p>
          <a:p>
            <a:r>
              <a:rPr lang="en-US" sz="1000" dirty="0" smtClean="0"/>
              <a:t>Cost and complexity for the Standalone Model is low as it uses existing infrastructure and deployment methods.</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Option 2: Example</a:t>
            </a:r>
            <a:r>
              <a:rPr lang="en-CA" sz="1000" b="1" baseline="0" dirty="0" smtClean="0"/>
              <a:t> Streaming Model Architecture (Step 2)</a:t>
            </a:r>
          </a:p>
          <a:p>
            <a:endParaRPr lang="en-CA" sz="1000" dirty="0" smtClean="0"/>
          </a:p>
          <a:p>
            <a:r>
              <a:rPr lang="en-CA" sz="1000" dirty="0" smtClean="0"/>
              <a:t>App-V in Streaming Model consists of one or more streaming servers, the sequencer, and the App-V client. The App-V-enabled apps are placed on a streaming server that streams applications to client computers. Streaming is a term used to describe the process of obtaining content from a sequenced application package, starting with Feature Block 1, and obtaining additional blocks as needed, which allows the applications to be launched quickly.</a:t>
            </a:r>
          </a:p>
          <a:p>
            <a:endParaRPr lang="en-CA" sz="1000" dirty="0" smtClean="0"/>
          </a:p>
          <a:p>
            <a:r>
              <a:rPr lang="en-CA" sz="1000" dirty="0" smtClean="0"/>
              <a:t>This diagram is one example of a Streaming Model architecture.</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349750"/>
            <a:ext cx="5618480" cy="4189095"/>
          </a:xfrm>
        </p:spPr>
        <p:txBody>
          <a:bodyPr/>
          <a:lstStyle/>
          <a:p>
            <a:r>
              <a:rPr lang="en-CA" sz="1000" b="1" dirty="0" smtClean="0"/>
              <a:t>Option 2: Streaming Model (Step 2)</a:t>
            </a:r>
          </a:p>
          <a:p>
            <a:endParaRPr lang="en-CA" sz="1000" dirty="0" smtClean="0"/>
          </a:p>
          <a:p>
            <a:r>
              <a:rPr lang="en-CA" sz="1000" dirty="0" smtClean="0"/>
              <a:t>The App-V Streaming Model consists of one or more streaming servers, the sequencer, and the App-V client. The App-V client will need to be installed on the workstations or terminal server.</a:t>
            </a:r>
          </a:p>
          <a:p>
            <a:endParaRPr lang="en-CA" sz="1000" dirty="0" smtClean="0"/>
          </a:p>
          <a:p>
            <a:r>
              <a:rPr lang="en-CA" sz="1000" dirty="0" smtClean="0"/>
              <a:t>Cost and complexity for the Streaming Model are slightly higher as it may need new infrastructure.</a:t>
            </a:r>
          </a:p>
          <a:p>
            <a:endParaRPr lang="en-CA" sz="1000" dirty="0" smtClean="0"/>
          </a:p>
          <a:p>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Option 3: Example Full Infrastructure Model Architecture (Step 2)</a:t>
            </a:r>
          </a:p>
          <a:p>
            <a:endParaRPr lang="en-CA" sz="1000" dirty="0" smtClean="0"/>
          </a:p>
          <a:p>
            <a:r>
              <a:rPr lang="en-CA" sz="1000" dirty="0" smtClean="0"/>
              <a:t>An App-V Full Infrastructure Model consists of one or more System Center Application Virtualization Management Servers as the core of the App-V system architecture. </a:t>
            </a:r>
          </a:p>
          <a:p>
            <a:endParaRPr lang="en-CA" sz="1000" dirty="0" smtClean="0"/>
          </a:p>
          <a:p>
            <a:r>
              <a:rPr lang="en-CA" sz="1000" dirty="0" smtClean="0"/>
              <a:t>This diagram is one example of Full Infrastructure Model architecture.</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Option 3: Full Infrastructure Model (Step</a:t>
            </a:r>
            <a:r>
              <a:rPr lang="en-CA" sz="1000" b="1" baseline="0" dirty="0" smtClean="0"/>
              <a:t> 2)</a:t>
            </a:r>
            <a:endParaRPr lang="en-CA" sz="1000" b="1" dirty="0" smtClean="0"/>
          </a:p>
          <a:p>
            <a:endParaRPr lang="en-CA" sz="1000" dirty="0" smtClean="0"/>
          </a:p>
          <a:p>
            <a:r>
              <a:rPr lang="en-CA" sz="1000" dirty="0" smtClean="0"/>
              <a:t>The App-V Full Infrastructure Model consists of one or more Microsoft System Center Application Virtualization Management Servers as the core of the App-V system architecture. The App-V client will need to be installed on the workstations or terminal server.</a:t>
            </a:r>
          </a:p>
          <a:p>
            <a:endParaRPr lang="en-CA" sz="1000" dirty="0" smtClean="0"/>
          </a:p>
          <a:p>
            <a:r>
              <a:rPr lang="en-CA" sz="1000" dirty="0" smtClean="0"/>
              <a:t>Cost and complexity for the Full Infrastructure Model are higher as it requires additional infrastructure to be deployed to support application deployment and management.</a:t>
            </a:r>
          </a:p>
          <a:p>
            <a:endParaRPr lang="en-CA" sz="1000" dirty="0" smtClean="0"/>
          </a:p>
          <a:p>
            <a:r>
              <a:rPr lang="en-CA" sz="1000" dirty="0" smtClean="0"/>
              <a:t>The business should ask this question:</a:t>
            </a:r>
          </a:p>
          <a:p>
            <a:r>
              <a:rPr lang="en-CA" sz="1000" b="1" dirty="0" smtClean="0"/>
              <a:t>Do the benefits provided by the App-V Full Infrastructure Model warrant the costs? </a:t>
            </a:r>
            <a:r>
              <a:rPr lang="en-CA" sz="1000" dirty="0" smtClean="0"/>
              <a:t>Although the App-V Full Infrastructure Model provides some enticing features, the costs associated with implementing this model are greater than using the existing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Step 3: Determine How Many Instances Will Be Needed for Each Model</a:t>
            </a:r>
            <a:endParaRPr lang="en-CA" sz="1000" dirty="0" smtClean="0"/>
          </a:p>
          <a:p>
            <a:endParaRPr lang="en-CA" sz="1000" dirty="0" smtClean="0"/>
          </a:p>
          <a:p>
            <a:r>
              <a:rPr lang="en-US" sz="1000" b="1" dirty="0" smtClean="0"/>
              <a:t>Task 1: Determine the Number of Streaming Model Instances</a:t>
            </a:r>
            <a:endParaRPr lang="en-CA" sz="1000" b="1" dirty="0" smtClean="0"/>
          </a:p>
          <a:p>
            <a:pPr marL="0" lvl="1"/>
            <a:r>
              <a:rPr lang="en-CA" sz="1000" dirty="0" smtClean="0"/>
              <a:t>A Streaming Model instance is defined as any type of Streaming Server that provides virtualized applications to a given location.</a:t>
            </a:r>
          </a:p>
          <a:p>
            <a:pPr marL="171450" lvl="1" indent="-171450">
              <a:buFont typeface="Arial" pitchFamily="34" charset="0"/>
              <a:buChar char="•"/>
            </a:pPr>
            <a:r>
              <a:rPr lang="en-CA" sz="1000" dirty="0" smtClean="0"/>
              <a:t>Each location that requires application virtualization should have a Streaming Server deployed locally.</a:t>
            </a:r>
          </a:p>
          <a:p>
            <a:pPr marL="171450" lvl="1" indent="-171450">
              <a:buFont typeface="Arial" pitchFamily="34" charset="0"/>
              <a:buChar char="•"/>
            </a:pPr>
            <a:r>
              <a:rPr lang="en-CA" sz="1000" dirty="0" smtClean="0"/>
              <a:t>Internet-based clients may realize the benefits of application virtualization in a streaming environment by the use of an ISA server or by placing a Streaming Server in a perimeter network (</a:t>
            </a:r>
            <a:r>
              <a:rPr lang="en-US" sz="1000" b="0" kern="1200" dirty="0" smtClean="0">
                <a:solidFill>
                  <a:schemeClr val="tx1"/>
                </a:solidFill>
                <a:effectLst/>
                <a:latin typeface="+mn-lt"/>
                <a:ea typeface="+mn-ea"/>
                <a:cs typeface="+mn-cs"/>
              </a:rPr>
              <a:t>also known as DMZ, demilitarized zone, and screened subnet</a:t>
            </a:r>
            <a:r>
              <a:rPr lang="en-CA" sz="1000" dirty="0" smtClean="0"/>
              <a:t>).</a:t>
            </a:r>
          </a:p>
          <a:p>
            <a:endParaRPr lang="en-CA"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Number of Full Infrastructure Model Instances</a:t>
            </a:r>
            <a:endParaRPr lang="en-CA" sz="1000" b="1" dirty="0" smtClean="0"/>
          </a:p>
          <a:p>
            <a:r>
              <a:rPr lang="en-CA" sz="1000" dirty="0" smtClean="0"/>
              <a:t>Examples of business requirements that may require separation of App-V onto more than one instance include:</a:t>
            </a:r>
          </a:p>
          <a:p>
            <a:pPr marL="231572" indent="-231572" algn="l" rtl="0" eaLnBrk="0" fontAlgn="base" hangingPunct="0">
              <a:spcBef>
                <a:spcPct val="30000"/>
              </a:spcBef>
              <a:spcAft>
                <a:spcPct val="0"/>
              </a:spcAft>
              <a:buFontTx/>
              <a:buChar char="•"/>
              <a:defRPr/>
            </a:pPr>
            <a:r>
              <a:rPr lang="en-CA" sz="1000" b="1" kern="1200" dirty="0" smtClean="0">
                <a:solidFill>
                  <a:schemeClr val="tx1"/>
                </a:solidFill>
                <a:ea typeface="+mn-ea"/>
                <a:cs typeface="+mn-cs"/>
              </a:rPr>
              <a:t>Technical.</a:t>
            </a:r>
            <a:r>
              <a:rPr lang="en-CA" sz="1000" kern="1200" dirty="0" smtClean="0">
                <a:solidFill>
                  <a:schemeClr val="tx1"/>
                </a:solidFill>
                <a:ea typeface="+mn-ea"/>
                <a:cs typeface="+mn-cs"/>
              </a:rPr>
              <a:t> </a:t>
            </a:r>
            <a:r>
              <a:rPr lang="en-US" sz="1000" kern="1200" dirty="0" smtClean="0">
                <a:solidFill>
                  <a:schemeClr val="tx1"/>
                </a:solidFill>
                <a:ea typeface="+mn-ea"/>
                <a:cs typeface="+mn-cs"/>
              </a:rPr>
              <a:t>If the organization expects more than 12,000 publishing refresh operations per minute, a separate instance may be required. A publishing refresh is a call to the Management Server to determine which virtual application shortcuts are sent to the client for use by the end user, and by default occurs at logon and then once per day</a:t>
            </a:r>
            <a:r>
              <a:rPr lang="en-CA" sz="1000" kern="1200" dirty="0" smtClean="0">
                <a:solidFill>
                  <a:schemeClr val="tx1"/>
                </a:solidFill>
                <a:ea typeface="+mn-ea"/>
                <a:cs typeface="+mn-cs"/>
              </a:rPr>
              <a:t>.</a:t>
            </a:r>
          </a:p>
          <a:p>
            <a:pPr marL="231572" indent="-231572" algn="l" rtl="0" eaLnBrk="0" fontAlgn="base" hangingPunct="0">
              <a:spcBef>
                <a:spcPct val="30000"/>
              </a:spcBef>
              <a:spcAft>
                <a:spcPct val="0"/>
              </a:spcAft>
              <a:buFontTx/>
              <a:buChar char="•"/>
              <a:defRPr/>
            </a:pPr>
            <a:r>
              <a:rPr lang="en-CA" sz="1000" b="1" kern="1200" dirty="0" smtClean="0">
                <a:solidFill>
                  <a:schemeClr val="tx1"/>
                </a:solidFill>
                <a:ea typeface="+mn-ea"/>
                <a:cs typeface="+mn-cs"/>
              </a:rPr>
              <a:t>Political. </a:t>
            </a:r>
            <a:r>
              <a:rPr lang="en-CA" sz="1000" kern="1200" dirty="0" smtClean="0">
                <a:solidFill>
                  <a:schemeClr val="tx1"/>
                </a:solidFill>
                <a:ea typeface="+mn-ea"/>
                <a:cs typeface="+mn-cs"/>
              </a:rPr>
              <a:t>Different groups within the organization might each require their own installations.</a:t>
            </a:r>
          </a:p>
          <a:p>
            <a:pPr marL="231572" indent="-231572" algn="l" rtl="0" eaLnBrk="0" fontAlgn="base" hangingPunct="0">
              <a:spcBef>
                <a:spcPct val="30000"/>
              </a:spcBef>
              <a:spcAft>
                <a:spcPct val="0"/>
              </a:spcAft>
              <a:buFontTx/>
              <a:buChar char="•"/>
              <a:defRPr/>
            </a:pPr>
            <a:r>
              <a:rPr lang="en-CA" sz="1000" b="1" kern="1200" dirty="0" smtClean="0">
                <a:solidFill>
                  <a:schemeClr val="tx1"/>
                </a:solidFill>
                <a:ea typeface="+mn-ea"/>
                <a:cs typeface="+mn-cs"/>
              </a:rPr>
              <a:t>Regulatory requirements.</a:t>
            </a:r>
            <a:r>
              <a:rPr lang="en-CA" sz="1000" kern="1200" dirty="0" smtClean="0">
                <a:solidFill>
                  <a:schemeClr val="tx1"/>
                </a:solidFill>
                <a:ea typeface="+mn-ea"/>
                <a:cs typeface="+mn-cs"/>
              </a:rPr>
              <a:t> Can require total separation of an environment from other environments.</a:t>
            </a:r>
          </a:p>
          <a:p>
            <a:pPr marL="231572" indent="-231572" algn="l" rtl="0" eaLnBrk="0" fontAlgn="base" hangingPunct="0">
              <a:spcBef>
                <a:spcPct val="30000"/>
              </a:spcBef>
              <a:spcAft>
                <a:spcPct val="0"/>
              </a:spcAft>
              <a:buFontTx/>
              <a:buChar char="•"/>
              <a:defRPr/>
            </a:pPr>
            <a:r>
              <a:rPr lang="en-CA" sz="1000" b="1" kern="1200" dirty="0" smtClean="0">
                <a:solidFill>
                  <a:schemeClr val="tx1"/>
                </a:solidFill>
                <a:ea typeface="+mn-ea"/>
                <a:cs typeface="+mn-cs"/>
              </a:rPr>
              <a:t>Isolation. </a:t>
            </a:r>
            <a:r>
              <a:rPr lang="en-CA" sz="1000" kern="1200" dirty="0" smtClean="0">
                <a:solidFill>
                  <a:schemeClr val="tx1"/>
                </a:solidFill>
                <a:ea typeface="+mn-ea"/>
                <a:cs typeface="+mn-cs"/>
              </a:rPr>
              <a:t>A separate instance my be required for testing applications before release.</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74625" indent="-174625">
              <a:buFontTx/>
              <a:buChar char="•"/>
            </a:pPr>
            <a:r>
              <a:rPr lang="en-US" sz="1000" dirty="0" smtClean="0"/>
              <a:t>Defining the technical decision flow (flow chart) through the planning process.</a:t>
            </a:r>
          </a:p>
          <a:p>
            <a:pPr marL="174625" indent="-174625">
              <a:buFontTx/>
              <a:buChar char="•"/>
            </a:pPr>
            <a:r>
              <a:rPr lang="en-US" sz="1000" dirty="0" smtClean="0"/>
              <a:t>Describing the decisions to be made and the commonly available options to consider in making the decisions.</a:t>
            </a:r>
          </a:p>
          <a:p>
            <a:pPr marL="174625" indent="-174625">
              <a:buFontTx/>
              <a:buChar char="•"/>
            </a:pPr>
            <a:r>
              <a:rPr lang="en-US" sz="1000" dirty="0" smtClean="0"/>
              <a:t>Relating the decisions and options for the business in terms of cost, complexity, and other characteristics.</a:t>
            </a:r>
          </a:p>
          <a:p>
            <a:pPr marL="174625" indent="-174625">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74007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Step 4: Assess Client and Sequencer Considerations</a:t>
            </a:r>
          </a:p>
          <a:p>
            <a:endParaRPr lang="en-US" sz="1000" dirty="0" smtClean="0"/>
          </a:p>
          <a:p>
            <a:r>
              <a:rPr lang="en-US" sz="1000" b="1" dirty="0" smtClean="0"/>
              <a:t>Task 1: Client Considerations</a:t>
            </a:r>
          </a:p>
          <a:p>
            <a:r>
              <a:rPr lang="en-US" sz="1000" dirty="0" smtClean="0"/>
              <a:t>The App-V Client is the component that runs the virtual applications and enables users to interact with icons and to double-click file types to start a virtual application. It also handles streaming of the application content from a streaming server and caches it before starting the application.</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prstClr val="black"/>
                </a:solidFill>
              </a:rPr>
              <a:t>Task 2: Sequencer Considerations</a:t>
            </a:r>
          </a:p>
          <a:p>
            <a:r>
              <a:rPr lang="en-CA" sz="1000" dirty="0" smtClean="0"/>
              <a:t>The application sequencer needs to be kept in an isolated environment. The sequencer box itself cannot have any agents installed. This is so that when applications are being sequenced, they do not get sequenced with an errant dynamic-link library (DLL) or to a library specific to the agent because it happened to perform an operation while the application was being sequenced. This includes antivirus software. </a:t>
            </a:r>
          </a:p>
          <a:p>
            <a:r>
              <a:rPr lang="en-CA" sz="1000" dirty="0" smtClean="0"/>
              <a:t>It is important that the sequence environment remain isolated from the production environment. Also, applications that are sequenced should be tested in an environment that contains all of the normal agents and programs installed before being widely deployed. A physical or virtual hard drive should</a:t>
            </a:r>
            <a:r>
              <a:rPr lang="en-CA" sz="1000" baseline="0" dirty="0" smtClean="0"/>
              <a:t> be</a:t>
            </a:r>
            <a:r>
              <a:rPr lang="en-CA" sz="1000" dirty="0" smtClean="0"/>
              <a:t> defined in the sequencer to represent the virtual drive in the App-V client. By default, this is drive Q.</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solidFill>
                <a:prstClr val="black"/>
              </a:solidFill>
            </a:endParaRPr>
          </a:p>
          <a:p>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000" b="1" dirty="0" smtClean="0"/>
              <a:t>Step 5: Design the Streaming Infrastructure</a:t>
            </a:r>
          </a:p>
          <a:p>
            <a:pPr>
              <a:lnSpc>
                <a:spcPct val="90000"/>
              </a:lnSpc>
            </a:pPr>
            <a:endParaRPr lang="en-CA" sz="1000" dirty="0" smtClean="0"/>
          </a:p>
          <a:p>
            <a:pPr>
              <a:lnSpc>
                <a:spcPct val="90000"/>
              </a:lnSpc>
            </a:pPr>
            <a:r>
              <a:rPr lang="en-US" sz="1000" b="1" dirty="0" smtClean="0"/>
              <a:t>Task 1: Determine the Streaming Server Types</a:t>
            </a:r>
          </a:p>
          <a:p>
            <a:pPr>
              <a:lnSpc>
                <a:spcPct val="90000"/>
              </a:lnSpc>
            </a:pPr>
            <a:r>
              <a:rPr lang="en-CA" sz="1000" dirty="0" smtClean="0"/>
              <a:t>The purpose of this step is to select a Streaming Server type for each location defined in the scope. It’s important for the clients to be on the same high-speed LAN as the server due to the amount of content that will be transferred, so there should be at least one streaming server for each location.</a:t>
            </a:r>
          </a:p>
          <a:p>
            <a:pPr>
              <a:lnSpc>
                <a:spcPct val="90000"/>
              </a:lnSpc>
            </a:pPr>
            <a:endParaRPr lang="en-CA" sz="1000" dirty="0" smtClean="0"/>
          </a:p>
          <a:p>
            <a:r>
              <a:rPr lang="en-US" sz="1000" dirty="0" smtClean="0"/>
              <a:t>New with R2, Configuration Manager 2007 distribution points can be enabled for streaming and provide the further benefit of automating the redirection to the “closest” server for clients that roam. Configuration Manager 2007 would be used to publish and deploy streaming applications and keep the content on the streaming servers in sync. Configuration Manager 2007 SP1 with R2 uses Internet Information Services (IIS) on standard distribution points and file server Server Message Block (SMB) streaming on branch distribution points.</a:t>
            </a:r>
          </a:p>
          <a:p>
            <a:endParaRPr lang="en-US" sz="1000" b="1" dirty="0" smtClean="0"/>
          </a:p>
          <a:p>
            <a:r>
              <a:rPr lang="en-US" sz="1000" b="1" dirty="0" smtClean="0"/>
              <a:t>Note   </a:t>
            </a:r>
            <a:r>
              <a:rPr lang="en-US" sz="1000" dirty="0" smtClean="0"/>
              <a:t>Configuration</a:t>
            </a:r>
            <a:r>
              <a:rPr lang="en-US" sz="1000" baseline="0" dirty="0" smtClean="0"/>
              <a:t> Manager</a:t>
            </a:r>
            <a:r>
              <a:rPr lang="en-US" sz="1000" dirty="0" smtClean="0"/>
              <a:t> 2007 SP1 with R2 uses IIS on standard distribution points and file server SMB streaming on branch distribution points.</a:t>
            </a:r>
            <a:r>
              <a:rPr lang="en-US" sz="1000" b="1" dirty="0" smtClean="0"/>
              <a:t> </a:t>
            </a:r>
            <a:endParaRPr lang="en-US" sz="1000" dirty="0" smtClean="0"/>
          </a:p>
          <a:p>
            <a:r>
              <a:rPr lang="en-US" sz="1000" b="1" baseline="30000" dirty="0" smtClean="0"/>
              <a:t>1</a:t>
            </a:r>
            <a:r>
              <a:rPr lang="en-US" sz="1000" b="1" dirty="0" smtClean="0"/>
              <a:t>Note   </a:t>
            </a:r>
            <a:r>
              <a:rPr lang="en-US" sz="1000" dirty="0" smtClean="0"/>
              <a:t>An alternative transparent way of providing new versions of applications to users for IIS or SMB streaming servers is to revise the OSD file to specify a new SFT file name (for example, *_2.sft) and send those with the next publishing refresh. When a user’s computer is started, the client searches for the new file name, differentially streams the blocks down, and starts the new application automatically. This may mitigate the need for Active Upgrade functionality.</a:t>
            </a:r>
          </a:p>
          <a:p>
            <a:endParaRPr lang="en-US" sz="1000" dirty="0" smtClean="0"/>
          </a:p>
          <a:p>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000" b="1" dirty="0" smtClean="0"/>
              <a:t>Step 5: Design the Streaming Infrastructure (Continued)</a:t>
            </a:r>
          </a:p>
          <a:p>
            <a:pPr>
              <a:lnSpc>
                <a:spcPct val="90000"/>
              </a:lnSpc>
            </a:pPr>
            <a:endParaRPr lang="en-CA"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prstClr val="black"/>
                </a:solidFill>
              </a:rPr>
              <a:t>Task 2: Determine the Streaming Server Scaling</a:t>
            </a:r>
          </a:p>
          <a:p>
            <a:r>
              <a:rPr lang="en-CA" sz="1000" dirty="0" smtClean="0"/>
              <a:t>The key point here is that the sizing of the server will be linked to the total number of users and the maximum number of potential streams. This will be a high watermark. It will also reflect typical server usage. However, it is important to note that when planning for server capacity and performance, it will be important to plan for the highest level of possible streams to ensure that performance is maintained at acceptable levels.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1" dirty="0" smtClean="0">
              <a:solidFill>
                <a:prstClr val="black"/>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prstClr val="black"/>
                </a:solidFill>
              </a:rPr>
              <a:t>Task 3: Determine Fault-Tolerance Approach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Fault tolerance for Microsoft System Center Application Virtualization Streaming Servers using RTSP/RTSPS protocol is achieved by load balancing streaming servers. If Microsoft System Center Application Virtualization Streaming Servers are to stream different applications, assign the servers to separate load-balanced groups.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Maintaining Application Packages Across Multiple Streaming Servers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dirty="0" smtClean="0"/>
              <a:t>With potentially multiple virtualized application packages stored on potentially many systems, it may be beneficial to consider an automated approach to keeping these applications and shares consistent. Distributed File System (DFS) Replication and DRS namespaces can be used to provide fault tolerance and synchronization.</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Validating with the Business (Step 5)</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this step, decisions must not only be evaluated against IT-related criteria; their effect on the business should also be considered:</a:t>
            </a:r>
          </a:p>
          <a:p>
            <a:pPr marL="171450" lvl="0" indent="-171450">
              <a:buFont typeface="Arial" pitchFamily="34" charset="0"/>
              <a:buChar char="•"/>
            </a:pPr>
            <a:r>
              <a:rPr lang="en-US" sz="1000" b="1" kern="1200" dirty="0" smtClean="0">
                <a:solidFill>
                  <a:schemeClr val="tx1"/>
                </a:solidFill>
                <a:effectLst/>
                <a:latin typeface="+mn-lt"/>
                <a:ea typeface="+mn-ea"/>
                <a:cs typeface="+mn-cs"/>
              </a:rPr>
              <a:t>Are there any regulatory or policy requirements governing the need for encryption?</a:t>
            </a:r>
            <a:r>
              <a:rPr lang="en-US" sz="1000" kern="1200" dirty="0" smtClean="0">
                <a:solidFill>
                  <a:schemeClr val="tx1"/>
                </a:solidFill>
                <a:effectLst/>
                <a:latin typeface="+mn-lt"/>
                <a:ea typeface="+mn-ea"/>
                <a:cs typeface="+mn-cs"/>
              </a:rPr>
              <a:t> Many companies have compliance and privacy laws that affect applications. It is important to make sure that applications that interact with sensitive business information and data be kept in compliance with legal and security policies. </a:t>
            </a:r>
          </a:p>
          <a:p>
            <a:pPr marL="171450" lvl="0" indent="-171450">
              <a:buFont typeface="Arial" pitchFamily="34" charset="0"/>
              <a:buChar char="•"/>
            </a:pPr>
            <a:r>
              <a:rPr lang="en-US" sz="1000" b="1" kern="1200" dirty="0" smtClean="0">
                <a:solidFill>
                  <a:schemeClr val="tx1"/>
                </a:solidFill>
                <a:effectLst/>
                <a:latin typeface="+mn-lt"/>
                <a:ea typeface="+mn-ea"/>
                <a:cs typeface="+mn-cs"/>
              </a:rPr>
              <a:t>Is there sufficient cost justification to warrant fault tolerance for the streaming infrastructure?</a:t>
            </a:r>
            <a:r>
              <a:rPr lang="en-US" sz="1000" kern="1200" dirty="0" smtClean="0">
                <a:solidFill>
                  <a:schemeClr val="tx1"/>
                </a:solidFill>
                <a:effectLst/>
                <a:latin typeface="+mn-lt"/>
                <a:ea typeface="+mn-ea"/>
                <a:cs typeface="+mn-cs"/>
              </a:rPr>
              <a:t> Given that the streaming server is only accessed to load the application for first use, the organization may want to weigh whether the costs of implementing fault tolerance are justified.</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Step 6: Design the Full Infrastructure</a:t>
            </a:r>
            <a:endParaRPr lang="en-CA" sz="1000" b="1" dirty="0" smtClean="0"/>
          </a:p>
          <a:p>
            <a:endParaRPr lang="en-CA" sz="1000" dirty="0" smtClean="0"/>
          </a:p>
          <a:p>
            <a:pPr marL="342900" indent="-342900">
              <a:buClr>
                <a:srgbClr val="557EB9"/>
              </a:buClr>
            </a:pPr>
            <a:r>
              <a:rPr lang="en-US" sz="1000" b="1" dirty="0" smtClean="0">
                <a:solidFill>
                  <a:prstClr val="black"/>
                </a:solidFill>
              </a:rPr>
              <a:t>Task 1: Server Resource Considerations</a:t>
            </a:r>
          </a:p>
          <a:p>
            <a:r>
              <a:rPr lang="en-US" sz="1000" dirty="0" smtClean="0"/>
              <a:t>Scaling and some capacity planning needs to be done once the environment is instantiated through creating a baseline of the system and looking at the growth trends.</a:t>
            </a:r>
          </a:p>
          <a:p>
            <a:r>
              <a:rPr lang="en-US" sz="1000" dirty="0" smtClean="0"/>
              <a:t>Determining the resource requirements for each App-V role is accomplished by using the performance monitoring tools in Windows Server to measure the impact of the running system against key performance indicators.</a:t>
            </a:r>
          </a:p>
          <a:p>
            <a:pPr marL="342900" indent="-342900">
              <a:buClr>
                <a:srgbClr val="557EB9"/>
              </a:buClr>
            </a:pPr>
            <a:endParaRPr lang="en-US" sz="1000" b="1" dirty="0" smtClean="0">
              <a:solidFill>
                <a:prstClr val="black"/>
              </a:solidFill>
            </a:endParaRPr>
          </a:p>
          <a:p>
            <a:pPr marL="342900" indent="-342900">
              <a:buClr>
                <a:srgbClr val="557EB9"/>
              </a:buClr>
            </a:pPr>
            <a:r>
              <a:rPr lang="en-US" sz="1000" dirty="0" smtClean="0">
                <a:solidFill>
                  <a:prstClr val="black"/>
                </a:solidFill>
              </a:rPr>
              <a:t>App-V Full Infrastructure Model instance includes these server roles:</a:t>
            </a:r>
          </a:p>
          <a:p>
            <a:pPr marL="625475" lvl="1" indent="-222250">
              <a:spcBef>
                <a:spcPts val="1200"/>
              </a:spcBef>
              <a:buClr>
                <a:srgbClr val="557EB9"/>
              </a:buClr>
              <a:buFont typeface="Arial" pitchFamily="34" charset="0"/>
              <a:buChar char="•"/>
            </a:pPr>
            <a:r>
              <a:rPr lang="en-US" sz="1000" dirty="0" smtClean="0">
                <a:solidFill>
                  <a:srgbClr val="000000"/>
                </a:solidFill>
              </a:rPr>
              <a:t>App-V Management Server </a:t>
            </a:r>
          </a:p>
          <a:p>
            <a:pPr marL="625475" lvl="1" indent="-222250">
              <a:spcBef>
                <a:spcPts val="1200"/>
              </a:spcBef>
              <a:buClr>
                <a:srgbClr val="557EB9"/>
              </a:buClr>
              <a:buFont typeface="Arial" pitchFamily="34" charset="0"/>
              <a:buChar char="•"/>
            </a:pPr>
            <a:r>
              <a:rPr lang="en-US" sz="1000" dirty="0" smtClean="0">
                <a:solidFill>
                  <a:srgbClr val="000000"/>
                </a:solidFill>
              </a:rPr>
              <a:t>Streaming Server</a:t>
            </a:r>
          </a:p>
          <a:p>
            <a:pPr marL="625475" lvl="1" indent="-222250">
              <a:spcBef>
                <a:spcPts val="1200"/>
              </a:spcBef>
              <a:buClr>
                <a:srgbClr val="557EB9"/>
              </a:buClr>
              <a:buFont typeface="Arial" pitchFamily="34" charset="0"/>
              <a:buChar char="•"/>
            </a:pPr>
            <a:r>
              <a:rPr lang="en-US" sz="1000" dirty="0" smtClean="0">
                <a:solidFill>
                  <a:srgbClr val="000000"/>
                </a:solidFill>
              </a:rPr>
              <a:t>Server running App-V Management Web Service</a:t>
            </a:r>
          </a:p>
          <a:p>
            <a:pPr marL="625475" lvl="1" indent="-222250">
              <a:spcBef>
                <a:spcPts val="1200"/>
              </a:spcBef>
              <a:buClr>
                <a:srgbClr val="557EB9"/>
              </a:buClr>
              <a:buFont typeface="Arial" pitchFamily="34" charset="0"/>
              <a:buChar char="•"/>
            </a:pPr>
            <a:r>
              <a:rPr lang="en-US" sz="1000" dirty="0" smtClean="0">
                <a:solidFill>
                  <a:srgbClr val="000000"/>
                </a:solidFill>
              </a:rPr>
              <a:t>SQL Server</a:t>
            </a:r>
          </a:p>
          <a:p>
            <a:pPr marL="625475" lvl="1" indent="-222250">
              <a:spcBef>
                <a:spcPts val="1200"/>
              </a:spcBef>
              <a:buClr>
                <a:srgbClr val="557EB9"/>
              </a:buClr>
              <a:buFont typeface="Arial" pitchFamily="34" charset="0"/>
              <a:buChar char="•"/>
            </a:pPr>
            <a:r>
              <a:rPr lang="en-US" sz="1000" dirty="0" smtClean="0">
                <a:solidFill>
                  <a:srgbClr val="000000"/>
                </a:solidFill>
              </a:rPr>
              <a:t>Active Directory</a:t>
            </a:r>
          </a:p>
          <a:p>
            <a:pPr marL="625475" lvl="1" indent="-222250">
              <a:spcBef>
                <a:spcPts val="1200"/>
              </a:spcBef>
              <a:buClr>
                <a:srgbClr val="557EB9"/>
              </a:buClr>
              <a:buFont typeface="Arial" pitchFamily="34" charset="0"/>
              <a:buChar char="•"/>
            </a:pPr>
            <a:r>
              <a:rPr lang="en-US" sz="1000" dirty="0" smtClean="0">
                <a:solidFill>
                  <a:srgbClr val="000000"/>
                </a:solidFill>
              </a:rPr>
              <a:t>App-V Management Console</a:t>
            </a:r>
          </a:p>
          <a:p>
            <a:pPr marL="625475" lvl="1" indent="-222250">
              <a:spcBef>
                <a:spcPts val="1200"/>
              </a:spcBef>
              <a:buClr>
                <a:srgbClr val="557EB9"/>
              </a:buClr>
              <a:buFont typeface="Arial" pitchFamily="34" charset="0"/>
              <a:buChar char="•"/>
            </a:pPr>
            <a:r>
              <a:rPr lang="en-US" sz="1000" dirty="0" smtClean="0">
                <a:solidFill>
                  <a:srgbClr val="000000"/>
                </a:solidFill>
              </a:rPr>
              <a:t>Sequencer for creating virtualized application packages</a:t>
            </a:r>
          </a:p>
          <a:p>
            <a:pPr marL="625475" lvl="1" indent="-222250">
              <a:spcBef>
                <a:spcPts val="1200"/>
              </a:spcBef>
              <a:buClr>
                <a:srgbClr val="557EB9"/>
              </a:buClr>
              <a:buFont typeface="Arial" pitchFamily="34" charset="0"/>
              <a:buChar char="•"/>
            </a:pPr>
            <a:r>
              <a:rPr lang="en-US" sz="1000" dirty="0" smtClean="0">
                <a:solidFill>
                  <a:srgbClr val="000000"/>
                </a:solidFill>
              </a:rPr>
              <a:t>App-V client installed on systems requiring application virtualization (desktops, virtual machines, or RD Session Host servers)</a:t>
            </a:r>
          </a:p>
          <a:p>
            <a:pPr lvl="1">
              <a:buFont typeface="Arial" pitchFamily="34" charset="0"/>
              <a:buChar char="•"/>
            </a:pPr>
            <a:endParaRPr lang="en-US" sz="1000" b="1" dirty="0" smtClean="0"/>
          </a:p>
          <a:p>
            <a:pPr>
              <a:lnSpc>
                <a:spcPct val="150000"/>
              </a:lnSpc>
            </a:pPr>
            <a:r>
              <a:rPr lang="en-CA" sz="1000" b="1" dirty="0" smtClean="0"/>
              <a:t>Decisions to make</a:t>
            </a:r>
            <a:r>
              <a:rPr lang="en-CA" sz="1000" dirty="0" smtClean="0"/>
              <a:t>:</a:t>
            </a:r>
          </a:p>
          <a:p>
            <a:pPr marL="231572" lvl="1" indent="-231572" algn="l" rtl="0" eaLnBrk="0" fontAlgn="base" hangingPunct="0">
              <a:spcBef>
                <a:spcPct val="30000"/>
              </a:spcBef>
              <a:spcAft>
                <a:spcPct val="0"/>
              </a:spcAft>
              <a:buFont typeface="Arial" pitchFamily="34" charset="0"/>
              <a:buChar char="•"/>
              <a:defRPr/>
            </a:pPr>
            <a:r>
              <a:rPr lang="en-CA" sz="1000" b="1" kern="1200" dirty="0" smtClean="0">
                <a:solidFill>
                  <a:schemeClr val="tx1"/>
                </a:solidFill>
                <a:latin typeface="+mn-lt"/>
                <a:ea typeface="+mn-ea"/>
                <a:cs typeface="+mn-cs"/>
              </a:rPr>
              <a:t>Management Server Service. </a:t>
            </a:r>
            <a:r>
              <a:rPr lang="en-CA" sz="1000" kern="1200" dirty="0" smtClean="0">
                <a:solidFill>
                  <a:schemeClr val="tx1"/>
                </a:solidFill>
                <a:latin typeface="+mn-lt"/>
                <a:ea typeface="+mn-ea"/>
                <a:cs typeface="+mn-cs"/>
              </a:rPr>
              <a:t>If placed on </a:t>
            </a:r>
            <a:r>
              <a:rPr lang="en-CA" sz="1000" dirty="0" smtClean="0"/>
              <a:t>a </a:t>
            </a:r>
            <a:r>
              <a:rPr lang="en-CA" sz="1000" kern="1200" dirty="0" smtClean="0">
                <a:solidFill>
                  <a:schemeClr val="tx1"/>
                </a:solidFill>
                <a:latin typeface="+mn-lt"/>
                <a:ea typeface="+mn-ea"/>
                <a:cs typeface="+mn-cs"/>
              </a:rPr>
              <a:t>Management Server, service can have a performance impact if performing report generation. Decide if service should be placed on its own server.</a:t>
            </a:r>
          </a:p>
          <a:p>
            <a:pPr marL="231572" lvl="1" indent="-231572" algn="l" rtl="0" eaLnBrk="0" fontAlgn="base" hangingPunct="0">
              <a:spcBef>
                <a:spcPct val="30000"/>
              </a:spcBef>
              <a:spcAft>
                <a:spcPct val="0"/>
              </a:spcAft>
              <a:buFont typeface="Arial" pitchFamily="34" charset="0"/>
              <a:buChar char="•"/>
              <a:defRPr/>
            </a:pPr>
            <a:r>
              <a:rPr lang="en-CA" sz="1000" b="1" kern="1200" dirty="0" smtClean="0">
                <a:solidFill>
                  <a:schemeClr val="tx1"/>
                </a:solidFill>
                <a:latin typeface="+mn-lt"/>
                <a:ea typeface="+mn-ea"/>
                <a:cs typeface="+mn-cs"/>
              </a:rPr>
              <a:t>SQL Server. </a:t>
            </a:r>
            <a:r>
              <a:rPr lang="en-CA" sz="1000" kern="1200" dirty="0" smtClean="0">
                <a:solidFill>
                  <a:schemeClr val="tx1"/>
                </a:solidFill>
                <a:latin typeface="+mn-lt"/>
                <a:ea typeface="+mn-ea"/>
                <a:cs typeface="+mn-cs"/>
              </a:rPr>
              <a:t>Running built-in reporting capabilities can add significant CPU load on App-V SQL Server. It’s recommended to replicate reporting data to a new database on a different server running SQL Server. Database growth can be calculated for proper capacity planning.  </a:t>
            </a:r>
          </a:p>
          <a:p>
            <a:pPr marL="231572" lvl="1" indent="-231572" algn="l" rtl="0" eaLnBrk="0" fontAlgn="base" hangingPunct="0">
              <a:spcBef>
                <a:spcPct val="30000"/>
              </a:spcBef>
              <a:spcAft>
                <a:spcPct val="0"/>
              </a:spcAft>
              <a:buFont typeface="Arial" pitchFamily="34" charset="0"/>
              <a:buChar char="•"/>
              <a:defRPr/>
            </a:pPr>
            <a:r>
              <a:rPr lang="en-CA" sz="1000" b="1" kern="1200" dirty="0" smtClean="0">
                <a:solidFill>
                  <a:schemeClr val="tx1"/>
                </a:solidFill>
                <a:latin typeface="+mn-lt"/>
                <a:ea typeface="+mn-ea"/>
                <a:cs typeface="+mn-cs"/>
              </a:rPr>
              <a:t>Management Server Scaling. </a:t>
            </a:r>
            <a:r>
              <a:rPr lang="en-CA" sz="1000" kern="1200" dirty="0" smtClean="0">
                <a:solidFill>
                  <a:schemeClr val="tx1"/>
                </a:solidFill>
                <a:latin typeface="+mn-lt"/>
                <a:ea typeface="+mn-ea"/>
                <a:cs typeface="+mn-cs"/>
              </a:rPr>
              <a:t>To scale out, use load balancing.</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000" b="1" dirty="0" smtClean="0"/>
              <a:t>Step 6: Design the Full Infrastructure (Continued)</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50000"/>
              </a:lnSpc>
              <a:spcBef>
                <a:spcPts val="0"/>
              </a:spcBef>
              <a:spcAft>
                <a:spcPts val="0"/>
              </a:spcAft>
              <a:buClrTx/>
              <a:buSzTx/>
              <a:buFontTx/>
              <a:buNone/>
              <a:tabLst/>
              <a:defRPr/>
            </a:pPr>
            <a:r>
              <a:rPr lang="en-US" sz="1000" b="1" dirty="0" smtClean="0">
                <a:solidFill>
                  <a:prstClr val="black"/>
                </a:solidFill>
              </a:rPr>
              <a:t>Task 2: Determine Fault Tolerance for Each Role</a:t>
            </a:r>
          </a:p>
          <a:p>
            <a:pPr marL="0" marR="0" indent="0" algn="l" defTabSz="914400" rtl="0" eaLnBrk="1" fontAlgn="auto" latinLnBrk="0" hangingPunct="1">
              <a:lnSpc>
                <a:spcPct val="150000"/>
              </a:lnSpc>
              <a:spcBef>
                <a:spcPts val="0"/>
              </a:spcBef>
              <a:spcAft>
                <a:spcPts val="0"/>
              </a:spcAft>
              <a:buClrTx/>
              <a:buSzTx/>
              <a:buFontTx/>
              <a:buNone/>
              <a:tabLst/>
              <a:defRPr/>
            </a:pPr>
            <a:r>
              <a:rPr lang="en-US" sz="1000" b="0" dirty="0" smtClean="0"/>
              <a:t>A number of services are important to the functionality of the App-V infrastructure. To increase the reliability and availability of these services, additional technology can be used to increase each component system’s fault tolerance. </a:t>
            </a:r>
          </a:p>
          <a:p>
            <a:pPr>
              <a:lnSpc>
                <a:spcPct val="150000"/>
              </a:lnSpc>
            </a:pPr>
            <a:endParaRPr lang="en-CA" sz="1000" b="1" dirty="0" smtClean="0">
              <a:latin typeface="+mn-lt"/>
            </a:endParaRPr>
          </a:p>
          <a:p>
            <a:pPr>
              <a:lnSpc>
                <a:spcPct val="150000"/>
              </a:lnSpc>
            </a:pPr>
            <a:r>
              <a:rPr lang="en-CA" sz="1000" b="1" dirty="0" smtClean="0">
                <a:latin typeface="+mn-lt"/>
              </a:rPr>
              <a:t>Decisions to make</a:t>
            </a:r>
            <a:endParaRPr lang="en-CA" sz="1000" dirty="0" smtClean="0">
              <a:latin typeface="+mn-lt"/>
            </a:endParaRPr>
          </a:p>
          <a:p>
            <a:pPr marL="231572" lvl="1" indent="-231572" algn="l" rtl="0" eaLnBrk="0" fontAlgn="base" hangingPunct="0">
              <a:spcBef>
                <a:spcPct val="30000"/>
              </a:spcBef>
              <a:spcAft>
                <a:spcPct val="0"/>
              </a:spcAft>
              <a:buFontTx/>
              <a:buChar char="•"/>
              <a:defRPr/>
            </a:pPr>
            <a:r>
              <a:rPr lang="en-CA" sz="1000" kern="1200" dirty="0" smtClean="0">
                <a:solidFill>
                  <a:schemeClr val="tx1"/>
                </a:solidFill>
                <a:latin typeface="+mn-lt"/>
                <a:ea typeface="+mn-ea"/>
                <a:cs typeface="+mn-cs"/>
              </a:rPr>
              <a:t>Management Server service: Management Console can be placed on same Management Server with service. If service fails, App-V system continues to function normally with the exception of App-V management changes and reporting. Decide whether to install service on the same server with Management Console or on an administrator’s workstation. </a:t>
            </a:r>
          </a:p>
          <a:p>
            <a:pPr marL="231572" lvl="1" indent="-231572" algn="l" rtl="0" eaLnBrk="0" fontAlgn="base" hangingPunct="0">
              <a:spcBef>
                <a:spcPct val="30000"/>
              </a:spcBef>
              <a:spcAft>
                <a:spcPct val="0"/>
              </a:spcAft>
              <a:buFontTx/>
              <a:buChar char="•"/>
              <a:defRPr/>
            </a:pPr>
            <a:r>
              <a:rPr lang="en-CA" sz="1000" kern="1200" dirty="0" smtClean="0">
                <a:solidFill>
                  <a:schemeClr val="tx1"/>
                </a:solidFill>
                <a:latin typeface="+mn-lt"/>
                <a:ea typeface="+mn-ea"/>
                <a:cs typeface="+mn-cs"/>
              </a:rPr>
              <a:t>Microsoft SQL Server: </a:t>
            </a:r>
            <a:r>
              <a:rPr lang="en-US" sz="1000" kern="1200" dirty="0" smtClean="0">
                <a:solidFill>
                  <a:schemeClr val="tx1"/>
                </a:solidFill>
                <a:latin typeface="+mn-lt"/>
                <a:ea typeface="+mn-ea"/>
                <a:cs typeface="+mn-cs"/>
              </a:rPr>
              <a:t>App-V requires SQL Server 2000 (SP3a or SP4), SQL Server 2005 (SP1 or SP2), or SQL Server 2008. In locations where fault tolerance is not required, the SQL Server-based server can be installed on the same server as the Management Server </a:t>
            </a:r>
            <a:r>
              <a:rPr lang="en-US" sz="1000" dirty="0" smtClean="0"/>
              <a:t>s</a:t>
            </a:r>
            <a:r>
              <a:rPr lang="en-US" sz="1000" kern="1200" dirty="0" smtClean="0">
                <a:solidFill>
                  <a:schemeClr val="tx1"/>
                </a:solidFill>
                <a:latin typeface="+mn-lt"/>
                <a:ea typeface="+mn-ea"/>
                <a:cs typeface="+mn-cs"/>
              </a:rPr>
              <a:t>ervice and Management Server.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If the App-V database is unavailable, no configuration changes can be made to the App-V system. Streaming Servers that are currently running will continue to service clients. However, the Management Server service will fail to run if the database is unavailable during startup.</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The only supported fault-tolerance method for App-V today is SQL Server clustering. Server clusters are made up of two or more servers that can assume the load of the other servers in the cluster in the event of a failure. Creating a new cluster using failover clusters will require additional servers with the appropriate hardware to support the cluster service. Failover clusters will also require a shared storage device that can be locally attached to the servers running SQL Server, thus increasing the costs of deploying App-V. </a:t>
            </a:r>
          </a:p>
          <a:p>
            <a:pPr marL="231572" lvl="1" indent="-231572" eaLnBrk="0" fontAlgn="base" hangingPunct="0">
              <a:spcBef>
                <a:spcPct val="30000"/>
              </a:spcBef>
              <a:spcAft>
                <a:spcPct val="0"/>
              </a:spcAft>
              <a:buFontTx/>
              <a:buChar char="•"/>
              <a:defRPr/>
            </a:pPr>
            <a:r>
              <a:rPr lang="en-CA" sz="1000" kern="1200" dirty="0" smtClean="0">
                <a:solidFill>
                  <a:schemeClr val="tx1"/>
                </a:solidFill>
                <a:latin typeface="+mn-lt"/>
                <a:ea typeface="+mn-ea"/>
                <a:cs typeface="+mn-cs"/>
              </a:rPr>
              <a:t>Management Server: Fault tolerance is achieved by load balancing Management Servers; there are two Network Load Balancing options available</a:t>
            </a:r>
            <a:r>
              <a:rPr lang="en-US" sz="1000" dirty="0" smtClean="0"/>
              <a:t>—</a:t>
            </a:r>
            <a:r>
              <a:rPr lang="en-CA" sz="1000" kern="1200" dirty="0" smtClean="0">
                <a:solidFill>
                  <a:schemeClr val="tx1"/>
                </a:solidFill>
                <a:latin typeface="+mn-lt"/>
                <a:ea typeface="+mn-ea"/>
                <a:cs typeface="+mn-cs"/>
              </a:rPr>
              <a:t>software-based NLB and hardware load balancer.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CA" sz="1000" b="1" dirty="0" smtClean="0">
              <a:latin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CA" sz="1000" b="1" dirty="0" smtClean="0">
                <a:latin typeface="+mn-lt"/>
              </a:rPr>
              <a:t>Combining</a:t>
            </a:r>
            <a:r>
              <a:rPr lang="en-CA" sz="1000" b="1" baseline="0" dirty="0" smtClean="0">
                <a:latin typeface="+mn-lt"/>
              </a:rPr>
              <a:t> server roles</a:t>
            </a:r>
            <a:endParaRPr lang="en-CA" sz="1000" dirty="0" smtClean="0">
              <a:latin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000" dirty="0" smtClean="0">
                <a:latin typeface="+mn-lt"/>
              </a:rPr>
              <a:t>Discounting scaling and fault-tolerance requirements, the minimum number of servers needed for a location with connectivity to Active Directory is one. This server will host the Management Server, Streaming Server, Management Server service, and SQL Server roles. Server roles, therefore, can be arranged in any desired combination since they do not conflict with one another.</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Although there are a number of fault-tolerance strategies and technologies available, not all are applicable to a given service. Additionally, if App-V roles are combined, certain fault-tolerance options may no longer apply due to incompatibilities.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CA" sz="1000" dirty="0" smtClean="0">
              <a:latin typeface="+mn-lt"/>
            </a:endParaRPr>
          </a:p>
          <a:p>
            <a:pPr lvl="1">
              <a:lnSpc>
                <a:spcPct val="150000"/>
              </a:lnSpc>
            </a:pPr>
            <a:endParaRPr lang="en-CA" sz="1000" dirty="0" smtClean="0"/>
          </a:p>
          <a:p>
            <a:pPr lvl="1">
              <a:lnSpc>
                <a:spcPct val="150000"/>
              </a:lnSpc>
            </a:pP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Validating with the Business (Step 6)</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the decisions made for each server role with the affected business units:</a:t>
            </a:r>
          </a:p>
          <a:p>
            <a:r>
              <a:rPr lang="en-US" sz="1000" b="1" kern="1200" dirty="0" smtClean="0">
                <a:solidFill>
                  <a:schemeClr val="tx1"/>
                </a:solidFill>
                <a:effectLst/>
                <a:latin typeface="+mn-lt"/>
                <a:ea typeface="+mn-ea"/>
                <a:cs typeface="+mn-cs"/>
              </a:rPr>
              <a:t>Is there sufficient cost justification to warrant fault tolerance?</a:t>
            </a:r>
            <a:r>
              <a:rPr lang="en-US" sz="1000" kern="1200" dirty="0" smtClean="0">
                <a:solidFill>
                  <a:schemeClr val="tx1"/>
                </a:solidFill>
                <a:effectLst/>
                <a:latin typeface="+mn-lt"/>
                <a:ea typeface="+mn-ea"/>
                <a:cs typeface="+mn-cs"/>
              </a:rPr>
              <a:t> If applications must be available, implementing a load-balanced and redundant solution may be a requirement of the deployment. It is important to understand which applications are critical to the enterprise and how virtualization and streaming may affect their availability to the parties that rely on them. Ensure that the business agrees that there is an appropriate balance between the costs and fault-tolerance capabilities.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Summary and Conclusion</a:t>
            </a:r>
          </a:p>
          <a:p>
            <a:endParaRPr lang="en-US" sz="1000" dirty="0" smtClean="0"/>
          </a:p>
          <a:p>
            <a:pPr marL="231572" indent="-231572" rtl="0" eaLnBrk="0" fontAlgn="base" hangingPunct="0">
              <a:spcBef>
                <a:spcPct val="30000"/>
              </a:spcBef>
              <a:spcAft>
                <a:spcPct val="0"/>
              </a:spcAft>
              <a:buFontTx/>
              <a:buChar char="•"/>
              <a:defRPr/>
            </a:pPr>
            <a:r>
              <a:rPr lang="en-CA" sz="1000" kern="1200" dirty="0" smtClean="0">
                <a:solidFill>
                  <a:schemeClr val="tx1"/>
                </a:solidFill>
                <a:ea typeface="+mn-ea"/>
                <a:cs typeface="+mn-cs"/>
              </a:rPr>
              <a:t> Carefully consider requirements for streaming infrastructure. </a:t>
            </a:r>
          </a:p>
          <a:p>
            <a:pPr marL="231572" indent="-231572" rtl="0" eaLnBrk="0" fontAlgn="base" hangingPunct="0">
              <a:spcBef>
                <a:spcPct val="30000"/>
              </a:spcBef>
              <a:spcAft>
                <a:spcPct val="0"/>
              </a:spcAft>
              <a:buFontTx/>
              <a:buChar char="•"/>
              <a:defRPr/>
            </a:pPr>
            <a:r>
              <a:rPr lang="en-CA" sz="1000" kern="1200" dirty="0" smtClean="0">
                <a:solidFill>
                  <a:schemeClr val="tx1"/>
                </a:solidFill>
                <a:ea typeface="+mn-ea"/>
                <a:cs typeface="+mn-cs"/>
              </a:rPr>
              <a:t> A combination of models may be required to deliver virtual applications within the organization.</a:t>
            </a:r>
          </a:p>
          <a:p>
            <a:pPr marL="231572" indent="-231572" rtl="0" eaLnBrk="0" fontAlgn="base" hangingPunct="0">
              <a:spcBef>
                <a:spcPct val="30000"/>
              </a:spcBef>
              <a:spcAft>
                <a:spcPct val="0"/>
              </a:spcAft>
              <a:buFontTx/>
              <a:buChar char="•"/>
              <a:defRPr/>
            </a:pPr>
            <a:r>
              <a:rPr lang="en-CA" sz="1000" kern="1200" dirty="0" smtClean="0">
                <a:solidFill>
                  <a:schemeClr val="tx1"/>
                </a:solidFill>
                <a:ea typeface="+mn-ea"/>
                <a:cs typeface="+mn-cs"/>
              </a:rPr>
              <a:t> Planning is key.</a:t>
            </a:r>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extLst>
      <p:ext uri="{BB962C8B-B14F-4D97-AF65-F5344CB8AC3E}">
        <p14:creationId xmlns:p14="http://schemas.microsoft.com/office/powerpoint/2010/main" val="39520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extLst>
      <p:ext uri="{BB962C8B-B14F-4D97-AF65-F5344CB8AC3E}">
        <p14:creationId xmlns:p14="http://schemas.microsoft.com/office/powerpoint/2010/main" val="47889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b="1" dirty="0" smtClean="0"/>
              <a:t>Benefits of Using the App-V Guide</a:t>
            </a:r>
          </a:p>
          <a:p>
            <a:pPr>
              <a:defRPr/>
            </a:pPr>
            <a:endParaRPr lang="en-US" sz="1000" b="1" dirty="0" smtClean="0"/>
          </a:p>
          <a:p>
            <a:pPr>
              <a:defRPr/>
            </a:pPr>
            <a:r>
              <a:rPr lang="en-US" sz="1000" b="1" dirty="0" smtClean="0"/>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ea typeface="+mn-ea"/>
              <a:cs typeface="+mn-cs"/>
            </a:endParaRPr>
          </a:p>
          <a:p>
            <a:pPr>
              <a:defRPr/>
            </a:pPr>
            <a:r>
              <a:rPr lang="en-US" sz="1000" b="1" dirty="0" smtClean="0"/>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ea typeface="+mn-ea"/>
                <a:cs typeface="+mn-cs"/>
              </a:rPr>
              <a:t>Infrastructure that is sized appropriately to meet business requirements.</a:t>
            </a:r>
          </a:p>
          <a:p>
            <a:pPr>
              <a:defRPr/>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425950"/>
            <a:ext cx="5618480" cy="4189095"/>
          </a:xfrm>
        </p:spPr>
        <p:txBody>
          <a:bodyPr/>
          <a:lstStyle/>
          <a:p>
            <a:r>
              <a:rPr lang="en-US" sz="1000" dirty="0" smtClean="0"/>
              <a:t>This guide was created to enable infrastructure planners to design virtualization infrastructure solutions. This guide includes specific design information, including activities that encourage sound planning. Each activity includes:</a:t>
            </a:r>
          </a:p>
          <a:p>
            <a:endParaRPr lang="en-US" sz="1000" dirty="0" smtClean="0"/>
          </a:p>
          <a:p>
            <a:pPr marL="231572" lvl="1"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Prerequisites and background on the activity.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Tasks that will be performed to complete the activity.</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Reference information regarding the activity’s impact on characteristics such as cost, complexity, and capacity of the solution.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ea typeface="+mn-ea"/>
                <a:cs typeface="+mn-cs"/>
              </a:rPr>
              <a:t>Questions to ensure business needs are captured and reflected in the solution.</a:t>
            </a:r>
          </a:p>
          <a:p>
            <a:pPr lvl="1">
              <a:buFontTx/>
              <a:buChar char="•"/>
            </a:pPr>
            <a:endParaRPr lang="en-US" sz="1000" dirty="0" smtClean="0"/>
          </a:p>
          <a:p>
            <a:r>
              <a:rPr lang="en-US" sz="1000" dirty="0" smtClean="0"/>
              <a:t>This guide is written for information technology (IT) infrastructure specialists who are responsible for planning and designing a Microsoft Application Virtualization infrastructure. </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b="1" dirty="0" smtClean="0"/>
              <a:t>Benefits of Using the App-V Guide (Continued)</a:t>
            </a:r>
          </a:p>
          <a:p>
            <a:pPr defTabSz="912813"/>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sz="1500" kern="1200" dirty="0">
              <a:solidFill>
                <a:schemeClr val="tx2"/>
              </a:solidFill>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&lt;This slide shows the effect that Application Virtualization has on infrastructure maturity as reflected in the Core Infrastructure Optimization Model.&gt;</a:t>
            </a:r>
          </a:p>
          <a:p>
            <a:endParaRPr lang="en-US" sz="1000" b="1" dirty="0" smtClean="0"/>
          </a:p>
          <a:p>
            <a:r>
              <a:rPr lang="en-US" sz="1000" dirty="0" smtClean="0"/>
              <a:t>The Infrastructure Optimization (IO) Model at Microsoft groups IT processes and technologies across a continuum of organizational maturity. (For more information, see </a:t>
            </a:r>
            <a:r>
              <a:rPr lang="en-US" sz="1000" u="sng" dirty="0" smtClean="0"/>
              <a:t>www.microsoft.com/infrastructure</a:t>
            </a:r>
            <a:r>
              <a:rPr lang="en-US" sz="1000" dirty="0" smtClean="0"/>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having administrator-controlled automated physical or virtual application distribution will help move an organization to the Rationalized level. App-V gives the administrator control over application distribution by delivering applications that are never installed, yet securely follow users anywhere, on demand. On the path to the Dynamic level, organizations can use App-V to enable dynamic application access and recovery for desktop applications. </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purpose of this presentation is to address the decisions and/or activities that need to occur in planning a Microsoft Application Virtualization (App-V) implementation. The following slides will take an IT pro through the most critical design elements in a well-planned App-V design.</a:t>
            </a:r>
          </a:p>
          <a:p>
            <a:endParaRPr lang="en-US" dirty="0"/>
          </a:p>
        </p:txBody>
      </p:sp>
      <p:sp>
        <p:nvSpPr>
          <p:cNvPr id="9" name="Date Placeholder 8"/>
          <p:cNvSpPr>
            <a:spLocks noGrp="1"/>
          </p:cNvSpPr>
          <p:nvPr>
            <p:ph type="dt"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4</a:t>
            </a:fld>
            <a:endParaRPr lang="en-US" dirty="0"/>
          </a:p>
        </p:txBody>
      </p:sp>
      <p:sp>
        <p:nvSpPr>
          <p:cNvPr id="11" name="Footer Placeholder 10"/>
          <p:cNvSpPr>
            <a:spLocks noGrp="1"/>
          </p:cNvSpPr>
          <p:nvPr>
            <p:ph type="ftr" sz="quarter" idx="12"/>
          </p:nvPr>
        </p:nvSpPr>
        <p:spPr/>
        <p:txBody>
          <a:bodyPr/>
          <a:lstStyle/>
          <a:p>
            <a:endParaRPr lang="en-US" dirty="0" smtClean="0">
              <a:solidFill>
                <a:srgbClr val="000000"/>
              </a:solidFill>
            </a:endParaRPr>
          </a:p>
        </p:txBody>
      </p:sp>
      <p:sp>
        <p:nvSpPr>
          <p:cNvPr id="12" name="Header Placeholder 11"/>
          <p:cNvSpPr>
            <a:spLocks noGrp="1"/>
          </p:cNvSpPr>
          <p:nvPr>
            <p:ph type="hdr" sz="quarter" idx="1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Software management is one of the most time-consuming aspects of managing an enterprise network environment. Most enterprises use hundreds of different software applications across their organizations.</a:t>
            </a:r>
            <a:endParaRPr lang="en-CA" sz="1000" dirty="0" smtClean="0"/>
          </a:p>
          <a:p>
            <a:r>
              <a:rPr lang="en-US" sz="1000" dirty="0" smtClean="0"/>
              <a:t> </a:t>
            </a:r>
            <a:endParaRPr lang="en-CA" sz="1000" dirty="0" smtClean="0"/>
          </a:p>
          <a:p>
            <a:r>
              <a:rPr lang="en-US" sz="1000" dirty="0" smtClean="0"/>
              <a:t>Organizations today are beginning to implement more structured management systems to reduce the work of managing numerous software applications and suites. A significant new tool to help with this challenge is application virtualization. Microsoft’s application virtualization offering is built on the Microsoft Application Virtualization (App-V) platform. </a:t>
            </a:r>
            <a:endParaRPr lang="en-CA" sz="1000" dirty="0" smtClean="0"/>
          </a:p>
          <a:p>
            <a:r>
              <a:rPr lang="en-US" sz="1000" dirty="0" smtClean="0"/>
              <a:t> </a:t>
            </a:r>
            <a:endParaRPr lang="en-CA" sz="1000" dirty="0" smtClean="0"/>
          </a:p>
          <a:p>
            <a:r>
              <a:rPr lang="en-US" sz="1000" dirty="0" smtClean="0"/>
              <a:t>App-V offers several new technologies to reduce the complexity of managing applications in enterprise environments. To effectively implement the App-V platform, organizations will want to align it with business goals and needs. There are several additional considerations to examine, as the following slides will show.</a:t>
            </a:r>
            <a:endParaRPr lang="en-CA" sz="1000"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purpose of this guide is to focus on the considerations that organizations should take into account when designing a virtualization infrastructure.  </a:t>
            </a:r>
          </a:p>
          <a:p>
            <a:endParaRPr lang="en-US" sz="1000" dirty="0" smtClean="0"/>
          </a:p>
          <a:p>
            <a:r>
              <a:rPr lang="en-US" sz="1000" dirty="0" smtClean="0"/>
              <a:t>This will be accomplished by enabling planners to determine applications’ requirements and, using those requirements, design a Microsoft Application Virtualization infrastructure.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mn-lt"/>
                <a:ea typeface="+mn-ea"/>
                <a:cs typeface="+mn-cs"/>
              </a:rPr>
              <a:t>The App-V 4.6 product provides the following enhancements and new features:</a:t>
            </a:r>
          </a:p>
          <a:p>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Delivers support for 64-bit operating systems. </a:t>
            </a:r>
            <a:r>
              <a:rPr lang="en-US" sz="1000" kern="1200" dirty="0" smtClean="0">
                <a:solidFill>
                  <a:schemeClr val="tx1"/>
                </a:solidFill>
                <a:effectLst/>
                <a:latin typeface="+mn-lt"/>
                <a:ea typeface="+mn-ea"/>
                <a:cs typeface="+mn-cs"/>
              </a:rPr>
              <a:t>Provides the ability to sequence and run 32-bit and 64-bit applications on 64-bit Windows 7, Windows Vista, Windows XP, and Windows Server 2008 R2.</a:t>
            </a:r>
          </a:p>
          <a:p>
            <a:pPr marL="171450" lvl="0" indent="-171450">
              <a:buFont typeface="Arial" pitchFamily="34" charset="0"/>
              <a:buChar char="•"/>
            </a:pPr>
            <a:r>
              <a:rPr lang="en-US" sz="1000" b="1" kern="1200" dirty="0" smtClean="0">
                <a:solidFill>
                  <a:schemeClr val="tx1"/>
                </a:solidFill>
                <a:effectLst/>
                <a:latin typeface="+mn-lt"/>
                <a:ea typeface="+mn-ea"/>
                <a:cs typeface="+mn-cs"/>
              </a:rPr>
              <a:t>Provides support for Windows 7 and Windows Server 2008 R2. </a:t>
            </a:r>
            <a:r>
              <a:rPr lang="en-US" sz="1000" kern="1200" dirty="0" smtClean="0">
                <a:solidFill>
                  <a:schemeClr val="tx1"/>
                </a:solidFill>
                <a:effectLst/>
                <a:latin typeface="+mn-lt"/>
                <a:ea typeface="+mn-ea"/>
                <a:cs typeface="+mn-cs"/>
              </a:rPr>
              <a:t>Provides support for Windows 7 and Windows Server 2008 R2, including support for Windows 7 features such as Windows Taskbar, Jump List, AppLocker</a:t>
            </a:r>
            <a:r>
              <a:rPr lang="en-US" sz="1000" baseline="30000" dirty="0" smtClean="0">
                <a:cs typeface="Arial" charset="0"/>
              </a:rPr>
              <a:t>®</a:t>
            </a:r>
            <a:r>
              <a:rPr lang="en-US" sz="1000" kern="1200" dirty="0" smtClean="0">
                <a:solidFill>
                  <a:schemeClr val="tx1"/>
                </a:solidFill>
                <a:effectLst/>
                <a:latin typeface="+mn-lt"/>
                <a:ea typeface="+mn-ea"/>
                <a:cs typeface="+mn-cs"/>
              </a:rPr>
              <a:t>, BranchCache</a:t>
            </a:r>
            <a:r>
              <a:rPr lang="en-US" sz="1000" baseline="30000" dirty="0" smtClean="0">
                <a:cs typeface="Arial" charset="0"/>
              </a:rPr>
              <a:t>®</a:t>
            </a:r>
            <a:r>
              <a:rPr lang="en-US" sz="1000" kern="1200" dirty="0" smtClean="0">
                <a:solidFill>
                  <a:schemeClr val="tx1"/>
                </a:solidFill>
                <a:effectLst/>
                <a:latin typeface="+mn-lt"/>
                <a:ea typeface="+mn-ea"/>
                <a:cs typeface="+mn-cs"/>
              </a:rPr>
              <a:t>, and BitLocker to Go</a:t>
            </a:r>
            <a:r>
              <a:rPr lang="en-US" sz="1000" baseline="30000" dirty="0" smtClean="0">
                <a:cs typeface="Arial" charset="0"/>
              </a:rPr>
              <a:t>®</a:t>
            </a:r>
            <a:r>
              <a:rPr lang="en-US" sz="1000" kern="1200" dirty="0" smtClean="0">
                <a:solidFill>
                  <a:schemeClr val="tx1"/>
                </a:solidFill>
                <a:effectLst/>
                <a:latin typeface="+mn-lt"/>
                <a:ea typeface="+mn-ea"/>
                <a:cs typeface="+mn-cs"/>
              </a:rPr>
              <a:t>.</a:t>
            </a:r>
          </a:p>
          <a:p>
            <a:pPr marL="171450" lvl="0" indent="-171450">
              <a:buFont typeface="Arial" pitchFamily="34" charset="0"/>
              <a:buChar char="•"/>
            </a:pPr>
            <a:r>
              <a:rPr lang="en-US" sz="1000" b="1" kern="1200" dirty="0" smtClean="0">
                <a:solidFill>
                  <a:schemeClr val="tx1"/>
                </a:solidFill>
                <a:effectLst/>
                <a:latin typeface="+mn-lt"/>
                <a:ea typeface="+mn-ea"/>
                <a:cs typeface="+mn-cs"/>
              </a:rPr>
              <a:t>Expands globalization and localization.</a:t>
            </a:r>
            <a:r>
              <a:rPr lang="en-US" sz="1000" kern="1200" dirty="0" smtClean="0">
                <a:solidFill>
                  <a:schemeClr val="tx1"/>
                </a:solidFill>
                <a:effectLst/>
                <a:latin typeface="+mn-lt"/>
                <a:ea typeface="+mn-ea"/>
                <a:cs typeface="+mn-cs"/>
              </a:rPr>
              <a:t> Provides 12 additional languages to support both virtualizing non-English applications and running the App-V user interface in additional non-English languages.</a:t>
            </a:r>
          </a:p>
          <a:p>
            <a:pPr marL="171450" lvl="0" indent="-171450">
              <a:buFont typeface="Arial" pitchFamily="34" charset="0"/>
              <a:buChar char="•"/>
            </a:pPr>
            <a:r>
              <a:rPr lang="en-US" sz="1000" b="1" kern="1200" dirty="0" smtClean="0">
                <a:solidFill>
                  <a:schemeClr val="tx1"/>
                </a:solidFill>
                <a:effectLst/>
                <a:latin typeface="+mn-lt"/>
                <a:ea typeface="+mn-ea"/>
                <a:cs typeface="+mn-cs"/>
              </a:rPr>
              <a:t>Adds support for Virtual Desktop Infrastructure (VDI) systems. </a:t>
            </a:r>
            <a:r>
              <a:rPr lang="en-US" sz="1000" kern="1200" dirty="0" smtClean="0">
                <a:solidFill>
                  <a:schemeClr val="tx1"/>
                </a:solidFill>
                <a:effectLst/>
                <a:latin typeface="+mn-lt"/>
                <a:ea typeface="+mn-ea"/>
                <a:cs typeface="+mn-cs"/>
              </a:rPr>
              <a:t>Provides capability for read-only shared cache to help optimize server disk storage in VDI scenarios.</a:t>
            </a:r>
          </a:p>
          <a:p>
            <a:pPr marL="171450" lvl="0" indent="-171450">
              <a:buFont typeface="Arial" pitchFamily="34" charset="0"/>
              <a:buChar char="•"/>
            </a:pPr>
            <a:r>
              <a:rPr lang="en-US" sz="1000" b="1" kern="1200" dirty="0" smtClean="0">
                <a:solidFill>
                  <a:schemeClr val="tx1"/>
                </a:solidFill>
                <a:effectLst/>
                <a:latin typeface="+mn-lt"/>
                <a:ea typeface="+mn-ea"/>
                <a:cs typeface="+mn-cs"/>
              </a:rPr>
              <a:t>Offers improved sequencing experience. </a:t>
            </a:r>
            <a:r>
              <a:rPr lang="en-US" sz="1000" kern="1200" dirty="0" smtClean="0">
                <a:solidFill>
                  <a:schemeClr val="tx1"/>
                </a:solidFill>
                <a:effectLst/>
                <a:latin typeface="+mn-lt"/>
                <a:ea typeface="+mn-ea"/>
                <a:cs typeface="+mn-cs"/>
              </a:rPr>
              <a:t>Provides improvements to the sequencing wizard and support for sequencing 32-bit and 64-bit applications.</a:t>
            </a:r>
          </a:p>
          <a:p>
            <a:endParaRPr lang="en-US" dirty="0"/>
          </a:p>
        </p:txBody>
      </p:sp>
      <p:sp>
        <p:nvSpPr>
          <p:cNvPr id="9" name="Date Placeholder 8"/>
          <p:cNvSpPr>
            <a:spLocks noGrp="1"/>
          </p:cNvSpPr>
          <p:nvPr>
            <p:ph type="dt"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7</a:t>
            </a:fld>
            <a:endParaRPr lang="en-US" dirty="0"/>
          </a:p>
        </p:txBody>
      </p:sp>
      <p:sp>
        <p:nvSpPr>
          <p:cNvPr id="11" name="Footer Placeholder 10"/>
          <p:cNvSpPr>
            <a:spLocks noGrp="1"/>
          </p:cNvSpPr>
          <p:nvPr>
            <p:ph type="ftr" sz="quarter" idx="12"/>
          </p:nvPr>
        </p:nvSpPr>
        <p:spPr/>
        <p:txBody>
          <a:bodyPr/>
          <a:lstStyle/>
          <a:p>
            <a:endParaRPr lang="en-US" dirty="0" smtClean="0">
              <a:solidFill>
                <a:srgbClr val="000000"/>
              </a:solidFill>
            </a:endParaRPr>
          </a:p>
        </p:txBody>
      </p:sp>
      <p:sp>
        <p:nvSpPr>
          <p:cNvPr id="12" name="Header Placeholder 11"/>
          <p:cNvSpPr>
            <a:spLocks noGrp="1"/>
          </p:cNvSpPr>
          <p:nvPr>
            <p:ph type="hdr" sz="quarter" idx="1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This is the App-V design flow. The details of the design will be described in the following slides.</a:t>
            </a:r>
          </a:p>
          <a:p>
            <a:endParaRPr lang="en-US" dirty="0"/>
          </a:p>
        </p:txBody>
      </p:sp>
      <p:sp>
        <p:nvSpPr>
          <p:cNvPr id="9" name="Date Placeholder 8"/>
          <p:cNvSpPr>
            <a:spLocks noGrp="1"/>
          </p:cNvSpPr>
          <p:nvPr>
            <p:ph type="dt" idx="10"/>
          </p:nvPr>
        </p:nvSpPr>
        <p:spPr/>
        <p:txBody>
          <a:bodyPr/>
          <a:lstStyle/>
          <a:p>
            <a:endParaRPr lang="en-US" dirty="0">
              <a:solidFill>
                <a:prstClr val="black"/>
              </a:solidFill>
            </a:endParaRPr>
          </a:p>
        </p:txBody>
      </p:sp>
      <p:sp>
        <p:nvSpPr>
          <p:cNvPr id="10" name="Slide Number Placeholder 9"/>
          <p:cNvSpPr>
            <a:spLocks noGrp="1"/>
          </p:cNvSpPr>
          <p:nvPr>
            <p:ph type="sldNum" sz="quarter" idx="11"/>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
        <p:nvSpPr>
          <p:cNvPr id="11" name="Footer Placeholder 10"/>
          <p:cNvSpPr>
            <a:spLocks noGrp="1"/>
          </p:cNvSpPr>
          <p:nvPr>
            <p:ph type="ftr" sz="quarter" idx="12"/>
          </p:nvPr>
        </p:nvSpPr>
        <p:spPr/>
        <p:txBody>
          <a:bodyPr/>
          <a:lstStyle/>
          <a:p>
            <a:endParaRPr lang="en-US" dirty="0" smtClean="0">
              <a:solidFill>
                <a:srgbClr val="000000"/>
              </a:solidFill>
            </a:endParaRPr>
          </a:p>
        </p:txBody>
      </p:sp>
      <p:sp>
        <p:nvSpPr>
          <p:cNvPr id="12" name="Header Placeholder 11"/>
          <p:cNvSpPr>
            <a:spLocks noGrp="1"/>
          </p:cNvSpPr>
          <p:nvPr>
            <p:ph type="hdr" sz="quarter" idx="13"/>
          </p:nvPr>
        </p:nvSpPr>
        <p:spPr/>
        <p:txBody>
          <a:bodyPr/>
          <a:lstStyle/>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000" dirty="0" smtClean="0">
                <a:ea typeface="ＭＳ Ｐゴシック" pitchFamily="34" charset="-128"/>
              </a:rPr>
              <a:t>The process of delivering virtualized applications to users is composed of two steps:</a:t>
            </a:r>
          </a:p>
          <a:p>
            <a:pPr>
              <a:lnSpc>
                <a:spcPct val="80000"/>
              </a:lnSpc>
            </a:pPr>
            <a:endParaRPr lang="en-US" sz="1000" dirty="0" smtClean="0">
              <a:ea typeface="ＭＳ Ｐゴシック" pitchFamily="34" charset="-128"/>
            </a:endParaRPr>
          </a:p>
          <a:p>
            <a:pPr marL="174625" indent="-174625">
              <a:lnSpc>
                <a:spcPct val="80000"/>
              </a:lnSpc>
              <a:buFont typeface="Arial" pitchFamily="34" charset="0"/>
              <a:buChar char="•"/>
            </a:pPr>
            <a:r>
              <a:rPr lang="en-US" sz="1000" dirty="0" smtClean="0">
                <a:ea typeface="ＭＳ Ｐゴシック" pitchFamily="34" charset="-128"/>
              </a:rPr>
              <a:t>The first step involves publishing the application, consisting of delivering the shortcuts and file type associations, package definition information, and content source location to each computer with the App-V client installed.</a:t>
            </a:r>
          </a:p>
          <a:p>
            <a:pPr marL="174625" indent="-174625">
              <a:lnSpc>
                <a:spcPct val="80000"/>
              </a:lnSpc>
              <a:buFont typeface="Arial" pitchFamily="34" charset="0"/>
              <a:buChar char="•"/>
            </a:pPr>
            <a:r>
              <a:rPr lang="en-US" sz="1000" dirty="0" smtClean="0">
                <a:ea typeface="ＭＳ Ｐゴシック" pitchFamily="34" charset="-128"/>
              </a:rPr>
              <a:t>In the second part, the packaged virtual applications are deployed to the workstation or terminal server. Alternatively, in a Windows Installer (MSI) deployment, the publishing information and deployment are combined in a single step.</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This diagram is one example of an App-V Architecture. </a:t>
            </a:r>
          </a:p>
          <a:p>
            <a:pPr>
              <a:lnSpc>
                <a:spcPct val="80000"/>
              </a:lnSpc>
            </a:pPr>
            <a:endParaRPr lang="en-US" sz="1600" dirty="0" smtClean="0">
              <a:ea typeface="ＭＳ Ｐゴシック" pitchFamily="34" charset="-128"/>
            </a:endParaRPr>
          </a:p>
          <a:p>
            <a:pPr>
              <a:lnSpc>
                <a:spcPct val="80000"/>
              </a:lnSpc>
            </a:pPr>
            <a:endParaRPr lang="en-US" sz="160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116767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295400"/>
            <a:ext cx="8458200" cy="584775"/>
          </a:xfrm>
          <a:prstGeom prst="rect">
            <a:avLst/>
          </a:prstGeom>
          <a:noFill/>
        </p:spPr>
        <p:txBody>
          <a:bodyPr wrap="square" rtlCol="0">
            <a:spAutoFit/>
          </a:bodyPr>
          <a:lstStyle/>
          <a:p>
            <a:r>
              <a:rPr lang="en-US" sz="3200" dirty="0" smtClean="0"/>
              <a:t>Microsoft</a:t>
            </a:r>
            <a:r>
              <a:rPr lang="en-US" sz="1600" b="1" baseline="70000" dirty="0" smtClean="0"/>
              <a:t>®</a:t>
            </a:r>
            <a:r>
              <a:rPr lang="en-US" sz="3200" dirty="0" smtClean="0"/>
              <a:t> Application Virtualization 4.6</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September 2008</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Determine the Project Scope</a:t>
            </a:r>
            <a:endParaRPr lang="en-US" dirty="0"/>
          </a:p>
        </p:txBody>
      </p:sp>
      <p:sp>
        <p:nvSpPr>
          <p:cNvPr id="3" name="Content Placeholder 2"/>
          <p:cNvSpPr>
            <a:spLocks noGrp="1"/>
          </p:cNvSpPr>
          <p:nvPr>
            <p:ph idx="1"/>
          </p:nvPr>
        </p:nvSpPr>
        <p:spPr>
          <a:xfrm>
            <a:off x="537027" y="1524001"/>
            <a:ext cx="8229600" cy="5029199"/>
          </a:xfrm>
        </p:spPr>
        <p:txBody>
          <a:bodyPr>
            <a:normAutofit/>
          </a:bodyPr>
          <a:lstStyle/>
          <a:p>
            <a:pPr marL="342900" indent="-342900"/>
            <a:r>
              <a:rPr lang="en-US" sz="2400" dirty="0" smtClean="0">
                <a:solidFill>
                  <a:schemeClr val="tx1"/>
                </a:solidFill>
              </a:rPr>
              <a:t>Task 1: Determine Application Scope</a:t>
            </a:r>
            <a:endParaRPr lang="en-US" sz="2400" dirty="0">
              <a:solidFill>
                <a:schemeClr val="tx1"/>
              </a:solidFill>
            </a:endParaRPr>
          </a:p>
          <a:p>
            <a:pPr marL="631825" lvl="1" indent="-228600">
              <a:spcBef>
                <a:spcPts val="1200"/>
              </a:spcBef>
              <a:buClr>
                <a:srgbClr val="557EB9"/>
              </a:buClr>
              <a:buFont typeface="Arial" pitchFamily="34" charset="0"/>
              <a:buChar char="•"/>
            </a:pPr>
            <a:r>
              <a:rPr lang="en-US" dirty="0" smtClean="0">
                <a:solidFill>
                  <a:srgbClr val="000000"/>
                </a:solidFill>
              </a:rPr>
              <a:t>Define </a:t>
            </a:r>
            <a:r>
              <a:rPr lang="en-US" dirty="0">
                <a:solidFill>
                  <a:srgbClr val="000000"/>
                </a:solidFill>
              </a:rPr>
              <a:t>what applications the business needs virtualized</a:t>
            </a:r>
          </a:p>
          <a:p>
            <a:pPr marL="342900" indent="-342900"/>
            <a:r>
              <a:rPr lang="en-US" sz="2400" dirty="0" smtClean="0">
                <a:solidFill>
                  <a:schemeClr val="tx1"/>
                </a:solidFill>
              </a:rPr>
              <a:t>Task 2: </a:t>
            </a:r>
            <a:r>
              <a:rPr lang="en-US" sz="2400" dirty="0">
                <a:solidFill>
                  <a:schemeClr val="tx1"/>
                </a:solidFill>
              </a:rPr>
              <a:t>Determine </a:t>
            </a:r>
            <a:r>
              <a:rPr lang="en-US" sz="2400" dirty="0" smtClean="0">
                <a:solidFill>
                  <a:schemeClr val="tx1"/>
                </a:solidFill>
              </a:rPr>
              <a:t>Location Scope</a:t>
            </a:r>
          </a:p>
          <a:p>
            <a:pPr marL="631825" lvl="1" indent="-228600">
              <a:spcBef>
                <a:spcPts val="1200"/>
              </a:spcBef>
              <a:buClr>
                <a:srgbClr val="557EB9"/>
              </a:buClr>
              <a:buFont typeface="Arial" pitchFamily="34" charset="0"/>
              <a:buChar char="•"/>
            </a:pPr>
            <a:r>
              <a:rPr lang="en-US" dirty="0" smtClean="0">
                <a:solidFill>
                  <a:srgbClr val="000000"/>
                </a:solidFill>
              </a:rPr>
              <a:t>For </a:t>
            </a:r>
            <a:r>
              <a:rPr lang="en-US" dirty="0">
                <a:solidFill>
                  <a:srgbClr val="000000"/>
                </a:solidFill>
              </a:rPr>
              <a:t>example, </a:t>
            </a:r>
            <a:r>
              <a:rPr lang="en-US" dirty="0" smtClean="0">
                <a:solidFill>
                  <a:srgbClr val="000000"/>
                </a:solidFill>
              </a:rPr>
              <a:t>enterprisewide </a:t>
            </a:r>
            <a:r>
              <a:rPr lang="en-US" dirty="0">
                <a:solidFill>
                  <a:srgbClr val="000000"/>
                </a:solidFill>
              </a:rPr>
              <a:t>or a specific geographic location</a:t>
            </a:r>
          </a:p>
          <a:p>
            <a:pPr marL="625475" lvl="2" indent="-163513">
              <a:spcBef>
                <a:spcPts val="1200"/>
              </a:spcBef>
              <a:buNone/>
            </a:pPr>
            <a:r>
              <a:rPr lang="en-US" dirty="0" smtClean="0"/>
              <a:t>	Record</a:t>
            </a:r>
            <a:r>
              <a:rPr lang="en-US" dirty="0"/>
              <a:t>:</a:t>
            </a:r>
          </a:p>
          <a:p>
            <a:pPr marL="914400" lvl="3" indent="-288925">
              <a:buFont typeface="Arial" pitchFamily="34" charset="0"/>
              <a:buChar char="•"/>
            </a:pPr>
            <a:r>
              <a:rPr lang="en-US" dirty="0" smtClean="0"/>
              <a:t>Location</a:t>
            </a:r>
            <a:endParaRPr lang="en-US" dirty="0"/>
          </a:p>
          <a:p>
            <a:pPr marL="914400" lvl="3" indent="-288925">
              <a:buFont typeface="Arial" pitchFamily="34" charset="0"/>
              <a:buChar char="•"/>
            </a:pPr>
            <a:r>
              <a:rPr lang="en-US" dirty="0"/>
              <a:t>Number of users at </a:t>
            </a:r>
            <a:r>
              <a:rPr lang="en-US" dirty="0" smtClean="0"/>
              <a:t>location</a:t>
            </a:r>
          </a:p>
          <a:p>
            <a:pPr marL="914400" lvl="3" indent="-288925">
              <a:buFont typeface="Arial" pitchFamily="34" charset="0"/>
              <a:buChar char="•"/>
            </a:pPr>
            <a:r>
              <a:rPr lang="en-US" dirty="0" smtClean="0"/>
              <a:t>Connection </a:t>
            </a:r>
            <a:r>
              <a:rPr lang="en-US" dirty="0"/>
              <a:t>paths and available bandwidth to each location</a:t>
            </a:r>
          </a:p>
          <a:p>
            <a:pPr marL="342900" indent="-342900"/>
            <a:endParaRPr lang="en-US" sz="2400" dirty="0">
              <a:solidFill>
                <a:schemeClr val="tx1"/>
              </a:solidFill>
            </a:endParaRPr>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with the Business (Step 1)</a:t>
            </a:r>
            <a:endParaRPr lang="en-US" dirty="0"/>
          </a:p>
        </p:txBody>
      </p:sp>
      <p:sp>
        <p:nvSpPr>
          <p:cNvPr id="3" name="Content Placeholder 2"/>
          <p:cNvSpPr>
            <a:spLocks noGrp="1"/>
          </p:cNvSpPr>
          <p:nvPr>
            <p:ph idx="1"/>
          </p:nvPr>
        </p:nvSpPr>
        <p:spPr>
          <a:xfrm>
            <a:off x="537027" y="1524001"/>
            <a:ext cx="8229600" cy="5029199"/>
          </a:xfrm>
        </p:spPr>
        <p:txBody>
          <a:bodyPr>
            <a:normAutofit/>
          </a:bodyPr>
          <a:lstStyle/>
          <a:p>
            <a:pPr marL="342900" indent="-342900"/>
            <a:r>
              <a:rPr lang="en-US" sz="2400" dirty="0" smtClean="0">
                <a:solidFill>
                  <a:schemeClr val="tx1"/>
                </a:solidFill>
              </a:rPr>
              <a:t>It </a:t>
            </a:r>
            <a:r>
              <a:rPr lang="en-US" sz="2400" dirty="0">
                <a:solidFill>
                  <a:schemeClr val="tx1"/>
                </a:solidFill>
              </a:rPr>
              <a:t>is important to clarify </a:t>
            </a:r>
            <a:r>
              <a:rPr lang="en-US" sz="2400" dirty="0" smtClean="0">
                <a:solidFill>
                  <a:schemeClr val="tx1"/>
                </a:solidFill>
              </a:rPr>
              <a:t>these </a:t>
            </a:r>
            <a:r>
              <a:rPr lang="en-US" sz="2400" dirty="0">
                <a:solidFill>
                  <a:schemeClr val="tx1"/>
                </a:solidFill>
              </a:rPr>
              <a:t>items with the </a:t>
            </a:r>
            <a:r>
              <a:rPr lang="en-US" sz="2400" dirty="0" smtClean="0">
                <a:solidFill>
                  <a:schemeClr val="tx1"/>
                </a:solidFill>
              </a:rPr>
              <a:t>business:</a:t>
            </a:r>
            <a:endParaRPr lang="en-US" sz="2400" dirty="0">
              <a:solidFill>
                <a:schemeClr val="tx1"/>
              </a:solidFill>
            </a:endParaRPr>
          </a:p>
          <a:p>
            <a:pPr marL="631825" lvl="1" indent="-228600">
              <a:spcBef>
                <a:spcPts val="1200"/>
              </a:spcBef>
              <a:buClr>
                <a:srgbClr val="557EB9"/>
              </a:buClr>
              <a:buFont typeface="Arial" pitchFamily="34" charset="0"/>
              <a:buChar char="•"/>
            </a:pPr>
            <a:r>
              <a:rPr lang="en-US" dirty="0">
                <a:solidFill>
                  <a:srgbClr val="000000"/>
                </a:solidFill>
              </a:rPr>
              <a:t>Is each application to be virtualized supported by the vendor?</a:t>
            </a:r>
          </a:p>
          <a:p>
            <a:pPr marL="631825" lvl="1" indent="-228600">
              <a:spcBef>
                <a:spcPts val="1200"/>
              </a:spcBef>
              <a:buClr>
                <a:srgbClr val="557EB9"/>
              </a:buClr>
              <a:buFont typeface="Arial" pitchFamily="34" charset="0"/>
              <a:buChar char="•"/>
            </a:pPr>
            <a:r>
              <a:rPr lang="en-US" dirty="0">
                <a:solidFill>
                  <a:srgbClr val="000000"/>
                </a:solidFill>
              </a:rPr>
              <a:t>Does the licensing agreement allow each application to be virtualized?</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1836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2: Determine Which Models Will Be </a:t>
            </a:r>
            <a:r>
              <a:rPr lang="en-US" dirty="0"/>
              <a:t>Needed</a:t>
            </a:r>
          </a:p>
        </p:txBody>
      </p:sp>
      <p:sp>
        <p:nvSpPr>
          <p:cNvPr id="3" name="Content Placeholder 2"/>
          <p:cNvSpPr>
            <a:spLocks noGrp="1"/>
          </p:cNvSpPr>
          <p:nvPr>
            <p:ph idx="1"/>
          </p:nvPr>
        </p:nvSpPr>
        <p:spPr>
          <a:xfrm>
            <a:off x="609600" y="1839311"/>
            <a:ext cx="8229600" cy="5029199"/>
          </a:xfrm>
        </p:spPr>
        <p:txBody>
          <a:bodyPr>
            <a:normAutofit/>
          </a:bodyPr>
          <a:lstStyle/>
          <a:p>
            <a:pPr marL="342900" indent="-342900"/>
            <a:r>
              <a:rPr lang="en-US" sz="2400" dirty="0">
                <a:solidFill>
                  <a:schemeClr val="tx1"/>
                </a:solidFill>
              </a:rPr>
              <a:t>App-V provides three methods for deploying application virtualization:</a:t>
            </a:r>
          </a:p>
          <a:p>
            <a:pPr marL="631825" lvl="1" indent="-295275">
              <a:spcBef>
                <a:spcPts val="1200"/>
              </a:spcBef>
              <a:buClr>
                <a:srgbClr val="557EB9"/>
              </a:buClr>
              <a:buFont typeface="Arial" pitchFamily="34" charset="0"/>
              <a:buChar char="•"/>
            </a:pPr>
            <a:r>
              <a:rPr lang="en-US" dirty="0" smtClean="0">
                <a:solidFill>
                  <a:srgbClr val="000000"/>
                </a:solidFill>
              </a:rPr>
              <a:t>Option </a:t>
            </a:r>
            <a:r>
              <a:rPr lang="en-US" dirty="0">
                <a:solidFill>
                  <a:srgbClr val="000000"/>
                </a:solidFill>
              </a:rPr>
              <a:t>1: Standalone Model via sequencing and client</a:t>
            </a:r>
          </a:p>
          <a:p>
            <a:pPr marL="631825" lvl="1" indent="-295275">
              <a:spcBef>
                <a:spcPts val="1200"/>
              </a:spcBef>
              <a:buClr>
                <a:srgbClr val="557EB9"/>
              </a:buClr>
              <a:buFont typeface="Arial" pitchFamily="34" charset="0"/>
              <a:buChar char="•"/>
            </a:pPr>
            <a:r>
              <a:rPr lang="en-US" dirty="0">
                <a:solidFill>
                  <a:srgbClr val="000000"/>
                </a:solidFill>
              </a:rPr>
              <a:t>Option 2: Streaming Model using the native streaming capabilities of App-V</a:t>
            </a:r>
          </a:p>
          <a:p>
            <a:pPr marL="631825" lvl="1" indent="-295275">
              <a:spcBef>
                <a:spcPts val="1200"/>
              </a:spcBef>
              <a:buClr>
                <a:srgbClr val="557EB9"/>
              </a:buClr>
              <a:buFont typeface="Arial" pitchFamily="34" charset="0"/>
              <a:buChar char="•"/>
            </a:pPr>
            <a:r>
              <a:rPr lang="en-US" dirty="0">
                <a:solidFill>
                  <a:srgbClr val="000000"/>
                </a:solidFill>
              </a:rPr>
              <a:t>Option 3: Full Infrastructure Model provides software distribution, management, and reporting capabilities (includes application streaming)</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54854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Option 1: Example Standalone Model </a:t>
            </a:r>
            <a:r>
              <a:rPr lang="en-US" dirty="0" smtClean="0"/>
              <a:t>Architecture (Step 2)</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752601"/>
            <a:ext cx="5657850" cy="48107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Option </a:t>
            </a:r>
            <a:r>
              <a:rPr lang="en-US" dirty="0"/>
              <a:t>1: </a:t>
            </a:r>
            <a:r>
              <a:rPr lang="en-US" dirty="0" smtClean="0"/>
              <a:t>Standalone Model (Step 2)</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609600" y="1600200"/>
            <a:ext cx="8153400" cy="4739759"/>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t>Creates </a:t>
            </a:r>
            <a:r>
              <a:rPr lang="en-US" sz="2400" dirty="0" smtClean="0"/>
              <a:t>a Windows Installer </a:t>
            </a:r>
            <a:r>
              <a:rPr lang="en-US" sz="2400" dirty="0"/>
              <a:t>package as part of application sequencing</a:t>
            </a:r>
          </a:p>
          <a:p>
            <a:pPr marL="631825" lvl="1" indent="-228600">
              <a:spcBef>
                <a:spcPts val="1200"/>
              </a:spcBef>
              <a:buClr>
                <a:srgbClr val="557EB9"/>
              </a:buClr>
              <a:buFont typeface="Arial" pitchFamily="34" charset="0"/>
              <a:buChar char="•"/>
            </a:pPr>
            <a:r>
              <a:rPr lang="en-US" dirty="0">
                <a:solidFill>
                  <a:srgbClr val="000000"/>
                </a:solidFill>
              </a:rPr>
              <a:t>The sequencer creates </a:t>
            </a:r>
            <a:r>
              <a:rPr lang="en-US" dirty="0" smtClean="0">
                <a:solidFill>
                  <a:srgbClr val="000000"/>
                </a:solidFill>
              </a:rPr>
              <a:t>a Windows Installer </a:t>
            </a:r>
            <a:r>
              <a:rPr lang="en-US" dirty="0">
                <a:solidFill>
                  <a:srgbClr val="000000"/>
                </a:solidFill>
              </a:rPr>
              <a:t>package, which contains the publication information, shortcuts, and installer routines</a:t>
            </a:r>
          </a:p>
          <a:p>
            <a:pPr marL="342900" indent="-342900">
              <a:spcBef>
                <a:spcPts val="1200"/>
              </a:spcBef>
              <a:buClr>
                <a:schemeClr val="accent1"/>
              </a:buClr>
              <a:buFont typeface="Arial" pitchFamily="34" charset="0"/>
              <a:buChar char="•"/>
            </a:pPr>
            <a:r>
              <a:rPr lang="en-US" sz="2400" dirty="0"/>
              <a:t>Use the Standalone Model:</a:t>
            </a:r>
          </a:p>
          <a:p>
            <a:pPr marL="631825" lvl="1" indent="-228600">
              <a:spcBef>
                <a:spcPts val="1200"/>
              </a:spcBef>
              <a:buClr>
                <a:srgbClr val="557EB9"/>
              </a:buClr>
              <a:buFont typeface="Arial" pitchFamily="34" charset="0"/>
              <a:buChar char="•"/>
            </a:pPr>
            <a:r>
              <a:rPr lang="en-US" dirty="0">
                <a:solidFill>
                  <a:srgbClr val="000000"/>
                </a:solidFill>
              </a:rPr>
              <a:t>With disconnected remote users who cannot connect to App-V infrastructure </a:t>
            </a:r>
          </a:p>
          <a:p>
            <a:pPr marL="631825" lvl="1" indent="-228600">
              <a:spcBef>
                <a:spcPts val="1200"/>
              </a:spcBef>
              <a:buClr>
                <a:srgbClr val="557EB9"/>
              </a:buClr>
              <a:buFont typeface="Arial" pitchFamily="34" charset="0"/>
              <a:buChar char="•"/>
            </a:pPr>
            <a:r>
              <a:rPr lang="en-US" dirty="0">
                <a:solidFill>
                  <a:srgbClr val="000000"/>
                </a:solidFill>
              </a:rPr>
              <a:t>Where software management systems, such as System Center Configuration Manager </a:t>
            </a:r>
            <a:r>
              <a:rPr lang="en-US" dirty="0" smtClean="0">
                <a:solidFill>
                  <a:srgbClr val="000000"/>
                </a:solidFill>
              </a:rPr>
              <a:t>2007 </a:t>
            </a:r>
            <a:r>
              <a:rPr lang="en-US" dirty="0">
                <a:solidFill>
                  <a:srgbClr val="000000"/>
                </a:solidFill>
              </a:rPr>
              <a:t>and Systems </a:t>
            </a:r>
            <a:r>
              <a:rPr lang="en-US" dirty="0" smtClean="0">
                <a:solidFill>
                  <a:srgbClr val="000000"/>
                </a:solidFill>
              </a:rPr>
              <a:t>Management </a:t>
            </a:r>
            <a:r>
              <a:rPr lang="en-US" dirty="0">
                <a:solidFill>
                  <a:srgbClr val="000000"/>
                </a:solidFill>
              </a:rPr>
              <a:t>Server (SMS) 2003, are already in place</a:t>
            </a:r>
          </a:p>
          <a:p>
            <a:pPr marL="631825" lvl="1" indent="-228600">
              <a:spcBef>
                <a:spcPts val="1200"/>
              </a:spcBef>
              <a:buClr>
                <a:srgbClr val="557EB9"/>
              </a:buClr>
              <a:buFont typeface="Arial" pitchFamily="34" charset="0"/>
              <a:buChar char="•"/>
            </a:pPr>
            <a:r>
              <a:rPr lang="en-US" dirty="0">
                <a:solidFill>
                  <a:srgbClr val="000000"/>
                </a:solidFill>
              </a:rPr>
              <a:t>Where network bandwidth limitations prevent electronic software distribution</a:t>
            </a:r>
          </a:p>
        </p:txBody>
      </p:sp>
    </p:spTree>
    <p:extLst>
      <p:ext uri="{BB962C8B-B14F-4D97-AF65-F5344CB8AC3E}">
        <p14:creationId xmlns:p14="http://schemas.microsoft.com/office/powerpoint/2010/main" val="286309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Option </a:t>
            </a:r>
            <a:r>
              <a:rPr lang="en-US" dirty="0" smtClean="0"/>
              <a:t>2: </a:t>
            </a:r>
            <a:r>
              <a:rPr lang="en-US" dirty="0"/>
              <a:t>Example </a:t>
            </a:r>
            <a:r>
              <a:rPr lang="en-US" dirty="0" smtClean="0"/>
              <a:t>Streaming </a:t>
            </a:r>
            <a:r>
              <a:rPr lang="en-US" dirty="0"/>
              <a:t>Model </a:t>
            </a:r>
            <a:r>
              <a:rPr lang="en-US" dirty="0" smtClean="0"/>
              <a:t>Architecture (Step 2)</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52600"/>
            <a:ext cx="4962525" cy="4419600"/>
          </a:xfrm>
          <a:prstGeom prst="rect">
            <a:avLst/>
          </a:prstGeom>
        </p:spPr>
      </p:pic>
    </p:spTree>
    <p:extLst>
      <p:ext uri="{BB962C8B-B14F-4D97-AF65-F5344CB8AC3E}">
        <p14:creationId xmlns:p14="http://schemas.microsoft.com/office/powerpoint/2010/main" val="229897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Option </a:t>
            </a:r>
            <a:r>
              <a:rPr lang="en-US" dirty="0" smtClean="0"/>
              <a:t>2: </a:t>
            </a:r>
            <a:r>
              <a:rPr lang="en-US" dirty="0"/>
              <a:t>Streaming </a:t>
            </a:r>
            <a:r>
              <a:rPr lang="en-US" dirty="0" smtClean="0"/>
              <a:t>Model (Step 2)</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609600" y="1661279"/>
            <a:ext cx="8153400" cy="4185761"/>
          </a:xfrm>
          <a:prstGeom prst="rect">
            <a:avLst/>
          </a:prstGeom>
        </p:spPr>
        <p:txBody>
          <a:bodyPr wrap="square">
            <a:spAutoFit/>
          </a:bodyPr>
          <a:lstStyle/>
          <a:p>
            <a:pPr marL="342900" indent="-342900">
              <a:spcBef>
                <a:spcPts val="1200"/>
              </a:spcBef>
              <a:buClr>
                <a:srgbClr val="557EB9"/>
              </a:buClr>
              <a:buFont typeface="Arial" pitchFamily="34" charset="0"/>
              <a:buChar char="•"/>
            </a:pPr>
            <a:r>
              <a:rPr lang="en-US" sz="2400" dirty="0">
                <a:solidFill>
                  <a:prstClr val="black"/>
                </a:solidFill>
              </a:rPr>
              <a:t>Applications are streamed in feature blocks</a:t>
            </a:r>
          </a:p>
          <a:p>
            <a:pPr marL="631825" lvl="1" indent="-295275">
              <a:spcBef>
                <a:spcPts val="1200"/>
              </a:spcBef>
              <a:buClr>
                <a:srgbClr val="557EB9"/>
              </a:buClr>
              <a:buFont typeface="Arial" pitchFamily="34" charset="0"/>
              <a:buChar char="•"/>
            </a:pPr>
            <a:r>
              <a:rPr lang="en-US" dirty="0" smtClean="0">
                <a:solidFill>
                  <a:srgbClr val="000000"/>
                </a:solidFill>
              </a:rPr>
              <a:t>Allows </a:t>
            </a:r>
            <a:r>
              <a:rPr lang="en-US" dirty="0">
                <a:solidFill>
                  <a:srgbClr val="000000"/>
                </a:solidFill>
              </a:rPr>
              <a:t>a quick application start; needs only Feature Block 1 (FB1) to load application</a:t>
            </a:r>
          </a:p>
          <a:p>
            <a:pPr marL="342900" indent="-342900">
              <a:spcBef>
                <a:spcPts val="1200"/>
              </a:spcBef>
              <a:buClr>
                <a:srgbClr val="557EB9"/>
              </a:buClr>
              <a:buFont typeface="Arial" pitchFamily="34" charset="0"/>
              <a:buChar char="•"/>
            </a:pPr>
            <a:r>
              <a:rPr lang="en-US" sz="2400" dirty="0">
                <a:solidFill>
                  <a:prstClr val="black"/>
                </a:solidFill>
              </a:rPr>
              <a:t>Uses existing server </a:t>
            </a:r>
            <a:r>
              <a:rPr lang="en-US" sz="2400" dirty="0" smtClean="0">
                <a:solidFill>
                  <a:prstClr val="black"/>
                </a:solidFill>
              </a:rPr>
              <a:t>infrastructure</a:t>
            </a:r>
          </a:p>
          <a:p>
            <a:pPr marL="342900" indent="-342900">
              <a:spcBef>
                <a:spcPts val="1200"/>
              </a:spcBef>
              <a:buClr>
                <a:srgbClr val="557EB9"/>
              </a:buClr>
              <a:buFont typeface="Arial" pitchFamily="34" charset="0"/>
              <a:buChar char="•"/>
            </a:pPr>
            <a:r>
              <a:rPr lang="en-US" sz="2400" dirty="0">
                <a:solidFill>
                  <a:prstClr val="black"/>
                </a:solidFill>
              </a:rPr>
              <a:t>Use the Streaming </a:t>
            </a:r>
            <a:r>
              <a:rPr lang="en-US" sz="2400" dirty="0" smtClean="0">
                <a:solidFill>
                  <a:prstClr val="black"/>
                </a:solidFill>
              </a:rPr>
              <a:t>Model:</a:t>
            </a:r>
            <a:endParaRPr lang="en-US" sz="2400" dirty="0">
              <a:solidFill>
                <a:prstClr val="black"/>
              </a:solidFill>
            </a:endParaRPr>
          </a:p>
          <a:p>
            <a:pPr marL="631825" lvl="1" indent="-295275">
              <a:spcBef>
                <a:spcPts val="1200"/>
              </a:spcBef>
              <a:buClr>
                <a:srgbClr val="557EB9"/>
              </a:buClr>
              <a:buFont typeface="Arial" pitchFamily="34" charset="0"/>
              <a:buChar char="•"/>
            </a:pPr>
            <a:r>
              <a:rPr lang="en-US" dirty="0">
                <a:solidFill>
                  <a:srgbClr val="000000"/>
                </a:solidFill>
              </a:rPr>
              <a:t>Where </a:t>
            </a:r>
            <a:r>
              <a:rPr lang="en-US" dirty="0" smtClean="0">
                <a:solidFill>
                  <a:srgbClr val="000000"/>
                </a:solidFill>
              </a:rPr>
              <a:t>Configuration Manager </a:t>
            </a:r>
            <a:r>
              <a:rPr lang="en-US" dirty="0">
                <a:solidFill>
                  <a:srgbClr val="000000"/>
                </a:solidFill>
              </a:rPr>
              <a:t>2007 SP1 with R2 is already in place and the organization will </a:t>
            </a:r>
            <a:r>
              <a:rPr lang="en-US" dirty="0" smtClean="0">
                <a:solidFill>
                  <a:srgbClr val="000000"/>
                </a:solidFill>
              </a:rPr>
              <a:t>use </a:t>
            </a:r>
            <a:r>
              <a:rPr lang="en-US" dirty="0">
                <a:solidFill>
                  <a:srgbClr val="000000"/>
                </a:solidFill>
              </a:rPr>
              <a:t>it for managing virtual application publishing and delivery </a:t>
            </a:r>
          </a:p>
          <a:p>
            <a:pPr marL="631825" lvl="1" indent="-295275">
              <a:spcBef>
                <a:spcPts val="1200"/>
              </a:spcBef>
              <a:buClr>
                <a:srgbClr val="557EB9"/>
              </a:buClr>
              <a:buFont typeface="Arial" pitchFamily="34" charset="0"/>
              <a:buChar char="•"/>
            </a:pPr>
            <a:r>
              <a:rPr lang="en-US" dirty="0" smtClean="0">
                <a:solidFill>
                  <a:srgbClr val="000000"/>
                </a:solidFill>
              </a:rPr>
              <a:t>Where </a:t>
            </a:r>
            <a:r>
              <a:rPr lang="en-US" dirty="0">
                <a:solidFill>
                  <a:srgbClr val="000000"/>
                </a:solidFill>
              </a:rPr>
              <a:t>Active </a:t>
            </a:r>
            <a:r>
              <a:rPr lang="en-US" dirty="0" smtClean="0">
                <a:solidFill>
                  <a:srgbClr val="000000"/>
                </a:solidFill>
              </a:rPr>
              <a:t>Directory</a:t>
            </a:r>
            <a:r>
              <a:rPr lang="en-US" baseline="30000" dirty="0" smtClean="0"/>
              <a:t>®</a:t>
            </a:r>
            <a:r>
              <a:rPr lang="en-US" dirty="0" smtClean="0">
                <a:solidFill>
                  <a:srgbClr val="000000"/>
                </a:solidFill>
              </a:rPr>
              <a:t> </a:t>
            </a:r>
            <a:r>
              <a:rPr lang="en-US" dirty="0">
                <a:solidFill>
                  <a:srgbClr val="000000"/>
                </a:solidFill>
              </a:rPr>
              <a:t>or SQL </a:t>
            </a:r>
            <a:r>
              <a:rPr lang="en-US" dirty="0" smtClean="0">
                <a:solidFill>
                  <a:srgbClr val="000000"/>
                </a:solidFill>
              </a:rPr>
              <a:t>Server</a:t>
            </a:r>
            <a:r>
              <a:rPr lang="en-US" baseline="30000" dirty="0" smtClean="0"/>
              <a:t>®</a:t>
            </a:r>
            <a:r>
              <a:rPr lang="en-US" dirty="0" smtClean="0">
                <a:solidFill>
                  <a:srgbClr val="000000"/>
                </a:solidFill>
              </a:rPr>
              <a:t>-based </a:t>
            </a:r>
            <a:r>
              <a:rPr lang="en-US" dirty="0">
                <a:solidFill>
                  <a:srgbClr val="000000"/>
                </a:solidFill>
              </a:rPr>
              <a:t>servers are not in place, but the organization wants to take advantage of streaming virtual applications</a:t>
            </a:r>
          </a:p>
        </p:txBody>
      </p:sp>
    </p:spTree>
    <p:extLst>
      <p:ext uri="{BB962C8B-B14F-4D97-AF65-F5344CB8AC3E}">
        <p14:creationId xmlns:p14="http://schemas.microsoft.com/office/powerpoint/2010/main" val="560418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Option </a:t>
            </a:r>
            <a:r>
              <a:rPr lang="en-US" dirty="0" smtClean="0"/>
              <a:t>3</a:t>
            </a:r>
            <a:r>
              <a:rPr lang="en-US" dirty="0"/>
              <a:t>: Example </a:t>
            </a:r>
            <a:r>
              <a:rPr lang="en-US" dirty="0" smtClean="0"/>
              <a:t>Full </a:t>
            </a:r>
            <a:r>
              <a:rPr lang="en-US" dirty="0"/>
              <a:t>Infrastructure Model </a:t>
            </a:r>
            <a:r>
              <a:rPr lang="en-US" dirty="0" smtClean="0"/>
              <a:t>Architecture (Step 2)</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76400"/>
            <a:ext cx="5978899" cy="4831305"/>
          </a:xfrm>
          <a:prstGeom prst="rect">
            <a:avLst/>
          </a:prstGeom>
        </p:spPr>
      </p:pic>
    </p:spTree>
    <p:extLst>
      <p:ext uri="{BB962C8B-B14F-4D97-AF65-F5344CB8AC3E}">
        <p14:creationId xmlns:p14="http://schemas.microsoft.com/office/powerpoint/2010/main" val="3804927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762000"/>
            <a:ext cx="8229600" cy="461665"/>
          </a:xfrm>
        </p:spPr>
        <p:txBody>
          <a:bodyPr/>
          <a:lstStyle/>
          <a:p>
            <a:r>
              <a:rPr lang="en-US" dirty="0"/>
              <a:t>Option </a:t>
            </a:r>
            <a:r>
              <a:rPr lang="en-US" dirty="0" smtClean="0"/>
              <a:t>3</a:t>
            </a:r>
            <a:r>
              <a:rPr lang="en-US" dirty="0"/>
              <a:t>: Full Infrastructure </a:t>
            </a:r>
            <a:r>
              <a:rPr lang="en-US" dirty="0" smtClean="0"/>
              <a:t>Model (Step 2)</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609600" y="1400175"/>
            <a:ext cx="8153400" cy="4924425"/>
          </a:xfrm>
          <a:prstGeom prst="rect">
            <a:avLst/>
          </a:prstGeom>
        </p:spPr>
        <p:txBody>
          <a:bodyPr wrap="square">
            <a:spAutoFit/>
          </a:bodyPr>
          <a:lstStyle/>
          <a:p>
            <a:pPr marL="342900" indent="-342900">
              <a:spcBef>
                <a:spcPts val="1200"/>
              </a:spcBef>
              <a:buClr>
                <a:srgbClr val="557EB9"/>
              </a:buClr>
              <a:buFont typeface="Arial" pitchFamily="34" charset="0"/>
              <a:buChar char="•"/>
            </a:pPr>
            <a:r>
              <a:rPr lang="en-US" sz="2400" dirty="0">
                <a:solidFill>
                  <a:prstClr val="black"/>
                </a:solidFill>
              </a:rPr>
              <a:t>Requires significant additional infrastructure</a:t>
            </a:r>
          </a:p>
          <a:p>
            <a:pPr marL="631825" lvl="1" indent="-295275">
              <a:spcBef>
                <a:spcPts val="600"/>
              </a:spcBef>
              <a:buClr>
                <a:srgbClr val="557EB9"/>
              </a:buClr>
              <a:buFont typeface="Arial" pitchFamily="34" charset="0"/>
              <a:buChar char="•"/>
            </a:pPr>
            <a:r>
              <a:rPr lang="en-US" dirty="0">
                <a:solidFill>
                  <a:srgbClr val="000000"/>
                </a:solidFill>
              </a:rPr>
              <a:t>Consists of one or more System Center Application Virtualization Management Servers</a:t>
            </a:r>
          </a:p>
          <a:p>
            <a:pPr marL="631825" lvl="1" indent="-295275">
              <a:spcBef>
                <a:spcPts val="600"/>
              </a:spcBef>
              <a:buClr>
                <a:srgbClr val="557EB9"/>
              </a:buClr>
              <a:buFont typeface="Arial" pitchFamily="34" charset="0"/>
              <a:buChar char="•"/>
            </a:pPr>
            <a:r>
              <a:rPr lang="en-US" dirty="0">
                <a:solidFill>
                  <a:srgbClr val="000000"/>
                </a:solidFill>
              </a:rPr>
              <a:t>Requires Microsoft SQL Server database</a:t>
            </a:r>
          </a:p>
          <a:p>
            <a:pPr marL="631825" lvl="1" indent="-295275">
              <a:spcBef>
                <a:spcPts val="600"/>
              </a:spcBef>
              <a:buClr>
                <a:srgbClr val="557EB9"/>
              </a:buClr>
              <a:buFont typeface="Arial" pitchFamily="34" charset="0"/>
              <a:buChar char="•"/>
            </a:pPr>
            <a:r>
              <a:rPr lang="en-US" dirty="0">
                <a:solidFill>
                  <a:srgbClr val="000000"/>
                </a:solidFill>
              </a:rPr>
              <a:t>Application Virtualization Management Console required on a Management Server or a designated management workstation</a:t>
            </a:r>
          </a:p>
          <a:p>
            <a:pPr marL="342900" indent="-342900">
              <a:spcBef>
                <a:spcPts val="1200"/>
              </a:spcBef>
              <a:buClr>
                <a:srgbClr val="557EB9"/>
              </a:buClr>
              <a:buFont typeface="Arial" pitchFamily="34" charset="0"/>
              <a:buChar char="•"/>
            </a:pPr>
            <a:r>
              <a:rPr lang="en-US" sz="2400" dirty="0" smtClean="0">
                <a:solidFill>
                  <a:prstClr val="black"/>
                </a:solidFill>
              </a:rPr>
              <a:t>Use </a:t>
            </a:r>
            <a:r>
              <a:rPr lang="en-US" sz="2400" dirty="0">
                <a:solidFill>
                  <a:prstClr val="black"/>
                </a:solidFill>
              </a:rPr>
              <a:t>Full Infrastructure </a:t>
            </a:r>
            <a:r>
              <a:rPr lang="en-US" sz="2400" dirty="0" smtClean="0">
                <a:solidFill>
                  <a:prstClr val="black"/>
                </a:solidFill>
              </a:rPr>
              <a:t>Model:</a:t>
            </a:r>
          </a:p>
          <a:p>
            <a:pPr marL="631825" lvl="1" indent="-295275">
              <a:spcBef>
                <a:spcPts val="600"/>
              </a:spcBef>
              <a:buClr>
                <a:srgbClr val="557EB9"/>
              </a:buClr>
              <a:buFont typeface="Arial" pitchFamily="34" charset="0"/>
              <a:buChar char="•"/>
            </a:pPr>
            <a:r>
              <a:rPr lang="en-US" dirty="0">
                <a:solidFill>
                  <a:srgbClr val="000000"/>
                </a:solidFill>
              </a:rPr>
              <a:t>Where the organization wants to use the Management Server to publish the application shortcuts to the clients</a:t>
            </a:r>
          </a:p>
          <a:p>
            <a:pPr marL="631825" lvl="1" indent="-295275">
              <a:spcBef>
                <a:spcPts val="600"/>
              </a:spcBef>
              <a:buClr>
                <a:srgbClr val="557EB9"/>
              </a:buClr>
              <a:buFont typeface="Arial" pitchFamily="34" charset="0"/>
              <a:buChar char="•"/>
            </a:pPr>
            <a:r>
              <a:rPr lang="en-US" dirty="0">
                <a:solidFill>
                  <a:srgbClr val="000000"/>
                </a:solidFill>
              </a:rPr>
              <a:t>Where the additional reporting capabilities of the Management Server are desired</a:t>
            </a:r>
          </a:p>
          <a:p>
            <a:pPr marL="631825" lvl="1" indent="-295275">
              <a:spcBef>
                <a:spcPts val="600"/>
              </a:spcBef>
              <a:buClr>
                <a:srgbClr val="557EB9"/>
              </a:buClr>
              <a:buFont typeface="Arial" pitchFamily="34" charset="0"/>
              <a:buChar char="•"/>
            </a:pPr>
            <a:r>
              <a:rPr lang="en-US" dirty="0">
                <a:solidFill>
                  <a:srgbClr val="000000"/>
                </a:solidFill>
              </a:rPr>
              <a:t>When group-based application publishing is required</a:t>
            </a:r>
          </a:p>
          <a:p>
            <a:pPr marL="631825" lvl="1" indent="-295275">
              <a:spcBef>
                <a:spcPts val="600"/>
              </a:spcBef>
              <a:buClr>
                <a:srgbClr val="557EB9"/>
              </a:buClr>
              <a:buFont typeface="Arial" pitchFamily="34" charset="0"/>
              <a:buChar char="•"/>
            </a:pPr>
            <a:r>
              <a:rPr lang="en-US" dirty="0">
                <a:solidFill>
                  <a:srgbClr val="000000"/>
                </a:solidFill>
              </a:rPr>
              <a:t>When license enforcement is required</a:t>
            </a:r>
          </a:p>
          <a:p>
            <a:pPr marL="631825" lvl="1" indent="-295275">
              <a:spcBef>
                <a:spcPts val="600"/>
              </a:spcBef>
              <a:buClr>
                <a:srgbClr val="557EB9"/>
              </a:buClr>
              <a:buFont typeface="Arial" pitchFamily="34" charset="0"/>
              <a:buChar char="•"/>
            </a:pPr>
            <a:r>
              <a:rPr lang="en-US" dirty="0">
                <a:solidFill>
                  <a:srgbClr val="000000"/>
                </a:solidFill>
              </a:rPr>
              <a:t>For rapid provisioning of applications to clients</a:t>
            </a:r>
          </a:p>
        </p:txBody>
      </p:sp>
    </p:spTree>
    <p:extLst>
      <p:ext uri="{BB962C8B-B14F-4D97-AF65-F5344CB8AC3E}">
        <p14:creationId xmlns:p14="http://schemas.microsoft.com/office/powerpoint/2010/main" val="994528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3: Determine How Many Instances Will Be Needed for Each Model</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lnSpcReduction="10000"/>
          </a:bodyPr>
          <a:lstStyle/>
          <a:p>
            <a:pPr marL="342900" indent="-342900">
              <a:buClr>
                <a:srgbClr val="557EB9"/>
              </a:buClr>
            </a:pPr>
            <a:r>
              <a:rPr lang="en-US" sz="2400" dirty="0">
                <a:solidFill>
                  <a:prstClr val="black"/>
                </a:solidFill>
              </a:rPr>
              <a:t>Task 1: Determine the Number of Streaming Model Instances</a:t>
            </a:r>
            <a:endParaRPr lang="en-US" sz="2400" dirty="0" smtClean="0">
              <a:solidFill>
                <a:prstClr val="black"/>
              </a:solidFill>
            </a:endParaRPr>
          </a:p>
          <a:p>
            <a:pPr marL="631825" lvl="1" indent="-228600">
              <a:spcBef>
                <a:spcPts val="1200"/>
              </a:spcBef>
              <a:buClr>
                <a:srgbClr val="557EB9"/>
              </a:buClr>
              <a:buFont typeface="Arial" pitchFamily="34" charset="0"/>
              <a:buChar char="•"/>
            </a:pPr>
            <a:r>
              <a:rPr lang="en-US" dirty="0" smtClean="0">
                <a:solidFill>
                  <a:srgbClr val="000000"/>
                </a:solidFill>
              </a:rPr>
              <a:t>Full </a:t>
            </a:r>
            <a:r>
              <a:rPr lang="en-US" dirty="0">
                <a:solidFill>
                  <a:srgbClr val="000000"/>
                </a:solidFill>
              </a:rPr>
              <a:t>Infrastructure Model instance anchored by single SQL Server </a:t>
            </a:r>
            <a:r>
              <a:rPr lang="en-US" dirty="0" smtClean="0">
                <a:solidFill>
                  <a:srgbClr val="000000"/>
                </a:solidFill>
              </a:rPr>
              <a:t>database</a:t>
            </a:r>
            <a:r>
              <a:rPr lang="en-US" dirty="0">
                <a:solidFill>
                  <a:srgbClr val="000000"/>
                </a:solidFill>
              </a:rPr>
              <a:t>. Separate databases define separate instances.</a:t>
            </a:r>
          </a:p>
          <a:p>
            <a:pPr marL="631825" lvl="1" indent="-228600">
              <a:spcBef>
                <a:spcPts val="1200"/>
              </a:spcBef>
              <a:buClr>
                <a:srgbClr val="557EB9"/>
              </a:buClr>
              <a:buFont typeface="Arial" pitchFamily="34" charset="0"/>
              <a:buChar char="•"/>
            </a:pPr>
            <a:r>
              <a:rPr lang="en-US" dirty="0">
                <a:solidFill>
                  <a:srgbClr val="000000"/>
                </a:solidFill>
              </a:rPr>
              <a:t>Streaming Model instance is defined by Streaming Server that provides virtualized applications to a location. Each location requires a Streaming Server deployed locally</a:t>
            </a:r>
            <a:r>
              <a:rPr lang="en-US" dirty="0" smtClean="0">
                <a:solidFill>
                  <a:srgbClr val="000000"/>
                </a:solidFill>
              </a:rPr>
              <a:t>.</a:t>
            </a:r>
            <a:endParaRPr lang="en-US" dirty="0"/>
          </a:p>
          <a:p>
            <a:pPr marL="342900" indent="-342900">
              <a:buClr>
                <a:srgbClr val="557EB9"/>
              </a:buClr>
            </a:pPr>
            <a:r>
              <a:rPr lang="en-US" sz="2400" dirty="0">
                <a:solidFill>
                  <a:prstClr val="black"/>
                </a:solidFill>
              </a:rPr>
              <a:t>Task </a:t>
            </a:r>
            <a:r>
              <a:rPr lang="en-US" sz="2400" dirty="0" smtClean="0">
                <a:solidFill>
                  <a:prstClr val="black"/>
                </a:solidFill>
              </a:rPr>
              <a:t>2: </a:t>
            </a:r>
            <a:r>
              <a:rPr lang="en-US" sz="2400" dirty="0">
                <a:solidFill>
                  <a:prstClr val="black"/>
                </a:solidFill>
              </a:rPr>
              <a:t>Determine the Number of </a:t>
            </a:r>
            <a:r>
              <a:rPr lang="en-US" sz="2400" dirty="0" smtClean="0">
                <a:solidFill>
                  <a:prstClr val="black"/>
                </a:solidFill>
              </a:rPr>
              <a:t>Full Infrastructure Model </a:t>
            </a:r>
            <a:r>
              <a:rPr lang="en-US" sz="2400" dirty="0">
                <a:solidFill>
                  <a:prstClr val="black"/>
                </a:solidFill>
              </a:rPr>
              <a:t>Instances</a:t>
            </a:r>
          </a:p>
          <a:p>
            <a:pPr marL="631825" lvl="1" indent="-228600">
              <a:spcBef>
                <a:spcPts val="1200"/>
              </a:spcBef>
              <a:buClr>
                <a:srgbClr val="557EB9"/>
              </a:buClr>
              <a:buFont typeface="Arial" pitchFamily="34" charset="0"/>
              <a:buChar char="•"/>
            </a:pPr>
            <a:r>
              <a:rPr lang="en-US" dirty="0" smtClean="0">
                <a:solidFill>
                  <a:srgbClr val="000000"/>
                </a:solidFill>
              </a:rPr>
              <a:t>Technical</a:t>
            </a:r>
          </a:p>
          <a:p>
            <a:pPr marL="631825" lvl="1" indent="-228600">
              <a:spcBef>
                <a:spcPts val="1200"/>
              </a:spcBef>
              <a:buClr>
                <a:srgbClr val="557EB9"/>
              </a:buClr>
              <a:buFont typeface="Arial" pitchFamily="34" charset="0"/>
              <a:buChar char="•"/>
            </a:pPr>
            <a:r>
              <a:rPr lang="en-US" dirty="0" smtClean="0">
                <a:solidFill>
                  <a:srgbClr val="000000"/>
                </a:solidFill>
              </a:rPr>
              <a:t>Political</a:t>
            </a:r>
          </a:p>
          <a:p>
            <a:pPr marL="631825" lvl="1" indent="-228600">
              <a:spcBef>
                <a:spcPts val="1200"/>
              </a:spcBef>
              <a:buClr>
                <a:srgbClr val="557EB9"/>
              </a:buClr>
              <a:buFont typeface="Arial" pitchFamily="34" charset="0"/>
              <a:buChar char="•"/>
            </a:pPr>
            <a:r>
              <a:rPr lang="en-US" dirty="0" smtClean="0">
                <a:solidFill>
                  <a:srgbClr val="000000"/>
                </a:solidFill>
              </a:rPr>
              <a:t>Regulatory requirements</a:t>
            </a:r>
          </a:p>
          <a:p>
            <a:pPr marL="631825" lvl="1" indent="-228600">
              <a:spcBef>
                <a:spcPts val="1200"/>
              </a:spcBef>
              <a:buClr>
                <a:srgbClr val="557EB9"/>
              </a:buClr>
              <a:buFont typeface="Arial" pitchFamily="34" charset="0"/>
              <a:buChar char="•"/>
            </a:pPr>
            <a:r>
              <a:rPr lang="en-US" dirty="0" smtClean="0">
                <a:solidFill>
                  <a:srgbClr val="000000"/>
                </a:solidFill>
              </a:rPr>
              <a:t>Isolation</a:t>
            </a:r>
            <a:endParaRPr lang="en-US" dirty="0">
              <a:solidFill>
                <a:srgbClr val="000000"/>
              </a:solidFill>
            </a:endParaRP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2288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077218"/>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400050" indent="-228600"/>
            <a:r>
              <a:rPr lang="en-US" dirty="0" smtClean="0"/>
              <a:t>Defines decision flow</a:t>
            </a:r>
          </a:p>
          <a:p>
            <a:pPr marL="400050" indent="-228600"/>
            <a:r>
              <a:rPr lang="en-US" dirty="0" smtClean="0"/>
              <a:t>Describes decisions to be made</a:t>
            </a:r>
          </a:p>
          <a:p>
            <a:pPr marL="400050" indent="-228600"/>
            <a:r>
              <a:rPr lang="en-US" dirty="0" smtClean="0"/>
              <a:t>Relates decisions and options for the business</a:t>
            </a:r>
          </a:p>
          <a:p>
            <a:pPr marL="400050" indent="-228600"/>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762000"/>
            <a:ext cx="8229600" cy="1200329"/>
          </a:xfrm>
        </p:spPr>
        <p:txBody>
          <a:bodyPr/>
          <a:lstStyle/>
          <a:p>
            <a:r>
              <a:rPr lang="en-US" dirty="0"/>
              <a:t>Step 4: Assess Client and Sequencer </a:t>
            </a:r>
            <a:r>
              <a:rPr lang="en-US" dirty="0" smtClean="0"/>
              <a:t>Considerations</a:t>
            </a:r>
            <a:r>
              <a:rPr lang="en-US" dirty="0"/>
              <a:t/>
            </a:r>
            <a:br>
              <a:rPr lang="en-US" dirty="0"/>
            </a:br>
            <a:endParaRPr lang="en-US" dirty="0"/>
          </a:p>
        </p:txBody>
      </p:sp>
      <p:sp>
        <p:nvSpPr>
          <p:cNvPr id="3" name="Content Placeholder 2"/>
          <p:cNvSpPr>
            <a:spLocks noGrp="1"/>
          </p:cNvSpPr>
          <p:nvPr>
            <p:ph idx="1"/>
          </p:nvPr>
        </p:nvSpPr>
        <p:spPr>
          <a:xfrm>
            <a:off x="457200" y="1600200"/>
            <a:ext cx="8229600" cy="5029199"/>
          </a:xfrm>
        </p:spPr>
        <p:txBody>
          <a:bodyPr>
            <a:normAutofit lnSpcReduction="10000"/>
          </a:bodyPr>
          <a:lstStyle/>
          <a:p>
            <a:pPr marL="342900" indent="-342900">
              <a:buClr>
                <a:srgbClr val="557EB9"/>
              </a:buClr>
            </a:pPr>
            <a:r>
              <a:rPr lang="en-US" sz="2400" dirty="0">
                <a:solidFill>
                  <a:prstClr val="black"/>
                </a:solidFill>
              </a:rPr>
              <a:t>Task 1: Client Considerations</a:t>
            </a:r>
          </a:p>
          <a:p>
            <a:pPr marL="631825" lvl="1" indent="-228600">
              <a:spcBef>
                <a:spcPts val="1200"/>
              </a:spcBef>
              <a:buClr>
                <a:srgbClr val="557EB9"/>
              </a:buClr>
              <a:buFont typeface="Arial" pitchFamily="34" charset="0"/>
              <a:buChar char="•"/>
            </a:pPr>
            <a:r>
              <a:rPr lang="en-US" dirty="0" smtClean="0">
                <a:solidFill>
                  <a:srgbClr val="000000"/>
                </a:solidFill>
              </a:rPr>
              <a:t>Ensure </a:t>
            </a:r>
            <a:r>
              <a:rPr lang="en-US" dirty="0">
                <a:solidFill>
                  <a:srgbClr val="000000"/>
                </a:solidFill>
              </a:rPr>
              <a:t>cache is large </a:t>
            </a:r>
            <a:r>
              <a:rPr lang="en-US" dirty="0" smtClean="0">
                <a:solidFill>
                  <a:srgbClr val="000000"/>
                </a:solidFill>
              </a:rPr>
              <a:t>enough for App-V desktop clients</a:t>
            </a:r>
          </a:p>
          <a:p>
            <a:pPr marL="631825" lvl="1" indent="-228600">
              <a:spcBef>
                <a:spcPts val="1200"/>
              </a:spcBef>
              <a:buClr>
                <a:srgbClr val="557EB9"/>
              </a:buClr>
              <a:buFont typeface="Arial" pitchFamily="34" charset="0"/>
              <a:buChar char="•"/>
            </a:pPr>
            <a:r>
              <a:rPr lang="en-US" dirty="0" smtClean="0">
                <a:solidFill>
                  <a:srgbClr val="000000"/>
                </a:solidFill>
              </a:rPr>
              <a:t>Ensure </a:t>
            </a:r>
            <a:r>
              <a:rPr lang="en-US" dirty="0">
                <a:solidFill>
                  <a:srgbClr val="000000"/>
                </a:solidFill>
              </a:rPr>
              <a:t>clients are pre-cached on RD Session Host servers for performance </a:t>
            </a:r>
            <a:r>
              <a:rPr lang="en-US" dirty="0" smtClean="0">
                <a:solidFill>
                  <a:srgbClr val="000000"/>
                </a:solidFill>
              </a:rPr>
              <a:t>reasons for </a:t>
            </a:r>
            <a:r>
              <a:rPr lang="en-US" dirty="0">
                <a:solidFill>
                  <a:srgbClr val="000000"/>
                </a:solidFill>
              </a:rPr>
              <a:t>remote desktop services</a:t>
            </a:r>
            <a:endParaRPr lang="en-US" dirty="0" smtClean="0">
              <a:solidFill>
                <a:srgbClr val="000000"/>
              </a:solidFill>
            </a:endParaRPr>
          </a:p>
          <a:p>
            <a:pPr marL="631825" lvl="1" indent="-228600">
              <a:spcBef>
                <a:spcPts val="1200"/>
              </a:spcBef>
              <a:buClr>
                <a:srgbClr val="557EB9"/>
              </a:buClr>
              <a:buFont typeface="Arial" pitchFamily="34" charset="0"/>
              <a:buChar char="•"/>
            </a:pPr>
            <a:r>
              <a:rPr lang="en-US" dirty="0" smtClean="0">
                <a:solidFill>
                  <a:srgbClr val="000000"/>
                </a:solidFill>
              </a:rPr>
              <a:t>App-V clients must be pre-installed for all models </a:t>
            </a:r>
            <a:endParaRPr lang="en-US" dirty="0">
              <a:solidFill>
                <a:srgbClr val="000000"/>
              </a:solidFill>
            </a:endParaRPr>
          </a:p>
          <a:p>
            <a:pPr marL="342900" indent="-342900">
              <a:buClr>
                <a:srgbClr val="557EB9"/>
              </a:buClr>
            </a:pPr>
            <a:r>
              <a:rPr lang="en-US" sz="2400" dirty="0">
                <a:solidFill>
                  <a:prstClr val="black"/>
                </a:solidFill>
              </a:rPr>
              <a:t>Task 2: Sequencer Considerations</a:t>
            </a:r>
          </a:p>
          <a:p>
            <a:pPr marL="631825" lvl="1" indent="-228600">
              <a:spcBef>
                <a:spcPts val="1200"/>
              </a:spcBef>
              <a:buClr>
                <a:srgbClr val="557EB9"/>
              </a:buClr>
              <a:buFont typeface="Arial" pitchFamily="34" charset="0"/>
              <a:buChar char="•"/>
            </a:pPr>
            <a:r>
              <a:rPr lang="en-US" dirty="0">
                <a:solidFill>
                  <a:srgbClr val="000000"/>
                </a:solidFill>
              </a:rPr>
              <a:t>Sequencer should be placed in an isolated environment</a:t>
            </a:r>
          </a:p>
          <a:p>
            <a:pPr marL="865187" lvl="2" indent="-228600">
              <a:spcBef>
                <a:spcPts val="1200"/>
              </a:spcBef>
              <a:buClr>
                <a:srgbClr val="557EB9"/>
              </a:buClr>
              <a:buFont typeface="Arial" pitchFamily="34" charset="0"/>
              <a:buChar char="•"/>
            </a:pPr>
            <a:r>
              <a:rPr lang="en-US" dirty="0">
                <a:solidFill>
                  <a:srgbClr val="000000"/>
                </a:solidFill>
              </a:rPr>
              <a:t>No agents or background applications</a:t>
            </a:r>
          </a:p>
          <a:p>
            <a:pPr marL="631825" lvl="1" indent="-228600">
              <a:spcBef>
                <a:spcPts val="1200"/>
              </a:spcBef>
              <a:buClr>
                <a:srgbClr val="557EB9"/>
              </a:buClr>
              <a:buFont typeface="Arial" pitchFamily="34" charset="0"/>
              <a:buChar char="•"/>
            </a:pPr>
            <a:r>
              <a:rPr lang="en-US" dirty="0">
                <a:solidFill>
                  <a:srgbClr val="000000"/>
                </a:solidFill>
              </a:rPr>
              <a:t>Virtual machine or physical CPU</a:t>
            </a:r>
          </a:p>
          <a:p>
            <a:pPr marL="865187" lvl="2" indent="-228600">
              <a:spcBef>
                <a:spcPts val="1200"/>
              </a:spcBef>
              <a:buClr>
                <a:srgbClr val="557EB9"/>
              </a:buClr>
              <a:buFont typeface="Arial" pitchFamily="34" charset="0"/>
              <a:buChar char="•"/>
            </a:pPr>
            <a:r>
              <a:rPr lang="en-US" dirty="0">
                <a:solidFill>
                  <a:srgbClr val="000000"/>
                </a:solidFill>
              </a:rPr>
              <a:t>Must have a second drive with a letter that matches the virtual drive used by the client</a:t>
            </a:r>
          </a:p>
          <a:p>
            <a:pPr marL="865187" lvl="2" indent="-228600">
              <a:spcBef>
                <a:spcPts val="1200"/>
              </a:spcBef>
              <a:buClr>
                <a:srgbClr val="557EB9"/>
              </a:buClr>
              <a:buFont typeface="Arial" pitchFamily="34" charset="0"/>
              <a:buChar char="•"/>
            </a:pPr>
            <a:r>
              <a:rPr lang="en-US" dirty="0">
                <a:solidFill>
                  <a:srgbClr val="000000"/>
                </a:solidFill>
              </a:rPr>
              <a:t>Default is drive Q</a:t>
            </a:r>
          </a:p>
          <a:p>
            <a:pPr marL="631825" lvl="1" indent="-228600">
              <a:spcBef>
                <a:spcPts val="1200"/>
              </a:spcBef>
              <a:buClr>
                <a:srgbClr val="557EB9"/>
              </a:buClr>
              <a:buFont typeface="Arial" pitchFamily="34" charset="0"/>
              <a:buChar char="•"/>
            </a:pPr>
            <a:r>
              <a:rPr lang="en-US" dirty="0">
                <a:solidFill>
                  <a:srgbClr val="000000"/>
                </a:solidFill>
              </a:rPr>
              <a:t>Deploying to a staging environment is recommended</a:t>
            </a:r>
          </a:p>
          <a:p>
            <a:pPr marL="631825" lvl="1" indent="-228600">
              <a:spcBef>
                <a:spcPts val="1200"/>
              </a:spcBef>
              <a:buClr>
                <a:srgbClr val="557EB9"/>
              </a:buClr>
              <a:buFont typeface="Arial" pitchFamily="34" charset="0"/>
              <a:buChar char="•"/>
            </a:pPr>
            <a:endParaRPr lang="en-US" dirty="0">
              <a:solidFill>
                <a:srgbClr val="000000"/>
              </a:solidFill>
            </a:endParaRPr>
          </a:p>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94011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5: Design the Streaming </a:t>
            </a:r>
            <a:r>
              <a:rPr lang="en-US" dirty="0"/>
              <a:t>Infrastructure</a:t>
            </a:r>
            <a:br>
              <a:rPr lang="en-US" dirty="0"/>
            </a:br>
            <a:endParaRPr lang="en-US" dirty="0"/>
          </a:p>
        </p:txBody>
      </p:sp>
      <p:sp>
        <p:nvSpPr>
          <p:cNvPr id="3" name="Content Placeholder 2"/>
          <p:cNvSpPr>
            <a:spLocks noGrp="1"/>
          </p:cNvSpPr>
          <p:nvPr>
            <p:ph idx="1"/>
          </p:nvPr>
        </p:nvSpPr>
        <p:spPr>
          <a:xfrm>
            <a:off x="457200" y="1447800"/>
            <a:ext cx="8229600" cy="5029199"/>
          </a:xfrm>
        </p:spPr>
        <p:txBody>
          <a:bodyPr>
            <a:normAutofit/>
          </a:bodyPr>
          <a:lstStyle/>
          <a:p>
            <a:pPr marL="342900" indent="-342900">
              <a:buClr>
                <a:srgbClr val="557EB9"/>
              </a:buClr>
            </a:pPr>
            <a:r>
              <a:rPr lang="en-US" sz="2400" dirty="0">
                <a:solidFill>
                  <a:prstClr val="black"/>
                </a:solidFill>
              </a:rPr>
              <a:t>Task 1: Determine the Streaming Server Types</a:t>
            </a:r>
          </a:p>
          <a:p>
            <a:pPr marL="336550" lvl="1" indent="0">
              <a:spcBef>
                <a:spcPts val="1200"/>
              </a:spcBef>
              <a:buNone/>
            </a:pPr>
            <a:r>
              <a:rPr lang="en-US" dirty="0"/>
              <a:t>The following options are available:</a:t>
            </a:r>
          </a:p>
          <a:p>
            <a:pPr marL="631825" lvl="1" indent="-228600">
              <a:spcBef>
                <a:spcPts val="1200"/>
              </a:spcBef>
              <a:buClr>
                <a:srgbClr val="557EB9"/>
              </a:buClr>
              <a:buFont typeface="Arial" pitchFamily="34" charset="0"/>
              <a:buChar char="•"/>
            </a:pPr>
            <a:endParaRPr lang="en-US" dirty="0">
              <a:solidFill>
                <a:srgbClr val="000000"/>
              </a:solidFill>
            </a:endParaRP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38400"/>
            <a:ext cx="5987454" cy="4114800"/>
          </a:xfrm>
          <a:prstGeom prst="rect">
            <a:avLst/>
          </a:prstGeom>
        </p:spPr>
      </p:pic>
    </p:spTree>
    <p:extLst>
      <p:ext uri="{BB962C8B-B14F-4D97-AF65-F5344CB8AC3E}">
        <p14:creationId xmlns:p14="http://schemas.microsoft.com/office/powerpoint/2010/main" val="21999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smtClean="0"/>
              <a:t>Step 5: Design the Streaming Infrastructure (Continued)</a:t>
            </a:r>
            <a:r>
              <a:rPr lang="en-US" dirty="0"/>
              <a:t/>
            </a:r>
            <a:br>
              <a:rPr lang="en-US" dirty="0"/>
            </a:br>
            <a:endParaRPr lang="en-US" dirty="0"/>
          </a:p>
        </p:txBody>
      </p:sp>
      <p:sp>
        <p:nvSpPr>
          <p:cNvPr id="3" name="Content Placeholder 2"/>
          <p:cNvSpPr>
            <a:spLocks noGrp="1"/>
          </p:cNvSpPr>
          <p:nvPr>
            <p:ph idx="1"/>
          </p:nvPr>
        </p:nvSpPr>
        <p:spPr>
          <a:xfrm>
            <a:off x="522890" y="1810408"/>
            <a:ext cx="8229600" cy="5029199"/>
          </a:xfrm>
        </p:spPr>
        <p:txBody>
          <a:bodyPr>
            <a:normAutofit/>
          </a:bodyPr>
          <a:lstStyle/>
          <a:p>
            <a:pPr marL="342900" indent="-342900">
              <a:buClr>
                <a:srgbClr val="557EB9"/>
              </a:buClr>
            </a:pPr>
            <a:r>
              <a:rPr lang="en-US" sz="2400" dirty="0">
                <a:solidFill>
                  <a:prstClr val="black"/>
                </a:solidFill>
              </a:rPr>
              <a:t>Task 2: Determine the Streaming Server Scaling</a:t>
            </a:r>
          </a:p>
          <a:p>
            <a:pPr marL="631825" lvl="1" indent="-228600">
              <a:spcBef>
                <a:spcPts val="600"/>
              </a:spcBef>
              <a:buClr>
                <a:srgbClr val="557EB9"/>
              </a:buClr>
              <a:buFont typeface="Arial" pitchFamily="34" charset="0"/>
              <a:buChar char="•"/>
            </a:pPr>
            <a:r>
              <a:rPr lang="en-US" dirty="0">
                <a:solidFill>
                  <a:srgbClr val="000000"/>
                </a:solidFill>
              </a:rPr>
              <a:t>Streaming Server size is highly dependent on environment in which it is placed</a:t>
            </a:r>
          </a:p>
          <a:p>
            <a:pPr marL="631825" lvl="1" indent="-228600">
              <a:spcBef>
                <a:spcPts val="1200"/>
              </a:spcBef>
              <a:buClr>
                <a:srgbClr val="557EB9"/>
              </a:buClr>
              <a:buFont typeface="Arial" pitchFamily="34" charset="0"/>
              <a:buChar char="•"/>
            </a:pPr>
            <a:r>
              <a:rPr lang="en-US" dirty="0">
                <a:solidFill>
                  <a:srgbClr val="000000"/>
                </a:solidFill>
              </a:rPr>
              <a:t>Start with one streaming server (or two if required for fault tolerance</a:t>
            </a:r>
            <a:r>
              <a:rPr lang="en-US" dirty="0" smtClean="0">
                <a:solidFill>
                  <a:srgbClr val="000000"/>
                </a:solidFill>
              </a:rPr>
              <a:t>)</a:t>
            </a:r>
          </a:p>
          <a:p>
            <a:pPr marL="342900" lvl="1" indent="-342900">
              <a:spcBef>
                <a:spcPts val="1200"/>
              </a:spcBef>
              <a:buClr>
                <a:srgbClr val="557EB9"/>
              </a:buClr>
              <a:buFont typeface="Arial" pitchFamily="34" charset="0"/>
              <a:buChar char="•"/>
            </a:pPr>
            <a:r>
              <a:rPr lang="en-US" sz="2400" dirty="0">
                <a:solidFill>
                  <a:prstClr val="black"/>
                </a:solidFill>
              </a:rPr>
              <a:t>Task 3: Determine </a:t>
            </a:r>
            <a:r>
              <a:rPr lang="en-US" sz="2400" dirty="0" smtClean="0">
                <a:solidFill>
                  <a:prstClr val="black"/>
                </a:solidFill>
              </a:rPr>
              <a:t>Fault-Tolerance Approach</a:t>
            </a:r>
            <a:endParaRPr lang="en-US" sz="2400" dirty="0">
              <a:solidFill>
                <a:prstClr val="black"/>
              </a:solidFill>
            </a:endParaRPr>
          </a:p>
          <a:p>
            <a:pPr marL="631825" lvl="1" indent="-228600">
              <a:spcBef>
                <a:spcPts val="600"/>
              </a:spcBef>
              <a:buClr>
                <a:srgbClr val="557EB9"/>
              </a:buClr>
              <a:buFont typeface="Arial" pitchFamily="34" charset="0"/>
              <a:buChar char="•"/>
            </a:pPr>
            <a:r>
              <a:rPr lang="en-US" dirty="0">
                <a:solidFill>
                  <a:srgbClr val="000000"/>
                </a:solidFill>
              </a:rPr>
              <a:t>Fault tolerance for Streaming Servers using RTSP/RTSPS achieved by load balancing the </a:t>
            </a:r>
            <a:r>
              <a:rPr lang="en-US" dirty="0" smtClean="0">
                <a:solidFill>
                  <a:srgbClr val="000000"/>
                </a:solidFill>
              </a:rPr>
              <a:t>servers</a:t>
            </a:r>
          </a:p>
          <a:p>
            <a:pPr marL="342900" lvl="1" indent="-342900">
              <a:spcBef>
                <a:spcPts val="1200"/>
              </a:spcBef>
              <a:buClr>
                <a:srgbClr val="557EB9"/>
              </a:buClr>
              <a:buFont typeface="Arial" pitchFamily="34" charset="0"/>
              <a:buChar char="•"/>
            </a:pPr>
            <a:r>
              <a:rPr lang="en-US" sz="2400" dirty="0">
                <a:solidFill>
                  <a:prstClr val="black"/>
                </a:solidFill>
              </a:rPr>
              <a:t>Task 4: Maintaining Application Packages Across Multiple Streaming </a:t>
            </a:r>
            <a:r>
              <a:rPr lang="en-US" sz="2400" dirty="0" smtClean="0">
                <a:solidFill>
                  <a:prstClr val="black"/>
                </a:solidFill>
              </a:rPr>
              <a:t>Servers</a:t>
            </a:r>
          </a:p>
          <a:p>
            <a:pPr marL="631825" lvl="1" indent="-228600">
              <a:spcBef>
                <a:spcPts val="600"/>
              </a:spcBef>
              <a:buClr>
                <a:srgbClr val="557EB9"/>
              </a:buClr>
              <a:buFont typeface="Arial" pitchFamily="34" charset="0"/>
              <a:buChar char="•"/>
            </a:pPr>
            <a:r>
              <a:rPr lang="en-US" dirty="0">
                <a:solidFill>
                  <a:srgbClr val="000000"/>
                </a:solidFill>
              </a:rPr>
              <a:t>Consider an automated approach to keeping these applications and shares consistent</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6980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with the Business (Step 5)</a:t>
            </a:r>
            <a:endParaRPr lang="en-US" dirty="0"/>
          </a:p>
        </p:txBody>
      </p:sp>
      <p:sp>
        <p:nvSpPr>
          <p:cNvPr id="3" name="Content Placeholder 2"/>
          <p:cNvSpPr>
            <a:spLocks noGrp="1"/>
          </p:cNvSpPr>
          <p:nvPr>
            <p:ph idx="1"/>
          </p:nvPr>
        </p:nvSpPr>
        <p:spPr>
          <a:xfrm>
            <a:off x="537027" y="1524001"/>
            <a:ext cx="8229600" cy="5029199"/>
          </a:xfrm>
        </p:spPr>
        <p:txBody>
          <a:bodyPr>
            <a:normAutofit/>
          </a:bodyPr>
          <a:lstStyle/>
          <a:p>
            <a:pPr marL="342900" indent="-342900"/>
            <a:r>
              <a:rPr lang="en-US" sz="2400" dirty="0" smtClean="0">
                <a:solidFill>
                  <a:schemeClr val="tx1"/>
                </a:solidFill>
              </a:rPr>
              <a:t>Consider the effect these </a:t>
            </a:r>
            <a:r>
              <a:rPr lang="en-US" sz="2400" dirty="0">
                <a:solidFill>
                  <a:schemeClr val="tx1"/>
                </a:solidFill>
              </a:rPr>
              <a:t>items </a:t>
            </a:r>
            <a:r>
              <a:rPr lang="en-US" sz="2400" dirty="0" smtClean="0">
                <a:solidFill>
                  <a:schemeClr val="tx1"/>
                </a:solidFill>
              </a:rPr>
              <a:t>could have on the business:</a:t>
            </a:r>
            <a:endParaRPr lang="en-US" sz="2400" dirty="0">
              <a:solidFill>
                <a:schemeClr val="tx1"/>
              </a:solidFill>
            </a:endParaRPr>
          </a:p>
          <a:p>
            <a:pPr marL="631825" lvl="1" indent="-228600">
              <a:spcBef>
                <a:spcPts val="1200"/>
              </a:spcBef>
              <a:buClr>
                <a:srgbClr val="557EB9"/>
              </a:buClr>
              <a:buFont typeface="Arial" pitchFamily="34" charset="0"/>
              <a:buChar char="•"/>
            </a:pPr>
            <a:r>
              <a:rPr lang="en-US" dirty="0">
                <a:solidFill>
                  <a:srgbClr val="000000"/>
                </a:solidFill>
              </a:rPr>
              <a:t>Are there any regulatory or policy requirements governing the need for encryption?</a:t>
            </a:r>
          </a:p>
          <a:p>
            <a:pPr marL="631825" lvl="1" indent="-228600">
              <a:spcBef>
                <a:spcPts val="1200"/>
              </a:spcBef>
              <a:buClr>
                <a:srgbClr val="557EB9"/>
              </a:buClr>
              <a:buFont typeface="Arial" pitchFamily="34" charset="0"/>
              <a:buChar char="•"/>
            </a:pPr>
            <a:r>
              <a:rPr lang="en-US" dirty="0">
                <a:solidFill>
                  <a:srgbClr val="000000"/>
                </a:solidFill>
              </a:rPr>
              <a:t>Is there sufficient cost justification to warrant fault tolerance for the streaming infrastructure?</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5555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6: Design the Full Infrastructure</a:t>
            </a:r>
            <a:r>
              <a:rPr lang="en-US" dirty="0"/>
              <a:t/>
            </a:r>
            <a:br>
              <a:rPr lang="en-US" dirty="0"/>
            </a:br>
            <a:endParaRPr lang="en-US" dirty="0"/>
          </a:p>
        </p:txBody>
      </p:sp>
      <p:sp>
        <p:nvSpPr>
          <p:cNvPr id="3" name="Content Placeholder 2"/>
          <p:cNvSpPr>
            <a:spLocks noGrp="1"/>
          </p:cNvSpPr>
          <p:nvPr>
            <p:ph idx="1"/>
          </p:nvPr>
        </p:nvSpPr>
        <p:spPr>
          <a:xfrm>
            <a:off x="457200" y="1600200"/>
            <a:ext cx="8229600" cy="5029199"/>
          </a:xfrm>
        </p:spPr>
        <p:txBody>
          <a:bodyPr>
            <a:normAutofit/>
          </a:bodyPr>
          <a:lstStyle/>
          <a:p>
            <a:pPr marL="342900" indent="-342900">
              <a:buClr>
                <a:srgbClr val="557EB9"/>
              </a:buClr>
            </a:pPr>
            <a:r>
              <a:rPr lang="en-US" sz="2400" dirty="0" smtClean="0">
                <a:solidFill>
                  <a:prstClr val="black"/>
                </a:solidFill>
              </a:rPr>
              <a:t>Task 1: Server Resource Considerations</a:t>
            </a:r>
          </a:p>
          <a:p>
            <a:pPr marL="0" indent="347663">
              <a:buClr>
                <a:srgbClr val="557EB9"/>
              </a:buClr>
              <a:buNone/>
            </a:pPr>
            <a:r>
              <a:rPr lang="en-US" dirty="0" smtClean="0">
                <a:solidFill>
                  <a:prstClr val="black"/>
                </a:solidFill>
              </a:rPr>
              <a:t>Decisions </a:t>
            </a:r>
            <a:r>
              <a:rPr lang="en-US" dirty="0">
                <a:solidFill>
                  <a:prstClr val="black"/>
                </a:solidFill>
              </a:rPr>
              <a:t>to make:</a:t>
            </a:r>
          </a:p>
          <a:p>
            <a:pPr marL="625475" lvl="1" indent="-277813">
              <a:spcBef>
                <a:spcPts val="1200"/>
              </a:spcBef>
              <a:buClr>
                <a:srgbClr val="557EB9"/>
              </a:buClr>
              <a:buFont typeface="Arial" pitchFamily="34" charset="0"/>
              <a:buChar char="•"/>
            </a:pPr>
            <a:r>
              <a:rPr lang="en-US" dirty="0">
                <a:solidFill>
                  <a:srgbClr val="000000"/>
                </a:solidFill>
              </a:rPr>
              <a:t>Management Server Service: Service can be placed on its own server or on the Management Server</a:t>
            </a:r>
          </a:p>
          <a:p>
            <a:pPr marL="625475" lvl="1" indent="-277813">
              <a:spcBef>
                <a:spcPts val="1200"/>
              </a:spcBef>
              <a:buClr>
                <a:srgbClr val="557EB9"/>
              </a:buClr>
              <a:buFont typeface="Arial" pitchFamily="34" charset="0"/>
              <a:buChar char="•"/>
            </a:pPr>
            <a:r>
              <a:rPr lang="en-US" dirty="0">
                <a:solidFill>
                  <a:srgbClr val="000000"/>
                </a:solidFill>
              </a:rPr>
              <a:t>SQL Server: App-V data store can be located on a dedicated </a:t>
            </a:r>
            <a:br>
              <a:rPr lang="en-US" dirty="0">
                <a:solidFill>
                  <a:srgbClr val="000000"/>
                </a:solidFill>
              </a:rPr>
            </a:br>
            <a:r>
              <a:rPr lang="en-US" dirty="0">
                <a:solidFill>
                  <a:srgbClr val="000000"/>
                </a:solidFill>
              </a:rPr>
              <a:t>SQL Server instance or in a shared database server</a:t>
            </a:r>
          </a:p>
          <a:p>
            <a:pPr marL="625475" lvl="1" indent="-277813">
              <a:spcBef>
                <a:spcPts val="1200"/>
              </a:spcBef>
              <a:buClr>
                <a:srgbClr val="557EB9"/>
              </a:buClr>
              <a:buFont typeface="Arial" pitchFamily="34" charset="0"/>
              <a:buChar char="•"/>
            </a:pPr>
            <a:r>
              <a:rPr lang="en-US" dirty="0">
                <a:solidFill>
                  <a:srgbClr val="000000"/>
                </a:solidFill>
              </a:rPr>
              <a:t>Management Server Scaling: To scale out, use load </a:t>
            </a:r>
            <a:r>
              <a:rPr lang="en-US" dirty="0" smtClean="0">
                <a:solidFill>
                  <a:srgbClr val="000000"/>
                </a:solidFill>
              </a:rPr>
              <a:t>balancing</a:t>
            </a:r>
            <a:endParaRPr lang="en-US" dirty="0"/>
          </a:p>
          <a:p>
            <a:pPr marL="342900" indent="-342900">
              <a:buClr>
                <a:srgbClr val="557EB9"/>
              </a:buClr>
            </a:pPr>
            <a:endParaRPr lang="en-US" sz="2400" dirty="0">
              <a:solidFill>
                <a:prstClr val="black"/>
              </a:solidFill>
            </a:endParaRP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2982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762000"/>
            <a:ext cx="8229600" cy="1200329"/>
          </a:xfrm>
        </p:spPr>
        <p:txBody>
          <a:bodyPr/>
          <a:lstStyle/>
          <a:p>
            <a:r>
              <a:rPr lang="en-US" dirty="0" smtClean="0"/>
              <a:t>Step 6: Design the Full Infrastructure (Continued)</a:t>
            </a:r>
            <a:r>
              <a:rPr lang="en-US" dirty="0"/>
              <a:t/>
            </a:r>
            <a:br>
              <a:rPr lang="en-US" dirty="0"/>
            </a:br>
            <a:endParaRPr lang="en-US" dirty="0"/>
          </a:p>
        </p:txBody>
      </p:sp>
      <p:sp>
        <p:nvSpPr>
          <p:cNvPr id="3" name="Content Placeholder 2"/>
          <p:cNvSpPr>
            <a:spLocks noGrp="1"/>
          </p:cNvSpPr>
          <p:nvPr>
            <p:ph idx="1"/>
          </p:nvPr>
        </p:nvSpPr>
        <p:spPr>
          <a:xfrm>
            <a:off x="457200" y="1524000"/>
            <a:ext cx="8229600" cy="5029199"/>
          </a:xfrm>
        </p:spPr>
        <p:txBody>
          <a:bodyPr>
            <a:normAutofit/>
          </a:bodyPr>
          <a:lstStyle/>
          <a:p>
            <a:pPr marL="342900" indent="-342900">
              <a:buClr>
                <a:srgbClr val="557EB9"/>
              </a:buClr>
            </a:pPr>
            <a:r>
              <a:rPr lang="en-US" sz="2400" dirty="0">
                <a:solidFill>
                  <a:prstClr val="black"/>
                </a:solidFill>
              </a:rPr>
              <a:t>Task </a:t>
            </a:r>
            <a:r>
              <a:rPr lang="en-US" sz="2400" dirty="0" smtClean="0">
                <a:solidFill>
                  <a:prstClr val="black"/>
                </a:solidFill>
              </a:rPr>
              <a:t>2: Determine Fault Tolerance for Each Role</a:t>
            </a:r>
            <a:endParaRPr lang="en-US" sz="2400" dirty="0">
              <a:solidFill>
                <a:prstClr val="black"/>
              </a:solidFill>
            </a:endParaRPr>
          </a:p>
          <a:p>
            <a:pPr marL="342900" indent="-342900">
              <a:buClr>
                <a:srgbClr val="557EB9"/>
              </a:buClr>
            </a:pPr>
            <a:r>
              <a:rPr lang="en-US" dirty="0" smtClean="0">
                <a:solidFill>
                  <a:prstClr val="black"/>
                </a:solidFill>
              </a:rPr>
              <a:t>Decisions </a:t>
            </a:r>
            <a:r>
              <a:rPr lang="en-US" dirty="0">
                <a:solidFill>
                  <a:prstClr val="black"/>
                </a:solidFill>
              </a:rPr>
              <a:t>to make:</a:t>
            </a:r>
          </a:p>
          <a:p>
            <a:pPr marL="631825" lvl="1" indent="-228600">
              <a:spcBef>
                <a:spcPts val="1200"/>
              </a:spcBef>
              <a:buClr>
                <a:srgbClr val="557EB9"/>
              </a:buClr>
              <a:buFont typeface="Arial" pitchFamily="34" charset="0"/>
              <a:buChar char="•"/>
            </a:pPr>
            <a:r>
              <a:rPr lang="en-US" sz="1600" dirty="0">
                <a:solidFill>
                  <a:srgbClr val="000000"/>
                </a:solidFill>
              </a:rPr>
              <a:t>Management Server </a:t>
            </a:r>
            <a:r>
              <a:rPr lang="en-US" sz="1600" dirty="0" smtClean="0">
                <a:solidFill>
                  <a:srgbClr val="000000"/>
                </a:solidFill>
              </a:rPr>
              <a:t>Service: </a:t>
            </a:r>
            <a:r>
              <a:rPr lang="en-US" sz="1600" dirty="0">
                <a:solidFill>
                  <a:srgbClr val="000000"/>
                </a:solidFill>
              </a:rPr>
              <a:t>Service can be on same server with Management Console unless Management Server is </a:t>
            </a:r>
            <a:r>
              <a:rPr lang="en-US" sz="1600" dirty="0" smtClean="0">
                <a:solidFill>
                  <a:srgbClr val="000000"/>
                </a:solidFill>
              </a:rPr>
              <a:t>load-balanced</a:t>
            </a:r>
            <a:endParaRPr lang="en-US" sz="1600" dirty="0">
              <a:solidFill>
                <a:srgbClr val="000000"/>
              </a:solidFill>
            </a:endParaRPr>
          </a:p>
          <a:p>
            <a:pPr marL="631825" lvl="1" indent="-228600">
              <a:spcBef>
                <a:spcPts val="1200"/>
              </a:spcBef>
              <a:buClr>
                <a:srgbClr val="557EB9"/>
              </a:buClr>
              <a:buFont typeface="Arial" pitchFamily="34" charset="0"/>
              <a:buChar char="•"/>
            </a:pPr>
            <a:r>
              <a:rPr lang="en-US" sz="1600" dirty="0">
                <a:solidFill>
                  <a:srgbClr val="000000"/>
                </a:solidFill>
              </a:rPr>
              <a:t>Microsoft SQL </a:t>
            </a:r>
            <a:r>
              <a:rPr lang="en-US" sz="1600" dirty="0" smtClean="0">
                <a:solidFill>
                  <a:srgbClr val="000000"/>
                </a:solidFill>
              </a:rPr>
              <a:t>Server: </a:t>
            </a:r>
            <a:r>
              <a:rPr lang="en-US" sz="1600" dirty="0">
                <a:solidFill>
                  <a:srgbClr val="000000"/>
                </a:solidFill>
              </a:rPr>
              <a:t>Several SQL Server versions available to provide fault tolerance, as well as possibility of clustering  </a:t>
            </a:r>
          </a:p>
          <a:p>
            <a:pPr marL="631825" lvl="1" indent="-228600">
              <a:spcBef>
                <a:spcPts val="1200"/>
              </a:spcBef>
              <a:buClr>
                <a:srgbClr val="557EB9"/>
              </a:buClr>
              <a:buFont typeface="Arial" pitchFamily="34" charset="0"/>
              <a:buChar char="•"/>
            </a:pPr>
            <a:r>
              <a:rPr lang="en-US" sz="1600" dirty="0">
                <a:solidFill>
                  <a:srgbClr val="000000"/>
                </a:solidFill>
              </a:rPr>
              <a:t>Management </a:t>
            </a:r>
            <a:r>
              <a:rPr lang="en-US" sz="1600" dirty="0" smtClean="0">
                <a:solidFill>
                  <a:srgbClr val="000000"/>
                </a:solidFill>
              </a:rPr>
              <a:t>Server: Two </a:t>
            </a:r>
            <a:r>
              <a:rPr lang="en-US" sz="1600" dirty="0">
                <a:solidFill>
                  <a:srgbClr val="000000"/>
                </a:solidFill>
              </a:rPr>
              <a:t>load balancing options for Management </a:t>
            </a:r>
            <a:r>
              <a:rPr lang="en-US" sz="1600" dirty="0" smtClean="0">
                <a:solidFill>
                  <a:srgbClr val="000000"/>
                </a:solidFill>
              </a:rPr>
              <a:t>Server—software-based </a:t>
            </a:r>
            <a:r>
              <a:rPr lang="en-US" sz="1600" dirty="0">
                <a:solidFill>
                  <a:srgbClr val="000000"/>
                </a:solidFill>
              </a:rPr>
              <a:t>and hardware load balancing</a:t>
            </a:r>
          </a:p>
          <a:p>
            <a:pPr marL="342900" lvl="1" indent="-342900">
              <a:spcBef>
                <a:spcPts val="1200"/>
              </a:spcBef>
              <a:buClr>
                <a:srgbClr val="557EB9"/>
              </a:buClr>
              <a:buFont typeface="Arial" pitchFamily="34" charset="0"/>
              <a:buChar char="•"/>
            </a:pPr>
            <a:r>
              <a:rPr lang="en-US" dirty="0">
                <a:solidFill>
                  <a:prstClr val="black"/>
                </a:solidFill>
              </a:rPr>
              <a:t>Combining </a:t>
            </a:r>
            <a:r>
              <a:rPr lang="en-US" dirty="0" smtClean="0">
                <a:solidFill>
                  <a:prstClr val="black"/>
                </a:solidFill>
              </a:rPr>
              <a:t>server roles</a:t>
            </a:r>
            <a:r>
              <a:rPr lang="en-US" dirty="0">
                <a:solidFill>
                  <a:prstClr val="black"/>
                </a:solidFill>
              </a:rPr>
              <a:t>:</a:t>
            </a:r>
          </a:p>
          <a:p>
            <a:pPr marL="631825" lvl="1" indent="-228600">
              <a:spcBef>
                <a:spcPts val="1200"/>
              </a:spcBef>
              <a:buClr>
                <a:srgbClr val="557EB9"/>
              </a:buClr>
              <a:buFont typeface="Arial" pitchFamily="34" charset="0"/>
              <a:buChar char="•"/>
            </a:pPr>
            <a:r>
              <a:rPr lang="en-US" sz="1600" dirty="0">
                <a:solidFill>
                  <a:srgbClr val="000000"/>
                </a:solidFill>
              </a:rPr>
              <a:t>Compatible </a:t>
            </a:r>
            <a:r>
              <a:rPr lang="en-US" sz="1600" dirty="0" smtClean="0">
                <a:solidFill>
                  <a:srgbClr val="000000"/>
                </a:solidFill>
              </a:rPr>
              <a:t>fault-tolerant role combinations</a:t>
            </a:r>
            <a:endParaRPr lang="en-US" sz="1600" dirty="0">
              <a:solidFill>
                <a:srgbClr val="000000"/>
              </a:solidFill>
            </a:endParaRPr>
          </a:p>
          <a:p>
            <a:pPr lvl="1">
              <a:buFont typeface="Arial" pitchFamily="34" charset="0"/>
              <a:buChar char="•"/>
            </a:pPr>
            <a:endParaRPr lang="en-US" sz="1900" dirty="0"/>
          </a:p>
          <a:p>
            <a:pPr marL="174625" lvl="1" indent="-174625">
              <a:spcBef>
                <a:spcPts val="1200"/>
              </a:spcBef>
              <a:buFont typeface="Arial" pitchFamily="34" charset="0"/>
              <a:buChar char="•"/>
            </a:pPr>
            <a:endParaRPr lang="en-US" sz="2400" dirty="0"/>
          </a:p>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724400"/>
            <a:ext cx="6048375" cy="1790700"/>
          </a:xfrm>
          <a:prstGeom prst="rect">
            <a:avLst/>
          </a:prstGeom>
        </p:spPr>
      </p:pic>
    </p:spTree>
    <p:extLst>
      <p:ext uri="{BB962C8B-B14F-4D97-AF65-F5344CB8AC3E}">
        <p14:creationId xmlns:p14="http://schemas.microsoft.com/office/powerpoint/2010/main" val="2910492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with the Business (Step 6)</a:t>
            </a:r>
            <a:endParaRPr lang="en-US" dirty="0"/>
          </a:p>
        </p:txBody>
      </p:sp>
      <p:sp>
        <p:nvSpPr>
          <p:cNvPr id="3" name="Content Placeholder 2"/>
          <p:cNvSpPr>
            <a:spLocks noGrp="1"/>
          </p:cNvSpPr>
          <p:nvPr>
            <p:ph idx="1"/>
          </p:nvPr>
        </p:nvSpPr>
        <p:spPr>
          <a:xfrm>
            <a:off x="537027" y="1524001"/>
            <a:ext cx="8229600" cy="5029199"/>
          </a:xfrm>
        </p:spPr>
        <p:txBody>
          <a:bodyPr>
            <a:normAutofit/>
          </a:bodyPr>
          <a:lstStyle/>
          <a:p>
            <a:pPr marL="342900" indent="-342900"/>
            <a:r>
              <a:rPr lang="en-US" sz="2400" dirty="0">
                <a:solidFill>
                  <a:schemeClr val="tx1"/>
                </a:solidFill>
              </a:rPr>
              <a:t>Review the decisions made for each server role with the affected business units:</a:t>
            </a:r>
          </a:p>
          <a:p>
            <a:pPr marL="631825" lvl="1" indent="-228600">
              <a:spcBef>
                <a:spcPts val="1200"/>
              </a:spcBef>
              <a:buClr>
                <a:srgbClr val="557EB9"/>
              </a:buClr>
              <a:buFont typeface="Arial" pitchFamily="34" charset="0"/>
              <a:buChar char="•"/>
            </a:pPr>
            <a:r>
              <a:rPr lang="en-US" dirty="0">
                <a:solidFill>
                  <a:srgbClr val="000000"/>
                </a:solidFill>
              </a:rPr>
              <a:t>Is there sufficient cost justification to warrant fault tolerance?</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85635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pPr marL="342900" indent="-342900">
              <a:buClr>
                <a:srgbClr val="557EB9"/>
              </a:buClr>
            </a:pPr>
            <a:r>
              <a:rPr lang="en-US" sz="2400" dirty="0">
                <a:solidFill>
                  <a:prstClr val="black"/>
                </a:solidFill>
              </a:rPr>
              <a:t>A combination of models may be required to deliver virtual applications within the organization</a:t>
            </a:r>
          </a:p>
          <a:p>
            <a:pPr marL="342900" indent="-342900">
              <a:buClr>
                <a:srgbClr val="557EB9"/>
              </a:buClr>
            </a:pPr>
            <a:r>
              <a:rPr lang="en-US" sz="2400" dirty="0">
                <a:solidFill>
                  <a:prstClr val="black"/>
                </a:solidFill>
              </a:rPr>
              <a:t>Carefully consider requirements for streaming infrastructure</a:t>
            </a:r>
          </a:p>
          <a:p>
            <a:pPr marL="342900" indent="-342900">
              <a:buClr>
                <a:srgbClr val="557EB9"/>
              </a:buClr>
            </a:pPr>
            <a:r>
              <a:rPr lang="en-US" sz="2400" dirty="0">
                <a:solidFill>
                  <a:prstClr val="black"/>
                </a:solidFill>
              </a:rPr>
              <a:t>Planning is </a:t>
            </a:r>
            <a:r>
              <a:rPr lang="en-US" sz="2400" dirty="0" smtClean="0">
                <a:solidFill>
                  <a:prstClr val="black"/>
                </a:solidFill>
              </a:rPr>
              <a:t>key</a:t>
            </a:r>
          </a:p>
          <a:p>
            <a:pPr marL="0" indent="0">
              <a:buNone/>
            </a:pPr>
            <a:endParaRPr lang="en-US" sz="2400" dirty="0" smtClean="0"/>
          </a:p>
          <a:p>
            <a:pPr marL="0" indent="0">
              <a:buNone/>
            </a:pPr>
            <a:r>
              <a:rPr lang="en-US" sz="2400" dirty="0" smtClean="0"/>
              <a:t>Provide feedback to </a:t>
            </a:r>
            <a:r>
              <a:rPr lang="en-US" sz="2400" dirty="0" smtClean="0">
                <a:hlinkClick r:id="rId3"/>
              </a:rPr>
              <a:t>ipdfdbk@microsoft.com</a:t>
            </a:r>
            <a:endParaRPr lang="en-US" sz="2400" b="0"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09600" y="2844225"/>
            <a:ext cx="8077200" cy="584775"/>
          </a:xfrm>
          <a:prstGeom prst="rect">
            <a:avLst/>
          </a:prstGeom>
          <a:noFill/>
        </p:spPr>
        <p:txBody>
          <a:bodyPr wrap="square" rtlCol="0">
            <a:spAutoFit/>
          </a:bodyPr>
          <a:lstStyle/>
          <a:p>
            <a:r>
              <a:rPr lang="en-US" sz="3200" dirty="0" smtClean="0"/>
              <a:t>Microsoft </a:t>
            </a:r>
            <a:r>
              <a:rPr lang="en-US" sz="3200" dirty="0"/>
              <a:t>Application Virtualization 4.6</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Content Placeholder 2"/>
          <p:cNvSpPr>
            <a:spLocks noGrp="1"/>
          </p:cNvSpPr>
          <p:nvPr>
            <p:ph idx="1"/>
          </p:nvPr>
        </p:nvSpPr>
        <p:spPr/>
        <p:txBody>
          <a:bodyPr/>
          <a:lstStyle/>
          <a:p>
            <a:r>
              <a:rPr lang="en-US" dirty="0"/>
              <a:t>Benefits </a:t>
            </a:r>
            <a:r>
              <a:rPr lang="en-US" dirty="0" smtClean="0"/>
              <a:t>of using the App-V guide</a:t>
            </a:r>
            <a:endParaRPr lang="en-US" dirty="0"/>
          </a:p>
          <a:p>
            <a:r>
              <a:rPr lang="en-US" dirty="0"/>
              <a:t>IPD in Microsoft Operations Framework 4.0</a:t>
            </a:r>
          </a:p>
          <a:p>
            <a:r>
              <a:rPr lang="en-US" dirty="0" smtClean="0"/>
              <a:t>Application Virtualization in </a:t>
            </a:r>
            <a:r>
              <a:rPr lang="en-US" dirty="0"/>
              <a:t>Microsoft Infrastructure Optimization</a:t>
            </a:r>
          </a:p>
          <a:p>
            <a:endParaRPr lang="en-US" dirty="0"/>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the App-V Guide</a:t>
            </a:r>
            <a:endParaRPr lang="en-US" dirty="0"/>
          </a:p>
        </p:txBody>
      </p:sp>
      <p:sp>
        <p:nvSpPr>
          <p:cNvPr id="3" name="Content Placeholder 2"/>
          <p:cNvSpPr>
            <a:spLocks noGrp="1"/>
          </p:cNvSpPr>
          <p:nvPr>
            <p:ph idx="1"/>
          </p:nvPr>
        </p:nvSpPr>
        <p:spPr>
          <a:xfrm>
            <a:off x="537027" y="1600201"/>
            <a:ext cx="8229600" cy="4503066"/>
          </a:xfrm>
        </p:spPr>
        <p:txBody>
          <a:bodyPr>
            <a:normAutofit lnSpcReduction="10000"/>
          </a:bodyPr>
          <a:lstStyle/>
          <a:p>
            <a:pPr marL="457200" lvl="1" indent="-282575">
              <a:spcBef>
                <a:spcPts val="1200"/>
              </a:spcBef>
              <a:buClr>
                <a:srgbClr val="557EB9"/>
              </a:buClr>
              <a:buFont typeface="Arial" pitchFamily="34" charset="0"/>
              <a:buChar char="•"/>
            </a:pPr>
            <a:r>
              <a:rPr lang="en-US" dirty="0" smtClean="0">
                <a:solidFill>
                  <a:srgbClr val="000000"/>
                </a:solidFill>
              </a:rPr>
              <a:t>Benefits for Business Stakeholders/Decision Makers</a:t>
            </a:r>
          </a:p>
          <a:p>
            <a:pPr marL="742950" lvl="1" indent="-285750">
              <a:spcBef>
                <a:spcPts val="1200"/>
              </a:spcBef>
              <a:buFont typeface="Arial" pitchFamily="34" charset="0"/>
              <a:buChar char="•"/>
            </a:pPr>
            <a:r>
              <a:rPr lang="en-US" sz="1500" dirty="0" smtClean="0"/>
              <a:t>Most cost-effective design solution for implementation</a:t>
            </a:r>
          </a:p>
          <a:p>
            <a:pPr marL="742950" lvl="1" indent="-285750">
              <a:spcBef>
                <a:spcPts val="1200"/>
              </a:spcBef>
              <a:buFont typeface="Arial" pitchFamily="34" charset="0"/>
              <a:buChar char="•"/>
            </a:pPr>
            <a:r>
              <a:rPr lang="en-US" sz="1500" dirty="0" smtClean="0"/>
              <a:t>Alignment between the business and IT from the beginning of the design process to the end</a:t>
            </a:r>
          </a:p>
          <a:p>
            <a:pPr marL="457200" lvl="1" indent="-282575">
              <a:spcBef>
                <a:spcPts val="1200"/>
              </a:spcBef>
              <a:buClr>
                <a:srgbClr val="557EB9"/>
              </a:buClr>
              <a:buFont typeface="Arial" pitchFamily="34" charset="0"/>
              <a:buChar char="•"/>
            </a:pPr>
            <a:r>
              <a:rPr lang="en-US" dirty="0" smtClean="0">
                <a:solidFill>
                  <a:srgbClr val="000000"/>
                </a:solidFill>
              </a:rPr>
              <a:t>Benefits for Infrastructure Stakeholders/Decision Makers</a:t>
            </a:r>
          </a:p>
          <a:p>
            <a:pPr marL="742950" lvl="1" indent="-285750">
              <a:spcBef>
                <a:spcPts val="1200"/>
              </a:spcBef>
              <a:buFont typeface="Arial" pitchFamily="34" charset="0"/>
              <a:buChar char="•"/>
            </a:pPr>
            <a:r>
              <a:rPr lang="en-US" sz="1500" dirty="0"/>
              <a:t>Authoritative guidance</a:t>
            </a:r>
          </a:p>
          <a:p>
            <a:pPr marL="742950" lvl="1" indent="-285750">
              <a:spcBef>
                <a:spcPts val="1200"/>
              </a:spcBef>
              <a:buFont typeface="Arial" pitchFamily="34" charset="0"/>
              <a:buChar char="•"/>
            </a:pPr>
            <a:r>
              <a:rPr lang="en-US" sz="1500" dirty="0"/>
              <a:t>Business validation questions ensuring solution meets requirements of business and infrastructure stakeholders</a:t>
            </a:r>
          </a:p>
          <a:p>
            <a:pPr marL="742950" lvl="1" indent="-285750">
              <a:spcBef>
                <a:spcPts val="1200"/>
              </a:spcBef>
              <a:buFont typeface="Arial" pitchFamily="34" charset="0"/>
              <a:buChar char="•"/>
            </a:pPr>
            <a:r>
              <a:rPr lang="en-US" sz="1500" dirty="0"/>
              <a:t>High integrity design criteria that includes product limitations</a:t>
            </a:r>
          </a:p>
          <a:p>
            <a:pPr marL="742950" lvl="1" indent="-285750">
              <a:spcBef>
                <a:spcPts val="1200"/>
              </a:spcBef>
              <a:buFont typeface="Arial" pitchFamily="34" charset="0"/>
              <a:buChar char="•"/>
            </a:pPr>
            <a:r>
              <a:rPr lang="en-US" sz="1500" dirty="0"/>
              <a:t>Fault-tolerant </a:t>
            </a:r>
            <a:r>
              <a:rPr lang="en-US" sz="1500" dirty="0" smtClean="0"/>
              <a:t>infrastructure</a:t>
            </a:r>
          </a:p>
          <a:p>
            <a:pPr marL="742950" lvl="1" indent="-285750">
              <a:spcBef>
                <a:spcPts val="1200"/>
              </a:spcBef>
              <a:buFont typeface="Arial" pitchFamily="34" charset="0"/>
              <a:buChar char="•"/>
            </a:pPr>
            <a:r>
              <a:rPr lang="en-US" sz="1500" dirty="0"/>
              <a:t>Proportionate system and network availability to meet business requirements</a:t>
            </a:r>
          </a:p>
          <a:p>
            <a:pPr marL="742950" lvl="1" indent="-285750">
              <a:spcBef>
                <a:spcPts val="1200"/>
              </a:spcBef>
              <a:buFont typeface="Arial" pitchFamily="34" charset="0"/>
              <a:buChar char="•"/>
            </a:pPr>
            <a:r>
              <a:rPr lang="en-US" sz="1500" dirty="0"/>
              <a:t>Infrastructure that’s sized appropriately for business requirements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a:t>
            </a:r>
            <a:r>
              <a:rPr lang="en-US" dirty="0"/>
              <a:t>App-V Guide </a:t>
            </a:r>
            <a:r>
              <a:rPr lang="en-US" dirty="0" smtClean="0"/>
              <a:t>(Continued)</a:t>
            </a:r>
            <a:endParaRPr lang="en-US" dirty="0"/>
          </a:p>
        </p:txBody>
      </p:sp>
      <p:sp>
        <p:nvSpPr>
          <p:cNvPr id="3" name="Content Placeholder 2"/>
          <p:cNvSpPr>
            <a:spLocks noGrp="1"/>
          </p:cNvSpPr>
          <p:nvPr>
            <p:ph idx="1"/>
          </p:nvPr>
        </p:nvSpPr>
        <p:spPr>
          <a:xfrm>
            <a:off x="537027" y="1600201"/>
            <a:ext cx="8229600" cy="4503066"/>
          </a:xfrm>
        </p:spPr>
        <p:txBody>
          <a:bodyPr>
            <a:normAutofit/>
          </a:bodyPr>
          <a:lstStyle/>
          <a:p>
            <a:pPr marL="457200" lvl="1" indent="-282575">
              <a:spcBef>
                <a:spcPts val="1200"/>
              </a:spcBef>
              <a:buClr>
                <a:srgbClr val="557EB9"/>
              </a:buClr>
              <a:buFont typeface="Arial" pitchFamily="34" charset="0"/>
              <a:buChar char="•"/>
            </a:pPr>
            <a:r>
              <a:rPr lang="en-US" sz="2000" dirty="0" smtClean="0">
                <a:solidFill>
                  <a:srgbClr val="000000"/>
                </a:solidFill>
              </a:rPr>
              <a:t>Benefits for Consultants or Partners</a:t>
            </a:r>
          </a:p>
          <a:p>
            <a:pPr marL="742950" lvl="1" indent="-285750">
              <a:spcBef>
                <a:spcPts val="1200"/>
              </a:spcBef>
              <a:buFont typeface="Arial" pitchFamily="34" charset="0"/>
              <a:buChar char="•"/>
            </a:pPr>
            <a:r>
              <a:rPr lang="en-US" sz="1500" dirty="0" smtClean="0"/>
              <a:t>Rapid readiness for consulting engagements</a:t>
            </a:r>
          </a:p>
          <a:p>
            <a:pPr marL="742950" lvl="1" indent="-285750">
              <a:spcBef>
                <a:spcPts val="1200"/>
              </a:spcBef>
              <a:buFont typeface="Arial" pitchFamily="34" charset="0"/>
              <a:buChar char="•"/>
            </a:pPr>
            <a:r>
              <a:rPr lang="en-US" sz="1500" dirty="0" smtClean="0"/>
              <a:t>Planning and design template to standardize design and peer reviews</a:t>
            </a:r>
          </a:p>
          <a:p>
            <a:pPr marL="742950" lvl="1" indent="-285750">
              <a:spcBef>
                <a:spcPts val="1200"/>
              </a:spcBef>
              <a:buFont typeface="Arial" pitchFamily="34" charset="0"/>
              <a:buChar char="•"/>
            </a:pPr>
            <a:r>
              <a:rPr lang="en-US" sz="1500" dirty="0" smtClean="0"/>
              <a:t>A “leave-behind” for pre- and post-sales visits to customer sites</a:t>
            </a:r>
          </a:p>
          <a:p>
            <a:pPr marL="742950" lvl="1" indent="-285750">
              <a:spcBef>
                <a:spcPts val="1200"/>
              </a:spcBef>
              <a:buFont typeface="Arial" pitchFamily="34" charset="0"/>
              <a:buChar char="•"/>
            </a:pPr>
            <a:r>
              <a:rPr lang="en-US" sz="1500" dirty="0" smtClean="0"/>
              <a:t>General classroom instruction/preparation</a:t>
            </a:r>
          </a:p>
          <a:p>
            <a:pPr marL="457200" lvl="1" indent="-282575">
              <a:spcBef>
                <a:spcPts val="1200"/>
              </a:spcBef>
              <a:buClr>
                <a:srgbClr val="557EB9"/>
              </a:buClr>
              <a:buFont typeface="Arial" pitchFamily="34" charset="0"/>
              <a:buChar char="•"/>
            </a:pPr>
            <a:r>
              <a:rPr lang="en-US" sz="2000" dirty="0" smtClean="0">
                <a:solidFill>
                  <a:srgbClr val="000000"/>
                </a:solidFill>
              </a:rPr>
              <a:t>Benefits for the Entire Organization</a:t>
            </a:r>
          </a:p>
          <a:p>
            <a:pPr marL="742950" lvl="1" indent="-285750">
              <a:buFont typeface="Arial" pitchFamily="34" charset="0"/>
              <a:buChar char="•"/>
            </a:pPr>
            <a:r>
              <a:rPr lang="en-US" sz="1500" dirty="0" smtClean="0"/>
              <a:t>Using the guide should result in a design that will be sized, configured, </a:t>
            </a:r>
            <a:br>
              <a:rPr lang="en-US" sz="1500" dirty="0" smtClean="0"/>
            </a:br>
            <a:r>
              <a:rPr lang="en-US" sz="1500" dirty="0" smtClean="0"/>
              <a:t>and appropriately placed to deliver a solution for achieving stated business requirements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Application Virtualization in Microsoft Infrastructure Optimization</a:t>
            </a:r>
            <a:endParaRPr lang="en-US" dirty="0"/>
          </a:p>
        </p:txBody>
      </p:sp>
      <p:pic>
        <p:nvPicPr>
          <p:cNvPr id="4" name="Picture 3" descr="IO_Model_AppV_46 PM.jpg"/>
          <p:cNvPicPr/>
          <p:nvPr/>
        </p:nvPicPr>
        <p:blipFill>
          <a:blip r:embed="rId3" cstate="print"/>
          <a:stretch>
            <a:fillRect/>
          </a:stretch>
        </p:blipFill>
        <p:spPr>
          <a:xfrm>
            <a:off x="762000" y="2133600"/>
            <a:ext cx="6324600" cy="3276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smtClean="0"/>
              <a:t>Purpose and Overview</a:t>
            </a:r>
            <a:endParaRPr lang="en-US" dirty="0"/>
          </a:p>
        </p:txBody>
      </p:sp>
      <p:sp>
        <p:nvSpPr>
          <p:cNvPr id="97" name="TextBox 96"/>
          <p:cNvSpPr txBox="1"/>
          <p:nvPr/>
        </p:nvSpPr>
        <p:spPr>
          <a:xfrm>
            <a:off x="685800" y="1429405"/>
            <a:ext cx="6400800" cy="4739759"/>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guidance for designing an application virtualization 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Determine </a:t>
            </a:r>
            <a:r>
              <a:rPr lang="en-US" dirty="0" smtClean="0">
                <a:solidFill>
                  <a:schemeClr val="tx2"/>
                </a:solidFill>
              </a:rPr>
              <a:t>models needed</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Determine </a:t>
            </a:r>
            <a:r>
              <a:rPr lang="en-US" dirty="0" smtClean="0">
                <a:solidFill>
                  <a:schemeClr val="tx2"/>
                </a:solidFill>
              </a:rPr>
              <a:t>instances needed</a:t>
            </a:r>
            <a:endParaRPr lang="en-US" dirty="0">
              <a:solidFill>
                <a:schemeClr val="tx2"/>
              </a:solidFill>
            </a:endParaRPr>
          </a:p>
          <a:p>
            <a:pPr marL="174625" indent="-174625">
              <a:spcBef>
                <a:spcPts val="1200"/>
              </a:spcBef>
              <a:buClr>
                <a:schemeClr val="accent1"/>
              </a:buClr>
              <a:buFont typeface="Arial" pitchFamily="34" charset="0"/>
              <a:buChar char="•"/>
            </a:pPr>
            <a:r>
              <a:rPr lang="en-US" dirty="0" smtClean="0">
                <a:solidFill>
                  <a:schemeClr val="tx2"/>
                </a:solidFill>
              </a:rPr>
              <a:t>Assess client </a:t>
            </a:r>
            <a:r>
              <a:rPr lang="en-US" dirty="0">
                <a:solidFill>
                  <a:schemeClr val="tx2"/>
                </a:solidFill>
              </a:rPr>
              <a:t>and </a:t>
            </a:r>
            <a:r>
              <a:rPr lang="en-US" dirty="0" smtClean="0">
                <a:solidFill>
                  <a:schemeClr val="tx2"/>
                </a:solidFill>
              </a:rPr>
              <a:t>sequencer considerations</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Design the </a:t>
            </a:r>
            <a:r>
              <a:rPr lang="en-US" dirty="0" smtClean="0">
                <a:solidFill>
                  <a:schemeClr val="tx2"/>
                </a:solidFill>
              </a:rPr>
              <a:t>streaming infrastructure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Design the </a:t>
            </a:r>
            <a:r>
              <a:rPr lang="en-US" dirty="0" smtClean="0">
                <a:solidFill>
                  <a:schemeClr val="tx2"/>
                </a:solidFill>
              </a:rPr>
              <a:t>full infrastructure </a:t>
            </a:r>
            <a:endParaRPr lang="en-US" dirty="0">
              <a:solidFill>
                <a:schemeClr val="tx2"/>
              </a:solidFill>
            </a:endParaRPr>
          </a:p>
          <a:p>
            <a:pPr>
              <a:buFont typeface="Arial" pitchFamily="34" charset="0"/>
              <a:buChar char="•"/>
            </a:pPr>
            <a:endParaRPr lang="en-US" sz="2400" dirty="0" smtClean="0"/>
          </a:p>
          <a:p>
            <a:endParaRPr lang="en-US" dirty="0"/>
          </a:p>
        </p:txBody>
      </p:sp>
    </p:spTree>
    <p:extLst>
      <p:ext uri="{BB962C8B-B14F-4D97-AF65-F5344CB8AC3E}">
        <p14:creationId xmlns:p14="http://schemas.microsoft.com/office/powerpoint/2010/main" val="30371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Management Challenges</a:t>
            </a:r>
            <a:endParaRPr lang="en-US" dirty="0"/>
          </a:p>
        </p:txBody>
      </p:sp>
      <p:sp>
        <p:nvSpPr>
          <p:cNvPr id="3" name="Rectangle 2"/>
          <p:cNvSpPr/>
          <p:nvPr/>
        </p:nvSpPr>
        <p:spPr>
          <a:xfrm>
            <a:off x="609600" y="1414820"/>
            <a:ext cx="7696200" cy="4985980"/>
          </a:xfrm>
          <a:prstGeom prst="rect">
            <a:avLst/>
          </a:prstGeom>
        </p:spPr>
        <p:txBody>
          <a:bodyPr wrap="square">
            <a:spAutoFit/>
          </a:bodyPr>
          <a:lstStyle/>
          <a:p>
            <a:r>
              <a:rPr lang="en-US" sz="2400" dirty="0"/>
              <a:t>Application life-cycle management</a:t>
            </a:r>
          </a:p>
          <a:p>
            <a:pPr marL="288925" indent="-288925">
              <a:spcBef>
                <a:spcPts val="1200"/>
              </a:spcBef>
              <a:buClr>
                <a:schemeClr val="accent1"/>
              </a:buClr>
              <a:buFont typeface="Arial" pitchFamily="34" charset="0"/>
              <a:buChar char="•"/>
            </a:pPr>
            <a:r>
              <a:rPr lang="en-US" dirty="0">
                <a:solidFill>
                  <a:schemeClr val="tx2"/>
                </a:solidFill>
              </a:rPr>
              <a:t>Deployment</a:t>
            </a:r>
          </a:p>
          <a:p>
            <a:pPr marL="288925" indent="-288925">
              <a:spcBef>
                <a:spcPts val="1200"/>
              </a:spcBef>
              <a:buClr>
                <a:schemeClr val="accent1"/>
              </a:buClr>
              <a:buFont typeface="Arial" pitchFamily="34" charset="0"/>
              <a:buChar char="•"/>
            </a:pPr>
            <a:r>
              <a:rPr lang="en-US" dirty="0">
                <a:solidFill>
                  <a:schemeClr val="tx2"/>
                </a:solidFill>
              </a:rPr>
              <a:t>Update</a:t>
            </a:r>
          </a:p>
          <a:p>
            <a:pPr marL="288925" indent="-288925">
              <a:spcBef>
                <a:spcPts val="1200"/>
              </a:spcBef>
              <a:buClr>
                <a:schemeClr val="accent1"/>
              </a:buClr>
              <a:buFont typeface="Arial" pitchFamily="34" charset="0"/>
              <a:buChar char="•"/>
            </a:pPr>
            <a:r>
              <a:rPr lang="en-US" dirty="0">
                <a:solidFill>
                  <a:schemeClr val="tx2"/>
                </a:solidFill>
              </a:rPr>
              <a:t>Support</a:t>
            </a:r>
          </a:p>
          <a:p>
            <a:pPr marL="288925" indent="-288925">
              <a:spcBef>
                <a:spcPts val="1200"/>
              </a:spcBef>
              <a:buClr>
                <a:schemeClr val="accent1"/>
              </a:buClr>
              <a:buFont typeface="Arial" pitchFamily="34" charset="0"/>
              <a:buChar char="•"/>
            </a:pPr>
            <a:r>
              <a:rPr lang="en-US" dirty="0">
                <a:solidFill>
                  <a:schemeClr val="tx2"/>
                </a:solidFill>
              </a:rPr>
              <a:t>Termination</a:t>
            </a:r>
          </a:p>
          <a:p>
            <a:endParaRPr lang="en-US" dirty="0"/>
          </a:p>
          <a:p>
            <a:r>
              <a:rPr lang="en-US" sz="2400" dirty="0"/>
              <a:t>Deploying applications to multiple environments</a:t>
            </a:r>
          </a:p>
          <a:p>
            <a:pPr marL="288925" indent="-288925">
              <a:spcBef>
                <a:spcPts val="1200"/>
              </a:spcBef>
              <a:buClr>
                <a:schemeClr val="accent1"/>
              </a:buClr>
              <a:buFont typeface="Arial" pitchFamily="34" charset="0"/>
              <a:buChar char="•"/>
            </a:pPr>
            <a:r>
              <a:rPr lang="en-US" dirty="0" smtClean="0">
                <a:solidFill>
                  <a:schemeClr val="tx2"/>
                </a:solidFill>
              </a:rPr>
              <a:t>Windows</a:t>
            </a:r>
            <a:r>
              <a:rPr lang="en-US" baseline="30000" dirty="0" smtClean="0"/>
              <a:t>®</a:t>
            </a:r>
            <a:r>
              <a:rPr lang="en-US" dirty="0" smtClean="0">
                <a:solidFill>
                  <a:schemeClr val="tx2"/>
                </a:solidFill>
              </a:rPr>
              <a:t> 7</a:t>
            </a:r>
          </a:p>
          <a:p>
            <a:pPr marL="288925" indent="-288925">
              <a:spcBef>
                <a:spcPts val="1200"/>
              </a:spcBef>
              <a:buClr>
                <a:schemeClr val="accent1"/>
              </a:buClr>
              <a:buFont typeface="Arial" pitchFamily="34" charset="0"/>
              <a:buChar char="•"/>
            </a:pPr>
            <a:r>
              <a:rPr lang="en-US" dirty="0" smtClean="0">
                <a:solidFill>
                  <a:schemeClr val="tx2"/>
                </a:solidFill>
              </a:rPr>
              <a:t>Windows Vista</a:t>
            </a:r>
            <a:r>
              <a:rPr lang="en-US" baseline="30000" dirty="0" smtClean="0"/>
              <a:t>®</a:t>
            </a:r>
            <a:endParaRPr lang="en-US" dirty="0" smtClean="0">
              <a:solidFill>
                <a:schemeClr val="tx2"/>
              </a:solidFill>
            </a:endParaRPr>
          </a:p>
          <a:p>
            <a:pPr marL="288925" indent="-288925">
              <a:spcBef>
                <a:spcPts val="1200"/>
              </a:spcBef>
              <a:buClr>
                <a:schemeClr val="accent1"/>
              </a:buClr>
              <a:buFont typeface="Arial" pitchFamily="34" charset="0"/>
              <a:buChar char="•"/>
            </a:pPr>
            <a:r>
              <a:rPr lang="en-US" dirty="0" smtClean="0">
                <a:solidFill>
                  <a:schemeClr val="tx2"/>
                </a:solidFill>
              </a:rPr>
              <a:t>Windows XP</a:t>
            </a:r>
            <a:endParaRPr lang="en-US" dirty="0">
              <a:solidFill>
                <a:schemeClr val="tx2"/>
              </a:solidFill>
            </a:endParaRPr>
          </a:p>
          <a:p>
            <a:pPr marL="288925" indent="-288925">
              <a:spcBef>
                <a:spcPts val="1200"/>
              </a:spcBef>
              <a:buClr>
                <a:schemeClr val="accent1"/>
              </a:buClr>
              <a:buFont typeface="Arial" pitchFamily="34" charset="0"/>
              <a:buChar char="•"/>
            </a:pPr>
            <a:r>
              <a:rPr lang="en-US" dirty="0" smtClean="0">
                <a:solidFill>
                  <a:schemeClr val="tx2"/>
                </a:solidFill>
              </a:rPr>
              <a:t>Windows Server</a:t>
            </a:r>
            <a:r>
              <a:rPr lang="en-US" baseline="30000" dirty="0" smtClean="0"/>
              <a:t>®</a:t>
            </a:r>
            <a:r>
              <a:rPr lang="en-US" dirty="0" smtClean="0">
                <a:solidFill>
                  <a:schemeClr val="tx2"/>
                </a:solidFill>
              </a:rPr>
              <a:t> 2008 Terminal Server</a:t>
            </a:r>
          </a:p>
          <a:p>
            <a:pPr marL="288925" indent="-288925">
              <a:spcBef>
                <a:spcPts val="1200"/>
              </a:spcBef>
              <a:buClr>
                <a:schemeClr val="accent1"/>
              </a:buClr>
              <a:buFont typeface="Arial" pitchFamily="34" charset="0"/>
              <a:buChar char="•"/>
            </a:pPr>
            <a:r>
              <a:rPr lang="en-US" dirty="0" smtClean="0">
                <a:solidFill>
                  <a:schemeClr val="tx2"/>
                </a:solidFill>
              </a:rPr>
              <a:t>Windows Server 2008 R2 Remote Desktop Services </a:t>
            </a:r>
            <a:endParaRPr lang="en-US" dirty="0">
              <a:solidFill>
                <a:schemeClr val="tx2"/>
              </a:solidFill>
            </a:endParaRPr>
          </a:p>
        </p:txBody>
      </p:sp>
    </p:spTree>
    <p:extLst>
      <p:ext uri="{BB962C8B-B14F-4D97-AF65-F5344CB8AC3E}">
        <p14:creationId xmlns:p14="http://schemas.microsoft.com/office/powerpoint/2010/main" val="399543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21603"/>
            <a:ext cx="8229600" cy="830997"/>
          </a:xfrm>
        </p:spPr>
        <p:txBody>
          <a:bodyPr/>
          <a:lstStyle/>
          <a:p>
            <a:r>
              <a:rPr lang="en-US" dirty="0"/>
              <a:t>What Is Microsoft Application Virtualization?</a:t>
            </a:r>
            <a:br>
              <a:rPr lang="en-US" dirty="0"/>
            </a:br>
            <a:endParaRPr lang="en-US" dirty="0"/>
          </a:p>
        </p:txBody>
      </p:sp>
      <p:sp>
        <p:nvSpPr>
          <p:cNvPr id="3" name="Rectangle 2"/>
          <p:cNvSpPr/>
          <p:nvPr/>
        </p:nvSpPr>
        <p:spPr>
          <a:xfrm>
            <a:off x="609600" y="1744920"/>
            <a:ext cx="6705600" cy="2369880"/>
          </a:xfrm>
          <a:prstGeom prst="rect">
            <a:avLst/>
          </a:prstGeom>
        </p:spPr>
        <p:txBody>
          <a:bodyPr wrap="square">
            <a:spAutoFit/>
          </a:bodyPr>
          <a:lstStyle/>
          <a:p>
            <a:r>
              <a:rPr lang="en-US" sz="2400" dirty="0"/>
              <a:t>Microsoft Application Virtualization is a virtualization solution that</a:t>
            </a:r>
            <a:r>
              <a:rPr lang="en-US" sz="2400" dirty="0" smtClean="0"/>
              <a:t>:</a:t>
            </a:r>
          </a:p>
          <a:p>
            <a:pPr marL="288925" lvl="1" indent="-288925">
              <a:spcBef>
                <a:spcPts val="1200"/>
              </a:spcBef>
              <a:buClr>
                <a:srgbClr val="557EB9"/>
              </a:buClr>
              <a:buFont typeface="Arial" pitchFamily="34" charset="0"/>
              <a:buChar char="•"/>
            </a:pPr>
            <a:r>
              <a:rPr lang="en-US" dirty="0" smtClean="0">
                <a:solidFill>
                  <a:srgbClr val="000000"/>
                </a:solidFill>
              </a:rPr>
              <a:t>Enables </a:t>
            </a:r>
            <a:r>
              <a:rPr lang="en-US" dirty="0">
                <a:solidFill>
                  <a:srgbClr val="000000"/>
                </a:solidFill>
              </a:rPr>
              <a:t>organizations to respond to the management challenge by providing the capability to make applications available to end-user computers without having to install the applications directly on those </a:t>
            </a:r>
            <a:r>
              <a:rPr lang="en-US" dirty="0" smtClean="0">
                <a:solidFill>
                  <a:srgbClr val="000000"/>
                </a:solidFill>
              </a:rPr>
              <a:t>computers</a:t>
            </a:r>
            <a:endParaRPr lang="en-US" dirty="0">
              <a:solidFill>
                <a:srgbClr val="000000"/>
              </a:solidFill>
            </a:endParaRPr>
          </a:p>
        </p:txBody>
      </p:sp>
    </p:spTree>
    <p:extLst>
      <p:ext uri="{BB962C8B-B14F-4D97-AF65-F5344CB8AC3E}">
        <p14:creationId xmlns:p14="http://schemas.microsoft.com/office/powerpoint/2010/main" val="97247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smtClean="0"/>
              <a:t>What’s New in App-V 4.6?</a:t>
            </a:r>
            <a:endParaRPr lang="en-US" dirty="0"/>
          </a:p>
        </p:txBody>
      </p:sp>
      <p:sp>
        <p:nvSpPr>
          <p:cNvPr id="2" name="Rectangle 1"/>
          <p:cNvSpPr/>
          <p:nvPr/>
        </p:nvSpPr>
        <p:spPr>
          <a:xfrm>
            <a:off x="609600" y="1447800"/>
            <a:ext cx="7239000" cy="4031873"/>
          </a:xfrm>
          <a:prstGeom prst="rect">
            <a:avLst/>
          </a:prstGeom>
        </p:spPr>
        <p:txBody>
          <a:bodyPr wrap="square">
            <a:spAutoFit/>
          </a:bodyPr>
          <a:lstStyle/>
          <a:p>
            <a:pPr marL="350838" lvl="1" indent="-290513">
              <a:spcBef>
                <a:spcPts val="1200"/>
              </a:spcBef>
              <a:buClr>
                <a:srgbClr val="557EB9"/>
              </a:buClr>
              <a:buFont typeface="Arial" pitchFamily="34" charset="0"/>
              <a:buChar char="•"/>
            </a:pPr>
            <a:r>
              <a:rPr lang="en-US" dirty="0">
                <a:solidFill>
                  <a:srgbClr val="000000"/>
                </a:solidFill>
              </a:rPr>
              <a:t>Delivers support for </a:t>
            </a:r>
            <a:r>
              <a:rPr lang="en-US" dirty="0" smtClean="0">
                <a:solidFill>
                  <a:srgbClr val="000000"/>
                </a:solidFill>
              </a:rPr>
              <a:t>64-bit operating systems</a:t>
            </a:r>
          </a:p>
          <a:p>
            <a:pPr marL="350838" lvl="1" indent="-290513">
              <a:spcBef>
                <a:spcPts val="1200"/>
              </a:spcBef>
              <a:buClr>
                <a:srgbClr val="557EB9"/>
              </a:buClr>
              <a:buFont typeface="Arial" pitchFamily="34" charset="0"/>
              <a:buChar char="•"/>
            </a:pPr>
            <a:r>
              <a:rPr lang="en-US" dirty="0" smtClean="0">
                <a:solidFill>
                  <a:srgbClr val="000000"/>
                </a:solidFill>
              </a:rPr>
              <a:t>Provides support </a:t>
            </a:r>
            <a:r>
              <a:rPr lang="en-US" dirty="0">
                <a:solidFill>
                  <a:srgbClr val="000000"/>
                </a:solidFill>
              </a:rPr>
              <a:t>for Windows 7 and Windows Server 2008 </a:t>
            </a:r>
            <a:r>
              <a:rPr lang="en-US" dirty="0" smtClean="0">
                <a:solidFill>
                  <a:srgbClr val="000000"/>
                </a:solidFill>
              </a:rPr>
              <a:t>R2, and </a:t>
            </a:r>
            <a:r>
              <a:rPr lang="en-US" dirty="0">
                <a:solidFill>
                  <a:srgbClr val="000000"/>
                </a:solidFill>
              </a:rPr>
              <a:t>support for Windows 7 features such as </a:t>
            </a:r>
            <a:r>
              <a:rPr lang="en-US" dirty="0" smtClean="0">
                <a:solidFill>
                  <a:srgbClr val="000000"/>
                </a:solidFill>
              </a:rPr>
              <a:t>Windows Taskbar</a:t>
            </a:r>
            <a:r>
              <a:rPr lang="en-US" dirty="0">
                <a:solidFill>
                  <a:srgbClr val="000000"/>
                </a:solidFill>
              </a:rPr>
              <a:t>, </a:t>
            </a:r>
            <a:r>
              <a:rPr lang="en-US" dirty="0" smtClean="0">
                <a:solidFill>
                  <a:srgbClr val="000000"/>
                </a:solidFill>
              </a:rPr>
              <a:t>Jump List, AppLocker</a:t>
            </a:r>
            <a:r>
              <a:rPr lang="en-US" baseline="30000" dirty="0" smtClean="0"/>
              <a:t>®</a:t>
            </a:r>
            <a:r>
              <a:rPr lang="en-US" dirty="0" smtClean="0">
                <a:solidFill>
                  <a:srgbClr val="000000"/>
                </a:solidFill>
              </a:rPr>
              <a:t>, BranchCache</a:t>
            </a:r>
            <a:r>
              <a:rPr lang="en-US" baseline="30000" dirty="0" smtClean="0"/>
              <a:t>®</a:t>
            </a:r>
            <a:r>
              <a:rPr lang="en-US" dirty="0" smtClean="0">
                <a:solidFill>
                  <a:srgbClr val="000000"/>
                </a:solidFill>
              </a:rPr>
              <a:t>, </a:t>
            </a:r>
            <a:r>
              <a:rPr lang="en-US" dirty="0">
                <a:solidFill>
                  <a:srgbClr val="000000"/>
                </a:solidFill>
              </a:rPr>
              <a:t>and BitLocker </a:t>
            </a:r>
            <a:r>
              <a:rPr lang="en-US" dirty="0" smtClean="0">
                <a:solidFill>
                  <a:srgbClr val="000000"/>
                </a:solidFill>
              </a:rPr>
              <a:t>to Go</a:t>
            </a:r>
            <a:r>
              <a:rPr lang="en-US" baseline="30000" dirty="0" smtClean="0"/>
              <a:t>®</a:t>
            </a:r>
            <a:endParaRPr lang="en-US" dirty="0" smtClean="0">
              <a:solidFill>
                <a:srgbClr val="000000"/>
              </a:solidFill>
            </a:endParaRPr>
          </a:p>
          <a:p>
            <a:pPr marL="350838" lvl="1" indent="-290513">
              <a:spcBef>
                <a:spcPts val="1200"/>
              </a:spcBef>
              <a:buClr>
                <a:srgbClr val="557EB9"/>
              </a:buClr>
              <a:buFont typeface="Arial" pitchFamily="34" charset="0"/>
              <a:buChar char="•"/>
            </a:pPr>
            <a:r>
              <a:rPr lang="en-US" dirty="0">
                <a:solidFill>
                  <a:srgbClr val="000000"/>
                </a:solidFill>
              </a:rPr>
              <a:t>Expands globalization and </a:t>
            </a:r>
            <a:r>
              <a:rPr lang="en-US" dirty="0" smtClean="0">
                <a:solidFill>
                  <a:srgbClr val="000000"/>
                </a:solidFill>
              </a:rPr>
              <a:t>localization</a:t>
            </a:r>
          </a:p>
          <a:p>
            <a:pPr marL="350838" lvl="1" indent="-290513">
              <a:spcBef>
                <a:spcPts val="1200"/>
              </a:spcBef>
              <a:buClr>
                <a:srgbClr val="557EB9"/>
              </a:buClr>
              <a:buFont typeface="Arial" pitchFamily="34" charset="0"/>
              <a:buChar char="•"/>
            </a:pPr>
            <a:r>
              <a:rPr lang="en-US" dirty="0" smtClean="0">
                <a:solidFill>
                  <a:srgbClr val="000000"/>
                </a:solidFill>
              </a:rPr>
              <a:t>Adds </a:t>
            </a:r>
            <a:r>
              <a:rPr lang="en-US" dirty="0">
                <a:solidFill>
                  <a:srgbClr val="000000"/>
                </a:solidFill>
              </a:rPr>
              <a:t>support for Virtual Desktop Infrastructure (VDI) systems: provides capability for read-only shared cache to help optimize server disk storage in VDI </a:t>
            </a:r>
            <a:r>
              <a:rPr lang="en-US" dirty="0" smtClean="0">
                <a:solidFill>
                  <a:srgbClr val="000000"/>
                </a:solidFill>
              </a:rPr>
              <a:t>scenarios</a:t>
            </a:r>
          </a:p>
          <a:p>
            <a:pPr marL="350838" lvl="1" indent="-290513">
              <a:spcBef>
                <a:spcPts val="1200"/>
              </a:spcBef>
              <a:buClr>
                <a:srgbClr val="557EB9"/>
              </a:buClr>
              <a:buFont typeface="Arial" pitchFamily="34" charset="0"/>
              <a:buChar char="•"/>
            </a:pPr>
            <a:r>
              <a:rPr lang="en-US" dirty="0" smtClean="0">
                <a:solidFill>
                  <a:srgbClr val="000000"/>
                </a:solidFill>
              </a:rPr>
              <a:t>Offers improved </a:t>
            </a:r>
            <a:r>
              <a:rPr lang="en-US" dirty="0">
                <a:solidFill>
                  <a:srgbClr val="000000"/>
                </a:solidFill>
              </a:rPr>
              <a:t>sequencing experience: provides improvements to the sequencing wizard and support for sequencing 32-bit and 64-bit </a:t>
            </a:r>
            <a:r>
              <a:rPr lang="en-US" dirty="0" smtClean="0">
                <a:solidFill>
                  <a:srgbClr val="000000"/>
                </a:solidFill>
              </a:rPr>
              <a:t>applications</a:t>
            </a:r>
            <a:endParaRPr lang="en-US" dirty="0">
              <a:solidFill>
                <a:srgbClr val="000000"/>
              </a:solidFill>
            </a:endParaRPr>
          </a:p>
        </p:txBody>
      </p:sp>
    </p:spTree>
    <p:extLst>
      <p:ext uri="{BB962C8B-B14F-4D97-AF65-F5344CB8AC3E}">
        <p14:creationId xmlns:p14="http://schemas.microsoft.com/office/powerpoint/2010/main" val="294024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a:t>App-V Decision </a:t>
            </a:r>
            <a:r>
              <a:rPr lang="en-US" dirty="0" smtClean="0"/>
              <a:t>Flow</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1571625"/>
            <a:ext cx="6885561" cy="4600575"/>
          </a:xfrm>
          <a:prstGeom prst="rect">
            <a:avLst/>
          </a:prstGeom>
        </p:spPr>
      </p:pic>
    </p:spTree>
    <p:extLst>
      <p:ext uri="{BB962C8B-B14F-4D97-AF65-F5344CB8AC3E}">
        <p14:creationId xmlns:p14="http://schemas.microsoft.com/office/powerpoint/2010/main" val="256541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App-V Architecture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46635"/>
            <a:ext cx="6705600" cy="5140480"/>
          </a:xfrm>
          <a:prstGeom prst="rect">
            <a:avLst/>
          </a:prstGeom>
        </p:spPr>
      </p:pic>
    </p:spTree>
    <p:extLst>
      <p:ext uri="{BB962C8B-B14F-4D97-AF65-F5344CB8AC3E}">
        <p14:creationId xmlns:p14="http://schemas.microsoft.com/office/powerpoint/2010/main" val="1384578456"/>
      </p:ext>
    </p:extLst>
  </p:cSld>
  <p:clrMapOvr>
    <a:masterClrMapping/>
  </p:clrMapOvr>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5153</Words>
  <Application>Microsoft Office PowerPoint</Application>
  <PresentationFormat>On-screen Show (4:3)</PresentationFormat>
  <Paragraphs>516</Paragraphs>
  <Slides>34</Slides>
  <Notes>32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Application Management Challenges</vt:lpstr>
      <vt:lpstr>What Is Microsoft Application Virtualization? </vt:lpstr>
      <vt:lpstr>What’s New in App-V 4.6?</vt:lpstr>
      <vt:lpstr>App-V Decision Flow</vt:lpstr>
      <vt:lpstr>Example App-V Architecture</vt:lpstr>
      <vt:lpstr>Step 1: Determine the Project Scope</vt:lpstr>
      <vt:lpstr>Validating with the Business (Step 1)</vt:lpstr>
      <vt:lpstr>Step 2: Determine Which Models Will Be Needed</vt:lpstr>
      <vt:lpstr>Option 1: Example Standalone Model Architecture (Step 2)</vt:lpstr>
      <vt:lpstr>Option 1: Standalone Model (Step 2)</vt:lpstr>
      <vt:lpstr>Option 2: Example Streaming Model Architecture (Step 2)</vt:lpstr>
      <vt:lpstr>Option 2: Streaming Model (Step 2)</vt:lpstr>
      <vt:lpstr>Option 3: Example Full Infrastructure Model Architecture (Step 2)</vt:lpstr>
      <vt:lpstr>Option 3: Full Infrastructure Model (Step 2)</vt:lpstr>
      <vt:lpstr>Step 3: Determine How Many Instances Will Be Needed for Each Model </vt:lpstr>
      <vt:lpstr>Step 4: Assess Client and Sequencer Considerations </vt:lpstr>
      <vt:lpstr>Step 5: Design the Streaming Infrastructure </vt:lpstr>
      <vt:lpstr>Step 5: Design the Streaming Infrastructure (Continued) </vt:lpstr>
      <vt:lpstr>Validating with the Business (Step 5)</vt:lpstr>
      <vt:lpstr>Step 6: Design the Full Infrastructure </vt:lpstr>
      <vt:lpstr>Step 6: Design the Full Infrastructure (Continued) </vt:lpstr>
      <vt:lpstr>Validating with the Business (Step 6)</vt:lpstr>
      <vt:lpstr>Summary and Conclusion </vt:lpstr>
      <vt:lpstr>Find More Information </vt:lpstr>
      <vt:lpstr>Questions?</vt:lpstr>
      <vt:lpstr>Addenda</vt:lpstr>
      <vt:lpstr>Benefits of Using the App-V Guide</vt:lpstr>
      <vt:lpstr>Benefits of Using the App-V Guide (Continued)</vt:lpstr>
      <vt:lpstr>IPD in Microsoft Operations Framework 4.0</vt:lpstr>
      <vt:lpstr>Application Virtualization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Microsoft Application Virtualization 4.6 version 2.1</dc:title>
  <dc:subject>Microsoft Application Virtualization 4.6</dc:subject>
  <dc:creator/>
  <cp:lastModifiedBy/>
  <cp:revision>1</cp:revision>
  <dcterms:created xsi:type="dcterms:W3CDTF">2011-11-09T21:03:01Z</dcterms:created>
  <dcterms:modified xsi:type="dcterms:W3CDTF">2011-11-09T21:03:47Z</dcterms:modified>
</cp:coreProperties>
</file>