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5"/>
  </p:notesMasterIdLst>
  <p:handoutMasterIdLst>
    <p:handoutMasterId r:id="rId26"/>
  </p:handoutMasterIdLst>
  <p:sldIdLst>
    <p:sldId id="263" r:id="rId4"/>
    <p:sldId id="318" r:id="rId5"/>
    <p:sldId id="271" r:id="rId6"/>
    <p:sldId id="387" r:id="rId7"/>
    <p:sldId id="374" r:id="rId8"/>
    <p:sldId id="394" r:id="rId9"/>
    <p:sldId id="321" r:id="rId10"/>
    <p:sldId id="336" r:id="rId11"/>
    <p:sldId id="366" r:id="rId12"/>
    <p:sldId id="379" r:id="rId13"/>
    <p:sldId id="402" r:id="rId14"/>
    <p:sldId id="381" r:id="rId15"/>
    <p:sldId id="405" r:id="rId16"/>
    <p:sldId id="377" r:id="rId17"/>
    <p:sldId id="367" r:id="rId18"/>
    <p:sldId id="347" r:id="rId19"/>
    <p:sldId id="348" r:id="rId20"/>
    <p:sldId id="368" r:id="rId21"/>
    <p:sldId id="369" r:id="rId22"/>
    <p:sldId id="395" r:id="rId23"/>
    <p:sldId id="396"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0296" autoAdjust="0"/>
  </p:normalViewPr>
  <p:slideViewPr>
    <p:cSldViewPr>
      <p:cViewPr varScale="1">
        <p:scale>
          <a:sx n="78" d="100"/>
          <a:sy n="78" d="100"/>
        </p:scale>
        <p:origin x="-184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00" d="100"/>
          <a:sy n="100" d="100"/>
        </p:scale>
        <p:origin x="-66" y="323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dirty="0" smtClean="0"/>
              <a:t>Copyright © 2011 Microsoft Corporation. All rights reserved. Complying with the applicable copyright laws is your responsibility.  By using or providing feedback on this documentation, you agree to the license agreement below.</a:t>
            </a:r>
          </a:p>
          <a:p>
            <a:r>
              <a:rPr lang="en-US" sz="900" dirty="0" smtClean="0"/>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9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00" dirty="0" smtClean="0"/>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900" dirty="0" smtClean="0"/>
              <a:t>Microsoft, Active Directory, Hyper-V, SQL Server, Windows, and Windows Server are either registered trademarks or trademarks of Microsoft Corporation in the United States and/or other countries and regions. </a:t>
            </a:r>
          </a:p>
          <a:p>
            <a:r>
              <a:rPr lang="en-US" sz="900" dirty="0" smtClean="0"/>
              <a:t>The names of actual companies and products mentioned herein may be the trademarks of their respective owners.</a:t>
            </a:r>
          </a:p>
          <a:p>
            <a:r>
              <a:rPr lang="en-US" sz="9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r>
              <a:rPr lang="en-US" sz="900" b="1" dirty="0" smtClean="0"/>
              <a:t>Step 3. Design the Server Infrastructure</a:t>
            </a:r>
          </a:p>
          <a:p>
            <a:pPr eaLnBrk="1" hangingPunct="1"/>
            <a:r>
              <a:rPr lang="en-US" sz="900" b="1" dirty="0" smtClean="0"/>
              <a:t>Task 1: Design and Place the Server for Each MED-V Instance</a:t>
            </a:r>
          </a:p>
          <a:p>
            <a:pPr eaLnBrk="1" hangingPunct="1"/>
            <a:r>
              <a:rPr lang="en-US" sz="900" dirty="0" smtClean="0"/>
              <a:t>The MED-V server implements policy and stores state and history data about its clients. It performs the following functions: </a:t>
            </a:r>
          </a:p>
          <a:p>
            <a:pPr marL="171450" indent="-171450" eaLnBrk="1" hangingPunct="1">
              <a:buFont typeface="Arial" pitchFamily="34" charset="0"/>
              <a:buChar char="•"/>
            </a:pPr>
            <a:r>
              <a:rPr lang="en-US" sz="900" dirty="0" smtClean="0"/>
              <a:t>Stores workspace policy when created or changed in MED-V Management Console.</a:t>
            </a:r>
          </a:p>
          <a:p>
            <a:pPr marL="171450" indent="-171450" eaLnBrk="1" hangingPunct="1">
              <a:buFont typeface="Arial" pitchFamily="34" charset="0"/>
              <a:buChar char="•"/>
            </a:pPr>
            <a:r>
              <a:rPr lang="en-US" sz="900" dirty="0" smtClean="0"/>
              <a:t>Receives authentication request from each MED-V Client when MED-V Client starts a workspace.</a:t>
            </a:r>
          </a:p>
          <a:p>
            <a:pPr marL="171450" indent="-171450" eaLnBrk="1" hangingPunct="1">
              <a:buFont typeface="Arial" pitchFamily="34" charset="0"/>
              <a:buChar char="•"/>
            </a:pPr>
            <a:r>
              <a:rPr lang="en-US" sz="900" dirty="0" smtClean="0"/>
              <a:t>Queries AD DS to authenticate the client for the workspace.</a:t>
            </a:r>
          </a:p>
          <a:p>
            <a:pPr marL="171450" indent="-171450" eaLnBrk="1" hangingPunct="1">
              <a:buFont typeface="Arial" pitchFamily="34" charset="0"/>
              <a:buChar char="•"/>
            </a:pPr>
            <a:r>
              <a:rPr lang="en-US" sz="900" dirty="0" smtClean="0"/>
              <a:t>Receives policy update polls from clients and may deliver changed workspaces to clients.</a:t>
            </a:r>
          </a:p>
          <a:p>
            <a:pPr marL="171450" indent="-171450" eaLnBrk="1" hangingPunct="1">
              <a:buFont typeface="Arial" pitchFamily="34" charset="0"/>
              <a:buChar char="•"/>
            </a:pPr>
            <a:r>
              <a:rPr lang="en-US" sz="900" dirty="0" smtClean="0"/>
              <a:t>Receives image update polls from clients, by default every 4 hours, and redirects them to the image download location.</a:t>
            </a:r>
          </a:p>
          <a:p>
            <a:pPr marL="171450" indent="-171450" eaLnBrk="1" hangingPunct="1">
              <a:buFont typeface="Arial" pitchFamily="34" charset="0"/>
              <a:buChar char="•"/>
            </a:pPr>
            <a:r>
              <a:rPr lang="en-US" sz="900" dirty="0" smtClean="0"/>
              <a:t>Receives events from clients and stores them in the database. Events do not flow immediately; they are queued on the client, and then sent each minute.</a:t>
            </a:r>
          </a:p>
          <a:p>
            <a:pPr marL="171450" indent="-171450" eaLnBrk="1" hangingPunct="1">
              <a:buFont typeface="Arial" pitchFamily="34" charset="0"/>
              <a:buChar char="•"/>
            </a:pPr>
            <a:r>
              <a:rPr lang="en-US" sz="900" dirty="0" smtClean="0"/>
              <a:t>Generates reports on demand for the MED-V Management Console.</a:t>
            </a:r>
          </a:p>
          <a:p>
            <a:pPr eaLnBrk="1" hangingPunct="1"/>
            <a:r>
              <a:rPr lang="en-US" sz="900" b="1" dirty="0" smtClean="0"/>
              <a:t>Form Factor</a:t>
            </a:r>
          </a:p>
          <a:p>
            <a:pPr eaLnBrk="1" hangingPunct="1"/>
            <a:r>
              <a:rPr lang="en-US" sz="900" dirty="0" smtClean="0"/>
              <a:t>MED-V PG recommends using at least a 2.8-GHz dual core CPU server with 2 GB of RAM, assuming the MED-V server runs on a dedicated machine. MED-V server should be lightly loaded. Design the server with memory matching the organization’s standard form factor. The MED-V server can be run in a virtual machine on Windows Server</a:t>
            </a:r>
            <a:r>
              <a:rPr lang="en-US" sz="900" baseline="30000" dirty="0" smtClean="0"/>
              <a:t>®</a:t>
            </a:r>
            <a:r>
              <a:rPr lang="en-US" sz="900" dirty="0" smtClean="0"/>
              <a:t> 2008 Hyper-V</a:t>
            </a:r>
            <a:r>
              <a:rPr lang="en-US" sz="900" baseline="30000" dirty="0" smtClean="0"/>
              <a:t>®</a:t>
            </a:r>
            <a:r>
              <a:rPr lang="en-US" sz="900" dirty="0" smtClean="0"/>
              <a:t>. If a virtual machine is used, ensure it has access to CPU and memory resources equal to those specified for a physical machine. Disk capacity required by MED-V server must be sufficient to store workspace configuration files. These XML files are around 30 KB. Multiply 30 KB by number of workspaces MED-V server will store to determine required disk capacity. The MED-V server’s most important network connections are links to clients, so place server in location providing most available bandwidth and robust links to clients. </a:t>
            </a:r>
          </a:p>
          <a:p>
            <a:pPr eaLnBrk="1" hangingPunct="1"/>
            <a:r>
              <a:rPr lang="en-US" sz="900" b="1" dirty="0" smtClean="0"/>
              <a:t>Fault Tolerance </a:t>
            </a:r>
          </a:p>
          <a:p>
            <a:pPr eaLnBrk="1" hangingPunct="1"/>
            <a:r>
              <a:rPr lang="en-US" sz="900" dirty="0" smtClean="0"/>
              <a:t>There can be only one active MED-V server in a MED-V instance, and MED-V doesn’t include standard capabilities to place server in an MSCS cluster. If users aren’t allowed to work offline, they’ll be unable to work if a MED-V server fails, even if MED-V workspace has been started on client. Policy polls and events will be held on the client until server can be contacted. If offline work is permitted, determine how long client is allowed to work offline before authenticating. This is the maximum time that server can be unavailable. Server is stateless, so a backup server can be configured to take over if MED-V server fails. </a:t>
            </a:r>
            <a:endParaRPr lang="en-US" sz="9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defRPr/>
            </a:pPr>
            <a:r>
              <a:rPr lang="en-US" sz="800" b="1" dirty="0" smtClean="0"/>
              <a:t>Step 3. Design the Server Infrastructure (Continued)</a:t>
            </a:r>
          </a:p>
          <a:p>
            <a:pPr eaLnBrk="1" hangingPunct="1">
              <a:defRPr/>
            </a:pPr>
            <a:endParaRPr lang="en-US" sz="800" b="1" dirty="0" smtClean="0"/>
          </a:p>
          <a:p>
            <a:pPr eaLnBrk="1" hangingPunct="1">
              <a:defRPr/>
            </a:pPr>
            <a:r>
              <a:rPr lang="en-US" sz="800" b="1" dirty="0" smtClean="0"/>
              <a:t>Task 2: Design and Place the SQL Server Database </a:t>
            </a:r>
          </a:p>
          <a:p>
            <a:pPr eaLnBrk="1" hangingPunct="1">
              <a:defRPr/>
            </a:pPr>
            <a:r>
              <a:rPr lang="en-US" sz="800" dirty="0" smtClean="0"/>
              <a:t>SQL Server</a:t>
            </a:r>
            <a:r>
              <a:rPr lang="en-US" sz="800" baseline="30000" dirty="0" smtClean="0"/>
              <a:t>®</a:t>
            </a:r>
            <a:r>
              <a:rPr lang="en-US" sz="800" dirty="0" smtClean="0"/>
              <a:t> database is used by MED-V server to store client status and events. SQL Server database can be on same machine as MED-V server, or on separate remote server running SQL Server. Database can be shared with other instances; events and alerts from instances are stored in same database, and reports will include events and alerts from all instances. Database can be installed in existing SQL Server instance, and other MED-V server databases can reside in same instance. If database server is remote from MED-V server, across network links with insufficient bandwidth, reports may be slow to load in console and may not display latest data from clients. </a:t>
            </a:r>
          </a:p>
          <a:p>
            <a:pPr eaLnBrk="1" hangingPunct="1">
              <a:defRPr/>
            </a:pPr>
            <a:endParaRPr lang="en-US" sz="800" dirty="0" smtClean="0"/>
          </a:p>
          <a:p>
            <a:pPr eaLnBrk="1" hangingPunct="1">
              <a:defRPr/>
            </a:pPr>
            <a:r>
              <a:rPr lang="en-US" sz="800" b="1" dirty="0" smtClean="0"/>
              <a:t>Form Factor – </a:t>
            </a:r>
            <a:r>
              <a:rPr lang="en-US" sz="800" dirty="0" smtClean="0"/>
              <a:t>If SQL Server will run on same server as MED-V, and if SQL Server will store data for server, start with product group recommendation for MED-V server, and add resources for SQL Server load. No guidance available from MED-V product group to select SQL Server form factor. If SQL Server stores events and alerts from more than one MED-V instance, refer to the IPD guide on Microsoft SQL Server 2008 for how to scale up server. Size of database depends on number of client events database is required to store. Events are created by normal operation of client. Default interval which events are sent by client = 1 minute. To estimate database size, determine: </a:t>
            </a:r>
            <a:r>
              <a:rPr lang="en-US" sz="800" b="1" dirty="0" smtClean="0"/>
              <a:t># of clients in MED-V instance </a:t>
            </a:r>
            <a:r>
              <a:rPr lang="en-US" sz="800" dirty="0" smtClean="0"/>
              <a:t>(max is 5,000), </a:t>
            </a:r>
            <a:r>
              <a:rPr lang="en-US" sz="800" b="1" dirty="0" smtClean="0"/>
              <a:t>typical event arrival rate </a:t>
            </a:r>
            <a:r>
              <a:rPr lang="en-US" sz="800" dirty="0" smtClean="0"/>
              <a:t>(depends on client usage, approximately 15-20 events/day), </a:t>
            </a:r>
            <a:r>
              <a:rPr lang="en-US" sz="800" b="1" dirty="0" smtClean="0"/>
              <a:t>event size </a:t>
            </a:r>
            <a:r>
              <a:rPr lang="en-US" sz="800" dirty="0" smtClean="0"/>
              <a:t>(typically, around 200 bytes), and </a:t>
            </a:r>
            <a:r>
              <a:rPr lang="en-US" sz="800" b="1" dirty="0" smtClean="0"/>
              <a:t>storage amount </a:t>
            </a:r>
            <a:r>
              <a:rPr lang="en-US" sz="800" dirty="0" smtClean="0"/>
              <a:t>(how many days’ events will be stored in database before events cleared by MED-V admin). Multiply values to calculate size of required data storage in bytes, and then add safety factor to account for errors, which could create large number of events from client in a short time, and database table and organizational space.</a:t>
            </a:r>
          </a:p>
          <a:p>
            <a:pPr eaLnBrk="1" hangingPunct="1">
              <a:defRPr/>
            </a:pPr>
            <a:endParaRPr lang="en-US" sz="800" dirty="0" smtClean="0"/>
          </a:p>
          <a:p>
            <a:pPr eaLnBrk="1" hangingPunct="1">
              <a:defRPr/>
            </a:pPr>
            <a:r>
              <a:rPr lang="en-US" sz="800" b="1" dirty="0" smtClean="0"/>
              <a:t>Fault Tolerance – </a:t>
            </a:r>
            <a:r>
              <a:rPr lang="en-US" sz="800" dirty="0" smtClean="0"/>
              <a:t>If server running SQL Server is unavailable, events will become backed up on clients, and reports won’t be available in Management Console. Refer to organization service level expectations to decide if design of fault-tolerant SQL Server infrastructure is necessary. MED-V doesn’t provide support to run SQL Server in MSCS clusters. If necessary to design fault-tolerant SQL Server infrastructure, refer to the IPD guide on Microsoft SQL Server 2008 for information on other fault-tolerance options, and how to select and design a solution. </a:t>
            </a:r>
          </a:p>
          <a:p>
            <a:pPr eaLnBrk="1" hangingPunct="1">
              <a:defRPr/>
            </a:pPr>
            <a:endParaRPr lang="en-US" sz="800" dirty="0" smtClean="0"/>
          </a:p>
          <a:p>
            <a:pPr eaLnBrk="1" hangingPunct="1">
              <a:defRPr/>
            </a:pPr>
            <a:r>
              <a:rPr lang="en-US" sz="800" b="1" dirty="0" smtClean="0"/>
              <a:t>Task 3: Design the Management Console</a:t>
            </a:r>
          </a:p>
          <a:p>
            <a:pPr eaLnBrk="1" hangingPunct="1">
              <a:defRPr/>
            </a:pPr>
            <a:r>
              <a:rPr lang="en-US" sz="800" dirty="0" smtClean="0"/>
              <a:t>MED-V Management Console (MC) should be designed with form factor resembling typical MED-V Client machine. MC used to test virtual machines before packed for distribution to MED-V Clients. MC is a stand-alone application and performs 3 functions: prepares/tests virtual machines, creates/configures workspaces, and displays reports. MC application is installed with MED-V Client, uses Microsoft Virtual PC 2007 SP1 with KB958162 to prepare/test virtual machines, so must be installed on client O/S; can’t run on same system as MED-V server. MC can’t be shared between MED-V server instances. Address of MED-V server is specified during install of MC’s MED-V Client and can be changed after install, but MC can only work with single MED-V server. More than one MC can be used with a MED-V server. A mechanism is available to notify other console users when one console has made changes to a workspace, so conflicts can be avoided. For each MED-V instance, determine how many MCs are needed and where they’ll be placed.</a:t>
            </a:r>
            <a:endParaRPr lang="en-US" sz="8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r>
              <a:rPr lang="en-US" sz="1000" b="1" dirty="0" smtClean="0"/>
              <a:t>Step 4. Design the Image Repositories </a:t>
            </a:r>
          </a:p>
          <a:p>
            <a:pPr eaLnBrk="1" hangingPunct="1"/>
            <a:endParaRPr lang="en-US" sz="1000" dirty="0" smtClean="0"/>
          </a:p>
          <a:p>
            <a:pPr eaLnBrk="1" hangingPunct="1"/>
            <a:r>
              <a:rPr lang="en-US" sz="1000" b="1" dirty="0" smtClean="0"/>
              <a:t>Task 1: Determine How Images Will Be Distributed</a:t>
            </a:r>
          </a:p>
          <a:p>
            <a:pPr eaLnBrk="1" hangingPunct="1"/>
            <a:r>
              <a:rPr lang="en-US" sz="1000" dirty="0" smtClean="0"/>
              <a:t>This decision must be made for each workspace client may run. Used to decide how many repositories will be used to store packed virtual machines, where those repositories will be placed, and to design those repositories. A packed virtual</a:t>
            </a:r>
            <a:r>
              <a:rPr lang="en-US" sz="1000" baseline="0" dirty="0" smtClean="0"/>
              <a:t> machine</a:t>
            </a:r>
            <a:r>
              <a:rPr lang="en-US" sz="1000" dirty="0" smtClean="0"/>
              <a:t> can be distributed in the following ways: 1) Pre-staged to an image store directory on client machine, using a corporate software distribution tool such as Service Center Configuration Manager. This is supported only for initial distribution of image; can’t be used to distribute updates; 2) Downloaded over network from image distribution server, comprising a file server and Internet Information Services (IIS) server. MED-V uses TrimTransfer technology to reduce amount of data flowing over network from file server to client. Uses BITS to throttle distribution to minimize competition for bandwidth. May be long delays before client can work in virtual machine; 3) On removable media, such as a USB drive or DVD (not supported to run image from removable media; it must be copied to image location on client machine). The client should be able to work immediately when a workspace using virtual machine is loaded; 4) A combination of the above.</a:t>
            </a:r>
          </a:p>
          <a:p>
            <a:pPr eaLnBrk="1" hangingPunct="1"/>
            <a:endParaRPr lang="en-US" sz="1000" dirty="0" smtClean="0"/>
          </a:p>
          <a:p>
            <a:pPr eaLnBrk="1" hangingPunct="1"/>
            <a:r>
              <a:rPr lang="en-US" sz="1000" b="1" dirty="0" smtClean="0"/>
              <a:t>Task 2: Determine the Number of Image Repositories</a:t>
            </a:r>
          </a:p>
          <a:p>
            <a:pPr eaLnBrk="1" hangingPunct="1"/>
            <a:r>
              <a:rPr lang="en-US" sz="1000" dirty="0" smtClean="0"/>
              <a:t>Use output from previous task to design minimum number of repositories that will service clients’ needs for all MED-V instances. Add repositories if any of the following criteria apply: 1) Organizational or regulatory reasons to separate the virtual machines, 2) Clients in isolated networks, or 3) Clients in remote networks. Used in the next task to design each repository.</a:t>
            </a: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defRPr/>
            </a:pPr>
            <a:r>
              <a:rPr lang="en-US" sz="900" b="1" dirty="0" smtClean="0"/>
              <a:t>Step 4. Design the Image Repositories (Continued)</a:t>
            </a:r>
          </a:p>
          <a:p>
            <a:pPr eaLnBrk="1" hangingPunct="1">
              <a:defRPr/>
            </a:pPr>
            <a:r>
              <a:rPr lang="en-US" sz="900" b="1" dirty="0" smtClean="0"/>
              <a:t>Task 3: Design and Place the Image Repositories </a:t>
            </a:r>
          </a:p>
          <a:p>
            <a:pPr eaLnBrk="1" hangingPunct="1">
              <a:defRPr/>
            </a:pPr>
            <a:r>
              <a:rPr lang="en-US" sz="900" dirty="0" smtClean="0"/>
              <a:t>Repeat this task for each repository. Maximum load on repository occurs when new versions of images made available to clients and clients are notified by policy change. Multiple clients start to download image, possibly at same time, so image repository (IR) must be designed to meet demand. Determine how much data repository will store. Sum sizes of images to be stored in repository and number of clients that download virtual machines from repository. Will be maximum number of concurrent downloads that can occur when new virtual machine loaded in repository. File share (FS) must be designed with disk subsystem to meet IO demand this creates. Refer to the IPD guide on Windows Server 2008 File</a:t>
            </a:r>
            <a:r>
              <a:rPr lang="en-US" sz="900" baseline="0" dirty="0" smtClean="0"/>
              <a:t> Services </a:t>
            </a:r>
            <a:r>
              <a:rPr lang="en-US" sz="900" dirty="0" smtClean="0"/>
              <a:t>to design FS and disk subsystem. Use service level expectations to plan bandwidth for repository. IR can reside on same system as MED-V server and server running SQL Server, or can be on remote FS. Refer to network location of clients IR services; place repository where it will have sufficient bandwidth to meet service level expectations of clients. </a:t>
            </a:r>
          </a:p>
          <a:p>
            <a:pPr eaLnBrk="1" hangingPunct="1">
              <a:defRPr/>
            </a:pPr>
            <a:r>
              <a:rPr lang="en-US" sz="900" b="1" dirty="0" smtClean="0"/>
              <a:t>Fault Tolerance – </a:t>
            </a:r>
            <a:r>
              <a:rPr lang="en-US" sz="900" dirty="0" smtClean="0"/>
              <a:t>If IR is unavailable, clients won’t be able to download new or updated virtual machine images. The IR is a Windows Server 2008 FS, and could be placed in a cluster (not supported by MED-V). Refer to the IPD guide on Windows Server 2008 File Services to design other fault-tolerance options for FS and fault-tolerant disks.</a:t>
            </a:r>
          </a:p>
          <a:p>
            <a:pPr eaLnBrk="1" hangingPunct="1">
              <a:defRPr/>
            </a:pPr>
            <a:r>
              <a:rPr lang="en-US" sz="900" b="1" dirty="0" smtClean="0"/>
              <a:t>Task 4: Design and Place the IIS Servers</a:t>
            </a:r>
          </a:p>
          <a:p>
            <a:pPr eaLnBrk="1" hangingPunct="1">
              <a:defRPr/>
            </a:pPr>
            <a:r>
              <a:rPr lang="en-US" sz="900" dirty="0" smtClean="0"/>
              <a:t>Perform task for each IR. If clients will download image files over network using HTTP/HTTPS, proceed with task to design IIS server infrastructure; otherwise, skip to Step Summary. IIS server can coexist with MED-V server and server running SQL Server and can run in a Windows Server 2008 Hyper-V virtual machine. IIS server infrastructure must have sufficient throughput to deliver images to clients within service level expectations of organization. Must be designed with disk subsystem to meet IO demand this creates. Sum number of clients that may download virtual machines using IIS infrastructure. This is maximum number of concurrent downloads that can occur when new virtual machine is loaded in repository. Use throughput sum and service level expectations to design the IIS server infrastructure and to determine appropriate amount of bandwidth for repository. Refer to the IPD guide for IIS 7.0 and</a:t>
            </a:r>
            <a:r>
              <a:rPr lang="en-US" sz="900" baseline="0" dirty="0" smtClean="0"/>
              <a:t> IIS 7.5 </a:t>
            </a:r>
            <a:r>
              <a:rPr lang="en-US" sz="900" dirty="0" smtClean="0"/>
              <a:t>to design IIS server infrastructure. </a:t>
            </a:r>
          </a:p>
          <a:p>
            <a:pPr eaLnBrk="1" hangingPunct="1">
              <a:defRPr/>
            </a:pPr>
            <a:r>
              <a:rPr lang="en-US" sz="900" b="1" dirty="0" smtClean="0"/>
              <a:t>Fault Tolerance – </a:t>
            </a:r>
            <a:r>
              <a:rPr lang="en-US" sz="900" dirty="0" smtClean="0"/>
              <a:t>If IIS server infrastructure is unavailable, clients won’t be able to download new or updated virtual machine images. IIS server is a Windows Server 2008-based server and can be placed in failover cluster, for a fault-tolerant configuration. Refer to the IPD guide for IIS 7.0 and IIS 7.5 to design fault tolerance for IIS server infrastructure.</a:t>
            </a:r>
            <a:endParaRPr lang="en-US" sz="9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000" b="1" dirty="0" smtClean="0"/>
              <a:t>Summary and Conclusion</a:t>
            </a:r>
          </a:p>
          <a:p>
            <a:pPr eaLnBrk="1" hangingPunct="1"/>
            <a:endParaRPr lang="en-US" sz="1000" dirty="0" smtClean="0"/>
          </a:p>
          <a:p>
            <a:pPr eaLnBrk="1" hangingPunct="1"/>
            <a:r>
              <a:rPr lang="en-US" sz="1000" dirty="0" smtClean="0"/>
              <a:t>The guide has outlined the step-by-step process for planning a Microsoft Enterprise Desktop Virtualization infrastructure. In each step, major decisions relative to the MED-V infrastructure were determined and explained.</a:t>
            </a:r>
          </a:p>
          <a:p>
            <a:pPr eaLnBrk="1" hangingPunct="1"/>
            <a:endParaRPr lang="en-US" sz="1000" dirty="0" smtClean="0"/>
          </a:p>
          <a:p>
            <a:pPr eaLnBrk="1" hangingPunct="1"/>
            <a:r>
              <a:rPr lang="en-US" sz="1000" dirty="0" smtClean="0"/>
              <a:t>Also, the guide explained how to define the project scope, how to determine the number of MED-V instances required, how to design the server infrastructure, and how to design the image repositories. Information was provided relative to scaling and fault tolerance, and job aids were provided to record all of the information necessary to plan the MED-V infrastructure.</a:t>
            </a:r>
          </a:p>
          <a:p>
            <a:pPr eaLnBrk="1" hangingPunct="1"/>
            <a:endParaRPr lang="en-US" sz="1000" dirty="0" smtClean="0"/>
          </a:p>
          <a:p>
            <a:pPr eaLnBrk="1" hangingPunct="1"/>
            <a:r>
              <a:rPr lang="en-US" sz="1000" dirty="0" smtClean="0"/>
              <a:t>Using the information recorded from the steps completed in the guide, the organization can help ensure that it meets business and technical requirements for a successful MED-V deployment.</a:t>
            </a:r>
          </a:p>
          <a:p>
            <a:pPr eaLnBrk="1" hangingPunct="1"/>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Microsoft Enterprise Desktop Virtualization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Microsoft Enterprise Desktop Virtualization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000" b="1" dirty="0" smtClean="0"/>
              <a:t>&lt;This slide shows the effect Microsoft Enterprise Desktop Virtualization has on infrastructure maturity as reflected in the Infrastructure Optimization Model.&gt;</a:t>
            </a:r>
          </a:p>
          <a:p>
            <a:pPr eaLnBrk="1" hangingPunct="1"/>
            <a:endParaRPr lang="en-US" sz="1000" b="1" dirty="0" smtClean="0"/>
          </a:p>
          <a:p>
            <a:pPr eaLnBrk="1" hangingPunct="1"/>
            <a:r>
              <a:rPr lang="en-CA" sz="1000" dirty="0" smtClean="0"/>
              <a:t>IT infrastructure is a strategic asset and the critical foundation upon which software can deliver services and user applications that a business needs to operate effectively and succeed. For many organizations, growth and rapid developments in new technologies have resulted in data center and desktop infrastructures that are overly complex, inflexible, and difficult to manage and with built-in costs that are not only high but somewhat fixed regardless of changing business requirements.</a:t>
            </a:r>
          </a:p>
          <a:p>
            <a:pPr eaLnBrk="1" hangingPunct="1"/>
            <a:endParaRPr lang="en-CA" sz="1000" dirty="0" smtClean="0"/>
          </a:p>
          <a:p>
            <a:pPr eaLnBrk="1" hangingPunct="1"/>
            <a:r>
              <a:rPr lang="en-US" sz="1000" dirty="0" smtClean="0"/>
              <a:t>The Infrastructure Optimization (IO) Model at Microsoft groups IT processes and technologies across a continuum of organizational maturity. (For more information, see </a:t>
            </a:r>
            <a:r>
              <a:rPr lang="en-US" sz="1000" b="0" u="sng" kern="1200" dirty="0" smtClean="0">
                <a:solidFill>
                  <a:schemeClr val="accent2">
                    <a:lumMod val="60000"/>
                    <a:lumOff val="40000"/>
                  </a:schemeClr>
                </a:solidFill>
                <a:effectLst/>
                <a:latin typeface="+mn-lt"/>
                <a:ea typeface="+mn-ea"/>
                <a:cs typeface="+mn-cs"/>
              </a:rPr>
              <a:t>www.microsoft.com/optimization/model/coreio.mspx</a:t>
            </a:r>
            <a:r>
              <a:rPr lang="en-US" sz="1000" dirty="0" smtClean="0"/>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pPr eaLnBrk="1" hangingPunct="1"/>
            <a:endParaRPr lang="en-US" sz="1000" dirty="0" smtClean="0"/>
          </a:p>
          <a:p>
            <a:pPr eaLnBrk="1" hangingPunct="1"/>
            <a:r>
              <a:rPr lang="en-US" sz="1000" dirty="0" smtClean="0"/>
              <a:t>IO is structured around three information technology models: Core Infrastructure Optimization, Application Platform Optimization, and Business Productivity Infrastructure Optimization. According to the Core Infrastructure Optimization Model, implementing administrator-controlled, automated virtual machine image distribution and management will help move an organization to the Rationalized level.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00" dirty="0" smtClean="0">
                <a:latin typeface="+mn-lt"/>
              </a:rPr>
              <a:t>The guide is designed to provide a consistent structure for addressing the decisions and activities that are most critical to the successful implementation of Microsoft Enterprise Desktop Virtualization (MED-V) software. </a:t>
            </a:r>
          </a:p>
          <a:p>
            <a:pPr eaLnBrk="1" hangingPunct="1">
              <a:defRPr/>
            </a:pPr>
            <a:endParaRPr lang="en-US" sz="1000" dirty="0" smtClean="0">
              <a:latin typeface="+mn-lt"/>
            </a:endParaRPr>
          </a:p>
          <a:p>
            <a:pPr eaLnBrk="1" hangingPunct="1">
              <a:defRPr/>
            </a:pPr>
            <a:r>
              <a:rPr lang="en-US" sz="1000" dirty="0" smtClean="0">
                <a:latin typeface="+mn-lt"/>
              </a:rPr>
              <a:t>Each decision or activity is subdivided into four elements: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Background on the decision or activity, including context setting and general considerations.</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Typical options or tasks to perform for the activity.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Where there is a decision to be made, a reference section evaluating the options in terms of cost, complexity, and manageability.   </a:t>
            </a:r>
          </a:p>
          <a:p>
            <a:pPr marL="231572"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Questions for the business that may have a significant impact on the decisions to be made.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smtClean="0"/>
              <a:t>The purpose of this presentation is to address the decisions and/or activities that need to occur in planning a Microsoft Enterprise Desktop Virtualization (MED-V) implementation. The following slides will take an IT pro through the most critical design elements in a well-planned MED-V design.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eaLnBrk="1" hangingPunct="1"/>
            <a:r>
              <a:rPr lang="en-CA" sz="1000" dirty="0" smtClean="0"/>
              <a:t>This is the MED-V decision flow. The details of the design will be discussed in the following slides.</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000" dirty="0" smtClean="0"/>
              <a:t>This diagram illustrates the relationship between the components that work together to provide an</a:t>
            </a:r>
            <a:r>
              <a:rPr lang="en-US" sz="1000" baseline="0" dirty="0" smtClean="0"/>
              <a:t> architecture for MED-V</a:t>
            </a:r>
            <a:r>
              <a:rPr lang="en-US" sz="1000" dirty="0" smtClean="0"/>
              <a:t>. They are shown together in one possible implementation for illustration purposes, but other configurations are possible. </a:t>
            </a: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Autofit/>
          </a:bodyPr>
          <a:lstStyle/>
          <a:p>
            <a:pPr eaLnBrk="1" hangingPunct="1">
              <a:defRPr/>
            </a:pPr>
            <a:r>
              <a:rPr lang="en-CA" sz="900" b="1" dirty="0" smtClean="0">
                <a:latin typeface="+mn-lt"/>
              </a:rPr>
              <a:t>Step 1. Define Project Scope</a:t>
            </a:r>
          </a:p>
          <a:p>
            <a:pPr eaLnBrk="1" hangingPunct="1">
              <a:defRPr/>
            </a:pPr>
            <a:r>
              <a:rPr lang="en-US" sz="900" dirty="0" smtClean="0">
                <a:latin typeface="+mn-lt"/>
              </a:rPr>
              <a:t>In this step, the project scope will be determined in order to align the goals of the project with the business motivation.</a:t>
            </a:r>
          </a:p>
          <a:p>
            <a:pPr eaLnBrk="1" hangingPunct="1">
              <a:defRPr/>
            </a:pPr>
            <a:endParaRPr lang="en-CA" sz="900" dirty="0" smtClean="0">
              <a:latin typeface="+mn-lt"/>
            </a:endParaRPr>
          </a:p>
          <a:p>
            <a:pPr eaLnBrk="1" hangingPunct="1">
              <a:defRPr/>
            </a:pPr>
            <a:r>
              <a:rPr lang="en-CA" sz="900" b="1" dirty="0" smtClean="0">
                <a:latin typeface="+mn-lt"/>
              </a:rPr>
              <a:t>Task 1: </a:t>
            </a:r>
            <a:r>
              <a:rPr lang="en-US" sz="900" b="1" dirty="0" smtClean="0">
                <a:latin typeface="+mn-lt"/>
              </a:rPr>
              <a:t>Define the User Population to Be Managed</a:t>
            </a:r>
            <a:endParaRPr lang="en-CA" sz="900" b="1" dirty="0" smtClean="0">
              <a:latin typeface="+mn-lt"/>
            </a:endParaRPr>
          </a:p>
          <a:p>
            <a:pPr eaLnBrk="1" hangingPunct="1">
              <a:defRPr/>
            </a:pPr>
            <a:r>
              <a:rPr lang="en-US" sz="900" dirty="0" smtClean="0">
                <a:latin typeface="+mn-lt"/>
              </a:rPr>
              <a:t>Identification of the population of end users provided with virtual machine images managed by MED-V will determine the location of the MED-V Client installations, the number of MED-V instances in Step 2, and the number and placement of MED-V repositories in Step 4.</a:t>
            </a:r>
          </a:p>
          <a:p>
            <a:pPr eaLnBrk="1" hangingPunct="1">
              <a:defRPr/>
            </a:pPr>
            <a:endParaRPr lang="en-US" sz="900" dirty="0" smtClean="0">
              <a:latin typeface="+mn-lt"/>
            </a:endParaRPr>
          </a:p>
          <a:p>
            <a:pPr marL="231572" indent="-231572" algn="l" rtl="0" eaLnBrk="0" fontAlgn="base" hangingPunct="0">
              <a:spcBef>
                <a:spcPct val="30000"/>
              </a:spcBef>
              <a:spcAft>
                <a:spcPct val="0"/>
              </a:spcAft>
              <a:buFontTx/>
              <a:buChar char="•"/>
              <a:defRPr/>
            </a:pPr>
            <a:r>
              <a:rPr lang="en-US" sz="900" b="1" kern="1200" dirty="0" smtClean="0">
                <a:solidFill>
                  <a:schemeClr val="tx1"/>
                </a:solidFill>
                <a:latin typeface="+mn-lt"/>
                <a:ea typeface="+mn-ea"/>
                <a:cs typeface="+mn-cs"/>
              </a:rPr>
              <a:t>Where are the users located? </a:t>
            </a:r>
            <a:r>
              <a:rPr lang="en-US" sz="900" kern="1200" dirty="0" smtClean="0">
                <a:solidFill>
                  <a:schemeClr val="tx1"/>
                </a:solidFill>
                <a:latin typeface="+mn-lt"/>
                <a:ea typeface="+mn-ea"/>
                <a:cs typeface="+mn-cs"/>
              </a:rPr>
              <a:t>Used to determine the method of distributing images and placement of repositories in Step 4.</a:t>
            </a:r>
          </a:p>
          <a:p>
            <a:pPr marL="231572" indent="-231572" algn="l" rtl="0" eaLnBrk="0" fontAlgn="base" hangingPunct="0">
              <a:spcBef>
                <a:spcPct val="30000"/>
              </a:spcBef>
              <a:spcAft>
                <a:spcPct val="0"/>
              </a:spcAft>
              <a:buFontTx/>
              <a:buChar char="•"/>
              <a:defRPr/>
            </a:pPr>
            <a:r>
              <a:rPr lang="en-US" sz="900" b="1" kern="1200" dirty="0" smtClean="0">
                <a:solidFill>
                  <a:schemeClr val="tx1"/>
                </a:solidFill>
                <a:latin typeface="+mn-lt"/>
                <a:ea typeface="+mn-ea"/>
                <a:cs typeface="+mn-cs"/>
              </a:rPr>
              <a:t>How are the user locations connected? </a:t>
            </a:r>
            <a:r>
              <a:rPr lang="en-US" sz="900" kern="1200" dirty="0" smtClean="0">
                <a:solidFill>
                  <a:schemeClr val="tx1"/>
                </a:solidFill>
                <a:latin typeface="+mn-lt"/>
                <a:ea typeface="+mn-ea"/>
                <a:cs typeface="+mn-cs"/>
              </a:rPr>
              <a:t>Obtain a network infrastructure diagram showing user locations and available bandwidth to those locations. Used to determine the location of repositories in Step 4.</a:t>
            </a:r>
          </a:p>
          <a:p>
            <a:pPr marL="231572" indent="-231572" algn="l" rtl="0" eaLnBrk="0" fontAlgn="base" hangingPunct="0">
              <a:spcBef>
                <a:spcPct val="30000"/>
              </a:spcBef>
              <a:spcAft>
                <a:spcPct val="0"/>
              </a:spcAft>
              <a:buFontTx/>
              <a:buChar char="•"/>
              <a:defRPr/>
            </a:pPr>
            <a:r>
              <a:rPr lang="en-US" sz="900" b="1" kern="1200" dirty="0" smtClean="0">
                <a:solidFill>
                  <a:schemeClr val="tx1"/>
                </a:solidFill>
                <a:latin typeface="+mn-lt"/>
                <a:ea typeface="+mn-ea"/>
                <a:cs typeface="+mn-cs"/>
              </a:rPr>
              <a:t>Will users travel between locations? </a:t>
            </a:r>
            <a:r>
              <a:rPr lang="en-US" sz="900" kern="1200" dirty="0" smtClean="0">
                <a:solidFill>
                  <a:schemeClr val="tx1"/>
                </a:solidFill>
                <a:latin typeface="+mn-lt"/>
                <a:ea typeface="+mn-ea"/>
                <a:cs typeface="+mn-cs"/>
              </a:rPr>
              <a:t>If yes, this may require the design of additional capacity in the server infrastructure in Step 3 and repositories in Step 4. Also may increase the required bandwidth to these locations. Note that traveling users may appear in multiple locations. </a:t>
            </a:r>
          </a:p>
          <a:p>
            <a:pPr marL="114300" indent="-114300" eaLnBrk="1" hangingPunct="1">
              <a:buFontTx/>
              <a:buChar char="•"/>
              <a:defRPr/>
            </a:pPr>
            <a:endParaRPr lang="en-US" sz="900" dirty="0" smtClean="0">
              <a:latin typeface="+mn-lt"/>
            </a:endParaRPr>
          </a:p>
          <a:p>
            <a:pPr eaLnBrk="1" hangingPunct="1">
              <a:defRPr/>
            </a:pPr>
            <a:r>
              <a:rPr lang="en-US" sz="900" b="1" dirty="0" smtClean="0">
                <a:latin typeface="+mn-lt"/>
              </a:rPr>
              <a:t>Task 2: Determine Which Virtual Machines Will Be Managed by MED-V</a:t>
            </a:r>
          </a:p>
          <a:p>
            <a:pPr eaLnBrk="1" hangingPunct="1">
              <a:defRPr/>
            </a:pPr>
            <a:r>
              <a:rPr lang="en-US" sz="900" dirty="0" smtClean="0">
                <a:latin typeface="+mn-lt"/>
              </a:rPr>
              <a:t>Determine which virtual machines will be provided to users in each location. Used to design method of distributing images and placement of repositories in Step 4. Document whether users are permitted to work in the virtual machine images while in offline mode. Implications of offline mode are explained in Appendix B in the guide. MED-V doesn’t include standard capability for fault-tolerant MED-V server configuration. If users aren’t allowed to work offline, they’ll be unable to work in the event of a MED-V server failure, even if the MED-V workspace has already been started on the client. Used in Step 3 to determine if a backup server should be manually configured. If virtual machines are already stored in a centralized library, determine location of library so it may be evaluated in Step 4 as a MED-V repository.</a:t>
            </a:r>
          </a:p>
          <a:p>
            <a:pPr eaLnBrk="1" hangingPunct="1">
              <a:defRPr/>
            </a:pPr>
            <a:endParaRPr lang="en-US" sz="900" dirty="0" smtClean="0">
              <a:latin typeface="+mn-lt"/>
            </a:endParaRPr>
          </a:p>
          <a:p>
            <a:pPr eaLnBrk="1" hangingPunct="1">
              <a:defRPr/>
            </a:pPr>
            <a:r>
              <a:rPr lang="en-US" sz="900" b="1" dirty="0" smtClean="0">
                <a:latin typeface="+mn-lt"/>
              </a:rPr>
              <a:t>Task 3: Determine the Organization’s Service Level Expectations</a:t>
            </a:r>
          </a:p>
          <a:p>
            <a:pPr eaLnBrk="1" hangingPunct="1">
              <a:defRPr/>
            </a:pPr>
            <a:r>
              <a:rPr lang="en-US" sz="900" dirty="0" smtClean="0">
                <a:latin typeface="+mn-lt"/>
              </a:rPr>
              <a:t>Document the acceptable time for a new image to load when a client requires it and the window for critical updates. Used to determine the performance and fault-tolerance requirements for the MED-V server and database in Step 3 and the image repository in Step 4. This information will be used in Step 3 to design the server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defRPr/>
            </a:pPr>
            <a:r>
              <a:rPr lang="en-US" sz="1000" b="1" dirty="0" smtClean="0">
                <a:latin typeface="+mn-lt"/>
              </a:rPr>
              <a:t>Step 2. Determine the Number of MED-V Instances Required</a:t>
            </a:r>
          </a:p>
          <a:p>
            <a:pPr eaLnBrk="1" hangingPunct="1">
              <a:defRPr/>
            </a:pPr>
            <a:r>
              <a:rPr lang="en-US" sz="1000" dirty="0" smtClean="0">
                <a:latin typeface="+mn-lt"/>
              </a:rPr>
              <a:t>In this step, the number of MED-V instances will be determined and the scope of each instance defined so that the design of the server infrastructure for each instance can be completed in the next step.</a:t>
            </a:r>
          </a:p>
          <a:p>
            <a:pPr eaLnBrk="1" hangingPunct="1">
              <a:defRPr/>
            </a:pPr>
            <a:endParaRPr lang="en-US" sz="1000" dirty="0" smtClean="0">
              <a:latin typeface="+mn-lt"/>
            </a:endParaRPr>
          </a:p>
          <a:p>
            <a:pPr eaLnBrk="1" hangingPunct="1">
              <a:defRPr/>
            </a:pPr>
            <a:r>
              <a:rPr lang="en-US" sz="1000" b="1" dirty="0" smtClean="0">
                <a:latin typeface="+mn-lt"/>
              </a:rPr>
              <a:t>Task 1: Determine the Number of MED-V Instances Required</a:t>
            </a:r>
          </a:p>
          <a:p>
            <a:pPr eaLnBrk="1" hangingPunct="1">
              <a:defRPr/>
            </a:pPr>
            <a:r>
              <a:rPr lang="en-US" sz="1000" dirty="0" smtClean="0">
                <a:latin typeface="+mn-lt"/>
              </a:rPr>
              <a:t>The Database Engine is the core service for storing, processing, and securing data. It supports OLTP databases. </a:t>
            </a:r>
          </a:p>
          <a:p>
            <a:pPr eaLnBrk="1" hangingPunct="1">
              <a:defRPr/>
            </a:pPr>
            <a:endParaRPr lang="en-US" sz="1000" dirty="0" smtClean="0">
              <a:latin typeface="+mn-lt"/>
            </a:endParaRPr>
          </a:p>
          <a:p>
            <a:pPr eaLnBrk="1" hangingPunct="1">
              <a:defRPr/>
            </a:pPr>
            <a:r>
              <a:rPr lang="en-US" sz="1000" dirty="0" smtClean="0">
                <a:latin typeface="+mn-lt"/>
              </a:rPr>
              <a:t>Begin the planning process with one MED-V instance, and scale out by adding more instances if any of the following conditions apply:</a:t>
            </a: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Number of supported users. </a:t>
            </a:r>
            <a:r>
              <a:rPr lang="en-US" sz="1000" kern="1200" dirty="0" smtClean="0">
                <a:solidFill>
                  <a:schemeClr val="tx1"/>
                </a:solidFill>
                <a:latin typeface="+mn-lt"/>
                <a:ea typeface="+mn-ea"/>
                <a:cs typeface="+mn-cs"/>
              </a:rPr>
              <a:t>Each MED-V instance can support up to 5,000 concurrently active clients. If there will be more than 5,000 active users, add one instance to the design for each 5,000 users. </a:t>
            </a: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Users in untrusted domains. </a:t>
            </a:r>
            <a:r>
              <a:rPr lang="en-US" sz="1000" kern="1200" dirty="0" smtClean="0">
                <a:solidFill>
                  <a:schemeClr val="tx1"/>
                </a:solidFill>
                <a:latin typeface="+mn-lt"/>
                <a:ea typeface="+mn-ea"/>
                <a:cs typeface="+mn-cs"/>
              </a:rPr>
              <a:t>The MED-V server associates workspace permissions with Active</a:t>
            </a:r>
            <a:r>
              <a:rPr lang="en-US" sz="1000" kern="1200" baseline="0" dirty="0" smtClean="0">
                <a:solidFill>
                  <a:schemeClr val="tx1"/>
                </a:solidFill>
                <a:latin typeface="+mn-lt"/>
                <a:ea typeface="+mn-ea"/>
                <a:cs typeface="+mn-cs"/>
              </a:rPr>
              <a:t> Directory</a:t>
            </a:r>
            <a:r>
              <a:rPr lang="en-US" sz="1000" baseline="30000" dirty="0" smtClean="0"/>
              <a:t>®</a:t>
            </a:r>
            <a:r>
              <a:rPr lang="en-US" sz="1000" kern="1200" baseline="0" dirty="0" smtClean="0">
                <a:solidFill>
                  <a:schemeClr val="tx1"/>
                </a:solidFill>
                <a:latin typeface="+mn-lt"/>
                <a:ea typeface="+mn-ea"/>
                <a:cs typeface="+mn-cs"/>
              </a:rPr>
              <a:t> Domain Services</a:t>
            </a:r>
            <a:r>
              <a:rPr lang="en-US" sz="1000" kern="1200" dirty="0" smtClean="0">
                <a:solidFill>
                  <a:schemeClr val="tx1"/>
                </a:solidFill>
                <a:latin typeface="+mn-lt"/>
                <a:ea typeface="+mn-ea"/>
                <a:cs typeface="+mn-cs"/>
              </a:rPr>
              <a:t> users and/or groups. This requires MED-V users to be within the trust boundary of the MED-V server. Add one MED-V instance to the design for each group of MED-V users in a separate, untrusted domain.</a:t>
            </a: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Clients in isolated networks. </a:t>
            </a:r>
            <a:r>
              <a:rPr lang="en-US" sz="1000" kern="1200" dirty="0" smtClean="0">
                <a:solidFill>
                  <a:schemeClr val="tx1"/>
                </a:solidFill>
                <a:latin typeface="+mn-lt"/>
                <a:ea typeface="+mn-ea"/>
                <a:cs typeface="+mn-cs"/>
              </a:rPr>
              <a:t>Determine if any clients reside in networks that are isolated and therefore require a separate MED-V instance. For example, organizations often isolate lab networks from production networks. Add a MED-V instance to the design for each isolated network that will contain MED-V Clients.</a:t>
            </a: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Organizational requirements. </a:t>
            </a:r>
            <a:r>
              <a:rPr lang="en-US" sz="1000" kern="1200" dirty="0" smtClean="0">
                <a:solidFill>
                  <a:schemeClr val="tx1"/>
                </a:solidFill>
                <a:latin typeface="+mn-lt"/>
                <a:ea typeface="+mn-ea"/>
                <a:cs typeface="+mn-cs"/>
              </a:rPr>
              <a:t>The organization may require that a group of clients be managed by a separate MED-V instance for security reasons, such as when sensitive applications are delivered only to a restricted set of users within a domain. If the organization uses a distributed management model, a separate MED-V instance will be required for each business group that will have MED-V Clients to enable the group to manage its own virtualized environment. Add one MED-V instance to the design for each separate organizational requirement.</a:t>
            </a:r>
          </a:p>
          <a:p>
            <a:pPr marL="231572" indent="-231572" algn="l" rtl="0" eaLnBrk="0" fontAlgn="base" hangingPunct="0">
              <a:spcBef>
                <a:spcPct val="30000"/>
              </a:spcBef>
              <a:spcAft>
                <a:spcPct val="0"/>
              </a:spcAft>
              <a:buFontTx/>
              <a:buChar char="•"/>
              <a:defRPr/>
            </a:pPr>
            <a:r>
              <a:rPr lang="en-US" sz="1000" b="1" kern="1200" dirty="0" smtClean="0">
                <a:solidFill>
                  <a:schemeClr val="tx1"/>
                </a:solidFill>
                <a:latin typeface="+mn-lt"/>
                <a:ea typeface="+mn-ea"/>
                <a:cs typeface="+mn-cs"/>
              </a:rPr>
              <a:t>Legal considerations. </a:t>
            </a:r>
            <a:r>
              <a:rPr lang="en-US" sz="1000" kern="1200" dirty="0" smtClean="0">
                <a:solidFill>
                  <a:schemeClr val="tx1"/>
                </a:solidFill>
                <a:latin typeface="+mn-lt"/>
                <a:ea typeface="+mn-ea"/>
                <a:cs typeface="+mn-cs"/>
              </a:rPr>
              <a:t>National security or privacy issues and fiduciary laws could require the separation of certain data or prevent other data from crossing national borders. Design additional MED-V instances to address this need, if necessary. </a:t>
            </a:r>
          </a:p>
          <a:p>
            <a:pPr marL="231572"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pPr marL="0" indent="0" algn="l" rtl="0" eaLnBrk="0" fontAlgn="base" hangingPunct="0">
              <a:spcBef>
                <a:spcPct val="30000"/>
              </a:spcBef>
              <a:spcAft>
                <a:spcPct val="0"/>
              </a:spcAft>
              <a:buFontTx/>
              <a:buNone/>
              <a:defRPr/>
            </a:pPr>
            <a:r>
              <a:rPr lang="en-US" sz="1000" kern="1200" dirty="0" smtClean="0">
                <a:solidFill>
                  <a:schemeClr val="tx1"/>
                </a:solidFill>
                <a:latin typeface="+mn-lt"/>
                <a:ea typeface="+mn-ea"/>
                <a:cs typeface="+mn-cs"/>
              </a:rPr>
              <a:t>Record a name for each MED-V instance, and the reason for designing it, in Table A-2 in Appendix A in the guide. This information will be used in Step 3 to determine the scope of each instance and to determine the design of the server infrastructure for that instance.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077218"/>
          </a:xfrm>
          <a:prstGeom prst="rect">
            <a:avLst/>
          </a:prstGeom>
          <a:noFill/>
        </p:spPr>
        <p:txBody>
          <a:bodyPr wrap="square" rtlCol="0">
            <a:spAutoFit/>
          </a:bodyPr>
          <a:lstStyle/>
          <a:p>
            <a:r>
              <a:rPr lang="en-US" sz="3200" dirty="0"/>
              <a:t>Microsoft</a:t>
            </a:r>
            <a:r>
              <a:rPr lang="en-US" sz="2400" baseline="30000" dirty="0"/>
              <a:t>®</a:t>
            </a:r>
            <a:r>
              <a:rPr lang="en-US" sz="3200" dirty="0"/>
              <a:t> Enterprise Desktop Virtualization</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85800" y="4953000"/>
            <a:ext cx="3810000" cy="523220"/>
          </a:xfrm>
          <a:prstGeom prst="rect">
            <a:avLst/>
          </a:prstGeom>
          <a:noFill/>
        </p:spPr>
        <p:txBody>
          <a:bodyPr wrap="square" rtlCol="0">
            <a:spAutoFit/>
          </a:bodyPr>
          <a:lstStyle/>
          <a:p>
            <a:r>
              <a:rPr lang="en-US" sz="1400" dirty="0" smtClean="0"/>
              <a:t>Published: March 2009</a:t>
            </a:r>
          </a:p>
          <a:p>
            <a:r>
              <a:rPr lang="en-US" sz="1400" dirty="0" smtClean="0"/>
              <a:t>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3: </a:t>
            </a:r>
            <a:r>
              <a:rPr lang="en-US" dirty="0"/>
              <a:t>Design the Server Infrastructure</a:t>
            </a:r>
          </a:p>
        </p:txBody>
      </p:sp>
      <p:sp>
        <p:nvSpPr>
          <p:cNvPr id="3" name="Content Placeholder 2"/>
          <p:cNvSpPr>
            <a:spLocks noGrp="1"/>
          </p:cNvSpPr>
          <p:nvPr>
            <p:ph idx="1"/>
          </p:nvPr>
        </p:nvSpPr>
        <p:spPr>
          <a:xfrm>
            <a:off x="537027" y="1752601"/>
            <a:ext cx="7311573" cy="5029199"/>
          </a:xfrm>
        </p:spPr>
        <p:txBody>
          <a:bodyPr>
            <a:normAutofit/>
          </a:bodyPr>
          <a:lstStyle/>
          <a:p>
            <a:pPr marL="239713" indent="-239713">
              <a:defRPr/>
            </a:pPr>
            <a:r>
              <a:rPr lang="en-US" sz="2400" dirty="0"/>
              <a:t>In this step, the server infrastructure will be designed for each MED-V instance:</a:t>
            </a:r>
          </a:p>
          <a:p>
            <a:pPr marL="566738" lvl="1" indent="-342900">
              <a:buFont typeface="Arial" pitchFamily="34" charset="0"/>
              <a:buChar char="•"/>
              <a:defRPr/>
            </a:pPr>
            <a:r>
              <a:rPr lang="en-US" dirty="0"/>
              <a:t>Task 1: Design and Place the Server for Each MED-V Instance</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Server Infrastructure (</a:t>
            </a:r>
            <a:r>
              <a:rPr lang="en-US" dirty="0" smtClean="0"/>
              <a:t>Continued)</a:t>
            </a:r>
            <a:endParaRPr lang="en-US" dirty="0"/>
          </a:p>
        </p:txBody>
      </p:sp>
      <p:sp>
        <p:nvSpPr>
          <p:cNvPr id="3" name="Content Placeholder 2"/>
          <p:cNvSpPr>
            <a:spLocks noGrp="1"/>
          </p:cNvSpPr>
          <p:nvPr>
            <p:ph idx="1"/>
          </p:nvPr>
        </p:nvSpPr>
        <p:spPr>
          <a:xfrm>
            <a:off x="537027" y="1752601"/>
            <a:ext cx="8229600" cy="5029199"/>
          </a:xfrm>
        </p:spPr>
        <p:txBody>
          <a:bodyPr>
            <a:normAutofit/>
          </a:bodyPr>
          <a:lstStyle/>
          <a:p>
            <a:endParaRPr lang="en-US" sz="2400" dirty="0" smtClean="0"/>
          </a:p>
          <a:p>
            <a:pPr marL="239713" indent="-239713">
              <a:defRPr/>
            </a:pPr>
            <a:r>
              <a:rPr lang="en-US" sz="2400" dirty="0"/>
              <a:t>In this step, the server infrastructure will be designed for each MED-V instance:</a:t>
            </a:r>
          </a:p>
          <a:p>
            <a:pPr marL="566738" lvl="1" indent="-342900">
              <a:buFont typeface="Arial" pitchFamily="34" charset="0"/>
              <a:buChar char="•"/>
              <a:defRPr/>
            </a:pPr>
            <a:r>
              <a:rPr lang="en-US" dirty="0"/>
              <a:t>Task 2: Design and Place the SQL </a:t>
            </a:r>
            <a:r>
              <a:rPr lang="en-US" dirty="0" smtClean="0"/>
              <a:t>Server</a:t>
            </a:r>
            <a:r>
              <a:rPr lang="en-US" baseline="30000" dirty="0"/>
              <a:t>®</a:t>
            </a:r>
            <a:r>
              <a:rPr lang="en-US" dirty="0" smtClean="0"/>
              <a:t> </a:t>
            </a:r>
            <a:r>
              <a:rPr lang="en-US" dirty="0"/>
              <a:t>Database </a:t>
            </a:r>
          </a:p>
          <a:p>
            <a:pPr marL="566738" lvl="1" indent="-342900">
              <a:buFont typeface="Arial" pitchFamily="34" charset="0"/>
              <a:buChar char="•"/>
              <a:defRPr/>
            </a:pPr>
            <a:r>
              <a:rPr lang="en-US" dirty="0"/>
              <a:t>Task 3: Design the Management Console</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44022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Design the Image Repositories</a:t>
            </a:r>
          </a:p>
        </p:txBody>
      </p:sp>
      <p:sp>
        <p:nvSpPr>
          <p:cNvPr id="3" name="Content Placeholder 2"/>
          <p:cNvSpPr>
            <a:spLocks noGrp="1"/>
          </p:cNvSpPr>
          <p:nvPr>
            <p:ph idx="1"/>
          </p:nvPr>
        </p:nvSpPr>
        <p:spPr>
          <a:xfrm>
            <a:off x="537027" y="1828800"/>
            <a:ext cx="8229600" cy="4648199"/>
          </a:xfrm>
        </p:spPr>
        <p:txBody>
          <a:bodyPr>
            <a:normAutofit/>
          </a:bodyPr>
          <a:lstStyle/>
          <a:p>
            <a:pPr marL="239713" indent="-239713">
              <a:defRPr/>
            </a:pPr>
            <a:r>
              <a:rPr lang="en-US" sz="2400" dirty="0"/>
              <a:t>In this step, the image repositories will be designed:</a:t>
            </a:r>
          </a:p>
          <a:p>
            <a:pPr marL="566738" lvl="1" indent="-342900">
              <a:buFont typeface="Arial" pitchFamily="34" charset="0"/>
              <a:buChar char="•"/>
              <a:defRPr/>
            </a:pPr>
            <a:r>
              <a:rPr lang="en-US" dirty="0"/>
              <a:t>Task 1: Determine How Images Will Be Distributed</a:t>
            </a:r>
          </a:p>
          <a:p>
            <a:pPr marL="566738" lvl="1" indent="-342900">
              <a:buFont typeface="Arial" pitchFamily="34" charset="0"/>
              <a:buChar char="•"/>
              <a:defRPr/>
            </a:pPr>
            <a:r>
              <a:rPr lang="en-US" dirty="0"/>
              <a:t>Task 2: Determine the Number of Image Repositories </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Image </a:t>
            </a:r>
            <a:r>
              <a:rPr lang="en-US" dirty="0" smtClean="0"/>
              <a:t>Repositories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pPr marL="239713" indent="-239713">
              <a:defRPr/>
            </a:pPr>
            <a:r>
              <a:rPr lang="en-US" sz="2400" dirty="0"/>
              <a:t>In this step, the image repositories will be designed:</a:t>
            </a:r>
          </a:p>
          <a:p>
            <a:pPr marL="566738" lvl="1" indent="-342900">
              <a:buFont typeface="Arial" pitchFamily="34" charset="0"/>
              <a:buChar char="•"/>
              <a:defRPr/>
            </a:pPr>
            <a:r>
              <a:rPr lang="en-US" dirty="0"/>
              <a:t>Task 3: Design and Place the Image Repositories</a:t>
            </a:r>
          </a:p>
          <a:p>
            <a:pPr marL="566738" lvl="1" indent="-342900">
              <a:buFont typeface="Arial" pitchFamily="34" charset="0"/>
              <a:buChar char="•"/>
              <a:defRPr/>
            </a:pPr>
            <a:r>
              <a:rPr lang="en-US" dirty="0"/>
              <a:t>Task 4: Design and Place the IIS Servers</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7854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lnSpcReduction="10000"/>
          </a:bodyPr>
          <a:lstStyle/>
          <a:p>
            <a:pPr marL="239713" indent="-239713">
              <a:defRPr/>
            </a:pPr>
            <a:r>
              <a:rPr lang="en-US" sz="2400" dirty="0"/>
              <a:t>The guide has outlined the step-by-step process for planning a Microsoft Enterprise Desktop Virtualization infrastructure. In each step, major decisions relative to the MED-V infrastructure were determined and explained. </a:t>
            </a:r>
          </a:p>
          <a:p>
            <a:pPr marL="239713" indent="-239713">
              <a:defRPr/>
            </a:pPr>
            <a:r>
              <a:rPr lang="en-US" sz="2400" dirty="0"/>
              <a:t>It focused on how to:</a:t>
            </a:r>
          </a:p>
          <a:p>
            <a:pPr marL="566738" lvl="1" indent="-342900">
              <a:buFont typeface="Arial" pitchFamily="34" charset="0"/>
              <a:buChar char="•"/>
              <a:defRPr/>
            </a:pPr>
            <a:r>
              <a:rPr lang="en-US" dirty="0"/>
              <a:t>Define the project scope</a:t>
            </a:r>
          </a:p>
          <a:p>
            <a:pPr marL="566738" lvl="1" indent="-342900">
              <a:buFont typeface="Arial" pitchFamily="34" charset="0"/>
              <a:buChar char="•"/>
              <a:defRPr/>
            </a:pPr>
            <a:r>
              <a:rPr lang="en-US" dirty="0"/>
              <a:t>Determine the number of MED-V instances required</a:t>
            </a:r>
          </a:p>
          <a:p>
            <a:pPr marL="566738" lvl="1" indent="-342900">
              <a:buFont typeface="Arial" pitchFamily="34" charset="0"/>
              <a:buChar char="•"/>
              <a:defRPr/>
            </a:pPr>
            <a:r>
              <a:rPr lang="en-US" dirty="0"/>
              <a:t>Design the server infrastructure and image repositories </a:t>
            </a:r>
          </a:p>
          <a:p>
            <a:endParaRPr lang="en-US" sz="2400" dirty="0"/>
          </a:p>
          <a:p>
            <a:pPr marL="174625" lvl="2" indent="-174625">
              <a:spcBef>
                <a:spcPts val="1200"/>
              </a:spcBef>
              <a:buFont typeface="Arial" pitchFamily="34" charset="0"/>
              <a:buChar char="•"/>
            </a:pPr>
            <a:r>
              <a:rPr lang="en-US" sz="2400" dirty="0"/>
              <a:t>Provide feedback to </a:t>
            </a:r>
            <a:r>
              <a:rPr lang="en-US" sz="2400" dirty="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of Using the Microsoft Enterprise Desktop Virtualization Guide</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MED-V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Microsoft Enterprise Desktop Virtualization </a:t>
            </a:r>
            <a:r>
              <a:rPr lang="en-US" dirty="0" smtClean="0"/>
              <a:t>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buFont typeface="Arial" pitchFamily="34" charset="0"/>
              <a:buChar char="•"/>
            </a:pPr>
            <a:r>
              <a:rPr lang="en-US" sz="1500" dirty="0" smtClean="0"/>
              <a:t>Most cost-effective design solution for implementation</a:t>
            </a:r>
          </a:p>
          <a:p>
            <a:pPr lvl="1">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buFont typeface="Arial" pitchFamily="34" charset="0"/>
              <a:buChar char="•"/>
            </a:pPr>
            <a:r>
              <a:rPr lang="en-US" sz="1500" dirty="0"/>
              <a:t>Authoritative guidance</a:t>
            </a:r>
          </a:p>
          <a:p>
            <a:pPr lvl="1">
              <a:buFont typeface="Arial" pitchFamily="34" charset="0"/>
              <a:buChar char="•"/>
            </a:pPr>
            <a:r>
              <a:rPr lang="en-US" sz="1500" dirty="0"/>
              <a:t>Business validation questions ensuring solution meets requirements of business and infrastructure stakeholders</a:t>
            </a:r>
          </a:p>
          <a:p>
            <a:pPr lvl="1">
              <a:buFont typeface="Arial" pitchFamily="34" charset="0"/>
              <a:buChar char="•"/>
            </a:pPr>
            <a:r>
              <a:rPr lang="en-US" sz="1500" dirty="0"/>
              <a:t>High integrity design criteria that includes product limitations</a:t>
            </a:r>
          </a:p>
          <a:p>
            <a:pPr lvl="1">
              <a:buFont typeface="Arial" pitchFamily="34" charset="0"/>
              <a:buChar char="•"/>
            </a:pPr>
            <a:r>
              <a:rPr lang="en-US" sz="1500" dirty="0"/>
              <a:t>Fault-tolerant infrastructure</a:t>
            </a:r>
          </a:p>
          <a:p>
            <a:pPr lvl="1">
              <a:buFont typeface="Arial" pitchFamily="34" charset="0"/>
              <a:buChar char="•"/>
            </a:pPr>
            <a:r>
              <a:rPr lang="en-US" sz="1500" dirty="0"/>
              <a:t>Proportionate system and network availability to meet business requirements</a:t>
            </a:r>
          </a:p>
          <a:p>
            <a:pPr lvl="1">
              <a:buFont typeface="Arial" pitchFamily="34" charset="0"/>
              <a:buChar char="•"/>
            </a:pPr>
            <a:r>
              <a:rPr lang="en-US" sz="1500" dirty="0"/>
              <a:t>Infrastructure that’s sized appropriately for business requirements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Microsoft Enterprise Desktop Virtualization </a:t>
            </a:r>
            <a:r>
              <a:rPr lang="en-US" dirty="0" smtClean="0"/>
              <a:t>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buFont typeface="Arial" pitchFamily="34" charset="0"/>
              <a:buChar char="•"/>
            </a:pPr>
            <a:r>
              <a:rPr lang="en-US" sz="1500" dirty="0"/>
              <a:t>Rapid readiness for consulting engagements</a:t>
            </a:r>
          </a:p>
          <a:p>
            <a:pPr lvl="1">
              <a:buFont typeface="Arial" pitchFamily="34" charset="0"/>
              <a:buChar char="•"/>
            </a:pPr>
            <a:r>
              <a:rPr lang="en-US" sz="1500" dirty="0"/>
              <a:t>Planning and design template to standardize design and peer reviews</a:t>
            </a:r>
          </a:p>
          <a:p>
            <a:pPr lvl="1">
              <a:buFont typeface="Arial" pitchFamily="34" charset="0"/>
              <a:buChar char="•"/>
            </a:pPr>
            <a:r>
              <a:rPr lang="en-US" sz="1500" dirty="0"/>
              <a:t>A “leave-behind” for pre- and post-sales visits to customer sites</a:t>
            </a:r>
          </a:p>
          <a:p>
            <a:pPr lvl="1">
              <a:buFont typeface="Arial" pitchFamily="34" charset="0"/>
              <a:buChar char="•"/>
            </a:pPr>
            <a:r>
              <a:rPr lang="en-US" sz="1500" dirty="0"/>
              <a:t>General classroom instruction/preparation</a:t>
            </a:r>
          </a:p>
          <a:p>
            <a:r>
              <a:rPr lang="en-US" dirty="0" smtClean="0"/>
              <a:t>Benefits for the Entire Organization</a:t>
            </a:r>
          </a:p>
          <a:p>
            <a:pPr lvl="1">
              <a:buFont typeface="Arial" pitchFamily="34" charset="0"/>
              <a:buChar char="•"/>
            </a:pPr>
            <a:r>
              <a:rPr lang="en-US" sz="1500" dirty="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454574" cy="1077218"/>
          </a:xfrm>
        </p:spPr>
        <p:txBody>
          <a:bodyPr/>
          <a:lstStyle/>
          <a:p>
            <a:r>
              <a:rPr lang="en-US" dirty="0" smtClean="0"/>
              <a:t>What Is IPD?</a:t>
            </a:r>
            <a:br>
              <a:rPr lang="en-US" dirty="0" smtClean="0"/>
            </a:br>
            <a:r>
              <a:rPr lang="en-US" sz="2000" dirty="0">
                <a:solidFill>
                  <a:schemeClr val="tx1"/>
                </a:solidFill>
              </a:rPr>
              <a:t>Guidance that clarifies and streamlines the planning </a:t>
            </a:r>
            <a:r>
              <a:rPr lang="en-US" sz="2000" dirty="0" smtClean="0">
                <a:solidFill>
                  <a:schemeClr val="tx1"/>
                </a:solidFill>
              </a:rPr>
              <a:t>and </a:t>
            </a:r>
            <a:r>
              <a:rPr lang="en-US" sz="2000" dirty="0">
                <a:solidFill>
                  <a:schemeClr val="tx1"/>
                </a:solidFill>
              </a:rPr>
              <a:t>design process for Microsoft</a:t>
            </a:r>
            <a:r>
              <a:rPr lang="en-US" sz="2000" baseline="30000" dirty="0">
                <a:solidFill>
                  <a:schemeClr val="tx1"/>
                </a:solidFill>
              </a:rPr>
              <a:t>®</a:t>
            </a:r>
            <a:r>
              <a:rPr lang="en-US" sz="2000" dirty="0">
                <a:solidFill>
                  <a:schemeClr val="tx1"/>
                </a:solidFill>
              </a:rPr>
              <a:t> infrastructure technologies</a:t>
            </a: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478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The Role of Microsoft Enterprise Desktop Virtualization in Infrastructure Optimization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896113"/>
            <a:ext cx="7239000" cy="3909373"/>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en-US" sz="3200" dirty="0"/>
              <a:t>Microsoft</a:t>
            </a:r>
            <a:r>
              <a:rPr lang="en-US" sz="2600" baseline="30000" dirty="0"/>
              <a:t>®</a:t>
            </a:r>
            <a:r>
              <a:rPr lang="en-US" sz="3200" dirty="0"/>
              <a:t> Enterprise </a:t>
            </a:r>
            <a:r>
              <a:rPr lang="en-US" sz="3200" dirty="0" smtClean="0"/>
              <a:t>Desktop Virtualization</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447800"/>
            <a:ext cx="6400800" cy="5232202"/>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assist in the decision process to plan a successful Microsoft Enterprise Desktop Virtualization (MED-V) implementation</a:t>
            </a:r>
          </a:p>
          <a:p>
            <a:endParaRPr lang="en-US" sz="2800" dirty="0" smtClean="0"/>
          </a:p>
          <a:p>
            <a:r>
              <a:rPr lang="en-US" sz="2800" dirty="0" smtClean="0"/>
              <a:t>Overview</a:t>
            </a:r>
          </a:p>
          <a:p>
            <a:pPr marL="174625" indent="-174625">
              <a:spcBef>
                <a:spcPts val="1200"/>
              </a:spcBef>
              <a:buClr>
                <a:schemeClr val="accent1"/>
              </a:buClr>
              <a:buFont typeface="Arial" pitchFamily="34" charset="0"/>
              <a:buChar char="•"/>
            </a:pPr>
            <a:r>
              <a:rPr lang="en-US" dirty="0"/>
              <a:t>What is MED-V?</a:t>
            </a:r>
          </a:p>
          <a:p>
            <a:pPr marL="174625" indent="-174625">
              <a:spcBef>
                <a:spcPts val="1200"/>
              </a:spcBef>
              <a:buClr>
                <a:schemeClr val="accent1"/>
              </a:buClr>
              <a:buFont typeface="Arial" pitchFamily="34" charset="0"/>
              <a:buChar char="•"/>
            </a:pPr>
            <a:r>
              <a:rPr lang="en-US" dirty="0"/>
              <a:t>Review the design flow </a:t>
            </a:r>
          </a:p>
          <a:p>
            <a:pPr marL="174625" indent="-174625">
              <a:spcBef>
                <a:spcPts val="1200"/>
              </a:spcBef>
              <a:buClr>
                <a:schemeClr val="accent1"/>
              </a:buClr>
              <a:buFont typeface="Arial" pitchFamily="34" charset="0"/>
              <a:buChar char="•"/>
            </a:pPr>
            <a:r>
              <a:rPr lang="en-US" dirty="0" smtClean="0"/>
              <a:t>Define </a:t>
            </a:r>
            <a:r>
              <a:rPr lang="en-US" dirty="0"/>
              <a:t>the project scope</a:t>
            </a:r>
          </a:p>
          <a:p>
            <a:pPr marL="174625" indent="-174625">
              <a:spcBef>
                <a:spcPts val="1200"/>
              </a:spcBef>
              <a:buClr>
                <a:schemeClr val="accent1"/>
              </a:buClr>
              <a:buFont typeface="Arial" pitchFamily="34" charset="0"/>
              <a:buChar char="•"/>
            </a:pPr>
            <a:r>
              <a:rPr lang="en-US" dirty="0"/>
              <a:t>Determine the number of MED-V instances required</a:t>
            </a:r>
          </a:p>
          <a:p>
            <a:pPr marL="174625" indent="-174625">
              <a:spcBef>
                <a:spcPts val="1200"/>
              </a:spcBef>
              <a:buClr>
                <a:schemeClr val="accent1"/>
              </a:buClr>
              <a:buFont typeface="Arial" pitchFamily="34" charset="0"/>
              <a:buChar char="•"/>
            </a:pPr>
            <a:r>
              <a:rPr lang="en-US" dirty="0"/>
              <a:t>Design the server infrastructure</a:t>
            </a:r>
          </a:p>
          <a:p>
            <a:pPr marL="174625" indent="-174625">
              <a:spcBef>
                <a:spcPts val="1200"/>
              </a:spcBef>
              <a:buClr>
                <a:schemeClr val="accent1"/>
              </a:buClr>
              <a:buFont typeface="Arial" pitchFamily="34" charset="0"/>
              <a:buChar char="•"/>
            </a:pPr>
            <a:r>
              <a:rPr lang="en-US" dirty="0"/>
              <a:t>Design the image repositories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What Is Microsoft Enterprise Desktop Virtualization (MED-V)?</a:t>
            </a:r>
          </a:p>
        </p:txBody>
      </p:sp>
      <p:sp>
        <p:nvSpPr>
          <p:cNvPr id="3" name="Rectangle 2"/>
          <p:cNvSpPr/>
          <p:nvPr/>
        </p:nvSpPr>
        <p:spPr>
          <a:xfrm>
            <a:off x="609600" y="1863566"/>
            <a:ext cx="6705600" cy="2185214"/>
          </a:xfrm>
          <a:prstGeom prst="rect">
            <a:avLst/>
          </a:prstGeom>
        </p:spPr>
        <p:txBody>
          <a:bodyPr wrap="square">
            <a:spAutoFit/>
          </a:bodyPr>
          <a:lstStyle/>
          <a:p>
            <a:pPr>
              <a:spcBef>
                <a:spcPts val="1200"/>
              </a:spcBef>
              <a:buClr>
                <a:schemeClr val="accent1"/>
              </a:buClr>
            </a:pPr>
            <a:r>
              <a:rPr lang="en-US" sz="2400" dirty="0"/>
              <a:t>Administrator-controlled, automated virtual machine </a:t>
            </a:r>
            <a:r>
              <a:rPr lang="en-US" sz="2400" dirty="0" smtClean="0"/>
              <a:t>image </a:t>
            </a:r>
            <a:r>
              <a:rPr lang="en-US" sz="2400" dirty="0"/>
              <a:t>distribution and management for Windows desktops</a:t>
            </a:r>
          </a:p>
          <a:p>
            <a:pPr marL="282575" indent="-282575">
              <a:spcBef>
                <a:spcPts val="1200"/>
              </a:spcBef>
              <a:buClr>
                <a:schemeClr val="accent1"/>
              </a:buClr>
              <a:buFont typeface="Arial" pitchFamily="34" charset="0"/>
              <a:buChar char="•"/>
            </a:pPr>
            <a:r>
              <a:rPr lang="en-US" dirty="0"/>
              <a:t>Note that MED-V is dependent on Virtual PC; however, </a:t>
            </a:r>
            <a:r>
              <a:rPr lang="en-US" dirty="0" smtClean="0"/>
              <a:t>virtual </a:t>
            </a:r>
            <a:r>
              <a:rPr lang="en-US" dirty="0"/>
              <a:t>PC design is </a:t>
            </a:r>
            <a:r>
              <a:rPr lang="en-US" dirty="0" smtClean="0"/>
              <a:t>out of scope </a:t>
            </a:r>
            <a:r>
              <a:rPr lang="en-US" dirty="0"/>
              <a:t>for this IPD </a:t>
            </a:r>
            <a:r>
              <a:rPr lang="en-US" dirty="0" smtClean="0"/>
              <a:t>guide as </a:t>
            </a:r>
            <a:r>
              <a:rPr lang="en-US" dirty="0"/>
              <a:t>well as </a:t>
            </a:r>
            <a:r>
              <a:rPr lang="en-US" dirty="0" smtClean="0"/>
              <a:t>design </a:t>
            </a:r>
            <a:r>
              <a:rPr lang="en-US" dirty="0"/>
              <a:t>of images for Virtual PC </a:t>
            </a:r>
            <a:r>
              <a:rPr lang="en-US" dirty="0" smtClean="0"/>
              <a:t>2007 </a:t>
            </a:r>
            <a:endParaRPr lang="en-US" dirty="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MED-V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8" name="Picture 5" descr="MED-V_Flowchart_010909.jpg"/>
          <p:cNvPicPr>
            <a:picLocks noChangeAspect="1"/>
          </p:cNvPicPr>
          <p:nvPr/>
        </p:nvPicPr>
        <p:blipFill>
          <a:blip r:embed="rId3" cstate="print"/>
          <a:srcRect/>
          <a:stretch>
            <a:fillRect/>
          </a:stretch>
        </p:blipFill>
        <p:spPr bwMode="auto">
          <a:xfrm>
            <a:off x="1158284" y="1640698"/>
            <a:ext cx="4256088" cy="3932541"/>
          </a:xfrm>
          <a:prstGeom prst="rect">
            <a:avLst/>
          </a:prstGeom>
          <a:noFill/>
          <a:ln w="9525">
            <a:noFill/>
            <a:miter lim="800000"/>
            <a:headEnd/>
            <a:tailEnd/>
          </a:ln>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Example </a:t>
            </a:r>
            <a:r>
              <a:rPr lang="en-US" dirty="0" smtClean="0"/>
              <a:t>MED-V </a:t>
            </a:r>
            <a:r>
              <a:rPr lang="en-US" dirty="0"/>
              <a:t>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556340"/>
            <a:ext cx="6324601" cy="4844460"/>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Define </a:t>
            </a:r>
            <a:r>
              <a:rPr lang="en-US" dirty="0"/>
              <a:t>the Project Scope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The project scope will be determined in order to align the goals of the project with the business motivation</a:t>
            </a:r>
            <a:r>
              <a:rPr lang="en-CA" sz="2400" dirty="0"/>
              <a:t>:</a:t>
            </a:r>
          </a:p>
          <a:p>
            <a:pPr marL="566738" lvl="1" indent="-342900">
              <a:buFont typeface="Arial" pitchFamily="34" charset="0"/>
              <a:buChar char="•"/>
            </a:pPr>
            <a:r>
              <a:rPr lang="en-US" dirty="0" smtClean="0"/>
              <a:t>Task </a:t>
            </a:r>
            <a:r>
              <a:rPr lang="en-US" dirty="0"/>
              <a:t>1: Define the User Population to Be Managed</a:t>
            </a:r>
            <a:endParaRPr lang="en-US" dirty="0" smtClean="0"/>
          </a:p>
          <a:p>
            <a:pPr marL="566738" lvl="1" indent="-342900">
              <a:buFont typeface="Arial" pitchFamily="34" charset="0"/>
              <a:buChar char="•"/>
            </a:pPr>
            <a:r>
              <a:rPr lang="en-US" dirty="0"/>
              <a:t>Task 2: Determine Which </a:t>
            </a:r>
            <a:r>
              <a:rPr lang="en-US" dirty="0" smtClean="0"/>
              <a:t>Virtual Machines </a:t>
            </a:r>
            <a:r>
              <a:rPr lang="en-US" dirty="0"/>
              <a:t>Will Be Managed by </a:t>
            </a:r>
            <a:r>
              <a:rPr lang="en-US" dirty="0" smtClean="0"/>
              <a:t>MED-V</a:t>
            </a:r>
          </a:p>
          <a:p>
            <a:pPr marL="566738" lvl="1" indent="-342900">
              <a:buFont typeface="Arial" pitchFamily="34" charset="0"/>
              <a:buChar char="•"/>
            </a:pPr>
            <a:r>
              <a:rPr lang="en-US" dirty="0"/>
              <a:t>Task </a:t>
            </a:r>
            <a:r>
              <a:rPr lang="en-US" dirty="0" smtClean="0"/>
              <a:t>3</a:t>
            </a:r>
            <a:r>
              <a:rPr lang="en-US" dirty="0"/>
              <a:t>: Determine the Organization’s Service Level Expectations</a:t>
            </a:r>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Determine the Number of MED-V Instances Required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905000"/>
            <a:ext cx="7391400" cy="2746906"/>
          </a:xfrm>
          <a:prstGeom prst="rect">
            <a:avLst/>
          </a:prstGeom>
        </p:spPr>
        <p:txBody>
          <a:bodyPr wrap="square">
            <a:spAutoFit/>
          </a:bodyPr>
          <a:lstStyle/>
          <a:p>
            <a:pPr marL="239713" indent="-239713">
              <a:spcBef>
                <a:spcPts val="1200"/>
              </a:spcBef>
              <a:buClr>
                <a:schemeClr val="accent1"/>
              </a:buClr>
              <a:buFont typeface="Arial" pitchFamily="34" charset="0"/>
              <a:buChar char="•"/>
              <a:defRPr/>
            </a:pPr>
            <a:r>
              <a:rPr lang="en-US" sz="2400" dirty="0">
                <a:solidFill>
                  <a:schemeClr val="tx2"/>
                </a:solidFill>
              </a:rPr>
              <a:t>The number of MED-V instances will be determined and the scope of each instance defined so that the design of the server infrastructure for each instance can be completed in the next step:</a:t>
            </a:r>
          </a:p>
          <a:p>
            <a:pPr>
              <a:defRPr/>
            </a:pPr>
            <a:endParaRPr lang="en-US" sz="1400" dirty="0"/>
          </a:p>
          <a:p>
            <a:pPr marL="566738" lvl="1" indent="-342900">
              <a:spcBef>
                <a:spcPts val="300"/>
              </a:spcBef>
              <a:buClr>
                <a:schemeClr val="accent1"/>
              </a:buClr>
              <a:buFont typeface="Arial" pitchFamily="34" charset="0"/>
              <a:buChar char="•"/>
              <a:defRPr/>
            </a:pPr>
            <a:r>
              <a:rPr lang="en-US" dirty="0">
                <a:solidFill>
                  <a:schemeClr val="tx2"/>
                </a:solidFill>
              </a:rPr>
              <a:t>Task 1: Determine the Number of MED-V Instances Required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5007</Words>
  <Application>Microsoft Office PowerPoint</Application>
  <PresentationFormat>On-screen Show (4:3)</PresentationFormat>
  <Paragraphs>279</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Microsoft Enterprise Desktop Virtualization (MED-V)?</vt:lpstr>
      <vt:lpstr>MED-V Decision Flow</vt:lpstr>
      <vt:lpstr>Example MED-V Architecture</vt:lpstr>
      <vt:lpstr>Step 1: Define the Project Scope</vt:lpstr>
      <vt:lpstr>Step 2: Determine the Number of MED-V Instances Required</vt:lpstr>
      <vt:lpstr>Step 3: Design the Server Infrastructure</vt:lpstr>
      <vt:lpstr>Step 3: Design the Server Infrastructure (Continued)</vt:lpstr>
      <vt:lpstr>Step 4: Design the Image Repositories</vt:lpstr>
      <vt:lpstr>Step 4: Design the Image Repositories (Continued)</vt:lpstr>
      <vt:lpstr>Summary and Conclusion </vt:lpstr>
      <vt:lpstr>Find More Information </vt:lpstr>
      <vt:lpstr>Questions?</vt:lpstr>
      <vt:lpstr>Addenda</vt:lpstr>
      <vt:lpstr>Benefits of Using the Microsoft Enterprise Desktop Virtualization Guide</vt:lpstr>
      <vt:lpstr>Benefits of Using the Microsoft Enterprise Desktop Virtualization Guide (Continued)</vt:lpstr>
      <vt:lpstr>IPD in Microsoft Operations Framework 4.0</vt:lpstr>
      <vt:lpstr>The Role of Microsoft Enterprise Desktop Virtualization in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MED-V version 1.2</dc:title>
  <dc:subject>MED-V</dc:subject>
  <dc:creator/>
  <cp:lastModifiedBy/>
  <cp:revision>1</cp:revision>
  <dcterms:created xsi:type="dcterms:W3CDTF">2011-11-09T21:20:55Z</dcterms:created>
  <dcterms:modified xsi:type="dcterms:W3CDTF">2011-11-09T21:21:25Z</dcterms:modified>
</cp:coreProperties>
</file>