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2"/>
    <p:sldMasterId id="2147483696" r:id="rId3"/>
  </p:sldMasterIdLst>
  <p:notesMasterIdLst>
    <p:notesMasterId r:id="rId23"/>
  </p:notesMasterIdLst>
  <p:handoutMasterIdLst>
    <p:handoutMasterId r:id="rId24"/>
  </p:handoutMasterIdLst>
  <p:sldIdLst>
    <p:sldId id="263" r:id="rId4"/>
    <p:sldId id="318" r:id="rId5"/>
    <p:sldId id="271" r:id="rId6"/>
    <p:sldId id="387" r:id="rId7"/>
    <p:sldId id="374" r:id="rId8"/>
    <p:sldId id="394" r:id="rId9"/>
    <p:sldId id="336" r:id="rId10"/>
    <p:sldId id="366" r:id="rId11"/>
    <p:sldId id="379" r:id="rId12"/>
    <p:sldId id="381" r:id="rId13"/>
    <p:sldId id="398" r:id="rId14"/>
    <p:sldId id="399" r:id="rId15"/>
    <p:sldId id="377" r:id="rId16"/>
    <p:sldId id="367" r:id="rId17"/>
    <p:sldId id="347" r:id="rId18"/>
    <p:sldId id="348" r:id="rId19"/>
    <p:sldId id="368" r:id="rId20"/>
    <p:sldId id="369" r:id="rId21"/>
    <p:sldId id="395" r:id="rId2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C00"/>
    <a:srgbClr val="009900"/>
    <a:srgbClr val="000066"/>
    <a:srgbClr val="33CC33"/>
    <a:srgbClr val="359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44" autoAdjust="0"/>
    <p:restoredTop sz="77122" autoAdjust="0"/>
  </p:normalViewPr>
  <p:slideViewPr>
    <p:cSldViewPr>
      <p:cViewPr varScale="1">
        <p:scale>
          <a:sx n="86" d="100"/>
          <a:sy n="86" d="100"/>
        </p:scale>
        <p:origin x="-160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86"/>
    </p:cViewPr>
  </p:sorterViewPr>
  <p:notesViewPr>
    <p:cSldViewPr>
      <p:cViewPr>
        <p:scale>
          <a:sx n="90" d="100"/>
          <a:sy n="90" d="100"/>
        </p:scale>
        <p:origin x="-288" y="179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E1C26E-6073-4635-A7D6-06DA7AE6F422}" type="doc">
      <dgm:prSet loTypeId="urn:microsoft.com/office/officeart/2005/8/layout/process1" loCatId="process" qsTypeId="urn:microsoft.com/office/officeart/2005/8/quickstyle/simple1#1" qsCatId="simple" csTypeId="urn:microsoft.com/office/officeart/2005/8/colors/accent1_2#1" csCatId="accent1" phldr="1"/>
      <dgm:spPr/>
    </dgm:pt>
    <dgm:pt modelId="{0E594A79-1D4B-44D9-80FD-B7CA16061617}" type="pres">
      <dgm:prSet presAssocID="{A3E1C26E-6073-4635-A7D6-06DA7AE6F422}" presName="Name0" presStyleCnt="0">
        <dgm:presLayoutVars>
          <dgm:dir/>
          <dgm:resizeHandles val="exact"/>
        </dgm:presLayoutVars>
      </dgm:prSet>
      <dgm:spPr/>
    </dgm:pt>
  </dgm:ptLst>
  <dgm:cxnLst>
    <dgm:cxn modelId="{E98FE7BB-762A-4052-84C2-0B038C98C954}" type="presOf" srcId="{A3E1C26E-6073-4635-A7D6-06DA7AE6F422}" destId="{0E594A79-1D4B-44D9-80FD-B7CA16061617}"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sz="quarter" idx="1"/>
          </p:nvPr>
        </p:nvSpPr>
        <p:spPr>
          <a:xfrm>
            <a:off x="3978137" y="0"/>
            <a:ext cx="3043343" cy="465455"/>
          </a:xfrm>
          <a:prstGeom prst="rect">
            <a:avLst/>
          </a:prstGeom>
        </p:spPr>
        <p:txBody>
          <a:bodyPr vert="horz" lIns="93279" tIns="46637" rIns="93279" bIns="46637" rtlCol="0"/>
          <a:lstStyle>
            <a:lvl1pPr algn="r">
              <a:defRPr sz="1200"/>
            </a:lvl1pPr>
          </a:lstStyle>
          <a:p>
            <a:fld id="{D22A889E-7651-451A-9369-FD18BE5B76D0}" type="datetimeFigureOut">
              <a:rPr lang="en-US" smtClean="0"/>
              <a:pPr/>
              <a:t>11/9/2011</a:t>
            </a:fld>
            <a:endParaRPr lang="en-US" dirty="0"/>
          </a:p>
        </p:txBody>
      </p:sp>
      <p:sp>
        <p:nvSpPr>
          <p:cNvPr id="4" name="Footer Placeholder 3"/>
          <p:cNvSpPr>
            <a:spLocks noGrp="1"/>
          </p:cNvSpPr>
          <p:nvPr>
            <p:ph type="ftr" sz="quarter" idx="2"/>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7" y="8842034"/>
            <a:ext cx="3043343" cy="465455"/>
          </a:xfrm>
          <a:prstGeom prst="rect">
            <a:avLst/>
          </a:prstGeom>
        </p:spPr>
        <p:txBody>
          <a:bodyPr vert="horz" lIns="93279" tIns="46637" rIns="93279" bIns="46637" rtlCol="0" anchor="b"/>
          <a:lstStyle>
            <a:lvl1pPr algn="r">
              <a:defRPr sz="1200"/>
            </a:lvl1pPr>
          </a:lstStyle>
          <a:p>
            <a:fld id="{740E3949-CBAF-41D2-AEFD-28380AABE87B}" type="slidenum">
              <a:rPr lang="en-US" smtClean="0"/>
              <a:pPr/>
              <a:t>‹#›</a:t>
            </a:fld>
            <a:endParaRPr lang="en-US" dirty="0"/>
          </a:p>
        </p:txBody>
      </p:sp>
    </p:spTree>
    <p:extLst>
      <p:ext uri="{BB962C8B-B14F-4D97-AF65-F5344CB8AC3E}">
        <p14:creationId xmlns:p14="http://schemas.microsoft.com/office/powerpoint/2010/main" val="2443282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idx="1"/>
          </p:nvPr>
        </p:nvSpPr>
        <p:spPr>
          <a:xfrm>
            <a:off x="3978137" y="0"/>
            <a:ext cx="3043343" cy="465455"/>
          </a:xfrm>
          <a:prstGeom prst="rect">
            <a:avLst/>
          </a:prstGeom>
        </p:spPr>
        <p:txBody>
          <a:bodyPr vert="horz" lIns="93279" tIns="46637" rIns="93279" bIns="46637" rtlCol="0"/>
          <a:lstStyle>
            <a:lvl1pPr algn="r">
              <a:defRPr sz="1200"/>
            </a:lvl1pPr>
          </a:lstStyle>
          <a:p>
            <a:fld id="{95841FB4-A474-4CB4-AFCF-80393C03D10D}" type="datetimeFigureOut">
              <a:rPr lang="en-US" smtClean="0"/>
              <a:pPr/>
              <a:t>11/9/2011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79" tIns="46637" rIns="93279" bIns="46637" rtlCol="0" anchor="ctr"/>
          <a:lstStyle/>
          <a:p>
            <a:endParaRPr lang="en-US" dirty="0"/>
          </a:p>
        </p:txBody>
      </p:sp>
      <p:sp>
        <p:nvSpPr>
          <p:cNvPr id="5" name="Notes Placeholder 4"/>
          <p:cNvSpPr>
            <a:spLocks noGrp="1"/>
          </p:cNvSpPr>
          <p:nvPr>
            <p:ph type="body" sz="quarter" idx="3"/>
          </p:nvPr>
        </p:nvSpPr>
        <p:spPr>
          <a:xfrm>
            <a:off x="702310" y="4421828"/>
            <a:ext cx="5618480" cy="4189095"/>
          </a:xfrm>
          <a:prstGeom prst="rect">
            <a:avLst/>
          </a:prstGeom>
        </p:spPr>
        <p:txBody>
          <a:bodyPr vert="horz" lIns="93279" tIns="46637" rIns="93279" bIns="4663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7" y="8842034"/>
            <a:ext cx="3043343" cy="465455"/>
          </a:xfrm>
          <a:prstGeom prst="rect">
            <a:avLst/>
          </a:prstGeom>
        </p:spPr>
        <p:txBody>
          <a:bodyPr vert="horz" lIns="93279" tIns="46637" rIns="93279" bIns="46637" rtlCol="0" anchor="b"/>
          <a:lstStyle>
            <a:lvl1pPr algn="r">
              <a:defRPr sz="1200"/>
            </a:lvl1pPr>
          </a:lstStyle>
          <a:p>
            <a:fld id="{77BFE34B-84EC-4BEA-98B5-B4B34A22B3EF}" type="slidenum">
              <a:rPr lang="en-US" smtClean="0"/>
              <a:pPr/>
              <a:t>‹#›</a:t>
            </a:fld>
            <a:endParaRPr lang="en-US" dirty="0"/>
          </a:p>
        </p:txBody>
      </p:sp>
    </p:spTree>
    <p:extLst>
      <p:ext uri="{BB962C8B-B14F-4D97-AF65-F5344CB8AC3E}">
        <p14:creationId xmlns:p14="http://schemas.microsoft.com/office/powerpoint/2010/main" val="3533439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reativecommons.org/licenses/by-nc/2.5/"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900" kern="1200" dirty="0" smtClean="0">
                <a:solidFill>
                  <a:schemeClr val="tx1"/>
                </a:solidFill>
                <a:effectLst/>
                <a:latin typeface="+mn-lt"/>
                <a:ea typeface="+mn-ea"/>
                <a:cs typeface="+mn-cs"/>
              </a:rPr>
              <a:t>Copyright © 2011 Microsoft Corporation. All rights reserved. Complying with the applicable copyright laws is your responsibility.  By using or providing feedback on this documentation, you agree to the license agreement below.</a:t>
            </a:r>
          </a:p>
          <a:p>
            <a:r>
              <a:rPr lang="en-US" sz="900" kern="1200" dirty="0" smtClean="0">
                <a:solidFill>
                  <a:schemeClr val="tx1"/>
                </a:solidFill>
                <a:effectLst/>
                <a:latin typeface="+mn-lt"/>
                <a:ea typeface="+mn-ea"/>
                <a:cs typeface="+mn-cs"/>
              </a:rPr>
              <a:t>If you are using this documentation solely for non-commercial purposes internally within YOUR company or organization, then this documentation is licensed to you under the Creative Commons Attribution-NonCommercial License. To view a copy of this license, visit </a:t>
            </a:r>
            <a:r>
              <a:rPr lang="en-US" sz="900" u="sng" kern="1200" dirty="0" smtClean="0">
                <a:solidFill>
                  <a:schemeClr val="tx1"/>
                </a:solidFill>
                <a:effectLst/>
                <a:latin typeface="+mn-lt"/>
                <a:ea typeface="+mn-ea"/>
                <a:cs typeface="+mn-cs"/>
                <a:hlinkClick r:id="rId3"/>
              </a:rPr>
              <a:t>http://creativecommons.org/licenses/by-nc/2.5/</a:t>
            </a:r>
            <a:r>
              <a:rPr lang="en-US" sz="900" kern="1200" dirty="0" smtClean="0">
                <a:solidFill>
                  <a:schemeClr val="tx1"/>
                </a:solidFill>
                <a:effectLst/>
                <a:latin typeface="+mn-lt"/>
                <a:ea typeface="+mn-ea"/>
                <a:cs typeface="+mn-cs"/>
              </a:rPr>
              <a:t> or send a letter to Creative Commons, 543 Howard Street, 5th Floor, San Francisco, California, 94105, USA.</a:t>
            </a:r>
          </a:p>
          <a:p>
            <a:r>
              <a:rPr lang="en-US" sz="900" kern="1200" dirty="0" smtClean="0">
                <a:solidFill>
                  <a:schemeClr val="tx1"/>
                </a:solidFill>
                <a:effectLst/>
                <a:latin typeface="+mn-lt"/>
                <a:ea typeface="+mn-ea"/>
                <a:cs typeface="+mn-cs"/>
              </a:rPr>
              <a:t>This documentation is provided to you for informational purposes only, and is provided to you entirely "AS IS".  Your use of the documentation cannot be understood as substituting for customized service and information that might be developed by Microsoft Corporation for a particular user based upon that user’s particular environment. To the extent permitted by law, MICROSOFT MAKES NO WARRANTY OF ANY KIND, DISCLAIMS ALL EXPRESS, IMPLIED AND STATUTORY WARRANTIES, AND ASSUMES NO LIABILITY TO YOU FOR ANY DAMAGES OF ANY TYPE IN CONNECTION WITH THESE MATERIALS OR ANY INTELLECTUAL PROPERTY IN THEM.  </a:t>
            </a:r>
          </a:p>
          <a:p>
            <a:r>
              <a:rPr lang="en-US" sz="900" kern="1200" dirty="0" smtClean="0">
                <a:solidFill>
                  <a:schemeClr val="tx1"/>
                </a:solidFill>
                <a:effectLst/>
                <a:latin typeface="+mn-lt"/>
                <a:ea typeface="+mn-ea"/>
                <a:cs typeface="+mn-cs"/>
              </a:rPr>
              <a:t>Microsoft may have patents, patent applications, trademarks, or other intellectual property rights covering subject matter within this documentation.  Except as provided in a separate agreement from Microsoft, your use of this document does not give you any license to these patents, trademarks or other intellectual property.</a:t>
            </a:r>
          </a:p>
          <a:p>
            <a:r>
              <a:rPr lang="en-US" sz="900" kern="1200" dirty="0" smtClean="0">
                <a:solidFill>
                  <a:schemeClr val="tx1"/>
                </a:solidFill>
                <a:effectLst/>
                <a:latin typeface="+mn-lt"/>
                <a:ea typeface="+mn-ea"/>
                <a:cs typeface="+mn-cs"/>
              </a:rPr>
              <a:t>Information in this document, including URL and other Internet Web site references, is subject to change without notice. Unless otherwise noted, the example companies, organizations, products, domain names, e-mail addresses, logos, people, places and events depicted herein are fictitious.</a:t>
            </a:r>
          </a:p>
          <a:p>
            <a:r>
              <a:rPr lang="en-US" sz="900" kern="1200" dirty="0" smtClean="0">
                <a:solidFill>
                  <a:schemeClr val="tx1"/>
                </a:solidFill>
                <a:effectLst/>
                <a:latin typeface="+mn-lt"/>
                <a:ea typeface="+mn-ea"/>
                <a:cs typeface="+mn-cs"/>
              </a:rPr>
              <a:t>Microsoft, BranchCache, and Windows Server are either registered trademarks or trademarks of Microsoft Corporation in the United States and/or other countries and regions.</a:t>
            </a:r>
          </a:p>
          <a:p>
            <a:r>
              <a:rPr lang="en-US" sz="900" kern="1200" dirty="0" smtClean="0">
                <a:solidFill>
                  <a:schemeClr val="tx1"/>
                </a:solidFill>
                <a:effectLst/>
                <a:latin typeface="+mn-lt"/>
                <a:ea typeface="+mn-ea"/>
                <a:cs typeface="+mn-cs"/>
              </a:rPr>
              <a:t>The names of actual companies and products mentioned herein may be the trademarks of their respective owners.</a:t>
            </a:r>
          </a:p>
          <a:p>
            <a:r>
              <a:rPr lang="en-US" sz="900" kern="1200" dirty="0" smtClean="0">
                <a:solidFill>
                  <a:schemeClr val="tx1"/>
                </a:solidFill>
                <a:effectLst/>
                <a:latin typeface="+mn-lt"/>
                <a:ea typeface="+mn-ea"/>
                <a:cs typeface="+mn-cs"/>
              </a:rPr>
              <a:t>You have no obligation to give Microsoft any suggestions, comments or other feedback ("Feedback") relating to the documentation. However, if you do provide any Feedback to Microsoft then you provide to Microsoft, without charge, the right to use, share and commercialize your Feedback in any way and for any purpose.  You also give to third parties, without charge, any patent rights needed for their products, technologies and services to use or interface with any specific parts of a Microsoft software or service that includes the Feedback.  You will not give Feedback that is subject to a license that requires Microsoft to license its software or documentation to third parties because we include your Feedback in them.</a:t>
            </a:r>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b="1" dirty="0" smtClean="0"/>
              <a:t>Step 4: Determine</a:t>
            </a:r>
            <a:r>
              <a:rPr lang="en-US" sz="1000" b="1" baseline="0" dirty="0" smtClean="0"/>
              <a:t> the Location for Configuration and Content Storage </a:t>
            </a:r>
          </a:p>
          <a:p>
            <a:endParaRPr lang="en-US" sz="1000" b="1" baseline="0" dirty="0" smtClean="0"/>
          </a:p>
          <a:p>
            <a:r>
              <a:rPr lang="en-US" sz="1000" dirty="0" smtClean="0"/>
              <a:t>In this step, choose the location and requirements of the storage for IIS configuration and IIS content.</a:t>
            </a:r>
          </a:p>
          <a:p>
            <a:endParaRPr lang="en-US" sz="1000" b="1" dirty="0" smtClean="0"/>
          </a:p>
          <a:p>
            <a:r>
              <a:rPr lang="en-US" sz="1000" b="1" dirty="0" smtClean="0"/>
              <a:t>Task 1: Determine the Configuration and Content Location</a:t>
            </a:r>
          </a:p>
          <a:p>
            <a:r>
              <a:rPr lang="en-US" sz="1000" dirty="0" smtClean="0"/>
              <a:t>IIS content and application configuration can be stored locally on each server or remotely in a central data store, with multiple servers accessing the configuration information from a single shared location. Likewise, application content can be stored either locally or remotely. The organization must determine where to store the configuration for each server and the content for each application. </a:t>
            </a:r>
          </a:p>
          <a:p>
            <a:endParaRPr lang="en-US" sz="1000" dirty="0" smtClean="0"/>
          </a:p>
          <a:p>
            <a:r>
              <a:rPr lang="en-CA" sz="1000" b="1" dirty="0" smtClean="0"/>
              <a:t>Task 2: </a:t>
            </a:r>
            <a:r>
              <a:rPr lang="en-US" sz="1000" b="1" dirty="0" smtClean="0"/>
              <a:t>Determine the Configuration and Content Storage Requirements</a:t>
            </a:r>
          </a:p>
          <a:p>
            <a:r>
              <a:rPr lang="en-US" sz="1000" dirty="0" smtClean="0"/>
              <a:t>Though IIS server and site configuration may not use a lot of space for storage, content data storage needs can be significant. Organizations planning to deploy IIS should evaluate storage requirements of all applications in scope for the implementation and plan for growth in the storage needs based on anticipated business growth.</a:t>
            </a:r>
          </a:p>
          <a:p>
            <a:endParaRPr lang="en-US" sz="1000" dirty="0" smtClean="0"/>
          </a:p>
          <a:p>
            <a:r>
              <a:rPr lang="en-US" sz="1000" b="1" dirty="0" smtClean="0"/>
              <a:t>Task 3: Determine the Configuration and Content Storage Fault Tolerance</a:t>
            </a:r>
          </a:p>
          <a:p>
            <a:r>
              <a:rPr lang="en-US" sz="1000" dirty="0" smtClean="0"/>
              <a:t>If content is stored in a shared location, ensuring the availability of the data is critical. If a shared-content storage system becomes unavailable, clients will be unable to access applications or data. In addition, configuration information stored with content cannot be updated. </a:t>
            </a:r>
          </a:p>
          <a:p>
            <a:endParaRPr lang="en-US" sz="1000" dirty="0" smtClean="0"/>
          </a:p>
          <a:p>
            <a:endParaRPr lang="en-CA"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10</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b="1" dirty="0" smtClean="0"/>
              <a:t>Step 5: Determine the Fault Tolerance for the Infrastructure </a:t>
            </a:r>
          </a:p>
          <a:p>
            <a:endParaRPr lang="en-US" sz="1000" b="1" dirty="0" smtClean="0"/>
          </a:p>
          <a:p>
            <a:r>
              <a:rPr lang="en-US" sz="1000" b="1" dirty="0" smtClean="0"/>
              <a:t>Task 1: Determine the Fault-Tolerance Approach</a:t>
            </a:r>
          </a:p>
          <a:p>
            <a:r>
              <a:rPr lang="en-US" sz="1000" b="1" dirty="0" smtClean="0"/>
              <a:t>Software-based network load balancing (NLB)</a:t>
            </a:r>
          </a:p>
          <a:p>
            <a:r>
              <a:rPr lang="en-US" sz="1000" dirty="0" smtClean="0"/>
              <a:t>Up to 32 systems can be placed in a single software-based NLB group using Microsoft NLB. It has been observed in production that the effective performance of the system drops for groups containing more than six members, so the organization might need to conduct independent verification testing.</a:t>
            </a:r>
          </a:p>
          <a:p>
            <a:r>
              <a:rPr lang="en-US" sz="1000" b="1" dirty="0" smtClean="0"/>
              <a:t>Hardware load balancers</a:t>
            </a:r>
          </a:p>
          <a:p>
            <a:r>
              <a:rPr lang="en-US" sz="1000" dirty="0" smtClean="0"/>
              <a:t>Because client connections are handled by specialized hardware, hardware load balancers tend to scale to handle more concurrent client sessions than software-based load balancers. Hardware load balancers also add costs to the overall hosting solution.</a:t>
            </a:r>
          </a:p>
          <a:p>
            <a:r>
              <a:rPr lang="en-US" sz="1000" b="1" dirty="0" smtClean="0"/>
              <a:t>Application Request Routing (ARR)</a:t>
            </a:r>
          </a:p>
          <a:p>
            <a:r>
              <a:rPr lang="en-US" sz="1000" dirty="0" smtClean="0"/>
              <a:t>While ARR provides high availability and scalability for the pages being served, the overall deployment is not highly available or scalable because:</a:t>
            </a:r>
          </a:p>
          <a:p>
            <a:pPr marL="171450" indent="-171450">
              <a:buFont typeface="Arial" pitchFamily="34" charset="0"/>
              <a:buChar char="•"/>
            </a:pPr>
            <a:r>
              <a:rPr lang="en-US" sz="1000" dirty="0" smtClean="0"/>
              <a:t>ARR is a single point of failure.</a:t>
            </a:r>
          </a:p>
          <a:p>
            <a:pPr marL="171450" indent="-171450">
              <a:buFont typeface="Arial" pitchFamily="34" charset="0"/>
              <a:buChar char="•"/>
            </a:pPr>
            <a:r>
              <a:rPr lang="en-US" sz="1000" dirty="0" smtClean="0"/>
              <a:t>The ARR is the entry point to the back-end farm, so if the ARR is overloaded, the back-end farm will appear unresponsive to the user.  </a:t>
            </a:r>
          </a:p>
          <a:p>
            <a:r>
              <a:rPr lang="en-US" sz="1000" dirty="0" smtClean="0"/>
              <a:t>In order to reduce this impact, administrators should consider using multiple ARR servers with load balancers. If using NLB as the load balancer, NLB creates a single point of failure in that it is not aware of failures above the TCP/IP layer. </a:t>
            </a:r>
          </a:p>
          <a:p>
            <a:endParaRPr lang="en-US" sz="1000" dirty="0" smtClean="0"/>
          </a:p>
          <a:p>
            <a:r>
              <a:rPr lang="en-US" sz="1000" b="1" dirty="0" smtClean="0"/>
              <a:t>Task 2: Determine the Need for Additional Services</a:t>
            </a:r>
          </a:p>
          <a:p>
            <a:r>
              <a:rPr lang="en-US" sz="1000" dirty="0" smtClean="0"/>
              <a:t>Any additional services that the applications rely on for operation, such as DNS, require fault tolerance. For each required service, consider how to increase the fault tolerance of the service.</a:t>
            </a:r>
            <a:endParaRPr lang="en-CA"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11</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CA" sz="950" b="1" dirty="0" smtClean="0">
                <a:latin typeface="+mn-lt"/>
              </a:rPr>
              <a:t>Step 6: Determine Required Server Resources</a:t>
            </a:r>
            <a:r>
              <a:rPr lang="en-CA" sz="950" baseline="0" dirty="0" smtClean="0">
                <a:latin typeface="+mn-lt"/>
              </a:rPr>
              <a:t> </a:t>
            </a:r>
          </a:p>
          <a:p>
            <a:endParaRPr lang="en-CA" sz="950" baseline="0" dirty="0" smtClean="0">
              <a:latin typeface="+mn-lt"/>
            </a:endParaRPr>
          </a:p>
          <a:p>
            <a:r>
              <a:rPr lang="en-CA" sz="950" dirty="0" smtClean="0">
                <a:latin typeface="+mn-lt"/>
              </a:rPr>
              <a:t>In this step, discuss whether to virtualize the infrastructure, how many IIS instances to install, and how to manage server scaling.</a:t>
            </a:r>
          </a:p>
          <a:p>
            <a:endParaRPr lang="en-CA" sz="950" dirty="0" smtClean="0">
              <a:latin typeface="+mn-lt"/>
            </a:endParaRPr>
          </a:p>
          <a:p>
            <a:r>
              <a:rPr lang="en-US" sz="950" b="1" dirty="0" smtClean="0">
                <a:latin typeface="+mn-lt"/>
              </a:rPr>
              <a:t>Task 1: Determine Whether to Use Virtualization</a:t>
            </a:r>
          </a:p>
          <a:p>
            <a:pPr marL="171450" indent="-171450">
              <a:buFont typeface="Arial" pitchFamily="34" charset="0"/>
              <a:buChar char="•"/>
            </a:pPr>
            <a:r>
              <a:rPr lang="en-CA" sz="950" b="1" dirty="0" smtClean="0">
                <a:latin typeface="+mn-lt"/>
              </a:rPr>
              <a:t>Physical hardware</a:t>
            </a:r>
            <a:endParaRPr lang="en-CA" sz="950" dirty="0" smtClean="0">
              <a:latin typeface="+mn-lt"/>
            </a:endParaRPr>
          </a:p>
          <a:p>
            <a:pPr marL="171450" indent="-171450">
              <a:buFont typeface="Arial" pitchFamily="34" charset="0"/>
              <a:buChar char="•"/>
            </a:pPr>
            <a:r>
              <a:rPr lang="en-CA" sz="950" b="1" dirty="0" smtClean="0">
                <a:latin typeface="+mn-lt"/>
              </a:rPr>
              <a:t>Virtual machines</a:t>
            </a:r>
          </a:p>
          <a:p>
            <a:endParaRPr lang="en-US" sz="950" b="1" dirty="0" smtClean="0">
              <a:latin typeface="+mn-lt"/>
            </a:endParaRPr>
          </a:p>
          <a:p>
            <a:r>
              <a:rPr lang="en-US" sz="950" b="1" dirty="0" smtClean="0">
                <a:latin typeface="+mn-lt"/>
              </a:rPr>
              <a:t>Task 2: Define the Number of IIS Instances</a:t>
            </a:r>
          </a:p>
          <a:p>
            <a:r>
              <a:rPr lang="en-US" sz="950" b="1" dirty="0" smtClean="0">
                <a:latin typeface="+mn-lt"/>
              </a:rPr>
              <a:t>Number of instances. </a:t>
            </a:r>
            <a:r>
              <a:rPr lang="en-US" sz="950" dirty="0" smtClean="0">
                <a:latin typeface="+mn-lt"/>
              </a:rPr>
              <a:t>Total the applications requiring isolation (one instance each), add one instance for each reasonable group of combined applications, and then add any instances required to enable fault tolerance.</a:t>
            </a:r>
          </a:p>
          <a:p>
            <a:r>
              <a:rPr lang="en-US" sz="950" b="1" dirty="0" smtClean="0">
                <a:latin typeface="+mn-lt"/>
              </a:rPr>
              <a:t>Scaling. </a:t>
            </a:r>
            <a:r>
              <a:rPr lang="en-US" sz="950" dirty="0" smtClean="0">
                <a:latin typeface="+mn-lt"/>
              </a:rPr>
              <a:t>Planning for adequate resources is critical to ensuring satisfactory performance of the IIS instance. This process can involve two methods of scaling:</a:t>
            </a:r>
          </a:p>
          <a:p>
            <a:pPr marL="231572" lvl="1" indent="-231572" algn="l" rtl="0" eaLnBrk="0" fontAlgn="base" hangingPunct="0">
              <a:spcBef>
                <a:spcPct val="30000"/>
              </a:spcBef>
              <a:spcAft>
                <a:spcPct val="0"/>
              </a:spcAft>
              <a:buFontTx/>
              <a:buChar char="•"/>
              <a:defRPr/>
            </a:pPr>
            <a:r>
              <a:rPr lang="en-US" sz="950" b="1" kern="1200" dirty="0" smtClean="0">
                <a:solidFill>
                  <a:schemeClr val="tx1"/>
                </a:solidFill>
                <a:latin typeface="+mn-lt"/>
                <a:ea typeface="+mn-ea"/>
                <a:cs typeface="+mn-cs"/>
              </a:rPr>
              <a:t>Scale up. </a:t>
            </a:r>
            <a:r>
              <a:rPr lang="en-US" sz="950" kern="1200" dirty="0" smtClean="0">
                <a:solidFill>
                  <a:schemeClr val="tx1"/>
                </a:solidFill>
                <a:latin typeface="+mn-lt"/>
                <a:ea typeface="+mn-ea"/>
                <a:cs typeface="+mn-cs"/>
              </a:rPr>
              <a:t>This scaling method increases server resources to accommodate expected application loads.</a:t>
            </a:r>
          </a:p>
          <a:p>
            <a:pPr marL="231572" lvl="1" indent="-231572" algn="l" rtl="0" eaLnBrk="0" fontAlgn="base" hangingPunct="0">
              <a:spcBef>
                <a:spcPct val="30000"/>
              </a:spcBef>
              <a:spcAft>
                <a:spcPct val="0"/>
              </a:spcAft>
              <a:buFontTx/>
              <a:buChar char="•"/>
              <a:defRPr/>
            </a:pPr>
            <a:r>
              <a:rPr lang="en-US" sz="950" b="1" kern="1200" dirty="0" smtClean="0">
                <a:solidFill>
                  <a:schemeClr val="tx1"/>
                </a:solidFill>
                <a:latin typeface="+mn-lt"/>
                <a:ea typeface="+mn-ea"/>
                <a:cs typeface="+mn-cs"/>
              </a:rPr>
              <a:t>Scale out. </a:t>
            </a:r>
            <a:r>
              <a:rPr lang="en-US" sz="950" kern="1200" dirty="0" smtClean="0">
                <a:solidFill>
                  <a:schemeClr val="tx1"/>
                </a:solidFill>
                <a:latin typeface="+mn-lt"/>
                <a:ea typeface="+mn-ea"/>
                <a:cs typeface="+mn-cs"/>
              </a:rPr>
              <a:t>This method adds additional servers to a load-balanced instance as the client load increases.</a:t>
            </a:r>
          </a:p>
          <a:p>
            <a:r>
              <a:rPr lang="en-US" sz="950" dirty="0" smtClean="0">
                <a:latin typeface="+mn-lt"/>
              </a:rPr>
              <a:t>Infrastructures can use a mix of both methods to define a platform that can accommodate application demands. </a:t>
            </a:r>
          </a:p>
          <a:p>
            <a:endParaRPr lang="en-US" sz="950" dirty="0" smtClean="0">
              <a:latin typeface="+mn-lt"/>
            </a:endParaRPr>
          </a:p>
          <a:p>
            <a:r>
              <a:rPr lang="en-US" sz="950" b="1" dirty="0" smtClean="0">
                <a:latin typeface="+mn-lt"/>
              </a:rPr>
              <a:t>Task 3: Server Scaling Considerations</a:t>
            </a:r>
          </a:p>
          <a:p>
            <a:r>
              <a:rPr lang="en-US" sz="950" b="1" dirty="0" smtClean="0">
                <a:latin typeface="+mn-lt"/>
              </a:rPr>
              <a:t>Use of BranchCache for intranet sites. </a:t>
            </a:r>
            <a:r>
              <a:rPr lang="en-US" sz="950" b="0" dirty="0" smtClean="0">
                <a:latin typeface="+mn-lt"/>
              </a:rPr>
              <a:t>BranchCache is a new feature available with Windows Server 2008 R2 and Windows 7 clients. When BranchCache is enabled on the IIS server, a copy of the content that is retrieved from the Web server is cached within the branch office. If another client in the branch requests the same content, the client can download it directly from the local branch network instead of retrieving it from the Web server across the WAN. </a:t>
            </a:r>
          </a:p>
          <a:p>
            <a:r>
              <a:rPr lang="en-US" sz="950" b="0" dirty="0" smtClean="0">
                <a:latin typeface="+mn-lt"/>
              </a:rPr>
              <a:t>This can potentially reduce the load on the intranet web server. See “BranchCache in Windows 7 and Windows Server 2008 R2 Overview” at http://technet.microsoft.com/en-us/library/dd755969(WS.10).aspx for more details. If BranchCache is used, adjust the resource requirements accordingly.</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12</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Summary and Conclusion</a:t>
            </a:r>
          </a:p>
          <a:p>
            <a:endParaRPr lang="en-US" sz="1000" b="1" dirty="0" smtClean="0"/>
          </a:p>
          <a:p>
            <a:r>
              <a:rPr lang="en-US" sz="1000" dirty="0" smtClean="0"/>
              <a:t>This guide has outlined the step-by-step process for planning an IIS infrastructure. By proceeding from step to step, major decisions regarding the IIS infrastructure were revealed and explained. The guide has explained how to record choices of location, implementation method, server platform, server resources, and fault tolerance and make them available to infrastructure planners.</a:t>
            </a:r>
          </a:p>
          <a:p>
            <a:endParaRPr lang="en-US" sz="1000" dirty="0" smtClean="0"/>
          </a:p>
          <a:p>
            <a:r>
              <a:rPr lang="en-US" sz="1000" dirty="0" smtClean="0"/>
              <a:t>Using the information recorded from the steps completed in this guide, the organization can effectively deploy an IIS infrastructure with assurance that it is properly planned and prepared for to ensure a successful deployment.</a:t>
            </a:r>
          </a:p>
          <a:p>
            <a:endParaRPr lang="en-US"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13</a:t>
            </a:fld>
            <a:endParaRPr lang="en-US" dirty="0"/>
          </a:p>
        </p:txBody>
      </p:sp>
    </p:spTree>
    <p:extLst>
      <p:ext uri="{BB962C8B-B14F-4D97-AF65-F5344CB8AC3E}">
        <p14:creationId xmlns:p14="http://schemas.microsoft.com/office/powerpoint/2010/main" val="3442467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14</a:t>
            </a:fld>
            <a:endParaRPr lang="en-US" dirty="0"/>
          </a:p>
        </p:txBody>
      </p:sp>
    </p:spTree>
    <p:extLst>
      <p:ext uri="{BB962C8B-B14F-4D97-AF65-F5344CB8AC3E}">
        <p14:creationId xmlns:p14="http://schemas.microsoft.com/office/powerpoint/2010/main" val="3661742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15</a:t>
            </a:fld>
            <a:endParaRPr lang="en-US" dirty="0"/>
          </a:p>
        </p:txBody>
      </p:sp>
    </p:spTree>
    <p:extLst>
      <p:ext uri="{BB962C8B-B14F-4D97-AF65-F5344CB8AC3E}">
        <p14:creationId xmlns:p14="http://schemas.microsoft.com/office/powerpoint/2010/main" val="2395874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16</a:t>
            </a:fld>
            <a:endParaRPr lang="en-US" dirty="0"/>
          </a:p>
        </p:txBody>
      </p:sp>
    </p:spTree>
    <p:extLst>
      <p:ext uri="{BB962C8B-B14F-4D97-AF65-F5344CB8AC3E}">
        <p14:creationId xmlns:p14="http://schemas.microsoft.com/office/powerpoint/2010/main" val="1146381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latin typeface="+mn-lt"/>
              </a:rPr>
              <a:t>Benefits of Using the IIS Guide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latin typeface="+mn-lt"/>
            </a:endParaRPr>
          </a:p>
          <a:p>
            <a:pPr>
              <a:defRPr/>
            </a:pPr>
            <a:r>
              <a:rPr lang="en-US" sz="1000" b="1" dirty="0" smtClean="0">
                <a:latin typeface="+mn-lt"/>
              </a:rPr>
              <a:t>Benefits for Business Stakeholders/Decision Makers: </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Most cost-effective design solution for an implementation. IPD eliminates over-architecting and over-spending by precisely matching the technology solution to the business needs.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Alignment between the business and IT from the beginning of the design process to the end. </a:t>
            </a:r>
          </a:p>
          <a:p>
            <a:pPr marL="230188" lvl="1" indent="-230188" algn="l" rtl="0" eaLnBrk="0" fontAlgn="base" hangingPunct="0">
              <a:lnSpc>
                <a:spcPct val="90000"/>
              </a:lnSpc>
              <a:spcBef>
                <a:spcPct val="30000"/>
              </a:spcBef>
              <a:spcAft>
                <a:spcPct val="0"/>
              </a:spcAft>
              <a:buFontTx/>
              <a:buChar char="•"/>
              <a:defRPr/>
            </a:pPr>
            <a:endParaRPr lang="en-US" sz="1000" kern="1200" dirty="0" smtClean="0">
              <a:solidFill>
                <a:schemeClr val="tx1"/>
              </a:solidFill>
              <a:latin typeface="+mn-lt"/>
              <a:ea typeface="+mn-ea"/>
              <a:cs typeface="+mn-cs"/>
            </a:endParaRPr>
          </a:p>
          <a:p>
            <a:pPr>
              <a:defRPr/>
            </a:pPr>
            <a:r>
              <a:rPr lang="en-US" sz="1000" b="1" dirty="0" smtClean="0">
                <a:latin typeface="+mn-lt"/>
              </a:rPr>
              <a:t>Benefits for Infrastructure Stakeholders/Decision Makers: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Authoritative guidance. Microsoft is the best source for guidance about the design of Microsoft products.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Business validation questions to ensure the solution meets the requirements of both business and infrastructure stakeholders.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High integrity design criteria that includes product limitations.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Fault-tolerant infrastructure, where necessary.</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Proportionate system and network availability to meet business requirements.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Infrastructure that is sized appropriately to meet business requirements.</a:t>
            </a:r>
          </a:p>
          <a:p>
            <a:pPr>
              <a:defRPr/>
            </a:pPr>
            <a:endParaRPr lang="en-US" sz="1000" dirty="0" smtClean="0">
              <a:latin typeface="+mn-lt"/>
            </a:endParaRPr>
          </a:p>
          <a:p>
            <a:endParaRPr lang="en-US" dirty="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Benefits of Using the </a:t>
            </a:r>
            <a:r>
              <a:rPr lang="en-US" sz="1000" b="1" dirty="0" smtClean="0">
                <a:latin typeface="+mn-lt"/>
              </a:rPr>
              <a:t>IIS Guide </a:t>
            </a:r>
            <a:r>
              <a:rPr lang="en-US" sz="1000" b="1" dirty="0" smtClean="0"/>
              <a:t>(Continued)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defTabSz="912813"/>
            <a:r>
              <a:rPr lang="en-US" sz="1000" b="1" dirty="0" smtClean="0"/>
              <a:t>Benefits for Consultants or Partners:</a:t>
            </a:r>
          </a:p>
          <a:p>
            <a:pPr marL="228600" indent="-228600" defTabSz="912813">
              <a:buFontTx/>
              <a:buChar char="•"/>
            </a:pPr>
            <a:r>
              <a:rPr lang="en-US" sz="1000" dirty="0" smtClean="0"/>
              <a:t>Rapid readiness for consulting engagements.</a:t>
            </a:r>
          </a:p>
          <a:p>
            <a:pPr marL="228600" indent="-228600" defTabSz="912813">
              <a:buFontTx/>
              <a:buChar char="•"/>
            </a:pPr>
            <a:r>
              <a:rPr lang="en-US" sz="1000" dirty="0" smtClean="0"/>
              <a:t>Planning and design template to standardize design and peer reviews.</a:t>
            </a:r>
          </a:p>
          <a:p>
            <a:pPr marL="228600" indent="-228600" defTabSz="912813">
              <a:buFontTx/>
              <a:buChar char="•"/>
            </a:pPr>
            <a:r>
              <a:rPr lang="en-US" sz="1000" dirty="0" smtClean="0"/>
              <a:t>A “leave-behind” for pre- and post-sales visits to customer sites.</a:t>
            </a:r>
          </a:p>
          <a:p>
            <a:pPr marL="228600" indent="-228600" defTabSz="912813">
              <a:buFontTx/>
              <a:buChar char="•"/>
            </a:pPr>
            <a:r>
              <a:rPr lang="en-US" sz="1000" dirty="0" smtClean="0"/>
              <a:t>General classroom instruction/preparation.</a:t>
            </a:r>
          </a:p>
          <a:p>
            <a:pPr defTabSz="912813"/>
            <a:endParaRPr lang="en-US" sz="1000" b="1" dirty="0" smtClean="0"/>
          </a:p>
          <a:p>
            <a:pPr defTabSz="912813"/>
            <a:r>
              <a:rPr lang="en-US" sz="1000" b="1" dirty="0" smtClean="0"/>
              <a:t>Benefits for the Entire Organization:</a:t>
            </a:r>
          </a:p>
          <a:p>
            <a:pPr marL="228600" indent="-228600" defTabSz="912813">
              <a:buFontTx/>
              <a:buChar char="•"/>
            </a:pPr>
            <a:r>
              <a:rPr lang="en-US" sz="1000" dirty="0" smtClean="0"/>
              <a:t>Using the guide should result in a design that will be sized, configured, and appropriately placed to deliver a solution for stated business requirements, while considering the performance, capacity, manageability, and fault tolerance of the system.</a:t>
            </a:r>
          </a:p>
          <a:p>
            <a:pPr defTabSz="912813"/>
            <a:endParaRPr lang="en-US" sz="1000" dirty="0" smtClean="0"/>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For more information about Microsoft Operations Framework</a:t>
            </a:r>
            <a:r>
              <a:rPr lang="en-US" sz="1000" baseline="0" dirty="0" smtClean="0"/>
              <a:t> 4.0, go to </a:t>
            </a:r>
            <a:r>
              <a:rPr lang="en-US" sz="1000" u="sng" baseline="0" dirty="0" smtClean="0"/>
              <a:t>www.microsoft.com/mof</a:t>
            </a:r>
            <a:r>
              <a:rPr lang="en-US" sz="1000" u="none" baseline="0" dirty="0" smtClean="0"/>
              <a:t>.</a:t>
            </a:r>
            <a:endParaRPr lang="en-US" sz="1000" u="none" dirty="0" smtClean="0"/>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Infrastructure Planning and Design (IPD) is a series of planning and design guides created to clarify and streamline the planning and design process for Microsoft</a:t>
            </a:r>
            <a:r>
              <a:rPr lang="en-US" sz="1000" baseline="30000" dirty="0" smtClean="0">
                <a:cs typeface="Arial" charset="0"/>
              </a:rPr>
              <a:t>®</a:t>
            </a:r>
            <a:r>
              <a:rPr lang="en-US" sz="1000" dirty="0" smtClean="0"/>
              <a:t> infrastructure technologies. </a:t>
            </a:r>
          </a:p>
          <a:p>
            <a:endParaRPr lang="en-US" sz="1000" dirty="0" smtClean="0"/>
          </a:p>
          <a:p>
            <a:r>
              <a:rPr lang="en-US" sz="1000" dirty="0" smtClean="0"/>
              <a:t>Each guide in the series addresses a unique infrastructure technology or scenario. </a:t>
            </a:r>
          </a:p>
          <a:p>
            <a:endParaRPr lang="en-US" sz="1000" dirty="0" smtClean="0"/>
          </a:p>
          <a:p>
            <a:r>
              <a:rPr lang="en-US" sz="1000" dirty="0" smtClean="0"/>
              <a:t>These guides include the following topics:</a:t>
            </a:r>
          </a:p>
          <a:p>
            <a:pPr marL="169863" indent="-169863">
              <a:buFontTx/>
              <a:buChar char="•"/>
            </a:pPr>
            <a:r>
              <a:rPr lang="en-US" sz="1000" dirty="0" smtClean="0"/>
              <a:t>Defining the technical decision flow (flow chart) through the planning process.</a:t>
            </a:r>
          </a:p>
          <a:p>
            <a:pPr marL="169863" indent="-169863">
              <a:buFontTx/>
              <a:buChar char="•"/>
            </a:pPr>
            <a:r>
              <a:rPr lang="en-US" sz="1000" dirty="0" smtClean="0"/>
              <a:t>Describing the decisions to be made and the commonly available options to consider in making the decisions.</a:t>
            </a:r>
          </a:p>
          <a:p>
            <a:pPr marL="169863" indent="-169863">
              <a:buFontTx/>
              <a:buChar char="•"/>
            </a:pPr>
            <a:r>
              <a:rPr lang="en-US" sz="1000" dirty="0" smtClean="0"/>
              <a:t>Relating the decisions and options for the business in terms of cost, complexity, and other characteristics.</a:t>
            </a:r>
          </a:p>
          <a:p>
            <a:pPr marL="169863" indent="-169863">
              <a:buFontTx/>
              <a:buChar char="•"/>
            </a:pPr>
            <a:r>
              <a:rPr lang="en-US" sz="1000" dirty="0" smtClean="0"/>
              <a:t>Framing the decisions in terms of additional questions for the business to ensure a comprehensive understanding of the appropriate business landscape.</a:t>
            </a:r>
          </a:p>
          <a:p>
            <a:pPr>
              <a:buFontTx/>
              <a:buChar char="•"/>
            </a:pPr>
            <a:endParaRPr lang="en-US" sz="1000" dirty="0" smtClean="0"/>
          </a:p>
          <a:p>
            <a:r>
              <a:rPr lang="en-US" sz="1000" dirty="0" smtClean="0"/>
              <a:t>The guides in this series are intended to complement and augment Microsoft product documentation.</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a:t>
            </a:fld>
            <a:endParaRPr lang="en-US" dirty="0"/>
          </a:p>
        </p:txBody>
      </p:sp>
    </p:spTree>
    <p:extLst>
      <p:ext uri="{BB962C8B-B14F-4D97-AF65-F5344CB8AC3E}">
        <p14:creationId xmlns:p14="http://schemas.microsoft.com/office/powerpoint/2010/main" val="1871126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 guide leads the reader through the process of planning an IIS 7.0 and IIS 7.5 infrastructure. The first steps focus on determining requirements for the proposed infrastructure as well as introducing decisions that the reader might make. By addressing issues such as resource, application, and hosting requirements, the reader can determine the capacity required from the proposed hosting infrastructure.</a:t>
            </a:r>
          </a:p>
        </p:txBody>
      </p:sp>
      <p:sp>
        <p:nvSpPr>
          <p:cNvPr id="4" name="Slide Number Placeholder 3"/>
          <p:cNvSpPr>
            <a:spLocks noGrp="1"/>
          </p:cNvSpPr>
          <p:nvPr>
            <p:ph type="sldNum" sz="quarter" idx="10"/>
          </p:nvPr>
        </p:nvSpPr>
        <p:spPr/>
        <p:txBody>
          <a:bodyPr/>
          <a:lstStyle/>
          <a:p>
            <a:fld id="{77BFE34B-84EC-4BEA-98B5-B4B34A22B3EF}" type="slidenum">
              <a:rPr lang="en-US" smtClean="0"/>
              <a:pPr/>
              <a:t>3</a:t>
            </a:fld>
            <a:endParaRPr lang="en-US" dirty="0"/>
          </a:p>
        </p:txBody>
      </p:sp>
    </p:spTree>
    <p:extLst>
      <p:ext uri="{BB962C8B-B14F-4D97-AF65-F5344CB8AC3E}">
        <p14:creationId xmlns:p14="http://schemas.microsoft.com/office/powerpoint/2010/main" val="957711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mn-lt"/>
              </a:rPr>
              <a:t>This guide takes an application-centric approach to planning IIS: It focuses first on the applications to be hosted by IIS and their requirements and then applies these applications to specific IIS instances. Finally, it scales the hardware appropriately for each IIS instance.</a:t>
            </a:r>
          </a:p>
          <a:p>
            <a:endParaRPr lang="en-US" sz="1000" dirty="0" smtClean="0">
              <a:latin typeface="+mn-lt"/>
            </a:endParaRPr>
          </a:p>
          <a:p>
            <a:r>
              <a:rPr lang="en-US" sz="1000" b="1" dirty="0" smtClean="0">
                <a:latin typeface="+mn-lt"/>
              </a:rPr>
              <a:t>Applicable scenarios</a:t>
            </a:r>
          </a:p>
          <a:p>
            <a:r>
              <a:rPr lang="en-US" sz="1000" dirty="0" smtClean="0">
                <a:latin typeface="+mn-lt"/>
              </a:rPr>
              <a:t>This guide addresses considerations for planning and designing a successful IIS infrastructure. Those considerations include:</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Server upgrades</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New deployments</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On-premises hosting</a:t>
            </a:r>
          </a:p>
          <a:p>
            <a:endParaRPr lang="en-US" sz="1000" dirty="0" smtClean="0">
              <a:latin typeface="+mn-lt"/>
            </a:endParaRPr>
          </a:p>
          <a:p>
            <a:r>
              <a:rPr lang="en-US" sz="1000" b="1" dirty="0" smtClean="0">
                <a:latin typeface="+mn-lt"/>
              </a:rPr>
              <a:t>Out of scope</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Operating the IIS 7.0 environment</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Maintaining the IIS 7.0 environment</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Disaster recovery and business continuity planning</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Creating development and test environments</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Deploying a hosted service environment</a:t>
            </a:r>
          </a:p>
        </p:txBody>
      </p:sp>
      <p:sp>
        <p:nvSpPr>
          <p:cNvPr id="4" name="Slide Number Placeholder 3"/>
          <p:cNvSpPr>
            <a:spLocks noGrp="1"/>
          </p:cNvSpPr>
          <p:nvPr>
            <p:ph type="sldNum" sz="quarter" idx="10"/>
          </p:nvPr>
        </p:nvSpPr>
        <p:spPr/>
        <p:txBody>
          <a:bodyPr/>
          <a:lstStyle/>
          <a:p>
            <a:fld id="{77BFE34B-84EC-4BEA-98B5-B4B34A22B3EF}" type="slidenum">
              <a:rPr lang="en-US" smtClean="0"/>
              <a:pPr/>
              <a:t>4</a:t>
            </a:fld>
            <a:endParaRPr lang="en-US" dirty="0"/>
          </a:p>
        </p:txBody>
      </p:sp>
    </p:spTree>
    <p:extLst>
      <p:ext uri="{BB962C8B-B14F-4D97-AF65-F5344CB8AC3E}">
        <p14:creationId xmlns:p14="http://schemas.microsoft.com/office/powerpoint/2010/main" val="957711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latin typeface="+mn-lt"/>
              </a:rPr>
              <a:t>The guide’s design process is valid for both Windows Server 2008 and Windows Server 2008 R2 environments.</a:t>
            </a:r>
          </a:p>
          <a:p>
            <a:endParaRPr lang="en-US" sz="1000" dirty="0" smtClean="0">
              <a:latin typeface="+mn-lt"/>
            </a:endParaRPr>
          </a:p>
          <a:p>
            <a:r>
              <a:rPr lang="en-US" sz="1000" dirty="0" smtClean="0">
                <a:latin typeface="+mn-lt"/>
              </a:rPr>
              <a:t>Many features have been added or enhanced in IIS 7.5, which is the foundation of the Web Server role in Windows Server 2008 R2. </a:t>
            </a:r>
          </a:p>
          <a:p>
            <a:r>
              <a:rPr lang="en-US" sz="1000" dirty="0" smtClean="0">
                <a:latin typeface="+mn-lt"/>
              </a:rPr>
              <a:t>The following changes are available in the Web Server (IIS) role in Windows Server 2008 R2:</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Integrated extensions</a:t>
            </a:r>
          </a:p>
          <a:p>
            <a:pPr marL="460172" lvl="2" indent="-231572" algn="l" rtl="0" eaLnBrk="0" fontAlgn="base" hangingPunct="0">
              <a:spcBef>
                <a:spcPct val="30000"/>
              </a:spcBef>
              <a:spcAft>
                <a:spcPct val="0"/>
              </a:spcAft>
              <a:buFontTx/>
              <a:buChar char="•"/>
              <a:defRPr/>
            </a:pPr>
            <a:r>
              <a:rPr lang="en-US" sz="1000" dirty="0" smtClean="0">
                <a:latin typeface="+mn-lt"/>
              </a:rPr>
              <a:t>WebDAV and FTP</a:t>
            </a:r>
          </a:p>
          <a:p>
            <a:pPr marL="460172" lvl="2"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Request Filtering</a:t>
            </a:r>
          </a:p>
          <a:p>
            <a:pPr marL="460172" lvl="2"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Administration Pack modules</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Management enhancements</a:t>
            </a:r>
          </a:p>
          <a:p>
            <a:pPr marL="460172" lvl="2"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Best Practices Analyzer</a:t>
            </a:r>
          </a:p>
          <a:p>
            <a:pPr marL="460172" lvl="2"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Windows PowerShell™ provider and cmdlets</a:t>
            </a:r>
          </a:p>
          <a:p>
            <a:pPr marL="460172" lvl="2"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Configuration logging and tracing</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Application hosting enhancements</a:t>
            </a:r>
          </a:p>
          <a:p>
            <a:pPr marL="460172" lvl="2"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Service hardening</a:t>
            </a:r>
          </a:p>
          <a:p>
            <a:pPr marL="460172" lvl="2"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Managed service accounts</a:t>
            </a:r>
          </a:p>
          <a:p>
            <a:pPr marL="460172" lvl="2"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Hostable Web Core</a:t>
            </a:r>
          </a:p>
          <a:p>
            <a:pPr marL="460172" lvl="2"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Failed Request Tracing for FastCGI</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Enhancements to Microsoft .NET Framework support on Server Core</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BranchCache</a:t>
            </a:r>
            <a:r>
              <a:rPr lang="en-US" sz="1000" baseline="30000" dirty="0" smtClean="0">
                <a:cs typeface="Arial" charset="0"/>
              </a:rPr>
              <a:t>®</a:t>
            </a:r>
            <a:endParaRPr lang="en-US" sz="1000" kern="1200" dirty="0" smtClean="0">
              <a:solidFill>
                <a:schemeClr val="tx1"/>
              </a:solidFill>
              <a:latin typeface="+mn-lt"/>
              <a:ea typeface="+mn-ea"/>
              <a:cs typeface="+mn-cs"/>
            </a:endParaRPr>
          </a:p>
          <a:p>
            <a:endParaRPr lang="en-US" sz="1000" dirty="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27870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a:extLst>
            <a:ext uri="{53640926-AAD7-44D8-BBD7-CCE9431645EC}">
              <a14:shadowObscured xmlns:a14="http://schemas.microsoft.com/office/drawing/2010/main" val="1"/>
            </a:ext>
          </a:extLst>
        </p:spPr>
      </p:sp>
      <p:sp>
        <p:nvSpPr>
          <p:cNvPr id="3" name="Notes Placeholder 2"/>
          <p:cNvSpPr>
            <a:spLocks noGrp="1"/>
          </p:cNvSpPr>
          <p:nvPr>
            <p:ph type="body" idx="1"/>
          </p:nvPr>
        </p:nvSpPr>
        <p:spPr/>
        <p:txBody>
          <a:bodyPr>
            <a:normAutofit/>
          </a:bodyPr>
          <a:lstStyle/>
          <a:p>
            <a:pPr>
              <a:defRPr/>
            </a:pPr>
            <a:r>
              <a:rPr lang="en-US" sz="1000" dirty="0" smtClean="0"/>
              <a:t>The guide addresses planning decisions and activities that must occur for an IIS deployment. The steps below represent the most critical design elements in a well-planned IIS design:</a:t>
            </a:r>
          </a:p>
          <a:p>
            <a:pPr>
              <a:defRPr/>
            </a:pPr>
            <a:endParaRPr lang="en-US" sz="1000" dirty="0" smtClean="0"/>
          </a:p>
          <a:p>
            <a:pPr>
              <a:defRPr/>
            </a:pPr>
            <a:r>
              <a:rPr lang="en-US" sz="1000" dirty="0" smtClean="0"/>
              <a:t>Step 1. Determine the project scope.</a:t>
            </a:r>
          </a:p>
          <a:p>
            <a:pPr>
              <a:defRPr/>
            </a:pPr>
            <a:r>
              <a:rPr lang="en-US" sz="1000" dirty="0" smtClean="0"/>
              <a:t>Step 2. Characterize the applications.</a:t>
            </a:r>
          </a:p>
          <a:p>
            <a:pPr>
              <a:defRPr/>
            </a:pPr>
            <a:r>
              <a:rPr lang="en-US" sz="1000" dirty="0" smtClean="0"/>
              <a:t>Step 3. Determine the Windows Server 2008 edition and installation mode.</a:t>
            </a:r>
          </a:p>
          <a:p>
            <a:pPr>
              <a:defRPr/>
            </a:pPr>
            <a:r>
              <a:rPr lang="en-US" sz="1000" dirty="0" smtClean="0"/>
              <a:t>Step 4. Determine the location for configuration and content storage.</a:t>
            </a:r>
          </a:p>
          <a:p>
            <a:pPr>
              <a:defRPr/>
            </a:pPr>
            <a:r>
              <a:rPr lang="en-US" sz="1000" dirty="0" smtClean="0"/>
              <a:t>Step 5. Determine the fault tolerance for the infrastructure.</a:t>
            </a:r>
          </a:p>
          <a:p>
            <a:pPr>
              <a:defRPr/>
            </a:pPr>
            <a:r>
              <a:rPr lang="en-US" sz="1000" dirty="0" smtClean="0"/>
              <a:t>Step 6. Determine the required server resources.</a:t>
            </a:r>
          </a:p>
          <a:p>
            <a:pPr>
              <a:defRPr/>
            </a:pPr>
            <a:endParaRPr lang="en-US" sz="1000" dirty="0" smtClean="0"/>
          </a:p>
          <a:p>
            <a:pPr>
              <a:defRPr/>
            </a:pPr>
            <a:r>
              <a:rPr lang="en-US" sz="1000" dirty="0" smtClean="0"/>
              <a:t>Some of these tasks represent decisions that the organization must make. Where this is the case, the guide presents a corresponding list of common options. Other steps in this list represent tasks that the organization must perform in order to complete the infrastructure design.</a:t>
            </a:r>
          </a:p>
        </p:txBody>
      </p:sp>
      <p:sp>
        <p:nvSpPr>
          <p:cNvPr id="88067" name="Slide Number Placeholder 3"/>
          <p:cNvSpPr>
            <a:spLocks noGrp="1"/>
          </p:cNvSpPr>
          <p:nvPr>
            <p:ph type="sldNum" sz="quarter" idx="5"/>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342">
              <a:defRPr sz="2400">
                <a:solidFill>
                  <a:schemeClr val="tx1"/>
                </a:solidFill>
                <a:latin typeface="Arial" pitchFamily="34" charset="0"/>
                <a:ea typeface="ＭＳ Ｐゴシック" pitchFamily="34" charset="-128"/>
              </a:defRPr>
            </a:lvl1pPr>
            <a:lvl2pPr marL="742482" indent="-285571" defTabSz="923342">
              <a:defRPr sz="2400">
                <a:solidFill>
                  <a:schemeClr val="tx1"/>
                </a:solidFill>
                <a:latin typeface="Arial" pitchFamily="34" charset="0"/>
                <a:ea typeface="ＭＳ Ｐゴシック" pitchFamily="34" charset="-128"/>
              </a:defRPr>
            </a:lvl2pPr>
            <a:lvl3pPr marL="1142280" indent="-228453" defTabSz="923342">
              <a:defRPr sz="2400">
                <a:solidFill>
                  <a:schemeClr val="tx1"/>
                </a:solidFill>
                <a:latin typeface="Arial" pitchFamily="34" charset="0"/>
                <a:ea typeface="ＭＳ Ｐゴシック" pitchFamily="34" charset="-128"/>
              </a:defRPr>
            </a:lvl3pPr>
            <a:lvl4pPr marL="1599192" indent="-228453" defTabSz="923342">
              <a:defRPr sz="2400">
                <a:solidFill>
                  <a:schemeClr val="tx1"/>
                </a:solidFill>
                <a:latin typeface="Arial" pitchFamily="34" charset="0"/>
                <a:ea typeface="ＭＳ Ｐゴシック" pitchFamily="34" charset="-128"/>
              </a:defRPr>
            </a:lvl4pPr>
            <a:lvl5pPr marL="2056105" indent="-228453" defTabSz="923342">
              <a:defRPr sz="2400">
                <a:solidFill>
                  <a:schemeClr val="tx1"/>
                </a:solidFill>
                <a:latin typeface="Arial" pitchFamily="34" charset="0"/>
                <a:ea typeface="ＭＳ Ｐゴシック" pitchFamily="34" charset="-128"/>
              </a:defRPr>
            </a:lvl5pPr>
            <a:lvl6pPr marL="2513016" indent="-228453" defTabSz="923342" fontAlgn="base">
              <a:spcBef>
                <a:spcPct val="0"/>
              </a:spcBef>
              <a:spcAft>
                <a:spcPct val="0"/>
              </a:spcAft>
              <a:defRPr sz="2400">
                <a:solidFill>
                  <a:schemeClr val="tx1"/>
                </a:solidFill>
                <a:latin typeface="Arial" pitchFamily="34" charset="0"/>
                <a:ea typeface="ＭＳ Ｐゴシック" pitchFamily="34" charset="-128"/>
              </a:defRPr>
            </a:lvl6pPr>
            <a:lvl7pPr marL="2969928" indent="-228453" defTabSz="923342" fontAlgn="base">
              <a:spcBef>
                <a:spcPct val="0"/>
              </a:spcBef>
              <a:spcAft>
                <a:spcPct val="0"/>
              </a:spcAft>
              <a:defRPr sz="2400">
                <a:solidFill>
                  <a:schemeClr val="tx1"/>
                </a:solidFill>
                <a:latin typeface="Arial" pitchFamily="34" charset="0"/>
                <a:ea typeface="ＭＳ Ｐゴシック" pitchFamily="34" charset="-128"/>
              </a:defRPr>
            </a:lvl7pPr>
            <a:lvl8pPr marL="3426839" indent="-228453" defTabSz="923342" fontAlgn="base">
              <a:spcBef>
                <a:spcPct val="0"/>
              </a:spcBef>
              <a:spcAft>
                <a:spcPct val="0"/>
              </a:spcAft>
              <a:defRPr sz="2400">
                <a:solidFill>
                  <a:schemeClr val="tx1"/>
                </a:solidFill>
                <a:latin typeface="Arial" pitchFamily="34" charset="0"/>
                <a:ea typeface="ＭＳ Ｐゴシック" pitchFamily="34" charset="-128"/>
              </a:defRPr>
            </a:lvl8pPr>
            <a:lvl9pPr marL="3883751" indent="-228453" defTabSz="923342" fontAlgn="base">
              <a:spcBef>
                <a:spcPct val="0"/>
              </a:spcBef>
              <a:spcAft>
                <a:spcPct val="0"/>
              </a:spcAft>
              <a:defRPr sz="2400">
                <a:solidFill>
                  <a:schemeClr val="tx1"/>
                </a:solidFill>
                <a:latin typeface="Arial" pitchFamily="34" charset="0"/>
                <a:ea typeface="ＭＳ Ｐゴシック" pitchFamily="34" charset="-128"/>
              </a:defRPr>
            </a:lvl9pPr>
          </a:lstStyle>
          <a:p>
            <a:fld id="{5AE29D7B-0189-475F-8490-B998E9DB594A}" type="slidenum">
              <a:rPr lang="en-US" sz="1200"/>
              <a:pPr/>
              <a:t>6</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8"/>
            <a:ext cx="5628640" cy="4499922"/>
          </a:xfrm>
        </p:spPr>
        <p:txBody>
          <a:bodyPr>
            <a:normAutofit/>
          </a:bodyPr>
          <a:lstStyle/>
          <a:p>
            <a:r>
              <a:rPr lang="en-US" sz="1000" b="1" dirty="0" smtClean="0"/>
              <a:t>Step 1: Determine the Project</a:t>
            </a:r>
            <a:r>
              <a:rPr lang="en-US" sz="1000" b="1" baseline="0" dirty="0" smtClean="0"/>
              <a:t> Scope </a:t>
            </a:r>
          </a:p>
          <a:p>
            <a:endParaRPr lang="en-US" sz="1000" b="1" baseline="0" dirty="0" smtClean="0"/>
          </a:p>
          <a:p>
            <a:r>
              <a:rPr lang="en-US" sz="1000" b="1" dirty="0" smtClean="0"/>
              <a:t>Most infrastructure services can be broken down into smaller units to simplify planning. </a:t>
            </a:r>
          </a:p>
          <a:p>
            <a:endParaRPr lang="en-CA" sz="1000" dirty="0" smtClean="0"/>
          </a:p>
          <a:p>
            <a:r>
              <a:rPr lang="en-US" sz="1000" dirty="0" smtClean="0"/>
              <a:t>The steps in the IIS guide are designed to be performed once per collection or site. If the organization is creating a plan for multiple sites, iterate through the guide once for each.</a:t>
            </a:r>
          </a:p>
          <a:p>
            <a:r>
              <a:rPr lang="en-US" sz="1000" dirty="0" smtClean="0"/>
              <a:t>If a single large implementation will be done—for instance, to support a centralized approach to the infrastructure—consider the single implementation as one large site for the purposes of this guide.</a:t>
            </a:r>
          </a:p>
          <a:p>
            <a:r>
              <a:rPr lang="en-US" sz="1000" dirty="0" smtClean="0"/>
              <a:t>This guide is applicable to IIS 7.0 and IIS 7.5.</a:t>
            </a:r>
          </a:p>
          <a:p>
            <a:endParaRPr lang="en-US" sz="1000" dirty="0" smtClean="0"/>
          </a:p>
          <a:p>
            <a:r>
              <a:rPr lang="en-US" sz="1000" b="1" dirty="0" smtClean="0"/>
              <a:t>Task 1: Create a Site List</a:t>
            </a:r>
          </a:p>
          <a:p>
            <a:r>
              <a:rPr lang="en-US" sz="1000" dirty="0" smtClean="0"/>
              <a:t>Use Table A-1 in the guide’s Appendix A: “Job Aids” to create a site list to aid in planning the implementation of the infrastructure. Use this list to ensure that a plan has been compiled for each site in the organization.</a:t>
            </a:r>
            <a:endParaRPr lang="en-CA"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7</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latin typeface="+mn-lt"/>
              </a:rPr>
              <a:t>Step 2: Characterize the</a:t>
            </a:r>
            <a:r>
              <a:rPr lang="en-US" sz="1000" b="1" baseline="0" dirty="0" smtClean="0">
                <a:latin typeface="+mn-lt"/>
              </a:rPr>
              <a:t> Applications</a:t>
            </a:r>
          </a:p>
          <a:p>
            <a:r>
              <a:rPr lang="en-US" sz="1000" b="1" baseline="0" dirty="0" smtClean="0">
                <a:latin typeface="+mn-lt"/>
              </a:rPr>
              <a:t> </a:t>
            </a:r>
          </a:p>
          <a:p>
            <a:r>
              <a:rPr lang="en-US" sz="1000" b="1" dirty="0" smtClean="0">
                <a:latin typeface="+mn-lt"/>
              </a:rPr>
              <a:t>Task 1: Create an Application Inventory</a:t>
            </a:r>
          </a:p>
          <a:p>
            <a:r>
              <a:rPr lang="en-US" sz="1000" b="0" dirty="0" smtClean="0">
                <a:latin typeface="+mn-lt"/>
              </a:rPr>
              <a:t>For each existing or planned application in the site, collect the following information for use in later steps of the planning and design process:</a:t>
            </a:r>
          </a:p>
          <a:p>
            <a:pPr marL="231572" lvl="1" indent="-231572" algn="l" rtl="0" eaLnBrk="0" fontAlgn="base" hangingPunct="0">
              <a:spcBef>
                <a:spcPct val="30000"/>
              </a:spcBef>
              <a:spcAft>
                <a:spcPct val="0"/>
              </a:spcAft>
              <a:buFontTx/>
              <a:buChar char="•"/>
              <a:defRPr/>
            </a:pPr>
            <a:r>
              <a:rPr lang="en-US" sz="1000" b="0" kern="1200" dirty="0" smtClean="0">
                <a:solidFill>
                  <a:schemeClr val="tx1"/>
                </a:solidFill>
                <a:latin typeface="+mn-lt"/>
                <a:ea typeface="+mn-ea"/>
                <a:cs typeface="+mn-cs"/>
              </a:rPr>
              <a:t>Software requirements</a:t>
            </a:r>
          </a:p>
          <a:p>
            <a:pPr marL="231572" lvl="1" indent="-231572" algn="l" rtl="0" eaLnBrk="0" fontAlgn="base" hangingPunct="0">
              <a:spcBef>
                <a:spcPct val="30000"/>
              </a:spcBef>
              <a:spcAft>
                <a:spcPct val="0"/>
              </a:spcAft>
              <a:buFontTx/>
              <a:buChar char="•"/>
              <a:defRPr/>
            </a:pPr>
            <a:r>
              <a:rPr lang="en-US" sz="1000" b="0" kern="1200" dirty="0" smtClean="0">
                <a:solidFill>
                  <a:schemeClr val="tx1"/>
                </a:solidFill>
                <a:latin typeface="+mn-lt"/>
                <a:ea typeface="+mn-ea"/>
                <a:cs typeface="+mn-cs"/>
              </a:rPr>
              <a:t>Isolation requirements</a:t>
            </a:r>
          </a:p>
          <a:p>
            <a:pPr marL="231572" lvl="1" indent="-231572" algn="l" rtl="0" eaLnBrk="0" fontAlgn="base" hangingPunct="0">
              <a:spcBef>
                <a:spcPct val="30000"/>
              </a:spcBef>
              <a:spcAft>
                <a:spcPct val="0"/>
              </a:spcAft>
              <a:buFontTx/>
              <a:buChar char="•"/>
              <a:defRPr/>
            </a:pPr>
            <a:r>
              <a:rPr lang="en-US" sz="1000" b="0" kern="1200" dirty="0" smtClean="0">
                <a:solidFill>
                  <a:schemeClr val="tx1"/>
                </a:solidFill>
                <a:latin typeface="+mn-lt"/>
                <a:ea typeface="+mn-ea"/>
                <a:cs typeface="+mn-cs"/>
              </a:rPr>
              <a:t>Maximum concurrent users per application</a:t>
            </a:r>
          </a:p>
          <a:p>
            <a:pPr marL="231572" lvl="1" indent="-231572" algn="l" rtl="0" eaLnBrk="0" fontAlgn="base" hangingPunct="0">
              <a:spcBef>
                <a:spcPct val="30000"/>
              </a:spcBef>
              <a:spcAft>
                <a:spcPct val="0"/>
              </a:spcAft>
              <a:buFontTx/>
              <a:buChar char="•"/>
              <a:defRPr/>
            </a:pPr>
            <a:r>
              <a:rPr lang="en-US" sz="1000" b="0" kern="1200" dirty="0" smtClean="0">
                <a:solidFill>
                  <a:schemeClr val="tx1"/>
                </a:solidFill>
                <a:latin typeface="+mn-lt"/>
                <a:ea typeface="+mn-ea"/>
                <a:cs typeface="+mn-cs"/>
              </a:rPr>
              <a:t>Locations of the users</a:t>
            </a:r>
          </a:p>
          <a:p>
            <a:pPr marL="231572" lvl="1" indent="-231572" algn="l" rtl="0" eaLnBrk="0" fontAlgn="base" hangingPunct="0">
              <a:spcBef>
                <a:spcPct val="30000"/>
              </a:spcBef>
              <a:spcAft>
                <a:spcPct val="0"/>
              </a:spcAft>
              <a:buFontTx/>
              <a:buChar char="•"/>
              <a:defRPr/>
            </a:pPr>
            <a:r>
              <a:rPr lang="en-US" sz="1000" b="0" kern="1200" dirty="0" smtClean="0">
                <a:solidFill>
                  <a:schemeClr val="tx1"/>
                </a:solidFill>
                <a:latin typeface="+mn-lt"/>
                <a:ea typeface="+mn-ea"/>
                <a:cs typeface="+mn-cs"/>
              </a:rPr>
              <a:t>Requirements for multiple languages</a:t>
            </a:r>
          </a:p>
          <a:p>
            <a:pPr marL="231572" lvl="1" indent="-231572" algn="l" rtl="0" eaLnBrk="0" fontAlgn="base" hangingPunct="0">
              <a:spcBef>
                <a:spcPct val="30000"/>
              </a:spcBef>
              <a:spcAft>
                <a:spcPct val="0"/>
              </a:spcAft>
              <a:buFontTx/>
              <a:buChar char="•"/>
              <a:defRPr/>
            </a:pPr>
            <a:r>
              <a:rPr lang="en-US" sz="1000" b="0" kern="1200" dirty="0" smtClean="0">
                <a:solidFill>
                  <a:schemeClr val="tx1"/>
                </a:solidFill>
                <a:latin typeface="+mn-lt"/>
                <a:ea typeface="+mn-ea"/>
                <a:cs typeface="+mn-cs"/>
              </a:rPr>
              <a:t>Bandwidth requirements </a:t>
            </a:r>
          </a:p>
          <a:p>
            <a:pPr marL="231572" lvl="1" indent="-231572" algn="l" rtl="0" eaLnBrk="0" fontAlgn="base" hangingPunct="0">
              <a:spcBef>
                <a:spcPct val="30000"/>
              </a:spcBef>
              <a:spcAft>
                <a:spcPct val="0"/>
              </a:spcAft>
              <a:buFontTx/>
              <a:buChar char="•"/>
              <a:defRPr/>
            </a:pPr>
            <a:r>
              <a:rPr lang="en-US" sz="1000" b="0" kern="1200" dirty="0" smtClean="0">
                <a:solidFill>
                  <a:schemeClr val="tx1"/>
                </a:solidFill>
                <a:latin typeface="+mn-lt"/>
                <a:ea typeface="+mn-ea"/>
                <a:cs typeface="+mn-cs"/>
              </a:rPr>
              <a:t>Disk capacity requirements</a:t>
            </a:r>
          </a:p>
          <a:p>
            <a:pPr marL="231572" lvl="1" indent="-231572" algn="l" rtl="0" eaLnBrk="0" fontAlgn="base" hangingPunct="0">
              <a:spcBef>
                <a:spcPct val="30000"/>
              </a:spcBef>
              <a:spcAft>
                <a:spcPct val="0"/>
              </a:spcAft>
              <a:buFontTx/>
              <a:buChar char="•"/>
              <a:defRPr/>
            </a:pPr>
            <a:r>
              <a:rPr lang="en-US" sz="1000" b="0" kern="1200" dirty="0" smtClean="0">
                <a:solidFill>
                  <a:schemeClr val="tx1"/>
                </a:solidFill>
                <a:latin typeface="+mn-lt"/>
                <a:ea typeface="+mn-ea"/>
                <a:cs typeface="+mn-cs"/>
              </a:rPr>
              <a:t>Disk performance</a:t>
            </a:r>
          </a:p>
          <a:p>
            <a:pPr marL="231572" lvl="1" indent="-231572" algn="l" rtl="0" eaLnBrk="0" fontAlgn="base" hangingPunct="0">
              <a:spcBef>
                <a:spcPct val="30000"/>
              </a:spcBef>
              <a:spcAft>
                <a:spcPct val="0"/>
              </a:spcAft>
              <a:buFontTx/>
              <a:buChar char="•"/>
              <a:defRPr/>
            </a:pPr>
            <a:r>
              <a:rPr lang="en-US" sz="1000" b="0" kern="1200" dirty="0" smtClean="0">
                <a:solidFill>
                  <a:schemeClr val="tx1"/>
                </a:solidFill>
                <a:latin typeface="+mn-lt"/>
                <a:ea typeface="+mn-ea"/>
                <a:cs typeface="+mn-cs"/>
              </a:rPr>
              <a:t>Fault tolerance</a:t>
            </a:r>
          </a:p>
          <a:p>
            <a:pPr marL="231572" lvl="1" indent="-231572" algn="l" rtl="0" eaLnBrk="0" fontAlgn="base" hangingPunct="0">
              <a:spcBef>
                <a:spcPct val="30000"/>
              </a:spcBef>
              <a:spcAft>
                <a:spcPct val="0"/>
              </a:spcAft>
              <a:buFontTx/>
              <a:buChar char="•"/>
              <a:defRPr/>
            </a:pPr>
            <a:r>
              <a:rPr lang="en-US" sz="1000" b="0" kern="1200" dirty="0" smtClean="0">
                <a:solidFill>
                  <a:schemeClr val="tx1"/>
                </a:solidFill>
                <a:latin typeface="+mn-lt"/>
                <a:ea typeface="+mn-ea"/>
                <a:cs typeface="+mn-cs"/>
              </a:rPr>
              <a:t>Authentication</a:t>
            </a:r>
          </a:p>
          <a:p>
            <a:pPr marL="231572" lvl="1" indent="-231572" algn="l" rtl="0" eaLnBrk="0" fontAlgn="base" hangingPunct="0">
              <a:spcBef>
                <a:spcPct val="30000"/>
              </a:spcBef>
              <a:spcAft>
                <a:spcPct val="0"/>
              </a:spcAft>
              <a:buFontTx/>
              <a:buChar char="•"/>
              <a:defRPr/>
            </a:pPr>
            <a:r>
              <a:rPr lang="en-US" sz="1000" b="0" kern="1200" dirty="0" smtClean="0">
                <a:solidFill>
                  <a:schemeClr val="tx1"/>
                </a:solidFill>
                <a:latin typeface="+mn-lt"/>
                <a:ea typeface="+mn-ea"/>
                <a:cs typeface="+mn-cs"/>
              </a:rPr>
              <a:t>CPU</a:t>
            </a:r>
          </a:p>
          <a:p>
            <a:pPr marL="231572" lvl="1" indent="-231572" algn="l" rtl="0" eaLnBrk="0" fontAlgn="base" hangingPunct="0">
              <a:spcBef>
                <a:spcPct val="30000"/>
              </a:spcBef>
              <a:spcAft>
                <a:spcPct val="0"/>
              </a:spcAft>
              <a:buFontTx/>
              <a:buChar char="•"/>
              <a:defRPr/>
            </a:pPr>
            <a:r>
              <a:rPr lang="en-US" sz="1000" b="0" kern="1200" dirty="0" smtClean="0">
                <a:solidFill>
                  <a:schemeClr val="tx1"/>
                </a:solidFill>
                <a:latin typeface="+mn-lt"/>
                <a:ea typeface="+mn-ea"/>
                <a:cs typeface="+mn-cs"/>
              </a:rPr>
              <a:t>RAM</a:t>
            </a:r>
          </a:p>
          <a:p>
            <a:pPr marL="231572" lvl="1" indent="-231572" algn="l" rtl="0" eaLnBrk="0" fontAlgn="base" hangingPunct="0">
              <a:spcBef>
                <a:spcPct val="30000"/>
              </a:spcBef>
              <a:spcAft>
                <a:spcPct val="0"/>
              </a:spcAft>
              <a:buFontTx/>
              <a:buChar char="•"/>
              <a:defRPr/>
            </a:pPr>
            <a:r>
              <a:rPr lang="en-US" sz="1000" b="0" kern="1200" dirty="0" smtClean="0">
                <a:solidFill>
                  <a:schemeClr val="tx1"/>
                </a:solidFill>
                <a:latin typeface="+mn-lt"/>
                <a:ea typeface="+mn-ea"/>
                <a:cs typeface="+mn-cs"/>
              </a:rPr>
              <a:t>Planned growth</a:t>
            </a:r>
          </a:p>
        </p:txBody>
      </p:sp>
      <p:sp>
        <p:nvSpPr>
          <p:cNvPr id="4" name="Slide Number Placeholder 3"/>
          <p:cNvSpPr>
            <a:spLocks noGrp="1"/>
          </p:cNvSpPr>
          <p:nvPr>
            <p:ph type="sldNum" sz="quarter" idx="10"/>
          </p:nvPr>
        </p:nvSpPr>
        <p:spPr/>
        <p:txBody>
          <a:bodyPr/>
          <a:lstStyle/>
          <a:p>
            <a:fld id="{77BFE34B-84EC-4BEA-98B5-B4B34A22B3EF}" type="slidenum">
              <a:rPr lang="en-US" smtClean="0"/>
              <a:pPr/>
              <a:t>8</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000" b="1" dirty="0" smtClean="0">
                <a:latin typeface="+mn-lt"/>
              </a:rPr>
              <a:t>Step 3: Determine Windows Server 2008 Edition</a:t>
            </a:r>
            <a:r>
              <a:rPr lang="en-US" sz="1000" b="1" baseline="0" dirty="0" smtClean="0">
                <a:latin typeface="+mn-lt"/>
              </a:rPr>
              <a:t> and Installation Mode</a:t>
            </a:r>
          </a:p>
          <a:p>
            <a:pPr>
              <a:defRPr/>
            </a:pPr>
            <a:endParaRPr lang="en-US" sz="1000" b="1" baseline="0" dirty="0" smtClean="0">
              <a:latin typeface="+mn-lt"/>
            </a:endParaRPr>
          </a:p>
          <a:p>
            <a:pPr>
              <a:defRPr/>
            </a:pPr>
            <a:r>
              <a:rPr lang="en-US" sz="1000" b="1" dirty="0" smtClean="0">
                <a:latin typeface="+mn-lt"/>
              </a:rPr>
              <a:t>Task 1: Determine Edition. </a:t>
            </a:r>
            <a:r>
              <a:rPr lang="en-US" sz="1000" dirty="0" smtClean="0">
                <a:latin typeface="+mn-lt"/>
              </a:rPr>
              <a:t>IIS can run on Windows Server 2008 32- and 64-bit versions, Windows Server Core, and full installations of Windows Server 2008.</a:t>
            </a:r>
          </a:p>
          <a:p>
            <a:pPr>
              <a:defRPr/>
            </a:pPr>
            <a:endParaRPr lang="en-US" sz="1000" dirty="0" smtClean="0">
              <a:latin typeface="+mn-lt"/>
            </a:endParaRPr>
          </a:p>
          <a:p>
            <a:pPr>
              <a:defRPr/>
            </a:pPr>
            <a:r>
              <a:rPr lang="en-US" sz="1000" b="1" dirty="0" smtClean="0">
                <a:latin typeface="+mn-lt"/>
              </a:rPr>
              <a:t>Task</a:t>
            </a:r>
            <a:r>
              <a:rPr lang="en-US" sz="1000" b="1" baseline="0" dirty="0" smtClean="0">
                <a:latin typeface="+mn-lt"/>
              </a:rPr>
              <a:t> 2: </a:t>
            </a:r>
            <a:r>
              <a:rPr lang="en-US" sz="1000" b="1" dirty="0" smtClean="0">
                <a:latin typeface="+mn-lt"/>
              </a:rPr>
              <a:t>Determine Installation Mode</a:t>
            </a:r>
          </a:p>
          <a:p>
            <a:pPr marL="231572" lvl="1" indent="-231572" algn="l" rtl="0" eaLnBrk="0" fontAlgn="base" hangingPunct="0">
              <a:spcBef>
                <a:spcPct val="30000"/>
              </a:spcBef>
              <a:spcAft>
                <a:spcPct val="0"/>
              </a:spcAft>
              <a:buFontTx/>
              <a:buChar char="•"/>
              <a:defRPr/>
            </a:pPr>
            <a:r>
              <a:rPr lang="en-US" sz="1000" b="1" kern="1200" dirty="0" smtClean="0">
                <a:solidFill>
                  <a:schemeClr val="tx1"/>
                </a:solidFill>
                <a:latin typeface="+mn-lt"/>
                <a:ea typeface="+mn-ea"/>
                <a:cs typeface="+mn-cs"/>
              </a:rPr>
              <a:t>Option 1:</a:t>
            </a:r>
            <a:r>
              <a:rPr lang="en-US" sz="1000" kern="1200" dirty="0" smtClean="0">
                <a:solidFill>
                  <a:schemeClr val="tx1"/>
                </a:solidFill>
                <a:latin typeface="+mn-lt"/>
                <a:ea typeface="+mn-ea"/>
                <a:cs typeface="+mn-cs"/>
              </a:rPr>
              <a:t> </a:t>
            </a:r>
            <a:r>
              <a:rPr lang="en-US" sz="1000" b="1" kern="1200" dirty="0" smtClean="0">
                <a:solidFill>
                  <a:schemeClr val="tx1"/>
                </a:solidFill>
                <a:latin typeface="+mn-lt"/>
                <a:ea typeface="+mn-ea"/>
                <a:cs typeface="+mn-cs"/>
              </a:rPr>
              <a:t>Full installation. </a:t>
            </a:r>
            <a:r>
              <a:rPr lang="en-US" sz="1000" dirty="0" smtClean="0">
                <a:latin typeface="+mn-lt"/>
              </a:rPr>
              <a:t>The full, traditional installation of Windows Server 2008 offers all services and features available for installation and configuration. Points to consider when evaluating applications for full installation are:</a:t>
            </a:r>
          </a:p>
          <a:p>
            <a:pPr marL="460172" lvl="2" indent="-231572" algn="l" rtl="0" eaLnBrk="0" fontAlgn="base" hangingPunct="0">
              <a:spcBef>
                <a:spcPct val="30000"/>
              </a:spcBef>
              <a:spcAft>
                <a:spcPct val="0"/>
              </a:spcAft>
              <a:buFontTx/>
              <a:buChar char="•"/>
              <a:defRPr/>
            </a:pPr>
            <a:r>
              <a:rPr lang="en-US" sz="1000" b="1" kern="1200" dirty="0" smtClean="0">
                <a:solidFill>
                  <a:schemeClr val="tx1"/>
                </a:solidFill>
                <a:latin typeface="+mn-lt"/>
                <a:ea typeface="+mn-ea"/>
                <a:cs typeface="+mn-cs"/>
              </a:rPr>
              <a:t>GUI desktop</a:t>
            </a:r>
            <a:endParaRPr lang="en-US" sz="1000" kern="1200" dirty="0" smtClean="0">
              <a:solidFill>
                <a:schemeClr val="tx1"/>
              </a:solidFill>
              <a:latin typeface="+mn-lt"/>
              <a:ea typeface="+mn-ea"/>
              <a:cs typeface="+mn-cs"/>
            </a:endParaRPr>
          </a:p>
          <a:p>
            <a:pPr marL="460172" lvl="2" indent="-231572" algn="l" rtl="0" eaLnBrk="0" fontAlgn="base" hangingPunct="0">
              <a:spcBef>
                <a:spcPct val="30000"/>
              </a:spcBef>
              <a:spcAft>
                <a:spcPct val="0"/>
              </a:spcAft>
              <a:buFontTx/>
              <a:buChar char="•"/>
              <a:defRPr/>
            </a:pPr>
            <a:r>
              <a:rPr lang="en-US" sz="1000" b="1" kern="1200" dirty="0" smtClean="0">
                <a:solidFill>
                  <a:schemeClr val="tx1"/>
                </a:solidFill>
                <a:latin typeface="+mn-lt"/>
                <a:ea typeface="+mn-ea"/>
                <a:cs typeface="+mn-cs"/>
              </a:rPr>
              <a:t>Upgrade option for legacy Windows Server installations </a:t>
            </a:r>
          </a:p>
          <a:p>
            <a:pPr marL="460172" lvl="2" indent="-231572" algn="l" rtl="0" eaLnBrk="0" fontAlgn="base" hangingPunct="0">
              <a:spcBef>
                <a:spcPct val="30000"/>
              </a:spcBef>
              <a:spcAft>
                <a:spcPct val="0"/>
              </a:spcAft>
              <a:buFontTx/>
              <a:buChar char="•"/>
              <a:defRPr/>
            </a:pPr>
            <a:r>
              <a:rPr lang="en-US" sz="1000" b="1" kern="1200" dirty="0" smtClean="0">
                <a:solidFill>
                  <a:schemeClr val="tx1"/>
                </a:solidFill>
                <a:latin typeface="+mn-lt"/>
                <a:ea typeface="+mn-ea"/>
                <a:cs typeface="+mn-cs"/>
              </a:rPr>
              <a:t>Microsoft .NET support</a:t>
            </a:r>
          </a:p>
          <a:p>
            <a:pPr marL="460172" lvl="2" indent="-231572" algn="l" rtl="0" eaLnBrk="0" fontAlgn="base" hangingPunct="0">
              <a:spcBef>
                <a:spcPct val="30000"/>
              </a:spcBef>
              <a:spcAft>
                <a:spcPct val="0"/>
              </a:spcAft>
              <a:buFontTx/>
              <a:buChar char="•"/>
              <a:defRPr/>
            </a:pPr>
            <a:endParaRPr lang="en-US" sz="1000" b="1" kern="1200" dirty="0" smtClean="0">
              <a:solidFill>
                <a:schemeClr val="tx1"/>
              </a:solidFill>
              <a:latin typeface="+mn-lt"/>
              <a:ea typeface="+mn-ea"/>
              <a:cs typeface="+mn-cs"/>
            </a:endParaRPr>
          </a:p>
          <a:p>
            <a:pPr marL="231572" lvl="1" indent="-231572" algn="l" rtl="0" eaLnBrk="0" fontAlgn="base" hangingPunct="0">
              <a:spcBef>
                <a:spcPct val="30000"/>
              </a:spcBef>
              <a:spcAft>
                <a:spcPct val="0"/>
              </a:spcAft>
              <a:buFontTx/>
              <a:buChar char="•"/>
              <a:defRPr/>
            </a:pPr>
            <a:r>
              <a:rPr lang="en-US" sz="1000" b="1" kern="1200" dirty="0" smtClean="0">
                <a:solidFill>
                  <a:schemeClr val="tx1"/>
                </a:solidFill>
                <a:latin typeface="+mn-lt"/>
                <a:ea typeface="+mn-ea"/>
                <a:cs typeface="+mn-cs"/>
              </a:rPr>
              <a:t>Option 2:</a:t>
            </a:r>
            <a:r>
              <a:rPr lang="en-US" sz="1000" kern="1200" dirty="0" smtClean="0">
                <a:solidFill>
                  <a:schemeClr val="tx1"/>
                </a:solidFill>
                <a:latin typeface="+mn-lt"/>
                <a:ea typeface="+mn-ea"/>
                <a:cs typeface="+mn-cs"/>
              </a:rPr>
              <a:t> </a:t>
            </a:r>
            <a:r>
              <a:rPr lang="en-US" sz="1000" b="1" kern="1200" dirty="0" smtClean="0">
                <a:solidFill>
                  <a:schemeClr val="tx1"/>
                </a:solidFill>
                <a:latin typeface="+mn-lt"/>
                <a:ea typeface="+mn-ea"/>
                <a:cs typeface="+mn-cs"/>
              </a:rPr>
              <a:t>Server Core installation. </a:t>
            </a:r>
            <a:r>
              <a:rPr lang="en-US" sz="1000" kern="1200" dirty="0" smtClean="0">
                <a:solidFill>
                  <a:schemeClr val="tx1"/>
                </a:solidFill>
                <a:latin typeface="+mn-lt"/>
                <a:ea typeface="+mn-ea"/>
                <a:cs typeface="+mn-cs"/>
              </a:rPr>
              <a:t>The other installation option is the Server Core installation, which gives organizations a new choice for running compact and specialized Windows Server 2008 installations</a:t>
            </a:r>
            <a:r>
              <a:rPr lang="en-US" sz="1000" dirty="0" smtClean="0">
                <a:latin typeface="+mn-lt"/>
              </a:rPr>
              <a:t>:</a:t>
            </a:r>
          </a:p>
          <a:p>
            <a:pPr marL="460172" lvl="2" indent="-231572" algn="l" rtl="0" eaLnBrk="0" fontAlgn="base" hangingPunct="0">
              <a:spcBef>
                <a:spcPct val="30000"/>
              </a:spcBef>
              <a:spcAft>
                <a:spcPct val="0"/>
              </a:spcAft>
              <a:buFontTx/>
              <a:buChar char="•"/>
              <a:defRPr/>
            </a:pPr>
            <a:r>
              <a:rPr lang="en-US" sz="1000" b="1" kern="1200" dirty="0" smtClean="0">
                <a:solidFill>
                  <a:schemeClr val="tx1"/>
                </a:solidFill>
                <a:latin typeface="+mn-lt"/>
                <a:ea typeface="+mn-ea"/>
                <a:cs typeface="+mn-cs"/>
              </a:rPr>
              <a:t>Compact environment</a:t>
            </a:r>
          </a:p>
          <a:p>
            <a:pPr marL="460172" lvl="2" indent="-231572" algn="l" rtl="0" eaLnBrk="0" fontAlgn="base" hangingPunct="0">
              <a:spcBef>
                <a:spcPct val="30000"/>
              </a:spcBef>
              <a:spcAft>
                <a:spcPct val="0"/>
              </a:spcAft>
              <a:buFontTx/>
              <a:buChar char="•"/>
              <a:defRPr/>
            </a:pPr>
            <a:r>
              <a:rPr lang="en-US" sz="1000" b="1" kern="1200" dirty="0" smtClean="0">
                <a:solidFill>
                  <a:schemeClr val="tx1"/>
                </a:solidFill>
                <a:latin typeface="+mn-lt"/>
                <a:ea typeface="+mn-ea"/>
                <a:cs typeface="+mn-cs"/>
              </a:rPr>
              <a:t>No GUI</a:t>
            </a:r>
          </a:p>
          <a:p>
            <a:pPr marL="460172" lvl="2" indent="-231572" algn="l" rtl="0" eaLnBrk="0" fontAlgn="base" hangingPunct="0">
              <a:spcBef>
                <a:spcPct val="30000"/>
              </a:spcBef>
              <a:spcAft>
                <a:spcPct val="0"/>
              </a:spcAft>
              <a:buFontTx/>
              <a:buChar char="•"/>
              <a:defRPr/>
            </a:pPr>
            <a:r>
              <a:rPr lang="en-US" sz="1000" b="1" kern="1200" dirty="0" smtClean="0">
                <a:solidFill>
                  <a:schemeClr val="tx1"/>
                </a:solidFill>
                <a:latin typeface="+mn-lt"/>
                <a:ea typeface="+mn-ea"/>
                <a:cs typeface="+mn-cs"/>
              </a:rPr>
              <a:t>No Microsoft .NET support on Windows Server 2008 (non R2)</a:t>
            </a:r>
            <a:r>
              <a:rPr lang="en-US" sz="1000" kern="1200" dirty="0" smtClean="0">
                <a:solidFill>
                  <a:schemeClr val="tx1"/>
                </a:solidFill>
                <a:latin typeface="+mn-lt"/>
                <a:ea typeface="+mn-ea"/>
                <a:cs typeface="+mn-cs"/>
              </a:rPr>
              <a:t> </a:t>
            </a:r>
          </a:p>
          <a:p>
            <a:pPr marL="460172" lvl="2" indent="-231572" algn="l" rtl="0" eaLnBrk="0" fontAlgn="base" hangingPunct="0">
              <a:spcBef>
                <a:spcPct val="30000"/>
              </a:spcBef>
              <a:spcAft>
                <a:spcPct val="0"/>
              </a:spcAft>
              <a:buFontTx/>
              <a:buChar char="•"/>
              <a:defRPr/>
            </a:pPr>
            <a:r>
              <a:rPr lang="en-US" sz="1000" b="1" kern="1200" dirty="0" smtClean="0">
                <a:solidFill>
                  <a:schemeClr val="tx1"/>
                </a:solidFill>
                <a:latin typeface="+mn-lt"/>
                <a:ea typeface="+mn-ea"/>
                <a:cs typeface="+mn-cs"/>
              </a:rPr>
              <a:t>Not an upgrade option for legacy Windows Server installations. </a:t>
            </a:r>
            <a:endParaRPr lang="en-US" sz="1000" kern="1200" dirty="0" smtClean="0">
              <a:solidFill>
                <a:schemeClr val="tx1"/>
              </a:solidFill>
              <a:latin typeface="+mn-lt"/>
              <a:ea typeface="+mn-ea"/>
              <a:cs typeface="+mn-cs"/>
            </a:endParaRPr>
          </a:p>
          <a:p>
            <a:pPr>
              <a:buFont typeface="Wingdings" pitchFamily="2" charset="2"/>
              <a:buNone/>
              <a:defRPr/>
            </a:pPr>
            <a:endParaRPr lang="en-US" sz="1000" dirty="0" smtClean="0">
              <a:latin typeface="+mn-lt"/>
            </a:endParaRPr>
          </a:p>
          <a:p>
            <a:pPr>
              <a:buFont typeface="Wingdings" pitchFamily="2" charset="2"/>
              <a:buNone/>
              <a:defRPr/>
            </a:pPr>
            <a:r>
              <a:rPr lang="en-US" sz="1000" dirty="0" smtClean="0">
                <a:latin typeface="+mn-lt"/>
              </a:rPr>
              <a:t>Before considering this installation option, the organization must carefully examine where it will place the installation and consider each application’s specific requirements. For example, applications that require ASP.NET, or another form of Microsoft .NET support, are supported on the core Installation of Windows Server 2008 R2, and the full installation of either product, but are not supported on the server core installation of Windows Server 2008.</a:t>
            </a:r>
            <a:endParaRPr lang="en-US" sz="1000" dirty="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9</a:t>
            </a:fld>
            <a:endParaRPr lang="en-US" dirty="0"/>
          </a:p>
        </p:txBody>
      </p:sp>
    </p:spTree>
    <p:extLst>
      <p:ext uri="{BB962C8B-B14F-4D97-AF65-F5344CB8AC3E}">
        <p14:creationId xmlns:p14="http://schemas.microsoft.com/office/powerpoint/2010/main" val="2616451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9" name="Picture 8" descr="SA_LtTitl.jpg"/>
          <p:cNvPicPr>
            <a:picLocks noChangeAspect="1"/>
          </p:cNvPicPr>
          <p:nvPr/>
        </p:nvPicPr>
        <p:blipFill>
          <a:blip r:embed="rId2" cstate="print"/>
          <a:stretch>
            <a:fillRect/>
          </a:stretch>
        </p:blipFill>
        <p:spPr>
          <a:xfrm>
            <a:off x="1588" y="0"/>
            <a:ext cx="9144000" cy="685800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
        <p:nvSpPr>
          <p:cNvPr id="12"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accent1"/>
                </a:solidFill>
              </a:defRPr>
            </a:lvl1pPr>
          </a:lstStyle>
          <a:p>
            <a:pPr lvl="0"/>
            <a:r>
              <a:rPr lang="en-US" dirty="0" smtClean="0"/>
              <a:t>Insert Date Here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tx1"/>
                </a:solidFill>
              </a:defRPr>
            </a:lvl1pPr>
          </a:lstStyle>
          <a:p>
            <a:pPr lvl="0"/>
            <a:r>
              <a:rPr lang="en-US" dirty="0" smtClean="0"/>
              <a:t>Insert Date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
        <p:nvSpPr>
          <p:cNvPr id="5"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
        <p:nvSpPr>
          <p:cNvPr id="7" name="Text Placeholder 6"/>
          <p:cNvSpPr>
            <a:spLocks noGrp="1"/>
          </p:cNvSpPr>
          <p:nvPr>
            <p:ph type="body" sz="quarter" idx="13"/>
          </p:nvPr>
        </p:nvSpPr>
        <p:spPr>
          <a:xfrm>
            <a:off x="537026" y="186537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A_LtTitl.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6" y="127101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7472" y="2057400"/>
            <a:ext cx="8458200" cy="1143000"/>
          </a:xfrm>
        </p:spPr>
        <p:txBody>
          <a:bodyPr>
            <a:normAutofit/>
          </a:bodyPr>
          <a:lstStyle>
            <a:lvl1pP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381000" y="3200400"/>
            <a:ext cx="8458200" cy="533400"/>
          </a:xfrm>
        </p:spPr>
        <p:txBody>
          <a:bodyPr>
            <a:normAutofit/>
          </a:bodyPr>
          <a:lstStyle>
            <a:lvl1pPr marL="0" indent="0" algn="l">
              <a:buNone/>
              <a:defRPr sz="1600" b="0">
                <a:solidFill>
                  <a:srgbClr val="072B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6.png"/><Relationship Id="rId5" Type="http://schemas.openxmlformats.org/officeDocument/2006/relationships/slideLayout" Target="../slideLayouts/slideLayout14.xml"/><Relationship Id="rId10" Type="http://schemas.openxmlformats.org/officeDocument/2006/relationships/image" Target="../media/image5.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A_LtText.jpg"/>
          <p:cNvPicPr>
            <a:picLocks noChangeAspect="1"/>
          </p:cNvPicPr>
          <p:nvPr/>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537027" y="841151"/>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1469"/>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accent1"/>
                </a:solidFill>
              </a:defRPr>
            </a:lvl1p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12" cstate="print"/>
          <a:stretch>
            <a:fillRect/>
          </a:stretch>
        </p:blipFill>
        <p:spPr>
          <a:xfrm>
            <a:off x="5944235" y="471108"/>
            <a:ext cx="2606040" cy="256769"/>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174625" indent="-174625" algn="l" defTabSz="914400" rtl="0" eaLnBrk="1" latinLnBrk="0" hangingPunct="1">
        <a:spcBef>
          <a:spcPts val="1200"/>
        </a:spcBef>
        <a:buClr>
          <a:schemeClr val="accent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SA_DkText.jpg"/>
          <p:cNvPicPr>
            <a:picLocks noChangeAspect="1"/>
          </p:cNvPicPr>
          <p:nvPr/>
        </p:nvPicPr>
        <p:blipFill>
          <a:blip r:embed="rId10" cstate="print"/>
          <a:stretch>
            <a:fillRect/>
          </a:stretch>
        </p:blipFill>
        <p:spPr>
          <a:xfrm>
            <a:off x="0" y="0"/>
            <a:ext cx="9144000" cy="6858000"/>
          </a:xfrm>
          <a:prstGeom prst="rect">
            <a:avLst/>
          </a:prstGeom>
        </p:spPr>
      </p:pic>
      <p:pic>
        <p:nvPicPr>
          <p:cNvPr id="11" name="Picture 10" descr="SA_lockup_r.png"/>
          <p:cNvPicPr>
            <a:picLocks noChangeAspect="1"/>
          </p:cNvPicPr>
          <p:nvPr/>
        </p:nvPicPr>
        <p:blipFill>
          <a:blip r:embed="rId11" cstate="print"/>
          <a:stretch>
            <a:fillRect/>
          </a:stretch>
        </p:blipFill>
        <p:spPr>
          <a:xfrm>
            <a:off x="5943600" y="468231"/>
            <a:ext cx="2606040" cy="256769"/>
          </a:xfrm>
          <a:prstGeom prst="rect">
            <a:avLst/>
          </a:prstGeom>
        </p:spPr>
      </p:pic>
      <p:sp>
        <p:nvSpPr>
          <p:cNvPr id="2" name="Title Placeholder 1"/>
          <p:cNvSpPr>
            <a:spLocks noGrp="1"/>
          </p:cNvSpPr>
          <p:nvPr>
            <p:ph type="title"/>
          </p:nvPr>
        </p:nvSpPr>
        <p:spPr>
          <a:xfrm>
            <a:off x="537027" y="841248"/>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5376"/>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tx2"/>
                </a:solidFill>
              </a:defRPr>
            </a:lvl1pPr>
          </a:lstStyle>
          <a:p>
            <a:fld id="{659C46D3-A7C9-4B3C-BFD3-8CF4F9B5045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174625" indent="-174625" algn="l" defTabSz="914400" rtl="0" eaLnBrk="1" latinLnBrk="0" hangingPunct="1">
        <a:spcBef>
          <a:spcPts val="1200"/>
        </a:spcBef>
        <a:buClr>
          <a:schemeClr val="tx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satfdbk@microsoft.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www.microsoft.com/technet/SolutionAccelerators" TargetMode="External"/><Relationship Id="rId4" Type="http://schemas.openxmlformats.org/officeDocument/2006/relationships/hyperlink" Target="mailto:satfdbk@microsoft.co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1295400"/>
            <a:ext cx="8077200" cy="1077218"/>
          </a:xfrm>
          <a:prstGeom prst="rect">
            <a:avLst/>
          </a:prstGeom>
          <a:noFill/>
        </p:spPr>
        <p:txBody>
          <a:bodyPr wrap="square" rtlCol="0">
            <a:spAutoFit/>
          </a:bodyPr>
          <a:lstStyle/>
          <a:p>
            <a:r>
              <a:rPr lang="fr-FR" sz="3200" dirty="0"/>
              <a:t>Internet Information Services 7.0 </a:t>
            </a:r>
            <a:r>
              <a:rPr lang="fr-FR" sz="3200" dirty="0" smtClean="0"/>
              <a:t>and</a:t>
            </a:r>
            <a:r>
              <a:rPr lang="fr-FR" sz="3200" dirty="0"/>
              <a:t/>
            </a:r>
            <a:br>
              <a:rPr lang="fr-FR" sz="3200" dirty="0"/>
            </a:br>
            <a:r>
              <a:rPr lang="fr-FR" sz="3200" dirty="0"/>
              <a:t>Internet Information Services 7.5</a:t>
            </a:r>
            <a:endParaRPr lang="en-US" sz="3200" dirty="0"/>
          </a:p>
        </p:txBody>
      </p:sp>
      <p:sp>
        <p:nvSpPr>
          <p:cNvPr id="7" name="Subtitle 6"/>
          <p:cNvSpPr>
            <a:spLocks noGrp="1"/>
          </p:cNvSpPr>
          <p:nvPr>
            <p:ph type="subTitle" idx="1"/>
          </p:nvPr>
        </p:nvSpPr>
        <p:spPr>
          <a:xfrm>
            <a:off x="685800" y="4343400"/>
            <a:ext cx="8458200" cy="533400"/>
          </a:xfrm>
        </p:spPr>
        <p:txBody>
          <a:bodyPr/>
          <a:lstStyle/>
          <a:p>
            <a:r>
              <a:rPr lang="en-US" sz="2400" dirty="0" smtClean="0"/>
              <a:t>Infrastructure Planning and Design</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0" name="TextBox 9"/>
          <p:cNvSpPr txBox="1"/>
          <p:nvPr/>
        </p:nvSpPr>
        <p:spPr>
          <a:xfrm>
            <a:off x="609600" y="4953000"/>
            <a:ext cx="3810000" cy="523220"/>
          </a:xfrm>
          <a:prstGeom prst="rect">
            <a:avLst/>
          </a:prstGeom>
          <a:noFill/>
        </p:spPr>
        <p:txBody>
          <a:bodyPr wrap="square" rtlCol="0">
            <a:spAutoFit/>
          </a:bodyPr>
          <a:lstStyle/>
          <a:p>
            <a:r>
              <a:rPr lang="en-US" sz="1400" dirty="0" smtClean="0"/>
              <a:t>Published: June 2008</a:t>
            </a:r>
          </a:p>
          <a:p>
            <a:r>
              <a:rPr lang="en-US" sz="1400" dirty="0" smtClean="0"/>
              <a:t>Updated: November 2011</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4</a:t>
            </a:r>
            <a:r>
              <a:rPr lang="en-US" dirty="0"/>
              <a:t>: Determine the Location for Configuration and Content Storage</a:t>
            </a:r>
          </a:p>
        </p:txBody>
      </p:sp>
      <p:sp>
        <p:nvSpPr>
          <p:cNvPr id="3" name="Content Placeholder 2"/>
          <p:cNvSpPr>
            <a:spLocks noGrp="1"/>
          </p:cNvSpPr>
          <p:nvPr>
            <p:ph idx="1"/>
          </p:nvPr>
        </p:nvSpPr>
        <p:spPr>
          <a:xfrm>
            <a:off x="537027" y="1828800"/>
            <a:ext cx="8229600" cy="4648199"/>
          </a:xfrm>
        </p:spPr>
        <p:txBody>
          <a:bodyPr>
            <a:normAutofit lnSpcReduction="10000"/>
          </a:bodyPr>
          <a:lstStyle/>
          <a:p>
            <a:pPr marL="287338" indent="-287338"/>
            <a:r>
              <a:rPr lang="en-US" sz="2400" dirty="0"/>
              <a:t>Task 1: Determine the </a:t>
            </a:r>
            <a:r>
              <a:rPr lang="en-US" sz="2400" dirty="0" smtClean="0"/>
              <a:t>Configuration </a:t>
            </a:r>
            <a:r>
              <a:rPr lang="en-US" sz="2400" dirty="0"/>
              <a:t>and </a:t>
            </a:r>
            <a:r>
              <a:rPr lang="en-US" sz="2400" dirty="0" smtClean="0"/>
              <a:t>Content Location</a:t>
            </a:r>
            <a:endParaRPr lang="en-US" sz="2400" dirty="0"/>
          </a:p>
          <a:p>
            <a:pPr marL="566738" lvl="1" indent="-284163">
              <a:buFont typeface="Arial" pitchFamily="34" charset="0"/>
              <a:buChar char="•"/>
            </a:pPr>
            <a:r>
              <a:rPr lang="en-US" dirty="0"/>
              <a:t>Local </a:t>
            </a:r>
            <a:r>
              <a:rPr lang="en-US" dirty="0" smtClean="0"/>
              <a:t>storage</a:t>
            </a:r>
            <a:endParaRPr lang="en-US" dirty="0"/>
          </a:p>
          <a:p>
            <a:pPr marL="566738" lvl="1" indent="-284163">
              <a:buFont typeface="Arial" pitchFamily="34" charset="0"/>
              <a:buChar char="•"/>
            </a:pPr>
            <a:r>
              <a:rPr lang="en-US" dirty="0"/>
              <a:t>Remote </a:t>
            </a:r>
            <a:r>
              <a:rPr lang="en-US" dirty="0" smtClean="0"/>
              <a:t>file shares</a:t>
            </a:r>
            <a:endParaRPr lang="en-US" dirty="0"/>
          </a:p>
          <a:p>
            <a:pPr marL="287338" indent="-287338"/>
            <a:r>
              <a:rPr lang="en-US" sz="2400" dirty="0"/>
              <a:t>Task 2: Determine the </a:t>
            </a:r>
            <a:r>
              <a:rPr lang="en-US" sz="2400" dirty="0" smtClean="0"/>
              <a:t>Configuration </a:t>
            </a:r>
            <a:r>
              <a:rPr lang="en-US" sz="2400" dirty="0"/>
              <a:t>and </a:t>
            </a:r>
            <a:r>
              <a:rPr lang="en-US" sz="2400" dirty="0" smtClean="0"/>
              <a:t>Content Storage Requirements</a:t>
            </a:r>
            <a:endParaRPr lang="en-US" sz="2400" dirty="0"/>
          </a:p>
          <a:p>
            <a:pPr marL="566738" lvl="1" indent="-284163">
              <a:buFont typeface="Arial" pitchFamily="34" charset="0"/>
              <a:buChar char="•"/>
            </a:pPr>
            <a:r>
              <a:rPr lang="en-US" dirty="0"/>
              <a:t>Capacity</a:t>
            </a:r>
          </a:p>
          <a:p>
            <a:pPr marL="566738" lvl="1" indent="-284163">
              <a:buFont typeface="Arial" pitchFamily="34" charset="0"/>
              <a:buChar char="•"/>
            </a:pPr>
            <a:r>
              <a:rPr lang="en-US" dirty="0"/>
              <a:t>Performance</a:t>
            </a:r>
          </a:p>
          <a:p>
            <a:pPr marL="287338" indent="-287338"/>
            <a:r>
              <a:rPr lang="en-US" sz="2400" dirty="0"/>
              <a:t>Task 3: Determine the </a:t>
            </a:r>
            <a:r>
              <a:rPr lang="en-US" sz="2400" dirty="0" smtClean="0"/>
              <a:t>Configuration </a:t>
            </a:r>
            <a:r>
              <a:rPr lang="en-US" sz="2400" dirty="0"/>
              <a:t>and </a:t>
            </a:r>
            <a:r>
              <a:rPr lang="en-US" sz="2400" dirty="0" smtClean="0"/>
              <a:t>Content Storage Fault Tolerance</a:t>
            </a:r>
            <a:endParaRPr lang="en-US" sz="2400" dirty="0"/>
          </a:p>
          <a:p>
            <a:pPr marL="566738" lvl="1" indent="-284163">
              <a:buFont typeface="Arial" pitchFamily="34" charset="0"/>
              <a:buChar char="•"/>
            </a:pPr>
            <a:r>
              <a:rPr lang="en-US" dirty="0" smtClean="0"/>
              <a:t>Built-in (network-attached</a:t>
            </a:r>
            <a:r>
              <a:rPr lang="en-US" dirty="0"/>
              <a:t>)</a:t>
            </a:r>
          </a:p>
          <a:p>
            <a:pPr marL="566738" lvl="1" indent="-284163">
              <a:buFont typeface="Arial" pitchFamily="34" charset="0"/>
              <a:buChar char="•"/>
            </a:pPr>
            <a:r>
              <a:rPr lang="en-US" dirty="0"/>
              <a:t>File </a:t>
            </a:r>
            <a:r>
              <a:rPr lang="en-US" dirty="0" smtClean="0"/>
              <a:t>replication</a:t>
            </a:r>
            <a:endParaRPr lang="en-US" dirty="0"/>
          </a:p>
          <a:p>
            <a:pPr marL="566738" lvl="1" indent="-284163">
              <a:buFont typeface="Arial" pitchFamily="34" charset="0"/>
              <a:buChar char="•"/>
            </a:pPr>
            <a:r>
              <a:rPr lang="en-US" dirty="0"/>
              <a:t>Server </a:t>
            </a:r>
            <a:r>
              <a:rPr lang="en-US" dirty="0" smtClean="0"/>
              <a:t>clustering</a:t>
            </a:r>
            <a:endParaRPr lang="en-US" dirty="0"/>
          </a:p>
          <a:p>
            <a:endParaRPr lang="en-US" sz="2400" dirty="0" smtClean="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852871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5: </a:t>
            </a:r>
            <a:r>
              <a:rPr lang="en-US" dirty="0"/>
              <a:t>Determine the Fault Tolerance for the Infrastructure</a:t>
            </a:r>
          </a:p>
        </p:txBody>
      </p:sp>
      <p:sp>
        <p:nvSpPr>
          <p:cNvPr id="3" name="Content Placeholder 2"/>
          <p:cNvSpPr>
            <a:spLocks noGrp="1"/>
          </p:cNvSpPr>
          <p:nvPr>
            <p:ph idx="1"/>
          </p:nvPr>
        </p:nvSpPr>
        <p:spPr>
          <a:xfrm>
            <a:off x="537027" y="1828800"/>
            <a:ext cx="8229600" cy="4648199"/>
          </a:xfrm>
        </p:spPr>
        <p:txBody>
          <a:bodyPr>
            <a:normAutofit/>
          </a:bodyPr>
          <a:lstStyle/>
          <a:p>
            <a:pPr marL="287338" indent="-287338"/>
            <a:r>
              <a:rPr lang="en-US" sz="2400" dirty="0"/>
              <a:t>Task 1: Determine the Fault-Tolerance Approach</a:t>
            </a:r>
          </a:p>
          <a:p>
            <a:pPr marL="566738" lvl="1" indent="-284163">
              <a:buFont typeface="Arial" pitchFamily="34" charset="0"/>
              <a:buChar char="•"/>
            </a:pPr>
            <a:r>
              <a:rPr lang="en-US" dirty="0" smtClean="0"/>
              <a:t>Software-based network load balancing (NLB)</a:t>
            </a:r>
            <a:endParaRPr lang="en-US" dirty="0"/>
          </a:p>
          <a:p>
            <a:pPr marL="566738" lvl="1" indent="-284163">
              <a:buFont typeface="Arial" pitchFamily="34" charset="0"/>
              <a:buChar char="•"/>
            </a:pPr>
            <a:r>
              <a:rPr lang="en-US" dirty="0"/>
              <a:t>Hardware load </a:t>
            </a:r>
            <a:r>
              <a:rPr lang="en-US" dirty="0" smtClean="0"/>
              <a:t>balancers</a:t>
            </a:r>
          </a:p>
          <a:p>
            <a:pPr marL="566738" lvl="1" indent="-284163">
              <a:buFont typeface="Arial" pitchFamily="34" charset="0"/>
              <a:buChar char="•"/>
            </a:pPr>
            <a:r>
              <a:rPr lang="en-US" dirty="0" smtClean="0"/>
              <a:t>Application </a:t>
            </a:r>
            <a:r>
              <a:rPr lang="en-US" dirty="0"/>
              <a:t>Request </a:t>
            </a:r>
            <a:r>
              <a:rPr lang="en-US" dirty="0" smtClean="0"/>
              <a:t>Routing</a:t>
            </a:r>
            <a:endParaRPr lang="en-US" dirty="0"/>
          </a:p>
          <a:p>
            <a:pPr marL="287338" indent="-287338"/>
            <a:r>
              <a:rPr lang="en-US" sz="2400" dirty="0"/>
              <a:t>Task 2: Determine the Need for Additional Services</a:t>
            </a:r>
          </a:p>
          <a:p>
            <a:pPr marL="566738" lvl="1" indent="-284163">
              <a:buFont typeface="Arial" pitchFamily="34" charset="0"/>
              <a:buChar char="•"/>
            </a:pPr>
            <a:r>
              <a:rPr lang="en-US" dirty="0"/>
              <a:t>Additional services like </a:t>
            </a:r>
            <a:r>
              <a:rPr lang="en-US" dirty="0" smtClean="0"/>
              <a:t>Domain Name System (DNS) </a:t>
            </a:r>
            <a:r>
              <a:rPr lang="en-US" dirty="0"/>
              <a:t>may require fault tolerance as well</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392273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Step </a:t>
            </a:r>
            <a:r>
              <a:rPr lang="en-US" dirty="0" smtClean="0"/>
              <a:t>6: </a:t>
            </a:r>
            <a:r>
              <a:rPr lang="en-US" dirty="0"/>
              <a:t>Determine Required Server Resources</a:t>
            </a:r>
          </a:p>
        </p:txBody>
      </p:sp>
      <p:sp>
        <p:nvSpPr>
          <p:cNvPr id="3" name="Content Placeholder 2"/>
          <p:cNvSpPr>
            <a:spLocks noGrp="1"/>
          </p:cNvSpPr>
          <p:nvPr>
            <p:ph idx="1"/>
          </p:nvPr>
        </p:nvSpPr>
        <p:spPr>
          <a:xfrm>
            <a:off x="537027" y="1524000"/>
            <a:ext cx="8229600" cy="4648199"/>
          </a:xfrm>
        </p:spPr>
        <p:txBody>
          <a:bodyPr>
            <a:normAutofit/>
          </a:bodyPr>
          <a:lstStyle/>
          <a:p>
            <a:pPr marL="287338" indent="-287338"/>
            <a:r>
              <a:rPr lang="en-US" sz="2400" dirty="0"/>
              <a:t>Task 1: Determine Whether to Use Virtualization</a:t>
            </a:r>
          </a:p>
          <a:p>
            <a:pPr marL="566738" lvl="1" indent="-284163">
              <a:buFont typeface="Arial" pitchFamily="34" charset="0"/>
              <a:buChar char="•"/>
            </a:pPr>
            <a:r>
              <a:rPr lang="en-US" dirty="0" smtClean="0"/>
              <a:t>Physical hardware</a:t>
            </a:r>
            <a:endParaRPr lang="en-US" dirty="0"/>
          </a:p>
          <a:p>
            <a:pPr marL="566738" lvl="1" indent="-284163">
              <a:buFont typeface="Arial" pitchFamily="34" charset="0"/>
              <a:buChar char="•"/>
            </a:pPr>
            <a:r>
              <a:rPr lang="en-US" dirty="0"/>
              <a:t>Virtual </a:t>
            </a:r>
            <a:r>
              <a:rPr lang="en-US" dirty="0" smtClean="0"/>
              <a:t>machines</a:t>
            </a:r>
            <a:endParaRPr lang="en-US" dirty="0"/>
          </a:p>
          <a:p>
            <a:pPr marL="287338" indent="-287338"/>
            <a:r>
              <a:rPr lang="en-US" sz="2400" dirty="0"/>
              <a:t>Task 2: Define the Number of IIS Instances</a:t>
            </a:r>
          </a:p>
          <a:p>
            <a:pPr marL="287338" lvl="1" indent="-287338">
              <a:spcBef>
                <a:spcPts val="1200"/>
              </a:spcBef>
              <a:buFont typeface="Arial" pitchFamily="34" charset="0"/>
              <a:buChar char="•"/>
            </a:pPr>
            <a:r>
              <a:rPr lang="en-US" sz="2400" dirty="0"/>
              <a:t>Task 3: Server Scaling Considerations</a:t>
            </a:r>
          </a:p>
          <a:p>
            <a:pPr marL="566738" lvl="1" indent="-284163">
              <a:lnSpc>
                <a:spcPct val="150000"/>
              </a:lnSpc>
              <a:buFont typeface="Arial" pitchFamily="34" charset="0"/>
              <a:buChar char="•"/>
            </a:pPr>
            <a:r>
              <a:rPr lang="en-US" dirty="0"/>
              <a:t>BranchCache </a:t>
            </a:r>
            <a:r>
              <a:rPr lang="en-US" dirty="0" smtClean="0"/>
              <a:t>(new </a:t>
            </a:r>
            <a:r>
              <a:rPr lang="en-US" dirty="0"/>
              <a:t>for Windows Server 2008 R2)</a:t>
            </a:r>
          </a:p>
          <a:p>
            <a:pPr marL="800100" lvl="2" indent="-284163">
              <a:buFont typeface="Arial" pitchFamily="34" charset="0"/>
              <a:buChar char="•"/>
            </a:pPr>
            <a:r>
              <a:rPr lang="en-US" dirty="0"/>
              <a:t>CPU</a:t>
            </a:r>
          </a:p>
          <a:p>
            <a:pPr marL="800100" lvl="2" indent="-284163">
              <a:buFont typeface="Arial" pitchFamily="34" charset="0"/>
              <a:buChar char="•"/>
            </a:pPr>
            <a:r>
              <a:rPr lang="en-US" dirty="0"/>
              <a:t>Memory</a:t>
            </a:r>
          </a:p>
          <a:p>
            <a:pPr marL="800100" lvl="2" indent="-284163">
              <a:buFont typeface="Arial" pitchFamily="34" charset="0"/>
              <a:buChar char="•"/>
            </a:pPr>
            <a:r>
              <a:rPr lang="en-US" dirty="0"/>
              <a:t>Network</a:t>
            </a:r>
          </a:p>
          <a:p>
            <a:pPr marL="174625" lvl="1" indent="-174625">
              <a:spcBef>
                <a:spcPts val="1200"/>
              </a:spcBef>
              <a:buFont typeface="Arial" pitchFamily="34" charset="0"/>
              <a:buChar char="•"/>
            </a:pPr>
            <a:endParaRPr lang="en-US" sz="2400" dirty="0"/>
          </a:p>
          <a:p>
            <a:pPr marL="566738" lvl="1" indent="-284163">
              <a:buFont typeface="Arial" pitchFamily="34" charset="0"/>
              <a:buChar char="•"/>
            </a:pPr>
            <a:endParaRPr lang="en-US" dirty="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671418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Summary and Conclusion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normAutofit/>
          </a:bodyPr>
          <a:lstStyle/>
          <a:p>
            <a:pPr marL="228600" indent="-228600"/>
            <a:r>
              <a:rPr lang="en-US" sz="2400" dirty="0"/>
              <a:t>Each application was scoped and characterized</a:t>
            </a:r>
          </a:p>
          <a:p>
            <a:pPr marL="228600" indent="-228600"/>
            <a:r>
              <a:rPr lang="en-US" sz="2400" dirty="0"/>
              <a:t>Implementation method and platform selected</a:t>
            </a:r>
          </a:p>
          <a:p>
            <a:pPr marL="228600" indent="-228600"/>
            <a:r>
              <a:rPr lang="en-US" sz="2400" dirty="0"/>
              <a:t>Configuration and content storage location decided</a:t>
            </a:r>
          </a:p>
          <a:p>
            <a:pPr marL="228600" indent="-228600"/>
            <a:r>
              <a:rPr lang="en-US" sz="2400" dirty="0" smtClean="0"/>
              <a:t>Fault-tolerance </a:t>
            </a:r>
            <a:r>
              <a:rPr lang="en-US" sz="2400" dirty="0"/>
              <a:t>needs addressed</a:t>
            </a:r>
          </a:p>
          <a:p>
            <a:pPr marL="228600" indent="-228600"/>
            <a:r>
              <a:rPr lang="en-US" sz="2400" dirty="0"/>
              <a:t>Server instances determined and scaled appropriately</a:t>
            </a:r>
          </a:p>
          <a:p>
            <a:pPr marL="228600" lvl="2" indent="-228600">
              <a:spcBef>
                <a:spcPts val="1200"/>
              </a:spcBef>
              <a:buFont typeface="Arial" pitchFamily="34" charset="0"/>
              <a:buChar char="•"/>
            </a:pPr>
            <a:r>
              <a:rPr lang="en-US" sz="2400" dirty="0" smtClean="0"/>
              <a:t>Provide </a:t>
            </a:r>
            <a:r>
              <a:rPr lang="en-US" sz="2400" dirty="0"/>
              <a:t>feedback to </a:t>
            </a:r>
            <a:r>
              <a:rPr lang="en-US" sz="2400" dirty="0" smtClean="0">
                <a:hlinkClick r:id="rId3"/>
              </a:rPr>
              <a:t>ipdfdbk@microsoft.com</a:t>
            </a:r>
            <a:endParaRPr lang="en-US" sz="2400" dirty="0"/>
          </a:p>
          <a:p>
            <a:endParaRPr lang="en-US" b="0" dirty="0" smtClean="0"/>
          </a:p>
          <a:p>
            <a:endParaRPr lang="en-US" b="0" dirty="0" smtClean="0"/>
          </a:p>
        </p:txBody>
      </p:sp>
    </p:spTree>
    <p:extLst>
      <p:ext uri="{BB962C8B-B14F-4D97-AF65-F5344CB8AC3E}">
        <p14:creationId xmlns:p14="http://schemas.microsoft.com/office/powerpoint/2010/main" val="3788000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Find More Information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lstStyle/>
          <a:p>
            <a:r>
              <a:rPr lang="en-US" b="0" dirty="0" smtClean="0"/>
              <a:t>Download the full document and other IPD guides:</a:t>
            </a:r>
          </a:p>
          <a:p>
            <a:pPr lvl="1">
              <a:buNone/>
            </a:pPr>
            <a:r>
              <a:rPr lang="en-US" dirty="0" smtClean="0">
                <a:hlinkClick r:id="rId3"/>
              </a:rPr>
              <a:t>www.microsoft.com/ipd </a:t>
            </a:r>
            <a:endParaRPr lang="en-US" dirty="0" smtClean="0"/>
          </a:p>
          <a:p>
            <a:pPr marL="174625" lvl="1" indent="-174625">
              <a:spcBef>
                <a:spcPts val="1200"/>
              </a:spcBef>
              <a:buFont typeface="Arial" pitchFamily="34" charset="0"/>
              <a:buChar char="•"/>
            </a:pPr>
            <a:r>
              <a:rPr lang="en-US" dirty="0" smtClean="0"/>
              <a:t>Contact the IPD team:</a:t>
            </a:r>
          </a:p>
          <a:p>
            <a:pPr lvl="1">
              <a:buNone/>
            </a:pPr>
            <a:r>
              <a:rPr lang="en-US" dirty="0" smtClean="0">
                <a:hlinkClick r:id="rId4"/>
              </a:rPr>
              <a:t>ipdfdbk@microsoft.com</a:t>
            </a:r>
            <a:endParaRPr lang="en-US" dirty="0" smtClean="0"/>
          </a:p>
          <a:p>
            <a:pPr marL="174625" lvl="2" indent="-174625">
              <a:spcBef>
                <a:spcPts val="1200"/>
              </a:spcBef>
              <a:buFont typeface="Arial" pitchFamily="34" charset="0"/>
              <a:buChar char="•"/>
            </a:pPr>
            <a:r>
              <a:rPr lang="en-US" dirty="0" smtClean="0"/>
              <a:t>Access the Microsoft Solution Accelerators website:</a:t>
            </a:r>
          </a:p>
          <a:p>
            <a:pPr lvl="1">
              <a:buNone/>
            </a:pPr>
            <a:r>
              <a:rPr lang="en-US" dirty="0" smtClean="0">
                <a:hlinkClick r:id="rId5"/>
              </a:rPr>
              <a:t>www.microsoft.com/technet/SolutionAccelerators</a:t>
            </a:r>
            <a:endParaRPr lang="en-US" dirty="0" smtClean="0"/>
          </a:p>
          <a:p>
            <a:endParaRPr lang="en-US" b="0" dirty="0" smtClean="0"/>
          </a:p>
          <a:p>
            <a:endParaRPr lang="en-US" b="0" dirty="0" smtClean="0"/>
          </a:p>
        </p:txBody>
      </p:sp>
    </p:spTree>
    <p:extLst>
      <p:ext uri="{BB962C8B-B14F-4D97-AF65-F5344CB8AC3E}">
        <p14:creationId xmlns:p14="http://schemas.microsoft.com/office/powerpoint/2010/main" val="457772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Tree>
    <p:extLst>
      <p:ext uri="{BB962C8B-B14F-4D97-AF65-F5344CB8AC3E}">
        <p14:creationId xmlns:p14="http://schemas.microsoft.com/office/powerpoint/2010/main" val="1360273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Addenda</a:t>
            </a:r>
            <a:endParaRPr lang="en-US" b="1" dirty="0"/>
          </a:p>
        </p:txBody>
      </p:sp>
      <p:sp>
        <p:nvSpPr>
          <p:cNvPr id="3" name="TextBox 2"/>
          <p:cNvSpPr txBox="1"/>
          <p:nvPr/>
        </p:nvSpPr>
        <p:spPr>
          <a:xfrm>
            <a:off x="609600" y="1295400"/>
            <a:ext cx="6934200" cy="800219"/>
          </a:xfrm>
          <a:prstGeom prst="rect">
            <a:avLst/>
          </a:prstGeom>
          <a:noFill/>
        </p:spPr>
        <p:txBody>
          <a:bodyPr wrap="square" rtlCol="0">
            <a:spAutoFit/>
          </a:bodyPr>
          <a:lstStyle/>
          <a:p>
            <a:pPr marL="174625" indent="-174625">
              <a:spcBef>
                <a:spcPts val="1200"/>
              </a:spcBef>
              <a:buClr>
                <a:schemeClr val="accent1"/>
              </a:buClr>
              <a:buFont typeface="Arial" pitchFamily="34" charset="0"/>
              <a:buChar char="•"/>
            </a:pPr>
            <a:r>
              <a:rPr lang="en-US" dirty="0" smtClean="0">
                <a:solidFill>
                  <a:schemeClr val="tx2"/>
                </a:solidFill>
              </a:rPr>
              <a:t>Benefits of using the IIS guide</a:t>
            </a:r>
          </a:p>
          <a:p>
            <a:pPr marL="174625" indent="-174625">
              <a:spcBef>
                <a:spcPts val="1200"/>
              </a:spcBef>
              <a:buClr>
                <a:schemeClr val="accent1"/>
              </a:buClr>
              <a:buFont typeface="Arial" pitchFamily="34" charset="0"/>
              <a:buChar char="•"/>
            </a:pPr>
            <a:r>
              <a:rPr lang="en-US" dirty="0" smtClean="0">
                <a:solidFill>
                  <a:schemeClr val="tx2"/>
                </a:solidFill>
              </a:rPr>
              <a:t>IPD in Microsoft Operations Framework 4.0</a:t>
            </a:r>
          </a:p>
        </p:txBody>
      </p:sp>
    </p:spTree>
    <p:extLst>
      <p:ext uri="{BB962C8B-B14F-4D97-AF65-F5344CB8AC3E}">
        <p14:creationId xmlns:p14="http://schemas.microsoft.com/office/powerpoint/2010/main" val="2854640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Benefits of Using the IIS Guide</a:t>
            </a:r>
            <a:endParaRPr lang="en-US" dirty="0"/>
          </a:p>
        </p:txBody>
      </p:sp>
      <p:sp>
        <p:nvSpPr>
          <p:cNvPr id="3" name="Content Placeholder 2"/>
          <p:cNvSpPr>
            <a:spLocks noGrp="1"/>
          </p:cNvSpPr>
          <p:nvPr>
            <p:ph idx="1"/>
          </p:nvPr>
        </p:nvSpPr>
        <p:spPr>
          <a:xfrm>
            <a:off x="537027" y="1600200"/>
            <a:ext cx="8229600" cy="4724400"/>
          </a:xfrm>
        </p:spPr>
        <p:txBody>
          <a:bodyPr>
            <a:normAutofit/>
          </a:bodyPr>
          <a:lstStyle/>
          <a:p>
            <a:r>
              <a:rPr lang="en-US" dirty="0" smtClean="0"/>
              <a:t>Benefits for Business Stakeholders/Decision Makers</a:t>
            </a:r>
          </a:p>
          <a:p>
            <a:pPr lvl="1">
              <a:lnSpc>
                <a:spcPct val="150000"/>
              </a:lnSpc>
              <a:buFont typeface="Arial" pitchFamily="34" charset="0"/>
              <a:buChar char="•"/>
            </a:pPr>
            <a:r>
              <a:rPr lang="en-US" sz="1500" dirty="0" smtClean="0"/>
              <a:t>Most cost-effective design solution for implementation</a:t>
            </a:r>
          </a:p>
          <a:p>
            <a:pPr lvl="1">
              <a:lnSpc>
                <a:spcPct val="150000"/>
              </a:lnSpc>
              <a:buFont typeface="Arial" pitchFamily="34" charset="0"/>
              <a:buChar char="•"/>
            </a:pPr>
            <a:r>
              <a:rPr lang="en-US" sz="1500" dirty="0" smtClean="0"/>
              <a:t>Alignment between the business and IT from the beginning of the design process to the end</a:t>
            </a:r>
          </a:p>
          <a:p>
            <a:r>
              <a:rPr lang="en-US" dirty="0" smtClean="0"/>
              <a:t>Benefits for Infrastructure Stakeholders/Decision Makers</a:t>
            </a:r>
          </a:p>
          <a:p>
            <a:pPr lvl="1">
              <a:lnSpc>
                <a:spcPct val="150000"/>
              </a:lnSpc>
              <a:buFont typeface="Arial" pitchFamily="34" charset="0"/>
              <a:buChar char="•"/>
            </a:pPr>
            <a:r>
              <a:rPr lang="en-US" sz="1500" dirty="0"/>
              <a:t>Authoritative guidance</a:t>
            </a:r>
          </a:p>
          <a:p>
            <a:pPr lvl="1">
              <a:lnSpc>
                <a:spcPct val="150000"/>
              </a:lnSpc>
              <a:buFont typeface="Arial" pitchFamily="34" charset="0"/>
              <a:buChar char="•"/>
            </a:pPr>
            <a:r>
              <a:rPr lang="en-US" sz="1500" dirty="0"/>
              <a:t>Business validation questions ensuring solution meets requirements of </a:t>
            </a:r>
            <a:r>
              <a:rPr lang="en-US" sz="1500" dirty="0" smtClean="0"/>
              <a:t/>
            </a:r>
            <a:br>
              <a:rPr lang="en-US" sz="1500" dirty="0" smtClean="0"/>
            </a:br>
            <a:r>
              <a:rPr lang="en-US" sz="1500" dirty="0" smtClean="0"/>
              <a:t>business </a:t>
            </a:r>
            <a:r>
              <a:rPr lang="en-US" sz="1500" dirty="0"/>
              <a:t>and infrastructure stakeholders</a:t>
            </a:r>
          </a:p>
          <a:p>
            <a:pPr lvl="1">
              <a:lnSpc>
                <a:spcPct val="150000"/>
              </a:lnSpc>
              <a:buFont typeface="Arial" pitchFamily="34" charset="0"/>
              <a:buChar char="•"/>
            </a:pPr>
            <a:r>
              <a:rPr lang="en-US" sz="1500" dirty="0"/>
              <a:t>High integrity design criteria that includes product limitations</a:t>
            </a:r>
          </a:p>
          <a:p>
            <a:pPr lvl="1">
              <a:lnSpc>
                <a:spcPct val="150000"/>
              </a:lnSpc>
              <a:buFont typeface="Arial" pitchFamily="34" charset="0"/>
              <a:buChar char="•"/>
            </a:pPr>
            <a:r>
              <a:rPr lang="en-US" sz="1500" dirty="0"/>
              <a:t>Fault-tolerant infrastructure</a:t>
            </a:r>
          </a:p>
          <a:p>
            <a:pPr lvl="1">
              <a:lnSpc>
                <a:spcPct val="150000"/>
              </a:lnSpc>
              <a:buFont typeface="Arial" pitchFamily="34" charset="0"/>
              <a:buChar char="•"/>
            </a:pPr>
            <a:r>
              <a:rPr lang="en-US" sz="1500" dirty="0"/>
              <a:t>Proportionate system and network availability to meet business requirements</a:t>
            </a:r>
          </a:p>
          <a:p>
            <a:pPr lvl="1">
              <a:lnSpc>
                <a:spcPct val="150000"/>
              </a:lnSpc>
              <a:buFont typeface="Arial" pitchFamily="34" charset="0"/>
              <a:buChar char="•"/>
            </a:pPr>
            <a:r>
              <a:rPr lang="en-US" sz="1500" dirty="0"/>
              <a:t>Infrastructure that’s sized appropriately for business requirements</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Benefits of Using the IIS Guide (Continued)</a:t>
            </a:r>
            <a:endParaRPr lang="en-US" dirty="0"/>
          </a:p>
        </p:txBody>
      </p:sp>
      <p:sp>
        <p:nvSpPr>
          <p:cNvPr id="3" name="Content Placeholder 2"/>
          <p:cNvSpPr>
            <a:spLocks noGrp="1"/>
          </p:cNvSpPr>
          <p:nvPr>
            <p:ph idx="1"/>
          </p:nvPr>
        </p:nvSpPr>
        <p:spPr>
          <a:xfrm>
            <a:off x="537027" y="1676400"/>
            <a:ext cx="8229600" cy="4241797"/>
          </a:xfrm>
        </p:spPr>
        <p:txBody>
          <a:bodyPr>
            <a:normAutofit/>
          </a:bodyPr>
          <a:lstStyle/>
          <a:p>
            <a:r>
              <a:rPr lang="en-US" dirty="0" smtClean="0"/>
              <a:t>Benefits for Consultants or Partners</a:t>
            </a:r>
          </a:p>
          <a:p>
            <a:pPr lvl="1">
              <a:lnSpc>
                <a:spcPct val="150000"/>
              </a:lnSpc>
              <a:buFont typeface="Arial" pitchFamily="34" charset="0"/>
              <a:buChar char="•"/>
            </a:pPr>
            <a:r>
              <a:rPr lang="en-US" sz="1500" dirty="0" smtClean="0"/>
              <a:t>Rapid readiness for consulting engagements</a:t>
            </a:r>
          </a:p>
          <a:p>
            <a:pPr lvl="1">
              <a:lnSpc>
                <a:spcPct val="150000"/>
              </a:lnSpc>
              <a:buFont typeface="Arial" pitchFamily="34" charset="0"/>
              <a:buChar char="•"/>
            </a:pPr>
            <a:r>
              <a:rPr lang="en-US" sz="1500" dirty="0" smtClean="0"/>
              <a:t>Planning and design template to standardize design and peer reviews</a:t>
            </a:r>
          </a:p>
          <a:p>
            <a:pPr lvl="1">
              <a:lnSpc>
                <a:spcPct val="150000"/>
              </a:lnSpc>
              <a:buFont typeface="Arial" pitchFamily="34" charset="0"/>
              <a:buChar char="•"/>
            </a:pPr>
            <a:r>
              <a:rPr lang="en-US" sz="1500" dirty="0" smtClean="0"/>
              <a:t>A “leave-behind” for pre- and post-sales visits to customer sites</a:t>
            </a:r>
          </a:p>
          <a:p>
            <a:pPr lvl="1">
              <a:lnSpc>
                <a:spcPct val="150000"/>
              </a:lnSpc>
              <a:buFont typeface="Arial" pitchFamily="34" charset="0"/>
              <a:buChar char="•"/>
            </a:pPr>
            <a:r>
              <a:rPr lang="en-US" sz="1500" dirty="0" smtClean="0"/>
              <a:t>General classroom instruction/preparation</a:t>
            </a:r>
          </a:p>
          <a:p>
            <a:r>
              <a:rPr lang="en-US" dirty="0" smtClean="0"/>
              <a:t>Benefits for the Entire Organization</a:t>
            </a:r>
          </a:p>
          <a:p>
            <a:pPr lvl="1">
              <a:lnSpc>
                <a:spcPct val="150000"/>
              </a:lnSpc>
              <a:buFont typeface="Arial" pitchFamily="34" charset="0"/>
              <a:buChar char="•"/>
            </a:pPr>
            <a:r>
              <a:rPr lang="en-US" sz="1500" dirty="0"/>
              <a:t>Using the guide should result in a design that will be sized, configured, </a:t>
            </a:r>
            <a:r>
              <a:rPr lang="en-US" sz="1500" dirty="0" smtClean="0"/>
              <a:t/>
            </a:r>
            <a:br>
              <a:rPr lang="en-US" sz="1500" dirty="0" smtClean="0"/>
            </a:br>
            <a:r>
              <a:rPr lang="en-US" sz="1500" dirty="0" smtClean="0"/>
              <a:t>and </a:t>
            </a:r>
            <a:r>
              <a:rPr lang="en-US" sz="1500" dirty="0"/>
              <a:t>appropriately placed to deliver a solution for achieving stated business requirements</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IPD in Microsoft Operations Framework 4.0</a:t>
            </a:r>
            <a:endParaRPr lang="en-US" dirty="0"/>
          </a:p>
        </p:txBody>
      </p:sp>
      <p:sp>
        <p:nvSpPr>
          <p:cNvPr id="3" name="Content Placeholder 2"/>
          <p:cNvSpPr>
            <a:spLocks noGrp="1"/>
          </p:cNvSpPr>
          <p:nvPr>
            <p:ph idx="1"/>
          </p:nvPr>
        </p:nvSpPr>
        <p:spPr>
          <a:xfrm>
            <a:off x="533400" y="1600200"/>
            <a:ext cx="8229600" cy="4241797"/>
          </a:xfrm>
        </p:spPr>
        <p:txBody>
          <a:bodyPr/>
          <a:lstStyle/>
          <a:p>
            <a:pPr indent="0">
              <a:buNone/>
            </a:pPr>
            <a:r>
              <a:rPr lang="en-US" dirty="0" smtClean="0"/>
              <a:t>Use MOF with IPD guides to ensure that people and process considerations are addressed when changes to an organization’s </a:t>
            </a:r>
            <a:br>
              <a:rPr lang="en-US" dirty="0" smtClean="0"/>
            </a:br>
            <a:r>
              <a:rPr lang="en-US" dirty="0" smtClean="0"/>
              <a:t>IT services are being planned.</a:t>
            </a:r>
            <a:endParaRPr lang="en-US" dirty="0"/>
          </a:p>
        </p:txBody>
      </p:sp>
      <p:pic>
        <p:nvPicPr>
          <p:cNvPr id="4" name="Picture 5" descr="MOF_graphic.jpg"/>
          <p:cNvPicPr>
            <a:picLocks noChangeAspect="1" noChangeArrowheads="1"/>
          </p:cNvPicPr>
          <p:nvPr/>
        </p:nvPicPr>
        <p:blipFill>
          <a:blip r:embed="rId3" cstate="print"/>
          <a:srcRect/>
          <a:stretch>
            <a:fillRect/>
          </a:stretch>
        </p:blipFill>
        <p:spPr bwMode="auto">
          <a:xfrm>
            <a:off x="1828800" y="2667000"/>
            <a:ext cx="5029200" cy="4047404"/>
          </a:xfrm>
          <a:prstGeom prst="rect">
            <a:avLst/>
          </a:prstGeom>
          <a:noFill/>
          <a:ln w="9525">
            <a:noFill/>
            <a:miter lim="800000"/>
            <a:headEnd/>
            <a:tailEnd/>
          </a:ln>
        </p:spPr>
      </p:pic>
    </p:spTree>
    <p:extLst>
      <p:ext uri="{BB962C8B-B14F-4D97-AF65-F5344CB8AC3E}">
        <p14:creationId xmlns:p14="http://schemas.microsoft.com/office/powerpoint/2010/main" val="3423722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6" y="841151"/>
            <a:ext cx="8378373" cy="1384995"/>
          </a:xfrm>
        </p:spPr>
        <p:txBody>
          <a:bodyPr/>
          <a:lstStyle/>
          <a:p>
            <a:r>
              <a:rPr lang="en-US" dirty="0" smtClean="0"/>
              <a:t>What Is IPD?</a:t>
            </a:r>
            <a:br>
              <a:rPr lang="en-US" dirty="0" smtClean="0"/>
            </a:br>
            <a:r>
              <a:rPr lang="en-US" sz="2000" dirty="0" smtClean="0">
                <a:solidFill>
                  <a:schemeClr val="tx1"/>
                </a:solidFill>
              </a:rPr>
              <a:t>Guidance that clarifies and streamlines the planning and design process for Microsoft</a:t>
            </a:r>
            <a:r>
              <a:rPr lang="en-US" sz="2000" baseline="30000" dirty="0" smtClean="0">
                <a:solidFill>
                  <a:schemeClr val="tx1"/>
                </a:solidFill>
              </a:rPr>
              <a:t>® </a:t>
            </a:r>
            <a:r>
              <a:rPr lang="en-US" sz="2000" dirty="0" smtClean="0">
                <a:solidFill>
                  <a:schemeClr val="tx1"/>
                </a:solidFill>
              </a:rPr>
              <a:t>infrastructure technologies</a:t>
            </a:r>
            <a:endParaRPr lang="en-US" sz="2000" dirty="0">
              <a:solidFill>
                <a:schemeClr val="tx1"/>
              </a:solidFill>
            </a:endParaRPr>
          </a:p>
        </p:txBody>
      </p:sp>
      <p:sp>
        <p:nvSpPr>
          <p:cNvPr id="25" name="Content Placeholder 24"/>
          <p:cNvSpPr>
            <a:spLocks noGrp="1"/>
          </p:cNvSpPr>
          <p:nvPr>
            <p:ph idx="1"/>
          </p:nvPr>
        </p:nvSpPr>
        <p:spPr>
          <a:xfrm>
            <a:off x="537027" y="2819400"/>
            <a:ext cx="8229600" cy="3283866"/>
          </a:xfrm>
        </p:spPr>
        <p:txBody>
          <a:bodyPr/>
          <a:lstStyle/>
          <a:p>
            <a:pPr>
              <a:buNone/>
            </a:pPr>
            <a:r>
              <a:rPr lang="en-US" dirty="0" smtClean="0"/>
              <a:t>  </a:t>
            </a:r>
            <a:r>
              <a:rPr lang="en-US" sz="2400" dirty="0" smtClean="0"/>
              <a:t>IPD:</a:t>
            </a:r>
          </a:p>
          <a:p>
            <a:pPr marL="392113" indent="-217488"/>
            <a:r>
              <a:rPr lang="en-US" dirty="0" smtClean="0"/>
              <a:t>Defines decision flow</a:t>
            </a:r>
          </a:p>
          <a:p>
            <a:pPr marL="392113" indent="-217488"/>
            <a:r>
              <a:rPr lang="en-US" dirty="0" smtClean="0"/>
              <a:t>Describes decisions to be made</a:t>
            </a:r>
          </a:p>
          <a:p>
            <a:pPr marL="392113" indent="-217488"/>
            <a:r>
              <a:rPr lang="en-US" dirty="0" smtClean="0"/>
              <a:t>Relates decisions and options for the business</a:t>
            </a:r>
          </a:p>
          <a:p>
            <a:pPr marL="392113" indent="-217488"/>
            <a:r>
              <a:rPr lang="en-US" dirty="0" smtClean="0"/>
              <a:t>Frames additional questions for business understanding</a:t>
            </a:r>
          </a:p>
          <a:p>
            <a:pPr>
              <a:buNone/>
            </a:pPr>
            <a:r>
              <a:rPr lang="en-US" dirty="0" smtClean="0"/>
              <a:t>  IPD guides are available at </a:t>
            </a:r>
            <a:r>
              <a:rPr lang="en-US" dirty="0" smtClean="0">
                <a:hlinkClick r:id="rId3"/>
              </a:rPr>
              <a:t>www.microsoft.com/ipd</a:t>
            </a:r>
            <a:endParaRPr lang="en-US" dirty="0" smtClean="0"/>
          </a:p>
          <a:p>
            <a:pPr>
              <a:buNone/>
            </a:pPr>
            <a:endParaRPr lang="en-US" dirty="0"/>
          </a:p>
        </p:txBody>
      </p:sp>
    </p:spTree>
    <p:extLst>
      <p:ext uri="{BB962C8B-B14F-4D97-AF65-F5344CB8AC3E}">
        <p14:creationId xmlns:p14="http://schemas.microsoft.com/office/powerpoint/2010/main" val="550503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2286000"/>
            <a:ext cx="8229600" cy="461665"/>
          </a:xfrm>
        </p:spPr>
        <p:txBody>
          <a:bodyPr/>
          <a:lstStyle/>
          <a:p>
            <a:r>
              <a:rPr lang="en-US" dirty="0" smtClean="0"/>
              <a:t>Getting Started</a:t>
            </a:r>
            <a:endParaRPr lang="en-US" dirty="0"/>
          </a:p>
        </p:txBody>
      </p:sp>
      <p:sp>
        <p:nvSpPr>
          <p:cNvPr id="54" name="TextBox 53"/>
          <p:cNvSpPr txBox="1"/>
          <p:nvPr/>
        </p:nvSpPr>
        <p:spPr>
          <a:xfrm>
            <a:off x="685800" y="2743200"/>
            <a:ext cx="8077200" cy="1077218"/>
          </a:xfrm>
          <a:prstGeom prst="rect">
            <a:avLst/>
          </a:prstGeom>
          <a:noFill/>
        </p:spPr>
        <p:txBody>
          <a:bodyPr wrap="square" rtlCol="0">
            <a:spAutoFit/>
          </a:bodyPr>
          <a:lstStyle/>
          <a:p>
            <a:r>
              <a:rPr lang="fr-FR" sz="3200" dirty="0"/>
              <a:t>Internet Information Services 7.0 </a:t>
            </a:r>
            <a:r>
              <a:rPr lang="fr-FR" sz="3200" dirty="0" smtClean="0"/>
              <a:t>and </a:t>
            </a:r>
            <a:r>
              <a:rPr lang="fr-FR" sz="3200" dirty="0"/>
              <a:t>Internet Information Services 7.5 </a:t>
            </a:r>
            <a:endParaRPr lang="en-US" sz="3200" dirty="0"/>
          </a:p>
        </p:txBody>
      </p:sp>
    </p:spTree>
    <p:extLst>
      <p:ext uri="{BB962C8B-B14F-4D97-AF65-F5344CB8AC3E}">
        <p14:creationId xmlns:p14="http://schemas.microsoft.com/office/powerpoint/2010/main" val="3858113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914400"/>
            <a:ext cx="8229600" cy="461665"/>
          </a:xfrm>
        </p:spPr>
        <p:txBody>
          <a:bodyPr/>
          <a:lstStyle/>
          <a:p>
            <a:r>
              <a:rPr lang="en-US" dirty="0" smtClean="0"/>
              <a:t>Purpose and Overview</a:t>
            </a:r>
            <a:endParaRPr lang="en-US" dirty="0"/>
          </a:p>
        </p:txBody>
      </p:sp>
      <p:sp>
        <p:nvSpPr>
          <p:cNvPr id="4" name="TextBox 3"/>
          <p:cNvSpPr txBox="1"/>
          <p:nvPr/>
        </p:nvSpPr>
        <p:spPr>
          <a:xfrm>
            <a:off x="762000" y="1828800"/>
            <a:ext cx="7162800" cy="4431983"/>
          </a:xfrm>
          <a:prstGeom prst="rect">
            <a:avLst/>
          </a:prstGeom>
          <a:noFill/>
        </p:spPr>
        <p:txBody>
          <a:bodyPr wrap="square" rtlCol="0">
            <a:spAutoFit/>
          </a:bodyPr>
          <a:lstStyle/>
          <a:p>
            <a:r>
              <a:rPr lang="en-US" sz="2800" dirty="0" smtClean="0"/>
              <a:t>Purpose</a:t>
            </a:r>
          </a:p>
          <a:p>
            <a:pPr marL="174625" indent="-174625">
              <a:spcBef>
                <a:spcPts val="1200"/>
              </a:spcBef>
              <a:buClr>
                <a:schemeClr val="accent1"/>
              </a:buClr>
              <a:buFont typeface="Arial" pitchFamily="34" charset="0"/>
              <a:buChar char="•"/>
            </a:pPr>
            <a:r>
              <a:rPr lang="en-US" dirty="0">
                <a:solidFill>
                  <a:schemeClr val="tx2"/>
                </a:solidFill>
              </a:rPr>
              <a:t>To provide guidance for designing an Internet Information Services (IIS) infrastructure</a:t>
            </a:r>
          </a:p>
          <a:p>
            <a:endParaRPr lang="en-US" dirty="0" smtClean="0"/>
          </a:p>
          <a:p>
            <a:r>
              <a:rPr lang="en-US" sz="2800" dirty="0" smtClean="0"/>
              <a:t>Overview</a:t>
            </a:r>
          </a:p>
          <a:p>
            <a:pPr marL="174625" indent="-174625">
              <a:spcBef>
                <a:spcPts val="1200"/>
              </a:spcBef>
              <a:buClr>
                <a:schemeClr val="accent1"/>
              </a:buClr>
              <a:buFont typeface="Arial" pitchFamily="34" charset="0"/>
              <a:buChar char="•"/>
            </a:pPr>
            <a:r>
              <a:rPr lang="en-US" dirty="0"/>
              <a:t>What’s new for Windows Server</a:t>
            </a:r>
            <a:r>
              <a:rPr lang="en-US" baseline="30000" dirty="0"/>
              <a:t>®</a:t>
            </a:r>
            <a:r>
              <a:rPr lang="en-US" dirty="0"/>
              <a:t> 2008 R2 and IIS 7.5</a:t>
            </a:r>
          </a:p>
          <a:p>
            <a:pPr marL="174625" indent="-174625">
              <a:spcBef>
                <a:spcPts val="1200"/>
              </a:spcBef>
              <a:buClr>
                <a:schemeClr val="accent1"/>
              </a:buClr>
              <a:buFont typeface="Arial" pitchFamily="34" charset="0"/>
              <a:buChar char="•"/>
            </a:pPr>
            <a:r>
              <a:rPr lang="en-US" dirty="0"/>
              <a:t>IIS infrastructure design </a:t>
            </a:r>
            <a:r>
              <a:rPr lang="en-US" dirty="0" smtClean="0"/>
              <a:t>process</a:t>
            </a:r>
          </a:p>
          <a:p>
            <a:pPr marL="509588" lvl="1" indent="-285750">
              <a:lnSpc>
                <a:spcPct val="150000"/>
              </a:lnSpc>
              <a:spcBef>
                <a:spcPts val="300"/>
              </a:spcBef>
              <a:buClr>
                <a:schemeClr val="accent1"/>
              </a:buClr>
              <a:buFont typeface="Arial" pitchFamily="34" charset="0"/>
              <a:buChar char="•"/>
            </a:pPr>
            <a:r>
              <a:rPr lang="en-US" dirty="0">
                <a:solidFill>
                  <a:schemeClr val="tx2"/>
                </a:solidFill>
              </a:rPr>
              <a:t>Assessing the applications</a:t>
            </a:r>
          </a:p>
          <a:p>
            <a:pPr marL="509588" lvl="1" indent="-285750">
              <a:lnSpc>
                <a:spcPct val="150000"/>
              </a:lnSpc>
              <a:spcBef>
                <a:spcPts val="300"/>
              </a:spcBef>
              <a:buClr>
                <a:schemeClr val="accent1"/>
              </a:buClr>
              <a:buFont typeface="Arial" pitchFamily="34" charset="0"/>
              <a:buChar char="•"/>
            </a:pPr>
            <a:r>
              <a:rPr lang="en-US" dirty="0">
                <a:solidFill>
                  <a:schemeClr val="tx2"/>
                </a:solidFill>
              </a:rPr>
              <a:t>Designing the IIS</a:t>
            </a:r>
          </a:p>
          <a:p>
            <a:pPr marL="174625" indent="-174625">
              <a:spcBef>
                <a:spcPts val="1200"/>
              </a:spcBef>
              <a:buClr>
                <a:schemeClr val="accent1"/>
              </a:buClr>
              <a:buFont typeface="Arial" pitchFamily="34" charset="0"/>
              <a:buChar char="•"/>
            </a:pPr>
            <a:endParaRPr lang="en-US" dirty="0"/>
          </a:p>
          <a:p>
            <a:endParaRPr lang="en-US" dirty="0"/>
          </a:p>
        </p:txBody>
      </p:sp>
    </p:spTree>
    <p:extLst>
      <p:ext uri="{BB962C8B-B14F-4D97-AF65-F5344CB8AC3E}">
        <p14:creationId xmlns:p14="http://schemas.microsoft.com/office/powerpoint/2010/main" val="731732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What’s New in </a:t>
            </a:r>
            <a:br>
              <a:rPr lang="en-US" dirty="0"/>
            </a:br>
            <a:r>
              <a:rPr lang="en-US" dirty="0"/>
              <a:t>Windows Server 2008 R2 (IIS 7.5)</a:t>
            </a:r>
          </a:p>
        </p:txBody>
      </p:sp>
      <p:sp>
        <p:nvSpPr>
          <p:cNvPr id="3" name="Rectangle 2"/>
          <p:cNvSpPr/>
          <p:nvPr/>
        </p:nvSpPr>
        <p:spPr>
          <a:xfrm>
            <a:off x="609600" y="1828800"/>
            <a:ext cx="6705600" cy="3631763"/>
          </a:xfrm>
          <a:prstGeom prst="rect">
            <a:avLst/>
          </a:prstGeom>
        </p:spPr>
        <p:txBody>
          <a:bodyPr wrap="square">
            <a:spAutoFit/>
          </a:bodyPr>
          <a:lstStyle/>
          <a:p>
            <a:pPr>
              <a:spcBef>
                <a:spcPts val="1200"/>
              </a:spcBef>
              <a:buClr>
                <a:schemeClr val="accent1"/>
              </a:buClr>
            </a:pPr>
            <a:r>
              <a:rPr lang="en-US" sz="2400" dirty="0"/>
              <a:t>The following changes are available in the Web Server (IIS) role in Windows Server 2008 R2:</a:t>
            </a:r>
          </a:p>
          <a:p>
            <a:pPr marL="282575" indent="-282575">
              <a:spcBef>
                <a:spcPts val="1200"/>
              </a:spcBef>
              <a:buClr>
                <a:schemeClr val="accent1"/>
              </a:buClr>
              <a:buFont typeface="Arial" pitchFamily="34" charset="0"/>
              <a:buChar char="•"/>
            </a:pPr>
            <a:r>
              <a:rPr lang="en-US" dirty="0"/>
              <a:t>Integrated extensions</a:t>
            </a:r>
          </a:p>
          <a:p>
            <a:pPr marL="282575" indent="-282575">
              <a:spcBef>
                <a:spcPts val="1200"/>
              </a:spcBef>
              <a:buClr>
                <a:schemeClr val="accent1"/>
              </a:buClr>
              <a:buFont typeface="Arial" pitchFamily="34" charset="0"/>
              <a:buChar char="•"/>
            </a:pPr>
            <a:r>
              <a:rPr lang="en-US" dirty="0"/>
              <a:t>Management enhancements </a:t>
            </a:r>
          </a:p>
          <a:p>
            <a:pPr marL="282575" indent="-282575">
              <a:spcBef>
                <a:spcPts val="1200"/>
              </a:spcBef>
              <a:buClr>
                <a:schemeClr val="accent1"/>
              </a:buClr>
              <a:buFont typeface="Arial" pitchFamily="34" charset="0"/>
              <a:buChar char="•"/>
            </a:pPr>
            <a:r>
              <a:rPr lang="en-US" dirty="0"/>
              <a:t>Application hosting enhancements </a:t>
            </a:r>
          </a:p>
          <a:p>
            <a:pPr marL="282575" indent="-282575">
              <a:spcBef>
                <a:spcPts val="1200"/>
              </a:spcBef>
              <a:buClr>
                <a:schemeClr val="accent1"/>
              </a:buClr>
              <a:buFont typeface="Arial" pitchFamily="34" charset="0"/>
              <a:buChar char="•"/>
            </a:pPr>
            <a:r>
              <a:rPr lang="en-US" dirty="0"/>
              <a:t>Enhancements to </a:t>
            </a:r>
            <a:r>
              <a:rPr lang="en-US" dirty="0" smtClean="0"/>
              <a:t>Microsoft </a:t>
            </a:r>
            <a:r>
              <a:rPr lang="en-US" dirty="0"/>
              <a:t>.NET </a:t>
            </a:r>
            <a:r>
              <a:rPr lang="en-US" dirty="0" smtClean="0"/>
              <a:t>Framework support </a:t>
            </a:r>
            <a:r>
              <a:rPr lang="en-US" dirty="0"/>
              <a:t>on Server Core</a:t>
            </a:r>
          </a:p>
          <a:p>
            <a:pPr marL="282575" indent="-282575">
              <a:spcBef>
                <a:spcPts val="1200"/>
              </a:spcBef>
              <a:buClr>
                <a:schemeClr val="accent1"/>
              </a:buClr>
              <a:buFont typeface="Arial" pitchFamily="34" charset="0"/>
              <a:buChar char="•"/>
            </a:pPr>
            <a:r>
              <a:rPr lang="en-US" dirty="0" smtClean="0"/>
              <a:t>BranchCache</a:t>
            </a:r>
            <a:r>
              <a:rPr lang="en-US" baseline="30000" dirty="0" smtClean="0"/>
              <a:t>®</a:t>
            </a:r>
            <a:endParaRPr lang="en-US" dirty="0"/>
          </a:p>
        </p:txBody>
      </p:sp>
    </p:spTree>
    <p:extLst>
      <p:ext uri="{BB962C8B-B14F-4D97-AF65-F5344CB8AC3E}">
        <p14:creationId xmlns:p14="http://schemas.microsoft.com/office/powerpoint/2010/main" val="2994177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IIS </a:t>
            </a:r>
            <a:r>
              <a:rPr lang="en-US" dirty="0"/>
              <a:t>Decision Flow</a:t>
            </a:r>
            <a:endParaRPr lang="en-US" sz="3200" dirty="0"/>
          </a:p>
        </p:txBody>
      </p:sp>
      <p:sp>
        <p:nvSpPr>
          <p:cNvPr id="68" name="Rounded Rectangle 4"/>
          <p:cNvSpPr/>
          <p:nvPr/>
        </p:nvSpPr>
        <p:spPr>
          <a:xfrm rot="16200000">
            <a:off x="2309019" y="1669256"/>
            <a:ext cx="6172200" cy="3290888"/>
          </a:xfrm>
          <a:prstGeom prst="rect">
            <a:avLst/>
          </a:prstGeom>
        </p:spPr>
        <p:style>
          <a:lnRef idx="0">
            <a:scrgbClr r="0" g="0" b="0"/>
          </a:lnRef>
          <a:fillRef idx="0">
            <a:scrgbClr r="0" g="0" b="0"/>
          </a:fillRef>
          <a:effectRef idx="0">
            <a:scrgbClr r="0" g="0" b="0"/>
          </a:effectRef>
          <a:fontRef idx="minor">
            <a:schemeClr val="lt1"/>
          </a:fontRef>
        </p:style>
        <p:txBody>
          <a:bodyPr lIns="462280" tIns="462280" rIns="462280" bIns="462280" spcCol="1270"/>
          <a:lstStyle/>
          <a:p>
            <a:pPr algn="ctr" defTabSz="2889250">
              <a:lnSpc>
                <a:spcPct val="90000"/>
              </a:lnSpc>
              <a:spcAft>
                <a:spcPct val="35000"/>
              </a:spcAft>
              <a:defRPr/>
            </a:pPr>
            <a:r>
              <a:rPr lang="en-US" sz="6500" dirty="0"/>
              <a:t> </a:t>
            </a:r>
          </a:p>
        </p:txBody>
      </p:sp>
      <p:sp>
        <p:nvSpPr>
          <p:cNvPr id="127" name="TextBox 126"/>
          <p:cNvSpPr txBox="1">
            <a:spLocks noChangeArrowheads="1"/>
          </p:cNvSpPr>
          <p:nvPr/>
        </p:nvSpPr>
        <p:spPr bwMode="auto">
          <a:xfrm>
            <a:off x="4233863"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SCM</a:t>
            </a:r>
          </a:p>
        </p:txBody>
      </p:sp>
      <p:sp>
        <p:nvSpPr>
          <p:cNvPr id="128" name="TextBox 127"/>
          <p:cNvSpPr txBox="1">
            <a:spLocks noChangeArrowheads="1"/>
          </p:cNvSpPr>
          <p:nvPr/>
        </p:nvSpPr>
        <p:spPr bwMode="auto">
          <a:xfrm>
            <a:off x="5267326"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ITA</a:t>
            </a:r>
          </a:p>
        </p:txBody>
      </p:sp>
      <p:sp>
        <p:nvSpPr>
          <p:cNvPr id="145" name="TextBox 144"/>
          <p:cNvSpPr txBox="1">
            <a:spLocks noChangeArrowheads="1"/>
          </p:cNvSpPr>
          <p:nvPr/>
        </p:nvSpPr>
        <p:spPr bwMode="auto">
          <a:xfrm>
            <a:off x="2078038" y="3602666"/>
            <a:ext cx="947733" cy="5078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MAP </a:t>
            </a:r>
            <a:r>
              <a:rPr lang="en-US" sz="2000" b="1" dirty="0" smtClean="0">
                <a:solidFill>
                  <a:srgbClr val="15325B"/>
                </a:solidFill>
              </a:rPr>
              <a:t> </a:t>
            </a:r>
            <a:r>
              <a:rPr lang="en-US" sz="700" b="1" dirty="0" smtClean="0">
                <a:solidFill>
                  <a:schemeClr val="bg1"/>
                </a:solidFill>
              </a:rPr>
              <a:t>w/ CAL Tracker</a:t>
            </a:r>
            <a:endParaRPr lang="en-US" sz="2000" b="1" dirty="0">
              <a:solidFill>
                <a:schemeClr val="bg1"/>
              </a:solidFill>
            </a:endParaRPr>
          </a:p>
        </p:txBody>
      </p:sp>
      <p:pic>
        <p:nvPicPr>
          <p:cNvPr id="8" name="Picture 7" descr="IIS Decision Flow.jpg"/>
          <p:cNvPicPr>
            <a:picLocks noChangeAspect="1"/>
          </p:cNvPicPr>
          <p:nvPr/>
        </p:nvPicPr>
        <p:blipFill>
          <a:blip r:embed="rId3" cstate="print"/>
          <a:stretch>
            <a:fillRect/>
          </a:stretch>
        </p:blipFill>
        <p:spPr>
          <a:xfrm>
            <a:off x="1381125" y="1685925"/>
            <a:ext cx="6381750" cy="3952875"/>
          </a:xfrm>
          <a:prstGeom prst="rect">
            <a:avLst/>
          </a:prstGeom>
        </p:spPr>
      </p:pic>
    </p:spTree>
    <p:extLst>
      <p:ext uri="{BB962C8B-B14F-4D97-AF65-F5344CB8AC3E}">
        <p14:creationId xmlns:p14="http://schemas.microsoft.com/office/powerpoint/2010/main" val="23547082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P spid="1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Step 1: </a:t>
            </a:r>
            <a:r>
              <a:rPr lang="en-US" dirty="0"/>
              <a:t>Determine the Project Scope</a:t>
            </a:r>
          </a:p>
        </p:txBody>
      </p:sp>
      <p:sp>
        <p:nvSpPr>
          <p:cNvPr id="3" name="Content Placeholder 2"/>
          <p:cNvSpPr>
            <a:spLocks noGrp="1"/>
          </p:cNvSpPr>
          <p:nvPr>
            <p:ph idx="1"/>
          </p:nvPr>
        </p:nvSpPr>
        <p:spPr>
          <a:xfrm>
            <a:off x="537027" y="1447800"/>
            <a:ext cx="8229600" cy="5029199"/>
          </a:xfrm>
        </p:spPr>
        <p:txBody>
          <a:bodyPr>
            <a:normAutofit/>
          </a:bodyPr>
          <a:lstStyle/>
          <a:p>
            <a:pPr>
              <a:buNone/>
            </a:pPr>
            <a:endParaRPr lang="en-US" dirty="0" smtClean="0"/>
          </a:p>
          <a:p>
            <a:pPr marL="239713" indent="-239713"/>
            <a:r>
              <a:rPr lang="en-US" sz="2400" dirty="0"/>
              <a:t>Task 1: Create a Site List</a:t>
            </a:r>
          </a:p>
          <a:p>
            <a:pPr marL="509588" lvl="1" indent="-285750">
              <a:buFont typeface="Arial" pitchFamily="34" charset="0"/>
              <a:buChar char="•"/>
            </a:pPr>
            <a:r>
              <a:rPr lang="en-US" dirty="0"/>
              <a:t>Determine what is in scope: a single application, a </a:t>
            </a:r>
            <a:r>
              <a:rPr lang="en-US" dirty="0" smtClean="0"/>
              <a:t>web </a:t>
            </a:r>
            <a:r>
              <a:rPr lang="en-US" dirty="0"/>
              <a:t>farm, a department, a site, or any other logical collection that has a clear boundary </a:t>
            </a:r>
          </a:p>
          <a:p>
            <a:pPr marL="509588" lvl="1" indent="-285750">
              <a:buFont typeface="Arial" pitchFamily="34" charset="0"/>
              <a:buChar char="•"/>
            </a:pPr>
            <a:r>
              <a:rPr lang="en-US" dirty="0"/>
              <a:t>The steps in this guide are designed to be performed once per collection or site</a:t>
            </a:r>
          </a:p>
          <a:p>
            <a:endParaRPr lang="en-US" dirty="0" smtClean="0"/>
          </a:p>
          <a:p>
            <a:endParaRPr lang="en-US" dirty="0" smtClean="0"/>
          </a:p>
          <a:p>
            <a:endParaRPr lang="en-US" dirty="0" smtClean="0"/>
          </a:p>
          <a:p>
            <a:endParaRPr lang="en-US" dirty="0"/>
          </a:p>
        </p:txBody>
      </p:sp>
      <p:graphicFrame>
        <p:nvGraphicFramePr>
          <p:cNvPr id="5" name="Diagram 4"/>
          <p:cNvGraphicFramePr/>
          <p:nvPr/>
        </p:nvGraphicFramePr>
        <p:xfrm>
          <a:off x="7086600" y="6019800"/>
          <a:ext cx="1752600" cy="558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461665"/>
          </a:xfrm>
        </p:spPr>
        <p:txBody>
          <a:bodyPr/>
          <a:lstStyle/>
          <a:p>
            <a:r>
              <a:rPr lang="en-US" dirty="0"/>
              <a:t>Step 2: Characterize the Applications</a:t>
            </a:r>
          </a:p>
        </p:txBody>
      </p:sp>
      <p:sp>
        <p:nvSpPr>
          <p:cNvPr id="3" name="Content Placeholder 2"/>
          <p:cNvSpPr>
            <a:spLocks noGrp="1"/>
          </p:cNvSpPr>
          <p:nvPr>
            <p:ph idx="1"/>
          </p:nvPr>
        </p:nvSpPr>
        <p:spPr>
          <a:xfrm>
            <a:off x="537027" y="1447800"/>
            <a:ext cx="8229600" cy="5029199"/>
          </a:xfrm>
        </p:spPr>
        <p:txBody>
          <a:bodyPr>
            <a:normAutofit/>
          </a:bodyPr>
          <a:lstStyle/>
          <a:p>
            <a:endParaRPr lang="en-US" dirty="0" smtClean="0"/>
          </a:p>
          <a:p>
            <a:endParaRPr lang="en-US" dirty="0"/>
          </a:p>
        </p:txBody>
      </p:sp>
      <p:sp>
        <p:nvSpPr>
          <p:cNvPr id="4" name="Rectangle 3"/>
          <p:cNvSpPr/>
          <p:nvPr/>
        </p:nvSpPr>
        <p:spPr>
          <a:xfrm>
            <a:off x="685800" y="1447800"/>
            <a:ext cx="7391400" cy="3500958"/>
          </a:xfrm>
          <a:prstGeom prst="rect">
            <a:avLst/>
          </a:prstGeom>
        </p:spPr>
        <p:txBody>
          <a:bodyPr wrap="square">
            <a:spAutoFit/>
          </a:bodyPr>
          <a:lstStyle/>
          <a:p>
            <a:pPr marL="287338" indent="-287338">
              <a:spcBef>
                <a:spcPts val="1200"/>
              </a:spcBef>
              <a:buClr>
                <a:schemeClr val="accent1"/>
              </a:buClr>
              <a:buFont typeface="Arial" pitchFamily="34" charset="0"/>
              <a:buChar char="•"/>
            </a:pPr>
            <a:r>
              <a:rPr lang="en-US" sz="2400" dirty="0" smtClean="0">
                <a:solidFill>
                  <a:schemeClr val="tx2"/>
                </a:solidFill>
              </a:rPr>
              <a:t>Task </a:t>
            </a:r>
            <a:r>
              <a:rPr lang="en-US" sz="2400" dirty="0">
                <a:solidFill>
                  <a:schemeClr val="tx2"/>
                </a:solidFill>
              </a:rPr>
              <a:t>1: Create an Application Inventory</a:t>
            </a:r>
          </a:p>
          <a:p>
            <a:pPr marL="282575" lvl="1">
              <a:lnSpc>
                <a:spcPct val="150000"/>
              </a:lnSpc>
              <a:spcBef>
                <a:spcPts val="300"/>
              </a:spcBef>
              <a:buClr>
                <a:schemeClr val="accent1"/>
              </a:buClr>
            </a:pPr>
            <a:r>
              <a:rPr lang="en-US" dirty="0" smtClean="0">
                <a:solidFill>
                  <a:schemeClr val="tx2"/>
                </a:solidFill>
              </a:rPr>
              <a:t>To </a:t>
            </a:r>
            <a:r>
              <a:rPr lang="en-US" dirty="0">
                <a:solidFill>
                  <a:schemeClr val="tx2"/>
                </a:solidFill>
              </a:rPr>
              <a:t>gather requirements, </a:t>
            </a:r>
            <a:r>
              <a:rPr lang="en-US" dirty="0" smtClean="0">
                <a:solidFill>
                  <a:schemeClr val="tx2"/>
                </a:solidFill>
              </a:rPr>
              <a:t>ask </a:t>
            </a:r>
            <a:r>
              <a:rPr lang="en-US" dirty="0">
                <a:solidFill>
                  <a:schemeClr val="tx2"/>
                </a:solidFill>
              </a:rPr>
              <a:t>the </a:t>
            </a:r>
            <a:r>
              <a:rPr lang="en-US" dirty="0" smtClean="0">
                <a:solidFill>
                  <a:schemeClr val="tx2"/>
                </a:solidFill>
              </a:rPr>
              <a:t>following:</a:t>
            </a:r>
            <a:endParaRPr lang="en-US" dirty="0">
              <a:solidFill>
                <a:schemeClr val="tx2"/>
              </a:solidFill>
            </a:endParaRPr>
          </a:p>
          <a:p>
            <a:pPr marL="566738" lvl="1" indent="-284163">
              <a:lnSpc>
                <a:spcPct val="150000"/>
              </a:lnSpc>
              <a:spcBef>
                <a:spcPts val="300"/>
              </a:spcBef>
              <a:buClr>
                <a:schemeClr val="accent1"/>
              </a:buClr>
              <a:buFont typeface="Arial" pitchFamily="34" charset="0"/>
              <a:buChar char="•"/>
            </a:pPr>
            <a:r>
              <a:rPr lang="en-US" dirty="0">
                <a:solidFill>
                  <a:schemeClr val="tx2"/>
                </a:solidFill>
              </a:rPr>
              <a:t>Will it need Microsoft .NET Framework?</a:t>
            </a:r>
          </a:p>
          <a:p>
            <a:pPr marL="566738" lvl="1" indent="-284163">
              <a:lnSpc>
                <a:spcPct val="150000"/>
              </a:lnSpc>
              <a:spcBef>
                <a:spcPts val="300"/>
              </a:spcBef>
              <a:buClr>
                <a:schemeClr val="accent1"/>
              </a:buClr>
              <a:buFont typeface="Arial" pitchFamily="34" charset="0"/>
              <a:buChar char="•"/>
            </a:pPr>
            <a:r>
              <a:rPr lang="en-US" dirty="0">
                <a:solidFill>
                  <a:schemeClr val="tx2"/>
                </a:solidFill>
              </a:rPr>
              <a:t>Does it need to be isolated?</a:t>
            </a:r>
          </a:p>
          <a:p>
            <a:pPr marL="566738" lvl="1" indent="-284163">
              <a:lnSpc>
                <a:spcPct val="150000"/>
              </a:lnSpc>
              <a:spcBef>
                <a:spcPts val="300"/>
              </a:spcBef>
              <a:buClr>
                <a:schemeClr val="accent1"/>
              </a:buClr>
              <a:buFont typeface="Arial" pitchFamily="34" charset="0"/>
              <a:buChar char="•"/>
            </a:pPr>
            <a:r>
              <a:rPr lang="en-US" dirty="0">
                <a:solidFill>
                  <a:schemeClr val="tx2"/>
                </a:solidFill>
              </a:rPr>
              <a:t>How many users will need to gain access?</a:t>
            </a:r>
          </a:p>
          <a:p>
            <a:pPr marL="566738" lvl="1" indent="-284163">
              <a:lnSpc>
                <a:spcPct val="150000"/>
              </a:lnSpc>
              <a:spcBef>
                <a:spcPts val="300"/>
              </a:spcBef>
              <a:buClr>
                <a:schemeClr val="accent1"/>
              </a:buClr>
              <a:buFont typeface="Arial" pitchFamily="34" charset="0"/>
              <a:buChar char="•"/>
            </a:pPr>
            <a:r>
              <a:rPr lang="en-US" dirty="0">
                <a:solidFill>
                  <a:schemeClr val="tx2"/>
                </a:solidFill>
              </a:rPr>
              <a:t>What are the </a:t>
            </a:r>
            <a:r>
              <a:rPr lang="en-US" dirty="0" smtClean="0">
                <a:solidFill>
                  <a:schemeClr val="tx2"/>
                </a:solidFill>
              </a:rPr>
              <a:t>fault-tolerance </a:t>
            </a:r>
            <a:r>
              <a:rPr lang="en-US" dirty="0">
                <a:solidFill>
                  <a:schemeClr val="tx2"/>
                </a:solidFill>
              </a:rPr>
              <a:t>needs?</a:t>
            </a:r>
          </a:p>
          <a:p>
            <a:pPr marL="566738" lvl="1" indent="-284163">
              <a:lnSpc>
                <a:spcPct val="150000"/>
              </a:lnSpc>
              <a:spcBef>
                <a:spcPts val="300"/>
              </a:spcBef>
              <a:buClr>
                <a:schemeClr val="accent1"/>
              </a:buClr>
              <a:buFont typeface="Arial" pitchFamily="34" charset="0"/>
              <a:buChar char="•"/>
            </a:pPr>
            <a:r>
              <a:rPr lang="en-US" dirty="0">
                <a:solidFill>
                  <a:schemeClr val="tx2"/>
                </a:solidFill>
              </a:rPr>
              <a:t>Is the full list of information needs in </a:t>
            </a:r>
            <a:r>
              <a:rPr lang="en-US" dirty="0" smtClean="0">
                <a:solidFill>
                  <a:schemeClr val="tx2"/>
                </a:solidFill>
              </a:rPr>
              <a:t>the guide</a:t>
            </a:r>
            <a:r>
              <a:rPr lang="en-US" dirty="0">
                <a:solidFill>
                  <a:schemeClr val="tx2"/>
                </a:solidFill>
              </a:rPr>
              <a:t>?</a:t>
            </a:r>
          </a:p>
          <a:p>
            <a:pPr marL="566738" lvl="1" indent="-284163">
              <a:spcBef>
                <a:spcPts val="300"/>
              </a:spcBef>
              <a:buClr>
                <a:schemeClr val="accent1"/>
              </a:buClr>
              <a:buFont typeface="Arial" pitchFamily="34" charset="0"/>
              <a:buChar char="•"/>
            </a:pPr>
            <a:endParaRPr lang="en-US" dirty="0">
              <a:solidFill>
                <a:schemeClr val="tx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3: </a:t>
            </a:r>
            <a:r>
              <a:rPr lang="en-US" dirty="0"/>
              <a:t>Determine Windows Server 2008 Edition and Installation Mode</a:t>
            </a:r>
          </a:p>
        </p:txBody>
      </p:sp>
      <p:sp>
        <p:nvSpPr>
          <p:cNvPr id="3" name="Content Placeholder 2"/>
          <p:cNvSpPr>
            <a:spLocks noGrp="1"/>
          </p:cNvSpPr>
          <p:nvPr>
            <p:ph idx="1"/>
          </p:nvPr>
        </p:nvSpPr>
        <p:spPr>
          <a:xfrm>
            <a:off x="537027" y="1752601"/>
            <a:ext cx="8229600" cy="5029199"/>
          </a:xfrm>
        </p:spPr>
        <p:txBody>
          <a:bodyPr>
            <a:normAutofit/>
          </a:bodyPr>
          <a:lstStyle/>
          <a:p>
            <a:pPr marL="287338" indent="-287338"/>
            <a:r>
              <a:rPr lang="en-US" sz="2400" dirty="0"/>
              <a:t>Task 1: Determine the Edition</a:t>
            </a:r>
          </a:p>
          <a:p>
            <a:pPr marL="566738" lvl="1" indent="-284163">
              <a:lnSpc>
                <a:spcPct val="150000"/>
              </a:lnSpc>
              <a:buFont typeface="Arial" pitchFamily="34" charset="0"/>
              <a:buChar char="•"/>
            </a:pPr>
            <a:r>
              <a:rPr lang="en-US" dirty="0"/>
              <a:t>32-bit (Windows Server 2008)</a:t>
            </a:r>
          </a:p>
          <a:p>
            <a:pPr marL="566738" lvl="1" indent="-284163">
              <a:lnSpc>
                <a:spcPct val="150000"/>
              </a:lnSpc>
              <a:buFont typeface="Arial" pitchFamily="34" charset="0"/>
              <a:buChar char="•"/>
            </a:pPr>
            <a:r>
              <a:rPr lang="en-US" dirty="0"/>
              <a:t>64-bit (Windows Server 2008 or </a:t>
            </a:r>
            <a:r>
              <a:rPr lang="en-US" dirty="0" smtClean="0"/>
              <a:t>Windows </a:t>
            </a:r>
            <a:r>
              <a:rPr lang="en-US" dirty="0"/>
              <a:t>Server 2008 R2)</a:t>
            </a:r>
          </a:p>
          <a:p>
            <a:pPr marL="287338" indent="-287338"/>
            <a:r>
              <a:rPr lang="en-US" sz="2400" dirty="0"/>
              <a:t>Task 2: Determine the Installation Mode</a:t>
            </a:r>
          </a:p>
          <a:p>
            <a:pPr marL="566738" lvl="1" indent="-284163">
              <a:lnSpc>
                <a:spcPct val="150000"/>
              </a:lnSpc>
              <a:buFont typeface="Arial" pitchFamily="34" charset="0"/>
              <a:buChar char="•"/>
            </a:pPr>
            <a:r>
              <a:rPr lang="en-US" dirty="0"/>
              <a:t>Full </a:t>
            </a:r>
            <a:r>
              <a:rPr lang="en-US" dirty="0" smtClean="0"/>
              <a:t>installation </a:t>
            </a:r>
            <a:r>
              <a:rPr lang="en-US" dirty="0"/>
              <a:t>(Standard/Enterprise/Datacenter)</a:t>
            </a:r>
          </a:p>
          <a:p>
            <a:pPr marL="566738" lvl="1" indent="-284163">
              <a:lnSpc>
                <a:spcPct val="150000"/>
              </a:lnSpc>
              <a:buFont typeface="Arial" pitchFamily="34" charset="0"/>
              <a:buChar char="•"/>
            </a:pPr>
            <a:r>
              <a:rPr lang="en-US" dirty="0" smtClean="0"/>
              <a:t>Server Core installation</a:t>
            </a:r>
            <a:endParaRPr lang="en-US" dirty="0"/>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240563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SAT powerpoint template december 2009 (2)">
  <a:themeElements>
    <a:clrScheme name="MS Solution Accelerators">
      <a:dk1>
        <a:sysClr val="windowText" lastClr="000000"/>
      </a:dk1>
      <a:lt1>
        <a:sysClr val="window" lastClr="FFFFFF"/>
      </a:lt1>
      <a:dk2>
        <a:srgbClr val="000000"/>
      </a:dk2>
      <a:lt2>
        <a:srgbClr val="FFFFFF"/>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SA Theme - Dark">
  <a:themeElements>
    <a:clrScheme name="MS Solution Accelerators-Dark">
      <a:dk1>
        <a:srgbClr val="FFFFFF"/>
      </a:dk1>
      <a:lt1>
        <a:srgbClr val="000000"/>
      </a:lt1>
      <a:dk2>
        <a:srgbClr val="FFFFFF"/>
      </a:dk2>
      <a:lt2>
        <a:srgbClr val="000000"/>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2009-09-17T20:43:26Z</outs:dateTime>
      <outs:isPinned>true</outs:isPinned>
    </outs:relatedDate>
    <outs:relatedDate>
      <outs:type>2</outs:type>
      <outs:displayName>Created</outs:displayName>
      <outs:dateTime>2009-09-11T16:55:36Z</outs:dateTime>
      <outs:isPinned>true</outs:isPinned>
    </outs:relatedDate>
    <outs:relatedDate>
      <outs:type>4</outs:type>
      <outs:displayName>Last Printed</outs:displayName>
      <outs:dateTime>2009-09-17T20:04:41Z</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Mike Mitchell (EMD)</outs:displayName>
          <outs:accountName/>
        </outs:relatedPerson>
      </outs:people>
      <outs:source>0</outs:source>
      <outs:isPinned>true</outs:isPinned>
    </outs:relatedPeopleItem>
    <outs:relatedPeopleItem>
      <outs:category>Last modified by</outs:category>
      <outs:people>
        <outs:relatedPerson>
          <outs:displayName>Karl Grunwald</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outs:propertyMetadata>
      <outs:type>1</outs:type>
      <outs:propertyId>0</outs:propertyId>
      <outs:propertyName>Presentation Type</outs:propertyName>
      <outs:isPinned>false</outs:isPinned>
    </outs:propertyMetadata>
  </propertyMetadataList>
  <outs:corruptMetadataWasLost/>
</outs:outSpaceData>
</file>

<file path=customXml/itemProps1.xml><?xml version="1.0" encoding="utf-8"?>
<ds:datastoreItem xmlns:ds="http://schemas.openxmlformats.org/officeDocument/2006/customXml" ds:itemID="{3CE62740-9A55-4D8C-8808-0B722297A03B}">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SAT powerpoint template december 2009 (2)</Template>
  <TotalTime>0</TotalTime>
  <Words>2348</Words>
  <Application>Microsoft Office PowerPoint</Application>
  <PresentationFormat>On-screen Show (4:3)</PresentationFormat>
  <Paragraphs>341</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SAT powerpoint template december 2009 (2)</vt:lpstr>
      <vt:lpstr>MSA Theme - Dark</vt:lpstr>
      <vt:lpstr>PowerPoint Presentation</vt:lpstr>
      <vt:lpstr>What Is IPD? Guidance that clarifies and streamlines the planning and design process for Microsoft® infrastructure technologies</vt:lpstr>
      <vt:lpstr>Getting Started</vt:lpstr>
      <vt:lpstr>Purpose and Overview</vt:lpstr>
      <vt:lpstr>What’s New in  Windows Server 2008 R2 (IIS 7.5)</vt:lpstr>
      <vt:lpstr>IIS Decision Flow</vt:lpstr>
      <vt:lpstr>Step 1: Determine the Project Scope</vt:lpstr>
      <vt:lpstr>Step 2: Characterize the Applications</vt:lpstr>
      <vt:lpstr>Step 3: Determine Windows Server 2008 Edition and Installation Mode</vt:lpstr>
      <vt:lpstr>Step 4: Determine the Location for Configuration and Content Storage</vt:lpstr>
      <vt:lpstr>Step 5: Determine the Fault Tolerance for the Infrastructure</vt:lpstr>
      <vt:lpstr>Step 6: Determine Required Server Resources</vt:lpstr>
      <vt:lpstr>Summary and Conclusion </vt:lpstr>
      <vt:lpstr>Find More Information </vt:lpstr>
      <vt:lpstr>Questions?</vt:lpstr>
      <vt:lpstr>Addenda</vt:lpstr>
      <vt:lpstr>Benefits of Using the IIS Guide</vt:lpstr>
      <vt:lpstr>Benefits of Using the IIS Guide (Continued)</vt:lpstr>
      <vt:lpstr>IPD in Microsoft Operations Framework 4.0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IPD - Internet Information Services version 2.2</dc:title>
  <dc:subject>Internet Information Services</dc:subject>
  <dc:creator/>
  <cp:lastModifiedBy/>
  <cp:revision>1</cp:revision>
  <dcterms:created xsi:type="dcterms:W3CDTF">2011-11-09T21:16:43Z</dcterms:created>
  <dcterms:modified xsi:type="dcterms:W3CDTF">2011-11-09T21:17:16Z</dcterms:modified>
</cp:coreProperties>
</file>