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3"/>
  </p:notesMasterIdLst>
  <p:handoutMasterIdLst>
    <p:handoutMasterId r:id="rId34"/>
  </p:handoutMasterIdLst>
  <p:sldIdLst>
    <p:sldId id="263" r:id="rId4"/>
    <p:sldId id="318" r:id="rId5"/>
    <p:sldId id="271" r:id="rId6"/>
    <p:sldId id="387" r:id="rId7"/>
    <p:sldId id="374" r:id="rId8"/>
    <p:sldId id="394" r:id="rId9"/>
    <p:sldId id="321" r:id="rId10"/>
    <p:sldId id="336" r:id="rId11"/>
    <p:sldId id="405" r:id="rId12"/>
    <p:sldId id="366" r:id="rId13"/>
    <p:sldId id="379" r:id="rId14"/>
    <p:sldId id="402" r:id="rId15"/>
    <p:sldId id="381" r:id="rId16"/>
    <p:sldId id="408" r:id="rId17"/>
    <p:sldId id="409" r:id="rId18"/>
    <p:sldId id="410" r:id="rId19"/>
    <p:sldId id="411" r:id="rId20"/>
    <p:sldId id="412" r:id="rId21"/>
    <p:sldId id="414" r:id="rId22"/>
    <p:sldId id="413" r:id="rId23"/>
    <p:sldId id="415" r:id="rId24"/>
    <p:sldId id="377" r:id="rId25"/>
    <p:sldId id="367" r:id="rId26"/>
    <p:sldId id="347" r:id="rId27"/>
    <p:sldId id="348" r:id="rId28"/>
    <p:sldId id="368" r:id="rId29"/>
    <p:sldId id="369" r:id="rId30"/>
    <p:sldId id="395" r:id="rId31"/>
    <p:sldId id="396"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84379" autoAdjust="0"/>
  </p:normalViewPr>
  <p:slideViewPr>
    <p:cSldViewPr>
      <p:cViewPr>
        <p:scale>
          <a:sx n="70" d="100"/>
          <a:sy n="70" d="100"/>
        </p:scale>
        <p:origin x="-2094"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266" y="285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5E54BD43-B418-4D61-A553-A3344576806B}"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7/8/2011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7/8/2011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nc/2.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sexchangeteam.com/archive/2009/11/09/453117.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echnet.microsoft.com/en-us/library/ee886315.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microsoft.com/exchange/2010/en/us/system-requirements.aspx" TargetMode="External"/><Relationship Id="rId4" Type="http://schemas.openxmlformats.org/officeDocument/2006/relationships/hyperlink" Target="http://technet.microsoft.com/en-us/library/bb310763.aspx"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echnet.microsoft.com/en-us/library/ff625247.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echnet.microsoft.com/en-us/library/ff634392.aspx"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microsoft.com/infrastructur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2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a:t>
            </a:r>
            <a:r>
              <a:rPr lang="en-US" sz="1200" u="sng" kern="1200" dirty="0" smtClean="0">
                <a:solidFill>
                  <a:schemeClr val="tx1"/>
                </a:solidFill>
                <a:effectLst/>
                <a:latin typeface="+mn-lt"/>
                <a:ea typeface="+mn-ea"/>
                <a:cs typeface="+mn-cs"/>
                <a:hlinkClick r:id="rId3"/>
              </a:rPr>
              <a:t>http://creativecommons.org/licenses/by-nc/2.5/</a:t>
            </a:r>
            <a:r>
              <a:rPr lang="en-US" sz="1200" kern="1200" dirty="0" smtClean="0">
                <a:solidFill>
                  <a:schemeClr val="tx1"/>
                </a:solidFill>
                <a:effectLst/>
                <a:latin typeface="+mn-lt"/>
                <a:ea typeface="+mn-ea"/>
                <a:cs typeface="+mn-cs"/>
              </a:rPr>
              <a:t> or send a letter to Creative Commons, 543 Howard Street, 5th Floor, San Francisco, California, 94105, USA.</a:t>
            </a:r>
          </a:p>
          <a:p>
            <a:r>
              <a:rPr lang="en-US" sz="12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2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2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200" kern="1200" dirty="0" smtClean="0">
                <a:solidFill>
                  <a:schemeClr val="tx1"/>
                </a:solidFill>
                <a:effectLst/>
                <a:latin typeface="+mn-lt"/>
                <a:ea typeface="+mn-ea"/>
                <a:cs typeface="+mn-cs"/>
              </a:rPr>
              <a:t>Microsoft, Active Directory, Forefront, and Windows Server are either registered trademarks or trademarks of Microsoft Corporation in the United States and/or other countries and regions. </a:t>
            </a:r>
          </a:p>
          <a:p>
            <a:r>
              <a:rPr lang="en-US" sz="12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2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2: Define the Instances of Exchange Server 2010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Messaging Service Instances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minimum number of Exchange Server instances for an organization to implement is one. It is sometimes necessary to add additional Exchange Server instances. If any of the following conditions are true, additional instances may be appropriate: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Mergers and acquisitions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Subsidiaries/business unit separation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Regulatory and/or legal requirements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Business requirements in Step 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There can be only one instance of Exchange Server per Active Directory forest.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Complex Considerations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Some organizations have multiple Active Directory forests and/or external business relationships whose business requirements call for unified messaging and address list consolidation. If there are multiple forests, Exchange can be deployed either as a cross-forest topology with Exchange in each forest and recipients synchronized to present a unified GAL, or as a resource forest topology with an Exchange forest and one or more user account forests (see http://technet.microsoft.com/en-us/library/bb124734.aspx). In these cases Microsoft recommends that Microsoft Consulting Services or a certified Microsoft partner be contacted to consult on the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Host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Determine which Active Directory forest, site, and domain will be used to host this instance of Exchange Server. Exchange Server has no specific requirements relative to forest, site, or domain locations. </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Mailbox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Role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Based on the information gathered in Step 1 relative to mailboxes in the organization, determine where the Mailbox servers should be located, along with the corresponding Active Directory site in which the server will reside. Later sections of this guide address the question of how many servers should be placed in each location identified here. Items that affect the decision about where to locate Mailbox servers include: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Administrative and security requirements </a:t>
            </a:r>
          </a:p>
          <a:p>
            <a:pPr marL="171450" lvl="0" indent="-171450">
              <a:buFont typeface="Arial" pitchFamily="34" charset="0"/>
              <a:buChar char="•"/>
            </a:pPr>
            <a:r>
              <a:rPr lang="en-US" sz="1000" b="0" dirty="0" smtClean="0"/>
              <a:t>Site autonomy </a:t>
            </a:r>
          </a:p>
          <a:p>
            <a:pPr marL="171450" lvl="0" indent="-171450">
              <a:buFont typeface="Arial" pitchFamily="34" charset="0"/>
              <a:buChar char="•"/>
            </a:pPr>
            <a:r>
              <a:rPr lang="en-US" sz="1000" b="0" dirty="0" smtClean="0"/>
              <a:t>Fault-tolerance dependencies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for Capacity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task will help to determine capacity planning, which is defined as the total number of mailboxes the server can handle at one time. This is different than performance planning, which focuses on ensuring the Mailbox server performs at a certain level given a set number of clients. The Exchange Server product group has developed a tool that helps with the sizing of Mailbox servers and goes into much more detail than is possible in this guide. The Mailbox Server Role Requirements Calculator can be found at </a:t>
            </a:r>
            <a:r>
              <a:rPr lang="en-US" sz="1000" b="0" u="none" kern="1200" dirty="0" smtClean="0">
                <a:solidFill>
                  <a:schemeClr val="tx1"/>
                </a:solidFill>
                <a:effectLst/>
                <a:latin typeface="+mn-lt"/>
                <a:ea typeface="+mn-ea"/>
                <a:cs typeface="+mn-cs"/>
                <a:hlinkClick r:id="rId3"/>
              </a:rPr>
              <a:t>http://msexchangeteam.com/archive/2009/11/09/453117.aspx</a:t>
            </a:r>
            <a:r>
              <a:rPr lang="en-US" sz="1000" b="0" dirty="0" smtClean="0"/>
              <a:t>.</a:t>
            </a: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Mailbox Server Infrastructure (Continued)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for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Performance planning includes identifying what is required from the server to have the server perform at a certain minimum level. The following assumes that the Mailbox server role will be the only Exchange Server role on the server.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Performance planning centers around the number of processor megacycles required for the server. Determine the number of megacycles per user, based on the estimated user profile and message activity, and multiply by the number of users on the server at peak times. </a:t>
            </a:r>
            <a:r>
              <a:rPr lang="en-US" sz="1200" b="0" kern="1200" dirty="0" smtClean="0">
                <a:solidFill>
                  <a:schemeClr val="tx1"/>
                </a:solidFill>
                <a:effectLst/>
                <a:latin typeface="+mn-lt"/>
                <a:ea typeface="+mn-ea"/>
                <a:cs typeface="+mn-cs"/>
              </a:rPr>
              <a:t>The user count should include the passive copy database users because the passive copy might become the active copy at any time</a:t>
            </a:r>
            <a:r>
              <a:rPr lang="en-US" sz="1000" b="0" dirty="0" smtClean="0"/>
              <a:t>. This will result in the total megacycles required for the server. See the Exchange Server</a:t>
            </a:r>
            <a:r>
              <a:rPr lang="en-US" sz="1000" b="0" baseline="0" dirty="0" smtClean="0"/>
              <a:t> 2010 guide for details relative to calculating performance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Virtualization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Microsoft supports running the Mailbox server role in hardware virtualized environments, as long as the virtual environment is approved by the Windows Server Virtualization Validation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Plan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Create a mapping of databases that require fault tolerance along with the locations that will host passive database copies. Ideally, a passive copy will exist in the same physical location as the active database because that location best serves the active users. Additional copies may be placed in the same location or other locations as desired for additional resiliency or disaster recovery.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Now that the number of fault-tolerant passive database copies per location is known, the next activity is to determine which servers will host the database copies. Use the information derived in Task 2 relative to unallocated database space on each server to determine where passive databases can reside. In situations where there is not enough space on existing servers, it will be necessary to implement new servers of the same configuration to handle the additional databases.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Client Access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Role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It is a product requirement that each AD DS site that contains an Exchange Mailbox server must have at least one Client</a:t>
            </a:r>
            <a:r>
              <a:rPr lang="en-US" sz="1000" b="0" baseline="0" dirty="0" smtClean="0"/>
              <a:t> Access </a:t>
            </a:r>
            <a:r>
              <a:rPr lang="en-US" sz="1000" b="0" dirty="0" smtClean="0"/>
              <a:t>server. Start with one Client Access server per AD DS site-hosting Mailbox servers. Additional Client Access servers may be required, based on the remaining tasks in this step.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Internet-Facing Client Access Server</a:t>
            </a:r>
            <a:r>
              <a:rPr lang="en-US" sz="1000" b="1" baseline="0" dirty="0" smtClean="0"/>
              <a:t> </a:t>
            </a:r>
            <a:r>
              <a:rPr lang="en-US" sz="1000" b="1" dirty="0" smtClean="0"/>
              <a:t>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Add at least one Client Access server for each location that will service Internet-based messaging clients. Note that Microsoft does not support Client Access servers that are directly connected to the Internet. All Client Access servers that will host Internet users must be in an AD DS site configured as Internet facing. Typically, these servers are accessed using an intermediate device (a reverse proxy) such as Microsoft Forefront Unified Access Gateway server (See </a:t>
            </a:r>
            <a:r>
              <a:rPr lang="en-US" sz="1200" u="sng" kern="1200" dirty="0" smtClean="0">
                <a:solidFill>
                  <a:schemeClr val="tx1"/>
                </a:solidFill>
                <a:effectLst/>
                <a:latin typeface="+mn-lt"/>
                <a:ea typeface="+mn-ea"/>
                <a:cs typeface="+mn-cs"/>
                <a:hlinkClick r:id="rId3"/>
              </a:rPr>
              <a:t>http://technet.microsoft.com/en-us/library/ee886315.aspx</a:t>
            </a:r>
            <a:r>
              <a:rPr lang="en-US" sz="1000" b="0" dirty="0" smtClean="0"/>
              <a:t> for more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See </a:t>
            </a:r>
            <a:r>
              <a:rPr lang="en-US" sz="1000" b="0" u="sng" kern="1200" dirty="0" smtClean="0">
                <a:solidFill>
                  <a:schemeClr val="tx1"/>
                </a:solidFill>
                <a:effectLst/>
                <a:latin typeface="+mn-lt"/>
                <a:ea typeface="+mn-ea"/>
                <a:cs typeface="+mn-cs"/>
                <a:hlinkClick r:id="rId4"/>
              </a:rPr>
              <a:t>http://technet.microsoft.com/en-us/library/bb310763.aspx</a:t>
            </a:r>
            <a:r>
              <a:rPr lang="en-US" sz="1000" b="0" kern="1200" dirty="0" smtClean="0">
                <a:solidFill>
                  <a:schemeClr val="tx1"/>
                </a:solidFill>
                <a:effectLst/>
                <a:latin typeface="+mn-lt"/>
                <a:ea typeface="+mn-ea"/>
                <a:cs typeface="+mn-cs"/>
              </a:rPr>
              <a:t> </a:t>
            </a:r>
            <a:r>
              <a:rPr lang="en-US" sz="1000" b="0" dirty="0" smtClean="0"/>
              <a:t>for more information about how messaging clients connect and communicate with Client Access servers.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for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Client Access servers are stateless devices that connect users to their Mailbox servers. They do not persist user data on disk, therefore storage design is not a constraining factor. Product minimums are appropriate for disk sizing. See </a:t>
            </a:r>
            <a:r>
              <a:rPr lang="en-US" sz="1000" b="0" u="none" kern="1200" dirty="0" smtClean="0">
                <a:solidFill>
                  <a:schemeClr val="tx1"/>
                </a:solidFill>
                <a:effectLst/>
                <a:latin typeface="+mn-lt"/>
                <a:ea typeface="+mn-ea"/>
                <a:cs typeface="+mn-cs"/>
                <a:hlinkClick r:id="rId5"/>
              </a:rPr>
              <a:t>www.microsoft.com/exchange/2010/en/us/system-requirements.aspx</a:t>
            </a:r>
            <a:r>
              <a:rPr lang="en-US" sz="1000" b="0" dirty="0" smtClean="0"/>
              <a:t> for more information on Exchange Server 2010 system requirements.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Client Access Server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for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Performance planning includes identifying what will be implemented</a:t>
            </a:r>
            <a:r>
              <a:rPr lang="en-US" sz="1000" b="0" baseline="0" dirty="0" smtClean="0"/>
              <a:t> in the</a:t>
            </a:r>
            <a:r>
              <a:rPr lang="en-US" sz="1000" b="0" dirty="0" smtClean="0"/>
              <a:t> server to have the server perform at a certain minimum level. The following assumes that the Client Access server role will be the only Exchange Server role on the server. The Client Access server role may also be deployed on servers with other Exchange Server roles (except for the Edge Transport server role), as long as the resource requirements for the additional loads are identified and addressed.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Virtualization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Microsoft supports running the Client Access server role in hardware virtualized environments, as long as the virtual environment is approved by the Windows Server Virtualization Validation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Plan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Map</a:t>
            </a:r>
            <a:r>
              <a:rPr lang="en-US" sz="1000" b="0" baseline="0" dirty="0" smtClean="0"/>
              <a:t> the </a:t>
            </a:r>
            <a:r>
              <a:rPr lang="en-US" sz="1000" b="0" dirty="0" smtClean="0"/>
              <a:t>sites where additional servers need to be deployed along with the number of servers that will be required. A single Client Access server deployed in an AD DS site that contains a Mailbox server is considered a single point of failure for that site. Wherever fault tolerance is needed, implement at least two Client Access servers in an array. In sites that have more than one Client Access server for performance requirements, a single additional fault-tolerant server may not be sufficient in a scenario where two or more Client Access servers become unavailable at the same time. Determine the correct number of additional servers that meet the organization’s fault-tolerance requirements.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Client Access server array has been created, a network load balancer (dedicated hardware device or Network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Balancing) must be implemented to route internal domain-joined Outlook client traffic to the Client Access server array instead of individual servers. If this is not done, those clients will connect to the first Client Access server implemented in the site. </a:t>
            </a:r>
            <a:r>
              <a:rPr lang="en-US" sz="1000" b="0" dirty="0" smtClean="0"/>
              <a:t>See </a:t>
            </a:r>
            <a:r>
              <a:rPr lang="en-US" sz="1000" b="0" u="none" kern="1200" dirty="0" smtClean="0">
                <a:solidFill>
                  <a:schemeClr val="tx1"/>
                </a:solidFill>
                <a:effectLst/>
                <a:latin typeface="+mn-lt"/>
                <a:ea typeface="+mn-ea"/>
                <a:cs typeface="+mn-cs"/>
                <a:hlinkClick r:id="rId3"/>
              </a:rPr>
              <a:t>http://technet.microsoft.com/en-us/library/ff625247.aspx</a:t>
            </a:r>
            <a:r>
              <a:rPr lang="en-US" sz="1000" b="0" dirty="0" smtClean="0"/>
              <a:t> for more information on the details and configuration of the Client Access server role design.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Hub Transport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Role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It is a product requirement that each AD DS site that contains a Mailbox server must have at least one Hub Transport server. Start with one Hub Transport server per AD DS site containing Mailbox servers. Additional Hub Transport servers may be required, based on the remaining tasks in this step.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for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Hub Transport servers are responsible for holding messages while in transit to Mailbox servers. To determine the appropriate storage requirements for the Hub Transport server, see the guide for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Design the Hub Transport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for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Performance planning for Hub Transport servers involves four areas: CPU, memory, network, and disk storage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overall messaging traffic that a single Hub Transport server can handle before it becomes a potential bottleneck varies based on the organization’s particular messaging profiles and workloads. It is assumed that the Hub Transport server role will be the only Exchange Server role on the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Virtualization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Microsoft supports running the Hub Transport server role in virtualized environments, as long as the virtual environment is approved by the Windows Server Virtualization Validation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Plan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Take the business fault-tolerance requirements from Step 1 and map sites where additional servers need to be deployed along with the number of servers that will be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 single Hub Transport server deployed in an AD DS site is considered a single point of failure. Wherever fault tolerance is needed within a site, implement at least one additional Hub Transport server to the calculated number required above. By default, multiple hub transport servers are automatically load balanced within sites on the Exchange Server infrastructure. See </a:t>
            </a:r>
            <a:r>
              <a:rPr lang="en-US" sz="1000" b="0" u="none" kern="1200" dirty="0" smtClean="0">
                <a:solidFill>
                  <a:schemeClr val="tx1"/>
                </a:solidFill>
                <a:effectLst/>
                <a:latin typeface="+mn-lt"/>
                <a:ea typeface="+mn-ea"/>
                <a:cs typeface="+mn-cs"/>
                <a:hlinkClick r:id="rId3"/>
              </a:rPr>
              <a:t>http://technet.microsoft.com/en-us/library/ff634392.aspx</a:t>
            </a:r>
            <a:r>
              <a:rPr lang="en-US" sz="1200" b="1" kern="1200" dirty="0" smtClean="0">
                <a:solidFill>
                  <a:schemeClr val="tx1"/>
                </a:solidFill>
                <a:effectLst/>
                <a:latin typeface="+mn-lt"/>
                <a:ea typeface="+mn-ea"/>
                <a:cs typeface="+mn-cs"/>
              </a:rPr>
              <a:t> </a:t>
            </a:r>
            <a:r>
              <a:rPr lang="en-US" sz="1000" b="0" dirty="0" smtClean="0"/>
              <a:t>for more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6: Design the Edge Transport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Role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It is a product requirement that each Edge Transport server be subscribed to a single Active Directory site containing Hub Transport servers. When messages arrive from outside of the organization, the Edge Transport server passes them only to Hub Transport servers in the specific Active Directory site where the edge server is subscribed. Start with one Edge Transport server for the organization. Additional Edge Transport servers may be required, based on the remaining tasks in this step.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Consider the following when determining where to place Edge Transport servers: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Geographical location. </a:t>
            </a:r>
            <a:r>
              <a:rPr lang="en-US" sz="1000" b="0" dirty="0" smtClean="0"/>
              <a:t>Placing Edge Transport servers in physical sites that are widely separated by geography can help control wide area network utilization by allowing the routing of messages through servers that are closer to external users in that geography.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Network connectivity requirements. </a:t>
            </a:r>
            <a:r>
              <a:rPr lang="en-US" sz="1000" b="0" dirty="0" smtClean="0"/>
              <a:t>Select locations that have acceptable external network connectivity such as bandwidth and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for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Ensure that the disks are properly sized for the expected loads. To determine the appropriate storage requirements for the Edge Transport server, see the guide for details.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6: Design the Edge Transport Server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for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Performance planning for Edge Transport servers involves four areas: CPU, memory, network, and disk storage performance.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overall messaging traffic that a single Edge Transport server can handle before it becomes a potential bottleneck varies based on the organization’s particular messaging profiles and workloads. The Edge Transport server role must be the only Exchange Server role on the server because this role cannot coexist with other Exchange Server roles.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Virtualization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Microsoft supports running the Edge Transport server role in hardware virtualized environments, as long as the virtual environment is approved by the Windows Server Virtualization Validation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Plan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Use the business requirements for fault tolerance identified in Step 1, Task 1 to design perimeter fault tolerance. A single Edge Transport server in the organization is considered a single point of failure. Fault tolerance for Edge Transport services requires attention to two areas: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smtClean="0"/>
              <a:t>Edge server failure.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smtClean="0"/>
              <a:t>If the Edge-connected AD DS site becomes unavailable.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7: Design the Unified Messaging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Role Placement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Based on the information gathered in Step 1 relative to users in the organization, determine where Unified Messaging (UM) servers should be located. Items that affect the decision about where to locate Mailbox servers include: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Connectivity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Administrative and security requirements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Site autonomy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Fault-tolerance dependencies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for Capacity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Because UM servers immediately forward all messages after they are processed to their destination mailboxes via Hub Transport servers, the disk requirements are minimal. When a UM server is unable to communicate with Hub Transport delivery servers, incoming voice messages are held on the UM server until communications with the Hub Transport servers become available. Ensure that there is enough storage to handle this scenario.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 It is assumed that the reader has a basic understanding of the technologies discussed in these guides. It is the intent of these guides to define business requirements, then align those business requirements to product capabilities, and design the appropriate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7: Design the Unified Messaging Server Infrastructure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for Performance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UM servers substantially leverage the processor cores in the server, as transcoding of audio (inbound), as well as voice recognition (for voice mail previews) must be performed. Voice mail preview is particularly processor intensive; each incoming message requires approximately one minute of processor core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Virtualization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Microsoft supports running the UM role in virtualized environments.</a:t>
            </a:r>
            <a:endParaRPr lang="en-US"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Plan for Fault Tolerance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Use the business requirements for fault tolerance identified in Step 1, Task 1 to design each site requiring fault tolerance. A single UM server for the organization is considered a single point of failure.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Fault tolerance for UM servers requires attention to two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1. UM server failure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2. IP gateway failure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8: Define the Active Directory Domain Services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goal of this step is to determine any requirements for Active Directory Domain Services to support an Exchange Server 2010 deployment planned in the previous steps. Exchange Server 2010 has very specific requirements of Active Directory Domain Services that may require the organization to make adjustments to its currently deployed Active Directory Domain Services infrastructure. If these requirements are not met, Exchange Server 2010 cannot be deployed.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Define Active Directory Domain Services Server Requirements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following server requirements must be met for Exchange Server to function properly in the environment: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Active Directory Forest. The Active Directory forest must be at Windows Server</a:t>
            </a:r>
            <a:r>
              <a:rPr lang="en-US" sz="1000" b="0" baseline="30000" dirty="0" smtClean="0"/>
              <a:t>®</a:t>
            </a:r>
            <a:r>
              <a:rPr lang="en-US" sz="1000" b="0" dirty="0" smtClean="0"/>
              <a:t> 2003 forest functionality mode at a minimum.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Active Directory schema master. The domain controller that holds the Active Directory schema operations master role must be Windows Server 2003 with Service Pack 2 at a minimum.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Active Directory domain controllers. Each domain that hosts Exchange servers must have at least one domain controller that is writable. The server must run Windows Server 2003 with Service Pack 2 at a minimum.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Active Directory global catalog servers. Each site that will host Exchange servers will require at least one global catalog server; depending on the activity in the site and the fault tolerance desired, two or more global catalog servers may be required.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Exchange Server product group recommends planning for the following: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32-bit platforms: 1 global catalog server processor core for every 4 Mailbox server processor cores.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64-bit platforms: 1 global catalog server processor core for every 8 Mailbox server processor cores.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has focused on summarizing the critical design decisions, activities, and tasks required to enable a successful design of Microsoft Exchange Server 2010. It has addressed the business requirements, technical aspects, and service characteristics to complete a comprehensive review of the decision-making process. When used in conjunction with product documentation, this guide can help organizations confidently plan a Microsoft Exchange Server 2010 implementation.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Microsoft Exchange Server 2010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Microsoft Exchange Server 2010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a:t>
            </a:r>
            <a:r>
              <a:rPr lang="da-DK" sz="1000" b="1" dirty="0" smtClean="0">
                <a:latin typeface="+mn-lt"/>
              </a:rPr>
              <a:t>Microsoft Exchange Server 2010 </a:t>
            </a:r>
            <a:r>
              <a:rPr lang="en-US" sz="1000" b="1" dirty="0" smtClean="0">
                <a:latin typeface="+mn-lt"/>
              </a:rPr>
              <a:t>has on infrastructure maturity as reflected in the Core Infrastructure Optimization Model.&gt;</a:t>
            </a:r>
          </a:p>
          <a:p>
            <a:endParaRPr lang="en-US" sz="1000" b="1" dirty="0" smtClean="0">
              <a:latin typeface="Arial" pitchFamily="34" charset="0"/>
            </a:endParaRPr>
          </a:p>
          <a:p>
            <a:r>
              <a:rPr lang="en-US" sz="1000" b="0" kern="1200" dirty="0" smtClean="0">
                <a:solidFill>
                  <a:schemeClr val="tx1"/>
                </a:solidFill>
                <a:effectLst/>
                <a:latin typeface="+mn-lt"/>
                <a:ea typeface="+mn-ea"/>
                <a:cs typeface="+mn-cs"/>
              </a:rPr>
              <a:t>The Infrastructure Optimization (IO) Model at Microsoft groups IT processes and technologies across a continuum of organizational maturity. (For more information, see </a:t>
            </a:r>
            <a:r>
              <a:rPr lang="en-US" sz="1000" b="0" u="none" kern="1200" dirty="0" smtClean="0">
                <a:solidFill>
                  <a:schemeClr val="tx1"/>
                </a:solidFill>
                <a:effectLst/>
                <a:latin typeface="+mn-lt"/>
                <a:ea typeface="+mn-ea"/>
                <a:cs typeface="+mn-cs"/>
                <a:hlinkClick r:id="rId3"/>
              </a:rPr>
              <a:t>www.microsoft.com/infrastructure</a:t>
            </a:r>
            <a:r>
              <a:rPr lang="en-US" sz="1000" b="0" kern="1200" dirty="0" smtClean="0">
                <a:solidFill>
                  <a:schemeClr val="tx1"/>
                </a:solidFill>
                <a:effectLst/>
                <a:latin typeface="+mn-lt"/>
                <a:ea typeface="+mn-ea"/>
                <a:cs typeface="+mn-cs"/>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Microsoft Exchange Server 2010 gives users the power to access electronic communications securely from anywhere the end user is located from multiple devices. According to the Core Infrastructure Optimization Model, providing a properly designed messaging infrastructure will help move an organization to the Dynamic level.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 </a:t>
            </a:r>
            <a:r>
              <a:rPr lang="da-DK" sz="1000" b="0" kern="1200" dirty="0" smtClean="0">
                <a:solidFill>
                  <a:schemeClr val="tx1"/>
                </a:solidFill>
                <a:effectLst/>
                <a:latin typeface="+mn-lt"/>
                <a:ea typeface="+mn-ea"/>
                <a:cs typeface="+mn-cs"/>
              </a:rPr>
              <a:t>Microsoft Exchange Server 2010 </a:t>
            </a:r>
            <a:r>
              <a:rPr lang="en-US" sz="1000" dirty="0" smtClean="0"/>
              <a:t>infrastructure. 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the infrastructure for </a:t>
            </a:r>
            <a:r>
              <a:rPr lang="da-DK" sz="1000" b="0" kern="1200" dirty="0" smtClean="0">
                <a:solidFill>
                  <a:schemeClr val="tx1"/>
                </a:solidFill>
                <a:effectLst/>
                <a:latin typeface="+mn-lt"/>
                <a:ea typeface="+mn-ea"/>
                <a:cs typeface="+mn-cs"/>
              </a:rPr>
              <a:t>Microsoft Exchange Server 2010</a:t>
            </a:r>
            <a:r>
              <a:rPr lang="en-US" sz="1000" dirty="0" smtClean="0"/>
              <a: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an</a:t>
            </a:r>
            <a:r>
              <a:rPr lang="da-DK" sz="1000" dirty="0" smtClean="0"/>
              <a:t> Exchange Server 2010 </a:t>
            </a:r>
            <a:r>
              <a:rPr lang="en-US" sz="1000" dirty="0" smtClean="0"/>
              <a:t>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effectLst/>
                <a:latin typeface="+mn-lt"/>
                <a:ea typeface="+mn-ea"/>
                <a:cs typeface="+mn-cs"/>
              </a:rPr>
              <a:t>Exchange Server 2010 is an enterprise-class messaging system that provides a complete end-to-end solution for electronic messaging both within and outside of an organization. It provides a platform for users to exchange both traditional email messages, as well as non-traditional messages such as faxes and voice mail, in a fault-tolerant, distributed environment that is capable of communicating with other messaging systems across the world.</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As with all enterprise-class solution deployments, Exchange Server 2010 requires proper planning around key critical areas: placement of individual servers and roles, capacity planning, performance planning, fault tolerance, and hardware configurations. To develop and implement a successful Exchange Server 2010 architecture, decisions must be made relative to each of these areas that weigh the value of implementing supporting services against the cost of managing and maintaining those services.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Exchange Server 2010 design flow provides a graphical overview of the steps in designing an Exchange Server 2010 infrastructure.</a:t>
            </a:r>
          </a:p>
          <a:p>
            <a:pPr>
              <a:defRPr/>
            </a:pPr>
            <a:endParaRPr lang="en-US" sz="1000" dirty="0" smtClean="0"/>
          </a:p>
          <a:p>
            <a:pPr>
              <a:defRPr/>
            </a:pPr>
            <a:r>
              <a:rPr lang="en-US" sz="1000" dirty="0" smtClean="0"/>
              <a:t>These steps are:</a:t>
            </a:r>
          </a:p>
          <a:p>
            <a:pPr marL="228600" indent="-228600">
              <a:buFont typeface="+mj-lt"/>
              <a:buAutoNum type="arabicPeriod"/>
              <a:defRPr/>
            </a:pPr>
            <a:r>
              <a:rPr lang="en-US" sz="1000" b="0" kern="1200" dirty="0" smtClean="0">
                <a:solidFill>
                  <a:schemeClr val="tx1"/>
                </a:solidFill>
                <a:effectLst/>
                <a:latin typeface="+mn-lt"/>
                <a:ea typeface="+mn-ea"/>
                <a:cs typeface="+mn-cs"/>
              </a:rPr>
              <a:t>Define the Business and Technical Requirements</a:t>
            </a:r>
          </a:p>
          <a:p>
            <a:pPr marL="228600" indent="-228600">
              <a:buFont typeface="+mj-lt"/>
              <a:buAutoNum type="arabicPeriod"/>
              <a:defRPr/>
            </a:pPr>
            <a:r>
              <a:rPr lang="en-US" sz="1000" b="0" kern="1200" dirty="0" smtClean="0">
                <a:solidFill>
                  <a:schemeClr val="tx1"/>
                </a:solidFill>
                <a:effectLst/>
                <a:latin typeface="+mn-lt"/>
                <a:ea typeface="+mn-ea"/>
                <a:cs typeface="+mn-cs"/>
              </a:rPr>
              <a:t>Define the Instances of Exchange Server 2010</a:t>
            </a:r>
          </a:p>
          <a:p>
            <a:pPr marL="228600" indent="-228600">
              <a:buFont typeface="+mj-lt"/>
              <a:buAutoNum type="arabicPeriod"/>
              <a:defRPr/>
            </a:pPr>
            <a:r>
              <a:rPr lang="en-US" sz="1000" b="0" kern="1200" dirty="0" smtClean="0">
                <a:solidFill>
                  <a:schemeClr val="tx1"/>
                </a:solidFill>
                <a:effectLst/>
                <a:latin typeface="+mn-lt"/>
                <a:ea typeface="+mn-ea"/>
                <a:cs typeface="+mn-cs"/>
              </a:rPr>
              <a:t>Design the Mailbox Server Infrastructure </a:t>
            </a:r>
          </a:p>
          <a:p>
            <a:pPr marL="228600" indent="-228600">
              <a:buFont typeface="+mj-lt"/>
              <a:buAutoNum type="arabicPeriod"/>
              <a:defRPr/>
            </a:pPr>
            <a:r>
              <a:rPr lang="en-US" sz="1000" b="0" kern="1200" dirty="0" smtClean="0">
                <a:solidFill>
                  <a:schemeClr val="tx1"/>
                </a:solidFill>
                <a:effectLst/>
                <a:latin typeface="+mn-lt"/>
                <a:ea typeface="+mn-ea"/>
                <a:cs typeface="+mn-cs"/>
              </a:rPr>
              <a:t>Design the Client Access Server Infrastructure</a:t>
            </a:r>
          </a:p>
          <a:p>
            <a:pPr marL="228600" indent="-228600">
              <a:buFont typeface="+mj-lt"/>
              <a:buAutoNum type="arabicPeriod"/>
              <a:defRPr/>
            </a:pPr>
            <a:r>
              <a:rPr lang="en-US" sz="1000" b="0" kern="1200" dirty="0" smtClean="0">
                <a:solidFill>
                  <a:schemeClr val="tx1"/>
                </a:solidFill>
                <a:effectLst/>
                <a:latin typeface="+mn-lt"/>
                <a:ea typeface="+mn-ea"/>
                <a:cs typeface="+mn-cs"/>
              </a:rPr>
              <a:t>Design the Hub Transport Server Infrastructure </a:t>
            </a:r>
          </a:p>
          <a:p>
            <a:pPr marL="228600" indent="-228600">
              <a:buFont typeface="+mj-lt"/>
              <a:buAutoNum type="arabicPeriod"/>
              <a:defRPr/>
            </a:pPr>
            <a:r>
              <a:rPr lang="en-US" sz="1000" b="0" kern="1200" dirty="0" smtClean="0">
                <a:solidFill>
                  <a:schemeClr val="tx1"/>
                </a:solidFill>
                <a:effectLst/>
                <a:latin typeface="+mn-lt"/>
                <a:ea typeface="+mn-ea"/>
                <a:cs typeface="+mn-cs"/>
              </a:rPr>
              <a:t>Design the Edge Transport Server Infrastructure</a:t>
            </a:r>
          </a:p>
          <a:p>
            <a:pPr marL="228600" indent="-228600">
              <a:buFont typeface="+mj-lt"/>
              <a:buAutoNum type="arabicPeriod"/>
              <a:defRPr/>
            </a:pPr>
            <a:r>
              <a:rPr lang="en-US" sz="1000" b="0" kern="1200" dirty="0" smtClean="0">
                <a:solidFill>
                  <a:schemeClr val="tx1"/>
                </a:solidFill>
                <a:effectLst/>
                <a:latin typeface="+mn-lt"/>
                <a:ea typeface="+mn-ea"/>
                <a:cs typeface="+mn-cs"/>
              </a:rPr>
              <a:t>Design the Unified Messaging Server Infrastructure</a:t>
            </a:r>
          </a:p>
          <a:p>
            <a:pPr marL="228600" indent="-228600">
              <a:buFont typeface="+mj-lt"/>
              <a:buAutoNum type="arabicPeriod"/>
              <a:defRPr/>
            </a:pPr>
            <a:r>
              <a:rPr lang="en-US" sz="1000" b="0" kern="1200" dirty="0" smtClean="0">
                <a:solidFill>
                  <a:schemeClr val="tx1"/>
                </a:solidFill>
                <a:effectLst/>
                <a:latin typeface="+mn-lt"/>
                <a:ea typeface="+mn-ea"/>
                <a:cs typeface="+mn-cs"/>
              </a:rPr>
              <a:t>Define the Active Directory</a:t>
            </a:r>
            <a:r>
              <a:rPr lang="en-US" sz="1000" baseline="30000" dirty="0" smtClean="0">
                <a:cs typeface="Arial" charset="0"/>
              </a:rPr>
              <a:t>®</a:t>
            </a:r>
            <a:r>
              <a:rPr lang="en-US" sz="1000" b="0" kern="1200" dirty="0" smtClean="0">
                <a:solidFill>
                  <a:schemeClr val="tx1"/>
                </a:solidFill>
                <a:effectLst/>
                <a:latin typeface="+mn-lt"/>
                <a:ea typeface="+mn-ea"/>
                <a:cs typeface="+mn-cs"/>
              </a:rPr>
              <a:t> Domain Services Requirements</a:t>
            </a:r>
          </a:p>
          <a:p>
            <a:endParaRPr lang="en-US" sz="1000" dirty="0" smtClean="0"/>
          </a:p>
          <a:p>
            <a:r>
              <a:rPr lang="en-US" sz="1000" dirty="0" smtClean="0"/>
              <a:t>Each of these</a:t>
            </a:r>
            <a:r>
              <a:rPr lang="en-US" sz="1000" baseline="0" dirty="0" smtClean="0"/>
              <a:t> steps will be discussed in greater detail in the following slides.</a:t>
            </a:r>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a:t>
            </a:r>
            <a:r>
              <a:rPr lang="en-US" sz="1000" baseline="0" dirty="0" smtClean="0"/>
              <a:t> architecture for Exchange Server 2010</a:t>
            </a:r>
            <a:r>
              <a:rPr lang="en-US" sz="1000" dirty="0" smtClean="0"/>
              <a:t>. They are shown together in one possible implementation for illustration purposes, but other configurations are possible. </a:t>
            </a:r>
            <a:endParaRPr lang="en-US" sz="1000" dirty="0" smtClean="0">
              <a:ea typeface="ＭＳ Ｐゴシック" pitchFamily="34" charset="-128"/>
            </a:endParaRP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fontScale="92500" lnSpcReduction="10000"/>
          </a:bodyPr>
          <a:lstStyle/>
          <a:p>
            <a:r>
              <a:rPr lang="en-US" sz="1000" b="1" dirty="0" smtClean="0"/>
              <a:t>Step 1: Define the Business and Technical Requirements</a:t>
            </a:r>
          </a:p>
          <a:p>
            <a:endParaRPr lang="en-US" sz="1000" b="1" dirty="0" smtClean="0"/>
          </a:p>
          <a:p>
            <a:r>
              <a:rPr lang="en-US" sz="1000" b="1" dirty="0" smtClean="0"/>
              <a:t>Task 1: Identify Business Requirements</a:t>
            </a:r>
          </a:p>
          <a:p>
            <a:r>
              <a:rPr lang="en-US" sz="1000" kern="1200" dirty="0" smtClean="0">
                <a:solidFill>
                  <a:schemeClr val="tx1"/>
                </a:solidFill>
                <a:effectLst/>
                <a:latin typeface="+mn-lt"/>
                <a:ea typeface="+mn-ea"/>
                <a:cs typeface="+mn-cs"/>
              </a:rPr>
              <a:t>The following questions should be asked of the business to determine the scope and the features that will be implemented:</a:t>
            </a:r>
          </a:p>
          <a:p>
            <a:pPr marL="171450" indent="-171450">
              <a:buFont typeface="Arial" pitchFamily="34" charset="0"/>
              <a:buChar char="•"/>
            </a:pPr>
            <a:r>
              <a:rPr lang="en-US" sz="1000" b="1" kern="1200" dirty="0" smtClean="0">
                <a:solidFill>
                  <a:schemeClr val="tx1"/>
                </a:solidFill>
                <a:effectLst/>
                <a:latin typeface="+mn-lt"/>
                <a:ea typeface="+mn-ea"/>
                <a:cs typeface="+mn-cs"/>
              </a:rPr>
              <a:t>Which of the following capabilities are needed?</a:t>
            </a:r>
          </a:p>
          <a:p>
            <a:pPr marL="365760" lvl="0" indent="-171450">
              <a:buFont typeface="Arial" pitchFamily="34" charset="0"/>
              <a:buChar char="•"/>
            </a:pPr>
            <a:r>
              <a:rPr lang="en-US" sz="1000" b="0" kern="1200" dirty="0" smtClean="0">
                <a:solidFill>
                  <a:schemeClr val="tx1"/>
                </a:solidFill>
                <a:effectLst/>
                <a:latin typeface="+mn-lt"/>
                <a:ea typeface="+mn-ea"/>
                <a:cs typeface="+mn-cs"/>
              </a:rPr>
              <a:t>Internal email services </a:t>
            </a:r>
          </a:p>
          <a:p>
            <a:pPr marL="365760" lvl="0" indent="-171450">
              <a:buFont typeface="Arial" pitchFamily="34" charset="0"/>
              <a:buChar char="•"/>
            </a:pPr>
            <a:r>
              <a:rPr lang="en-US" sz="1000" b="0" kern="1200" dirty="0" smtClean="0">
                <a:solidFill>
                  <a:schemeClr val="tx1"/>
                </a:solidFill>
                <a:effectLst/>
                <a:latin typeface="+mn-lt"/>
                <a:ea typeface="+mn-ea"/>
                <a:cs typeface="+mn-cs"/>
              </a:rPr>
              <a:t>External email services</a:t>
            </a:r>
          </a:p>
          <a:p>
            <a:pPr marL="365760" lvl="0" indent="-171450">
              <a:buFont typeface="Arial" pitchFamily="34" charset="0"/>
              <a:buChar char="•"/>
            </a:pPr>
            <a:r>
              <a:rPr lang="en-US" sz="1000" b="0" kern="1200" dirty="0" smtClean="0">
                <a:solidFill>
                  <a:schemeClr val="tx1"/>
                </a:solidFill>
                <a:effectLst/>
                <a:latin typeface="+mn-lt"/>
                <a:ea typeface="+mn-ea"/>
                <a:cs typeface="+mn-cs"/>
              </a:rPr>
              <a:t>Connectivity for external users  </a:t>
            </a:r>
          </a:p>
          <a:p>
            <a:pPr marL="365760" lvl="1" indent="-171450">
              <a:buFont typeface="Arial" pitchFamily="34" charset="0"/>
              <a:buChar char="•"/>
            </a:pPr>
            <a:r>
              <a:rPr lang="en-US" sz="1000" b="0" kern="1200" dirty="0" smtClean="0">
                <a:solidFill>
                  <a:schemeClr val="tx1"/>
                </a:solidFill>
                <a:effectLst/>
                <a:latin typeface="+mn-lt"/>
                <a:ea typeface="+mn-ea"/>
                <a:cs typeface="+mn-cs"/>
              </a:rPr>
              <a:t>Public folders </a:t>
            </a:r>
          </a:p>
          <a:p>
            <a:pPr marL="365760" lvl="1" indent="-171450">
              <a:buFont typeface="Arial" pitchFamily="34" charset="0"/>
              <a:buChar char="•"/>
            </a:pPr>
            <a:r>
              <a:rPr lang="en-US" sz="1000" b="0" kern="1200" dirty="0" smtClean="0">
                <a:solidFill>
                  <a:schemeClr val="tx1"/>
                </a:solidFill>
                <a:effectLst/>
                <a:latin typeface="+mn-lt"/>
                <a:ea typeface="+mn-ea"/>
                <a:cs typeface="+mn-cs"/>
              </a:rPr>
              <a:t>Unified Communications (voice mail) services </a:t>
            </a:r>
          </a:p>
          <a:p>
            <a:pPr marL="171450" indent="-171450">
              <a:buFont typeface="Arial" pitchFamily="34" charset="0"/>
              <a:buChar char="•"/>
            </a:pPr>
            <a:r>
              <a:rPr lang="en-US" sz="1000" b="1" dirty="0" smtClean="0"/>
              <a:t>What portion of the organization is in scope?</a:t>
            </a:r>
          </a:p>
          <a:p>
            <a:pPr marL="171450" indent="-171450">
              <a:buFont typeface="Arial" pitchFamily="34" charset="0"/>
              <a:buChar char="•"/>
            </a:pPr>
            <a:r>
              <a:rPr lang="en-US" sz="1000" b="1" dirty="0" smtClean="0"/>
              <a:t>For the parts of the organization that are in scope, do any business isolation requirements exist? </a:t>
            </a:r>
          </a:p>
          <a:p>
            <a:pPr marL="365760" lvl="1" indent="-171450">
              <a:buFont typeface="Arial" pitchFamily="34" charset="0"/>
              <a:buChar char="•"/>
            </a:pPr>
            <a:r>
              <a:rPr lang="en-US" sz="1000" b="0" dirty="0" smtClean="0"/>
              <a:t>Legal isolation </a:t>
            </a:r>
          </a:p>
          <a:p>
            <a:pPr marL="365760" lvl="1" indent="-171450">
              <a:buFont typeface="Arial" pitchFamily="34" charset="0"/>
              <a:buChar char="•"/>
            </a:pPr>
            <a:r>
              <a:rPr lang="en-US" sz="1000" b="0" dirty="0" smtClean="0"/>
              <a:t>Political environment </a:t>
            </a:r>
          </a:p>
          <a:p>
            <a:pPr marL="365760" lvl="1" indent="-171450">
              <a:buFont typeface="Arial" pitchFamily="34" charset="0"/>
              <a:buChar char="•"/>
            </a:pPr>
            <a:r>
              <a:rPr lang="en-US" sz="1000" b="0" dirty="0" smtClean="0"/>
              <a:t>Regulatory requirements </a:t>
            </a:r>
          </a:p>
          <a:p>
            <a:pPr marL="365760" lvl="1" indent="-171450">
              <a:buFont typeface="Arial" pitchFamily="34" charset="0"/>
              <a:buChar char="•"/>
            </a:pPr>
            <a:r>
              <a:rPr lang="en-US" sz="1000" b="0" dirty="0" smtClean="0"/>
              <a:t>Business policy </a:t>
            </a:r>
          </a:p>
          <a:p>
            <a:pPr marL="171450" indent="-171450">
              <a:buFont typeface="Arial" pitchFamily="34" charset="0"/>
              <a:buChar char="•"/>
            </a:pPr>
            <a:r>
              <a:rPr lang="en-US" sz="1000" b="1" dirty="0" smtClean="0"/>
              <a:t>Does the organization require an operational consolidation?</a:t>
            </a:r>
          </a:p>
          <a:p>
            <a:pPr marL="171450" indent="-171450">
              <a:buFont typeface="Arial" pitchFamily="34" charset="0"/>
              <a:buChar char="•"/>
            </a:pPr>
            <a:r>
              <a:rPr lang="en-US" sz="1000" b="1" dirty="0" smtClean="0"/>
              <a:t>Does the organization have a requirement for a unified global address list (GAL)?  </a:t>
            </a:r>
          </a:p>
          <a:p>
            <a:pPr marL="171450" indent="-171450">
              <a:buFont typeface="Arial" pitchFamily="34" charset="0"/>
              <a:buChar char="•"/>
            </a:pPr>
            <a:r>
              <a:rPr lang="en-US" sz="1000" b="1" dirty="0" smtClean="0"/>
              <a:t>Are there any business policies that impact messaging usage? </a:t>
            </a:r>
          </a:p>
          <a:p>
            <a:pPr marL="365760" lvl="1" indent="-171450">
              <a:buFont typeface="Arial" pitchFamily="34" charset="0"/>
              <a:buChar char="•"/>
            </a:pPr>
            <a:r>
              <a:rPr lang="en-US" sz="1000" b="0" dirty="0" smtClean="0"/>
              <a:t>Message size limits </a:t>
            </a:r>
          </a:p>
          <a:p>
            <a:pPr marL="365760" lvl="1" indent="-171450">
              <a:buFont typeface="Arial" pitchFamily="34" charset="0"/>
              <a:buChar char="•"/>
            </a:pPr>
            <a:r>
              <a:rPr lang="en-US" sz="1000" b="0" dirty="0" smtClean="0"/>
              <a:t>Mailbox size limits </a:t>
            </a:r>
          </a:p>
          <a:p>
            <a:pPr marL="365760" lvl="1" indent="-171450">
              <a:buFont typeface="Arial" pitchFamily="34" charset="0"/>
              <a:buChar char="•"/>
            </a:pPr>
            <a:r>
              <a:rPr lang="en-US" sz="1000" b="0" dirty="0" smtClean="0"/>
              <a:t>Employee differentiation </a:t>
            </a:r>
          </a:p>
          <a:p>
            <a:pPr marL="171450" indent="-171450">
              <a:buFont typeface="Arial" pitchFamily="34" charset="0"/>
              <a:buChar char="•"/>
            </a:pPr>
            <a:r>
              <a:rPr lang="en-US" sz="1000" b="1" dirty="0" smtClean="0"/>
              <a:t>Does the organization require internal message hygiene services? </a:t>
            </a:r>
          </a:p>
          <a:p>
            <a:pPr marL="171450" indent="-171450">
              <a:buFont typeface="Arial" pitchFamily="34" charset="0"/>
              <a:buChar char="•"/>
            </a:pPr>
            <a:endParaRPr lang="en-US" sz="1000" b="1" dirty="0" smtClean="0"/>
          </a:p>
          <a:p>
            <a:r>
              <a:rPr lang="en-US" sz="1000" b="1" dirty="0" smtClean="0"/>
              <a:t>Availability Requirements</a:t>
            </a:r>
          </a:p>
          <a:p>
            <a:r>
              <a:rPr lang="en-US" sz="1000" b="0" dirty="0" smtClean="0"/>
              <a:t>Determine if high availability (automated continuous service) is required for:</a:t>
            </a:r>
          </a:p>
          <a:p>
            <a:pPr marL="171450" lvl="0" indent="-171450">
              <a:buFont typeface="Arial" pitchFamily="34" charset="0"/>
              <a:buChar char="•"/>
            </a:pPr>
            <a:r>
              <a:rPr lang="en-US" sz="1000" b="0" dirty="0" smtClean="0"/>
              <a:t>Mailbox access – access to an individual mailbox</a:t>
            </a:r>
          </a:p>
          <a:p>
            <a:pPr marL="171450" lvl="0" indent="-171450">
              <a:buFont typeface="Arial" pitchFamily="34" charset="0"/>
              <a:buChar char="•"/>
            </a:pPr>
            <a:r>
              <a:rPr lang="en-US" sz="1000" b="0" dirty="0" smtClean="0"/>
              <a:t>Mailbox access for external users</a:t>
            </a:r>
          </a:p>
          <a:p>
            <a:pPr marL="171450" lvl="0" indent="-171450">
              <a:buFont typeface="Arial" pitchFamily="34" charset="0"/>
              <a:buChar char="•"/>
            </a:pPr>
            <a:r>
              <a:rPr lang="en-US" sz="1000" b="0" dirty="0" smtClean="0"/>
              <a:t>Internal message flow – email within the organization</a:t>
            </a:r>
          </a:p>
          <a:p>
            <a:pPr marL="171450" lvl="0" indent="-171450">
              <a:buFont typeface="Arial" pitchFamily="34" charset="0"/>
              <a:buChar char="•"/>
            </a:pPr>
            <a:r>
              <a:rPr lang="en-US" sz="1000" b="0" dirty="0" smtClean="0"/>
              <a:t>External message flow – email outside of the organization</a:t>
            </a:r>
          </a:p>
          <a:p>
            <a:pPr marL="171450" lvl="0" indent="-171450">
              <a:buFont typeface="Arial" pitchFamily="34" charset="0"/>
              <a:buChar char="•"/>
            </a:pPr>
            <a:r>
              <a:rPr lang="en-US" sz="1000" b="0" dirty="0" smtClean="0"/>
              <a:t>Message hygiene – antimalware and antispam</a:t>
            </a:r>
          </a:p>
          <a:p>
            <a:pPr marL="171450" lvl="0" indent="-171450">
              <a:buFont typeface="Arial" pitchFamily="34" charset="0"/>
              <a:buChar char="•"/>
            </a:pPr>
            <a:r>
              <a:rPr lang="en-US" sz="1000" b="0" dirty="0" smtClean="0"/>
              <a:t>Voice mail access </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Define the Business and Technical Requirements (Continued)</a:t>
            </a:r>
          </a:p>
          <a:p>
            <a:endParaRPr lang="en-US" sz="1000" b="1" dirty="0" smtClean="0"/>
          </a:p>
          <a:p>
            <a:r>
              <a:rPr lang="en-US" sz="1000" b="1" dirty="0" smtClean="0"/>
              <a:t>Task 2: Identify Technical Requirements</a:t>
            </a:r>
          </a:p>
          <a:p>
            <a:r>
              <a:rPr lang="en-US" sz="1000" b="0" dirty="0" smtClean="0"/>
              <a:t>In this task, the technical requirements will need to be identified to align with the business requirements identified in Task 1.</a:t>
            </a:r>
          </a:p>
          <a:p>
            <a:pPr marL="171450" indent="-171450">
              <a:buFont typeface="Arial" pitchFamily="34" charset="0"/>
              <a:buChar char="•"/>
            </a:pPr>
            <a:r>
              <a:rPr lang="en-US" sz="1000" b="1" dirty="0" smtClean="0"/>
              <a:t>Which forests and domains will leverage messaging services? </a:t>
            </a:r>
            <a:r>
              <a:rPr lang="en-US" sz="1000" b="0" dirty="0" smtClean="0"/>
              <a:t>In Task 1, the scope of the project for the organization was identified. Record which forests and domains will be impacted by this project. This will be used in the next step to help clearly define the number of Exchange Server instances that will be implemented, as well as any additional forest/domain requirements.</a:t>
            </a:r>
          </a:p>
          <a:p>
            <a:pPr marL="171450" indent="-171450">
              <a:buFont typeface="Arial" pitchFamily="34" charset="0"/>
              <a:buChar char="•"/>
            </a:pPr>
            <a:r>
              <a:rPr lang="en-US" sz="1000" b="1" dirty="0" smtClean="0"/>
              <a:t>What are the physical locations and requirements? </a:t>
            </a:r>
            <a:r>
              <a:rPr lang="en-US" sz="1000" b="0" dirty="0" smtClean="0"/>
              <a:t>Based on the business requirements from Task 1, document all of the physical locations in the organization that are in scope, including:</a:t>
            </a:r>
          </a:p>
          <a:p>
            <a:pPr marL="365760" lvl="1" indent="-171450">
              <a:buFont typeface="Arial" pitchFamily="34" charset="0"/>
              <a:buChar char="•"/>
            </a:pPr>
            <a:r>
              <a:rPr lang="en-US" sz="1000" b="0" dirty="0" smtClean="0"/>
              <a:t>Network connectivity</a:t>
            </a:r>
          </a:p>
          <a:p>
            <a:pPr marL="365760" lvl="1" indent="-171450">
              <a:buFont typeface="Arial" pitchFamily="34" charset="0"/>
              <a:buChar char="•"/>
            </a:pPr>
            <a:r>
              <a:rPr lang="en-US" sz="1000" b="0" dirty="0" smtClean="0"/>
              <a:t>Mailbox counts </a:t>
            </a:r>
          </a:p>
          <a:p>
            <a:pPr marL="365760" lvl="1" indent="-171450">
              <a:buFont typeface="Arial" pitchFamily="34" charset="0"/>
              <a:buChar char="•"/>
            </a:pPr>
            <a:r>
              <a:rPr lang="en-US" sz="1000" b="0" dirty="0" smtClean="0"/>
              <a:t>PBX and voice IP gateway locations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1"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Message Hygiene Requirements</a:t>
            </a:r>
          </a:p>
          <a:p>
            <a:pPr marL="0" indent="0">
              <a:buFont typeface="Arial" pitchFamily="34" charset="0"/>
              <a:buNone/>
            </a:pPr>
            <a:r>
              <a:rPr lang="en-US" sz="1000" b="0" dirty="0" smtClean="0"/>
              <a:t>Message hygiene is an important part of an overall antivirus and antimalware solution. Hardware requirements for running hygiene on Exchange server roles must be addressed and are called out in each applicable section in the individual design steps below. </a:t>
            </a:r>
          </a:p>
          <a:p>
            <a:pPr marL="171450" indent="-171450">
              <a:buFont typeface="Arial" pitchFamily="34" charset="0"/>
              <a:buChar char="•"/>
            </a:pPr>
            <a:r>
              <a:rPr lang="en-US" sz="1000" b="0" dirty="0" smtClean="0"/>
              <a:t>Mailbox servers </a:t>
            </a:r>
          </a:p>
          <a:p>
            <a:pPr marL="171450" indent="-171450">
              <a:buFont typeface="Arial" pitchFamily="34" charset="0"/>
              <a:buChar char="•"/>
            </a:pPr>
            <a:r>
              <a:rPr lang="en-US" sz="1000" b="0" kern="1200" dirty="0" smtClean="0">
                <a:solidFill>
                  <a:schemeClr val="tx1"/>
                </a:solidFill>
                <a:effectLst/>
                <a:latin typeface="+mn-lt"/>
                <a:ea typeface="+mn-ea"/>
                <a:cs typeface="+mn-cs"/>
              </a:rPr>
              <a:t>Transport servers </a:t>
            </a:r>
          </a:p>
          <a:p>
            <a:pPr marL="171450" indent="-171450">
              <a:buFont typeface="Arial" pitchFamily="34" charset="0"/>
              <a:buChar char="•"/>
            </a:pPr>
            <a:r>
              <a:rPr lang="en-US" sz="1000" b="0" dirty="0" smtClean="0"/>
              <a:t>Client Access servers</a:t>
            </a:r>
          </a:p>
          <a:p>
            <a:pPr marL="171450" indent="-171450">
              <a:buFont typeface="Arial" pitchFamily="34" charset="0"/>
              <a:buChar char="•"/>
            </a:pPr>
            <a:r>
              <a:rPr lang="en-US" sz="1000" b="0" dirty="0" smtClean="0"/>
              <a:t>Unified Messaging (UM) servers  </a:t>
            </a:r>
          </a:p>
          <a:p>
            <a:pPr marL="628650" lvl="1" indent="-171450">
              <a:buFont typeface="Arial" pitchFamily="34" charset="0"/>
              <a:buChar char="•"/>
            </a:pPr>
            <a:endParaRPr lang="en-US" sz="1000" b="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This information will determine placement of services in later sections of this guide.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8458200" cy="1077218"/>
          </a:xfrm>
          <a:prstGeom prst="rect">
            <a:avLst/>
          </a:prstGeom>
          <a:noFill/>
        </p:spPr>
        <p:txBody>
          <a:bodyPr wrap="square" rtlCol="0">
            <a:spAutoFit/>
          </a:bodyPr>
          <a:lstStyle/>
          <a:p>
            <a:r>
              <a:rPr lang="da-DK" sz="3200" dirty="0" smtClean="0"/>
              <a:t>Microsoft</a:t>
            </a:r>
            <a:r>
              <a:rPr lang="da-DK" sz="3200" baseline="30000" dirty="0" smtClean="0"/>
              <a:t>®</a:t>
            </a:r>
            <a:r>
              <a:rPr lang="da-DK" sz="3200" dirty="0" smtClean="0"/>
              <a:t> Exchange Server 2010</a:t>
            </a:r>
          </a:p>
          <a:p>
            <a:r>
              <a:rPr lang="da-DK" sz="3200" dirty="0" smtClean="0"/>
              <a:t>with Service Pack 1</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December 2010</a:t>
            </a:r>
          </a:p>
          <a:p>
            <a:r>
              <a:rPr lang="en-US" sz="1400" dirty="0" smtClean="0"/>
              <a:t>Updated: July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Define the Instances of Exchange Server 2010</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762000" y="1676400"/>
            <a:ext cx="7333013" cy="2908489"/>
          </a:xfrm>
          <a:prstGeom prst="rect">
            <a:avLst/>
          </a:prstGeom>
        </p:spPr>
        <p:txBody>
          <a:bodyPr wrap="square">
            <a:spAutoFit/>
          </a:bodyPr>
          <a:lstStyle/>
          <a:p>
            <a:pPr marL="342900" lvl="1" indent="-342900">
              <a:spcBef>
                <a:spcPts val="1200"/>
              </a:spcBef>
              <a:buClr>
                <a:schemeClr val="accent1"/>
              </a:buClr>
              <a:buFont typeface="Arial" pitchFamily="34" charset="0"/>
              <a:buChar char="•"/>
            </a:pPr>
            <a:r>
              <a:rPr lang="en-US" sz="2400" dirty="0">
                <a:solidFill>
                  <a:schemeClr val="tx2"/>
                </a:solidFill>
              </a:rPr>
              <a:t>Task 1: Determine Messaging Service Instances</a:t>
            </a:r>
          </a:p>
          <a:p>
            <a:pPr marL="509588" lvl="1" indent="-285750">
              <a:spcBef>
                <a:spcPts val="300"/>
              </a:spcBef>
              <a:buClr>
                <a:schemeClr val="accent1"/>
              </a:buClr>
              <a:buFont typeface="Arial" pitchFamily="34" charset="0"/>
              <a:buChar char="•"/>
            </a:pPr>
            <a:r>
              <a:rPr lang="en-US" dirty="0">
                <a:solidFill>
                  <a:schemeClr val="tx2"/>
                </a:solidFill>
              </a:rPr>
              <a:t>There can be only one instance of Exchange Server per </a:t>
            </a:r>
            <a:r>
              <a:rPr lang="en-US" dirty="0" smtClean="0">
                <a:solidFill>
                  <a:schemeClr val="tx2"/>
                </a:solidFill>
              </a:rPr>
              <a:t>Active Directory</a:t>
            </a:r>
            <a:r>
              <a:rPr lang="en-US" baseline="30000" dirty="0">
                <a:cs typeface="Arial" charset="0"/>
              </a:rPr>
              <a:t>®</a:t>
            </a:r>
            <a:r>
              <a:rPr lang="en-US" dirty="0" smtClean="0">
                <a:solidFill>
                  <a:schemeClr val="tx2"/>
                </a:solidFill>
              </a:rPr>
              <a:t> Domain Services (AD DS) </a:t>
            </a:r>
            <a:r>
              <a:rPr lang="en-US" dirty="0">
                <a:solidFill>
                  <a:schemeClr val="tx2"/>
                </a:solidFill>
              </a:rPr>
              <a:t>forest</a:t>
            </a:r>
          </a:p>
          <a:p>
            <a:pPr marL="342900" lvl="1" indent="-342900">
              <a:spcBef>
                <a:spcPts val="1200"/>
              </a:spcBef>
              <a:buClr>
                <a:schemeClr val="accent1"/>
              </a:buClr>
              <a:buFont typeface="Arial" pitchFamily="34" charset="0"/>
              <a:buChar char="•"/>
            </a:pPr>
            <a:r>
              <a:rPr lang="en-US" sz="2400" dirty="0">
                <a:solidFill>
                  <a:schemeClr val="tx2"/>
                </a:solidFill>
              </a:rPr>
              <a:t>Task </a:t>
            </a:r>
            <a:r>
              <a:rPr lang="en-US" sz="2400" dirty="0" smtClean="0">
                <a:solidFill>
                  <a:schemeClr val="tx2"/>
                </a:solidFill>
              </a:rPr>
              <a:t>2: Determine </a:t>
            </a:r>
            <a:r>
              <a:rPr lang="en-US" sz="2400" dirty="0">
                <a:solidFill>
                  <a:schemeClr val="tx2"/>
                </a:solidFill>
              </a:rPr>
              <a:t>the Active Directory host forest, site, and domain</a:t>
            </a:r>
          </a:p>
          <a:p>
            <a:pPr marL="509588" lvl="1" indent="-285750">
              <a:spcBef>
                <a:spcPts val="300"/>
              </a:spcBef>
              <a:buClr>
                <a:schemeClr val="accent1"/>
              </a:buClr>
              <a:buFont typeface="Arial" pitchFamily="34" charset="0"/>
              <a:buChar char="•"/>
            </a:pPr>
            <a:r>
              <a:rPr lang="en-US" dirty="0" smtClean="0">
                <a:solidFill>
                  <a:schemeClr val="tx2"/>
                </a:solidFill>
              </a:rPr>
              <a:t>Exchange </a:t>
            </a:r>
            <a:r>
              <a:rPr lang="en-US" dirty="0">
                <a:solidFill>
                  <a:schemeClr val="tx2"/>
                </a:solidFill>
              </a:rPr>
              <a:t>Server has no specific requirements relative to </a:t>
            </a:r>
            <a:r>
              <a:rPr lang="en-US" dirty="0" smtClean="0">
                <a:solidFill>
                  <a:schemeClr val="tx2"/>
                </a:solidFill>
              </a:rPr>
              <a:t>forest, site, </a:t>
            </a:r>
            <a:r>
              <a:rPr lang="en-US" dirty="0">
                <a:solidFill>
                  <a:schemeClr val="tx2"/>
                </a:solidFill>
              </a:rPr>
              <a:t>or domain locations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Mailbox Server Infrastructure</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Determine Role Placement</a:t>
            </a:r>
            <a:endParaRPr lang="en-US" sz="2400" dirty="0" smtClean="0"/>
          </a:p>
          <a:p>
            <a:pPr marL="566738" lvl="1" indent="-284163">
              <a:buFont typeface="Arial" pitchFamily="34" charset="0"/>
              <a:buChar char="•"/>
            </a:pPr>
            <a:r>
              <a:rPr lang="en-US" dirty="0"/>
              <a:t>Items that affect the decision about where to locate </a:t>
            </a:r>
            <a:r>
              <a:rPr lang="en-US" dirty="0" smtClean="0"/>
              <a:t>Mailbox </a:t>
            </a:r>
            <a:r>
              <a:rPr lang="en-US" dirty="0"/>
              <a:t>servers include</a:t>
            </a:r>
            <a:r>
              <a:rPr lang="en-US" dirty="0" smtClean="0"/>
              <a:t>:</a:t>
            </a:r>
          </a:p>
          <a:p>
            <a:pPr marL="800100" lvl="2" indent="-284163">
              <a:buFont typeface="Arial" pitchFamily="34" charset="0"/>
              <a:buChar char="•"/>
            </a:pPr>
            <a:r>
              <a:rPr lang="en-US" dirty="0"/>
              <a:t>Administrative and security </a:t>
            </a:r>
            <a:r>
              <a:rPr lang="en-US" dirty="0" smtClean="0"/>
              <a:t>requirements</a:t>
            </a:r>
          </a:p>
          <a:p>
            <a:pPr marL="800100" lvl="2" indent="-284163">
              <a:buFont typeface="Arial" pitchFamily="34" charset="0"/>
              <a:buChar char="•"/>
            </a:pPr>
            <a:r>
              <a:rPr lang="en-US" dirty="0" smtClean="0"/>
              <a:t>Site autonomy </a:t>
            </a:r>
          </a:p>
          <a:p>
            <a:pPr marL="800100" lvl="2" indent="-284163">
              <a:buFont typeface="Arial" pitchFamily="34" charset="0"/>
              <a:buChar char="•"/>
            </a:pPr>
            <a:r>
              <a:rPr lang="en-US" dirty="0" smtClean="0"/>
              <a:t>Fault-tolerance dependencies</a:t>
            </a:r>
            <a:endParaRPr lang="en-US" dirty="0"/>
          </a:p>
          <a:p>
            <a:pPr marL="174625" lvl="1" indent="-174625">
              <a:spcBef>
                <a:spcPts val="1200"/>
              </a:spcBef>
              <a:buFont typeface="Arial" pitchFamily="34" charset="0"/>
              <a:buChar char="•"/>
            </a:pPr>
            <a:r>
              <a:rPr lang="en-US" sz="2400" dirty="0" smtClean="0"/>
              <a:t>Task </a:t>
            </a:r>
            <a:r>
              <a:rPr lang="en-US" sz="2400" dirty="0"/>
              <a:t>2: </a:t>
            </a:r>
            <a:r>
              <a:rPr lang="en-US" sz="2400" dirty="0" smtClean="0"/>
              <a:t>Plan </a:t>
            </a:r>
            <a:r>
              <a:rPr lang="en-US" sz="2400" dirty="0"/>
              <a:t>for Capacity </a:t>
            </a:r>
          </a:p>
          <a:p>
            <a:pPr marL="566738" lvl="1" indent="-284163">
              <a:buFont typeface="Arial" pitchFamily="34" charset="0"/>
              <a:buChar char="•"/>
            </a:pPr>
            <a:r>
              <a:rPr lang="en-US" dirty="0"/>
              <a:t>See the Exchange Server 2010 IPD guide for details relative to calculating </a:t>
            </a:r>
            <a:r>
              <a:rPr lang="en-US" dirty="0" smtClean="0"/>
              <a:t>storage</a:t>
            </a: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Mailbox Server </a:t>
            </a:r>
            <a:r>
              <a:rPr lang="en-US" dirty="0" smtClean="0"/>
              <a:t>Infrastructure (</a:t>
            </a:r>
            <a:r>
              <a:rPr lang="en-US" dirty="0"/>
              <a:t>Continued</a:t>
            </a:r>
            <a:r>
              <a:rPr lang="en-US" dirty="0" smtClean="0"/>
              <a:t>)</a:t>
            </a:r>
            <a:endParaRPr lang="en-US" dirty="0"/>
          </a:p>
        </p:txBody>
      </p:sp>
      <p:sp>
        <p:nvSpPr>
          <p:cNvPr id="3" name="Content Placeholder 2"/>
          <p:cNvSpPr>
            <a:spLocks noGrp="1"/>
          </p:cNvSpPr>
          <p:nvPr>
            <p:ph idx="1"/>
          </p:nvPr>
        </p:nvSpPr>
        <p:spPr>
          <a:xfrm>
            <a:off x="533400" y="1828801"/>
            <a:ext cx="8229600" cy="5029199"/>
          </a:xfrm>
        </p:spPr>
        <p:txBody>
          <a:bodyPr>
            <a:normAutofit/>
          </a:bodyPr>
          <a:lstStyle/>
          <a:p>
            <a:r>
              <a:rPr lang="en-US" sz="2400" dirty="0"/>
              <a:t>Task 3: </a:t>
            </a:r>
            <a:r>
              <a:rPr lang="en-US" sz="2400" dirty="0" smtClean="0"/>
              <a:t>Plan </a:t>
            </a:r>
            <a:r>
              <a:rPr lang="en-US" sz="2400" dirty="0"/>
              <a:t>for Performance</a:t>
            </a:r>
            <a:endParaRPr lang="en-US" sz="2400" dirty="0" smtClean="0"/>
          </a:p>
          <a:p>
            <a:pPr marL="566738" lvl="1" indent="-284163">
              <a:buFont typeface="Arial" pitchFamily="34" charset="0"/>
              <a:buChar char="•"/>
            </a:pPr>
            <a:r>
              <a:rPr lang="en-US" dirty="0" smtClean="0"/>
              <a:t>Having the right number of processor cores is critical, and is based on the number of users and messaging traffic estimates</a:t>
            </a:r>
          </a:p>
          <a:p>
            <a:pPr marL="566738" lvl="1" indent="-284163">
              <a:buFont typeface="Arial" pitchFamily="34" charset="0"/>
              <a:buChar char="•"/>
            </a:pPr>
            <a:r>
              <a:rPr lang="en-US" dirty="0" smtClean="0"/>
              <a:t>Memory is calculated based on the number of databases and messages sent/received</a:t>
            </a:r>
          </a:p>
          <a:p>
            <a:pPr marL="566738" lvl="1" indent="-284163">
              <a:buFont typeface="Arial" pitchFamily="34" charset="0"/>
              <a:buChar char="•"/>
            </a:pPr>
            <a:r>
              <a:rPr lang="en-US" dirty="0" smtClean="0"/>
              <a:t>Disk subsystem must meet calculated IOPS requirements that are based on the number of users and messages sent/received</a:t>
            </a:r>
          </a:p>
          <a:p>
            <a:pPr marL="174625" lvl="1" indent="-174625">
              <a:spcBef>
                <a:spcPts val="1200"/>
              </a:spcBef>
              <a:buFont typeface="Arial" pitchFamily="34" charset="0"/>
              <a:buChar char="•"/>
            </a:pPr>
            <a:r>
              <a:rPr lang="en-US" sz="2400" dirty="0"/>
              <a:t>Task 4: </a:t>
            </a:r>
            <a:r>
              <a:rPr lang="en-US" sz="2400" dirty="0" smtClean="0"/>
              <a:t>Plan </a:t>
            </a:r>
            <a:r>
              <a:rPr lang="en-US" sz="2400" dirty="0"/>
              <a:t>for Fault </a:t>
            </a:r>
            <a:r>
              <a:rPr lang="en-US" sz="2400" dirty="0" smtClean="0"/>
              <a:t>Tolerance</a:t>
            </a:r>
          </a:p>
          <a:p>
            <a:pPr marL="566738" lvl="1" indent="-284163">
              <a:buFont typeface="Arial" pitchFamily="34" charset="0"/>
              <a:buChar char="•"/>
            </a:pPr>
            <a:r>
              <a:rPr lang="en-US" dirty="0"/>
              <a:t>Using the information from Step 1 relative to </a:t>
            </a:r>
            <a:r>
              <a:rPr lang="en-US" dirty="0" smtClean="0"/>
              <a:t>fault-tolerance </a:t>
            </a:r>
            <a:r>
              <a:rPr lang="en-US" dirty="0"/>
              <a:t>requirements, create a mapping of databases that require fault tolerance along with the locations that will host </a:t>
            </a:r>
            <a:r>
              <a:rPr lang="en-US" dirty="0" smtClean="0"/>
              <a:t>passive database copies</a:t>
            </a: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44022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Client Access Server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Role Placement</a:t>
            </a:r>
            <a:endParaRPr lang="en-US" sz="2400" dirty="0" smtClean="0"/>
          </a:p>
          <a:p>
            <a:pPr marL="566738" lvl="1" indent="-284163">
              <a:buFont typeface="Arial" pitchFamily="34" charset="0"/>
              <a:buChar char="•"/>
            </a:pPr>
            <a:r>
              <a:rPr lang="en-US" dirty="0" smtClean="0"/>
              <a:t>Each </a:t>
            </a:r>
            <a:r>
              <a:rPr lang="en-US" dirty="0"/>
              <a:t>AD DS site that contains an Exchange </a:t>
            </a:r>
            <a:r>
              <a:rPr lang="en-US" dirty="0" smtClean="0"/>
              <a:t>Mailbox </a:t>
            </a:r>
            <a:r>
              <a:rPr lang="en-US" dirty="0"/>
              <a:t>server must have at least one </a:t>
            </a:r>
            <a:r>
              <a:rPr lang="en-US" dirty="0" smtClean="0"/>
              <a:t>Client Access server</a:t>
            </a:r>
          </a:p>
          <a:p>
            <a:pPr marL="566738" lvl="1" indent="-284163">
              <a:buFont typeface="Arial" pitchFamily="34" charset="0"/>
              <a:buChar char="•"/>
            </a:pPr>
            <a:r>
              <a:rPr lang="en-US" dirty="0"/>
              <a:t>All </a:t>
            </a:r>
            <a:r>
              <a:rPr lang="en-US" dirty="0" smtClean="0"/>
              <a:t>Client Access servers </a:t>
            </a:r>
            <a:r>
              <a:rPr lang="en-US" dirty="0"/>
              <a:t>that will host Internet users must be in an AD DS site configured as </a:t>
            </a:r>
            <a:r>
              <a:rPr lang="en-US" dirty="0" smtClean="0"/>
              <a:t>Internet facing</a:t>
            </a:r>
          </a:p>
          <a:p>
            <a:r>
              <a:rPr lang="en-US" sz="2400" dirty="0"/>
              <a:t>Task 2: </a:t>
            </a:r>
            <a:r>
              <a:rPr lang="en-US" sz="2400" dirty="0" smtClean="0"/>
              <a:t>Plan </a:t>
            </a:r>
            <a:r>
              <a:rPr lang="en-US" sz="2400" dirty="0"/>
              <a:t>for Capacity</a:t>
            </a:r>
          </a:p>
          <a:p>
            <a:pPr marL="566738" lvl="1" indent="-284163">
              <a:buFont typeface="Arial" pitchFamily="34" charset="0"/>
              <a:buChar char="•"/>
            </a:pPr>
            <a:r>
              <a:rPr lang="en-US" dirty="0" smtClean="0"/>
              <a:t>Client Access servers </a:t>
            </a:r>
            <a:r>
              <a:rPr lang="en-US" dirty="0"/>
              <a:t>are stateless devices that connect users to their </a:t>
            </a:r>
            <a:r>
              <a:rPr lang="en-US" dirty="0" smtClean="0"/>
              <a:t>Mailbox servers</a:t>
            </a:r>
          </a:p>
          <a:p>
            <a:pPr marL="566738" lvl="1" indent="-284163">
              <a:buFont typeface="Arial" pitchFamily="34" charset="0"/>
              <a:buChar char="•"/>
            </a:pPr>
            <a:r>
              <a:rPr lang="en-US" dirty="0" smtClean="0"/>
              <a:t>Client Access servers do not persist data on disk, minimizing the storage requirements</a:t>
            </a:r>
          </a:p>
          <a:p>
            <a:pPr marL="566738" lvl="1" indent="-284163">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Client Access Server Infrastructure (</a:t>
            </a:r>
            <a:r>
              <a:rPr lang="en-US" dirty="0" smtClean="0"/>
              <a:t>Continued)</a:t>
            </a:r>
            <a:endParaRPr lang="en-US" dirty="0"/>
          </a:p>
        </p:txBody>
      </p:sp>
      <p:sp>
        <p:nvSpPr>
          <p:cNvPr id="3" name="Content Placeholder 2"/>
          <p:cNvSpPr>
            <a:spLocks noGrp="1"/>
          </p:cNvSpPr>
          <p:nvPr>
            <p:ph idx="1"/>
          </p:nvPr>
        </p:nvSpPr>
        <p:spPr>
          <a:xfrm>
            <a:off x="533400" y="1905000"/>
            <a:ext cx="8229600" cy="4648199"/>
          </a:xfrm>
        </p:spPr>
        <p:txBody>
          <a:bodyPr>
            <a:normAutofit/>
          </a:bodyPr>
          <a:lstStyle/>
          <a:p>
            <a:r>
              <a:rPr lang="en-US" sz="2400" dirty="0" smtClean="0"/>
              <a:t>Task 3</a:t>
            </a:r>
            <a:r>
              <a:rPr lang="en-US" sz="2400" dirty="0"/>
              <a:t>: </a:t>
            </a:r>
            <a:r>
              <a:rPr lang="en-US" sz="2400" dirty="0" smtClean="0"/>
              <a:t>Plan </a:t>
            </a:r>
            <a:r>
              <a:rPr lang="en-US" sz="2400" dirty="0"/>
              <a:t>for Performance</a:t>
            </a:r>
            <a:endParaRPr lang="en-US" sz="2400" dirty="0" smtClean="0"/>
          </a:p>
          <a:p>
            <a:pPr marL="566738" lvl="1" indent="-284163">
              <a:buFont typeface="Arial" pitchFamily="34" charset="0"/>
              <a:buChar char="•"/>
            </a:pPr>
            <a:r>
              <a:rPr lang="en-US" dirty="0" smtClean="0"/>
              <a:t>Client Access servers should have processor core counts that are proportional to the number of Mailbox server processor cores</a:t>
            </a:r>
          </a:p>
          <a:p>
            <a:pPr marL="566738" lvl="1" indent="-284163">
              <a:buFont typeface="Arial" pitchFamily="34" charset="0"/>
              <a:buChar char="•"/>
            </a:pPr>
            <a:r>
              <a:rPr lang="en-US" dirty="0" smtClean="0"/>
              <a:t>The amount of physical memory is calculated as the number of processor cores times 2 GB</a:t>
            </a:r>
          </a:p>
          <a:p>
            <a:pPr marL="174625" lvl="1" indent="-174625">
              <a:spcBef>
                <a:spcPts val="1200"/>
              </a:spcBef>
              <a:buFont typeface="Arial" pitchFamily="34" charset="0"/>
              <a:buChar char="•"/>
            </a:pPr>
            <a:r>
              <a:rPr lang="en-US" sz="2400" dirty="0"/>
              <a:t>Task 4: </a:t>
            </a:r>
            <a:r>
              <a:rPr lang="en-US" sz="2400" dirty="0" smtClean="0"/>
              <a:t>Plan </a:t>
            </a:r>
            <a:r>
              <a:rPr lang="en-US" sz="2400" dirty="0"/>
              <a:t>for Fault Tolerance</a:t>
            </a:r>
          </a:p>
          <a:p>
            <a:pPr marL="566738" lvl="1" indent="-284163">
              <a:buFont typeface="Arial" pitchFamily="34" charset="0"/>
              <a:buChar char="•"/>
            </a:pPr>
            <a:r>
              <a:rPr lang="en-US" dirty="0"/>
              <a:t>Wherever fault tolerance is needed, implement at least two </a:t>
            </a:r>
            <a:r>
              <a:rPr lang="en-US" dirty="0" smtClean="0"/>
              <a:t>Client Access servers </a:t>
            </a:r>
            <a:r>
              <a:rPr lang="en-US" dirty="0"/>
              <a:t>in an </a:t>
            </a:r>
            <a:r>
              <a:rPr lang="en-US" dirty="0" smtClean="0"/>
              <a:t>array </a:t>
            </a:r>
          </a:p>
          <a:p>
            <a:pPr marL="566738" lvl="1" indent="-284163">
              <a:buFont typeface="Arial" pitchFamily="34" charset="0"/>
              <a:buChar char="•"/>
            </a:pPr>
            <a:r>
              <a:rPr lang="en-US" dirty="0" smtClean="0"/>
              <a:t>A network load balancer must be used to provide a seamless client experience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1974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Design the Hub Transport Server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Role Placement</a:t>
            </a:r>
            <a:endParaRPr lang="en-US" sz="2400" dirty="0" smtClean="0"/>
          </a:p>
          <a:p>
            <a:pPr marL="566738" lvl="1" indent="-284163">
              <a:buFont typeface="Arial" pitchFamily="34" charset="0"/>
              <a:buChar char="•"/>
            </a:pPr>
            <a:r>
              <a:rPr lang="en-US" dirty="0" smtClean="0"/>
              <a:t>Each </a:t>
            </a:r>
            <a:r>
              <a:rPr lang="en-US" dirty="0"/>
              <a:t>AD DS site that contains </a:t>
            </a:r>
            <a:r>
              <a:rPr lang="en-US" dirty="0" smtClean="0"/>
              <a:t>a Mailbox </a:t>
            </a:r>
            <a:r>
              <a:rPr lang="en-US" dirty="0"/>
              <a:t>server must have at least one </a:t>
            </a:r>
            <a:r>
              <a:rPr lang="en-US" dirty="0" smtClean="0"/>
              <a:t>Hub Transport </a:t>
            </a:r>
            <a:r>
              <a:rPr lang="en-US" dirty="0"/>
              <a:t>server</a:t>
            </a:r>
            <a:endParaRPr lang="en-US" dirty="0" smtClean="0"/>
          </a:p>
          <a:p>
            <a:r>
              <a:rPr lang="en-US" sz="2400" dirty="0"/>
              <a:t>Task 2: </a:t>
            </a:r>
            <a:r>
              <a:rPr lang="en-US" sz="2400" dirty="0" smtClean="0"/>
              <a:t>Plan </a:t>
            </a:r>
            <a:r>
              <a:rPr lang="en-US" sz="2400" dirty="0"/>
              <a:t>for Capacity</a:t>
            </a:r>
          </a:p>
          <a:p>
            <a:pPr marL="566738" lvl="1" indent="-284163">
              <a:buFont typeface="Arial" pitchFamily="34" charset="0"/>
              <a:buChar char="•"/>
            </a:pPr>
            <a:r>
              <a:rPr lang="en-US" dirty="0" smtClean="0"/>
              <a:t>There are space requirements around log files when using message tracking and other system logging functions</a:t>
            </a:r>
          </a:p>
          <a:p>
            <a:pPr marL="566738" lvl="1" indent="-284163">
              <a:buFont typeface="Arial" pitchFamily="34" charset="0"/>
              <a:buChar char="•"/>
            </a:pPr>
            <a:r>
              <a:rPr lang="en-US" dirty="0" smtClean="0"/>
              <a:t>Database size must be considered when planning storage space </a:t>
            </a:r>
          </a:p>
          <a:p>
            <a:pPr marL="566738" lvl="1" indent="-284163">
              <a:buFont typeface="Arial" pitchFamily="34" charset="0"/>
              <a:buChar char="•"/>
            </a:pPr>
            <a:r>
              <a:rPr lang="en-US" dirty="0" smtClean="0"/>
              <a:t>See </a:t>
            </a:r>
            <a:r>
              <a:rPr lang="en-US" dirty="0"/>
              <a:t>the </a:t>
            </a:r>
            <a:r>
              <a:rPr lang="en-US" dirty="0" smtClean="0"/>
              <a:t>guide </a:t>
            </a:r>
            <a:r>
              <a:rPr lang="en-US" dirty="0"/>
              <a:t>for details relative to calculating </a:t>
            </a:r>
            <a:r>
              <a:rPr lang="en-US" dirty="0" smtClean="0"/>
              <a:t>storage</a:t>
            </a:r>
            <a:endParaRPr lang="en-US" dirty="0"/>
          </a:p>
        </p:txBody>
      </p:sp>
    </p:spTree>
    <p:extLst>
      <p:ext uri="{BB962C8B-B14F-4D97-AF65-F5344CB8AC3E}">
        <p14:creationId xmlns:p14="http://schemas.microsoft.com/office/powerpoint/2010/main" val="130526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Design the Hub Transport Server </a:t>
            </a:r>
            <a:r>
              <a:rPr lang="en-US" dirty="0" smtClean="0"/>
              <a:t>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a:t>
            </a:r>
            <a:r>
              <a:rPr lang="en-US" sz="2400" dirty="0" smtClean="0"/>
              <a:t>3</a:t>
            </a:r>
            <a:r>
              <a:rPr lang="en-US" sz="2400" dirty="0"/>
              <a:t>: </a:t>
            </a:r>
            <a:r>
              <a:rPr lang="en-US" sz="2400" dirty="0" smtClean="0"/>
              <a:t>Plan </a:t>
            </a:r>
            <a:r>
              <a:rPr lang="en-US" sz="2400" dirty="0"/>
              <a:t>for Performance</a:t>
            </a:r>
            <a:endParaRPr lang="en-US" sz="2400" dirty="0" smtClean="0"/>
          </a:p>
          <a:p>
            <a:pPr marL="566738" lvl="1" indent="-284163">
              <a:buFont typeface="Arial" pitchFamily="34" charset="0"/>
              <a:buChar char="•"/>
            </a:pPr>
            <a:r>
              <a:rPr lang="en-US" dirty="0" smtClean="0"/>
              <a:t>Hub Transport servers </a:t>
            </a:r>
            <a:r>
              <a:rPr lang="en-US" dirty="0"/>
              <a:t>should have processor core counts that are proportional to the number of </a:t>
            </a:r>
            <a:r>
              <a:rPr lang="en-US" dirty="0" smtClean="0"/>
              <a:t>Mailbox </a:t>
            </a:r>
            <a:r>
              <a:rPr lang="en-US" dirty="0"/>
              <a:t>server processor cores</a:t>
            </a:r>
          </a:p>
          <a:p>
            <a:pPr marL="566738" lvl="1" indent="-284163">
              <a:buFont typeface="Arial" pitchFamily="34" charset="0"/>
              <a:buChar char="•"/>
            </a:pPr>
            <a:r>
              <a:rPr lang="en-US" dirty="0"/>
              <a:t>The amount of physical memory is calculated as the number of processor cores times </a:t>
            </a:r>
            <a:r>
              <a:rPr lang="en-US" dirty="0" smtClean="0"/>
              <a:t>1 </a:t>
            </a:r>
            <a:r>
              <a:rPr lang="en-US" dirty="0"/>
              <a:t>GB</a:t>
            </a:r>
          </a:p>
          <a:p>
            <a:pPr marL="174625" lvl="1" indent="-174625">
              <a:spcBef>
                <a:spcPts val="1200"/>
              </a:spcBef>
              <a:buFont typeface="Arial" pitchFamily="34" charset="0"/>
              <a:buChar char="•"/>
            </a:pPr>
            <a:r>
              <a:rPr lang="en-US" sz="2400" dirty="0" smtClean="0"/>
              <a:t>Task </a:t>
            </a:r>
            <a:r>
              <a:rPr lang="en-US" sz="2400" dirty="0"/>
              <a:t>4: </a:t>
            </a:r>
            <a:r>
              <a:rPr lang="en-US" sz="2400" dirty="0" smtClean="0"/>
              <a:t>Plan </a:t>
            </a:r>
            <a:r>
              <a:rPr lang="en-US" sz="2400" dirty="0"/>
              <a:t>for Fault Tolerance</a:t>
            </a:r>
          </a:p>
          <a:p>
            <a:pPr marL="566738" lvl="1" indent="-284163">
              <a:buFont typeface="Arial" pitchFamily="34" charset="0"/>
              <a:buChar char="•"/>
            </a:pPr>
            <a:r>
              <a:rPr lang="en-US" dirty="0"/>
              <a:t>Wherever fault tolerance is needed within a site, implement at least two </a:t>
            </a:r>
            <a:r>
              <a:rPr lang="en-US" dirty="0" smtClean="0"/>
              <a:t>Hub Transport servers</a:t>
            </a:r>
          </a:p>
          <a:p>
            <a:pPr marL="566738" lvl="1" indent="-284163">
              <a:buFont typeface="Arial" pitchFamily="34" charset="0"/>
              <a:buChar char="•"/>
            </a:pPr>
            <a:r>
              <a:rPr lang="en-US" dirty="0" smtClean="0"/>
              <a:t>Hub Transport servers are fault tolerant within a site by default when more than one Hub Transport server exists in the site</a:t>
            </a:r>
          </a:p>
          <a:p>
            <a:endParaRPr lang="en-US" dirty="0"/>
          </a:p>
        </p:txBody>
      </p:sp>
    </p:spTree>
    <p:extLst>
      <p:ext uri="{BB962C8B-B14F-4D97-AF65-F5344CB8AC3E}">
        <p14:creationId xmlns:p14="http://schemas.microsoft.com/office/powerpoint/2010/main" val="22062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6: </a:t>
            </a:r>
            <a:r>
              <a:rPr lang="en-US" dirty="0"/>
              <a:t>Design the </a:t>
            </a:r>
            <a:r>
              <a:rPr lang="en-US" dirty="0" smtClean="0"/>
              <a:t>Edge </a:t>
            </a:r>
            <a:r>
              <a:rPr lang="en-US" dirty="0"/>
              <a:t>Transport Server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Role Placement</a:t>
            </a:r>
            <a:endParaRPr lang="en-US" sz="2400" dirty="0" smtClean="0"/>
          </a:p>
          <a:p>
            <a:pPr marL="566738" lvl="1" indent="-284163">
              <a:buFont typeface="Arial" pitchFamily="34" charset="0"/>
              <a:buChar char="•"/>
            </a:pPr>
            <a:r>
              <a:rPr lang="en-US" dirty="0" smtClean="0"/>
              <a:t>Edge Transport is an optional role and need not be deployed</a:t>
            </a:r>
          </a:p>
          <a:p>
            <a:pPr marL="566738" lvl="1" indent="-284163">
              <a:buFont typeface="Arial" pitchFamily="34" charset="0"/>
              <a:buChar char="•"/>
            </a:pPr>
            <a:r>
              <a:rPr lang="en-US" dirty="0" smtClean="0"/>
              <a:t>Edge Transport provides the path for mail to flow into the organization in a secure manner</a:t>
            </a:r>
          </a:p>
          <a:p>
            <a:pPr marL="566738" lvl="1" indent="-284163">
              <a:buFont typeface="Arial" pitchFamily="34" charset="0"/>
              <a:buChar char="•"/>
            </a:pPr>
            <a:r>
              <a:rPr lang="en-US" dirty="0" smtClean="0"/>
              <a:t>Each Edge Transport </a:t>
            </a:r>
            <a:r>
              <a:rPr lang="en-US" dirty="0"/>
              <a:t>server </a:t>
            </a:r>
            <a:r>
              <a:rPr lang="en-US" dirty="0" smtClean="0"/>
              <a:t>must be </a:t>
            </a:r>
            <a:r>
              <a:rPr lang="en-US" dirty="0"/>
              <a:t>subscribed to a single </a:t>
            </a:r>
            <a:r>
              <a:rPr lang="en-US" dirty="0" smtClean="0"/>
              <a:t>Active Directory site </a:t>
            </a:r>
            <a:r>
              <a:rPr lang="en-US" dirty="0"/>
              <a:t>containing </a:t>
            </a:r>
            <a:r>
              <a:rPr lang="en-US" dirty="0" smtClean="0"/>
              <a:t>Hub Transport servers</a:t>
            </a:r>
          </a:p>
          <a:p>
            <a:pPr marL="174625" lvl="1" indent="-174625">
              <a:spcBef>
                <a:spcPts val="1200"/>
              </a:spcBef>
              <a:buFont typeface="Arial" pitchFamily="34" charset="0"/>
              <a:buChar char="•"/>
            </a:pPr>
            <a:r>
              <a:rPr lang="en-US" sz="2400" dirty="0"/>
              <a:t>Task 2: </a:t>
            </a:r>
            <a:r>
              <a:rPr lang="en-US" sz="2400" dirty="0" smtClean="0"/>
              <a:t>Plan </a:t>
            </a:r>
            <a:r>
              <a:rPr lang="en-US" sz="2400" dirty="0"/>
              <a:t>for Capacity</a:t>
            </a:r>
          </a:p>
          <a:p>
            <a:pPr marL="566738" lvl="1" indent="-284163">
              <a:buFont typeface="Arial" pitchFamily="34" charset="0"/>
              <a:buChar char="•"/>
            </a:pPr>
            <a:r>
              <a:rPr lang="en-US" dirty="0" smtClean="0"/>
              <a:t>Edge Transport has similar requirements as Hub Transport</a:t>
            </a:r>
          </a:p>
          <a:p>
            <a:pPr marL="566738" lvl="1" indent="-284163">
              <a:buFont typeface="Arial" pitchFamily="34" charset="0"/>
              <a:buChar char="•"/>
            </a:pPr>
            <a:r>
              <a:rPr lang="en-US" dirty="0" smtClean="0"/>
              <a:t>See </a:t>
            </a:r>
            <a:r>
              <a:rPr lang="en-US" dirty="0"/>
              <a:t>the </a:t>
            </a:r>
            <a:r>
              <a:rPr lang="en-US" dirty="0" smtClean="0"/>
              <a:t>guide </a:t>
            </a:r>
            <a:r>
              <a:rPr lang="en-US" dirty="0"/>
              <a:t>for details relative to calculating </a:t>
            </a:r>
            <a:r>
              <a:rPr lang="en-US" dirty="0" smtClean="0"/>
              <a:t>storage</a:t>
            </a:r>
            <a:endParaRPr lang="en-US" dirty="0"/>
          </a:p>
        </p:txBody>
      </p:sp>
    </p:spTree>
    <p:extLst>
      <p:ext uri="{BB962C8B-B14F-4D97-AF65-F5344CB8AC3E}">
        <p14:creationId xmlns:p14="http://schemas.microsoft.com/office/powerpoint/2010/main" val="2282359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6: Design the Edge Transport Server </a:t>
            </a:r>
            <a:r>
              <a:rPr lang="en-US" dirty="0" smtClean="0"/>
              <a:t>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a:t>
            </a:r>
            <a:r>
              <a:rPr lang="en-US" sz="2400" dirty="0" smtClean="0"/>
              <a:t>3</a:t>
            </a:r>
            <a:r>
              <a:rPr lang="en-US" sz="2400" dirty="0"/>
              <a:t>: </a:t>
            </a:r>
            <a:r>
              <a:rPr lang="en-US" sz="2400" dirty="0" smtClean="0"/>
              <a:t>Plan </a:t>
            </a:r>
            <a:r>
              <a:rPr lang="en-US" sz="2400" dirty="0"/>
              <a:t>for Performance</a:t>
            </a:r>
            <a:endParaRPr lang="en-US" sz="2400" dirty="0" smtClean="0"/>
          </a:p>
          <a:p>
            <a:pPr marL="566738" lvl="1" indent="-284163">
              <a:buFont typeface="Arial" pitchFamily="34" charset="0"/>
              <a:buChar char="•"/>
            </a:pPr>
            <a:r>
              <a:rPr lang="en-US" dirty="0"/>
              <a:t>Hub Transport servers should have processor core counts that are proportional to the number of </a:t>
            </a:r>
            <a:r>
              <a:rPr lang="en-US" dirty="0" smtClean="0"/>
              <a:t>Mailbox </a:t>
            </a:r>
            <a:r>
              <a:rPr lang="en-US" dirty="0"/>
              <a:t>server processor cores</a:t>
            </a:r>
          </a:p>
          <a:p>
            <a:pPr marL="566738" lvl="1" indent="-284163">
              <a:buFont typeface="Arial" pitchFamily="34" charset="0"/>
              <a:buChar char="•"/>
            </a:pPr>
            <a:r>
              <a:rPr lang="en-US" dirty="0"/>
              <a:t>The amount of physical memory is calculated as the number of processor cores times 1 GB</a:t>
            </a:r>
          </a:p>
          <a:p>
            <a:pPr marL="174625" lvl="1" indent="-174625">
              <a:spcBef>
                <a:spcPts val="1200"/>
              </a:spcBef>
              <a:buFont typeface="Arial" pitchFamily="34" charset="0"/>
              <a:buChar char="•"/>
            </a:pPr>
            <a:r>
              <a:rPr lang="en-US" sz="2400" dirty="0" smtClean="0"/>
              <a:t>Task </a:t>
            </a:r>
            <a:r>
              <a:rPr lang="en-US" sz="2400" dirty="0"/>
              <a:t>4: </a:t>
            </a:r>
            <a:r>
              <a:rPr lang="en-US" sz="2400" dirty="0" smtClean="0"/>
              <a:t>Plan </a:t>
            </a:r>
            <a:r>
              <a:rPr lang="en-US" sz="2400" dirty="0"/>
              <a:t>for Fault Tolerance</a:t>
            </a:r>
          </a:p>
          <a:p>
            <a:pPr marL="566738" lvl="1" indent="-284163">
              <a:buFont typeface="Arial" pitchFamily="34" charset="0"/>
              <a:buChar char="•"/>
            </a:pPr>
            <a:r>
              <a:rPr lang="en-US" dirty="0"/>
              <a:t>Fault tolerance for Edge Transport services requires attention to </a:t>
            </a:r>
            <a:r>
              <a:rPr lang="en-US" dirty="0" smtClean="0"/>
              <a:t>two areas:</a:t>
            </a:r>
          </a:p>
          <a:p>
            <a:pPr marL="800100" lvl="2" indent="-284163">
              <a:buFont typeface="Arial" pitchFamily="34" charset="0"/>
              <a:buChar char="•"/>
            </a:pPr>
            <a:r>
              <a:rPr lang="en-US" dirty="0" smtClean="0"/>
              <a:t>Edge </a:t>
            </a:r>
            <a:r>
              <a:rPr lang="en-US" dirty="0"/>
              <a:t>Transport server </a:t>
            </a:r>
            <a:r>
              <a:rPr lang="en-US" dirty="0" smtClean="0"/>
              <a:t>failure</a:t>
            </a:r>
          </a:p>
          <a:p>
            <a:pPr marL="800100" lvl="2" indent="-284163">
              <a:buFont typeface="Arial" pitchFamily="34" charset="0"/>
              <a:buChar char="•"/>
            </a:pPr>
            <a:r>
              <a:rPr lang="en-US" dirty="0" smtClean="0"/>
              <a:t>Edge-connected </a:t>
            </a:r>
            <a:r>
              <a:rPr lang="en-US" dirty="0"/>
              <a:t>Active Directory site </a:t>
            </a:r>
            <a:r>
              <a:rPr lang="en-US" dirty="0" smtClean="0"/>
              <a:t>availability</a:t>
            </a:r>
            <a:endParaRPr lang="en-US" dirty="0"/>
          </a:p>
        </p:txBody>
      </p:sp>
    </p:spTree>
    <p:extLst>
      <p:ext uri="{BB962C8B-B14F-4D97-AF65-F5344CB8AC3E}">
        <p14:creationId xmlns:p14="http://schemas.microsoft.com/office/powerpoint/2010/main" val="3993855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Design the </a:t>
            </a:r>
            <a:r>
              <a:rPr lang="en-US" dirty="0" smtClean="0"/>
              <a:t>Unified Messaging </a:t>
            </a:r>
            <a:r>
              <a:rPr lang="en-US" dirty="0"/>
              <a:t>Server Infrastructure</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Role Placement</a:t>
            </a:r>
            <a:endParaRPr lang="en-US" sz="2400" dirty="0" smtClean="0"/>
          </a:p>
          <a:p>
            <a:pPr marL="566738" lvl="1" indent="-284163">
              <a:buFont typeface="Arial" pitchFamily="34" charset="0"/>
              <a:buChar char="•"/>
            </a:pPr>
            <a:r>
              <a:rPr lang="en-US" dirty="0"/>
              <a:t>Items that affect the decision about where to locate </a:t>
            </a:r>
            <a:r>
              <a:rPr lang="en-US" dirty="0" smtClean="0"/>
              <a:t>Unified Messaging (UM) servers </a:t>
            </a:r>
            <a:r>
              <a:rPr lang="en-US" dirty="0"/>
              <a:t>include:</a:t>
            </a:r>
          </a:p>
          <a:p>
            <a:pPr marL="800100" lvl="2" indent="-284163">
              <a:buFont typeface="Arial" pitchFamily="34" charset="0"/>
              <a:buChar char="•"/>
            </a:pPr>
            <a:r>
              <a:rPr lang="en-US" dirty="0" smtClean="0"/>
              <a:t>Connectivity with telephony equipment and other messaging servers (&lt;300ms round trip between UM and IP gateways)</a:t>
            </a:r>
            <a:endParaRPr lang="en-US" dirty="0"/>
          </a:p>
          <a:p>
            <a:pPr marL="800100" lvl="2" indent="-284163">
              <a:buFont typeface="Arial" pitchFamily="34" charset="0"/>
              <a:buChar char="•"/>
            </a:pPr>
            <a:r>
              <a:rPr lang="en-US" dirty="0" smtClean="0"/>
              <a:t>Administrative </a:t>
            </a:r>
            <a:r>
              <a:rPr lang="en-US" dirty="0"/>
              <a:t>and security </a:t>
            </a:r>
            <a:r>
              <a:rPr lang="en-US" dirty="0" smtClean="0"/>
              <a:t>requirements </a:t>
            </a:r>
            <a:endParaRPr lang="en-US" dirty="0"/>
          </a:p>
          <a:p>
            <a:pPr marL="800100" lvl="2" indent="-284163">
              <a:buFont typeface="Arial" pitchFamily="34" charset="0"/>
              <a:buChar char="•"/>
            </a:pPr>
            <a:r>
              <a:rPr lang="en-US" dirty="0" smtClean="0"/>
              <a:t>Site autonomy</a:t>
            </a:r>
            <a:endParaRPr lang="en-US" dirty="0"/>
          </a:p>
          <a:p>
            <a:pPr marL="800100" lvl="2" indent="-284163">
              <a:buFont typeface="Arial" pitchFamily="34" charset="0"/>
              <a:buChar char="•"/>
            </a:pPr>
            <a:r>
              <a:rPr lang="en-US" dirty="0" smtClean="0"/>
              <a:t>Fault-tolerance dependencies</a:t>
            </a:r>
            <a:endParaRPr lang="en-US" dirty="0"/>
          </a:p>
          <a:p>
            <a:pPr marL="174625" lvl="1" indent="-174625">
              <a:spcBef>
                <a:spcPts val="1200"/>
              </a:spcBef>
              <a:buFont typeface="Arial" pitchFamily="34" charset="0"/>
              <a:buChar char="•"/>
            </a:pPr>
            <a:r>
              <a:rPr lang="en-US" sz="2400" dirty="0" smtClean="0"/>
              <a:t>Task </a:t>
            </a:r>
            <a:r>
              <a:rPr lang="en-US" sz="2400" dirty="0"/>
              <a:t>2: </a:t>
            </a:r>
            <a:r>
              <a:rPr lang="en-US" sz="2400" dirty="0" smtClean="0"/>
              <a:t>Plan </a:t>
            </a:r>
            <a:r>
              <a:rPr lang="en-US" sz="2400" dirty="0"/>
              <a:t>for Capacity</a:t>
            </a:r>
          </a:p>
          <a:p>
            <a:pPr marL="566738" lvl="1" indent="-284163">
              <a:buFont typeface="Arial" pitchFamily="34" charset="0"/>
              <a:buChar char="•"/>
            </a:pPr>
            <a:r>
              <a:rPr lang="en-US" dirty="0" smtClean="0"/>
              <a:t>Disk </a:t>
            </a:r>
            <a:r>
              <a:rPr lang="en-US" dirty="0"/>
              <a:t>requirements are </a:t>
            </a:r>
            <a:r>
              <a:rPr lang="en-US" dirty="0" smtClean="0"/>
              <a:t>minimal, as the UM role is a process and forward system</a:t>
            </a:r>
            <a:endParaRPr lang="en-US" dirty="0"/>
          </a:p>
        </p:txBody>
      </p:sp>
    </p:spTree>
    <p:extLst>
      <p:ext uri="{BB962C8B-B14F-4D97-AF65-F5344CB8AC3E}">
        <p14:creationId xmlns:p14="http://schemas.microsoft.com/office/powerpoint/2010/main" val="2731445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What Is IPD?</a:t>
            </a:r>
            <a:br>
              <a:rPr lang="en-US" dirty="0" smtClean="0"/>
            </a:br>
            <a:r>
              <a:rPr lang="en-US" b="0" dirty="0" smtClean="0">
                <a:solidFill>
                  <a:schemeClr val="tx1"/>
                </a:solidFill>
              </a:rPr>
              <a:t>Guidance that clarifies and streamlines the planning and design process for Microsoft</a:t>
            </a:r>
            <a:r>
              <a:rPr lang="en-US" b="0" baseline="30000" dirty="0" smtClean="0">
                <a:solidFill>
                  <a:schemeClr val="tx1"/>
                </a:solidFill>
              </a:rPr>
              <a:t> </a:t>
            </a:r>
            <a:r>
              <a:rPr lang="en-US" b="0" dirty="0" smtClean="0">
                <a:solidFill>
                  <a:schemeClr val="tx1"/>
                </a:solidFill>
              </a:rPr>
              <a:t>infrastructure technologies</a:t>
            </a:r>
            <a:endParaRPr lang="en-US" b="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Design the Unified Messaging Server </a:t>
            </a:r>
            <a:r>
              <a:rPr lang="en-US" dirty="0" smtClean="0"/>
              <a:t>Infrastructure (Continued)</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a:t>
            </a:r>
            <a:r>
              <a:rPr lang="en-US" sz="2400" dirty="0" smtClean="0"/>
              <a:t>3</a:t>
            </a:r>
            <a:r>
              <a:rPr lang="en-US" sz="2400" dirty="0"/>
              <a:t>: </a:t>
            </a:r>
            <a:r>
              <a:rPr lang="en-US" sz="2400" dirty="0" smtClean="0"/>
              <a:t>Plan </a:t>
            </a:r>
            <a:r>
              <a:rPr lang="en-US" sz="2400" dirty="0"/>
              <a:t>for Performance</a:t>
            </a:r>
            <a:endParaRPr lang="en-US" sz="2400" dirty="0" smtClean="0"/>
          </a:p>
          <a:p>
            <a:pPr marL="566738" lvl="1" indent="-284163">
              <a:buFont typeface="Arial" pitchFamily="34" charset="0"/>
              <a:buChar char="•"/>
            </a:pPr>
            <a:r>
              <a:rPr lang="en-US" dirty="0"/>
              <a:t>UM servers substantially leverage the processor cores in the </a:t>
            </a:r>
            <a:r>
              <a:rPr lang="en-US" dirty="0" smtClean="0"/>
              <a:t>server</a:t>
            </a:r>
          </a:p>
          <a:p>
            <a:pPr marL="566738" lvl="1" indent="-284163">
              <a:buFont typeface="Arial" pitchFamily="34" charset="0"/>
              <a:buChar char="•"/>
            </a:pPr>
            <a:r>
              <a:rPr lang="en-US" dirty="0" smtClean="0"/>
              <a:t>The product group estimates each UM server can handle between 2,000 and 10,000 users</a:t>
            </a:r>
          </a:p>
          <a:p>
            <a:pPr marL="566738" lvl="1" indent="-284163">
              <a:buFont typeface="Arial" pitchFamily="34" charset="0"/>
              <a:buChar char="•"/>
            </a:pPr>
            <a:r>
              <a:rPr lang="en-US" dirty="0" smtClean="0"/>
              <a:t>Each UM server can process 100 concurrent calls </a:t>
            </a:r>
          </a:p>
          <a:p>
            <a:pPr marL="566738" lvl="1" indent="-284163">
              <a:buFont typeface="Arial" pitchFamily="34" charset="0"/>
              <a:buChar char="•"/>
            </a:pPr>
            <a:r>
              <a:rPr lang="en-US" dirty="0"/>
              <a:t>Each UM server can process </a:t>
            </a:r>
            <a:r>
              <a:rPr lang="en-US" dirty="0" smtClean="0"/>
              <a:t>200 </a:t>
            </a:r>
            <a:r>
              <a:rPr lang="en-US" dirty="0"/>
              <a:t>concurrent </a:t>
            </a:r>
            <a:r>
              <a:rPr lang="en-US" dirty="0" smtClean="0"/>
              <a:t>voice mails </a:t>
            </a:r>
          </a:p>
          <a:p>
            <a:pPr marL="174625" lvl="1" indent="-174625">
              <a:spcBef>
                <a:spcPts val="1200"/>
              </a:spcBef>
              <a:buFont typeface="Arial" pitchFamily="34" charset="0"/>
              <a:buChar char="•"/>
            </a:pPr>
            <a:r>
              <a:rPr lang="en-US" sz="2400" dirty="0"/>
              <a:t>Task 4: </a:t>
            </a:r>
            <a:r>
              <a:rPr lang="en-US" sz="2400" dirty="0" smtClean="0"/>
              <a:t>Plan </a:t>
            </a:r>
            <a:r>
              <a:rPr lang="en-US" sz="2400" dirty="0"/>
              <a:t>for Fault Tolerance</a:t>
            </a:r>
          </a:p>
          <a:p>
            <a:pPr marL="566738" lvl="1" indent="-284163">
              <a:buFont typeface="Arial" pitchFamily="34" charset="0"/>
              <a:buChar char="•"/>
            </a:pPr>
            <a:r>
              <a:rPr lang="en-US" dirty="0"/>
              <a:t>Fault tolerance for </a:t>
            </a:r>
            <a:r>
              <a:rPr lang="en-US" dirty="0" smtClean="0"/>
              <a:t>UM </a:t>
            </a:r>
            <a:r>
              <a:rPr lang="en-US" dirty="0"/>
              <a:t>services requires attention to two areas: </a:t>
            </a:r>
            <a:r>
              <a:rPr lang="en-US" dirty="0" smtClean="0"/>
              <a:t>UM server </a:t>
            </a:r>
            <a:r>
              <a:rPr lang="en-US" dirty="0"/>
              <a:t>failure and </a:t>
            </a:r>
            <a:r>
              <a:rPr lang="en-US" dirty="0" smtClean="0"/>
              <a:t>IP gateway failure</a:t>
            </a:r>
          </a:p>
          <a:p>
            <a:pPr marL="566738" lvl="1" indent="-284163">
              <a:buFont typeface="Arial" pitchFamily="34" charset="0"/>
              <a:buChar char="•"/>
            </a:pPr>
            <a:r>
              <a:rPr lang="en-US" dirty="0" smtClean="0"/>
              <a:t>UM servers are automatically fault tolerant when multiple UM servers are deployed in the site</a:t>
            </a:r>
            <a:endParaRPr lang="en-US" dirty="0"/>
          </a:p>
        </p:txBody>
      </p:sp>
    </p:spTree>
    <p:extLst>
      <p:ext uri="{BB962C8B-B14F-4D97-AF65-F5344CB8AC3E}">
        <p14:creationId xmlns:p14="http://schemas.microsoft.com/office/powerpoint/2010/main" val="255146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8: </a:t>
            </a:r>
            <a:r>
              <a:rPr lang="en-US" dirty="0"/>
              <a:t>Define the Active Directory Domain Services </a:t>
            </a:r>
            <a:r>
              <a:rPr lang="en-US" dirty="0" smtClean="0"/>
              <a:t>Requirements</a:t>
            </a:r>
            <a:endParaRPr lang="en-US" dirty="0"/>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smtClean="0"/>
              <a:t>Define AD DS Server Requirements </a:t>
            </a:r>
          </a:p>
          <a:p>
            <a:pPr marL="566738" lvl="1" indent="-284163">
              <a:buFont typeface="Arial" pitchFamily="34" charset="0"/>
              <a:buChar char="•"/>
            </a:pPr>
            <a:r>
              <a:rPr lang="en-US" dirty="0"/>
              <a:t>The location of the physical Exchange </a:t>
            </a:r>
            <a:r>
              <a:rPr lang="en-US" dirty="0" smtClean="0"/>
              <a:t>servers </a:t>
            </a:r>
            <a:r>
              <a:rPr lang="en-US" dirty="0"/>
              <a:t>in the organization may drive the requirement of where to place </a:t>
            </a:r>
            <a:r>
              <a:rPr lang="en-US" dirty="0" smtClean="0"/>
              <a:t>AD DS servers</a:t>
            </a:r>
          </a:p>
          <a:p>
            <a:pPr marL="566738" lvl="1" indent="-284163">
              <a:buFont typeface="Arial" pitchFamily="34" charset="0"/>
              <a:buChar char="•"/>
            </a:pPr>
            <a:r>
              <a:rPr lang="en-US" dirty="0" smtClean="0"/>
              <a:t>Forest must be Windows Server 2003 forest functionality mode at a minimum</a:t>
            </a:r>
          </a:p>
          <a:p>
            <a:pPr marL="566738" lvl="1" indent="-284163">
              <a:buFont typeface="Arial" pitchFamily="34" charset="0"/>
              <a:buChar char="•"/>
            </a:pPr>
            <a:r>
              <a:rPr lang="en-US" dirty="0" smtClean="0"/>
              <a:t>AD DS schema master must be Windows Server 2003 with SP2 at a minimum</a:t>
            </a:r>
          </a:p>
          <a:p>
            <a:pPr marL="566738" lvl="1" indent="-284163">
              <a:buFont typeface="Arial" pitchFamily="34" charset="0"/>
              <a:buChar char="•"/>
            </a:pPr>
            <a:r>
              <a:rPr lang="en-US" dirty="0" smtClean="0"/>
              <a:t>Each AD DS domain with Exchange servers must have at least one writable domain controller</a:t>
            </a:r>
          </a:p>
          <a:p>
            <a:pPr marL="566738" lvl="1" indent="-284163">
              <a:buFont typeface="Arial" pitchFamily="34" charset="0"/>
              <a:buChar char="•"/>
            </a:pPr>
            <a:r>
              <a:rPr lang="en-US" dirty="0" smtClean="0"/>
              <a:t>Each AD DS site that hosts Exchange servers must have at least one global catalog server</a:t>
            </a:r>
          </a:p>
        </p:txBody>
      </p:sp>
    </p:spTree>
    <p:extLst>
      <p:ext uri="{BB962C8B-B14F-4D97-AF65-F5344CB8AC3E}">
        <p14:creationId xmlns:p14="http://schemas.microsoft.com/office/powerpoint/2010/main" val="2216879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This guide has focused on summarizing the critical design decisions, activities, and tasks required to enable a successful design of Microsoft Exchange Server </a:t>
            </a:r>
            <a:r>
              <a:rPr lang="en-US" sz="2400" dirty="0" smtClean="0"/>
              <a:t>2010</a:t>
            </a:r>
          </a:p>
          <a:p>
            <a:r>
              <a:rPr lang="en-US" sz="2400" dirty="0"/>
              <a:t>See the IPD </a:t>
            </a:r>
            <a:r>
              <a:rPr lang="en-US" sz="2400" dirty="0" smtClean="0"/>
              <a:t>guide appendix </a:t>
            </a:r>
            <a:r>
              <a:rPr lang="en-US" sz="2400" dirty="0"/>
              <a:t>for </a:t>
            </a:r>
            <a:r>
              <a:rPr lang="en-US" sz="2400" dirty="0" smtClean="0"/>
              <a:t>job aids </a:t>
            </a:r>
            <a:r>
              <a:rPr lang="en-US" sz="2400" dirty="0"/>
              <a:t>to assist in recording </a:t>
            </a:r>
            <a:r>
              <a:rPr lang="en-US" sz="2400" dirty="0" smtClean="0"/>
              <a:t>decisions</a:t>
            </a:r>
            <a:endParaRPr lang="en-US" sz="2400" dirty="0"/>
          </a:p>
          <a:p>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508105"/>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a:solidFill>
                  <a:schemeClr val="tx2"/>
                </a:solidFill>
              </a:rPr>
              <a:t>Microsoft Exchange Server </a:t>
            </a:r>
            <a:r>
              <a:rPr lang="en-US" dirty="0" smtClean="0">
                <a:solidFill>
                  <a:schemeClr val="tx2"/>
                </a:solidFill>
              </a:rPr>
              <a:t>2010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Microsoft Exchange Server 2010 </a:t>
            </a:r>
            <a:r>
              <a:rPr lang="en-US" dirty="0" smtClean="0"/>
              <a:t>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buFont typeface="Arial" pitchFamily="34" charset="0"/>
              <a:buChar char="•"/>
            </a:pPr>
            <a:r>
              <a:rPr lang="en-US" sz="1500" dirty="0" smtClean="0"/>
              <a:t>Most cost-effective design solution for implementation</a:t>
            </a:r>
          </a:p>
          <a:p>
            <a:pPr lvl="1">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buFont typeface="Arial" pitchFamily="34" charset="0"/>
              <a:buChar char="•"/>
            </a:pPr>
            <a:r>
              <a:rPr lang="en-US" sz="1500" dirty="0" smtClean="0"/>
              <a:t>Authoritative guidance</a:t>
            </a:r>
          </a:p>
          <a:p>
            <a:pPr lvl="1">
              <a:buFont typeface="Arial" pitchFamily="34" charset="0"/>
              <a:buChar char="•"/>
            </a:pPr>
            <a:r>
              <a:rPr lang="en-US" sz="1500" dirty="0" smtClean="0"/>
              <a:t>Business validation questions ensuring solution meets requirements of business and infrastructure stakeholders</a:t>
            </a:r>
          </a:p>
          <a:p>
            <a:pPr lvl="1">
              <a:buFont typeface="Arial" pitchFamily="34" charset="0"/>
              <a:buChar char="•"/>
            </a:pPr>
            <a:r>
              <a:rPr lang="en-US" sz="1500" dirty="0" smtClean="0"/>
              <a:t>High-integrity design criteria that includes product limitations</a:t>
            </a:r>
          </a:p>
          <a:p>
            <a:pPr lvl="1">
              <a:buFont typeface="Arial" pitchFamily="34" charset="0"/>
              <a:buChar char="•"/>
            </a:pPr>
            <a:r>
              <a:rPr lang="en-US" sz="1500" dirty="0" smtClean="0"/>
              <a:t>Fault-tolerant infrastructure</a:t>
            </a:r>
          </a:p>
          <a:p>
            <a:pPr lvl="1">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Microsoft Exchange Server 2010 </a:t>
            </a:r>
            <a:r>
              <a:rPr lang="en-US" dirty="0" smtClean="0"/>
              <a:t>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buFont typeface="Arial" pitchFamily="34" charset="0"/>
              <a:buChar char="•"/>
            </a:pPr>
            <a:r>
              <a:rPr lang="en-US" sz="1500" dirty="0" smtClean="0"/>
              <a:t>Rapid readiness for consulting engagements</a:t>
            </a:r>
          </a:p>
          <a:p>
            <a:pPr lvl="1">
              <a:buFont typeface="Arial" pitchFamily="34" charset="0"/>
              <a:buChar char="•"/>
            </a:pPr>
            <a:r>
              <a:rPr lang="en-US" sz="1500" dirty="0" smtClean="0"/>
              <a:t>Planning and design template to standardize design and peer reviews</a:t>
            </a:r>
          </a:p>
          <a:p>
            <a:pPr lvl="1">
              <a:buFont typeface="Arial" pitchFamily="34" charset="0"/>
              <a:buChar char="•"/>
            </a:pPr>
            <a:r>
              <a:rPr lang="en-US" sz="1500" dirty="0" smtClean="0"/>
              <a:t>A “leave-behind” for pre- and post-sales visits to customer sites</a:t>
            </a:r>
          </a:p>
          <a:p>
            <a:pPr lvl="1">
              <a:buFont typeface="Arial" pitchFamily="34" charset="0"/>
              <a:buChar char="•"/>
            </a:pPr>
            <a:r>
              <a:rPr lang="en-US" sz="1500" dirty="0" smtClean="0"/>
              <a:t>General classroom instruction/preparation</a:t>
            </a:r>
          </a:p>
          <a:p>
            <a:r>
              <a:rPr lang="en-US" dirty="0" smtClean="0"/>
              <a:t>Benefits for the entire organization</a:t>
            </a:r>
          </a:p>
          <a:p>
            <a:pPr lvl="1">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73203"/>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908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Microsoft Exchange Server </a:t>
            </a:r>
            <a:r>
              <a:rPr lang="en-US" dirty="0" smtClean="0"/>
              <a:t>2010 in </a:t>
            </a:r>
            <a:r>
              <a:rPr lang="en-US" dirty="0"/>
              <a:t>Microsoft Infrastructure Optimization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8124825" cy="4010025"/>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077218"/>
          </a:xfrm>
          <a:prstGeom prst="rect">
            <a:avLst/>
          </a:prstGeom>
          <a:noFill/>
        </p:spPr>
        <p:txBody>
          <a:bodyPr wrap="square" rtlCol="0">
            <a:spAutoFit/>
          </a:bodyPr>
          <a:lstStyle/>
          <a:p>
            <a:r>
              <a:rPr lang="da-DK" sz="3200" dirty="0"/>
              <a:t>Microsoft Exchange Server </a:t>
            </a:r>
            <a:r>
              <a:rPr lang="da-DK" sz="3200" dirty="0" smtClean="0"/>
              <a:t>2010</a:t>
            </a:r>
          </a:p>
          <a:p>
            <a:r>
              <a:rPr lang="da-DK" sz="3200" dirty="0" smtClean="0"/>
              <a:t>with Service Pack 1</a:t>
            </a:r>
            <a:endParaRPr lang="da-DK"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077766"/>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an</a:t>
            </a:r>
            <a:r>
              <a:rPr lang="da-DK" dirty="0" smtClean="0"/>
              <a:t> </a:t>
            </a:r>
            <a:r>
              <a:rPr lang="da-DK" dirty="0"/>
              <a:t>Exchange </a:t>
            </a:r>
            <a:r>
              <a:rPr lang="da-DK" dirty="0" smtClean="0"/>
              <a:t/>
            </a:r>
            <a:br>
              <a:rPr lang="da-DK" dirty="0" smtClean="0"/>
            </a:br>
            <a:r>
              <a:rPr lang="da-DK" dirty="0" smtClean="0"/>
              <a:t>Server 2010 </a:t>
            </a:r>
            <a:r>
              <a:rPr lang="en-US" dirty="0" smtClean="0">
                <a:solidFill>
                  <a:schemeClr val="tx2"/>
                </a:solidFill>
              </a:rPr>
              <a:t>infrastructure</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da-DK" dirty="0"/>
              <a:t>Exchange Server 2010</a:t>
            </a:r>
            <a:r>
              <a:rPr lang="en-US" dirty="0" smtClean="0"/>
              <a:t>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da-DK" dirty="0"/>
              <a:t>Exchange Server 2010</a:t>
            </a:r>
            <a:r>
              <a:rPr lang="en-US" dirty="0" smtClean="0"/>
              <a:t>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09935"/>
            <a:ext cx="8229600" cy="461665"/>
          </a:xfrm>
        </p:spPr>
        <p:txBody>
          <a:bodyPr/>
          <a:lstStyle/>
          <a:p>
            <a:r>
              <a:rPr lang="en-US" dirty="0" smtClean="0"/>
              <a:t>What Is Exchange </a:t>
            </a:r>
            <a:r>
              <a:rPr lang="en-US" dirty="0"/>
              <a:t>Server </a:t>
            </a:r>
            <a:r>
              <a:rPr lang="en-US" dirty="0" smtClean="0"/>
              <a:t>2010?</a:t>
            </a:r>
            <a:endParaRPr lang="en-US" dirty="0"/>
          </a:p>
        </p:txBody>
      </p:sp>
      <p:sp>
        <p:nvSpPr>
          <p:cNvPr id="3" name="Rectangle 2"/>
          <p:cNvSpPr/>
          <p:nvPr/>
        </p:nvSpPr>
        <p:spPr>
          <a:xfrm>
            <a:off x="609600" y="1905000"/>
            <a:ext cx="6705600" cy="2985433"/>
          </a:xfrm>
          <a:prstGeom prst="rect">
            <a:avLst/>
          </a:prstGeom>
        </p:spPr>
        <p:txBody>
          <a:bodyPr wrap="square">
            <a:spAutoFit/>
          </a:bodyPr>
          <a:lstStyle/>
          <a:p>
            <a:pPr>
              <a:spcBef>
                <a:spcPts val="1200"/>
              </a:spcBef>
              <a:buClr>
                <a:schemeClr val="accent1"/>
              </a:buClr>
            </a:pPr>
            <a:r>
              <a:rPr lang="en-US" sz="2400" dirty="0"/>
              <a:t>Exchange Server 2010 </a:t>
            </a:r>
            <a:r>
              <a:rPr lang="en-US" sz="2400" dirty="0" smtClean="0"/>
              <a:t>provides:</a:t>
            </a:r>
          </a:p>
          <a:p>
            <a:pPr marL="282575" indent="-282575">
              <a:spcBef>
                <a:spcPts val="1200"/>
              </a:spcBef>
              <a:buClr>
                <a:schemeClr val="accent1"/>
              </a:buClr>
              <a:buFont typeface="Arial" pitchFamily="34" charset="0"/>
              <a:buChar char="•"/>
            </a:pPr>
            <a:r>
              <a:rPr lang="en-US" dirty="0" smtClean="0"/>
              <a:t>A </a:t>
            </a:r>
            <a:r>
              <a:rPr lang="en-US" dirty="0"/>
              <a:t>complete end-to-end solution for electronic messaging both within and outside of an </a:t>
            </a:r>
            <a:r>
              <a:rPr lang="en-US" dirty="0" smtClean="0"/>
              <a:t>organization</a:t>
            </a:r>
          </a:p>
          <a:p>
            <a:pPr marL="282575" indent="-282575">
              <a:spcBef>
                <a:spcPts val="1200"/>
              </a:spcBef>
              <a:buClr>
                <a:schemeClr val="accent1"/>
              </a:buClr>
              <a:buFont typeface="Arial" pitchFamily="34" charset="0"/>
              <a:buChar char="•"/>
            </a:pPr>
            <a:r>
              <a:rPr lang="en-US" dirty="0" smtClean="0"/>
              <a:t>A </a:t>
            </a:r>
            <a:r>
              <a:rPr lang="en-US" dirty="0"/>
              <a:t>platform for users to exchange both traditional email messages, as well as non-traditional messages such as faxes and voice mail, in a </a:t>
            </a:r>
            <a:r>
              <a:rPr lang="en-US" dirty="0" smtClean="0"/>
              <a:t>fault-tolerant</a:t>
            </a:r>
            <a:r>
              <a:rPr lang="en-US" dirty="0"/>
              <a:t>, distributed environment </a:t>
            </a:r>
            <a:r>
              <a:rPr lang="en-US" dirty="0" smtClean="0"/>
              <a:t>that </a:t>
            </a:r>
            <a:r>
              <a:rPr lang="en-US" dirty="0"/>
              <a:t>is capable of communicating with other messaging systems across the </a:t>
            </a:r>
            <a:r>
              <a:rPr lang="en-US" dirty="0" smtClean="0"/>
              <a:t>world</a:t>
            </a: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Exchange Server 2010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8" name="Picture 7" descr="C:\Users\hwebb\Documents\SAT\IPD\Exchange Server 2010\IPD - Exchange Server 2010 decision flo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380490"/>
            <a:ext cx="5143500" cy="4563110"/>
          </a:xfrm>
          <a:prstGeom prst="rect">
            <a:avLst/>
          </a:prstGeom>
          <a:noFill/>
          <a:ln>
            <a:noFill/>
          </a:ln>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Exchange Server 2010 Architecture Example</a:t>
            </a:r>
            <a:endParaRPr lang="en-US" sz="3200" dirty="0"/>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999" y="1464694"/>
            <a:ext cx="4294801" cy="4936106"/>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Define </a:t>
            </a:r>
            <a:r>
              <a:rPr lang="en-US" dirty="0"/>
              <a:t>the Business and Technical Requirements</a:t>
            </a:r>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a:t>Task </a:t>
            </a:r>
            <a:r>
              <a:rPr lang="en-US" sz="2400" dirty="0" smtClean="0"/>
              <a:t>1: </a:t>
            </a:r>
            <a:r>
              <a:rPr lang="en-US" sz="2400" dirty="0"/>
              <a:t>Identify Business Requirements</a:t>
            </a:r>
            <a:endParaRPr lang="en-US" sz="2400" dirty="0" smtClean="0"/>
          </a:p>
          <a:p>
            <a:pPr marL="509588" lvl="1" indent="-285750">
              <a:buFont typeface="Arial" pitchFamily="34" charset="0"/>
              <a:buChar char="•"/>
            </a:pPr>
            <a:r>
              <a:rPr lang="en-US" dirty="0" smtClean="0"/>
              <a:t>Questions </a:t>
            </a:r>
            <a:r>
              <a:rPr lang="en-US" dirty="0"/>
              <a:t>will be asked of the business </a:t>
            </a:r>
            <a:r>
              <a:rPr lang="en-US" dirty="0" smtClean="0"/>
              <a:t>decision-makers </a:t>
            </a:r>
            <a:r>
              <a:rPr lang="en-US" dirty="0"/>
              <a:t>in the organization to determine the scope and requirements of the </a:t>
            </a:r>
            <a:r>
              <a:rPr lang="en-US" dirty="0" smtClean="0"/>
              <a:t>Exchange Server implementation:</a:t>
            </a:r>
          </a:p>
          <a:p>
            <a:pPr marL="509588" lvl="1" indent="-285750">
              <a:buFont typeface="Arial" pitchFamily="34" charset="0"/>
              <a:buChar char="•"/>
            </a:pPr>
            <a:endParaRPr lang="en-US" sz="800" dirty="0" smtClean="0"/>
          </a:p>
          <a:p>
            <a:pPr marL="742950" lvl="2" indent="-285750">
              <a:buFont typeface="Arial" pitchFamily="34" charset="0"/>
              <a:buChar char="•"/>
            </a:pPr>
            <a:r>
              <a:rPr lang="en-US" sz="1600" dirty="0">
                <a:solidFill>
                  <a:schemeClr val="tx1"/>
                </a:solidFill>
              </a:rPr>
              <a:t>Which of the following capabilities are needed?</a:t>
            </a:r>
          </a:p>
          <a:p>
            <a:pPr marL="742950" lvl="2" indent="-285750">
              <a:buFont typeface="Arial" pitchFamily="34" charset="0"/>
              <a:buChar char="•"/>
            </a:pPr>
            <a:r>
              <a:rPr lang="en-US" sz="1600" dirty="0" smtClean="0"/>
              <a:t>What </a:t>
            </a:r>
            <a:r>
              <a:rPr lang="en-US" sz="1600" dirty="0"/>
              <a:t>portion of the organization is in scope?</a:t>
            </a:r>
          </a:p>
          <a:p>
            <a:pPr marL="742950" lvl="2" indent="-285750">
              <a:buFont typeface="Arial" pitchFamily="34" charset="0"/>
              <a:buChar char="•"/>
            </a:pPr>
            <a:r>
              <a:rPr lang="en-US" sz="1600" dirty="0"/>
              <a:t>For the parts of the organization that are in scope, do any business isolation requirements exist? </a:t>
            </a:r>
          </a:p>
          <a:p>
            <a:pPr marL="742950" lvl="2" indent="-285750">
              <a:buFont typeface="Arial" pitchFamily="34" charset="0"/>
              <a:buChar char="•"/>
            </a:pPr>
            <a:r>
              <a:rPr lang="en-US" sz="1600" dirty="0" smtClean="0"/>
              <a:t>Does </a:t>
            </a:r>
            <a:r>
              <a:rPr lang="en-US" sz="1600" dirty="0"/>
              <a:t>the organization require an operational consolidation?</a:t>
            </a:r>
          </a:p>
          <a:p>
            <a:pPr marL="742950" lvl="2" indent="-285750">
              <a:buFont typeface="Arial" pitchFamily="34" charset="0"/>
              <a:buChar char="•"/>
            </a:pPr>
            <a:r>
              <a:rPr lang="en-US" sz="1600" dirty="0"/>
              <a:t>Does the organization have a requirement for a unified global address list (GAL)?  </a:t>
            </a:r>
          </a:p>
          <a:p>
            <a:pPr marL="742950" lvl="2" indent="-285750">
              <a:buFont typeface="Arial" pitchFamily="34" charset="0"/>
              <a:buChar char="•"/>
            </a:pPr>
            <a:r>
              <a:rPr lang="en-US" sz="1600" dirty="0"/>
              <a:t>Are there any business policies that impact messaging usage? </a:t>
            </a:r>
          </a:p>
          <a:p>
            <a:pPr marL="742950" lvl="2" indent="-285750">
              <a:buFont typeface="Arial" pitchFamily="34" charset="0"/>
              <a:buChar char="•"/>
            </a:pPr>
            <a:r>
              <a:rPr lang="en-US" sz="1600" dirty="0" smtClean="0"/>
              <a:t>Does </a:t>
            </a:r>
            <a:r>
              <a:rPr lang="en-US" sz="1600" dirty="0"/>
              <a:t>the organization require internal message hygiene services? </a:t>
            </a:r>
          </a:p>
          <a:p>
            <a:pPr marL="750888" lvl="2" indent="-293688">
              <a:buFont typeface="Arial" pitchFamily="34" charset="0"/>
              <a:buChar char="•"/>
            </a:pPr>
            <a:r>
              <a:rPr lang="en-US" sz="1600" dirty="0" smtClean="0"/>
              <a:t>What are the availability requirements?</a:t>
            </a:r>
            <a:endParaRPr lang="en-US" sz="1600" dirty="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Step 1: Define </a:t>
            </a:r>
            <a:r>
              <a:rPr lang="en-US" dirty="0"/>
              <a:t>the Business and Technical Requirements (</a:t>
            </a:r>
            <a:r>
              <a:rPr lang="en-US" dirty="0" smtClean="0"/>
              <a:t>Continued)</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342900" lvl="1" indent="-342900">
              <a:spcBef>
                <a:spcPts val="1200"/>
              </a:spcBef>
              <a:buFont typeface="Arial" pitchFamily="34" charset="0"/>
              <a:buChar char="•"/>
            </a:pPr>
            <a:r>
              <a:rPr lang="en-US" sz="2400" dirty="0"/>
              <a:t>Task 2: Identify Technical </a:t>
            </a:r>
            <a:r>
              <a:rPr lang="en-US" sz="2400" dirty="0" smtClean="0"/>
              <a:t>Requirements</a:t>
            </a:r>
            <a:endParaRPr lang="en-US" sz="2400" dirty="0"/>
          </a:p>
          <a:p>
            <a:pPr marL="566738" lvl="1" indent="-285750">
              <a:buFont typeface="Arial" pitchFamily="34" charset="0"/>
              <a:buChar char="•"/>
            </a:pPr>
            <a:r>
              <a:rPr lang="en-US" dirty="0" smtClean="0"/>
              <a:t>The </a:t>
            </a:r>
            <a:r>
              <a:rPr lang="en-US" dirty="0"/>
              <a:t>technical requirements will need to be identified to align with the business requirements identified in Task </a:t>
            </a:r>
            <a:r>
              <a:rPr lang="en-US" dirty="0" smtClean="0"/>
              <a:t>1</a:t>
            </a:r>
          </a:p>
          <a:p>
            <a:pPr marL="566738" lvl="1" indent="-284163">
              <a:buFont typeface="Arial" pitchFamily="34" charset="0"/>
              <a:buChar char="•"/>
            </a:pPr>
            <a:endParaRPr lang="en-US" sz="800" dirty="0" smtClean="0"/>
          </a:p>
          <a:p>
            <a:pPr marL="862013" lvl="2" indent="-280988">
              <a:buFont typeface="Arial" pitchFamily="34" charset="0"/>
              <a:buChar char="•"/>
            </a:pPr>
            <a:r>
              <a:rPr lang="en-US" dirty="0"/>
              <a:t>Which forests and domains will leverage messaging services? </a:t>
            </a:r>
            <a:endParaRPr lang="en-US" dirty="0" smtClean="0"/>
          </a:p>
          <a:p>
            <a:pPr marL="862013" lvl="2" indent="-280988">
              <a:buFont typeface="Arial" pitchFamily="34" charset="0"/>
              <a:buChar char="•"/>
            </a:pPr>
            <a:r>
              <a:rPr lang="en-US" dirty="0"/>
              <a:t>What are the physical locations and requirements</a:t>
            </a:r>
            <a:r>
              <a:rPr lang="en-US" dirty="0" smtClean="0"/>
              <a:t>?</a:t>
            </a:r>
          </a:p>
          <a:p>
            <a:pPr marL="862013" lvl="2" indent="-280988">
              <a:buFont typeface="Arial" pitchFamily="34" charset="0"/>
              <a:buChar char="•"/>
            </a:pPr>
            <a:r>
              <a:rPr lang="en-US" dirty="0" smtClean="0"/>
              <a:t>Message hygiene requirements for:</a:t>
            </a:r>
          </a:p>
          <a:p>
            <a:pPr lvl="4">
              <a:buFont typeface="Arial" pitchFamily="34" charset="0"/>
              <a:buChar char="•"/>
            </a:pPr>
            <a:r>
              <a:rPr lang="en-US" dirty="0"/>
              <a:t>Mailbox </a:t>
            </a:r>
            <a:r>
              <a:rPr lang="en-US" dirty="0" smtClean="0"/>
              <a:t>servers</a:t>
            </a:r>
            <a:endParaRPr lang="en-US" dirty="0"/>
          </a:p>
          <a:p>
            <a:pPr lvl="4">
              <a:buFont typeface="Arial" pitchFamily="34" charset="0"/>
              <a:buChar char="•"/>
            </a:pPr>
            <a:r>
              <a:rPr lang="en-US" dirty="0"/>
              <a:t>Transport </a:t>
            </a:r>
            <a:r>
              <a:rPr lang="en-US" dirty="0" smtClean="0"/>
              <a:t>servers</a:t>
            </a:r>
            <a:endParaRPr lang="en-US" dirty="0"/>
          </a:p>
          <a:p>
            <a:pPr lvl="4">
              <a:buFont typeface="Arial" pitchFamily="34" charset="0"/>
              <a:buChar char="•"/>
            </a:pPr>
            <a:r>
              <a:rPr lang="en-US" dirty="0"/>
              <a:t>Client Access </a:t>
            </a:r>
            <a:r>
              <a:rPr lang="en-US" dirty="0" smtClean="0"/>
              <a:t>servers</a:t>
            </a:r>
            <a:endParaRPr lang="en-US" dirty="0"/>
          </a:p>
          <a:p>
            <a:pPr lvl="4">
              <a:buFont typeface="Arial" pitchFamily="34" charset="0"/>
              <a:buChar char="•"/>
            </a:pPr>
            <a:r>
              <a:rPr lang="en-US" dirty="0"/>
              <a:t>Unified Messaging (UM) </a:t>
            </a:r>
            <a:r>
              <a:rPr lang="en-US" dirty="0" smtClean="0"/>
              <a:t>servers</a:t>
            </a:r>
            <a:endParaRPr lang="en-US" dirty="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510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5850</Words>
  <Application>Microsoft Office PowerPoint</Application>
  <PresentationFormat>On-screen Show (4:3)</PresentationFormat>
  <Paragraphs>496</Paragraphs>
  <Slides>29</Slides>
  <Notes>29</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Exchange Server 2010?</vt:lpstr>
      <vt:lpstr>Exchange Server 2010 Decision Flow</vt:lpstr>
      <vt:lpstr>Exchange Server 2010 Architecture Example</vt:lpstr>
      <vt:lpstr>Step 1: Define the Business and Technical Requirements</vt:lpstr>
      <vt:lpstr>Step 1: Define the Business and Technical Requirements (Continued)</vt:lpstr>
      <vt:lpstr>Step 2: Define the Instances of Exchange Server 2010</vt:lpstr>
      <vt:lpstr>Step 3: Design the Mailbox Server Infrastructure</vt:lpstr>
      <vt:lpstr>Step 3: Design the Mailbox Server Infrastructure (Continued)</vt:lpstr>
      <vt:lpstr>Step 4: Design the Client Access Server Infrastructure</vt:lpstr>
      <vt:lpstr>Step 4: Design the Client Access Server Infrastructure (Continued)</vt:lpstr>
      <vt:lpstr>Step 5: Design the Hub Transport Server Infrastructure</vt:lpstr>
      <vt:lpstr>Step 5: Design the Hub Transport Server Infrastructure (Continued)</vt:lpstr>
      <vt:lpstr>Step 6: Design the Edge Transport Server Infrastructure</vt:lpstr>
      <vt:lpstr>Step 6: Design the Edge Transport Server Infrastructure (Continued)</vt:lpstr>
      <vt:lpstr>Step 7: Design the Unified Messaging Server Infrastructure</vt:lpstr>
      <vt:lpstr>Step 7: Design the Unified Messaging Server Infrastructure (Continued)</vt:lpstr>
      <vt:lpstr>Step 8: Define the Active Directory Domain Services Requirements</vt:lpstr>
      <vt:lpstr>Summary and Conclusion </vt:lpstr>
      <vt:lpstr>Find More Information </vt:lpstr>
      <vt:lpstr>Questions?</vt:lpstr>
      <vt:lpstr>Addenda</vt:lpstr>
      <vt:lpstr>Benefits of Using the Microsoft Exchange Server 2010 Guide</vt:lpstr>
      <vt:lpstr>Benefits of Using the Microsoft Exchange Server 2010 Guide (Continued)</vt:lpstr>
      <vt:lpstr>IPD in Microsoft Operations Framework 4.0</vt:lpstr>
      <vt:lpstr>Microsoft Exchange Server 2010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Exchange Server 2010 version 1.1</dc:title>
  <dc:subject>IPD - Exchange Server 2010 version 1.1</dc:subject>
  <dc:creator/>
  <cp:lastModifiedBy/>
  <cp:revision>1</cp:revision>
  <dcterms:created xsi:type="dcterms:W3CDTF">2011-07-08T21:20:30Z</dcterms:created>
  <dcterms:modified xsi:type="dcterms:W3CDTF">2011-07-08T21:21:09Z</dcterms:modified>
</cp:coreProperties>
</file>