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6"/>
  </p:notesMasterIdLst>
  <p:handoutMasterIdLst>
    <p:handoutMasterId r:id="rId27"/>
  </p:handoutMasterIdLst>
  <p:sldIdLst>
    <p:sldId id="263" r:id="rId4"/>
    <p:sldId id="318" r:id="rId5"/>
    <p:sldId id="271" r:id="rId6"/>
    <p:sldId id="358" r:id="rId7"/>
    <p:sldId id="374" r:id="rId8"/>
    <p:sldId id="389" r:id="rId9"/>
    <p:sldId id="390" r:id="rId10"/>
    <p:sldId id="336" r:id="rId11"/>
    <p:sldId id="366" r:id="rId12"/>
    <p:sldId id="376" r:id="rId13"/>
    <p:sldId id="377" r:id="rId14"/>
    <p:sldId id="378" r:id="rId15"/>
    <p:sldId id="391" r:id="rId16"/>
    <p:sldId id="379" r:id="rId17"/>
    <p:sldId id="302" r:id="rId18"/>
    <p:sldId id="367" r:id="rId19"/>
    <p:sldId id="347" r:id="rId20"/>
    <p:sldId id="348" r:id="rId21"/>
    <p:sldId id="368" r:id="rId22"/>
    <p:sldId id="369" r:id="rId23"/>
    <p:sldId id="372" r:id="rId24"/>
    <p:sldId id="373"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75966" autoAdjust="0"/>
  </p:normalViewPr>
  <p:slideViewPr>
    <p:cSldViewPr>
      <p:cViewPr varScale="1">
        <p:scale>
          <a:sx n="85" d="100"/>
          <a:sy n="85" d="100"/>
        </p:scale>
        <p:origin x="-175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varScale="1">
        <p:scale>
          <a:sx n="55" d="100"/>
          <a:sy n="55" d="100"/>
        </p:scale>
        <p:origin x="-249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o.microsoft.com/fwlink/?LinkId=16007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a:t>
            </a:r>
            <a:r>
              <a:rPr lang="en-US" sz="1000" u="sng" kern="1200" dirty="0" smtClean="0">
                <a:solidFill>
                  <a:schemeClr val="tx1"/>
                </a:solidFill>
                <a:effectLst/>
                <a:latin typeface="+mn-lt"/>
                <a:ea typeface="+mn-ea"/>
                <a:cs typeface="+mn-cs"/>
                <a:hlinkClick r:id="rId3"/>
              </a:rPr>
              <a:t>http://creativecommons.org/licenses/by-nc/2.5/</a:t>
            </a:r>
            <a:r>
              <a:rPr lang="en-US" sz="1000" kern="1200" dirty="0" smtClean="0">
                <a:solidFill>
                  <a:schemeClr val="tx1"/>
                </a:solidFill>
                <a:effectLst/>
                <a:latin typeface="+mn-lt"/>
                <a:ea typeface="+mn-ea"/>
                <a:cs typeface="+mn-cs"/>
              </a:rPr>
              <a:t>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Active Directory, Forefront,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t>Step 2: Determine Network Requirements (Continued)</a:t>
            </a:r>
          </a:p>
          <a:p>
            <a:endParaRPr lang="en-US" sz="1200" b="1" dirty="0" smtClean="0"/>
          </a:p>
          <a:p>
            <a:r>
              <a:rPr lang="en-US" sz="1000" b="1" dirty="0" smtClean="0"/>
              <a:t>Task 2: Determine Connectivity Needs for Internal Resources</a:t>
            </a:r>
          </a:p>
          <a:p>
            <a:r>
              <a:rPr lang="en-US" sz="1000" dirty="0" smtClean="0"/>
              <a:t>This task focuses on determining how the DirectAccess server and remote clients will be provided access to internal resources. Refer to the list of internal resources the users will be accessing that was created in Step 1 in the guide to help determine if any of these connectivity methods will be required.</a:t>
            </a:r>
          </a:p>
          <a:p>
            <a:r>
              <a:rPr lang="en-US" sz="1000" dirty="0" smtClean="0"/>
              <a:t>If an internal resource has IPv6 connectivity with the DirectAccess server, no further connectivity method is needed. Where IPv6 connectivity is not available, consult Table 2. “Internal Connectivity Methods for IPv4 Connections” in the guide for the appropriate alternative internal connection methods.</a:t>
            </a:r>
          </a:p>
          <a:p>
            <a:r>
              <a:rPr lang="en-US" sz="1000" dirty="0" smtClean="0"/>
              <a:t>Record in Table A-3 “Internal Connectivity Methods” in Appendix A of the guide whether an ISATAP router and/or IPv6/IPv4 translator device will be implemented to achieve connectivity for intranet resources. The IPv6/IPv4 translator device will be placed on the corporate network and logically resides from a traffic standpoint between the DirectAccess server and the internal resource.</a:t>
            </a:r>
          </a:p>
          <a:p>
            <a:r>
              <a:rPr lang="en-US" sz="1000" dirty="0" smtClean="0"/>
              <a:t> </a:t>
            </a:r>
          </a:p>
          <a:p>
            <a:r>
              <a:rPr lang="en-US" sz="1000" b="1" dirty="0" smtClean="0"/>
              <a:t>Additional Considerations:</a:t>
            </a:r>
          </a:p>
          <a:p>
            <a:r>
              <a:rPr lang="en-US" sz="1000" dirty="0" smtClean="0"/>
              <a:t>IPsec policies in the form of Windows</a:t>
            </a:r>
            <a:r>
              <a:rPr lang="en-US" sz="1000" baseline="30000" dirty="0" smtClean="0"/>
              <a:t>®</a:t>
            </a:r>
            <a:r>
              <a:rPr lang="en-US" sz="1000" dirty="0" smtClean="0"/>
              <a:t> Firewall with Advanced Security connection security rules. DirectAccess clients will access intranet resources over three tunnels. </a:t>
            </a:r>
          </a:p>
          <a:p>
            <a:r>
              <a:rPr lang="en-US" sz="1000" dirty="0" smtClean="0"/>
              <a:t>Potential resources that might need to be accessible via the infrastructure tunnel include:</a:t>
            </a:r>
          </a:p>
          <a:p>
            <a:pPr marL="169863" indent="-169863">
              <a:buFontTx/>
              <a:buChar char="•"/>
            </a:pPr>
            <a:r>
              <a:rPr lang="en-US" sz="1000" dirty="0" smtClean="0"/>
              <a:t>Active Directory</a:t>
            </a:r>
            <a:r>
              <a:rPr lang="en-US" sz="1000" baseline="30000" dirty="0" smtClean="0"/>
              <a:t>®</a:t>
            </a:r>
            <a:r>
              <a:rPr lang="en-US" sz="1000" dirty="0" smtClean="0"/>
              <a:t> Domain Services (AD DS) domain controllers.</a:t>
            </a:r>
          </a:p>
          <a:p>
            <a:pPr marL="169863" indent="-169863">
              <a:buFontTx/>
              <a:buChar char="•"/>
            </a:pPr>
            <a:r>
              <a:rPr lang="en-US" sz="1000" dirty="0" smtClean="0"/>
              <a:t>NAP servers, including Health Registration Authorities (HRAs) and Remediation servers.</a:t>
            </a:r>
          </a:p>
          <a:p>
            <a:pPr marL="169863" indent="-169863">
              <a:buFontTx/>
              <a:buChar char="•"/>
            </a:pPr>
            <a:r>
              <a:rPr lang="en-US" sz="1000" dirty="0" smtClean="0"/>
              <a:t>DNS servers.</a:t>
            </a:r>
          </a:p>
          <a:p>
            <a:pPr marL="169863" indent="-169863">
              <a:buFontTx/>
              <a:buChar char="•"/>
            </a:pPr>
            <a:r>
              <a:rPr lang="en-US" sz="1000" dirty="0" smtClean="0"/>
              <a:t>Microsoft System Center Configuration Manager 2007 servers.</a:t>
            </a:r>
          </a:p>
          <a:p>
            <a:pPr marL="169863" indent="-169863">
              <a:buFontTx/>
              <a:buChar char="•"/>
            </a:pPr>
            <a:r>
              <a:rPr lang="en-US" sz="1000" dirty="0" smtClean="0"/>
              <a:t>Windows Update servers.</a:t>
            </a:r>
          </a:p>
          <a:p>
            <a:pPr marL="169863" indent="-169863">
              <a:buFontTx/>
              <a:buChar char="•"/>
            </a:pPr>
            <a:r>
              <a:rPr lang="en-US" sz="1000" dirty="0" smtClean="0"/>
              <a:t>Help desk department computers that use remote desktop connections to connect to and troubleshoot remote DirectAccess clients.</a:t>
            </a:r>
          </a:p>
          <a:p>
            <a:pPr marL="169863" indent="-169863">
              <a:buFontTx/>
              <a:buChar char="•"/>
            </a:pPr>
            <a:r>
              <a:rPr lang="en-US" sz="1000" dirty="0" smtClean="0"/>
              <a:t>Servers for antimalware updates, such as antivirus servers.</a:t>
            </a:r>
          </a:p>
          <a:p>
            <a:pPr marL="169863" indent="-169863">
              <a:buFontTx/>
              <a:buChar char="•"/>
            </a:pPr>
            <a:r>
              <a:rPr lang="en-US" sz="1000" dirty="0" smtClean="0"/>
              <a:t>Corporate proxy servers to log and/or restrict Internet traffic.</a:t>
            </a:r>
          </a:p>
          <a:p>
            <a:endParaRPr lang="en-US" sz="12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1" dirty="0" smtClean="0"/>
              <a:t>Step 3: Design DirectAccess Server Infrastructure</a:t>
            </a:r>
          </a:p>
          <a:p>
            <a:endParaRPr lang="en-US" sz="1400" b="1" dirty="0" smtClean="0"/>
          </a:p>
          <a:p>
            <a:r>
              <a:rPr lang="en-US" sz="900" b="1" dirty="0" smtClean="0"/>
              <a:t>Task 1: Determine the Server Configuration</a:t>
            </a:r>
          </a:p>
          <a:p>
            <a:r>
              <a:rPr lang="en-US" sz="900" dirty="0" smtClean="0"/>
              <a:t>The DirectAccess server can perform the following functions:</a:t>
            </a:r>
          </a:p>
          <a:p>
            <a:pPr marL="169863" indent="-169863">
              <a:buFontTx/>
              <a:buChar char="•"/>
            </a:pPr>
            <a:r>
              <a:rPr lang="en-US" sz="900" dirty="0" smtClean="0"/>
              <a:t>Teredo server and relay</a:t>
            </a:r>
          </a:p>
          <a:p>
            <a:pPr marL="169863" indent="-169863">
              <a:buFontTx/>
              <a:buChar char="•"/>
            </a:pPr>
            <a:r>
              <a:rPr lang="en-US" sz="900" dirty="0" smtClean="0"/>
              <a:t>6to4 relay</a:t>
            </a:r>
          </a:p>
          <a:p>
            <a:pPr marL="169863" indent="-169863">
              <a:buFontTx/>
              <a:buChar char="•"/>
            </a:pPr>
            <a:r>
              <a:rPr lang="en-US" sz="900" dirty="0" smtClean="0"/>
              <a:t>IP-HTTPS server</a:t>
            </a:r>
          </a:p>
          <a:p>
            <a:pPr marL="169863" indent="-169863">
              <a:buFontTx/>
              <a:buChar char="•"/>
            </a:pPr>
            <a:r>
              <a:rPr lang="en-US" sz="900" dirty="0" smtClean="0"/>
              <a:t>ISATAP router</a:t>
            </a:r>
          </a:p>
          <a:p>
            <a:pPr marL="169863" indent="-169863">
              <a:buFontTx/>
              <a:buChar char="•"/>
            </a:pPr>
            <a:r>
              <a:rPr lang="en-US" sz="900" dirty="0" smtClean="0"/>
              <a:t>Native Internet Protocol version 6 (IPv6) router</a:t>
            </a:r>
          </a:p>
          <a:p>
            <a:pPr marL="169863" indent="-169863">
              <a:buFontTx/>
              <a:buChar char="•"/>
            </a:pPr>
            <a:r>
              <a:rPr lang="en-US" sz="900" dirty="0" smtClean="0"/>
              <a:t>IPsec tunnel endpoint and gateway</a:t>
            </a:r>
          </a:p>
          <a:p>
            <a:r>
              <a:rPr lang="en-US" sz="900" dirty="0" smtClean="0"/>
              <a:t>DirectAccess can be installed in a virtual machine. It cannot be installed in a Microsoft failover cluster.</a:t>
            </a:r>
          </a:p>
          <a:p>
            <a:r>
              <a:rPr lang="en-US" sz="900" dirty="0" smtClean="0"/>
              <a:t>DirectAccess is designed to be installed and managed as a single unit. Any splitting of the functions will inherently introduce additional complexity and potential for configuration problems. Additionally, fault tolerance, scaling, sizing, and connectivity will need to be determined for each server. </a:t>
            </a:r>
          </a:p>
          <a:p>
            <a:endParaRPr lang="en-US" sz="900" dirty="0" smtClean="0"/>
          </a:p>
          <a:p>
            <a:r>
              <a:rPr lang="en-US" sz="900" b="1" dirty="0" smtClean="0"/>
              <a:t>Task 2: Determine Placement of Each Server</a:t>
            </a:r>
          </a:p>
          <a:p>
            <a:r>
              <a:rPr lang="en-US" sz="900" dirty="0" smtClean="0"/>
              <a:t>Because DirectAccess servers provide intranet connectivity to DirectAccess clients on the Internet, DirectAccess servers are installed in the perimeter network, typically between an Internet-facing connection and the intranet.</a:t>
            </a:r>
          </a:p>
          <a:p>
            <a:r>
              <a:rPr lang="en-US" sz="900" dirty="0" smtClean="0"/>
              <a:t>The DirectAccess server must be joined to an Active Directory domain, must be running Windows Server</a:t>
            </a:r>
            <a:r>
              <a:rPr lang="en-US" sz="900" baseline="30000" dirty="0" smtClean="0"/>
              <a:t>®</a:t>
            </a:r>
            <a:r>
              <a:rPr lang="en-US" sz="900" dirty="0" smtClean="0"/>
              <a:t> 2008 R2, and must have at least two physical network adapters installed (one connected to the Internet side and the other connected to the intranet side).</a:t>
            </a:r>
          </a:p>
          <a:p>
            <a:r>
              <a:rPr lang="en-US" sz="900" dirty="0" smtClean="0"/>
              <a:t>The DirectAccess server must have at least two consecutive public IPv4 addresses assigned to the interface that is connected to the perimeter network or, in the absence of an Internet firewall, connected directly to the Internet.</a:t>
            </a:r>
          </a:p>
          <a:p>
            <a:endParaRPr lang="en-US" sz="900" dirty="0" smtClean="0"/>
          </a:p>
          <a:p>
            <a:r>
              <a:rPr lang="en-US" sz="900" b="1" dirty="0" smtClean="0"/>
              <a:t>Additional Considerations:</a:t>
            </a:r>
          </a:p>
          <a:p>
            <a:pPr marL="169863" indent="-169863">
              <a:buFontTx/>
              <a:buChar char="•"/>
            </a:pPr>
            <a:r>
              <a:rPr lang="en-US" sz="900" dirty="0" smtClean="0"/>
              <a:t>Active Directory Sites and Services and IPv6. Active Directory Sites and Services will need additional configuration with the introduction of native IPv6 or ISATAP in the organization. For each IPv4 subnet object, an equivalent IPv6 subnet object will need to be configured in which the IPv6 address prefix for the subnet expresses the assigned IPv6 prefix or the same range of ISATAP host addresses as the IPv4 subnet.</a:t>
            </a:r>
          </a:p>
          <a:p>
            <a:pPr marL="169863" indent="-169863">
              <a:buFontTx/>
              <a:buChar char="•"/>
            </a:pPr>
            <a:r>
              <a:rPr lang="en-US" sz="900" dirty="0" smtClean="0"/>
              <a:t>Active Directory domain controllers on the Internet. An Active Directory domain controller cannot be reachable from the Internet interface of the DirectAccess server. (The Internet interface cannot be in the domain profile of Windows Firewall.) If this is true, the DirectAccess Setup Wizard cannot be run.</a:t>
            </a:r>
          </a:p>
          <a:p>
            <a:endParaRPr lang="en-US" sz="1600" dirty="0" smtClean="0"/>
          </a:p>
          <a:p>
            <a:endParaRPr lang="en-CA" sz="16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1" dirty="0" smtClean="0"/>
              <a:t>Step 4: Design Web Servers and Certificates Infrastructure</a:t>
            </a:r>
          </a:p>
          <a:p>
            <a:endParaRPr lang="en-US" sz="1200" b="1" dirty="0" smtClean="0"/>
          </a:p>
          <a:p>
            <a:r>
              <a:rPr lang="en-US" sz="900" b="1" dirty="0" smtClean="0"/>
              <a:t>Task 1: Design the Computer Certificates</a:t>
            </a:r>
          </a:p>
          <a:p>
            <a:r>
              <a:rPr lang="en-US" sz="900" dirty="0" smtClean="0"/>
              <a:t>Computer certificates are required for the authentication of IPsec protection. No additional infrastructure is required for DirectAccess; however, ensure that the organization’s PKI is configured to support autoenrollment of certificates or that the PKI administrator is prepared to issue certificates manually.</a:t>
            </a:r>
          </a:p>
          <a:p>
            <a:endParaRPr lang="en-US" sz="900" dirty="0" smtClean="0"/>
          </a:p>
          <a:p>
            <a:r>
              <a:rPr lang="en-US" sz="900" b="1" dirty="0" smtClean="0"/>
              <a:t>Task 2: Design the Network Location Servers</a:t>
            </a:r>
          </a:p>
          <a:p>
            <a:r>
              <a:rPr lang="en-US" sz="900" dirty="0" smtClean="0"/>
              <a:t>A network location server is an internal Web server that hosts an HTTPS-based uniform resource locator (URL). DirectAccess clients attempt to access the URL to determine whether they are located on the intranet; if the attempt fails, they conclude they are on the Internet and initiate the DirectAccess tunnels. Determine the placement of the network location server and record this in Table A-5 “Network Locations Servers” in Appendix A in the guide.</a:t>
            </a:r>
          </a:p>
          <a:p>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Step 4: Design Web Servers and Certificates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b="1" dirty="0" smtClean="0"/>
              <a:t>Task 3: Design the Network Location Server Certificates</a:t>
            </a:r>
          </a:p>
          <a:p>
            <a:r>
              <a:rPr lang="en-US" sz="1200" dirty="0" smtClean="0"/>
              <a:t>Certificate revocation list (CRL) distribution points provide access to the CRL that is published by the certification authority (CA) issuing certificates for DirectAccess and are published by Web servers. Without a reachable CRL distribution point on the intranet for the network location server HTTPS certificate, intranet detection fails, which can impair intranet connectivity for DirectAccess clients. Record the location of the intranet CRL distribution point in Table A-6 “CRL Distribution Points” in Appendix A in the guide.</a:t>
            </a:r>
          </a:p>
          <a:p>
            <a:endParaRPr lang="en-US" sz="1200" dirty="0" smtClean="0"/>
          </a:p>
          <a:p>
            <a:r>
              <a:rPr lang="en-US" sz="1200" b="1" dirty="0" smtClean="0"/>
              <a:t>Task 4: Design the DirectAccess Server Certificates</a:t>
            </a:r>
          </a:p>
          <a:p>
            <a:r>
              <a:rPr lang="en-US" sz="1200" dirty="0" smtClean="0"/>
              <a:t>A separate certificate is required for IP-HTTPS connections between a DirectAccess client and the DirectAccess server. It is only used over IP-HTTPS connections, which will include clients that were unable to connect over native IPv6, Teredo, or 6to4. </a:t>
            </a:r>
          </a:p>
          <a:p>
            <a:endParaRPr lang="en-US" sz="1200" dirty="0" smtClean="0"/>
          </a:p>
          <a:p>
            <a:r>
              <a:rPr lang="en-US" sz="1200" b="1" dirty="0" smtClean="0"/>
              <a:t>Additional Considerations:</a:t>
            </a:r>
          </a:p>
          <a:p>
            <a:pPr marL="169863" indent="-169863">
              <a:buFontTx/>
              <a:buChar char="•"/>
            </a:pPr>
            <a:r>
              <a:rPr lang="en-US" sz="1200" dirty="0" smtClean="0"/>
              <a:t>Smart cards for additional authorization. To use smart cards with IPsec tunnel mode authorization, the organization must first have a PKI deployment and a smart card infrastructure.</a:t>
            </a:r>
          </a:p>
          <a:p>
            <a:pPr marL="169863" indent="-169863">
              <a:buFontTx/>
              <a:buChar char="•"/>
            </a:pPr>
            <a:r>
              <a:rPr lang="en-US" sz="1200" dirty="0" smtClean="0"/>
              <a:t>Network Access Protection (NAP). NAP enforces health requirements by monitoring and assessing the health of client computers when they attempt to connect or communicate on a network. No changes to the NAP infrastructure for the IPSec NAP enforcement method are required specifically for DirectAccess clients; however, the NAP servers should be listed in the infrastructure tunnel IPsec policy to properly validate and remediate the health of DirectAccess clients.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95893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 provide fault tolerance, scalability, and increased management, Microsoft Forefront Unified Access Gateway (Forefront UAG) can be used in conjunction with DirectAccess. This will allow multiple servers to be placed in a load-balanced array. For more information, see “Configuring NLB for a Forefront UAG DirectAccess array” at </a:t>
            </a:r>
            <a:r>
              <a:rPr lang="en-US" sz="1200" u="sng" kern="1200" dirty="0" smtClean="0">
                <a:solidFill>
                  <a:schemeClr val="tx1"/>
                </a:solidFill>
                <a:effectLst/>
                <a:latin typeface="+mn-lt"/>
                <a:ea typeface="+mn-ea"/>
                <a:cs typeface="+mn-cs"/>
                <a:hlinkClick r:id="rId3"/>
              </a:rPr>
              <a:t>http://go.microsoft.com/fwlink/?LinkId=160075</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39520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47889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Benefits of Using the DirectAccess Guide</a:t>
            </a:r>
          </a:p>
          <a:p>
            <a:endParaRPr lang="en-US" sz="1000" b="1" dirty="0" smtClean="0"/>
          </a:p>
          <a:p>
            <a:r>
              <a:rPr lang="en-US" sz="1000" b="1" dirty="0" smtClean="0"/>
              <a:t>Benefits for Business Stakeholders/Decision Makers: </a:t>
            </a:r>
          </a:p>
          <a:p>
            <a:pPr marL="230188" lvl="1" indent="-230188">
              <a:lnSpc>
                <a:spcPct val="90000"/>
              </a:lnSpc>
              <a:buFontTx/>
              <a:buChar char="•"/>
            </a:pPr>
            <a:r>
              <a:rPr lang="en-US" sz="1000" dirty="0" smtClean="0"/>
              <a:t>Most cost-effective design solution for an implementation. IPD eliminates over-architecting and overspending by precisely matching the technology solution to the business needs.</a:t>
            </a:r>
          </a:p>
          <a:p>
            <a:pPr marL="230188" lvl="1" indent="-230188">
              <a:lnSpc>
                <a:spcPct val="90000"/>
              </a:lnSpc>
              <a:buFontTx/>
              <a:buChar char="•"/>
            </a:pPr>
            <a:r>
              <a:rPr lang="en-US" sz="1000" dirty="0" smtClean="0"/>
              <a:t>Alignment between the business and IT from the beginning of the design process to the end. </a:t>
            </a:r>
          </a:p>
          <a:p>
            <a:pPr marL="230188" lvl="1" indent="-230188">
              <a:lnSpc>
                <a:spcPct val="90000"/>
              </a:lnSpc>
              <a:buFontTx/>
              <a:buChar char="•"/>
            </a:pPr>
            <a:endParaRPr lang="en-US" sz="1000" dirty="0" smtClean="0"/>
          </a:p>
          <a:p>
            <a:r>
              <a:rPr lang="en-US" sz="1000" b="1" dirty="0" smtClean="0"/>
              <a:t>Benefits for Infrastructure Stakeholders/Decision Makers:</a:t>
            </a:r>
          </a:p>
          <a:p>
            <a:pPr marL="230188" lvl="1" indent="-230188">
              <a:lnSpc>
                <a:spcPct val="90000"/>
              </a:lnSpc>
              <a:buFontTx/>
              <a:buChar char="•"/>
            </a:pPr>
            <a:r>
              <a:rPr lang="en-US" sz="1000" dirty="0" smtClean="0"/>
              <a:t>Authoritative guidance. Microsoft is the best source for guidance about the design of Microsoft products.</a:t>
            </a:r>
          </a:p>
          <a:p>
            <a:pPr marL="230188" lvl="1" indent="-230188">
              <a:lnSpc>
                <a:spcPct val="90000"/>
              </a:lnSpc>
              <a:buFontTx/>
              <a:buChar char="•"/>
            </a:pPr>
            <a:r>
              <a:rPr lang="en-US" sz="1000" dirty="0" smtClean="0"/>
              <a:t>Business validation questions to ensure the solution meets the requirements of both business and infrastructure stakeholders.</a:t>
            </a:r>
          </a:p>
          <a:p>
            <a:pPr marL="230188" lvl="1" indent="-230188">
              <a:lnSpc>
                <a:spcPct val="90000"/>
              </a:lnSpc>
              <a:buFontTx/>
              <a:buChar char="•"/>
            </a:pPr>
            <a:r>
              <a:rPr lang="en-US" sz="1000" dirty="0" smtClean="0"/>
              <a:t>High integrity design criteria that includes product limitations.</a:t>
            </a:r>
          </a:p>
          <a:p>
            <a:pPr marL="230188" lvl="1" indent="-230188">
              <a:lnSpc>
                <a:spcPct val="90000"/>
              </a:lnSpc>
              <a:buFontTx/>
              <a:buChar char="•"/>
            </a:pPr>
            <a:r>
              <a:rPr lang="en-US" sz="1000" dirty="0" smtClean="0"/>
              <a:t>Fault-tolerant infrastructure, where necessary.</a:t>
            </a:r>
          </a:p>
          <a:p>
            <a:pPr marL="230188" lvl="1" indent="-230188">
              <a:lnSpc>
                <a:spcPct val="90000"/>
              </a:lnSpc>
              <a:buFontTx/>
              <a:buChar char="•"/>
            </a:pPr>
            <a:r>
              <a:rPr lang="en-US" sz="1000" dirty="0" smtClean="0"/>
              <a:t>Proportionate system and network availability to meet business requirements.</a:t>
            </a:r>
          </a:p>
          <a:p>
            <a:pPr marL="230188" lvl="1" indent="-230188">
              <a:lnSpc>
                <a:spcPct val="90000"/>
              </a:lnSpc>
              <a:buFontTx/>
              <a:buChar char="•"/>
            </a:pPr>
            <a:r>
              <a:rPr lang="en-US" sz="1000" dirty="0" smtClean="0"/>
              <a:t>Infrastructure that is sized appropriately to meet business requirements.</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 infrastructure technologies. Each guide in the series addresses a unique infrastructure technology or scenario.</a:t>
            </a:r>
          </a:p>
          <a:p>
            <a:endParaRPr lang="en-US" sz="1000" dirty="0" smtClean="0"/>
          </a:p>
          <a:p>
            <a:r>
              <a:rPr lang="en-US" sz="1000" dirty="0" smtClean="0"/>
              <a:t>These guides include the following topics:</a:t>
            </a:r>
          </a:p>
          <a:p>
            <a:pPr marL="230188" lvl="1" indent="-230188">
              <a:buFontTx/>
              <a:buChar char="•"/>
            </a:pPr>
            <a:r>
              <a:rPr lang="en-US" sz="1000" dirty="0" smtClean="0"/>
              <a:t>Defining the technical decision flow (flow chart) through the planning process.</a:t>
            </a:r>
          </a:p>
          <a:p>
            <a:pPr marL="230188" lvl="1" indent="-230188">
              <a:buFontTx/>
              <a:buChar char="•"/>
            </a:pPr>
            <a:r>
              <a:rPr lang="en-US" sz="1000" dirty="0" smtClean="0"/>
              <a:t>Describing the decisions to be made and the commonly available options to consider in making the decisions.</a:t>
            </a:r>
          </a:p>
          <a:p>
            <a:pPr marL="230188" lvl="1" indent="-230188">
              <a:buFontTx/>
              <a:buChar char="•"/>
            </a:pPr>
            <a:r>
              <a:rPr lang="en-US" sz="1000" dirty="0" smtClean="0"/>
              <a:t>Relating the decisions and options for the business in terms of cost, complexity, and other characteristics.</a:t>
            </a:r>
          </a:p>
          <a:p>
            <a:pPr marL="230188" lvl="1" indent="-230188">
              <a:buFontTx/>
              <a:buChar char="•"/>
            </a:pPr>
            <a:r>
              <a:rPr lang="en-US" sz="1000" dirty="0" smtClean="0"/>
              <a:t>Framing the decisions in terms of additional questions for the business to ensure a comprehensive understanding of the appropriate business landscape.</a:t>
            </a:r>
          </a:p>
          <a:p>
            <a:pPr marL="230188" lvl="1" indent="-230188">
              <a:buFontTx/>
              <a:buChar char="•"/>
            </a:pPr>
            <a:endParaRPr lang="en-US" sz="1000" dirty="0" smtClean="0"/>
          </a:p>
          <a:p>
            <a:r>
              <a:rPr lang="en-US" sz="1000" dirty="0" smtClean="0"/>
              <a:t>The guides in this series are intended to complement and augment Microsoft product documentation.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74007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13">
              <a:defRPr/>
            </a:pPr>
            <a:r>
              <a:rPr lang="en-US" sz="1000" b="1" dirty="0" smtClean="0"/>
              <a:t>Benefits of Using the DirectAccess Guide (Continued)</a:t>
            </a:r>
          </a:p>
          <a:p>
            <a:pPr defTabSz="912813">
              <a:defRPr/>
            </a:pPr>
            <a:endParaRPr lang="en-US" sz="1000" b="1" dirty="0" smtClean="0"/>
          </a:p>
          <a:p>
            <a:pPr defTabSz="912813">
              <a:defRPr/>
            </a:pPr>
            <a:r>
              <a:rPr lang="en-US" sz="1000" b="1" dirty="0" smtClean="0"/>
              <a:t>Benefits for Consultants or Partners:</a:t>
            </a:r>
          </a:p>
          <a:p>
            <a:pPr marL="228600" indent="-228600" defTabSz="912813">
              <a:buFontTx/>
              <a:buChar char="•"/>
              <a:defRPr/>
            </a:pPr>
            <a:r>
              <a:rPr lang="en-US" sz="1000" dirty="0" smtClean="0"/>
              <a:t>Rapid readiness for consulting engagements.</a:t>
            </a:r>
          </a:p>
          <a:p>
            <a:pPr marL="228600" indent="-228600" defTabSz="912813">
              <a:buFontTx/>
              <a:buChar char="•"/>
              <a:defRPr/>
            </a:pPr>
            <a:r>
              <a:rPr lang="en-US" sz="1000" dirty="0" smtClean="0"/>
              <a:t>Planning and design template to standardize design and peer reviews.</a:t>
            </a:r>
          </a:p>
          <a:p>
            <a:pPr marL="228600" indent="-228600" defTabSz="912813">
              <a:buFontTx/>
              <a:buChar char="•"/>
              <a:defRPr/>
            </a:pPr>
            <a:r>
              <a:rPr lang="en-US" sz="1000" dirty="0" smtClean="0"/>
              <a:t>A “leave-behind” for pre- and post-sales visits to customer sites.</a:t>
            </a:r>
          </a:p>
          <a:p>
            <a:pPr marL="228600" indent="-228600" defTabSz="912813">
              <a:buFontTx/>
              <a:buChar char="•"/>
              <a:defRPr/>
            </a:pPr>
            <a:r>
              <a:rPr lang="en-US" sz="1000" dirty="0" smtClean="0"/>
              <a:t>General classroom instruction/preparation.</a:t>
            </a:r>
          </a:p>
          <a:p>
            <a:pPr defTabSz="912813">
              <a:defRPr/>
            </a:pPr>
            <a:endParaRPr lang="en-US" sz="1000" b="1" dirty="0" smtClean="0"/>
          </a:p>
          <a:p>
            <a:pPr defTabSz="912813">
              <a:defRPr/>
            </a:pPr>
            <a:r>
              <a:rPr lang="en-US" sz="1000" b="1" dirty="0" smtClean="0"/>
              <a:t>Benefits for the Entire Organization:</a:t>
            </a:r>
          </a:p>
          <a:p>
            <a:pPr marL="228600" indent="-228600" defTabSz="912813">
              <a:buFontTx/>
              <a:buChar char="•"/>
              <a:defRP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defRPr/>
            </a:pP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&lt;This slide shows the effect DirectAccess has on infrastructure maturity as reflected on the Infrastructure Optimization Model.&gt;</a:t>
            </a:r>
          </a:p>
          <a:p>
            <a:r>
              <a:rPr lang="en-US" sz="1000" dirty="0" smtClean="0"/>
              <a:t>The Infrastructure Optimization (IO) Model at Microsoft groups IT processes and technologies across a continuum of organizational maturity. (For more information, see </a:t>
            </a:r>
            <a:r>
              <a:rPr lang="en-US" sz="1000" u="sng" dirty="0" smtClean="0">
                <a:hlinkClick r:id="rId3"/>
              </a:rPr>
              <a:t>www.microsoft.com/infrastructure</a:t>
            </a:r>
            <a:r>
              <a:rPr lang="en-US" sz="1000" dirty="0" smtClean="0"/>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dirty="0" smtClean="0"/>
              <a:t>IO is structured around three information technology models: Core Infrastructure Optimization, Application Platform Optimization, and Business Productivity Infrastructure Optimization. According to the Core Infrastructure Optimization Model, implementing DirectAccess will help move an organization to the Rationalized level and, in some cases, even to the Dynamic level. On the path to the Rationalized level, organizations can use DirectAccess to give mobile users seamless access to corporate networks without the need to use a virtual private network (VPN) and allow IT to manage mobile computers any time the mobile computers any time the mobile computer has Internet connectivity.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 DirectAccess infrastructure. </a:t>
            </a:r>
          </a:p>
          <a:p>
            <a:r>
              <a:rPr lang="en-US" sz="1000" dirty="0" smtClean="0"/>
              <a:t/>
            </a:r>
            <a:br>
              <a:rPr lang="en-US" sz="1000" dirty="0" smtClean="0"/>
            </a:br>
            <a:r>
              <a:rPr lang="en-US" sz="1000" dirty="0" smtClean="0"/>
              <a:t>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a DirectAccess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guide focuses on the elements that organizations must consider when designing a DirectAccess infrastructure. </a:t>
            </a:r>
          </a:p>
          <a:p>
            <a:endParaRPr lang="en-US" dirty="0" smtClean="0"/>
          </a:p>
        </p:txBody>
      </p:sp>
      <p:sp>
        <p:nvSpPr>
          <p:cNvPr id="9" name="Date Placeholder 8"/>
          <p:cNvSpPr>
            <a:spLocks noGrp="1"/>
          </p:cNvSpPr>
          <p:nvPr>
            <p:ph type="dt" idx="10"/>
          </p:nvPr>
        </p:nvSpPr>
        <p:spPr/>
        <p:txBody>
          <a:bodyPr/>
          <a:lstStyle/>
          <a:p>
            <a:fld id="{C77D5F2B-EB7D-4513-AEDF-6960892A4346}" type="datetime1">
              <a:rPr lang="en-US" smtClean="0"/>
              <a:pPr/>
              <a:t>11/9/2011</a:t>
            </a:fld>
            <a:endParaRPr lang="en-US" dirty="0"/>
          </a:p>
        </p:txBody>
      </p:sp>
      <p:sp>
        <p:nvSpPr>
          <p:cNvPr id="10" name="Slide Number Placeholder 9"/>
          <p:cNvSpPr>
            <a:spLocks noGrp="1"/>
          </p:cNvSpPr>
          <p:nvPr>
            <p:ph type="sldNum" sz="quarter" idx="11"/>
          </p:nvPr>
        </p:nvSpPr>
        <p:spPr/>
        <p:txBody>
          <a:bodyPr/>
          <a:lstStyle/>
          <a:p>
            <a:fld id="{8B263312-38AA-4E1E-B2B5-0F8F122B24FE}" type="slidenum">
              <a:rPr lang="en-US" smtClean="0"/>
              <a:pPr/>
              <a:t>4</a:t>
            </a:fld>
            <a:endParaRPr lang="en-US" dirty="0"/>
          </a:p>
        </p:txBody>
      </p:sp>
      <p:sp>
        <p:nvSpPr>
          <p:cNvPr id="11" name="Footer Placeholder 10"/>
          <p:cNvSpPr>
            <a:spLocks noGrp="1"/>
          </p:cNvSpPr>
          <p:nvPr>
            <p:ph type="ftr" sz="quarter" idx="12"/>
          </p:nvPr>
        </p:nvSpPr>
        <p:spPr/>
        <p:txBody>
          <a:bodyPr/>
          <a:lstStyle/>
          <a:p>
            <a:endParaRPr lang="en-US" dirty="0" smtClean="0">
              <a:solidFill>
                <a:srgbClr val="000000"/>
              </a:solidFill>
            </a:endParaRPr>
          </a:p>
        </p:txBody>
      </p:sp>
      <p:sp>
        <p:nvSpPr>
          <p:cNvPr id="12" name="Header Placeholder 11"/>
          <p:cNvSpPr>
            <a:spLocks noGrp="1"/>
          </p:cNvSpPr>
          <p:nvPr>
            <p:ph type="hdr" sz="quarter" idx="13"/>
          </p:nvPr>
        </p:nvSpPr>
        <p:spPr/>
        <p:txBody>
          <a:bodyPr/>
          <a:lstStyle/>
          <a:p>
            <a:r>
              <a:rPr lang="en-US" dirty="0" smtClean="0"/>
              <a:t>2009 STB Virtual Analyst Summit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goal of the guide is to present common scenarios, decisions, and practices for implementing a DirectAccess infrastructure. DirectAccess can provide seamless connectivity experiences for mobile workers when connected to the Internet. DirectAccess enables the mobile workforce to increase their productivity by providing them with the same connectivity experience—whether in or out of the office. Mobile computers can be managed any time the mobile computer has Internet connectivity, even if the user is not logged on. Security is improved through the use of IPsec for authentication and encryption.</a:t>
            </a:r>
          </a:p>
          <a:p>
            <a:endParaRPr lang="en-US" sz="1000" dirty="0" smtClean="0"/>
          </a:p>
          <a:p>
            <a:r>
              <a:rPr lang="en-US" sz="1000" dirty="0" smtClean="0"/>
              <a:t>Using the guide, IT professionals can plan and design a DirectAccess infrastructure that ensures that critical phases are not left out of the plan and that a good foundation is established for future expansion.</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dirty="0" smtClean="0"/>
              <a:t>The DirectAccess design flow provides a graphical overview of the steps in designing a DirectAccess infrastructure.</a:t>
            </a:r>
          </a:p>
          <a:p>
            <a:pPr>
              <a:defRPr/>
            </a:pPr>
            <a:r>
              <a:rPr lang="en-US" sz="1000" dirty="0" smtClean="0"/>
              <a:t>These steps are:</a:t>
            </a:r>
          </a:p>
          <a:p>
            <a:pPr marL="228600" indent="-228600">
              <a:buFont typeface="+mj-lt"/>
              <a:buAutoNum type="arabicPeriod"/>
              <a:defRPr/>
            </a:pPr>
            <a:r>
              <a:rPr lang="en-US" sz="1000" dirty="0" smtClean="0"/>
              <a:t>Define the scope of the Direct Access project</a:t>
            </a:r>
          </a:p>
          <a:p>
            <a:pPr marL="228600" indent="-228600">
              <a:buFont typeface="+mj-lt"/>
              <a:buAutoNum type="arabicPeriod"/>
              <a:defRPr/>
            </a:pPr>
            <a:r>
              <a:rPr lang="en-US" sz="1000" dirty="0" smtClean="0"/>
              <a:t>Determine network requirements</a:t>
            </a:r>
          </a:p>
          <a:p>
            <a:pPr marL="228600" indent="-228600">
              <a:buFont typeface="+mj-lt"/>
              <a:buAutoNum type="arabicPeriod"/>
              <a:defRPr/>
            </a:pPr>
            <a:r>
              <a:rPr lang="en-US" sz="1000" dirty="0" smtClean="0"/>
              <a:t>Design DirectAccess server infrastructure</a:t>
            </a:r>
          </a:p>
          <a:p>
            <a:pPr marL="228600" indent="-228600">
              <a:buFont typeface="+mj-lt"/>
              <a:buAutoNum type="arabicPeriod"/>
              <a:defRPr/>
            </a:pPr>
            <a:r>
              <a:rPr lang="en-US" sz="1000" dirty="0" smtClean="0"/>
              <a:t>Design Web servers and certificate infrastructure</a:t>
            </a:r>
          </a:p>
          <a:p>
            <a:pPr marL="228600" indent="-228600">
              <a:buFont typeface="+mj-lt"/>
              <a:buAutoNum type="arabicPeriod"/>
              <a:defRPr/>
            </a:pPr>
            <a:endParaRPr lang="en-US" sz="100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00" dirty="0" smtClean="0"/>
              <a:t>The primary components of a DirectAccess infrastructure are shown in the diagram on the next slide.</a:t>
            </a:r>
          </a:p>
          <a:p>
            <a:pPr marL="0" indent="0">
              <a:buFont typeface="+mj-lt"/>
              <a:buNone/>
              <a:defRPr/>
            </a:pPr>
            <a:endParaRPr lang="en-US" sz="1000" dirty="0" smtClean="0"/>
          </a:p>
          <a:p>
            <a:pPr marL="0" indent="0">
              <a:buFont typeface="+mj-lt"/>
              <a:buNone/>
              <a:defRPr/>
            </a:pPr>
            <a:endParaRPr lang="en-US" dirty="0" smtClean="0"/>
          </a:p>
        </p:txBody>
      </p:sp>
      <p:sp>
        <p:nvSpPr>
          <p:cNvPr id="9" name="Date Placeholder 8"/>
          <p:cNvSpPr>
            <a:spLocks noGrp="1"/>
          </p:cNvSpPr>
          <p:nvPr>
            <p:ph type="dt" idx="10"/>
          </p:nvPr>
        </p:nvSpPr>
        <p:spPr/>
        <p:txBody>
          <a:bodyPr/>
          <a:lstStyle/>
          <a:p>
            <a:fld id="{3576039F-42DC-41E9-A683-7971F80D39F3}" type="datetime1">
              <a:rPr lang="en-US" smtClean="0">
                <a:solidFill>
                  <a:prstClr val="black"/>
                </a:solidFill>
              </a:rPr>
              <a:pPr/>
              <a:t>11/9/2011</a:t>
            </a:fld>
            <a:endParaRPr lang="en-US" dirty="0">
              <a:solidFill>
                <a:prstClr val="black"/>
              </a:solidFill>
            </a:endParaRPr>
          </a:p>
        </p:txBody>
      </p:sp>
      <p:sp>
        <p:nvSpPr>
          <p:cNvPr id="10" name="Slide Number Placeholder 9"/>
          <p:cNvSpPr>
            <a:spLocks noGrp="1"/>
          </p:cNvSpPr>
          <p:nvPr>
            <p:ph type="sldNum" sz="quarter" idx="11"/>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11" name="Footer Placeholder 10"/>
          <p:cNvSpPr>
            <a:spLocks noGrp="1"/>
          </p:cNvSpPr>
          <p:nvPr>
            <p:ph type="ftr" sz="quarter" idx="12"/>
          </p:nvPr>
        </p:nvSpPr>
        <p:spPr/>
        <p:txBody>
          <a:bodyPr/>
          <a:lstStyle/>
          <a:p>
            <a:endParaRPr lang="en-US" dirty="0" smtClean="0">
              <a:solidFill>
                <a:srgbClr val="000000"/>
              </a:solidFill>
            </a:endParaRPr>
          </a:p>
        </p:txBody>
      </p:sp>
      <p:sp>
        <p:nvSpPr>
          <p:cNvPr id="12" name="Header Placeholder 11"/>
          <p:cNvSpPr>
            <a:spLocks noGrp="1"/>
          </p:cNvSpPr>
          <p:nvPr>
            <p:ph type="hdr" sz="quarter" idx="13"/>
          </p:nvPr>
        </p:nvSpPr>
        <p:spPr/>
        <p:txBody>
          <a:bodyPr/>
          <a:lstStyle/>
          <a:p>
            <a:r>
              <a:rPr lang="en-US" dirty="0" smtClean="0">
                <a:solidFill>
                  <a:prstClr val="black"/>
                </a:solidFill>
              </a:rPr>
              <a:t>2009 STB Virtual Analyst Summit</a:t>
            </a:r>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264002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Step 1: Define the Scope of the DirectAccess Project</a:t>
            </a:r>
          </a:p>
          <a:p>
            <a:endParaRPr lang="en-US" sz="1050" b="1" dirty="0" smtClean="0"/>
          </a:p>
          <a:p>
            <a:r>
              <a:rPr lang="en-US" sz="1000" b="1" dirty="0" smtClean="0"/>
              <a:t>Task 1: Determine the Scope of the Project</a:t>
            </a:r>
          </a:p>
          <a:p>
            <a:r>
              <a:rPr lang="en-US" sz="1000" dirty="0" smtClean="0"/>
              <a:t>The business objectives should be prioritized at the start of the project so that they are clearly understood and agreed upon between IT and the business.</a:t>
            </a:r>
          </a:p>
          <a:p>
            <a:r>
              <a:rPr lang="en-US" sz="1000" dirty="0" smtClean="0"/>
              <a:t>Understanding the full extent of the work to be performed enables the designer to begin visualizing the tasks and roles that will be needed to successfully implement the infrastructure plan. The following list provides questions to ask to assist in gathering data:</a:t>
            </a:r>
          </a:p>
          <a:p>
            <a:pPr marL="169863" indent="-169863">
              <a:buFontTx/>
              <a:buChar char="•"/>
            </a:pPr>
            <a:r>
              <a:rPr lang="en-US" sz="1000" dirty="0" smtClean="0"/>
              <a:t>Which parts of the organization will be participating? </a:t>
            </a:r>
          </a:p>
          <a:p>
            <a:pPr marL="169863" indent="-169863">
              <a:buFontTx/>
              <a:buChar char="•"/>
            </a:pPr>
            <a:r>
              <a:rPr lang="en-US" sz="1000" dirty="0" smtClean="0"/>
              <a:t>Which geographic areas will be included?</a:t>
            </a:r>
          </a:p>
          <a:p>
            <a:pPr marL="169863" indent="-169863">
              <a:buFontTx/>
              <a:buChar char="•"/>
            </a:pPr>
            <a:r>
              <a:rPr lang="en-US" sz="1000" dirty="0" smtClean="0"/>
              <a:t>What are the number of users, access peak time, and maximum number of concurrent connections? A precise number is not needed, but an estimate will help define the hardware configuration needed to support the load.</a:t>
            </a:r>
          </a:p>
          <a:p>
            <a:pPr marL="169863" indent="-169863">
              <a:buFontTx/>
              <a:buChar char="•"/>
            </a:pPr>
            <a:r>
              <a:rPr lang="en-US" sz="1000" dirty="0" smtClean="0"/>
              <a:t>What internal resources will the users need to access? Is the target to have a single application, all applications, or differing levels of access to internal resources available through DirectAccess?</a:t>
            </a:r>
          </a:p>
          <a:p>
            <a:pPr marL="169863" indent="-169863">
              <a:buFontTx/>
              <a:buChar char="•"/>
            </a:pPr>
            <a:r>
              <a:rPr lang="en-US" sz="1000" dirty="0" smtClean="0"/>
              <a:t>What operating system is running on the domain controllers and DNS servers?</a:t>
            </a:r>
          </a:p>
          <a:p>
            <a:pPr marL="169863" indent="-169863">
              <a:buFontTx/>
              <a:buChar char="•"/>
            </a:pPr>
            <a:r>
              <a:rPr lang="en-US" sz="1000" dirty="0" smtClean="0"/>
              <a:t>What operating system is running on each internal resource that will be accessible to DirectAccess clients? </a:t>
            </a:r>
          </a:p>
          <a:p>
            <a:pPr marL="169863" indent="-169863">
              <a:buFontTx/>
              <a:buChar char="•"/>
            </a:pPr>
            <a:r>
              <a:rPr lang="en-US" sz="1000" dirty="0" smtClean="0"/>
              <a:t>Does the organization need to monitor all Web traffic of certain users or machines? If so, which ones?</a:t>
            </a:r>
          </a:p>
          <a:p>
            <a:pPr marL="169863" indent="-169863">
              <a:buFontTx/>
              <a:buChar char="•"/>
            </a:pPr>
            <a:r>
              <a:rPr lang="en-US" sz="1000" dirty="0" smtClean="0"/>
              <a:t>Will DirectAccess be used to manage remote computers?</a:t>
            </a:r>
          </a:p>
          <a:p>
            <a:pPr marL="169863" indent="-169863">
              <a:buFontTx/>
              <a:buChar char="•"/>
            </a:pPr>
            <a:endParaRPr lang="en-US" sz="1000" dirty="0" smtClean="0"/>
          </a:p>
          <a:p>
            <a:r>
              <a:rPr lang="en-US" sz="1000" dirty="0" smtClean="0"/>
              <a:t>Record the information that defines the overall scope of the project in Table A-1 in Appendix A of the guide. These requirements will drive the scalability and the IPv6 infrastructure design in later steps.</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Step 2: Determine Network Requirements</a:t>
            </a:r>
          </a:p>
          <a:p>
            <a:endParaRPr lang="en-US" sz="1050" b="1" dirty="0" smtClean="0"/>
          </a:p>
          <a:p>
            <a:r>
              <a:rPr lang="en-US" sz="1000" b="1" dirty="0" smtClean="0"/>
              <a:t>Task 1: Determine Connectivity Needs for DirectAccess Clients</a:t>
            </a:r>
            <a:endParaRPr lang="en-US" sz="1000" dirty="0" smtClean="0"/>
          </a:p>
          <a:p>
            <a:r>
              <a:rPr lang="en-US" sz="1000" dirty="0" smtClean="0"/>
              <a:t>The first task in this step is to record which external client connectivity methods will need to be designed. See Table 1 “External Connectivity Methods” in the guide for a list of possible DirectAccess client networking configurations and the resulting primary IPv6 connectivity method. Record which external connectivity methods will be supported in the organization’s infrastructure in Table A-2 “External Connectivity Methods” in Appendix A in the guide.</a:t>
            </a:r>
          </a:p>
          <a:p>
            <a:endParaRPr lang="en-US" sz="1050" dirty="0" smtClean="0"/>
          </a:p>
          <a:p>
            <a:endParaRPr lang="en-US" sz="105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forefront/edgesecurity/iag/en/us/UAG-DirectAccess.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295400"/>
            <a:ext cx="8382000" cy="584775"/>
          </a:xfrm>
          <a:prstGeom prst="rect">
            <a:avLst/>
          </a:prstGeom>
          <a:noFill/>
        </p:spPr>
        <p:txBody>
          <a:bodyPr wrap="square" rtlCol="0">
            <a:spAutoFit/>
          </a:bodyPr>
          <a:lstStyle/>
          <a:p>
            <a:r>
              <a:rPr lang="en-US" sz="3200" dirty="0" smtClean="0"/>
              <a:t>DirectAccess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October 2009</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2: Determine Network </a:t>
            </a:r>
            <a:r>
              <a:rPr lang="en-US" dirty="0" smtClean="0"/>
              <a:t>Requirements (Continued)</a:t>
            </a:r>
            <a:endParaRPr lang="en-US" dirty="0"/>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6" name="Content Placeholder 2"/>
          <p:cNvSpPr txBox="1">
            <a:spLocks/>
          </p:cNvSpPr>
          <p:nvPr/>
        </p:nvSpPr>
        <p:spPr>
          <a:xfrm>
            <a:off x="537027" y="1676400"/>
            <a:ext cx="8229600" cy="4800599"/>
          </a:xfrm>
          <a:prstGeom prst="rect">
            <a:avLst/>
          </a:prstGeom>
        </p:spPr>
        <p:txBody>
          <a:bodyPr vert="horz" lIns="45720" tIns="45720" rIns="45720" bIns="45720" rtlCol="0">
            <a:normAutofit/>
          </a:bodyPr>
          <a:lst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Task </a:t>
            </a:r>
            <a:r>
              <a:rPr lang="en-US" sz="2400" dirty="0" smtClean="0"/>
              <a:t>2: </a:t>
            </a:r>
            <a:r>
              <a:rPr lang="en-US" sz="2400" dirty="0"/>
              <a:t>Determine Connectivity Needs for Internal Resources</a:t>
            </a:r>
          </a:p>
          <a:p>
            <a:pPr lvl="1">
              <a:buFont typeface="Arial" pitchFamily="34" charset="0"/>
              <a:buChar char="•"/>
            </a:pPr>
            <a:r>
              <a:rPr lang="en-US" dirty="0"/>
              <a:t>This task focuses on determining how the DirectAccess server and remote clients will be provided access to internal resources</a:t>
            </a:r>
          </a:p>
          <a:p>
            <a:pPr>
              <a:buNone/>
            </a:pPr>
            <a:r>
              <a:rPr lang="en-US" sz="1400" dirty="0"/>
              <a:t>	If an internal resource has IPv6 connectivity with the DirectAccess server, no further connectivity method is needed. Where IPv6 connectivity is not available, consult the following table for the appropriate alternative internal connection methods. </a:t>
            </a:r>
          </a:p>
          <a:p>
            <a:pPr>
              <a:buFont typeface="Arial" pitchFamily="34" charset="0"/>
              <a:buNone/>
            </a:pPr>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54475"/>
            <a:ext cx="72421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09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3: Design DirectAccess Server Infrastructure</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4" name="Content Placeholder 2"/>
          <p:cNvSpPr txBox="1">
            <a:spLocks/>
          </p:cNvSpPr>
          <p:nvPr/>
        </p:nvSpPr>
        <p:spPr>
          <a:xfrm>
            <a:off x="457200" y="1676400"/>
            <a:ext cx="8229600" cy="4800599"/>
          </a:xfrm>
          <a:prstGeom prst="rect">
            <a:avLst/>
          </a:prstGeom>
        </p:spPr>
        <p:txBody>
          <a:bodyPr vert="horz" lIns="45720" tIns="45720" rIns="45720" bIns="45720" rtlCol="0">
            <a:normAutofit/>
          </a:bodyPr>
          <a:lst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Task 1: Determine the Server </a:t>
            </a:r>
            <a:r>
              <a:rPr lang="en-US" sz="2400" dirty="0" smtClean="0"/>
              <a:t>Configuration</a:t>
            </a:r>
            <a:endParaRPr lang="en-US" dirty="0" smtClean="0"/>
          </a:p>
          <a:p>
            <a:pPr>
              <a:buNone/>
            </a:pPr>
            <a:r>
              <a:rPr lang="en-US" sz="1400" dirty="0"/>
              <a:t>	</a:t>
            </a:r>
            <a:r>
              <a:rPr lang="en-US" dirty="0"/>
              <a:t>The DirectAccess server can perform the following functions</a:t>
            </a:r>
            <a:r>
              <a:rPr lang="en-US" dirty="0" smtClean="0"/>
              <a:t>:</a:t>
            </a:r>
          </a:p>
          <a:p>
            <a:pPr marL="519112" lvl="2" indent="-285750">
              <a:spcBef>
                <a:spcPts val="1200"/>
              </a:spcBef>
              <a:buFont typeface="Arial" pitchFamily="34" charset="0"/>
              <a:buChar char="•"/>
            </a:pPr>
            <a:r>
              <a:rPr lang="en-US" sz="1400" dirty="0"/>
              <a:t>Teredo server and relay</a:t>
            </a:r>
          </a:p>
          <a:p>
            <a:pPr marL="519112" lvl="2" indent="-285750">
              <a:spcBef>
                <a:spcPts val="1200"/>
              </a:spcBef>
              <a:buFont typeface="Arial" pitchFamily="34" charset="0"/>
              <a:buChar char="•"/>
            </a:pPr>
            <a:r>
              <a:rPr lang="en-US" sz="1400" dirty="0"/>
              <a:t>6to4 relay</a:t>
            </a:r>
          </a:p>
          <a:p>
            <a:pPr marL="519112" lvl="2" indent="-285750">
              <a:spcBef>
                <a:spcPts val="1200"/>
              </a:spcBef>
              <a:buFont typeface="Arial" pitchFamily="34" charset="0"/>
              <a:buChar char="•"/>
            </a:pPr>
            <a:r>
              <a:rPr lang="en-US" sz="1400" dirty="0"/>
              <a:t>IP-HTTPS server</a:t>
            </a:r>
          </a:p>
          <a:p>
            <a:pPr marL="519112" lvl="2" indent="-285750">
              <a:spcBef>
                <a:spcPts val="1200"/>
              </a:spcBef>
              <a:buFont typeface="Arial" pitchFamily="34" charset="0"/>
              <a:buChar char="•"/>
            </a:pPr>
            <a:r>
              <a:rPr lang="en-US" sz="1400" dirty="0"/>
              <a:t>ISATAP router</a:t>
            </a:r>
          </a:p>
          <a:p>
            <a:pPr marL="519112" lvl="2" indent="-285750">
              <a:spcBef>
                <a:spcPts val="1200"/>
              </a:spcBef>
              <a:buFont typeface="Arial" pitchFamily="34" charset="0"/>
              <a:buChar char="•"/>
            </a:pPr>
            <a:r>
              <a:rPr lang="en-US" sz="1400" dirty="0"/>
              <a:t>Native Internet Protocol version 6 (IPv6) router</a:t>
            </a:r>
          </a:p>
          <a:p>
            <a:pPr marL="519112" lvl="2" indent="-285750">
              <a:spcBef>
                <a:spcPts val="1200"/>
              </a:spcBef>
              <a:buFont typeface="Arial" pitchFamily="34" charset="0"/>
              <a:buChar char="•"/>
            </a:pPr>
            <a:r>
              <a:rPr lang="en-US" sz="1400" dirty="0"/>
              <a:t>IPsec tunnel endpoint and gateway</a:t>
            </a:r>
          </a:p>
          <a:p>
            <a:r>
              <a:rPr lang="en-US" sz="2400" dirty="0"/>
              <a:t>Task </a:t>
            </a:r>
            <a:r>
              <a:rPr lang="en-US" sz="2400" dirty="0" smtClean="0"/>
              <a:t>2: </a:t>
            </a:r>
            <a:r>
              <a:rPr lang="en-US" sz="2400" dirty="0"/>
              <a:t>Determine Placement of Each Server</a:t>
            </a:r>
          </a:p>
          <a:p>
            <a:pPr>
              <a:buNone/>
            </a:pPr>
            <a:r>
              <a:rPr lang="en-US" sz="1400" dirty="0" smtClean="0"/>
              <a:t>	Note </a:t>
            </a:r>
            <a:r>
              <a:rPr lang="en-US" sz="1400" dirty="0"/>
              <a:t>that the DirectAccess server must be a member of the Active Directory domain, but cannot be a domain controller</a:t>
            </a:r>
          </a:p>
          <a:p>
            <a:pPr>
              <a:buNone/>
            </a:pPr>
            <a:endParaRPr lang="en-US" sz="1400" dirty="0" smtClean="0"/>
          </a:p>
          <a:p>
            <a:pPr>
              <a:buNone/>
            </a:pPr>
            <a:endParaRPr lang="en-US" sz="1400" dirty="0"/>
          </a:p>
          <a:p>
            <a:pPr>
              <a:buFont typeface="Arial" pitchFamily="34" charset="0"/>
              <a:buNone/>
            </a:pPr>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9897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Design Web Servers and Certificate Infrastructure</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609600" y="1863566"/>
            <a:ext cx="8153400" cy="2831544"/>
          </a:xfrm>
          <a:prstGeom prst="rect">
            <a:avLst/>
          </a:prstGeom>
        </p:spPr>
        <p:txBody>
          <a:bodyPr wrap="square">
            <a:spAutoFit/>
          </a:bodyPr>
          <a:lstStyle/>
          <a:p>
            <a:pPr marL="174625" indent="-174625">
              <a:spcBef>
                <a:spcPts val="1200"/>
              </a:spcBef>
              <a:buClr>
                <a:schemeClr val="accent1"/>
              </a:buClr>
              <a:buFont typeface="Arial" pitchFamily="34" charset="0"/>
              <a:buChar char="•"/>
            </a:pPr>
            <a:r>
              <a:rPr lang="en-US" sz="2400" dirty="0">
                <a:solidFill>
                  <a:schemeClr val="tx2"/>
                </a:solidFill>
              </a:rPr>
              <a:t>Task 1: Design the Computer Certificates</a:t>
            </a:r>
          </a:p>
          <a:p>
            <a:pPr marL="398463" lvl="1" indent="-223838">
              <a:spcBef>
                <a:spcPts val="1200"/>
              </a:spcBef>
              <a:buClr>
                <a:schemeClr val="accent1"/>
              </a:buClr>
              <a:buFont typeface="Arial" pitchFamily="34" charset="0"/>
              <a:buChar char="•"/>
            </a:pPr>
            <a:r>
              <a:rPr lang="en-US" dirty="0">
                <a:solidFill>
                  <a:schemeClr val="tx2"/>
                </a:solidFill>
              </a:rPr>
              <a:t>Computer certificates required for IPsec can be autoenrolled or manual</a:t>
            </a:r>
          </a:p>
          <a:p>
            <a:pPr marL="174625" lvl="1" indent="-174625">
              <a:spcBef>
                <a:spcPts val="1200"/>
              </a:spcBef>
              <a:buClr>
                <a:schemeClr val="accent1"/>
              </a:buClr>
              <a:buFont typeface="Arial" pitchFamily="34" charset="0"/>
              <a:buChar char="•"/>
            </a:pPr>
            <a:r>
              <a:rPr lang="en-US" sz="2400" dirty="0">
                <a:solidFill>
                  <a:schemeClr val="tx2"/>
                </a:solidFill>
              </a:rPr>
              <a:t>Task 2: Design the Network Location Servers</a:t>
            </a:r>
          </a:p>
          <a:p>
            <a:pPr marL="398463" lvl="1" indent="-223838">
              <a:spcBef>
                <a:spcPts val="1200"/>
              </a:spcBef>
              <a:buClr>
                <a:schemeClr val="accent1"/>
              </a:buClr>
              <a:buFont typeface="Arial" pitchFamily="34" charset="0"/>
              <a:buChar char="•"/>
            </a:pPr>
            <a:r>
              <a:rPr lang="en-US" dirty="0">
                <a:solidFill>
                  <a:schemeClr val="tx2"/>
                </a:solidFill>
              </a:rPr>
              <a:t>A URL that is used by DirectAccess clients to detect correctly whether they are on the intranet</a:t>
            </a:r>
          </a:p>
          <a:p>
            <a:pPr marL="342900" indent="-342900">
              <a:spcBef>
                <a:spcPts val="1200"/>
              </a:spcBef>
              <a:buClr>
                <a:srgbClr val="557EB9"/>
              </a:buClr>
              <a:buFont typeface="Arial" pitchFamily="34" charset="0"/>
              <a:buChar char="•"/>
            </a:pPr>
            <a:endParaRPr lang="en-US" dirty="0">
              <a:solidFill>
                <a:prstClr val="black"/>
              </a:solidFill>
            </a:endParaRPr>
          </a:p>
        </p:txBody>
      </p:sp>
    </p:spTree>
    <p:extLst>
      <p:ext uri="{BB962C8B-B14F-4D97-AF65-F5344CB8AC3E}">
        <p14:creationId xmlns:p14="http://schemas.microsoft.com/office/powerpoint/2010/main" val="56041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Design Web Servers and Certificate </a:t>
            </a:r>
            <a:r>
              <a:rPr lang="en-US" dirty="0" smtClean="0"/>
              <a:t>Infrastructure (Continued)</a:t>
            </a:r>
            <a:endParaRPr lang="en-US" dirty="0"/>
          </a:p>
        </p:txBody>
      </p:sp>
      <p:sp>
        <p:nvSpPr>
          <p:cNvPr id="3" name="Content Placeholder 2"/>
          <p:cNvSpPr>
            <a:spLocks noGrp="1"/>
          </p:cNvSpPr>
          <p:nvPr>
            <p:ph idx="1"/>
          </p:nvPr>
        </p:nvSpPr>
        <p:spPr/>
        <p:txBody>
          <a:bodyPr/>
          <a:lstStyle/>
          <a:p>
            <a:pPr marL="174625" lvl="1" indent="-174625">
              <a:spcBef>
                <a:spcPts val="1200"/>
              </a:spcBef>
              <a:buFont typeface="Arial" pitchFamily="34" charset="0"/>
              <a:buChar char="•"/>
            </a:pPr>
            <a:r>
              <a:rPr lang="en-US" sz="2400" dirty="0"/>
              <a:t>Task 3: Design the Network Location Server Certificates</a:t>
            </a:r>
          </a:p>
          <a:p>
            <a:pPr lvl="1">
              <a:spcBef>
                <a:spcPts val="1200"/>
              </a:spcBef>
              <a:buFont typeface="Arial" pitchFamily="34" charset="0"/>
              <a:buChar char="•"/>
            </a:pPr>
            <a:r>
              <a:rPr lang="en-US" dirty="0"/>
              <a:t>Internally accessible CRL distribution points to determine if network location server is using valid certificates</a:t>
            </a:r>
          </a:p>
          <a:p>
            <a:pPr marL="174625" lvl="1" indent="-174625">
              <a:spcBef>
                <a:spcPts val="1200"/>
              </a:spcBef>
              <a:buFont typeface="Arial" pitchFamily="34" charset="0"/>
              <a:buChar char="•"/>
            </a:pPr>
            <a:r>
              <a:rPr lang="en-US" sz="2400" dirty="0"/>
              <a:t>Task 4: Design the DirectAccess Server Certificates</a:t>
            </a:r>
          </a:p>
          <a:p>
            <a:pPr lvl="1">
              <a:spcBef>
                <a:spcPts val="1200"/>
              </a:spcBef>
              <a:buFont typeface="Arial" pitchFamily="34" charset="0"/>
              <a:buChar char="•"/>
            </a:pPr>
            <a:r>
              <a:rPr lang="en-US" dirty="0"/>
              <a:t>A certificate is required for a connection between a DirectAccess client and the DirectAccess server. CRL distribution point must be externally accessible</a:t>
            </a:r>
          </a:p>
          <a:p>
            <a:endParaRPr lang="en-US" dirty="0"/>
          </a:p>
        </p:txBody>
      </p:sp>
    </p:spTree>
    <p:extLst>
      <p:ext uri="{BB962C8B-B14F-4D97-AF65-F5344CB8AC3E}">
        <p14:creationId xmlns:p14="http://schemas.microsoft.com/office/powerpoint/2010/main" val="60134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DirectAccess and Microsoft Forefront Unified Access Gateway</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609600" y="1905000"/>
            <a:ext cx="7620000" cy="2893100"/>
          </a:xfrm>
          <a:prstGeom prst="rect">
            <a:avLst/>
          </a:prstGeom>
        </p:spPr>
        <p:txBody>
          <a:bodyPr wrap="square">
            <a:spAutoFit/>
          </a:bodyPr>
          <a:lstStyle/>
          <a:p>
            <a:pPr marL="285750" indent="-285750">
              <a:spcBef>
                <a:spcPts val="1200"/>
              </a:spcBef>
              <a:buFont typeface="Arial" pitchFamily="34" charset="0"/>
              <a:buChar char="•"/>
            </a:pPr>
            <a:r>
              <a:rPr lang="en-US" dirty="0"/>
              <a:t>To provide fault tolerance, scalability, and increased management, Microsoft </a:t>
            </a:r>
            <a:r>
              <a:rPr lang="en-US" dirty="0" smtClean="0"/>
              <a:t>Forefront</a:t>
            </a:r>
            <a:r>
              <a:rPr lang="en-US" baseline="30000" dirty="0" smtClean="0"/>
              <a:t>®</a:t>
            </a:r>
            <a:r>
              <a:rPr lang="en-US" dirty="0" smtClean="0"/>
              <a:t> </a:t>
            </a:r>
            <a:r>
              <a:rPr lang="en-US" dirty="0"/>
              <a:t>Unified Access Gateway (Forefront UAG) can be used in conjunction with </a:t>
            </a:r>
            <a:r>
              <a:rPr lang="en-US" dirty="0" smtClean="0"/>
              <a:t>DirectAccess</a:t>
            </a:r>
            <a:endParaRPr lang="en-US" dirty="0"/>
          </a:p>
          <a:p>
            <a:pPr marL="285750" indent="-285750">
              <a:spcBef>
                <a:spcPts val="1200"/>
              </a:spcBef>
              <a:buFont typeface="Arial" pitchFamily="34" charset="0"/>
              <a:buChar char="•"/>
            </a:pPr>
            <a:r>
              <a:rPr lang="en-US" dirty="0" smtClean="0"/>
              <a:t>Additional reading: Infrastructure Planning and Design </a:t>
            </a:r>
            <a:r>
              <a:rPr lang="en-US" dirty="0"/>
              <a:t>guide for UAG is </a:t>
            </a:r>
            <a:r>
              <a:rPr lang="en-US" dirty="0" smtClean="0"/>
              <a:t>available </a:t>
            </a:r>
            <a:r>
              <a:rPr lang="en-US" dirty="0"/>
              <a:t>at </a:t>
            </a:r>
            <a:r>
              <a:rPr lang="en-US" u="sng" dirty="0" smtClean="0">
                <a:solidFill>
                  <a:srgbClr val="009999"/>
                </a:solidFill>
              </a:rPr>
              <a:t>www.microsoft.com/ipd</a:t>
            </a:r>
            <a:r>
              <a:rPr lang="en-US" dirty="0" smtClean="0"/>
              <a:t>.</a:t>
            </a:r>
            <a:endParaRPr lang="en-US" dirty="0"/>
          </a:p>
          <a:p>
            <a:pPr marL="285750" indent="-285750">
              <a:spcBef>
                <a:spcPts val="1200"/>
              </a:spcBef>
              <a:buFont typeface="Arial" pitchFamily="34" charset="0"/>
              <a:buChar char="•"/>
            </a:pPr>
            <a:r>
              <a:rPr lang="en-US" dirty="0" smtClean="0"/>
              <a:t>Additional reading: Microsoft Forefront Unified Access Gateway </a:t>
            </a:r>
            <a:r>
              <a:rPr lang="en-US" dirty="0"/>
              <a:t>and </a:t>
            </a:r>
            <a:r>
              <a:rPr lang="en-US" dirty="0" smtClean="0"/>
              <a:t>DirectAccess at </a:t>
            </a:r>
            <a:r>
              <a:rPr lang="en-US" u="sng" dirty="0">
                <a:hlinkClick r:id="rId3"/>
              </a:rPr>
              <a:t>www.microsoft.com/forefront/edgesecurity/iag/en/us/UAG-DirectAccess.aspx</a:t>
            </a:r>
            <a:r>
              <a:rPr lang="en-US" dirty="0"/>
              <a:t>  </a:t>
            </a:r>
          </a:p>
        </p:txBody>
      </p:sp>
    </p:spTree>
    <p:extLst>
      <p:ext uri="{BB962C8B-B14F-4D97-AF65-F5344CB8AC3E}">
        <p14:creationId xmlns:p14="http://schemas.microsoft.com/office/powerpoint/2010/main" val="3804927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lnSpc>
                <a:spcPct val="90000"/>
              </a:lnSpc>
            </a:pPr>
            <a:r>
              <a:rPr lang="en-US" sz="2400" dirty="0"/>
              <a:t>Carefully consider infrastructure requirements for DirectAccess</a:t>
            </a:r>
          </a:p>
          <a:p>
            <a:pPr marL="282575" indent="-282575">
              <a:lnSpc>
                <a:spcPct val="90000"/>
              </a:lnSpc>
            </a:pPr>
            <a:r>
              <a:rPr lang="en-US" sz="2400" dirty="0"/>
              <a:t>IPv6 is required, but IPv6 transition technologies can ease the pathway</a:t>
            </a:r>
          </a:p>
          <a:p>
            <a:pPr marL="0" indent="0">
              <a:buFontTx/>
              <a:buNone/>
              <a:defRPr/>
            </a:pPr>
            <a:r>
              <a:rPr lang="en-CA" sz="2400" dirty="0">
                <a:solidFill>
                  <a:srgbClr val="002060"/>
                </a:solidFill>
              </a:rPr>
              <a:t>This guide offers major architectural guidance. Refer to product </a:t>
            </a:r>
            <a:r>
              <a:rPr lang="en-CA" sz="2400" dirty="0" smtClean="0">
                <a:solidFill>
                  <a:srgbClr val="002060"/>
                </a:solidFill>
              </a:rPr>
              <a:t>documentation </a:t>
            </a:r>
            <a:r>
              <a:rPr lang="en-CA" sz="2400" dirty="0">
                <a:solidFill>
                  <a:srgbClr val="002060"/>
                </a:solidFill>
              </a:rPr>
              <a:t>for additional </a:t>
            </a:r>
            <a:r>
              <a:rPr lang="en-CA" sz="2400" dirty="0" smtClean="0">
                <a:solidFill>
                  <a:srgbClr val="002060"/>
                </a:solidFill>
              </a:rPr>
              <a:t>details</a:t>
            </a:r>
            <a:endParaRPr lang="en-US" b="0" dirty="0" smtClean="0"/>
          </a:p>
        </p:txBody>
      </p:sp>
      <p:sp>
        <p:nvSpPr>
          <p:cNvPr id="4" name="Rectangle 4"/>
          <p:cNvSpPr>
            <a:spLocks noChangeArrowheads="1"/>
          </p:cNvSpPr>
          <p:nvPr/>
        </p:nvSpPr>
        <p:spPr bwMode="auto">
          <a:xfrm>
            <a:off x="457200" y="3962400"/>
            <a:ext cx="8153400" cy="707886"/>
          </a:xfrm>
          <a:prstGeom prst="rect">
            <a:avLst/>
          </a:prstGeom>
          <a:noFill/>
          <a:ln w="9525">
            <a:noFill/>
            <a:miter lim="800000"/>
            <a:headEnd/>
            <a:tailEnd/>
          </a:ln>
        </p:spPr>
        <p:txBody>
          <a:bodyPr wrap="square">
            <a:spAutoFit/>
          </a:bodyPr>
          <a:lstStyle/>
          <a:p>
            <a:endParaRPr lang="en-US" sz="2000" dirty="0" smtClean="0"/>
          </a:p>
          <a:p>
            <a:r>
              <a:rPr lang="en-US" sz="2000" dirty="0" smtClean="0"/>
              <a:t>All </a:t>
            </a:r>
            <a:r>
              <a:rPr lang="en-US" sz="2000" dirty="0"/>
              <a:t>the IPD guides are available at </a:t>
            </a:r>
            <a:r>
              <a:rPr lang="en-US" sz="2000" dirty="0" smtClean="0">
                <a:hlinkClick r:id="rId3"/>
              </a:rPr>
              <a:t>www.microsoft.com/ipd</a:t>
            </a:r>
            <a:endParaRPr lang="en-US" sz="2000" u="sng" dirty="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marL="174625" lvl="1" indent="0">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marL="174625" lvl="1" indent="0">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marL="174625" lvl="1" indent="0">
              <a:buNone/>
            </a:pPr>
            <a:r>
              <a:rPr lang="en-US" dirty="0" smtClean="0">
                <a:hlinkClick r:id="rId5"/>
              </a:rPr>
              <a:t>www.microsoft.com/technet/SolutionAccelerators</a:t>
            </a:r>
            <a:endParaRPr lang="en-US" dirty="0" smtClean="0"/>
          </a:p>
          <a:p>
            <a:pPr marL="0" indent="0">
              <a:buNone/>
            </a:pPr>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Content Placeholder 2"/>
          <p:cNvSpPr>
            <a:spLocks noGrp="1"/>
          </p:cNvSpPr>
          <p:nvPr>
            <p:ph idx="1"/>
          </p:nvPr>
        </p:nvSpPr>
        <p:spPr/>
        <p:txBody>
          <a:bodyPr/>
          <a:lstStyle/>
          <a:p>
            <a:pPr marL="282575" indent="-228600"/>
            <a:r>
              <a:rPr lang="en-US" dirty="0"/>
              <a:t>Benefits of Using the </a:t>
            </a:r>
            <a:r>
              <a:rPr lang="en-US" dirty="0" smtClean="0"/>
              <a:t>DirectAccess </a:t>
            </a:r>
            <a:r>
              <a:rPr lang="en-US" dirty="0"/>
              <a:t>Guide</a:t>
            </a:r>
          </a:p>
          <a:p>
            <a:pPr marL="282575" indent="-228600"/>
            <a:r>
              <a:rPr lang="en-US" dirty="0"/>
              <a:t>IPD in Microsoft Operations Framework 4.0</a:t>
            </a:r>
          </a:p>
          <a:p>
            <a:pPr marL="282575" indent="-228600"/>
            <a:r>
              <a:rPr lang="en-US" dirty="0"/>
              <a:t>DirectAccess</a:t>
            </a:r>
            <a:r>
              <a:rPr lang="en-US" dirty="0" smtClean="0"/>
              <a:t> </a:t>
            </a:r>
            <a:r>
              <a:rPr lang="en-US" dirty="0"/>
              <a:t>in Microsoft Infrastructure Optimization</a:t>
            </a:r>
          </a:p>
          <a:p>
            <a:endParaRPr lang="en-US" dirty="0"/>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the DirectAccess Guide</a:t>
            </a:r>
            <a:endParaRPr lang="en-US" dirty="0"/>
          </a:p>
        </p:txBody>
      </p:sp>
      <p:sp>
        <p:nvSpPr>
          <p:cNvPr id="3" name="Content Placeholder 2"/>
          <p:cNvSpPr>
            <a:spLocks noGrp="1"/>
          </p:cNvSpPr>
          <p:nvPr>
            <p:ph idx="1"/>
          </p:nvPr>
        </p:nvSpPr>
        <p:spPr>
          <a:xfrm>
            <a:off x="537027" y="1524000"/>
            <a:ext cx="8229600" cy="4495800"/>
          </a:xfrm>
        </p:spPr>
        <p:txBody>
          <a:bodyPr>
            <a:normAutofit/>
          </a:bodyPr>
          <a:lstStyle/>
          <a:p>
            <a:r>
              <a:rPr lang="en-US" dirty="0" smtClean="0"/>
              <a:t>Benefits for Business Stakeholders/Decision Makers</a:t>
            </a:r>
          </a:p>
          <a:p>
            <a:pPr lvl="1">
              <a:spcBef>
                <a:spcPts val="1200"/>
              </a:spcBef>
              <a:buFont typeface="Arial" pitchFamily="34" charset="0"/>
              <a:buChar char="•"/>
            </a:pPr>
            <a:r>
              <a:rPr lang="en-US" sz="1500" dirty="0" smtClean="0"/>
              <a:t>Most cost-effective design solution for implementation</a:t>
            </a:r>
          </a:p>
          <a:p>
            <a:pPr lvl="1">
              <a:spcBef>
                <a:spcPts val="12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1200"/>
              </a:spcBef>
              <a:buFont typeface="Arial" pitchFamily="34" charset="0"/>
              <a:buChar char="•"/>
            </a:pPr>
            <a:r>
              <a:rPr lang="en-US" sz="1500" dirty="0"/>
              <a:t>Authoritative guidance</a:t>
            </a:r>
          </a:p>
          <a:p>
            <a:pPr lvl="1">
              <a:spcBef>
                <a:spcPts val="1200"/>
              </a:spcBef>
              <a:buFont typeface="Arial" pitchFamily="34" charset="0"/>
              <a:buChar char="•"/>
            </a:pPr>
            <a:r>
              <a:rPr lang="en-US" sz="1500" dirty="0"/>
              <a:t>Business validation questions ensuring solution meets requirements of business and infrastructure stakeholders</a:t>
            </a:r>
          </a:p>
          <a:p>
            <a:pPr lvl="1">
              <a:spcBef>
                <a:spcPts val="1200"/>
              </a:spcBef>
              <a:buFont typeface="Arial" pitchFamily="34" charset="0"/>
              <a:buChar char="•"/>
            </a:pPr>
            <a:r>
              <a:rPr lang="en-US" sz="1500" dirty="0"/>
              <a:t>High integrity design criteria that includes product limitations</a:t>
            </a:r>
          </a:p>
          <a:p>
            <a:pPr lvl="1">
              <a:spcBef>
                <a:spcPts val="1200"/>
              </a:spcBef>
              <a:buFont typeface="Arial" pitchFamily="34" charset="0"/>
              <a:buChar char="•"/>
            </a:pPr>
            <a:r>
              <a:rPr lang="en-US" sz="1500" dirty="0"/>
              <a:t>Fault-tolerant infrastructure</a:t>
            </a:r>
          </a:p>
          <a:p>
            <a:pPr lvl="1">
              <a:spcBef>
                <a:spcPts val="1200"/>
              </a:spcBef>
              <a:buFont typeface="Arial" pitchFamily="34" charset="0"/>
              <a:buChar char="•"/>
            </a:pPr>
            <a:r>
              <a:rPr lang="en-US" sz="1500" dirty="0"/>
              <a:t>Proportionate system and network availability to meet business requirements</a:t>
            </a:r>
          </a:p>
          <a:p>
            <a:pPr lvl="1">
              <a:spcBef>
                <a:spcPts val="1200"/>
              </a:spcBef>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901005"/>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sz="2400" dirty="0"/>
              <a:t>  IPD:</a:t>
            </a:r>
          </a:p>
          <a:p>
            <a:pPr marL="392113" indent="-217488"/>
            <a:r>
              <a:rPr lang="en-US" dirty="0"/>
              <a:t>Defines decision flow</a:t>
            </a:r>
          </a:p>
          <a:p>
            <a:pPr marL="392113" indent="-217488"/>
            <a:r>
              <a:rPr lang="en-US" dirty="0"/>
              <a:t>Describes decisions to be made</a:t>
            </a:r>
          </a:p>
          <a:p>
            <a:pPr marL="392113" indent="-217488"/>
            <a:r>
              <a:rPr lang="en-US" dirty="0"/>
              <a:t>Relates decisions and options for the business</a:t>
            </a:r>
          </a:p>
          <a:p>
            <a:pPr marL="392113" indent="-217488"/>
            <a:r>
              <a:rPr lang="en-US" dirty="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DirectAccess Guide </a:t>
            </a:r>
            <a:r>
              <a:rPr lang="en-US" dirty="0" smtClean="0"/>
              <a:t>(Continued)</a:t>
            </a:r>
            <a:endParaRPr lang="en-US" dirty="0"/>
          </a:p>
        </p:txBody>
      </p:sp>
      <p:sp>
        <p:nvSpPr>
          <p:cNvPr id="3" name="Content Placeholder 2"/>
          <p:cNvSpPr>
            <a:spLocks noGrp="1"/>
          </p:cNvSpPr>
          <p:nvPr>
            <p:ph idx="1"/>
          </p:nvPr>
        </p:nvSpPr>
        <p:spPr>
          <a:xfrm>
            <a:off x="537027" y="1930403"/>
            <a:ext cx="8229600" cy="4241797"/>
          </a:xfrm>
        </p:spPr>
        <p:txBody>
          <a:bodyPr>
            <a:normAutofit/>
          </a:bodyPr>
          <a:lstStyle/>
          <a:p>
            <a:r>
              <a:rPr lang="en-US" dirty="0" smtClean="0"/>
              <a:t>Benefits for Consultants or Partners</a:t>
            </a:r>
          </a:p>
          <a:p>
            <a:pPr lvl="1">
              <a:spcBef>
                <a:spcPts val="1200"/>
              </a:spcBef>
              <a:buFont typeface="Arial" pitchFamily="34" charset="0"/>
              <a:buChar char="•"/>
            </a:pPr>
            <a:r>
              <a:rPr lang="en-US" sz="1500" dirty="0" smtClean="0"/>
              <a:t>Rapid readiness for consulting engagements</a:t>
            </a:r>
          </a:p>
          <a:p>
            <a:pPr lvl="1">
              <a:spcBef>
                <a:spcPts val="1200"/>
              </a:spcBef>
              <a:buFont typeface="Arial" pitchFamily="34" charset="0"/>
              <a:buChar char="•"/>
            </a:pPr>
            <a:r>
              <a:rPr lang="en-US" sz="1500" dirty="0" smtClean="0"/>
              <a:t>Planning and design template to standardize design and peer reviews</a:t>
            </a:r>
          </a:p>
          <a:p>
            <a:pPr lvl="1">
              <a:spcBef>
                <a:spcPts val="1200"/>
              </a:spcBef>
              <a:buFont typeface="Arial" pitchFamily="34" charset="0"/>
              <a:buChar char="•"/>
            </a:pPr>
            <a:r>
              <a:rPr lang="en-US" sz="1500" dirty="0" smtClean="0"/>
              <a:t>A “leave-behind” for pre- and post-sales visits to customer sites</a:t>
            </a:r>
          </a:p>
          <a:p>
            <a:pPr lvl="1">
              <a:spcBef>
                <a:spcPts val="12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1200"/>
              </a:spcBef>
              <a:buFont typeface="Arial" pitchFamily="34" charset="0"/>
              <a:buChar char="•"/>
            </a:pPr>
            <a:r>
              <a:rPr lang="en-US" sz="1500" dirty="0" smtClean="0"/>
              <a:t>Using the guide should result in a design that will be sized, configured, </a:t>
            </a:r>
            <a:br>
              <a:rPr lang="en-US" sz="1500" dirty="0" smtClean="0"/>
            </a:br>
            <a:r>
              <a:rPr lang="en-US" sz="1500" dirty="0" smtClean="0"/>
              <a:t>and appropriately placed to deliver a solution for achieving stated business requirements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5240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90800"/>
            <a:ext cx="5029200" cy="40474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The Role of DirectAccess in </a:t>
            </a:r>
            <a:br>
              <a:rPr lang="en-US" dirty="0" smtClean="0"/>
            </a:br>
            <a:r>
              <a:rPr lang="en-US" dirty="0" smtClean="0"/>
              <a:t>Infrastructure Optimization</a:t>
            </a:r>
            <a:endParaRPr lang="en-US" dirty="0"/>
          </a:p>
        </p:txBody>
      </p:sp>
      <p:pic>
        <p:nvPicPr>
          <p:cNvPr id="5" name="Picture 4" descr="IO_Model_DA.jpg"/>
          <p:cNvPicPr>
            <a:picLocks noChangeAspect="1"/>
          </p:cNvPicPr>
          <p:nvPr/>
        </p:nvPicPr>
        <p:blipFill>
          <a:blip r:embed="rId3" cstate="print"/>
          <a:srcRect/>
          <a:stretch>
            <a:fillRect/>
          </a:stretch>
        </p:blipFill>
        <p:spPr bwMode="auto">
          <a:xfrm>
            <a:off x="533400" y="1992313"/>
            <a:ext cx="7315200" cy="35702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68025"/>
            <a:ext cx="8077200" cy="584775"/>
          </a:xfrm>
          <a:prstGeom prst="rect">
            <a:avLst/>
          </a:prstGeom>
          <a:noFill/>
        </p:spPr>
        <p:txBody>
          <a:bodyPr wrap="square" rtlCol="0">
            <a:spAutoFit/>
          </a:bodyPr>
          <a:lstStyle/>
          <a:p>
            <a:r>
              <a:rPr lang="en-US" sz="3200" dirty="0"/>
              <a:t>DirectAccess</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537027" y="909935"/>
            <a:ext cx="8229600" cy="461665"/>
          </a:xfrm>
        </p:spPr>
        <p:txBody>
          <a:bodyPr>
            <a:normAutofit/>
          </a:bodyPr>
          <a:lstStyle/>
          <a:p>
            <a:pPr lvl="0"/>
            <a:r>
              <a:rPr lang="en-US" dirty="0" smtClean="0"/>
              <a:t>Purpose and Overview</a:t>
            </a:r>
            <a:endParaRPr lang="en-US" dirty="0"/>
          </a:p>
        </p:txBody>
      </p:sp>
      <p:sp>
        <p:nvSpPr>
          <p:cNvPr id="97" name="TextBox 96"/>
          <p:cNvSpPr txBox="1"/>
          <p:nvPr/>
        </p:nvSpPr>
        <p:spPr>
          <a:xfrm>
            <a:off x="685800" y="2133600"/>
            <a:ext cx="6400800" cy="2523768"/>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a:t>
            </a:r>
            <a:r>
              <a:rPr lang="en-US" dirty="0"/>
              <a:t>design guidance for DirectAccess</a:t>
            </a:r>
            <a:endParaRPr lang="en-US" dirty="0">
              <a:solidFill>
                <a:schemeClr val="tx2"/>
              </a:solidFill>
            </a:endParaRPr>
          </a:p>
          <a:p>
            <a:endParaRPr lang="en-US" dirty="0" smtClean="0"/>
          </a:p>
          <a:p>
            <a:r>
              <a:rPr lang="en-US" sz="2800" dirty="0" smtClean="0"/>
              <a:t>Overview</a:t>
            </a:r>
          </a:p>
          <a:p>
            <a:pPr marL="174625" lvl="1" indent="-174625">
              <a:spcBef>
                <a:spcPts val="1200"/>
              </a:spcBef>
              <a:buClr>
                <a:schemeClr val="accent1"/>
              </a:buClr>
              <a:buFont typeface="Arial" pitchFamily="34" charset="0"/>
              <a:buChar char="•"/>
            </a:pPr>
            <a:r>
              <a:rPr lang="en-US" dirty="0">
                <a:solidFill>
                  <a:schemeClr val="tx2"/>
                </a:solidFill>
              </a:rPr>
              <a:t>DirectAccess overview</a:t>
            </a:r>
          </a:p>
          <a:p>
            <a:pPr marL="174625" indent="-174625">
              <a:spcBef>
                <a:spcPts val="1200"/>
              </a:spcBef>
              <a:buClr>
                <a:schemeClr val="accent1"/>
              </a:buClr>
              <a:buFont typeface="Arial" pitchFamily="34" charset="0"/>
              <a:buChar char="•"/>
            </a:pPr>
            <a:r>
              <a:rPr lang="en-US" dirty="0">
                <a:solidFill>
                  <a:schemeClr val="tx2"/>
                </a:solidFill>
              </a:rPr>
              <a:t>DirectAccess architecture design process</a:t>
            </a:r>
          </a:p>
        </p:txBody>
      </p:sp>
    </p:spTree>
    <p:extLst>
      <p:ext uri="{BB962C8B-B14F-4D97-AF65-F5344CB8AC3E}">
        <p14:creationId xmlns:p14="http://schemas.microsoft.com/office/powerpoint/2010/main" val="303713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DirectAccess?</a:t>
            </a:r>
            <a:endParaRPr lang="en-US" dirty="0"/>
          </a:p>
        </p:txBody>
      </p:sp>
      <p:sp>
        <p:nvSpPr>
          <p:cNvPr id="3" name="Rectangle 2"/>
          <p:cNvSpPr/>
          <p:nvPr/>
        </p:nvSpPr>
        <p:spPr>
          <a:xfrm>
            <a:off x="609600" y="1600200"/>
            <a:ext cx="6705600" cy="3416320"/>
          </a:xfrm>
          <a:prstGeom prst="rect">
            <a:avLst/>
          </a:prstGeom>
        </p:spPr>
        <p:txBody>
          <a:bodyPr wrap="square">
            <a:spAutoFit/>
          </a:bodyPr>
          <a:lstStyle/>
          <a:p>
            <a:r>
              <a:rPr lang="en-US" sz="2400" dirty="0" smtClean="0"/>
              <a:t>DirectAccess:</a:t>
            </a:r>
            <a:endParaRPr lang="en-US" sz="2400" dirty="0"/>
          </a:p>
          <a:p>
            <a:pPr marL="174625" indent="-174625">
              <a:spcBef>
                <a:spcPts val="1200"/>
              </a:spcBef>
              <a:buClr>
                <a:schemeClr val="accent1"/>
              </a:buClr>
              <a:buFont typeface="Arial" pitchFamily="34" charset="0"/>
              <a:buChar char="•"/>
            </a:pPr>
            <a:r>
              <a:rPr lang="en-US" dirty="0">
                <a:solidFill>
                  <a:schemeClr val="tx2"/>
                </a:solidFill>
              </a:rPr>
              <a:t>Can provide seamless connectivity experiences for mobile workers when connected to the Internet </a:t>
            </a:r>
          </a:p>
          <a:p>
            <a:pPr marL="174625" indent="-174625">
              <a:spcBef>
                <a:spcPts val="1200"/>
              </a:spcBef>
              <a:buClr>
                <a:schemeClr val="accent1"/>
              </a:buClr>
              <a:buFont typeface="Arial" pitchFamily="34" charset="0"/>
              <a:buChar char="•"/>
            </a:pPr>
            <a:r>
              <a:rPr lang="en-US" dirty="0">
                <a:solidFill>
                  <a:schemeClr val="tx2"/>
                </a:solidFill>
              </a:rPr>
              <a:t>Enables the mobile workforce to increase their productivity by providing them with the same connectivity experience—whether in or out of the office</a:t>
            </a:r>
          </a:p>
          <a:p>
            <a:pPr marL="174625" indent="-174625">
              <a:spcBef>
                <a:spcPts val="1200"/>
              </a:spcBef>
              <a:buClr>
                <a:schemeClr val="accent1"/>
              </a:buClr>
              <a:buFont typeface="Arial" pitchFamily="34" charset="0"/>
              <a:buChar char="•"/>
            </a:pPr>
            <a:r>
              <a:rPr lang="en-US" dirty="0">
                <a:solidFill>
                  <a:schemeClr val="tx2"/>
                </a:solidFill>
              </a:rPr>
              <a:t>Allows mobile computers to be managed any time the mobile computer has Internet connectivity, even if the user is not logged on </a:t>
            </a:r>
          </a:p>
        </p:txBody>
      </p:sp>
    </p:spTree>
    <p:extLst>
      <p:ext uri="{BB962C8B-B14F-4D97-AF65-F5344CB8AC3E}">
        <p14:creationId xmlns:p14="http://schemas.microsoft.com/office/powerpoint/2010/main" val="399543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smtClean="0"/>
              <a:t>DirectAccess Design Flow</a:t>
            </a:r>
            <a:endParaRPr lang="en-US" dirty="0"/>
          </a:p>
        </p:txBody>
      </p:sp>
      <p:pic>
        <p:nvPicPr>
          <p:cNvPr id="4" name="Picture 4" descr="DA_Flowchart.jpg"/>
          <p:cNvPicPr>
            <a:picLocks noChangeAspect="1"/>
          </p:cNvPicPr>
          <p:nvPr/>
        </p:nvPicPr>
        <p:blipFill>
          <a:blip r:embed="rId3" cstate="print"/>
          <a:srcRect/>
          <a:stretch>
            <a:fillRect/>
          </a:stretch>
        </p:blipFill>
        <p:spPr bwMode="auto">
          <a:xfrm>
            <a:off x="714375" y="2209800"/>
            <a:ext cx="7715250" cy="2438400"/>
          </a:xfrm>
          <a:prstGeom prst="rect">
            <a:avLst/>
          </a:prstGeom>
          <a:noFill/>
          <a:ln w="9525">
            <a:noFill/>
            <a:miter lim="800000"/>
            <a:headEnd/>
            <a:tailEnd/>
          </a:ln>
        </p:spPr>
      </p:pic>
    </p:spTree>
    <p:extLst>
      <p:ext uri="{BB962C8B-B14F-4D97-AF65-F5344CB8AC3E}">
        <p14:creationId xmlns:p14="http://schemas.microsoft.com/office/powerpoint/2010/main" val="256541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DirectAccess Architecture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6324600" cy="5183319"/>
          </a:xfrm>
          <a:prstGeom prst="rect">
            <a:avLst/>
          </a:prstGeom>
        </p:spPr>
      </p:pic>
    </p:spTree>
    <p:extLst>
      <p:ext uri="{BB962C8B-B14F-4D97-AF65-F5344CB8AC3E}">
        <p14:creationId xmlns:p14="http://schemas.microsoft.com/office/powerpoint/2010/main" val="209340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1: Define the Scope of the DirectAccess Project</a:t>
            </a:r>
          </a:p>
        </p:txBody>
      </p:sp>
      <p:sp>
        <p:nvSpPr>
          <p:cNvPr id="3" name="Content Placeholder 2"/>
          <p:cNvSpPr>
            <a:spLocks noGrp="1"/>
          </p:cNvSpPr>
          <p:nvPr>
            <p:ph idx="1"/>
          </p:nvPr>
        </p:nvSpPr>
        <p:spPr>
          <a:xfrm>
            <a:off x="537027" y="1676400"/>
            <a:ext cx="8229600" cy="4800599"/>
          </a:xfrm>
        </p:spPr>
        <p:txBody>
          <a:bodyPr>
            <a:normAutofit/>
          </a:bodyPr>
          <a:lstStyle/>
          <a:p>
            <a:r>
              <a:rPr lang="en-US" sz="2400" dirty="0"/>
              <a:t>Task 1: Determine the Scope of the </a:t>
            </a:r>
            <a:r>
              <a:rPr lang="en-US" sz="2400" dirty="0" smtClean="0"/>
              <a:t>Project</a:t>
            </a:r>
          </a:p>
          <a:p>
            <a:pPr lvl="1">
              <a:spcBef>
                <a:spcPts val="1200"/>
              </a:spcBef>
              <a:buFont typeface="Arial" pitchFamily="34" charset="0"/>
              <a:buChar char="•"/>
            </a:pPr>
            <a:r>
              <a:rPr lang="en-US" dirty="0"/>
              <a:t>Which parts of the organization will be participating?</a:t>
            </a:r>
          </a:p>
          <a:p>
            <a:pPr lvl="1">
              <a:spcBef>
                <a:spcPts val="1200"/>
              </a:spcBef>
              <a:buFont typeface="Arial" pitchFamily="34" charset="0"/>
              <a:buChar char="•"/>
            </a:pPr>
            <a:r>
              <a:rPr lang="en-US" dirty="0"/>
              <a:t>Which geographic areas will be included?</a:t>
            </a:r>
          </a:p>
          <a:p>
            <a:pPr lvl="1">
              <a:spcBef>
                <a:spcPts val="1200"/>
              </a:spcBef>
              <a:buFont typeface="Arial" pitchFamily="34" charset="0"/>
              <a:buChar char="•"/>
            </a:pPr>
            <a:r>
              <a:rPr lang="en-US" dirty="0"/>
              <a:t>What are the number of users, access peak time, and maximum number of concurrent connections?</a:t>
            </a:r>
          </a:p>
          <a:p>
            <a:pPr lvl="1">
              <a:spcBef>
                <a:spcPts val="1200"/>
              </a:spcBef>
              <a:buFont typeface="Arial" pitchFamily="34" charset="0"/>
              <a:buChar char="•"/>
            </a:pPr>
            <a:r>
              <a:rPr lang="en-US" dirty="0"/>
              <a:t>What internal resources will the users need to access?</a:t>
            </a:r>
          </a:p>
          <a:p>
            <a:pPr lvl="1">
              <a:spcBef>
                <a:spcPts val="1200"/>
              </a:spcBef>
              <a:buFont typeface="Arial" pitchFamily="34" charset="0"/>
              <a:buChar char="•"/>
            </a:pPr>
            <a:r>
              <a:rPr lang="en-US" dirty="0"/>
              <a:t>What operating system is running on the domain controllers and DNS servers?</a:t>
            </a:r>
          </a:p>
          <a:p>
            <a:pPr lvl="1">
              <a:spcBef>
                <a:spcPts val="1200"/>
              </a:spcBef>
              <a:buFont typeface="Arial" pitchFamily="34" charset="0"/>
              <a:buChar char="•"/>
            </a:pPr>
            <a:r>
              <a:rPr lang="en-US" dirty="0"/>
              <a:t>What operating system is running on each internal resource that will be accessible to DirectAccess clients?</a:t>
            </a:r>
          </a:p>
          <a:p>
            <a:pPr lvl="1">
              <a:spcBef>
                <a:spcPts val="1200"/>
              </a:spcBef>
              <a:buFont typeface="Arial" pitchFamily="34" charset="0"/>
              <a:buChar char="•"/>
            </a:pPr>
            <a:r>
              <a:rPr lang="en-US" dirty="0"/>
              <a:t>Will DirectAccess be used to manage remote computers?</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09935"/>
            <a:ext cx="8229600" cy="461665"/>
          </a:xfrm>
        </p:spPr>
        <p:txBody>
          <a:bodyPr/>
          <a:lstStyle/>
          <a:p>
            <a:r>
              <a:rPr lang="en-US" dirty="0"/>
              <a:t>Step 2: Determine Network Requirements</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5" name="Content Placeholder 2"/>
          <p:cNvSpPr txBox="1">
            <a:spLocks/>
          </p:cNvSpPr>
          <p:nvPr/>
        </p:nvSpPr>
        <p:spPr>
          <a:xfrm>
            <a:off x="537027" y="1676400"/>
            <a:ext cx="8229600" cy="4800599"/>
          </a:xfrm>
          <a:prstGeom prst="rect">
            <a:avLst/>
          </a:prstGeom>
        </p:spPr>
        <p:txBody>
          <a:bodyPr vert="horz" lIns="45720" tIns="45720" rIns="45720" bIns="45720" rtlCol="0">
            <a:normAutofit/>
          </a:bodyPr>
          <a:lst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Task 1: Determine Connectivity Needs for DirectAccess Clients</a:t>
            </a:r>
          </a:p>
          <a:p>
            <a:pPr lvl="1">
              <a:buFont typeface="Arial" pitchFamily="34" charset="0"/>
              <a:buChar char="•"/>
            </a:pPr>
            <a:r>
              <a:rPr lang="en-US" dirty="0"/>
              <a:t>The first task in this step is to record which external client connectivity methods will need to be designed</a:t>
            </a:r>
          </a:p>
          <a:p>
            <a:pPr>
              <a:buNone/>
            </a:pPr>
            <a:r>
              <a:rPr lang="en-US" sz="1400" dirty="0" smtClean="0"/>
              <a:t>	The </a:t>
            </a:r>
            <a:r>
              <a:rPr lang="en-US" sz="1400" dirty="0"/>
              <a:t>following table shows a list of possible DirectAccess client networking configurations and the resulting primary IPv6 connectivity method.</a:t>
            </a:r>
          </a:p>
          <a:p>
            <a:pPr>
              <a:buFont typeface="Arial" pitchFamily="34" charset="0"/>
              <a:buNone/>
            </a:pPr>
            <a:endParaRPr lang="en-US" dirty="0" smtClean="0"/>
          </a:p>
          <a:p>
            <a:pPr>
              <a:buFont typeface="Arial" pitchFamily="34" charset="0"/>
              <a:buNone/>
            </a:pPr>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24287"/>
            <a:ext cx="713263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3169</Words>
  <Application>Microsoft Office PowerPoint</Application>
  <PresentationFormat>On-screen Show (4:3)</PresentationFormat>
  <Paragraphs>315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DirectAccess?</vt:lpstr>
      <vt:lpstr>DirectAccess Design Flow</vt:lpstr>
      <vt:lpstr>DirectAccess Architecture</vt:lpstr>
      <vt:lpstr>Step 1: Define the Scope of the DirectAccess Project</vt:lpstr>
      <vt:lpstr>Step 2: Determine Network Requirements</vt:lpstr>
      <vt:lpstr>Step 2: Determine Network Requirements (Continued)</vt:lpstr>
      <vt:lpstr>Step 3: Design DirectAccess Server Infrastructure</vt:lpstr>
      <vt:lpstr>Step 4: Design Web Servers and Certificate Infrastructure</vt:lpstr>
      <vt:lpstr>Step 4: Design Web Servers and Certificate Infrastructure (Continued)</vt:lpstr>
      <vt:lpstr>DirectAccess and Microsoft Forefront Unified Access Gateway</vt:lpstr>
      <vt:lpstr>Summary and Conclusion </vt:lpstr>
      <vt:lpstr>Find More Information </vt:lpstr>
      <vt:lpstr>Questions?</vt:lpstr>
      <vt:lpstr>Addenda</vt:lpstr>
      <vt:lpstr>Benefits of Using the DirectAccess Guide</vt:lpstr>
      <vt:lpstr>Benefits of Using the DirectAccess Guide (Continued)</vt:lpstr>
      <vt:lpstr>IPD in Microsoft Operations Framework 4.0</vt:lpstr>
      <vt:lpstr>The Role of DirectAccess in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DirectAccess version 1.3</dc:title>
  <dc:subject>DirectAccess</dc:subject>
  <dc:creator/>
  <cp:lastModifiedBy/>
  <cp:revision>1</cp:revision>
  <dcterms:created xsi:type="dcterms:W3CDTF">2011-11-09T21:04:53Z</dcterms:created>
  <dcterms:modified xsi:type="dcterms:W3CDTF">2011-11-09T21:05:26Z</dcterms:modified>
</cp:coreProperties>
</file>