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0.xml" ContentType="application/vnd.openxmlformats-officedocument.presentationml.tags+xml"/>
  <Override PartName="/ppt/notesSlides/notesSlide2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04" r:id="rId4"/>
    <p:sldMasterId id="2147483914" r:id="rId5"/>
  </p:sldMasterIdLst>
  <p:notesMasterIdLst>
    <p:notesMasterId r:id="rId49"/>
  </p:notesMasterIdLst>
  <p:handoutMasterIdLst>
    <p:handoutMasterId r:id="rId50"/>
  </p:handoutMasterIdLst>
  <p:sldIdLst>
    <p:sldId id="1160" r:id="rId6"/>
    <p:sldId id="1159" r:id="rId7"/>
    <p:sldId id="751" r:id="rId8"/>
    <p:sldId id="1175" r:id="rId9"/>
    <p:sldId id="1173" r:id="rId10"/>
    <p:sldId id="1177" r:id="rId11"/>
    <p:sldId id="1178" r:id="rId12"/>
    <p:sldId id="1179" r:id="rId13"/>
    <p:sldId id="1180" r:id="rId14"/>
    <p:sldId id="1181" r:id="rId15"/>
    <p:sldId id="1182" r:id="rId16"/>
    <p:sldId id="1211" r:id="rId17"/>
    <p:sldId id="1199" r:id="rId18"/>
    <p:sldId id="1186" r:id="rId19"/>
    <p:sldId id="1094" r:id="rId20"/>
    <p:sldId id="1209" r:id="rId21"/>
    <p:sldId id="1188" r:id="rId22"/>
    <p:sldId id="1191" r:id="rId23"/>
    <p:sldId id="1162" r:id="rId24"/>
    <p:sldId id="1201" r:id="rId25"/>
    <p:sldId id="1170" r:id="rId26"/>
    <p:sldId id="1097" r:id="rId27"/>
    <p:sldId id="1193" r:id="rId28"/>
    <p:sldId id="1108" r:id="rId29"/>
    <p:sldId id="1192" r:id="rId30"/>
    <p:sldId id="1079" r:id="rId31"/>
    <p:sldId id="1174" r:id="rId32"/>
    <p:sldId id="1208" r:id="rId33"/>
    <p:sldId id="1187" r:id="rId34"/>
    <p:sldId id="1176" r:id="rId35"/>
    <p:sldId id="1202" r:id="rId36"/>
    <p:sldId id="1203" r:id="rId37"/>
    <p:sldId id="1204" r:id="rId38"/>
    <p:sldId id="1117" r:id="rId39"/>
    <p:sldId id="1205" r:id="rId40"/>
    <p:sldId id="1206" r:id="rId41"/>
    <p:sldId id="1207" r:id="rId42"/>
    <p:sldId id="1157" r:id="rId43"/>
    <p:sldId id="1195" r:id="rId44"/>
    <p:sldId id="1197" r:id="rId45"/>
    <p:sldId id="1198" r:id="rId46"/>
    <p:sldId id="1200" r:id="rId47"/>
    <p:sldId id="1210" r:id="rId48"/>
  </p:sldIdLst>
  <p:sldSz cx="9144000" cy="5143500" type="screen16x9"/>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83">
          <p15:clr>
            <a:srgbClr val="A4A3A4"/>
          </p15:clr>
        </p15:guide>
        <p15:guide id="2" orient="horz" pos="743">
          <p15:clr>
            <a:srgbClr val="A4A3A4"/>
          </p15:clr>
        </p15:guide>
        <p15:guide id="3" orient="horz" pos="893">
          <p15:clr>
            <a:srgbClr val="A4A3A4"/>
          </p15:clr>
        </p15:guide>
        <p15:guide id="4" orient="horz" pos="438">
          <p15:clr>
            <a:srgbClr val="A4A3A4"/>
          </p15:clr>
        </p15:guide>
        <p15:guide id="5" orient="horz" pos="1671">
          <p15:clr>
            <a:srgbClr val="A4A3A4"/>
          </p15:clr>
        </p15:guide>
        <p15:guide id="6" orient="horz" pos="2776">
          <p15:clr>
            <a:srgbClr val="A4A3A4"/>
          </p15:clr>
        </p15:guide>
        <p15:guide id="7" orient="horz" pos="146">
          <p15:clr>
            <a:srgbClr val="A4A3A4"/>
          </p15:clr>
        </p15:guide>
        <p15:guide id="8" pos="1794">
          <p15:clr>
            <a:srgbClr val="A4A3A4"/>
          </p15:clr>
        </p15:guide>
        <p15:guide id="9" pos="2736">
          <p15:clr>
            <a:srgbClr val="A4A3A4"/>
          </p15:clr>
        </p15:guide>
        <p15:guide id="10" pos="202">
          <p15:clr>
            <a:srgbClr val="A4A3A4"/>
          </p15:clr>
        </p15:guide>
        <p15:guide id="11" pos="5322">
          <p15:clr>
            <a:srgbClr val="A4A3A4"/>
          </p15:clr>
        </p15:guide>
        <p15:guide id="12" pos="5625">
          <p15:clr>
            <a:srgbClr val="A4A3A4"/>
          </p15:clr>
        </p15:guide>
        <p15:guide id="13" pos="2878">
          <p15:clr>
            <a:srgbClr val="A4A3A4"/>
          </p15:clr>
        </p15:guide>
        <p15:guide id="14" pos="3555">
          <p15:clr>
            <a:srgbClr val="A4A3A4"/>
          </p15:clr>
        </p15:guide>
        <p15:guide id="15" pos="1965">
          <p15:clr>
            <a:srgbClr val="A4A3A4"/>
          </p15:clr>
        </p15:guide>
        <p15:guide id="16" pos="372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28">
          <p15:clr>
            <a:srgbClr val="A4A3A4"/>
          </p15:clr>
        </p15:guide>
        <p15:guide id="4"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zrahi, Miron" initials="MM" lastIdx="6" clrIdx="0"/>
  <p:cmAuthor id="1" name="Melissa Zelyez" initials="MZ" lastIdx="1" clrIdx="1"/>
  <p:cmAuthor id="2" name="Stalnaker, John L" initials="JLS" lastIdx="1" clrIdx="2"/>
  <p:cmAuthor id="3" name="Susan Klemens" initials="SK" lastIdx="23" clrIdx="3"/>
  <p:cmAuthor id="4" name="Author" initials="A" lastIdx="1" clrIdx="4"/>
  <p:cmAuthor id="5" name="Hoos, Terrence" initials="HT" lastIdx="6" clrIdx="5">
    <p:extLst/>
  </p:cmAuthor>
  <p:cmAuthor id="6" name="Laure Morsli" initials="LM" lastIdx="1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6"/>
    <a:srgbClr val="B9B9BB"/>
    <a:srgbClr val="E7E7E7"/>
    <a:srgbClr val="3366FF"/>
    <a:srgbClr val="0099FF"/>
    <a:srgbClr val="822980"/>
    <a:srgbClr val="008000"/>
    <a:srgbClr val="CCCCCC"/>
    <a:srgbClr val="000000"/>
    <a:srgbClr val="B9B8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855" autoAdjust="0"/>
    <p:restoredTop sz="86629" autoAdjust="0"/>
  </p:normalViewPr>
  <p:slideViewPr>
    <p:cSldViewPr snapToGrid="0">
      <p:cViewPr>
        <p:scale>
          <a:sx n="130" d="100"/>
          <a:sy n="130" d="100"/>
        </p:scale>
        <p:origin x="-246" y="-72"/>
      </p:cViewPr>
      <p:guideLst>
        <p:guide orient="horz" pos="2020"/>
        <p:guide orient="horz" pos="788"/>
        <p:guide orient="horz" pos="511"/>
        <p:guide orient="horz" pos="1250"/>
        <p:guide orient="horz" pos="1309"/>
        <p:guide orient="horz" pos="206"/>
        <p:guide pos="1794"/>
        <p:guide pos="2736"/>
        <p:guide pos="211"/>
        <p:guide pos="5240"/>
        <p:guide pos="5625"/>
        <p:guide pos="2878"/>
        <p:guide pos="3555"/>
        <p:guide pos="1965"/>
        <p:guide pos="3723"/>
      </p:guideLst>
    </p:cSldViewPr>
  </p:slideViewPr>
  <p:outlineViewPr>
    <p:cViewPr>
      <p:scale>
        <a:sx n="33" d="100"/>
        <a:sy n="33" d="100"/>
      </p:scale>
      <p:origin x="0" y="919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85" d="100"/>
          <a:sy n="85" d="100"/>
        </p:scale>
        <p:origin x="-3996" y="-78"/>
      </p:cViewPr>
      <p:guideLst>
        <p:guide orient="horz" pos="2880"/>
        <p:guide orient="horz" pos="2928"/>
        <p:guide pos="2160"/>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dirty="0" smtClean="0">
                <a:latin typeface="HP Simplified"/>
                <a:cs typeface="HP Simplified"/>
              </a:rPr>
              <a:t>HP ECS–Virtual Private Cloud V4 Technical Model/Tier 3</a:t>
            </a:r>
            <a:endParaRPr lang="en-GB" dirty="0">
              <a:latin typeface="HP Simplified"/>
              <a:cs typeface="HP Simplified"/>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dirty="0" smtClean="0">
                <a:latin typeface="HP Simplified"/>
                <a:cs typeface="HP Simplified"/>
              </a:rPr>
              <a:t>July 2012</a:t>
            </a:r>
            <a:endParaRPr lang="en-GB" dirty="0">
              <a:latin typeface="HP Simplified"/>
              <a:cs typeface="HP Simplified"/>
            </a:endParaRPr>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GB" dirty="0" smtClean="0">
                <a:latin typeface="HP Simplified"/>
                <a:cs typeface="HP Simplified"/>
              </a:rPr>
              <a:t>HP Restricted</a:t>
            </a:r>
            <a:endParaRPr lang="en-GB" dirty="0">
              <a:latin typeface="HP Simplified"/>
              <a:cs typeface="HP Simplified"/>
            </a:endParaRP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91B27340-60F0-7D46-BC5B-91B08A318A82}" type="slidenum">
              <a:rPr lang="en-GB" smtClean="0">
                <a:latin typeface="HP Simplified"/>
                <a:cs typeface="HP Simplified"/>
              </a:rPr>
              <a:pPr/>
              <a:t>‹#›</a:t>
            </a:fld>
            <a:endParaRPr lang="en-GB" dirty="0">
              <a:latin typeface="HP Simplified"/>
              <a:cs typeface="HP Simplified"/>
            </a:endParaRPr>
          </a:p>
        </p:txBody>
      </p:sp>
    </p:spTree>
    <p:extLst>
      <p:ext uri="{BB962C8B-B14F-4D97-AF65-F5344CB8AC3E}">
        <p14:creationId xmlns:p14="http://schemas.microsoft.com/office/powerpoint/2010/main" val="4932174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640381" cy="464820"/>
          </a:xfrm>
          <a:prstGeom prst="rect">
            <a:avLst/>
          </a:prstGeom>
        </p:spPr>
        <p:txBody>
          <a:bodyPr vert="horz" lIns="92446" tIns="46223" rIns="92446" bIns="46223" rtlCol="0"/>
          <a:lstStyle>
            <a:lvl1pPr algn="l">
              <a:defRPr sz="1200">
                <a:latin typeface="HP Simplified"/>
                <a:cs typeface="HP Simplified"/>
              </a:defRPr>
            </a:lvl1pPr>
          </a:lstStyle>
          <a:p>
            <a:r>
              <a:rPr lang="en-US" dirty="0" smtClean="0"/>
              <a:t>HP ECS–Virtual Private Cloud V4 Technical Model/Tier 3</a:t>
            </a:r>
            <a:endParaRPr lang="en-GB"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atin typeface="HP Simplified"/>
                <a:cs typeface="HP Simplified"/>
              </a:defRPr>
            </a:lvl1pPr>
          </a:lstStyle>
          <a:p>
            <a:r>
              <a:rPr lang="en-US" dirty="0" smtClean="0"/>
              <a:t>July 2012</a:t>
            </a:r>
            <a:endParaRPr lang="en-GB"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GB"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atin typeface="HP Simplified"/>
                <a:cs typeface="HP Simplified"/>
              </a:defRPr>
            </a:lvl1pPr>
          </a:lstStyle>
          <a:p>
            <a:r>
              <a:rPr lang="en-GB" dirty="0" smtClean="0"/>
              <a:t>HP Restricted</a:t>
            </a:r>
            <a:endParaRPr lang="en-GB"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atin typeface="HP Simplified"/>
                <a:cs typeface="HP Simplified"/>
              </a:defRPr>
            </a:lvl1pPr>
          </a:lstStyle>
          <a:p>
            <a:fld id="{22A853E8-D85F-5D49-95D2-E1D96ABFE2B9}" type="slidenum">
              <a:rPr lang="en-GB" smtClean="0"/>
              <a:pPr/>
              <a:t>‹#›</a:t>
            </a:fld>
            <a:endParaRPr lang="en-GB" dirty="0"/>
          </a:p>
        </p:txBody>
      </p:sp>
    </p:spTree>
    <p:extLst>
      <p:ext uri="{BB962C8B-B14F-4D97-AF65-F5344CB8AC3E}">
        <p14:creationId xmlns:p14="http://schemas.microsoft.com/office/powerpoint/2010/main" val="268807980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200" kern="1200">
        <a:solidFill>
          <a:schemeClr val="tx1"/>
        </a:solidFill>
        <a:latin typeface="HP Simplified"/>
        <a:ea typeface="+mn-ea"/>
        <a:cs typeface="HP Simplified"/>
      </a:defRPr>
    </a:lvl2pPr>
    <a:lvl3pPr marL="914400" algn="l" defTabSz="457200" rtl="0" eaLnBrk="1" latinLnBrk="0" hangingPunct="1">
      <a:defRPr sz="1200" kern="1200">
        <a:solidFill>
          <a:schemeClr val="tx1"/>
        </a:solidFill>
        <a:latin typeface="HP Simplified"/>
        <a:ea typeface="+mn-ea"/>
        <a:cs typeface="HP Simplified"/>
      </a:defRPr>
    </a:lvl3pPr>
    <a:lvl4pPr marL="1371600" algn="l" defTabSz="457200" rtl="0" eaLnBrk="1" latinLnBrk="0" hangingPunct="1">
      <a:defRPr sz="1200" kern="1200">
        <a:solidFill>
          <a:schemeClr val="tx1"/>
        </a:solidFill>
        <a:latin typeface="HP Simplified"/>
        <a:ea typeface="+mn-ea"/>
        <a:cs typeface="HP Simplified"/>
      </a:defRPr>
    </a:lvl4pPr>
    <a:lvl5pPr marL="1828800" algn="l" defTabSz="457200" rtl="0" eaLnBrk="1" latinLnBrk="0" hangingPunct="1">
      <a:defRPr sz="1200" kern="1200">
        <a:solidFill>
          <a:schemeClr val="tx1"/>
        </a:solidFill>
        <a:latin typeface="HP Simplified"/>
        <a:ea typeface="+mn-ea"/>
        <a:cs typeface="HP Simplifie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defTabSz="462229">
              <a:defRPr/>
            </a:pPr>
            <a:r>
              <a:rPr lang="en-US" dirty="0" smtClean="0"/>
              <a:t>Opening slide </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1</a:t>
            </a:fld>
            <a:endParaRPr lang="en-GB" dirty="0">
              <a:solidFill>
                <a:prstClr val="black"/>
              </a:solidFill>
              <a:latin typeface="Calibri"/>
            </a:endParaRPr>
          </a:p>
        </p:txBody>
      </p:sp>
      <p:sp>
        <p:nvSpPr>
          <p:cNvPr id="5" name="Header Placeholder 3"/>
          <p:cNvSpPr txBox="1">
            <a:spLocks/>
          </p:cNvSpPr>
          <p:nvPr/>
        </p:nvSpPr>
        <p:spPr>
          <a:xfrm>
            <a:off x="257721" y="146304"/>
            <a:ext cx="3640381" cy="464820"/>
          </a:xfrm>
          <a:prstGeom prst="rect">
            <a:avLst/>
          </a:prstGeom>
        </p:spPr>
        <p:txBody>
          <a:bodyPr vert="horz" lIns="92446" tIns="46223" rIns="92446" bIns="46223" rtlCol="0"/>
          <a:lstStyle>
            <a:defPPr>
              <a:defRPr lang="en-US"/>
            </a:defPPr>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HP Helion Managed VPC for Public Sector-Client Presentation</a:t>
            </a:r>
            <a:endParaRPr lang="en-GB" dirty="0"/>
          </a:p>
        </p:txBody>
      </p:sp>
    </p:spTree>
    <p:extLst>
      <p:ext uri="{BB962C8B-B14F-4D97-AF65-F5344CB8AC3E}">
        <p14:creationId xmlns:p14="http://schemas.microsoft.com/office/powerpoint/2010/main" val="78250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What are the application characteristics which must be evaluated?  We have approximately 50 which we cover in our assessment, I am only calling out a subset on this slide.</a:t>
            </a:r>
          </a:p>
          <a:p>
            <a:endParaRPr lang="en-US" dirty="0"/>
          </a:p>
          <a:p>
            <a:r>
              <a:rPr lang="en-US" dirty="0"/>
              <a:t>Geographic or regulatory requirements – Is the application subject to regulatory requirements such as FISMA, HIPAA, or other such regulations or required to run on a government certified system image? Public cloud services may not provide a suitable environment for systems that are subject to regulatory rules.  Applications that fall into this category may be better suited to a private cloud or dedicated environments. </a:t>
            </a:r>
          </a:p>
          <a:p>
            <a:endParaRPr lang="en-US" dirty="0"/>
          </a:p>
          <a:p>
            <a:r>
              <a:rPr lang="en-US" dirty="0"/>
              <a:t>Workload variability – this was covered in the prior page.  If the workload pattern is not one of the four,  does it make sense to run in the cloud?</a:t>
            </a:r>
          </a:p>
          <a:p>
            <a:endParaRPr lang="en-US" dirty="0"/>
          </a:p>
          <a:p>
            <a:r>
              <a:rPr lang="en-US" dirty="0"/>
              <a:t>Software licensing restrictions – can you run that application in a highly virtualized environment and still conform to your licensing model with the software vendor – if your scope includes packaged applications?</a:t>
            </a:r>
          </a:p>
          <a:p>
            <a:endParaRPr lang="en-US" dirty="0"/>
          </a:p>
          <a:p>
            <a:r>
              <a:rPr lang="en-US" dirty="0"/>
              <a:t>Vendor support – will the software vendor provide support for the applications in the new environment?  Are they “certified” to run in the new environment on that specific operating system?</a:t>
            </a:r>
          </a:p>
          <a:p>
            <a:endParaRPr lang="en-US" dirty="0"/>
          </a:p>
          <a:p>
            <a:r>
              <a:rPr lang="en-US" dirty="0"/>
              <a:t>Obviously, there are many of the technical characteristics to consider as well:</a:t>
            </a:r>
          </a:p>
          <a:p>
            <a:endParaRPr lang="en-US" dirty="0"/>
          </a:p>
          <a:p>
            <a:r>
              <a:rPr lang="en-US" dirty="0"/>
              <a:t>Is the application considered context of core?   Context are Applications that support the business, but don't bring down operations if they fail.  Exchange, BI reporting applications, marketing and sales tools.   Core are applications that the business depends upon to carry out its critical operations.  May be obvious,  but we suggest you start with context.</a:t>
            </a:r>
          </a:p>
          <a:p>
            <a:endParaRPr lang="en-US" dirty="0"/>
          </a:p>
          <a:p>
            <a:r>
              <a:rPr lang="en-US" dirty="0"/>
              <a:t>Are there any external dependencies or physical hardware dependencies? Physical hardware dependencies include software license dongles or legacy gear like token ring network cards, graphics cards and the like.</a:t>
            </a:r>
          </a:p>
          <a:p>
            <a:endParaRPr lang="en-US" dirty="0"/>
          </a:p>
          <a:p>
            <a:r>
              <a:rPr lang="en-US" dirty="0"/>
              <a:t>What is the language of the applications?  Older technologies are less likely be to supported by sophisticated tools and cloud standards and programming styles.  One consideration is the ability of the application, natively, or post-modernization to support parallel processing?  Will the platform and infrastructure support this?</a:t>
            </a:r>
          </a:p>
          <a:p>
            <a:endParaRPr lang="en-US" dirty="0"/>
          </a:p>
          <a:p>
            <a:r>
              <a:rPr lang="en-US" dirty="0"/>
              <a:t>These are just a few of the considerations I have highlighted.</a:t>
            </a:r>
          </a:p>
          <a:p>
            <a:endParaRPr lang="en-US" dirty="0"/>
          </a:p>
          <a:p>
            <a:r>
              <a:rPr lang="en-US" dirty="0"/>
              <a:t>[next]</a:t>
            </a: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11</a:t>
            </a:fld>
            <a:endParaRPr lang="en-GB" dirty="0"/>
          </a:p>
        </p:txBody>
      </p:sp>
    </p:spTree>
    <p:extLst>
      <p:ext uri="{BB962C8B-B14F-4D97-AF65-F5344CB8AC3E}">
        <p14:creationId xmlns:p14="http://schemas.microsoft.com/office/powerpoint/2010/main" val="143856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12</a:t>
            </a:fld>
            <a:endParaRPr lang="en-GB" dirty="0"/>
          </a:p>
        </p:txBody>
      </p:sp>
    </p:spTree>
    <p:extLst>
      <p:ext uri="{BB962C8B-B14F-4D97-AF65-F5344CB8AC3E}">
        <p14:creationId xmlns:p14="http://schemas.microsoft.com/office/powerpoint/2010/main" val="857636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13" indent="-173313">
              <a:buFont typeface="Arial" panose="020B0604020202020204" pitchFamily="34" charset="0"/>
              <a:buChar char="•"/>
            </a:pPr>
            <a:r>
              <a:rPr lang="en-US" dirty="0"/>
              <a:t>Let me tell you more about HP Helion. HP Helion is a portfolio of products and services that make it easier for you to build, manage and consume workloads in a hybrid IT environment.   It brings together all the benefits and agility of cloud computing, all the possibilities and interoperability of open source, and all the security and reliability enterprises need to move forward with confidence.</a:t>
            </a:r>
          </a:p>
          <a:p>
            <a:pPr marL="173313" indent="-173313">
              <a:buFont typeface="Arial" panose="020B0604020202020204" pitchFamily="34" charset="0"/>
              <a:buChar char="•"/>
            </a:pPr>
            <a:r>
              <a:rPr lang="en-US" dirty="0"/>
              <a:t>With our broad portfolio of products, solutions and </a:t>
            </a:r>
            <a:r>
              <a:rPr lang="en-US" dirty="0" smtClean="0"/>
              <a:t>services, from both HP and our partners, </a:t>
            </a:r>
            <a:r>
              <a:rPr lang="en-US" dirty="0"/>
              <a:t>we can help you deploy a private cloud, managed private cloud, </a:t>
            </a:r>
            <a:r>
              <a:rPr lang="en-US" dirty="0" smtClean="0"/>
              <a:t>managed virtual </a:t>
            </a:r>
            <a:r>
              <a:rPr lang="en-US" dirty="0"/>
              <a:t>private cloud and use public and SaaS services.</a:t>
            </a:r>
          </a:p>
          <a:p>
            <a:pPr marL="173313" indent="-173313">
              <a:buFont typeface="Arial" panose="020B0604020202020204" pitchFamily="34" charset="0"/>
              <a:buChar char="•"/>
            </a:pPr>
            <a:r>
              <a:rPr lang="en-US" dirty="0"/>
              <a:t>All based on a common technology, OpenStack, that makes it easier for you to deploy, manage and operate cloud applications.   </a:t>
            </a:r>
          </a:p>
          <a:p>
            <a:pPr marL="173313" indent="-173313">
              <a:buFont typeface="Arial" panose="020B0604020202020204" pitchFamily="34" charset="0"/>
              <a:buChar char="•"/>
            </a:pPr>
            <a:r>
              <a:rPr lang="en-US" dirty="0"/>
              <a:t>It is </a:t>
            </a:r>
            <a:r>
              <a:rPr lang="en-US" b="1" dirty="0"/>
              <a:t>open</a:t>
            </a:r>
            <a:r>
              <a:rPr lang="en-US" dirty="0"/>
              <a:t> and </a:t>
            </a:r>
            <a:r>
              <a:rPr lang="en-US" b="1" dirty="0"/>
              <a:t>secure</a:t>
            </a:r>
            <a:r>
              <a:rPr lang="en-US" dirty="0"/>
              <a:t> and enables organizations to be more </a:t>
            </a:r>
            <a:r>
              <a:rPr lang="en-US" b="1" dirty="0"/>
              <a:t>agile</a:t>
            </a:r>
            <a:r>
              <a:rPr lang="en-US" dirty="0"/>
              <a:t>. </a:t>
            </a:r>
          </a:p>
          <a:p>
            <a:pPr marL="173313" indent="-173313">
              <a:buFont typeface="Arial" panose="020B0604020202020204" pitchFamily="34" charset="0"/>
              <a:buChar char="•"/>
            </a:pPr>
            <a:r>
              <a:rPr lang="en-US" dirty="0"/>
              <a:t>By </a:t>
            </a:r>
            <a:r>
              <a:rPr lang="en-US" b="1" dirty="0"/>
              <a:t>open</a:t>
            </a:r>
            <a:r>
              <a:rPr lang="en-US" dirty="0"/>
              <a:t> we mean it is based on open standards and built on open source to deliver fast innovation..  Openness enables the ability to move, integrate and deliver applications across IT environments.  It means you can build your cloud, your way, without fear of proprietary systems or lock in. </a:t>
            </a:r>
          </a:p>
          <a:p>
            <a:pPr marL="173313" indent="-173313">
              <a:buFont typeface="Arial" panose="020B0604020202020204" pitchFamily="34" charset="0"/>
              <a:buChar char="•"/>
            </a:pPr>
            <a:r>
              <a:rPr lang="en-US" dirty="0"/>
              <a:t>By </a:t>
            </a:r>
            <a:r>
              <a:rPr lang="en-US" b="1" dirty="0"/>
              <a:t>secure</a:t>
            </a:r>
            <a:r>
              <a:rPr lang="en-US" dirty="0"/>
              <a:t> we mean you are safe in knowing that all products and services provide the visibility, control and governance you need across a hybrid IT environment. You can also be secure in knowing you are in a safe pair of hands with HP as your partner. </a:t>
            </a:r>
          </a:p>
          <a:p>
            <a:pPr marL="173313" indent="-173313">
              <a:buFont typeface="Arial" panose="020B0604020202020204" pitchFamily="34" charset="0"/>
              <a:buChar char="•"/>
            </a:pPr>
            <a:r>
              <a:rPr lang="en-US" dirty="0"/>
              <a:t>By </a:t>
            </a:r>
            <a:r>
              <a:rPr lang="en-US" b="1" dirty="0"/>
              <a:t>agile</a:t>
            </a:r>
            <a:r>
              <a:rPr lang="en-US" dirty="0"/>
              <a:t> we mean that HP provides the fastest time to business outcome through the best economics across all delivery models and solutions. IT and business can respond to the latest market challenges and use technology as a strategic advantage. You can pay as you go for as much or as little as you need.  </a:t>
            </a:r>
          </a:p>
        </p:txBody>
      </p:sp>
      <p:sp>
        <p:nvSpPr>
          <p:cNvPr id="4" name="Slide Number Placeholder 3"/>
          <p:cNvSpPr>
            <a:spLocks noGrp="1"/>
          </p:cNvSpPr>
          <p:nvPr>
            <p:ph type="sldNum" sz="quarter" idx="10"/>
          </p:nvPr>
        </p:nvSpPr>
        <p:spPr/>
        <p:txBody>
          <a:bodyPr/>
          <a:lstStyle/>
          <a:p>
            <a:fld id="{22A853E8-D85F-5D49-95D2-E1D96ABFE2B9}" type="slidenum">
              <a:rPr lang="en-GB" smtClean="0"/>
              <a:pPr/>
              <a:t>13</a:t>
            </a:fld>
            <a:endParaRPr lang="en-GB" dirty="0"/>
          </a:p>
        </p:txBody>
      </p:sp>
      <p:sp>
        <p:nvSpPr>
          <p:cNvPr id="5" name="Header Placeholder 3"/>
          <p:cNvSpPr>
            <a:spLocks noGrp="1"/>
          </p:cNvSpPr>
          <p:nvPr>
            <p:ph type="hdr" sz="quarter"/>
          </p:nvPr>
        </p:nvSpPr>
        <p:spPr>
          <a:xfrm>
            <a:off x="-1" y="0"/>
            <a:ext cx="3640381" cy="464820"/>
          </a:xfrm>
        </p:spPr>
        <p:txBody>
          <a:bodyPr/>
          <a:lstStyle/>
          <a:p>
            <a:r>
              <a:rPr lang="en-US" dirty="0" smtClean="0"/>
              <a:t>HP Helion Managed VPC for Public Sector-Client Presentation</a:t>
            </a:r>
            <a:endParaRPr lang="en-GB" dirty="0"/>
          </a:p>
        </p:txBody>
      </p:sp>
    </p:spTree>
    <p:extLst>
      <p:ext uri="{BB962C8B-B14F-4D97-AF65-F5344CB8AC3E}">
        <p14:creationId xmlns:p14="http://schemas.microsoft.com/office/powerpoint/2010/main" val="2443733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574675"/>
            <a:ext cx="6199187" cy="3487738"/>
          </a:xfrm>
        </p:spPr>
      </p:sp>
      <p:sp>
        <p:nvSpPr>
          <p:cNvPr id="3" name="Notes Placeholder 2"/>
          <p:cNvSpPr>
            <a:spLocks noGrp="1"/>
          </p:cNvSpPr>
          <p:nvPr>
            <p:ph type="body" idx="1"/>
          </p:nvPr>
        </p:nvSpPr>
        <p:spPr/>
        <p:txBody>
          <a:bodyPr/>
          <a:lstStyle/>
          <a:p>
            <a:pPr defTabSz="938973">
              <a:defRPr/>
            </a:pPr>
            <a:r>
              <a:rPr lang="en-US" dirty="0" smtClean="0"/>
              <a:t>And</a:t>
            </a:r>
            <a:r>
              <a:rPr lang="en-US" baseline="0" dirty="0" smtClean="0"/>
              <a:t> j</a:t>
            </a:r>
            <a:r>
              <a:rPr lang="en-US" dirty="0" smtClean="0"/>
              <a:t>ust as we’ve done through technology changes in the past, we listen to your concerns and collaborate with you on purposeful innovation that keeps you a step ahead. </a:t>
            </a:r>
          </a:p>
          <a:p>
            <a:pPr defTabSz="938973">
              <a:defRPr/>
            </a:pPr>
            <a:endParaRPr lang="en-US" dirty="0" smtClean="0"/>
          </a:p>
          <a:p>
            <a:pPr defTabSz="938973">
              <a:defRPr/>
            </a:pPr>
            <a:r>
              <a:rPr lang="en-US" dirty="0" smtClean="0"/>
              <a:t>Now—more than ever—you need a partner to </a:t>
            </a:r>
            <a:r>
              <a:rPr lang="en-US" b="1" dirty="0" smtClean="0"/>
              <a:t>advise</a:t>
            </a:r>
            <a:r>
              <a:rPr lang="en-US" dirty="0" smtClean="0"/>
              <a:t>, help you </a:t>
            </a:r>
            <a:r>
              <a:rPr lang="en-US" b="1" dirty="0" smtClean="0"/>
              <a:t>transform</a:t>
            </a:r>
            <a:r>
              <a:rPr lang="en-US" dirty="0" smtClean="0"/>
              <a:t>, and </a:t>
            </a:r>
            <a:r>
              <a:rPr lang="en-US" b="1" dirty="0" smtClean="0"/>
              <a:t>manage</a:t>
            </a:r>
            <a:r>
              <a:rPr lang="en-US" dirty="0" smtClean="0"/>
              <a:t> your processes so you can focus on your goals. </a:t>
            </a:r>
          </a:p>
          <a:p>
            <a:pPr defTabSz="938973">
              <a:defRPr/>
            </a:pPr>
            <a:r>
              <a:rPr lang="en-US" dirty="0" smtClean="0"/>
              <a:t> </a:t>
            </a:r>
          </a:p>
          <a:p>
            <a:pPr lvl="0"/>
            <a:r>
              <a:rPr lang="en-US" dirty="0" smtClean="0"/>
              <a:t>We’ll </a:t>
            </a:r>
            <a:r>
              <a:rPr lang="en-US" b="1" dirty="0" smtClean="0"/>
              <a:t>advise </a:t>
            </a:r>
            <a:r>
              <a:rPr lang="en-US" dirty="0" smtClean="0"/>
              <a:t>you on building a road map to get from where you are to where you want to be. And then we can design and deliver innovative new processes, applications, and infrastructure to enable your </a:t>
            </a:r>
            <a:r>
              <a:rPr lang="en-US" b="1" dirty="0" smtClean="0"/>
              <a:t>transformation</a:t>
            </a:r>
            <a:r>
              <a:rPr lang="en-US" dirty="0" smtClean="0"/>
              <a:t>. Finally, we can </a:t>
            </a:r>
            <a:r>
              <a:rPr lang="en-US" b="1" dirty="0" smtClean="0"/>
              <a:t>manage</a:t>
            </a:r>
            <a:r>
              <a:rPr lang="en-US" dirty="0" smtClean="0"/>
              <a:t> your processes to give you industry-leading service levels, help you manage risk, and work with you on the innovation you need to move forward.</a:t>
            </a:r>
          </a:p>
          <a:p>
            <a:pPr defTabSz="938973">
              <a:defRPr/>
            </a:pPr>
            <a:endParaRPr lang="en-US" dirty="0" smtClean="0"/>
          </a:p>
          <a:p>
            <a:pPr defTabSz="938973">
              <a:defRPr/>
            </a:pPr>
            <a:r>
              <a:rPr lang="en-US" dirty="0" smtClean="0"/>
              <a:t>Simply put, our goal is to help you meet yours.</a:t>
            </a:r>
          </a:p>
          <a:p>
            <a:endParaRPr lang="en-US" dirty="0" smtClean="0"/>
          </a:p>
          <a:p>
            <a:r>
              <a:rPr lang="en-US" dirty="0" smtClean="0">
                <a:latin typeface="HP Simplified" pitchFamily="34" charset="0"/>
              </a:rPr>
              <a:t>In developing this</a:t>
            </a:r>
            <a:r>
              <a:rPr lang="en-US" baseline="0" dirty="0" smtClean="0">
                <a:latin typeface="HP Simplified" pitchFamily="34" charset="0"/>
              </a:rPr>
              <a:t> broad</a:t>
            </a:r>
            <a:r>
              <a:rPr lang="en-US" dirty="0" smtClean="0">
                <a:latin typeface="HP Simplified" pitchFamily="34" charset="0"/>
              </a:rPr>
              <a:t> portfolio</a:t>
            </a:r>
            <a:r>
              <a:rPr lang="en-US" baseline="0" dirty="0" smtClean="0">
                <a:latin typeface="HP Simplified" pitchFamily="34" charset="0"/>
              </a:rPr>
              <a:t> of </a:t>
            </a:r>
            <a:r>
              <a:rPr lang="en-US" dirty="0" smtClean="0">
                <a:latin typeface="HP Simplified" pitchFamily="34" charset="0"/>
              </a:rPr>
              <a:t>solutions across various</a:t>
            </a:r>
            <a:r>
              <a:rPr lang="en-US" baseline="0" dirty="0" smtClean="0">
                <a:latin typeface="HP Simplified" pitchFamily="34" charset="0"/>
              </a:rPr>
              <a:t> delivery models,  HP is laying a foundation that is the common architecture underpinning HP Cloud.  This common architecture spans across all cloud delivery models (Private, Virtual Private and Public) providing  a seamless foundation for workloads and applications, with a continuum of SLAs whether a customer is deploying in one or more of traditional model, private cloud model, managed cloud model, public cloud model. </a:t>
            </a:r>
          </a:p>
          <a:p>
            <a:endParaRPr lang="en-US" baseline="0" dirty="0" smtClean="0">
              <a:latin typeface="HP Simplified" pitchFamily="34" charset="0"/>
            </a:endParaRPr>
          </a:p>
          <a:p>
            <a:r>
              <a:rPr lang="en-US" baseline="0" dirty="0" smtClean="0">
                <a:latin typeface="HP Simplified" pitchFamily="34" charset="0"/>
              </a:rPr>
              <a:t>Through this common architecture, HP provides a seamless experience for end users independent of infrastructure and delivery models.  This common architecture is a key announcement we will be making at Discover. </a:t>
            </a:r>
          </a:p>
          <a:p>
            <a:endParaRPr lang="en-US" dirty="0" smtClean="0">
              <a:latin typeface="HP Simplified" pitchFamily="34" charset="0"/>
            </a:endParaRPr>
          </a:p>
          <a:p>
            <a:r>
              <a:rPr lang="en-US" dirty="0" smtClean="0">
                <a:latin typeface="HP Simplified" pitchFamily="34" charset="0"/>
              </a:rPr>
              <a:t> </a:t>
            </a:r>
          </a:p>
          <a:p>
            <a:pPr lvl="0"/>
            <a:endParaRPr lang="en-US" dirty="0">
              <a:ea typeface="ＭＳ Ｐゴシック" charset="0"/>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14</a:t>
            </a:fld>
            <a:endParaRPr lang="en-GB" dirty="0">
              <a:solidFill>
                <a:prstClr val="black"/>
              </a:solidFill>
              <a:latin typeface="Calibri"/>
            </a:endParaRPr>
          </a:p>
        </p:txBody>
      </p:sp>
    </p:spTree>
    <p:extLst>
      <p:ext uri="{BB962C8B-B14F-4D97-AF65-F5344CB8AC3E}">
        <p14:creationId xmlns:p14="http://schemas.microsoft.com/office/powerpoint/2010/main" val="2961348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HP Helion Managed VPC for Public Sector-Client Presentation</a:t>
            </a:r>
            <a:endParaRPr lang="en-GB" dirty="0"/>
          </a:p>
        </p:txBody>
      </p:sp>
      <p:sp>
        <p:nvSpPr>
          <p:cNvPr id="5" name="Date Placeholder 4"/>
          <p:cNvSpPr>
            <a:spLocks noGrp="1"/>
          </p:cNvSpPr>
          <p:nvPr>
            <p:ph type="dt" idx="11"/>
          </p:nvPr>
        </p:nvSpPr>
        <p:spPr/>
        <p:txBody>
          <a:bodyPr/>
          <a:lstStyle/>
          <a:p>
            <a:r>
              <a:rPr lang="en-US" dirty="0" smtClean="0"/>
              <a:t>May 2014</a:t>
            </a:r>
            <a:endParaRPr lang="en-GB" dirty="0"/>
          </a:p>
        </p:txBody>
      </p:sp>
      <p:sp>
        <p:nvSpPr>
          <p:cNvPr id="6" name="Footer Placeholder 5"/>
          <p:cNvSpPr>
            <a:spLocks noGrp="1"/>
          </p:cNvSpPr>
          <p:nvPr>
            <p:ph type="ftr" sz="quarter" idx="12"/>
          </p:nvPr>
        </p:nvSpPr>
        <p:spPr/>
        <p:txBody>
          <a:bodyPr/>
          <a:lstStyle/>
          <a:p>
            <a:r>
              <a:rPr lang="en-GB" dirty="0" smtClean="0"/>
              <a:t>HP Restricted</a:t>
            </a:r>
            <a:endParaRPr lang="en-GB" dirty="0"/>
          </a:p>
        </p:txBody>
      </p:sp>
      <p:sp>
        <p:nvSpPr>
          <p:cNvPr id="7" name="Slide Number Placeholder 6"/>
          <p:cNvSpPr>
            <a:spLocks noGrp="1"/>
          </p:cNvSpPr>
          <p:nvPr>
            <p:ph type="sldNum" sz="quarter" idx="13"/>
          </p:nvPr>
        </p:nvSpPr>
        <p:spPr/>
        <p:txBody>
          <a:bodyPr/>
          <a:lstStyle/>
          <a:p>
            <a:fld id="{22A853E8-D85F-5D49-95D2-E1D96ABFE2B9}" type="slidenum">
              <a:rPr lang="en-GB" smtClean="0"/>
              <a:pPr/>
              <a:t>15</a:t>
            </a:fld>
            <a:endParaRPr lang="en-GB" dirty="0"/>
          </a:p>
        </p:txBody>
      </p:sp>
    </p:spTree>
    <p:extLst>
      <p:ext uri="{BB962C8B-B14F-4D97-AF65-F5344CB8AC3E}">
        <p14:creationId xmlns:p14="http://schemas.microsoft.com/office/powerpoint/2010/main" val="269970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576263"/>
            <a:ext cx="6196013" cy="3486150"/>
          </a:xfrm>
        </p:spPr>
      </p:sp>
      <p:sp>
        <p:nvSpPr>
          <p:cNvPr id="3" name="Notes Placeholder 2"/>
          <p:cNvSpPr>
            <a:spLocks noGrp="1"/>
          </p:cNvSpPr>
          <p:nvPr>
            <p:ph type="body" idx="1"/>
          </p:nvPr>
        </p:nvSpPr>
        <p:spPr/>
        <p:txBody>
          <a:bodyPr/>
          <a:lstStyle/>
          <a:p>
            <a:pPr marL="236534" indent="-236534" defTabSz="474675">
              <a:defRPr/>
            </a:pPr>
            <a:r>
              <a:rPr lang="en-US" u="none" dirty="0" smtClean="0">
                <a:solidFill>
                  <a:schemeClr val="tx1"/>
                </a:solidFill>
              </a:rPr>
              <a:t>Speaker Notes:</a:t>
            </a:r>
          </a:p>
          <a:p>
            <a:pPr marL="236534" indent="-236534" defTabSz="474675">
              <a:defRPr/>
            </a:pPr>
            <a:endParaRPr lang="en-US" u="none" dirty="0" smtClean="0">
              <a:solidFill>
                <a:schemeClr val="tx1"/>
              </a:solidFill>
            </a:endParaRPr>
          </a:p>
          <a:p>
            <a:pPr marL="236534" marR="0" indent="-236534" algn="l" defTabSz="474675" rtl="0" eaLnBrk="1" fontAlgn="auto" latinLnBrk="0" hangingPunct="1">
              <a:lnSpc>
                <a:spcPct val="100000"/>
              </a:lnSpc>
              <a:spcBef>
                <a:spcPts val="0"/>
              </a:spcBef>
              <a:spcAft>
                <a:spcPts val="600"/>
              </a:spcAft>
              <a:buClrTx/>
              <a:buSzTx/>
              <a:buFontTx/>
              <a:buNone/>
              <a:tabLst/>
              <a:defRPr/>
            </a:pPr>
            <a:r>
              <a:rPr lang="en-US" b="0" dirty="0" smtClean="0">
                <a:solidFill>
                  <a:schemeClr val="tx1"/>
                </a:solidFill>
              </a:rPr>
              <a:t>The Workload and Cloud solutions Global</a:t>
            </a:r>
            <a:r>
              <a:rPr lang="en-US" b="0" baseline="0" dirty="0" smtClean="0">
                <a:solidFill>
                  <a:schemeClr val="tx1"/>
                </a:solidFill>
              </a:rPr>
              <a:t> Practice </a:t>
            </a:r>
            <a:r>
              <a:rPr lang="en-US" sz="1200" b="0" dirty="0" smtClean="0">
                <a:solidFill>
                  <a:schemeClr val="tx1"/>
                </a:solidFill>
              </a:rPr>
              <a:t>provides clients with advisory and transformation services</a:t>
            </a:r>
            <a:r>
              <a:rPr lang="en-US" sz="1200" b="0" baseline="0" dirty="0" smtClean="0">
                <a:solidFill>
                  <a:schemeClr val="tx1"/>
                </a:solidFill>
              </a:rPr>
              <a:t> </a:t>
            </a:r>
            <a:r>
              <a:rPr lang="en-US" sz="1200" b="0" dirty="0" smtClean="0">
                <a:solidFill>
                  <a:schemeClr val="tx1"/>
                </a:solidFill>
              </a:rPr>
              <a:t>to optimize application workloads for the cloud</a:t>
            </a:r>
            <a:r>
              <a:rPr lang="en-US" sz="1200" b="0" baseline="0" dirty="0" smtClean="0">
                <a:solidFill>
                  <a:schemeClr val="tx1"/>
                </a:solidFill>
              </a:rPr>
              <a:t> based on what we see in the market:</a:t>
            </a:r>
            <a:endParaRPr lang="en-US" u="none" dirty="0" smtClean="0">
              <a:solidFill>
                <a:schemeClr val="tx1"/>
              </a:solidFill>
            </a:endParaRPr>
          </a:p>
          <a:p>
            <a:pPr marL="236534" indent="-236534" defTabSz="474675">
              <a:buFontTx/>
              <a:buAutoNum type="arabicParenR"/>
              <a:defRPr/>
            </a:pPr>
            <a:endParaRPr lang="en-US" dirty="0" smtClean="0">
              <a:solidFill>
                <a:schemeClr val="tx1"/>
              </a:solidFill>
            </a:endParaRPr>
          </a:p>
          <a:p>
            <a:pPr marL="236534" marR="0" indent="-236534" algn="l" defTabSz="474675" rtl="0" eaLnBrk="1" fontAlgn="auto" latinLnBrk="0" hangingPunct="1">
              <a:lnSpc>
                <a:spcPct val="100000"/>
              </a:lnSpc>
              <a:spcBef>
                <a:spcPts val="0"/>
              </a:spcBef>
              <a:spcAft>
                <a:spcPts val="600"/>
              </a:spcAft>
              <a:buClrTx/>
              <a:buSzTx/>
              <a:buFont typeface="Arial" pitchFamily="34" charset="0"/>
              <a:buChar char="•"/>
              <a:tabLst/>
              <a:defRPr/>
            </a:pPr>
            <a:r>
              <a:rPr lang="en-US" b="0" dirty="0" smtClean="0">
                <a:solidFill>
                  <a:schemeClr val="tx1"/>
                </a:solidFill>
              </a:rPr>
              <a:t>Clients need advice in the journey to the cloud.</a:t>
            </a:r>
            <a:r>
              <a:rPr lang="en-US" b="0" baseline="0" dirty="0" smtClean="0">
                <a:solidFill>
                  <a:schemeClr val="tx1"/>
                </a:solidFill>
              </a:rPr>
              <a:t> </a:t>
            </a:r>
            <a:r>
              <a:rPr lang="en-US" b="0" dirty="0" smtClean="0">
                <a:solidFill>
                  <a:schemeClr val="tx1"/>
                </a:solidFill>
              </a:rPr>
              <a:t>Our Advisory and Transformation services enable clients choose from a </a:t>
            </a:r>
            <a:r>
              <a:rPr lang="en-US" b="0" i="1" dirty="0" smtClean="0">
                <a:solidFill>
                  <a:schemeClr val="tx1"/>
                </a:solidFill>
              </a:rPr>
              <a:t>phased cloud transformation </a:t>
            </a:r>
            <a:r>
              <a:rPr lang="en-US" b="0" dirty="0" smtClean="0">
                <a:solidFill>
                  <a:schemeClr val="tx1"/>
                </a:solidFill>
              </a:rPr>
              <a:t>approach (retire, replace, rehost or refactor) or </a:t>
            </a:r>
            <a:r>
              <a:rPr lang="en-US" b="0" u="sng" dirty="0" smtClean="0">
                <a:solidFill>
                  <a:schemeClr val="tx1"/>
                </a:solidFill>
              </a:rPr>
              <a:t>rapid deployment approach</a:t>
            </a:r>
            <a:r>
              <a:rPr lang="en-US" b="0" u="none" dirty="0" smtClean="0">
                <a:solidFill>
                  <a:schemeClr val="tx1"/>
                </a:solidFill>
              </a:rPr>
              <a:t> </a:t>
            </a:r>
            <a:r>
              <a:rPr lang="en-US" b="0" dirty="0" smtClean="0">
                <a:solidFill>
                  <a:schemeClr val="tx1"/>
                </a:solidFill>
              </a:rPr>
              <a:t>where all applications are rapidly transformed to the cloud all at once (for</a:t>
            </a:r>
            <a:r>
              <a:rPr lang="en-US" b="0" baseline="0" dirty="0" smtClean="0">
                <a:solidFill>
                  <a:schemeClr val="tx1"/>
                </a:solidFill>
              </a:rPr>
              <a:t> example</a:t>
            </a:r>
            <a:r>
              <a:rPr lang="en-US" b="0" dirty="0" smtClean="0">
                <a:solidFill>
                  <a:schemeClr val="tx1"/>
                </a:solidFill>
              </a:rPr>
              <a:t>, Seadrill example of all apps moved to the cloud in &lt;6 months).   </a:t>
            </a:r>
          </a:p>
          <a:p>
            <a:pPr marL="236534" marR="0" indent="-236534" algn="l" defTabSz="474675" rtl="0" eaLnBrk="1" fontAlgn="auto" latinLnBrk="0" hangingPunct="1">
              <a:lnSpc>
                <a:spcPct val="100000"/>
              </a:lnSpc>
              <a:spcBef>
                <a:spcPts val="0"/>
              </a:spcBef>
              <a:spcAft>
                <a:spcPts val="600"/>
              </a:spcAft>
              <a:buClrTx/>
              <a:buSzTx/>
              <a:buFont typeface="Arial" pitchFamily="34" charset="0"/>
              <a:buChar char="•"/>
              <a:tabLst/>
              <a:defRPr/>
            </a:pPr>
            <a:endParaRPr lang="en-US" b="0" dirty="0" smtClean="0">
              <a:solidFill>
                <a:schemeClr val="tx1"/>
              </a:solidFill>
            </a:endParaRPr>
          </a:p>
          <a:p>
            <a:pPr marL="236534" marR="0" indent="-236534" algn="l" defTabSz="474675" rtl="0" eaLnBrk="1" fontAlgn="auto" latinLnBrk="0" hangingPunct="1">
              <a:lnSpc>
                <a:spcPct val="100000"/>
              </a:lnSpc>
              <a:spcBef>
                <a:spcPts val="0"/>
              </a:spcBef>
              <a:spcAft>
                <a:spcPts val="600"/>
              </a:spcAft>
              <a:buClrTx/>
              <a:buSzTx/>
              <a:buFont typeface="Arial" pitchFamily="34" charset="0"/>
              <a:buChar char="•"/>
              <a:tabLst/>
              <a:defRPr/>
            </a:pPr>
            <a:r>
              <a:rPr lang="en-US" b="0" dirty="0" smtClean="0">
                <a:solidFill>
                  <a:schemeClr val="tx1"/>
                </a:solidFill>
              </a:rPr>
              <a:t>We can satisfy the demand for hybrid environments to run the right app workloads on the right infrastructures through our Infrastructure-as-a-Service</a:t>
            </a:r>
            <a:r>
              <a:rPr lang="en-US" b="0" baseline="0" dirty="0" smtClean="0">
                <a:solidFill>
                  <a:schemeClr val="tx1"/>
                </a:solidFill>
              </a:rPr>
              <a:t> (IaaS) capabilities. </a:t>
            </a:r>
            <a:r>
              <a:rPr lang="en-US" b="0" dirty="0" smtClean="0">
                <a:solidFill>
                  <a:schemeClr val="tx1"/>
                </a:solidFill>
              </a:rPr>
              <a:t>With our IaaS offerings, based on workload optimization factors, we can run in a multitude of clouds including a public, private, or hybrid infrastructure, all managed by HP. We have a converged cloud architecture that provides APIs for open stack or traditional, as we see the industry demands a choice of both.</a:t>
            </a:r>
            <a:r>
              <a:rPr lang="en-US" b="0" baseline="0" dirty="0" smtClean="0">
                <a:solidFill>
                  <a:schemeClr val="tx1"/>
                </a:solidFill>
              </a:rPr>
              <a:t> </a:t>
            </a:r>
            <a:r>
              <a:rPr lang="en-US" b="0" dirty="0" smtClean="0">
                <a:solidFill>
                  <a:schemeClr val="tx1"/>
                </a:solidFill>
              </a:rPr>
              <a:t>In addition, compliance is a key part of our offerings including HIPPA, SOC2, PCI, and FedRAMP…to name just a few.</a:t>
            </a:r>
          </a:p>
          <a:p>
            <a:pPr marL="236534" marR="0" indent="-236534" algn="l" defTabSz="474675" rtl="0" eaLnBrk="1" fontAlgn="auto" latinLnBrk="0" hangingPunct="1">
              <a:lnSpc>
                <a:spcPct val="100000"/>
              </a:lnSpc>
              <a:spcBef>
                <a:spcPts val="0"/>
              </a:spcBef>
              <a:spcAft>
                <a:spcPts val="600"/>
              </a:spcAft>
              <a:buClrTx/>
              <a:buSzTx/>
              <a:buFont typeface="Arial" pitchFamily="34" charset="0"/>
              <a:buNone/>
              <a:tabLst/>
              <a:defRPr/>
            </a:pPr>
            <a:endParaRPr lang="en-US" b="0" baseline="0" dirty="0" smtClean="0">
              <a:solidFill>
                <a:schemeClr val="tx1"/>
              </a:solidFill>
            </a:endParaRPr>
          </a:p>
          <a:p>
            <a:pPr marL="236534" marR="0" indent="-236534" algn="l" defTabSz="474675" rtl="0" eaLnBrk="1" fontAlgn="auto" latinLnBrk="0" hangingPunct="1">
              <a:lnSpc>
                <a:spcPct val="100000"/>
              </a:lnSpc>
              <a:spcBef>
                <a:spcPts val="0"/>
              </a:spcBef>
              <a:spcAft>
                <a:spcPts val="600"/>
              </a:spcAft>
              <a:buClrTx/>
              <a:buSzTx/>
              <a:buFont typeface="Arial" pitchFamily="34" charset="0"/>
              <a:buChar char="•"/>
              <a:tabLst/>
              <a:defRPr/>
            </a:pPr>
            <a:r>
              <a:rPr lang="en-US" b="0" dirty="0" smtClean="0">
                <a:solidFill>
                  <a:schemeClr val="tx1"/>
                </a:solidFill>
              </a:rPr>
              <a:t>The industry is moving to an as-a-Service (aaS)</a:t>
            </a:r>
            <a:r>
              <a:rPr lang="en-US" b="0" baseline="0" dirty="0" smtClean="0">
                <a:solidFill>
                  <a:schemeClr val="tx1"/>
                </a:solidFill>
              </a:rPr>
              <a:t> </a:t>
            </a:r>
            <a:r>
              <a:rPr lang="en-US" b="0" dirty="0" smtClean="0">
                <a:solidFill>
                  <a:schemeClr val="tx1"/>
                </a:solidFill>
              </a:rPr>
              <a:t>market. HP provides Software</a:t>
            </a:r>
            <a:r>
              <a:rPr lang="en-US" b="0" baseline="0" dirty="0" smtClean="0">
                <a:solidFill>
                  <a:schemeClr val="tx1"/>
                </a:solidFill>
              </a:rPr>
              <a:t>-as-a-Service (</a:t>
            </a:r>
            <a:r>
              <a:rPr lang="en-US" b="0" dirty="0" smtClean="0">
                <a:solidFill>
                  <a:schemeClr val="tx1"/>
                </a:solidFill>
              </a:rPr>
              <a:t>think SAP, Oracle,</a:t>
            </a:r>
            <a:r>
              <a:rPr lang="en-US" b="0" baseline="0" dirty="0" smtClean="0">
                <a:solidFill>
                  <a:schemeClr val="tx1"/>
                </a:solidFill>
              </a:rPr>
              <a:t> and </a:t>
            </a:r>
            <a:r>
              <a:rPr lang="en-US" b="0" dirty="0" smtClean="0">
                <a:solidFill>
                  <a:schemeClr val="tx1"/>
                </a:solidFill>
              </a:rPr>
              <a:t>Microsoft), IaaS, Continuity-as-a-Service and we will be providing Storage-as-a-Service and Network-as-a-Service. We will continue to offer more aaS options.</a:t>
            </a:r>
          </a:p>
          <a:p>
            <a:pPr marL="236534" marR="0" indent="-236534" algn="l" defTabSz="474675" rtl="0" eaLnBrk="1" fontAlgn="auto" latinLnBrk="0" hangingPunct="1">
              <a:lnSpc>
                <a:spcPct val="100000"/>
              </a:lnSpc>
              <a:spcBef>
                <a:spcPts val="0"/>
              </a:spcBef>
              <a:spcAft>
                <a:spcPts val="600"/>
              </a:spcAft>
              <a:buClrTx/>
              <a:buSzTx/>
              <a:buFont typeface="Arial" pitchFamily="34" charset="0"/>
              <a:buChar char="•"/>
              <a:tabLst/>
              <a:defRPr/>
            </a:pPr>
            <a:endParaRPr lang="en-US" b="0" dirty="0" smtClean="0">
              <a:solidFill>
                <a:schemeClr val="tx1"/>
              </a:solidFill>
            </a:endParaRPr>
          </a:p>
          <a:p>
            <a:pPr marL="236534" marR="0" indent="-236534" algn="l" defTabSz="474675" rtl="0" eaLnBrk="1" fontAlgn="auto" latinLnBrk="0" hangingPunct="1">
              <a:lnSpc>
                <a:spcPct val="100000"/>
              </a:lnSpc>
              <a:spcBef>
                <a:spcPts val="0"/>
              </a:spcBef>
              <a:spcAft>
                <a:spcPts val="600"/>
              </a:spcAft>
              <a:buClrTx/>
              <a:buSzTx/>
              <a:buFont typeface="Arial" pitchFamily="34" charset="0"/>
              <a:buChar char="•"/>
              <a:tabLst/>
              <a:defRPr/>
            </a:pPr>
            <a:r>
              <a:rPr lang="en-US" b="0" dirty="0" smtClean="0">
                <a:solidFill>
                  <a:schemeClr val="tx1"/>
                </a:solidFill>
              </a:rPr>
              <a:t>We can also</a:t>
            </a:r>
            <a:r>
              <a:rPr lang="en-US" b="0" baseline="0" dirty="0" smtClean="0">
                <a:solidFill>
                  <a:schemeClr val="tx1"/>
                </a:solidFill>
              </a:rPr>
              <a:t> </a:t>
            </a:r>
            <a:r>
              <a:rPr lang="en-US" b="0" dirty="0" smtClean="0">
                <a:solidFill>
                  <a:schemeClr val="tx1"/>
                </a:solidFill>
              </a:rPr>
              <a:t>provide</a:t>
            </a:r>
            <a:r>
              <a:rPr lang="en-US" b="0" baseline="0" dirty="0" smtClean="0">
                <a:solidFill>
                  <a:schemeClr val="tx1"/>
                </a:solidFill>
              </a:rPr>
              <a:t> </a:t>
            </a:r>
            <a:r>
              <a:rPr lang="en-US" b="0" dirty="0" smtClean="0">
                <a:solidFill>
                  <a:schemeClr val="tx1"/>
                </a:solidFill>
              </a:rPr>
              <a:t>clients cloud continuity options contingent on app workloads ranging from simple backup and recovery to high availability</a:t>
            </a:r>
            <a:r>
              <a:rPr lang="en-US" b="0" baseline="0" dirty="0" smtClean="0">
                <a:solidFill>
                  <a:schemeClr val="tx1"/>
                </a:solidFill>
              </a:rPr>
              <a:t> (</a:t>
            </a:r>
            <a:r>
              <a:rPr lang="en-US" b="0" dirty="0" smtClean="0">
                <a:solidFill>
                  <a:schemeClr val="tx1"/>
                </a:solidFill>
              </a:rPr>
              <a:t>HA) of 99.999% uptime to cover a variety of application workloads</a:t>
            </a:r>
          </a:p>
          <a:p>
            <a:pPr marL="236534" marR="0" indent="-236534" algn="l" defTabSz="474675" rtl="0" eaLnBrk="1" fontAlgn="auto" latinLnBrk="0" hangingPunct="1">
              <a:lnSpc>
                <a:spcPct val="100000"/>
              </a:lnSpc>
              <a:spcBef>
                <a:spcPts val="0"/>
              </a:spcBef>
              <a:spcAft>
                <a:spcPts val="600"/>
              </a:spcAft>
              <a:buClrTx/>
              <a:buSzTx/>
              <a:buFont typeface="Arial" pitchFamily="34" charset="0"/>
              <a:buChar char="•"/>
              <a:tabLst/>
              <a:defRPr/>
            </a:pPr>
            <a:endParaRPr lang="en-US" b="0" dirty="0" smtClean="0">
              <a:solidFill>
                <a:schemeClr val="tx1"/>
              </a:solidFill>
            </a:endParaRPr>
          </a:p>
          <a:p>
            <a:pPr defTabSz="474675">
              <a:defRPr/>
            </a:pPr>
            <a:endParaRPr lang="en-US" b="0" dirty="0" smtClean="0">
              <a:solidFill>
                <a:schemeClr val="tx1"/>
              </a:solidFill>
            </a:endParaRPr>
          </a:p>
          <a:p>
            <a:pPr defTabSz="474675">
              <a:defRPr/>
            </a:pPr>
            <a:r>
              <a:rPr lang="en-US" b="0" dirty="0" smtClean="0">
                <a:solidFill>
                  <a:schemeClr val="tx1"/>
                </a:solidFill>
              </a:rPr>
              <a:t>Let’s take a look at some cloud facts that differentiate us in the marketplace.</a:t>
            </a:r>
          </a:p>
          <a:p>
            <a:endParaRPr lang="en-US" dirty="0">
              <a:solidFill>
                <a:schemeClr val="tx1"/>
              </a:solidFill>
              <a:ea typeface="ＭＳ Ｐゴシック" charset="0"/>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16</a:t>
            </a:fld>
            <a:endParaRPr lang="en-GB" dirty="0">
              <a:solidFill>
                <a:prstClr val="black"/>
              </a:solidFill>
              <a:latin typeface="Calibri"/>
            </a:endParaRPr>
          </a:p>
        </p:txBody>
      </p:sp>
      <p:sp>
        <p:nvSpPr>
          <p:cNvPr id="5" name="Header Placeholder 3"/>
          <p:cNvSpPr>
            <a:spLocks noGrp="1"/>
          </p:cNvSpPr>
          <p:nvPr>
            <p:ph type="hdr" sz="quarter"/>
          </p:nvPr>
        </p:nvSpPr>
        <p:spPr>
          <a:xfrm>
            <a:off x="2" y="0"/>
            <a:ext cx="4348923" cy="464820"/>
          </a:xfrm>
        </p:spPr>
        <p:txBody>
          <a:bodyPr/>
          <a:lstStyle/>
          <a:p>
            <a:r>
              <a:rPr lang="en-US" dirty="0" smtClean="0"/>
              <a:t>HP Helion Managed Virtual Private Cloud for Public Sector Offering Awareness Training (Tier 1)</a:t>
            </a:r>
            <a:endParaRPr lang="en-GB" dirty="0"/>
          </a:p>
        </p:txBody>
      </p:sp>
      <p:sp>
        <p:nvSpPr>
          <p:cNvPr id="6" name="Date Placeholder 4"/>
          <p:cNvSpPr>
            <a:spLocks noGrp="1"/>
          </p:cNvSpPr>
          <p:nvPr>
            <p:ph type="dt" idx="1"/>
          </p:nvPr>
        </p:nvSpPr>
        <p:spPr>
          <a:xfrm>
            <a:off x="5094455" y="0"/>
            <a:ext cx="1785767" cy="464820"/>
          </a:xfrm>
        </p:spPr>
        <p:txBody>
          <a:bodyPr/>
          <a:lstStyle/>
          <a:p>
            <a:r>
              <a:rPr lang="en-US" dirty="0" smtClean="0"/>
              <a:t>May 2014</a:t>
            </a:r>
            <a:endParaRPr lang="en-GB" dirty="0"/>
          </a:p>
        </p:txBody>
      </p:sp>
      <p:sp>
        <p:nvSpPr>
          <p:cNvPr id="7" name="Footer Placeholder 5"/>
          <p:cNvSpPr>
            <a:spLocks noGrp="1"/>
          </p:cNvSpPr>
          <p:nvPr>
            <p:ph type="ftr" sz="quarter" idx="4"/>
          </p:nvPr>
        </p:nvSpPr>
        <p:spPr>
          <a:xfrm>
            <a:off x="1" y="9025254"/>
            <a:ext cx="2982119" cy="269532"/>
          </a:xfrm>
        </p:spPr>
        <p:txBody>
          <a:bodyPr/>
          <a:lstStyle/>
          <a:p>
            <a:r>
              <a:rPr lang="en-US" dirty="0" smtClean="0"/>
              <a:t>HP Confidential – For training purposes only</a:t>
            </a:r>
            <a:endParaRPr lang="en-GB" dirty="0"/>
          </a:p>
        </p:txBody>
      </p:sp>
    </p:spTree>
    <p:extLst>
      <p:ext uri="{BB962C8B-B14F-4D97-AF65-F5344CB8AC3E}">
        <p14:creationId xmlns:p14="http://schemas.microsoft.com/office/powerpoint/2010/main" val="2218956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576263"/>
            <a:ext cx="6196013" cy="3486150"/>
          </a:xfrm>
        </p:spPr>
      </p:sp>
      <p:sp>
        <p:nvSpPr>
          <p:cNvPr id="3" name="Notes Placeholder 2"/>
          <p:cNvSpPr>
            <a:spLocks noGrp="1"/>
          </p:cNvSpPr>
          <p:nvPr>
            <p:ph type="body" idx="1"/>
          </p:nvPr>
        </p:nvSpPr>
        <p:spPr/>
        <p:txBody>
          <a:bodyPr/>
          <a:lstStyle/>
          <a:p>
            <a:pPr defTabSz="434905">
              <a:spcAft>
                <a:spcPts val="404"/>
              </a:spcAft>
              <a:buSzPct val="100000"/>
              <a:defRPr/>
            </a:pPr>
            <a:r>
              <a:rPr lang="en-US" dirty="0"/>
              <a:t>For clients in any industry who needs to quickly react to dynamic market forces when business needs shift, HP provides Helion Managed Virtual Private Cloud to help them quickly and securely add infrastructure and capabilities without capital outlay, as well as upgrade business-critical applications to meet business and compliance requirements. This will give you a competitive advantage by freeing up capital to invest in new products and services as well reducing time-to-market while providing business assurance in meeting compliance reporting mandates.</a:t>
            </a:r>
          </a:p>
          <a:p>
            <a:pPr defTabSz="434905">
              <a:spcAft>
                <a:spcPts val="404"/>
              </a:spcAft>
              <a:buSzPct val="100000"/>
            </a:pPr>
            <a:r>
              <a:rPr lang="en-US" dirty="0">
                <a:solidFill>
                  <a:schemeClr val="accent1"/>
                </a:solidFill>
                <a:latin typeface="HP Simplified" pitchFamily="34" charset="0"/>
                <a:cs typeface="HP Simplified" pitchFamily="34" charset="0"/>
              </a:rPr>
              <a:t>Helion Managed Virtual Private Cloud is a flexible cloud computing infrastructure that enables the Enterprise to transform and embrace new economics, improved business agility and secure systems at high levels of availability and responsiveness.</a:t>
            </a:r>
          </a:p>
          <a:p>
            <a:pPr marL="288867" indent="-288867" defTabSz="434905">
              <a:spcAft>
                <a:spcPts val="404"/>
              </a:spcAft>
              <a:buSzPct val="100000"/>
              <a:buFont typeface="Arial" panose="020B0604020202020204" pitchFamily="34" charset="0"/>
              <a:buChar char="•"/>
            </a:pPr>
            <a:r>
              <a:rPr lang="en-US" dirty="0">
                <a:solidFill>
                  <a:srgbClr val="000000"/>
                </a:solidFill>
                <a:latin typeface="HP Simplified" pitchFamily="34" charset="0"/>
                <a:cs typeface="HP Simplified" pitchFamily="34" charset="0"/>
              </a:rPr>
              <a:t>Scalability—Scale the infrastructure up or down, within a chosen range.</a:t>
            </a:r>
          </a:p>
          <a:p>
            <a:pPr marL="288867" indent="-288867" defTabSz="434905">
              <a:spcAft>
                <a:spcPts val="404"/>
              </a:spcAft>
              <a:buSzPct val="100000"/>
              <a:buFont typeface="Arial" panose="020B0604020202020204" pitchFamily="34" charset="0"/>
              <a:buChar char="•"/>
            </a:pPr>
            <a:r>
              <a:rPr lang="en-US" dirty="0">
                <a:solidFill>
                  <a:srgbClr val="000000"/>
                </a:solidFill>
                <a:latin typeface="HP Simplified" pitchFamily="34" charset="0"/>
                <a:cs typeface="HP Simplified" pitchFamily="34" charset="0"/>
              </a:rPr>
              <a:t>Capital—No upfront outlay for infrastructure investments, leverage our economies of scale, and move to an OPEX model.</a:t>
            </a:r>
          </a:p>
          <a:p>
            <a:pPr marL="288867" indent="-288867" defTabSz="434905">
              <a:spcAft>
                <a:spcPts val="404"/>
              </a:spcAft>
              <a:buSzPct val="100000"/>
              <a:buFont typeface="Arial" panose="020B0604020202020204" pitchFamily="34" charset="0"/>
              <a:buChar char="•"/>
            </a:pPr>
            <a:r>
              <a:rPr lang="en-US" dirty="0">
                <a:solidFill>
                  <a:srgbClr val="000000"/>
                </a:solidFill>
                <a:latin typeface="HP Simplified" pitchFamily="34" charset="0"/>
                <a:cs typeface="HP Simplified" pitchFamily="34" charset="0"/>
              </a:rPr>
              <a:t>Security—Have peace-of-mind with our hardened security platform that includes dedicated network compartments, VLANS, certified OS builds, and proactive environment monitoring.</a:t>
            </a:r>
          </a:p>
          <a:p>
            <a:pPr marL="288867" indent="-288867" defTabSz="434905">
              <a:spcAft>
                <a:spcPts val="404"/>
              </a:spcAft>
              <a:buSzPct val="100000"/>
              <a:buFont typeface="Arial" panose="020B0604020202020204" pitchFamily="34" charset="0"/>
              <a:buChar char="•"/>
            </a:pPr>
            <a:r>
              <a:rPr lang="en-US" dirty="0">
                <a:solidFill>
                  <a:srgbClr val="000000"/>
                </a:solidFill>
                <a:latin typeface="HP Simplified" pitchFamily="34" charset="0"/>
                <a:cs typeface="HP Simplified" pitchFamily="34" charset="0"/>
              </a:rPr>
              <a:t>Audit reporting capabilities to easily comply with Sarbanes-Oxley, ISE, among other regulations.</a:t>
            </a:r>
          </a:p>
          <a:p>
            <a:pPr marL="288867" indent="-288867" defTabSz="434905">
              <a:spcAft>
                <a:spcPts val="404"/>
              </a:spcAft>
              <a:buSzPct val="100000"/>
              <a:buFont typeface="Arial" panose="020B0604020202020204" pitchFamily="34" charset="0"/>
              <a:buChar char="•"/>
            </a:pPr>
            <a:r>
              <a:rPr lang="en-US" dirty="0">
                <a:solidFill>
                  <a:srgbClr val="000000"/>
                </a:solidFill>
                <a:latin typeface="HP Simplified" pitchFamily="34" charset="0"/>
                <a:cs typeface="HP Simplified" pitchFamily="34" charset="0"/>
              </a:rPr>
              <a:t>Delivery: Orlando-based data center staffed with U.S. </a:t>
            </a:r>
            <a:r>
              <a:rPr lang="en-US" dirty="0" smtClean="0">
                <a:solidFill>
                  <a:srgbClr val="000000"/>
                </a:solidFill>
                <a:latin typeface="HP Simplified" pitchFamily="34" charset="0"/>
                <a:cs typeface="HP Simplified" pitchFamily="34" charset="0"/>
              </a:rPr>
              <a:t>persons (employees authorized to work in the U.S.) or U.S. citizens if required</a:t>
            </a:r>
            <a:endParaRPr lang="en-US" dirty="0">
              <a:solidFill>
                <a:srgbClr val="000000"/>
              </a:solidFill>
              <a:latin typeface="HP Simplified" pitchFamily="34" charset="0"/>
              <a:cs typeface="HP Simplified" pitchFamily="34" charset="0"/>
            </a:endParaRPr>
          </a:p>
          <a:p>
            <a:pPr marL="288867" indent="-288867" defTabSz="434905">
              <a:spcAft>
                <a:spcPts val="404"/>
              </a:spcAft>
              <a:buSzPct val="100000"/>
              <a:buFont typeface="Arial" panose="020B0604020202020204" pitchFamily="34" charset="0"/>
              <a:buChar char="•"/>
            </a:pPr>
            <a:r>
              <a:rPr lang="en-US" dirty="0">
                <a:solidFill>
                  <a:srgbClr val="000000"/>
                </a:solidFill>
                <a:latin typeface="HP Simplified" pitchFamily="34" charset="0"/>
                <a:cs typeface="HP Simplified" pitchFamily="34" charset="0"/>
              </a:rPr>
              <a:t>Reliable- </a:t>
            </a:r>
            <a:r>
              <a:rPr lang="en-US" dirty="0" smtClean="0"/>
              <a:t>disaster recovery options combined with server and data center configuration are utilized to provide a reliable and stable infrastructure at availability levels from 99.0%-99.95%</a:t>
            </a:r>
            <a:endParaRPr lang="en-US" dirty="0">
              <a:solidFill>
                <a:srgbClr val="000000"/>
              </a:solidFill>
              <a:latin typeface="HP Simplified" pitchFamily="34" charset="0"/>
              <a:cs typeface="HP Simplified" pitchFamily="34" charset="0"/>
            </a:endParaRPr>
          </a:p>
          <a:p>
            <a:endParaRPr lang="en-US" dirty="0">
              <a:ea typeface="ＭＳ Ｐゴシック" charset="0"/>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17</a:t>
            </a:fld>
            <a:endParaRPr lang="en-GB" dirty="0">
              <a:solidFill>
                <a:prstClr val="black"/>
              </a:solidFill>
              <a:latin typeface="Calibri"/>
            </a:endParaRPr>
          </a:p>
        </p:txBody>
      </p:sp>
      <p:sp>
        <p:nvSpPr>
          <p:cNvPr id="5" name="Header Placeholder 3"/>
          <p:cNvSpPr>
            <a:spLocks noGrp="1"/>
          </p:cNvSpPr>
          <p:nvPr>
            <p:ph type="hdr" sz="quarter"/>
          </p:nvPr>
        </p:nvSpPr>
        <p:spPr>
          <a:xfrm>
            <a:off x="-1" y="0"/>
            <a:ext cx="3640381" cy="464820"/>
          </a:xfrm>
        </p:spPr>
        <p:txBody>
          <a:bodyPr/>
          <a:lstStyle/>
          <a:p>
            <a:r>
              <a:rPr lang="en-US" dirty="0" smtClean="0"/>
              <a:t>HP Helion Managed VPC for Public Sector-Client Presentation</a:t>
            </a:r>
            <a:endParaRPr lang="en-GB" dirty="0"/>
          </a:p>
        </p:txBody>
      </p:sp>
    </p:spTree>
    <p:extLst>
      <p:ext uri="{BB962C8B-B14F-4D97-AF65-F5344CB8AC3E}">
        <p14:creationId xmlns:p14="http://schemas.microsoft.com/office/powerpoint/2010/main" val="2218956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main benefits?</a:t>
            </a:r>
          </a:p>
          <a:p>
            <a:endParaRPr lang="en-US" dirty="0"/>
          </a:p>
          <a:p>
            <a:pPr marL="174708" indent="-174708">
              <a:buFont typeface="Arial" pitchFamily="34" charset="0"/>
              <a:buChar char="•"/>
            </a:pPr>
            <a:r>
              <a:rPr lang="en-US" dirty="0"/>
              <a:t>Accelerates private cloud adoption  &amp; shared IT service model</a:t>
            </a:r>
          </a:p>
          <a:p>
            <a:pPr marL="174708" indent="-174708">
              <a:buFont typeface="Arial" pitchFamily="34" charset="0"/>
              <a:buChar char="•"/>
            </a:pPr>
            <a:r>
              <a:rPr lang="en-US" dirty="0"/>
              <a:t>Increases IT utilization and lowers costs via shared IT services</a:t>
            </a:r>
          </a:p>
          <a:p>
            <a:pPr marL="640350" lvl="1" indent="-174708">
              <a:buFont typeface="Arial" pitchFamily="34" charset="0"/>
              <a:buChar char="•"/>
            </a:pPr>
            <a:r>
              <a:rPr lang="en-US" dirty="0"/>
              <a:t>Supports multi-departmental usage requirements</a:t>
            </a:r>
          </a:p>
          <a:p>
            <a:pPr marL="640350" lvl="1" indent="-174708">
              <a:buFont typeface="Arial" pitchFamily="34" charset="0"/>
              <a:buChar char="•"/>
            </a:pPr>
            <a:r>
              <a:rPr lang="en-US" dirty="0"/>
              <a:t>Enables internal metering, billing, chargeback capability</a:t>
            </a:r>
          </a:p>
          <a:p>
            <a:pPr marL="174708" indent="-174708">
              <a:buFont typeface="Arial" pitchFamily="34" charset="0"/>
              <a:buChar char="•"/>
            </a:pPr>
            <a:r>
              <a:rPr lang="en-US" dirty="0"/>
              <a:t>Increases security, compliance, flexibility &amp; scalability - e.g., network isolation, firewalls, database privacy and secure connectivity. </a:t>
            </a:r>
          </a:p>
          <a:p>
            <a:pPr marL="174708" indent="-174708">
              <a:buFont typeface="Arial" pitchFamily="34" charset="0"/>
              <a:buChar char="•"/>
            </a:pPr>
            <a:r>
              <a:rPr lang="en-US" dirty="0"/>
              <a:t>Provides system-level SLA supporting enterprise applications (99.95%)</a:t>
            </a:r>
          </a:p>
          <a:p>
            <a:pPr marL="174708" indent="-174708">
              <a:buFont typeface="Arial" pitchFamily="34" charset="0"/>
              <a:buChar char="•"/>
            </a:pPr>
            <a:r>
              <a:rPr lang="en-US" dirty="0"/>
              <a:t>Enables internal/external IT service brokering</a:t>
            </a:r>
          </a:p>
          <a:p>
            <a:pPr marL="174708" indent="-174708">
              <a:buFont typeface="Arial" pitchFamily="34" charset="0"/>
              <a:buChar char="•"/>
            </a:pPr>
            <a:r>
              <a:rPr lang="en-US" dirty="0"/>
              <a:t>Replaces legacy IT, enabling consolidation and virtualization</a:t>
            </a:r>
          </a:p>
          <a:p>
            <a:pPr marL="174708" indent="-174708">
              <a:buFont typeface="Arial" pitchFamily="34" charset="0"/>
              <a:buChar char="•"/>
            </a:pPr>
            <a:r>
              <a:rPr lang="en-US" dirty="0"/>
              <a:t>Provides  self-service Private Cloud Customer Portal</a:t>
            </a:r>
          </a:p>
          <a:p>
            <a:pPr marL="174708" indent="-174708">
              <a:buFont typeface="Arial" pitchFamily="34" charset="0"/>
              <a:buChar char="•"/>
            </a:pPr>
            <a:r>
              <a:rPr lang="en-US" dirty="0"/>
              <a:t>Addresses knowledge, skill and resource gaps</a:t>
            </a:r>
          </a:p>
          <a:p>
            <a:pPr marL="174708" indent="-174708">
              <a:buFont typeface="Arial" pitchFamily="34" charset="0"/>
              <a:buChar char="•"/>
            </a:pPr>
            <a:r>
              <a:rPr lang="en-US" dirty="0"/>
              <a:t>Reduces operational risk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50A9E7FF-225A-48D9-91E8-FC603EB854B9}" type="slidenum">
              <a:rPr lang="en-GB" smtClean="0"/>
              <a:pPr>
                <a:defRPr/>
              </a:pPr>
              <a:t>18</a:t>
            </a:fld>
            <a:endParaRPr lang="en-GB" dirty="0"/>
          </a:p>
        </p:txBody>
      </p:sp>
    </p:spTree>
    <p:extLst>
      <p:ext uri="{BB962C8B-B14F-4D97-AF65-F5344CB8AC3E}">
        <p14:creationId xmlns:p14="http://schemas.microsoft.com/office/powerpoint/2010/main" val="629685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600" b="1" dirty="0" smtClean="0"/>
              <a:t>ADDITIONAL INFO:</a:t>
            </a:r>
          </a:p>
          <a:p>
            <a:pPr marL="0" indent="0">
              <a:buFont typeface="Arial" pitchFamily="34" charset="0"/>
              <a:buNone/>
            </a:pPr>
            <a:endParaRPr lang="en-US" sz="1600" b="1" dirty="0" smtClean="0"/>
          </a:p>
          <a:p>
            <a:pPr marL="0" indent="0">
              <a:buFont typeface="Arial" pitchFamily="34" charset="0"/>
              <a:buNone/>
            </a:pPr>
            <a:r>
              <a:rPr lang="en-US" sz="1600" b="1" dirty="0" smtClean="0"/>
              <a:t>FedRAMP</a:t>
            </a:r>
            <a:endParaRPr lang="en-US" sz="1600" b="1" dirty="0"/>
          </a:p>
          <a:p>
            <a:pPr marL="0" indent="0" defTabSz="462229">
              <a:buFont typeface="Arial" pitchFamily="34" charset="0"/>
              <a:buNone/>
              <a:defRPr/>
            </a:pPr>
            <a:r>
              <a:rPr lang="en-US" sz="1600" dirty="0"/>
              <a:t>The primary goal of FedRAMP is to authorize cloud services, </a:t>
            </a:r>
            <a:r>
              <a:rPr lang="en-US" sz="1600" dirty="0" smtClean="0"/>
              <a:t>It </a:t>
            </a:r>
            <a:r>
              <a:rPr lang="en-US" sz="1600" dirty="0"/>
              <a:t>does not provide subsequent government programs with Authority to Operate (ATO), but supports their getting </a:t>
            </a:r>
            <a:r>
              <a:rPr lang="en-US" sz="1600" dirty="0" smtClean="0"/>
              <a:t> that ATO </a:t>
            </a:r>
            <a:r>
              <a:rPr lang="en-US" sz="1600" dirty="0"/>
              <a:t>in a consistent, reproducible, and expeditious manner. Helion Managed VPC has achieved a FedRAMP Provisional Authorization, which means that the offering has undergone a rigorous </a:t>
            </a:r>
            <a:r>
              <a:rPr lang="en-US" sz="1600" dirty="0" smtClean="0"/>
              <a:t>assessment</a:t>
            </a:r>
            <a:r>
              <a:rPr lang="en-US" sz="1600" baseline="0" dirty="0" smtClean="0"/>
              <a:t> by an independent third party assessment organization (3PAO)</a:t>
            </a:r>
            <a:r>
              <a:rPr lang="en-US" sz="1600" dirty="0" smtClean="0"/>
              <a:t> </a:t>
            </a:r>
            <a:r>
              <a:rPr lang="en-US" sz="1600" dirty="0"/>
              <a:t>and has passed muster!  HP is one of the very first companies to have a cloud offering that has this distinction</a:t>
            </a:r>
            <a:r>
              <a:rPr lang="en-US" sz="1600" dirty="0" smtClean="0"/>
              <a:t>!</a:t>
            </a:r>
          </a:p>
          <a:p>
            <a:pPr marL="0" indent="0" defTabSz="462229">
              <a:buFont typeface="Arial" pitchFamily="34" charset="0"/>
              <a:buNone/>
              <a:defRPr/>
            </a:pPr>
            <a:endParaRPr lang="en-US" sz="1600" dirty="0"/>
          </a:p>
          <a:p>
            <a:pPr marL="0" lvl="0" indent="0">
              <a:buFont typeface="Arial" pitchFamily="34" charset="0"/>
              <a:buNone/>
            </a:pPr>
            <a:r>
              <a:rPr lang="en-US" sz="1400" b="0" dirty="0" smtClean="0">
                <a:solidFill>
                  <a:schemeClr val="tx1"/>
                </a:solidFill>
              </a:rPr>
              <a:t>It’s important to understand some of the different FedRAMP authorizations:</a:t>
            </a:r>
          </a:p>
          <a:p>
            <a:pPr marL="404813" lvl="2" indent="-234950">
              <a:buFont typeface="Wingdings" pitchFamily="2" charset="2"/>
              <a:buChar char="§"/>
            </a:pPr>
            <a:r>
              <a:rPr lang="en-US" sz="1200" b="0" dirty="0" smtClean="0">
                <a:solidFill>
                  <a:schemeClr val="tx1"/>
                </a:solidFill>
              </a:rPr>
              <a:t>The level of authorization HP was granted represents the highest level and FedRAMP JAB authorizes a system on behalf of the entire federal government by issuing a pATO.  </a:t>
            </a:r>
          </a:p>
          <a:p>
            <a:pPr marL="404813" lvl="2" indent="-234950">
              <a:buFont typeface="Wingdings" pitchFamily="2" charset="2"/>
              <a:buChar char="§"/>
            </a:pPr>
            <a:r>
              <a:rPr lang="en-US" sz="1200" b="0" dirty="0" smtClean="0">
                <a:solidFill>
                  <a:schemeClr val="tx1"/>
                </a:solidFill>
              </a:rPr>
              <a:t>Individual agencies can also authorize a system on behalf of their agency by issuing an Agency ATO (example: Amazon Web Services received an agency FedRAMP authorization from the Department of Health and Human Services (HHS)).</a:t>
            </a:r>
          </a:p>
          <a:p>
            <a:pPr marL="0" lvl="0" indent="0">
              <a:buFont typeface="Arial" pitchFamily="34" charset="0"/>
              <a:buNone/>
            </a:pPr>
            <a:r>
              <a:rPr lang="en-US" sz="1400" b="0" dirty="0" smtClean="0">
                <a:solidFill>
                  <a:schemeClr val="tx1"/>
                </a:solidFill>
              </a:rPr>
              <a:t>Any agency can leverage HP’s pATO – at no additional cost – and grant their own ATO without conducting duplicative assessments, saving our customers time and money.</a:t>
            </a:r>
          </a:p>
          <a:p>
            <a:pPr marL="0" indent="0" defTabSz="462229">
              <a:buFont typeface="Arial" pitchFamily="34" charset="0"/>
              <a:buNone/>
              <a:defRPr/>
            </a:pPr>
            <a:endParaRPr lang="en-US" sz="1600" dirty="0" smtClean="0"/>
          </a:p>
          <a:p>
            <a:pPr marL="0" indent="0" defTabSz="462229">
              <a:buFont typeface="Arial" pitchFamily="34" charset="0"/>
              <a:buNone/>
              <a:defRPr/>
            </a:pPr>
            <a:r>
              <a:rPr lang="en-US" sz="1600" b="1" dirty="0" smtClean="0"/>
              <a:t>DISA ECSB</a:t>
            </a:r>
          </a:p>
          <a:p>
            <a:pPr marL="0" indent="0" defTabSz="462229">
              <a:buFont typeface="Arial" pitchFamily="34" charset="0"/>
              <a:buNone/>
              <a:defRPr/>
            </a:pPr>
            <a:r>
              <a:rPr lang="en-US" sz="1600" dirty="0" smtClean="0"/>
              <a:t>Our DISA</a:t>
            </a:r>
            <a:r>
              <a:rPr lang="en-US" sz="1600" baseline="0" dirty="0" smtClean="0"/>
              <a:t> ECSB provisional authorization for HP to be used by a DoD cloud customer as a container is pending. With this PA, HP demonstrates that we meet the requirements of managed cloud workloads for all DoD components. The DISA ECSB establishes the DoD security requirements for cloud service providers (CSPs) to host DoD content up to and including the Secret level. </a:t>
            </a:r>
            <a:endParaRPr lang="en-US" sz="1600" dirty="0"/>
          </a:p>
          <a:p>
            <a:pPr marL="280862" indent="-280862">
              <a:buFont typeface="Arial" pitchFamily="34" charset="0"/>
              <a:buChar char="•"/>
            </a:pPr>
            <a:endParaRPr lang="en-US" sz="1600" b="1"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19</a:t>
            </a:fld>
            <a:endParaRPr lang="en-GB" dirty="0"/>
          </a:p>
        </p:txBody>
      </p:sp>
      <p:sp>
        <p:nvSpPr>
          <p:cNvPr id="6" name="Date Placeholder 4"/>
          <p:cNvSpPr>
            <a:spLocks noGrp="1"/>
          </p:cNvSpPr>
          <p:nvPr>
            <p:ph type="dt" idx="1"/>
          </p:nvPr>
        </p:nvSpPr>
        <p:spPr>
          <a:xfrm>
            <a:off x="3898102" y="0"/>
            <a:ext cx="2982119" cy="464820"/>
          </a:xfrm>
        </p:spPr>
        <p:txBody>
          <a:bodyPr/>
          <a:lstStyle/>
          <a:p>
            <a:pPr>
              <a:defRPr/>
            </a:pPr>
            <a:r>
              <a:rPr lang="en-US" dirty="0" smtClean="0"/>
              <a:t>July 2013</a:t>
            </a:r>
            <a:endParaRPr lang="en-US" dirty="0"/>
          </a:p>
        </p:txBody>
      </p:sp>
      <p:sp>
        <p:nvSpPr>
          <p:cNvPr id="7" name="Footer Placeholder 5"/>
          <p:cNvSpPr>
            <a:spLocks noGrp="1"/>
          </p:cNvSpPr>
          <p:nvPr>
            <p:ph type="ftr" sz="quarter" idx="4"/>
          </p:nvPr>
        </p:nvSpPr>
        <p:spPr>
          <a:xfrm>
            <a:off x="0" y="8829967"/>
            <a:ext cx="2982119" cy="464820"/>
          </a:xfrm>
        </p:spPr>
        <p:txBody>
          <a:bodyPr/>
          <a:lstStyle/>
          <a:p>
            <a:r>
              <a:rPr lang="en-GB" dirty="0" smtClean="0"/>
              <a:t>HP Restricted</a:t>
            </a:r>
            <a:endParaRPr lang="en-GB" dirty="0"/>
          </a:p>
        </p:txBody>
      </p:sp>
      <p:sp>
        <p:nvSpPr>
          <p:cNvPr id="8" name="Header Placeholder 3"/>
          <p:cNvSpPr txBox="1">
            <a:spLocks/>
          </p:cNvSpPr>
          <p:nvPr/>
        </p:nvSpPr>
        <p:spPr>
          <a:xfrm>
            <a:off x="257721" y="146304"/>
            <a:ext cx="3640381" cy="464820"/>
          </a:xfrm>
          <a:prstGeom prst="rect">
            <a:avLst/>
          </a:prstGeom>
        </p:spPr>
        <p:txBody>
          <a:bodyPr vert="horz" lIns="92446" tIns="46223" rIns="92446" bIns="46223" rtlCol="0"/>
          <a:lstStyle>
            <a:defPPr>
              <a:defRPr lang="en-US"/>
            </a:defPPr>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HP Helion Managed VPC for Public Sector-Client Presentation</a:t>
            </a:r>
            <a:endParaRPr lang="en-GB" dirty="0"/>
          </a:p>
        </p:txBody>
      </p:sp>
    </p:spTree>
    <p:extLst>
      <p:ext uri="{BB962C8B-B14F-4D97-AF65-F5344CB8AC3E}">
        <p14:creationId xmlns:p14="http://schemas.microsoft.com/office/powerpoint/2010/main" val="954904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latin typeface="Arial"/>
              <a:cs typeface="+mn-cs"/>
            </a:endParaRPr>
          </a:p>
          <a:p>
            <a:r>
              <a:rPr lang="en-US" dirty="0">
                <a:latin typeface="Arial"/>
                <a:cs typeface="+mn-cs"/>
              </a:rPr>
              <a:t>While no service can guarantee absolute security, HP applies our extensive, global security expertise to keep your information and processes isolated and protect them from logical and physical threats. Working in tandem with our HP security experts, we cover your enterprise needs</a:t>
            </a:r>
          </a:p>
          <a:p>
            <a:endParaRPr lang="en-US" dirty="0">
              <a:latin typeface="Arial"/>
              <a:cs typeface="+mn-cs"/>
            </a:endParaRPr>
          </a:p>
          <a:p>
            <a:r>
              <a:rPr lang="en-US" b="1" dirty="0">
                <a:latin typeface="Arial"/>
                <a:cs typeface="+mn-cs"/>
              </a:rPr>
              <a:t>HP Places Security and Privacy at the Forefront of the Solution</a:t>
            </a:r>
            <a:endParaRPr lang="en-US" dirty="0">
              <a:latin typeface="Arial"/>
              <a:cs typeface="+mn-cs"/>
            </a:endParaRPr>
          </a:p>
          <a:p>
            <a:endParaRPr lang="en-US" dirty="0">
              <a:latin typeface="Arial"/>
              <a:cs typeface="+mn-cs"/>
            </a:endParaRPr>
          </a:p>
          <a:p>
            <a:r>
              <a:rPr lang="en-US" dirty="0">
                <a:latin typeface="Arial"/>
                <a:cs typeface="+mn-cs"/>
              </a:rPr>
              <a:t>Both HP and many of our clients operate on a global scale where regional and sectorial legislation and regulation has an impact.  Since </a:t>
            </a:r>
            <a:r>
              <a:rPr lang="en-US" dirty="0" smtClean="0">
                <a:latin typeface="Arial"/>
                <a:cs typeface="+mn-cs"/>
              </a:rPr>
              <a:t>Helion Managed Virtual Private </a:t>
            </a:r>
            <a:r>
              <a:rPr lang="en-US" dirty="0">
                <a:latin typeface="Arial"/>
                <a:cs typeface="+mn-cs"/>
              </a:rPr>
              <a:t>Cloud is a managed private cloud service with 100% dedicated assets to each client, there’s physical and logical isolation of the infrastructure, applications and data, AND no sharing of resources with other clients.</a:t>
            </a:r>
          </a:p>
          <a:p>
            <a:endParaRPr lang="en-US" dirty="0">
              <a:latin typeface="Arial"/>
              <a:cs typeface="+mn-cs"/>
            </a:endParaRPr>
          </a:p>
          <a:p>
            <a:r>
              <a:rPr lang="en-US" dirty="0">
                <a:latin typeface="Arial"/>
                <a:cs typeface="+mn-cs"/>
              </a:rPr>
              <a:t>Since the infrastructure is available behind the client’s corporate firewalls, they feel much more comfortable with meeting regulatory and industry requirements.  Since clients already own and control the physical security of their data centers, they should be very comfortable with a dedicated private cloud that gets placed inside their walls.  Optionally, clients can located the private cloud infrastructure in an HP data center.</a:t>
            </a:r>
          </a:p>
          <a:p>
            <a:endParaRPr lang="en-US" dirty="0">
              <a:latin typeface="Arial"/>
              <a:cs typeface="+mn-cs"/>
            </a:endParaRPr>
          </a:p>
          <a:p>
            <a:r>
              <a:rPr lang="en-US" dirty="0">
                <a:latin typeface="Arial"/>
                <a:cs typeface="+mn-cs"/>
              </a:rPr>
              <a:t>The cloud’s standardized but configurable service items available in a service catalog ensure that little variability is introduced into the environment, thus giving more control to the IT staff in how workloads are deployed.</a:t>
            </a:r>
          </a:p>
          <a:p>
            <a:endParaRPr lang="en-US" dirty="0">
              <a:latin typeface="Arial"/>
              <a:cs typeface="+mn-cs"/>
            </a:endParaRPr>
          </a:p>
          <a:p>
            <a:r>
              <a:rPr lang="en-US" dirty="0">
                <a:latin typeface="Arial"/>
                <a:cs typeface="+mn-cs"/>
              </a:rPr>
              <a:t>Some of our security precautions include standardized services from our security experts like:</a:t>
            </a:r>
          </a:p>
          <a:p>
            <a:pPr marL="173320" indent="-173320">
              <a:buFont typeface="Arial" pitchFamily="34" charset="0"/>
              <a:buChar char="•"/>
            </a:pPr>
            <a:r>
              <a:rPr lang="en-US" dirty="0">
                <a:latin typeface="Arial"/>
                <a:cs typeface="+mn-cs"/>
              </a:rPr>
              <a:t>Automated Identification and Access Management </a:t>
            </a:r>
            <a:r>
              <a:rPr lang="en-US" dirty="0" smtClean="0">
                <a:latin typeface="Arial"/>
                <a:cs typeface="+mn-cs"/>
              </a:rPr>
              <a:t>services. Two factor-authentication</a:t>
            </a:r>
            <a:endParaRPr lang="en-US" dirty="0">
              <a:latin typeface="Arial"/>
              <a:cs typeface="+mn-cs"/>
            </a:endParaRPr>
          </a:p>
          <a:p>
            <a:pPr marL="173320" indent="-173320">
              <a:buFont typeface="Arial" pitchFamily="34" charset="0"/>
              <a:buChar char="•"/>
            </a:pPr>
            <a:r>
              <a:rPr lang="en-US" dirty="0">
                <a:latin typeface="Arial"/>
                <a:cs typeface="+mn-cs"/>
              </a:rPr>
              <a:t>End-Point-Threat Management services (Anti-virus, Anti-malware, etc.) based on McAfee agents and automated with HP Server Automation (HP-SA) software.</a:t>
            </a:r>
          </a:p>
          <a:p>
            <a:pPr marL="173320" indent="-173320">
              <a:buFont typeface="Arial" pitchFamily="34" charset="0"/>
              <a:buChar char="•"/>
            </a:pPr>
            <a:r>
              <a:rPr lang="en-US" dirty="0">
                <a:latin typeface="Arial"/>
                <a:cs typeface="+mn-cs"/>
              </a:rPr>
              <a:t>Security Policy Compliance Management services automated with Symantec agents (Symantec Enterprise Security Manager) and HP Virtual Security Manager (VirtualSM).</a:t>
            </a:r>
          </a:p>
          <a:p>
            <a:pPr marL="173320" indent="-173320">
              <a:buFont typeface="Arial" pitchFamily="34" charset="0"/>
              <a:buChar char="•"/>
            </a:pPr>
            <a:r>
              <a:rPr lang="en-US" dirty="0">
                <a:latin typeface="Arial"/>
                <a:cs typeface="+mn-cs"/>
              </a:rPr>
              <a:t>Vulnerability Scanning</a:t>
            </a:r>
          </a:p>
          <a:p>
            <a:endParaRPr lang="en-US" b="1" dirty="0" smtClean="0"/>
          </a:p>
          <a:p>
            <a:pPr algn="l"/>
            <a:r>
              <a:rPr lang="en-US" dirty="0" smtClean="0"/>
              <a:t>------------</a:t>
            </a:r>
          </a:p>
          <a:p>
            <a:pPr algn="l"/>
            <a:r>
              <a:rPr lang="en-US" b="1" dirty="0" smtClean="0"/>
              <a:t>Additional</a:t>
            </a:r>
            <a:r>
              <a:rPr lang="en-US" b="1" baseline="0" dirty="0" smtClean="0"/>
              <a:t> detail if requested</a:t>
            </a:r>
          </a:p>
          <a:p>
            <a:pPr algn="l"/>
            <a:r>
              <a:rPr lang="en-US" baseline="0" dirty="0" smtClean="0"/>
              <a:t>Unlike  many of the providers in the market, we take security, compliance and data privacy seriously</a:t>
            </a:r>
          </a:p>
          <a:p>
            <a:r>
              <a:rPr lang="en-AU" sz="1200" kern="1200" dirty="0" smtClean="0">
                <a:solidFill>
                  <a:schemeClr val="tx1"/>
                </a:solidFill>
                <a:effectLst/>
                <a:latin typeface="HP Simplified"/>
                <a:ea typeface="+mn-ea"/>
                <a:cs typeface="HP Simplified"/>
              </a:rPr>
              <a:t>We focus on these security areas</a:t>
            </a:r>
            <a:r>
              <a:rPr lang="en-US" sz="1200" kern="1200" dirty="0" smtClean="0">
                <a:solidFill>
                  <a:schemeClr val="tx1"/>
                </a:solidFill>
                <a:effectLst/>
                <a:latin typeface="HP Simplified"/>
                <a:ea typeface="+mn-ea"/>
                <a:cs typeface="HP Simplified"/>
              </a:rPr>
              <a:t> in a segregated operational environment:</a:t>
            </a:r>
          </a:p>
          <a:p>
            <a:pPr marL="171450" indent="-171450">
              <a:buFont typeface="Arial" panose="020B0604020202020204" pitchFamily="34" charset="0"/>
              <a:buChar char="•"/>
            </a:pPr>
            <a:r>
              <a:rPr lang="en-AU" sz="1200" kern="1200" dirty="0" smtClean="0">
                <a:solidFill>
                  <a:schemeClr val="tx1"/>
                </a:solidFill>
                <a:effectLst/>
                <a:latin typeface="HP Simplified"/>
                <a:ea typeface="+mn-ea"/>
                <a:cs typeface="HP Simplified"/>
              </a:rPr>
              <a:t>Network- dedicated virtual LANS (VLANS), dedicated virtual firewall; t</a:t>
            </a:r>
            <a:r>
              <a:rPr lang="en-AU" sz="1200" kern="1200" baseline="0" dirty="0" smtClean="0">
                <a:solidFill>
                  <a:schemeClr val="tx1"/>
                </a:solidFill>
                <a:effectLst/>
                <a:latin typeface="HP Simplified"/>
                <a:ea typeface="+mn-ea"/>
                <a:cs typeface="HP Simplified"/>
              </a:rPr>
              <a:t>wo factor-digital certificate-based authentication; private network feature to segregate servers; client-managed VMs on dedicated hypervisors; network controls and ACLs to segregate server traffic</a:t>
            </a:r>
            <a:endParaRPr lang="en-US" sz="1200" kern="1200" dirty="0" smtClean="0">
              <a:solidFill>
                <a:schemeClr val="tx1"/>
              </a:solidFill>
              <a:effectLst/>
              <a:latin typeface="HP Simplified"/>
              <a:ea typeface="+mn-ea"/>
              <a:cs typeface="HP Simplified"/>
            </a:endParaRPr>
          </a:p>
          <a:p>
            <a:pPr marL="171450" indent="-171450">
              <a:buFont typeface="Arial" panose="020B0604020202020204" pitchFamily="34" charset="0"/>
              <a:buChar char="•"/>
            </a:pPr>
            <a:r>
              <a:rPr lang="en-AU" sz="1200" kern="1200" dirty="0" smtClean="0">
                <a:solidFill>
                  <a:schemeClr val="tx1"/>
                </a:solidFill>
                <a:effectLst/>
                <a:latin typeface="HP Simplified"/>
                <a:ea typeface="+mn-ea"/>
                <a:cs typeface="HP Simplified"/>
              </a:rPr>
              <a:t>Hosting-automated patch deployment; security policy compliance</a:t>
            </a:r>
            <a:r>
              <a:rPr lang="en-AU" sz="1200" kern="1200" baseline="0" dirty="0" smtClean="0">
                <a:solidFill>
                  <a:schemeClr val="tx1"/>
                </a:solidFill>
                <a:effectLst/>
                <a:latin typeface="HP Simplified"/>
                <a:ea typeface="+mn-ea"/>
                <a:cs typeface="HP Simplified"/>
              </a:rPr>
              <a:t> management; encrypted login credentials</a:t>
            </a:r>
            <a:endParaRPr lang="en-AU" sz="1200" kern="1200" dirty="0" smtClean="0">
              <a:solidFill>
                <a:schemeClr val="tx1"/>
              </a:solidFill>
              <a:effectLst/>
              <a:latin typeface="HP Simplified"/>
              <a:ea typeface="+mn-ea"/>
              <a:cs typeface="HP Simplified"/>
            </a:endParaRPr>
          </a:p>
          <a:p>
            <a:pPr marL="171450" indent="-171450">
              <a:buFont typeface="Arial" panose="020B0604020202020204" pitchFamily="34" charset="0"/>
              <a:buChar char="•"/>
            </a:pPr>
            <a:r>
              <a:rPr lang="en-AU" sz="1200" kern="1200" dirty="0" smtClean="0">
                <a:solidFill>
                  <a:schemeClr val="tx1"/>
                </a:solidFill>
                <a:effectLst/>
                <a:latin typeface="HP Simplified"/>
                <a:ea typeface="+mn-ea"/>
                <a:cs typeface="HP Simplified"/>
              </a:rPr>
              <a:t>Security incident</a:t>
            </a:r>
            <a:r>
              <a:rPr lang="en-AU" sz="1200" kern="1200" baseline="0" dirty="0" smtClean="0">
                <a:solidFill>
                  <a:schemeClr val="tx1"/>
                </a:solidFill>
                <a:effectLst/>
                <a:latin typeface="HP Simplified"/>
                <a:ea typeface="+mn-ea"/>
                <a:cs typeface="HP Simplified"/>
              </a:rPr>
              <a:t> &amp; event management; end-to-end ownership of security incidents on HP ES managed servers; ISO 27001-certified data center; ITIL process compliance/certification; ESIS standards compliance</a:t>
            </a:r>
            <a:endParaRPr lang="en-US" sz="1200" kern="1200" dirty="0" smtClean="0">
              <a:solidFill>
                <a:schemeClr val="tx1"/>
              </a:solidFill>
              <a:effectLst/>
              <a:latin typeface="HP Simplified"/>
              <a:ea typeface="+mn-ea"/>
              <a:cs typeface="HP Simplified"/>
            </a:endParaRPr>
          </a:p>
          <a:p>
            <a:pPr marL="171450" indent="-171450">
              <a:buFont typeface="Arial" panose="020B0604020202020204" pitchFamily="34" charset="0"/>
              <a:buChar char="•"/>
            </a:pPr>
            <a:r>
              <a:rPr lang="en-AU" sz="1200" kern="1200" dirty="0" smtClean="0">
                <a:solidFill>
                  <a:schemeClr val="tx1"/>
                </a:solidFill>
                <a:effectLst/>
                <a:latin typeface="HP Simplified"/>
                <a:ea typeface="+mn-ea"/>
                <a:cs typeface="HP Simplified"/>
              </a:rPr>
              <a:t>Storage &amp; Backup-client servers communicate only with allocated logical disk units; SAN port-based hard zoning </a:t>
            </a:r>
            <a:endParaRPr lang="en-US" sz="1200" kern="1200" dirty="0" smtClean="0">
              <a:solidFill>
                <a:schemeClr val="tx1"/>
              </a:solidFill>
              <a:effectLst/>
              <a:latin typeface="HP Simplified"/>
              <a:ea typeface="+mn-ea"/>
              <a:cs typeface="HP Simplified"/>
            </a:endParaRPr>
          </a:p>
          <a:p>
            <a:pPr marL="171450" indent="-171450">
              <a:buFont typeface="Arial" panose="020B0604020202020204" pitchFamily="34" charset="0"/>
              <a:buChar char="•"/>
            </a:pPr>
            <a:r>
              <a:rPr lang="en-AU" sz="1200" kern="1200" dirty="0" smtClean="0">
                <a:solidFill>
                  <a:schemeClr val="tx1"/>
                </a:solidFill>
                <a:effectLst/>
                <a:latin typeface="HP Simplified"/>
                <a:ea typeface="+mn-ea"/>
                <a:cs typeface="HP Simplified"/>
              </a:rPr>
              <a:t>Customer Segregation—we use fiber channel zoning</a:t>
            </a:r>
            <a:r>
              <a:rPr lang="en-AU" sz="1200" kern="1200" baseline="0" dirty="0" smtClean="0">
                <a:solidFill>
                  <a:schemeClr val="tx1"/>
                </a:solidFill>
                <a:effectLst/>
                <a:latin typeface="HP Simplified"/>
                <a:ea typeface="+mn-ea"/>
                <a:cs typeface="HP Simplified"/>
              </a:rPr>
              <a:t> to logically isolate servers and storage devices </a:t>
            </a:r>
            <a:endParaRPr lang="en-US" sz="1200" kern="1200" dirty="0" smtClean="0">
              <a:solidFill>
                <a:schemeClr val="tx1"/>
              </a:solidFill>
              <a:effectLst/>
              <a:latin typeface="HP Simplified"/>
              <a:ea typeface="+mn-ea"/>
              <a:cs typeface="HP Simplified"/>
            </a:endParaRPr>
          </a:p>
          <a:p>
            <a:pPr marL="171450" indent="-171450">
              <a:buFont typeface="Arial" panose="020B0604020202020204" pitchFamily="34" charset="0"/>
              <a:buChar char="•"/>
            </a:pPr>
            <a:r>
              <a:rPr lang="en-AU" sz="1200" kern="1200" dirty="0" smtClean="0">
                <a:solidFill>
                  <a:schemeClr val="tx1"/>
                </a:solidFill>
                <a:effectLst/>
                <a:latin typeface="HP Simplified"/>
                <a:ea typeface="+mn-ea"/>
                <a:cs typeface="HP Simplified"/>
              </a:rPr>
              <a:t>Applications-antivirus</a:t>
            </a:r>
            <a:r>
              <a:rPr lang="en-AU" sz="1200" kern="1200" baseline="0" dirty="0" smtClean="0">
                <a:solidFill>
                  <a:schemeClr val="tx1"/>
                </a:solidFill>
                <a:effectLst/>
                <a:latin typeface="HP Simplified"/>
                <a:ea typeface="+mn-ea"/>
                <a:cs typeface="HP Simplified"/>
              </a:rPr>
              <a:t> deployed on all servers; HP gold disks to build VMs, restricted admin access on HP Managed servers</a:t>
            </a:r>
            <a:endParaRPr lang="en-US" sz="1200" kern="1200" dirty="0" smtClean="0">
              <a:solidFill>
                <a:schemeClr val="tx1"/>
              </a:solidFill>
              <a:effectLst/>
              <a:latin typeface="HP Simplified"/>
              <a:ea typeface="+mn-ea"/>
              <a:cs typeface="HP Simplified"/>
            </a:endParaRPr>
          </a:p>
          <a:p>
            <a:pPr marL="171450" indent="-171450">
              <a:buFont typeface="Arial" panose="020B0604020202020204" pitchFamily="34" charset="0"/>
              <a:buChar char="•"/>
            </a:pPr>
            <a:r>
              <a:rPr lang="en-AU" sz="1200" kern="1200" dirty="0" smtClean="0">
                <a:solidFill>
                  <a:schemeClr val="tx1"/>
                </a:solidFill>
                <a:effectLst/>
                <a:latin typeface="HP Simplified"/>
                <a:ea typeface="+mn-ea"/>
                <a:cs typeface="HP Simplified"/>
              </a:rPr>
              <a:t>Audit Compliance-customer audits allowed; General SAS70 Type II / ISA 3402</a:t>
            </a:r>
            <a:r>
              <a:rPr lang="en-AU" sz="1200" kern="1200" baseline="0" dirty="0" smtClean="0">
                <a:solidFill>
                  <a:schemeClr val="tx1"/>
                </a:solidFill>
                <a:effectLst/>
                <a:latin typeface="HP Simplified"/>
                <a:ea typeface="+mn-ea"/>
                <a:cs typeface="HP Simplified"/>
              </a:rPr>
              <a:t> </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20</a:t>
            </a:fld>
            <a:endParaRPr lang="en-GB" dirty="0">
              <a:solidFill>
                <a:prstClr val="black"/>
              </a:solidFill>
            </a:endParaRPr>
          </a:p>
        </p:txBody>
      </p:sp>
      <p:sp>
        <p:nvSpPr>
          <p:cNvPr id="6" name="Header Placeholder 3"/>
          <p:cNvSpPr txBox="1">
            <a:spLocks/>
          </p:cNvSpPr>
          <p:nvPr/>
        </p:nvSpPr>
        <p:spPr>
          <a:xfrm>
            <a:off x="257721" y="146304"/>
            <a:ext cx="3640381" cy="464820"/>
          </a:xfrm>
          <a:prstGeom prst="rect">
            <a:avLst/>
          </a:prstGeom>
        </p:spPr>
        <p:txBody>
          <a:bodyPr vert="horz" lIns="92446" tIns="46223" rIns="92446" bIns="46223" rtlCol="0"/>
          <a:lstStyle>
            <a:defPPr>
              <a:defRPr lang="en-US"/>
            </a:defPPr>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HP Helion Managed VPC for Public Sector-Client Presentation</a:t>
            </a:r>
            <a:endParaRPr lang="en-GB" dirty="0"/>
          </a:p>
        </p:txBody>
      </p:sp>
    </p:spTree>
    <p:extLst>
      <p:ext uri="{BB962C8B-B14F-4D97-AF65-F5344CB8AC3E}">
        <p14:creationId xmlns:p14="http://schemas.microsoft.com/office/powerpoint/2010/main" val="27484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a:t>
            </a:fld>
            <a:endParaRPr lang="en-GB" dirty="0"/>
          </a:p>
        </p:txBody>
      </p:sp>
    </p:spTree>
    <p:extLst>
      <p:ext uri="{BB962C8B-B14F-4D97-AF65-F5344CB8AC3E}">
        <p14:creationId xmlns:p14="http://schemas.microsoft.com/office/powerpoint/2010/main" val="1409057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04">
              <a:defRPr/>
            </a:pPr>
            <a:r>
              <a:rPr lang="en-US" sz="1400" dirty="0">
                <a:latin typeface="HP Simplified" pitchFamily="34" charset="0"/>
                <a:cs typeface="HP Simplified" pitchFamily="34" charset="0"/>
              </a:rPr>
              <a:t>Speaker Notes:</a:t>
            </a:r>
          </a:p>
          <a:p>
            <a:pPr defTabSz="462204">
              <a:defRPr/>
            </a:pPr>
            <a:endParaRPr lang="en-US" sz="1400" dirty="0">
              <a:latin typeface="HP Simplified" pitchFamily="34" charset="0"/>
              <a:cs typeface="HP Simplified" pitchFamily="34" charset="0"/>
            </a:endParaRPr>
          </a:p>
          <a:p>
            <a:r>
              <a:rPr lang="en-US" b="1" dirty="0">
                <a:latin typeface="+mn-lt"/>
              </a:rPr>
              <a:t>The real enterprise-class cloud</a:t>
            </a:r>
          </a:p>
          <a:p>
            <a:r>
              <a:rPr lang="en-US" b="1" dirty="0">
                <a:latin typeface="+mn-lt"/>
              </a:rPr>
              <a:t>HP Helion Managed Virtual Private Cloud enables clients to gain high levels of automation and availability to run critical business applications with a highly secure, cost-effective managed cloud computing infrastructure.</a:t>
            </a:r>
          </a:p>
          <a:p>
            <a:endParaRPr lang="en-US" b="1" dirty="0">
              <a:latin typeface="+mn-lt"/>
            </a:endParaRPr>
          </a:p>
          <a:p>
            <a:r>
              <a:rPr lang="en-US" dirty="0">
                <a:latin typeface="+mn-lt"/>
              </a:rPr>
              <a:t>Key Characteristics of the offering are on the right starting with Security and Compliance</a:t>
            </a:r>
            <a:r>
              <a:rPr lang="en-US" dirty="0" smtClean="0">
                <a:latin typeface="+mn-lt"/>
              </a:rPr>
              <a:t>..</a:t>
            </a:r>
            <a:endParaRPr lang="en-US" dirty="0">
              <a:latin typeface="+mn-lt"/>
            </a:endParaRPr>
          </a:p>
          <a:p>
            <a:endParaRPr lang="en-US" dirty="0">
              <a:latin typeface="+mn-lt"/>
            </a:endParaRPr>
          </a:p>
          <a:p>
            <a:r>
              <a:rPr lang="en-US" baseline="0" dirty="0" smtClean="0">
                <a:solidFill>
                  <a:schemeClr val="tx1"/>
                </a:solidFill>
              </a:rPr>
              <a:t>We maintain a range of industry certifications that are relevant to clients.  Examples include:</a:t>
            </a:r>
          </a:p>
          <a:p>
            <a:pPr marL="291249" lvl="2" indent="-173317" defTabSz="461960" eaLnBrk="0" fontAlgn="base" hangingPunct="0">
              <a:spcBef>
                <a:spcPct val="30000"/>
              </a:spcBef>
              <a:spcAft>
                <a:spcPct val="0"/>
              </a:spcAft>
              <a:buFont typeface="Arial" pitchFamily="34" charset="0"/>
              <a:buChar char="•"/>
              <a:defRPr/>
            </a:pPr>
            <a:r>
              <a:rPr lang="en-US" b="0" dirty="0" smtClean="0">
                <a:solidFill>
                  <a:schemeClr val="tx1"/>
                </a:solidFill>
                <a:latin typeface="HP Simplified" pitchFamily="34" charset="0"/>
              </a:rPr>
              <a:t>Health Insurance Portability and Accountability Act (</a:t>
            </a:r>
            <a:r>
              <a:rPr lang="en-US" sz="1000" kern="0" dirty="0">
                <a:latin typeface="HP Simplified" panose="020B0604020204020204" pitchFamily="34" charset="0"/>
              </a:rPr>
              <a:t>HIPAA)</a:t>
            </a:r>
          </a:p>
          <a:p>
            <a:pPr marL="291249" lvl="2" indent="-173317" defTabSz="461960" eaLnBrk="0" fontAlgn="base" hangingPunct="0">
              <a:spcBef>
                <a:spcPct val="30000"/>
              </a:spcBef>
              <a:spcAft>
                <a:spcPct val="0"/>
              </a:spcAft>
              <a:buFont typeface="Arial" pitchFamily="34" charset="0"/>
              <a:buChar char="•"/>
              <a:defRPr/>
            </a:pPr>
            <a:r>
              <a:rPr lang="en-US" sz="1000" kern="0" dirty="0">
                <a:latin typeface="HP Simplified" panose="020B0604020204020204" pitchFamily="34" charset="0"/>
              </a:rPr>
              <a:t>Payment Card Industry Data Security Standard (PCI)</a:t>
            </a:r>
          </a:p>
          <a:p>
            <a:pPr marL="291249" lvl="2" indent="-173317" defTabSz="461960" eaLnBrk="0" fontAlgn="base" hangingPunct="0">
              <a:spcBef>
                <a:spcPct val="30000"/>
              </a:spcBef>
              <a:spcAft>
                <a:spcPct val="0"/>
              </a:spcAft>
              <a:buFont typeface="Arial" pitchFamily="34" charset="0"/>
              <a:buChar char="•"/>
              <a:defRPr/>
            </a:pPr>
            <a:r>
              <a:rPr lang="en-US" sz="1000" kern="0" dirty="0">
                <a:latin typeface="HP Simplified" panose="020B0604020204020204" pitchFamily="34" charset="0"/>
              </a:rPr>
              <a:t>Service Organization Controls  (SOC-2) Accounting Standards</a:t>
            </a:r>
          </a:p>
          <a:p>
            <a:pPr marL="291249" lvl="2" indent="-173317" defTabSz="461960" eaLnBrk="0" fontAlgn="base" hangingPunct="0">
              <a:spcBef>
                <a:spcPct val="30000"/>
              </a:spcBef>
              <a:spcAft>
                <a:spcPct val="0"/>
              </a:spcAft>
              <a:buFont typeface="Arial" pitchFamily="34" charset="0"/>
              <a:buChar char="•"/>
              <a:defRPr/>
            </a:pPr>
            <a:r>
              <a:rPr lang="en-US" sz="1000" kern="0" dirty="0">
                <a:latin typeface="HP Simplified" panose="020B0604020204020204" pitchFamily="34" charset="0"/>
              </a:rPr>
              <a:t>Impact Level 3 (IL3) Regulatory Compliance </a:t>
            </a:r>
          </a:p>
          <a:p>
            <a:pPr marL="291249" lvl="2" indent="-173317" defTabSz="461960" eaLnBrk="0" fontAlgn="base" hangingPunct="0">
              <a:spcBef>
                <a:spcPct val="30000"/>
              </a:spcBef>
              <a:spcAft>
                <a:spcPct val="0"/>
              </a:spcAft>
              <a:buFont typeface="Arial" pitchFamily="34" charset="0"/>
              <a:buChar char="•"/>
              <a:defRPr/>
            </a:pPr>
            <a:r>
              <a:rPr lang="en-US" sz="1000" kern="0" dirty="0">
                <a:latin typeface="HP Simplified" panose="020B0604020204020204" pitchFamily="34" charset="0"/>
              </a:rPr>
              <a:t>The Federal Risk and Authorization Management Program (FedRAMP)</a:t>
            </a:r>
          </a:p>
          <a:p>
            <a:pPr marL="291249" lvl="2" indent="-173317" defTabSz="461960" eaLnBrk="0" fontAlgn="base" hangingPunct="0">
              <a:spcBef>
                <a:spcPct val="30000"/>
              </a:spcBef>
              <a:spcAft>
                <a:spcPct val="0"/>
              </a:spcAft>
              <a:buFont typeface="Arial" pitchFamily="34" charset="0"/>
              <a:buChar char="•"/>
              <a:defRPr/>
            </a:pPr>
            <a:r>
              <a:rPr lang="en-US" b="0" dirty="0" smtClean="0">
                <a:solidFill>
                  <a:schemeClr val="tx1"/>
                </a:solidFill>
                <a:latin typeface="HP Simplified" pitchFamily="34" charset="0"/>
              </a:rPr>
              <a:t>International Organization for Standardization (</a:t>
            </a:r>
            <a:r>
              <a:rPr lang="en-US" sz="1000" kern="0" dirty="0">
                <a:latin typeface="HP Simplified" panose="020B0604020204020204" pitchFamily="34" charset="0"/>
              </a:rPr>
              <a:t>ISO) 27001 audit reporting standards</a:t>
            </a:r>
            <a:endParaRPr lang="en-US" dirty="0">
              <a:latin typeface="+mn-lt"/>
            </a:endParaRPr>
          </a:p>
          <a:p>
            <a:endParaRPr lang="en-US" dirty="0">
              <a:latin typeface="+mn-lt"/>
            </a:endParaRPr>
          </a:p>
          <a:p>
            <a:pPr defTabSz="453585">
              <a:spcAft>
                <a:spcPts val="595"/>
              </a:spcAft>
              <a:defRPr/>
            </a:pPr>
            <a:r>
              <a:rPr lang="en-US" dirty="0">
                <a:latin typeface="+mn-lt"/>
              </a:rPr>
              <a:t>Service Level Availability is next as it is a key differentiator for us relative to the competition. We offer SLA’s from 99.0% to 99.999% - the highest in the industry.    Continuing on you’ll see the industry standard infrastructure building blocks of servers, operating systems and storage options available in our service catalog.   </a:t>
            </a:r>
          </a:p>
          <a:p>
            <a:endParaRPr lang="en-GB" sz="1400" dirty="0">
              <a:cs typeface="Arial" pitchFamily="34" charset="0"/>
            </a:endParaRPr>
          </a:p>
          <a:p>
            <a:r>
              <a:rPr lang="en-GB" sz="1400" dirty="0">
                <a:cs typeface="Arial" pitchFamily="34" charset="0"/>
              </a:rPr>
              <a:t>-----------------------------------------------------------------------------------------------------------------------------------------------</a:t>
            </a:r>
          </a:p>
          <a:p>
            <a:r>
              <a:rPr lang="en-GB" sz="1400" dirty="0">
                <a:cs typeface="Arial" pitchFamily="34" charset="0"/>
              </a:rPr>
              <a:t>Technical detail below reflecting features as of Managed Virtual Private Cloud Release 6.2</a:t>
            </a:r>
          </a:p>
          <a:p>
            <a:r>
              <a:rPr lang="en-GB" sz="1400" dirty="0">
                <a:cs typeface="Arial" pitchFamily="34" charset="0"/>
              </a:rPr>
              <a:t>-----------------------------------------------------------------------------------------------------------------------------------------------</a:t>
            </a:r>
          </a:p>
          <a:p>
            <a:r>
              <a:rPr lang="en-US" baseline="0" dirty="0" smtClean="0">
                <a:solidFill>
                  <a:schemeClr val="tx1"/>
                </a:solidFill>
              </a:rPr>
              <a:t>Security and Compliance: </a:t>
            </a:r>
          </a:p>
          <a:p>
            <a:pPr marL="291249" lvl="2" indent="-173317" defTabSz="461960" eaLnBrk="0" fontAlgn="base" hangingPunct="0">
              <a:spcBef>
                <a:spcPct val="30000"/>
              </a:spcBef>
              <a:spcAft>
                <a:spcPct val="0"/>
              </a:spcAft>
              <a:buFont typeface="Arial" pitchFamily="34" charset="0"/>
              <a:buChar char="•"/>
              <a:defRPr/>
            </a:pPr>
            <a:r>
              <a:rPr lang="en-US" b="0" dirty="0" smtClean="0">
                <a:solidFill>
                  <a:schemeClr val="tx1"/>
                </a:solidFill>
                <a:latin typeface="HP Simplified" pitchFamily="34" charset="0"/>
              </a:rPr>
              <a:t>Health Insurance Portability and Accountability Act (</a:t>
            </a:r>
            <a:r>
              <a:rPr lang="en-US" sz="1000" kern="0" dirty="0">
                <a:latin typeface="HP Simplified" panose="020B0604020204020204" pitchFamily="34" charset="0"/>
              </a:rPr>
              <a:t>HIPAA)</a:t>
            </a:r>
          </a:p>
          <a:p>
            <a:pPr marL="291249" lvl="2" indent="-173317" defTabSz="461960" eaLnBrk="0" fontAlgn="base" hangingPunct="0">
              <a:spcBef>
                <a:spcPct val="30000"/>
              </a:spcBef>
              <a:spcAft>
                <a:spcPct val="0"/>
              </a:spcAft>
              <a:buFont typeface="Arial" pitchFamily="34" charset="0"/>
              <a:buChar char="•"/>
              <a:defRPr/>
            </a:pPr>
            <a:r>
              <a:rPr lang="en-US" sz="1000" kern="0" dirty="0">
                <a:latin typeface="HP Simplified" panose="020B0604020204020204" pitchFamily="34" charset="0"/>
              </a:rPr>
              <a:t>Payment Card Industry Data Security Standard (PCI)</a:t>
            </a:r>
          </a:p>
          <a:p>
            <a:pPr marL="291249" lvl="2" indent="-173317" defTabSz="461960" eaLnBrk="0" fontAlgn="base" hangingPunct="0">
              <a:spcBef>
                <a:spcPct val="30000"/>
              </a:spcBef>
              <a:spcAft>
                <a:spcPct val="0"/>
              </a:spcAft>
              <a:buFont typeface="Arial" pitchFamily="34" charset="0"/>
              <a:buChar char="•"/>
              <a:defRPr/>
            </a:pPr>
            <a:r>
              <a:rPr lang="en-US" sz="1000" kern="0" dirty="0">
                <a:latin typeface="HP Simplified" panose="020B0604020204020204" pitchFamily="34" charset="0"/>
              </a:rPr>
              <a:t>Service Organization Controls  (SOC-2) Accounting Standards</a:t>
            </a:r>
          </a:p>
          <a:p>
            <a:pPr marL="291249" lvl="2" indent="-173317" defTabSz="461960" eaLnBrk="0" fontAlgn="base" hangingPunct="0">
              <a:spcBef>
                <a:spcPct val="30000"/>
              </a:spcBef>
              <a:spcAft>
                <a:spcPct val="0"/>
              </a:spcAft>
              <a:buFont typeface="Arial" pitchFamily="34" charset="0"/>
              <a:buChar char="•"/>
              <a:defRPr/>
            </a:pPr>
            <a:r>
              <a:rPr lang="en-US" sz="1000" kern="0" dirty="0">
                <a:latin typeface="HP Simplified" panose="020B0604020204020204" pitchFamily="34" charset="0"/>
              </a:rPr>
              <a:t>Impact Level 3 (IL3) Regulatory Compliance </a:t>
            </a:r>
          </a:p>
          <a:p>
            <a:pPr marL="291249" lvl="2" indent="-173317" defTabSz="461960" eaLnBrk="0" fontAlgn="base" hangingPunct="0">
              <a:spcBef>
                <a:spcPct val="30000"/>
              </a:spcBef>
              <a:spcAft>
                <a:spcPct val="0"/>
              </a:spcAft>
              <a:buFont typeface="Arial" pitchFamily="34" charset="0"/>
              <a:buChar char="•"/>
              <a:defRPr/>
            </a:pPr>
            <a:r>
              <a:rPr lang="en-US" sz="1000" kern="0" dirty="0">
                <a:latin typeface="HP Simplified" panose="020B0604020204020204" pitchFamily="34" charset="0"/>
              </a:rPr>
              <a:t>The Federal Risk and Authorization Management Program (FedRAMP)</a:t>
            </a:r>
          </a:p>
          <a:p>
            <a:pPr marL="291249" lvl="2" indent="-173317" defTabSz="461960" eaLnBrk="0" fontAlgn="base" hangingPunct="0">
              <a:spcBef>
                <a:spcPct val="30000"/>
              </a:spcBef>
              <a:spcAft>
                <a:spcPct val="0"/>
              </a:spcAft>
              <a:buFont typeface="Arial" pitchFamily="34" charset="0"/>
              <a:buChar char="•"/>
              <a:defRPr/>
            </a:pPr>
            <a:r>
              <a:rPr lang="en-US" b="0" dirty="0" smtClean="0">
                <a:solidFill>
                  <a:schemeClr val="tx1"/>
                </a:solidFill>
                <a:latin typeface="HP Simplified" pitchFamily="34" charset="0"/>
              </a:rPr>
              <a:t>International Organization for Standardization (</a:t>
            </a:r>
            <a:r>
              <a:rPr lang="en-US" sz="1000" kern="0" dirty="0">
                <a:latin typeface="HP Simplified" panose="020B0604020204020204" pitchFamily="34" charset="0"/>
              </a:rPr>
              <a:t>ISO) 27001 audit reporting standards</a:t>
            </a:r>
          </a:p>
          <a:p>
            <a:pPr marL="291249" lvl="2" indent="-173317" defTabSz="461960" eaLnBrk="0" fontAlgn="base" hangingPunct="0">
              <a:spcBef>
                <a:spcPct val="30000"/>
              </a:spcBef>
              <a:spcAft>
                <a:spcPct val="0"/>
              </a:spcAft>
              <a:buFont typeface="Arial" pitchFamily="34" charset="0"/>
              <a:buChar char="•"/>
              <a:defRPr/>
            </a:pPr>
            <a:endParaRPr lang="en-US" sz="1000" kern="0" dirty="0">
              <a:latin typeface="HP Simplified" panose="020B0604020204020204" pitchFamily="34" charset="0"/>
              <a:cs typeface="Arial" pitchFamily="34" charset="0"/>
            </a:endParaRPr>
          </a:p>
          <a:p>
            <a:pPr defTabSz="453585">
              <a:spcAft>
                <a:spcPts val="595"/>
              </a:spcAft>
              <a:defRPr/>
            </a:pPr>
            <a:r>
              <a:rPr lang="en-GB" sz="1400" dirty="0">
                <a:cs typeface="Arial" pitchFamily="34" charset="0"/>
              </a:rPr>
              <a:t>Data Centers:</a:t>
            </a:r>
          </a:p>
          <a:p>
            <a:pPr defTabSz="453585">
              <a:spcAft>
                <a:spcPts val="595"/>
              </a:spcAft>
              <a:buFont typeface="Arial" pitchFamily="34" charset="0"/>
              <a:buChar char="•"/>
              <a:defRPr/>
            </a:pPr>
            <a:r>
              <a:rPr lang="en-GB" sz="1400" b="1" dirty="0">
                <a:latin typeface="+mn-lt"/>
                <a:cs typeface="Arial" pitchFamily="34" charset="0"/>
              </a:rPr>
              <a:t>   </a:t>
            </a:r>
            <a:r>
              <a:rPr lang="en-GB" sz="1400" b="1" dirty="0" smtClean="0">
                <a:latin typeface="+mn-lt"/>
                <a:cs typeface="Arial" pitchFamily="34" charset="0"/>
              </a:rPr>
              <a:t>HP</a:t>
            </a:r>
            <a:r>
              <a:rPr lang="en-GB" sz="1400" b="1" baseline="0" dirty="0" smtClean="0">
                <a:latin typeface="+mn-lt"/>
                <a:cs typeface="Arial" pitchFamily="34" charset="0"/>
              </a:rPr>
              <a:t> Public Sector: </a:t>
            </a:r>
            <a:r>
              <a:rPr lang="en-US" dirty="0" smtClean="0">
                <a:latin typeface="+mn-lt"/>
                <a:cs typeface="Arial" pitchFamily="34" charset="0"/>
              </a:rPr>
              <a:t>U.S.</a:t>
            </a:r>
            <a:r>
              <a:rPr lang="en-US" baseline="0" dirty="0" smtClean="0">
                <a:latin typeface="+mn-lt"/>
                <a:cs typeface="Arial" pitchFamily="34" charset="0"/>
              </a:rPr>
              <a:t>-based data center staffed by U.S. persons or U.S. citizens if required. </a:t>
            </a:r>
            <a:r>
              <a:rPr lang="en-US" b="1" baseline="0" dirty="0" smtClean="0">
                <a:latin typeface="+mn-lt"/>
                <a:cs typeface="Arial" pitchFamily="34" charset="0"/>
              </a:rPr>
              <a:t>HP commercial</a:t>
            </a:r>
            <a:r>
              <a:rPr lang="en-US" baseline="0" dirty="0" smtClean="0">
                <a:latin typeface="+mn-lt"/>
                <a:cs typeface="Arial" pitchFamily="34" charset="0"/>
              </a:rPr>
              <a:t>: 18 data centers in five continents with 7 dual pairs for high availability and data sovereignty.</a:t>
            </a:r>
            <a:endParaRPr lang="en-US" sz="200" dirty="0">
              <a:cs typeface="Arial" pitchFamily="34" charset="0"/>
            </a:endParaRPr>
          </a:p>
          <a:p>
            <a:pPr marL="179746" indent="-179746">
              <a:buFont typeface="Arial" pitchFamily="34" charset="0"/>
              <a:buChar char="•"/>
            </a:pPr>
            <a:r>
              <a:rPr lang="en-GB" b="0" dirty="0" smtClean="0">
                <a:solidFill>
                  <a:schemeClr val="tx1"/>
                </a:solidFill>
              </a:rPr>
              <a:t>Customer Selectable</a:t>
            </a:r>
          </a:p>
          <a:p>
            <a:pPr marL="179746" indent="-179746">
              <a:buFont typeface="Arial" pitchFamily="34" charset="0"/>
              <a:buChar char="•"/>
            </a:pPr>
            <a:r>
              <a:rPr lang="en-US" b="0" dirty="0" smtClean="0">
                <a:solidFill>
                  <a:schemeClr val="tx1"/>
                </a:solidFill>
              </a:rPr>
              <a:t>Indoor and Outdoor Video Surveillance</a:t>
            </a:r>
          </a:p>
          <a:p>
            <a:pPr marL="179746" indent="-179746">
              <a:buFont typeface="Arial" pitchFamily="34" charset="0"/>
              <a:buChar char="•"/>
            </a:pPr>
            <a:r>
              <a:rPr lang="en-US" b="0" dirty="0" smtClean="0">
                <a:solidFill>
                  <a:schemeClr val="tx1"/>
                </a:solidFill>
              </a:rPr>
              <a:t>Biometric Palm Scanners and Key Card Access</a:t>
            </a:r>
          </a:p>
          <a:p>
            <a:pPr marL="179746" indent="-179746">
              <a:buFont typeface="Arial" pitchFamily="34" charset="0"/>
              <a:buChar char="•"/>
            </a:pPr>
            <a:r>
              <a:rPr lang="en-US" b="0" dirty="0" smtClean="0">
                <a:solidFill>
                  <a:schemeClr val="tx1"/>
                </a:solidFill>
              </a:rPr>
              <a:t>On-Site Security Personnel 24 x 7</a:t>
            </a:r>
          </a:p>
          <a:p>
            <a:pPr marL="179746" indent="-179746">
              <a:buFont typeface="Arial" pitchFamily="34" charset="0"/>
              <a:buChar char="•"/>
            </a:pPr>
            <a:r>
              <a:rPr lang="en-US" b="0" dirty="0" smtClean="0">
                <a:solidFill>
                  <a:schemeClr val="tx1"/>
                </a:solidFill>
              </a:rPr>
              <a:t>N+1 Data Links, Power, UPS, and Cooling</a:t>
            </a:r>
          </a:p>
          <a:p>
            <a:pPr marL="179746" indent="-179746">
              <a:buFont typeface="Arial" pitchFamily="34" charset="0"/>
              <a:buChar char="•"/>
            </a:pPr>
            <a:r>
              <a:rPr lang="en-US" b="0" dirty="0" smtClean="0">
                <a:solidFill>
                  <a:schemeClr val="tx1"/>
                </a:solidFill>
              </a:rPr>
              <a:t>ISO27001 and ITIL framework and best practices</a:t>
            </a:r>
            <a:endParaRPr lang="en-US" b="0" baseline="30000" dirty="0" smtClean="0">
              <a:solidFill>
                <a:schemeClr val="tx1"/>
              </a:solidFill>
            </a:endParaRPr>
          </a:p>
          <a:p>
            <a:pPr marL="179746" indent="-179746">
              <a:buFont typeface="Arial" pitchFamily="34" charset="0"/>
              <a:buChar char="•"/>
            </a:pPr>
            <a:r>
              <a:rPr lang="en-US" b="0" dirty="0" smtClean="0">
                <a:solidFill>
                  <a:schemeClr val="tx1"/>
                </a:solidFill>
              </a:rPr>
              <a:t>ISAE3401 (was SAS70)</a:t>
            </a:r>
          </a:p>
          <a:p>
            <a:pPr marL="179746" indent="-179746" defTabSz="453585">
              <a:spcAft>
                <a:spcPts val="595"/>
              </a:spcAft>
              <a:buFont typeface="Arial" pitchFamily="34" charset="0"/>
              <a:buChar char="•"/>
              <a:defRPr/>
            </a:pPr>
            <a:r>
              <a:rPr lang="en-US" b="0" dirty="0" smtClean="0">
                <a:solidFill>
                  <a:schemeClr val="tx1"/>
                </a:solidFill>
              </a:rPr>
              <a:t>Cloud Security Alliance (CSA-STAR) </a:t>
            </a:r>
          </a:p>
          <a:p>
            <a:pPr marL="179746" indent="-179746" defTabSz="453585">
              <a:spcAft>
                <a:spcPts val="595"/>
              </a:spcAft>
              <a:buFont typeface="Arial" pitchFamily="34" charset="0"/>
              <a:buChar char="•"/>
              <a:defRPr/>
            </a:pPr>
            <a:r>
              <a:rPr lang="en-US" b="0" dirty="0" smtClean="0">
                <a:solidFill>
                  <a:schemeClr val="tx1"/>
                </a:solidFill>
              </a:rPr>
              <a:t>Customer Audits Allowed</a:t>
            </a:r>
          </a:p>
          <a:p>
            <a:pPr marL="291249" lvl="2" indent="-173317" defTabSz="461960" eaLnBrk="0" fontAlgn="base" hangingPunct="0">
              <a:spcBef>
                <a:spcPct val="30000"/>
              </a:spcBef>
              <a:spcAft>
                <a:spcPct val="0"/>
              </a:spcAft>
              <a:defRPr/>
            </a:pPr>
            <a:endParaRPr lang="en-GB" sz="1400" dirty="0">
              <a:cs typeface="Arial" pitchFamily="34" charset="0"/>
            </a:endParaRPr>
          </a:p>
          <a:p>
            <a:r>
              <a:rPr lang="en-US" b="1" dirty="0">
                <a:latin typeface="+mn-lt"/>
              </a:rPr>
              <a:t>ECS–VPC Portal</a:t>
            </a:r>
          </a:p>
          <a:p>
            <a:pPr lvl="1">
              <a:buFont typeface="Arial" pitchFamily="34" charset="0"/>
              <a:buChar char="•"/>
            </a:pPr>
            <a:r>
              <a:rPr lang="en-US" sz="1000" dirty="0">
                <a:latin typeface="+mn-lt"/>
              </a:rPr>
              <a:t>    Portal-based provisioning of Compute, Storage, and Network Services</a:t>
            </a:r>
          </a:p>
          <a:p>
            <a:pPr lvl="1">
              <a:buFont typeface="Arial" pitchFamily="34" charset="0"/>
              <a:buChar char="•"/>
            </a:pPr>
            <a:r>
              <a:rPr lang="en-US" sz="1000" dirty="0">
                <a:latin typeface="+mn-lt"/>
              </a:rPr>
              <a:t>    Online help, provision resources, review service tickets, view reports</a:t>
            </a:r>
          </a:p>
          <a:p>
            <a:pPr lvl="1">
              <a:buFont typeface="Arial" pitchFamily="34" charset="0"/>
              <a:buChar char="•"/>
            </a:pPr>
            <a:r>
              <a:rPr lang="en-US" sz="1000" dirty="0">
                <a:latin typeface="+mn-lt"/>
              </a:rPr>
              <a:t>    Document center includes portal User Guide, service descriptions, contracts and policy documents</a:t>
            </a:r>
          </a:p>
          <a:p>
            <a:pPr lvl="1">
              <a:buFont typeface="Arial" pitchFamily="34" charset="0"/>
              <a:buChar char="•"/>
            </a:pPr>
            <a:endParaRPr lang="en-GB" sz="1400" dirty="0">
              <a:cs typeface="Arial" pitchFamily="34" charset="0"/>
            </a:endParaRPr>
          </a:p>
          <a:p>
            <a:r>
              <a:rPr lang="en-GB" sz="1400" dirty="0">
                <a:cs typeface="Arial" pitchFamily="34" charset="0"/>
              </a:rPr>
              <a:t>Servers:  </a:t>
            </a:r>
            <a:r>
              <a:rPr lang="en-GB" dirty="0" smtClean="0">
                <a:solidFill>
                  <a:schemeClr val="tx1"/>
                </a:solidFill>
              </a:rPr>
              <a:t>Physical and Virtual servers</a:t>
            </a:r>
          </a:p>
          <a:p>
            <a:pPr marL="173327" indent="-173327" defTabSz="453585" fontAlgn="t">
              <a:spcAft>
                <a:spcPts val="595"/>
              </a:spcAft>
              <a:defRPr/>
            </a:pPr>
            <a:r>
              <a:rPr lang="en-GB" dirty="0">
                <a:cs typeface="Arial" pitchFamily="34" charset="0"/>
              </a:rPr>
              <a:t>Virtual Machine Sizes Nine (9) Available:</a:t>
            </a:r>
          </a:p>
          <a:p>
            <a:pPr marL="173327" indent="-173327" defTabSz="453585" fontAlgn="t">
              <a:spcAft>
                <a:spcPts val="595"/>
              </a:spcAft>
              <a:buFont typeface="Arial" pitchFamily="34" charset="0"/>
              <a:buChar char="•"/>
              <a:defRPr/>
            </a:pPr>
            <a:r>
              <a:rPr lang="en-US" dirty="0">
                <a:latin typeface="+mn-lt"/>
              </a:rPr>
              <a:t>VM 1x2:	</a:t>
            </a:r>
            <a:r>
              <a:rPr lang="en-US" dirty="0" smtClean="0">
                <a:solidFill>
                  <a:schemeClr val="tx1"/>
                </a:solidFill>
              </a:rPr>
              <a:t> </a:t>
            </a:r>
            <a:r>
              <a:rPr lang="en-US" dirty="0">
                <a:latin typeface="+mn-lt"/>
              </a:rPr>
              <a:t>1 vCPU  </a:t>
            </a:r>
            <a:r>
              <a:rPr lang="en-US" dirty="0" smtClean="0">
                <a:solidFill>
                  <a:schemeClr val="tx1"/>
                </a:solidFill>
              </a:rPr>
              <a:t> </a:t>
            </a:r>
            <a:r>
              <a:rPr lang="en-US" dirty="0">
                <a:latin typeface="+mn-lt"/>
              </a:rPr>
              <a:t>2 GB RAM</a:t>
            </a:r>
            <a:r>
              <a:rPr lang="en-US" dirty="0" smtClean="0">
                <a:solidFill>
                  <a:schemeClr val="tx1"/>
                </a:solidFill>
              </a:rPr>
              <a:t> </a:t>
            </a:r>
          </a:p>
          <a:p>
            <a:pPr marL="173327" indent="-173327" defTabSz="453585" fontAlgn="t">
              <a:spcAft>
                <a:spcPts val="595"/>
              </a:spcAft>
              <a:buFont typeface="Arial" pitchFamily="34" charset="0"/>
              <a:buChar char="•"/>
              <a:defRPr/>
            </a:pPr>
            <a:r>
              <a:rPr lang="en-US" dirty="0">
                <a:latin typeface="+mn-lt"/>
              </a:rPr>
              <a:t>VM 1x16:	</a:t>
            </a:r>
            <a:r>
              <a:rPr lang="en-US" dirty="0" smtClean="0">
                <a:solidFill>
                  <a:schemeClr val="tx1"/>
                </a:solidFill>
              </a:rPr>
              <a:t> </a:t>
            </a:r>
            <a:r>
              <a:rPr lang="en-US" dirty="0">
                <a:latin typeface="+mn-lt"/>
              </a:rPr>
              <a:t>1 vCPU</a:t>
            </a:r>
            <a:r>
              <a:rPr lang="en-US" dirty="0" smtClean="0">
                <a:solidFill>
                  <a:schemeClr val="tx1"/>
                </a:solidFill>
              </a:rPr>
              <a:t>  </a:t>
            </a:r>
            <a:r>
              <a:rPr lang="en-US" dirty="0">
                <a:latin typeface="+mn-lt"/>
              </a:rPr>
              <a:t>16 GB RAM</a:t>
            </a:r>
            <a:r>
              <a:rPr lang="en-US" dirty="0" smtClean="0">
                <a:solidFill>
                  <a:schemeClr val="tx1"/>
                </a:solidFill>
              </a:rPr>
              <a:t> </a:t>
            </a:r>
          </a:p>
          <a:p>
            <a:pPr marL="173327" indent="-173327" defTabSz="453585" fontAlgn="t">
              <a:spcAft>
                <a:spcPts val="595"/>
              </a:spcAft>
              <a:buFont typeface="Arial" pitchFamily="34" charset="0"/>
              <a:buChar char="•"/>
              <a:defRPr/>
            </a:pPr>
            <a:r>
              <a:rPr lang="en-US" dirty="0">
                <a:latin typeface="+mn-lt"/>
              </a:rPr>
              <a:t>VM 2x4:	</a:t>
            </a:r>
            <a:r>
              <a:rPr lang="en-US" dirty="0" smtClean="0">
                <a:solidFill>
                  <a:schemeClr val="tx1"/>
                </a:solidFill>
              </a:rPr>
              <a:t> </a:t>
            </a:r>
            <a:r>
              <a:rPr lang="en-US" dirty="0">
                <a:latin typeface="+mn-lt"/>
              </a:rPr>
              <a:t>2 vCPU</a:t>
            </a:r>
            <a:r>
              <a:rPr lang="en-US" dirty="0" smtClean="0">
                <a:solidFill>
                  <a:schemeClr val="tx1"/>
                </a:solidFill>
              </a:rPr>
              <a:t>   </a:t>
            </a:r>
            <a:r>
              <a:rPr lang="en-US" dirty="0">
                <a:latin typeface="+mn-lt"/>
              </a:rPr>
              <a:t>4 GB RAM</a:t>
            </a:r>
            <a:r>
              <a:rPr lang="en-US" dirty="0" smtClean="0">
                <a:solidFill>
                  <a:schemeClr val="tx1"/>
                </a:solidFill>
              </a:rPr>
              <a:t> </a:t>
            </a:r>
          </a:p>
          <a:p>
            <a:pPr marL="173327" indent="-173327" defTabSz="453585" fontAlgn="t">
              <a:spcAft>
                <a:spcPts val="595"/>
              </a:spcAft>
              <a:buFont typeface="Arial" pitchFamily="34" charset="0"/>
              <a:buChar char="•"/>
              <a:defRPr/>
            </a:pPr>
            <a:r>
              <a:rPr lang="en-US" dirty="0">
                <a:latin typeface="+mn-lt"/>
              </a:rPr>
              <a:t>VM 2x16:	</a:t>
            </a:r>
            <a:r>
              <a:rPr lang="en-US" dirty="0" smtClean="0">
                <a:solidFill>
                  <a:schemeClr val="tx1"/>
                </a:solidFill>
              </a:rPr>
              <a:t> </a:t>
            </a:r>
            <a:r>
              <a:rPr lang="en-US" dirty="0">
                <a:latin typeface="+mn-lt"/>
              </a:rPr>
              <a:t>2 vCPU</a:t>
            </a:r>
            <a:r>
              <a:rPr lang="en-US" dirty="0" smtClean="0">
                <a:solidFill>
                  <a:schemeClr val="tx1"/>
                </a:solidFill>
              </a:rPr>
              <a:t> </a:t>
            </a:r>
            <a:r>
              <a:rPr lang="en-US" dirty="0">
                <a:latin typeface="+mn-lt"/>
              </a:rPr>
              <a:t>16 GB RAM</a:t>
            </a:r>
            <a:r>
              <a:rPr lang="en-US" dirty="0" smtClean="0">
                <a:solidFill>
                  <a:schemeClr val="tx1"/>
                </a:solidFill>
              </a:rPr>
              <a:t> </a:t>
            </a:r>
          </a:p>
          <a:p>
            <a:pPr marL="173327" indent="-173327" defTabSz="453585" fontAlgn="t">
              <a:spcAft>
                <a:spcPts val="595"/>
              </a:spcAft>
              <a:buFont typeface="Arial" pitchFamily="34" charset="0"/>
              <a:buChar char="•"/>
              <a:defRPr/>
            </a:pPr>
            <a:r>
              <a:rPr lang="en-US" dirty="0">
                <a:latin typeface="+mn-lt"/>
              </a:rPr>
              <a:t>VM 4x8:	</a:t>
            </a:r>
            <a:r>
              <a:rPr lang="en-US" dirty="0" smtClean="0">
                <a:solidFill>
                  <a:schemeClr val="tx1"/>
                </a:solidFill>
              </a:rPr>
              <a:t> </a:t>
            </a:r>
            <a:r>
              <a:rPr lang="en-US" dirty="0">
                <a:latin typeface="+mn-lt"/>
              </a:rPr>
              <a:t>4 vCPU  </a:t>
            </a:r>
            <a:r>
              <a:rPr lang="en-US" dirty="0" smtClean="0">
                <a:solidFill>
                  <a:schemeClr val="tx1"/>
                </a:solidFill>
              </a:rPr>
              <a:t> </a:t>
            </a:r>
            <a:r>
              <a:rPr lang="en-US" dirty="0">
                <a:latin typeface="+mn-lt"/>
              </a:rPr>
              <a:t>8 GB RAM</a:t>
            </a:r>
            <a:r>
              <a:rPr lang="en-US" dirty="0" smtClean="0">
                <a:solidFill>
                  <a:schemeClr val="tx1"/>
                </a:solidFill>
              </a:rPr>
              <a:t> </a:t>
            </a:r>
          </a:p>
          <a:p>
            <a:pPr marL="173327" indent="-173327" defTabSz="453585" fontAlgn="t">
              <a:spcAft>
                <a:spcPts val="595"/>
              </a:spcAft>
              <a:buFont typeface="Arial" pitchFamily="34" charset="0"/>
              <a:buChar char="•"/>
              <a:defRPr/>
            </a:pPr>
            <a:r>
              <a:rPr lang="en-US" dirty="0">
                <a:latin typeface="+mn-lt"/>
              </a:rPr>
              <a:t>VM 4x32:	</a:t>
            </a:r>
            <a:r>
              <a:rPr lang="en-US" dirty="0" smtClean="0">
                <a:solidFill>
                  <a:schemeClr val="tx1"/>
                </a:solidFill>
              </a:rPr>
              <a:t> </a:t>
            </a:r>
            <a:r>
              <a:rPr lang="en-US" dirty="0">
                <a:latin typeface="+mn-lt"/>
              </a:rPr>
              <a:t>4 vCPU</a:t>
            </a:r>
            <a:r>
              <a:rPr lang="en-US" dirty="0" smtClean="0">
                <a:solidFill>
                  <a:schemeClr val="tx1"/>
                </a:solidFill>
              </a:rPr>
              <a:t> </a:t>
            </a:r>
            <a:r>
              <a:rPr lang="en-US" dirty="0">
                <a:latin typeface="+mn-lt"/>
              </a:rPr>
              <a:t>32 GB RAM</a:t>
            </a:r>
            <a:r>
              <a:rPr lang="en-US" dirty="0" smtClean="0">
                <a:solidFill>
                  <a:schemeClr val="tx1"/>
                </a:solidFill>
              </a:rPr>
              <a:t> </a:t>
            </a:r>
          </a:p>
          <a:p>
            <a:pPr marL="173327" indent="-173327" defTabSz="453585" fontAlgn="t">
              <a:spcAft>
                <a:spcPts val="595"/>
              </a:spcAft>
              <a:buFont typeface="Arial" pitchFamily="34" charset="0"/>
              <a:buChar char="•"/>
              <a:defRPr/>
            </a:pPr>
            <a:r>
              <a:rPr lang="en-US" dirty="0">
                <a:latin typeface="+mn-lt"/>
              </a:rPr>
              <a:t>VM 8x16:	</a:t>
            </a:r>
            <a:r>
              <a:rPr lang="en-US" dirty="0" smtClean="0">
                <a:solidFill>
                  <a:schemeClr val="tx1"/>
                </a:solidFill>
              </a:rPr>
              <a:t> </a:t>
            </a:r>
            <a:r>
              <a:rPr lang="en-US" dirty="0">
                <a:latin typeface="+mn-lt"/>
              </a:rPr>
              <a:t>8 vCPU</a:t>
            </a:r>
            <a:r>
              <a:rPr lang="en-US" dirty="0" smtClean="0">
                <a:solidFill>
                  <a:schemeClr val="tx1"/>
                </a:solidFill>
              </a:rPr>
              <a:t> </a:t>
            </a:r>
            <a:r>
              <a:rPr lang="en-US" dirty="0">
                <a:latin typeface="+mn-lt"/>
              </a:rPr>
              <a:t>16 GB RAM</a:t>
            </a:r>
            <a:r>
              <a:rPr lang="en-US" dirty="0" smtClean="0">
                <a:solidFill>
                  <a:schemeClr val="tx1"/>
                </a:solidFill>
              </a:rPr>
              <a:t> </a:t>
            </a:r>
          </a:p>
          <a:p>
            <a:pPr marL="173327" indent="-173327" defTabSz="453585" fontAlgn="t">
              <a:spcAft>
                <a:spcPts val="595"/>
              </a:spcAft>
              <a:buFont typeface="Arial" pitchFamily="34" charset="0"/>
              <a:buChar char="•"/>
              <a:defRPr/>
            </a:pPr>
            <a:r>
              <a:rPr lang="en-US" dirty="0">
                <a:latin typeface="+mn-lt"/>
              </a:rPr>
              <a:t>VM 8x32:	</a:t>
            </a:r>
            <a:r>
              <a:rPr lang="en-US" dirty="0" smtClean="0">
                <a:solidFill>
                  <a:schemeClr val="tx1"/>
                </a:solidFill>
              </a:rPr>
              <a:t> </a:t>
            </a:r>
            <a:r>
              <a:rPr lang="en-US" dirty="0">
                <a:latin typeface="+mn-lt"/>
              </a:rPr>
              <a:t>8 vCPU</a:t>
            </a:r>
            <a:r>
              <a:rPr lang="en-US" dirty="0" smtClean="0">
                <a:solidFill>
                  <a:schemeClr val="tx1"/>
                </a:solidFill>
              </a:rPr>
              <a:t> </a:t>
            </a:r>
            <a:r>
              <a:rPr lang="en-US" dirty="0">
                <a:latin typeface="+mn-lt"/>
              </a:rPr>
              <a:t>32 GB RAM</a:t>
            </a:r>
            <a:r>
              <a:rPr lang="en-US" dirty="0" smtClean="0">
                <a:solidFill>
                  <a:schemeClr val="tx1"/>
                </a:solidFill>
              </a:rPr>
              <a:t> </a:t>
            </a:r>
          </a:p>
          <a:p>
            <a:pPr marL="173327" indent="-173327" defTabSz="453585" fontAlgn="t">
              <a:spcAft>
                <a:spcPts val="595"/>
              </a:spcAft>
              <a:buFont typeface="Arial" pitchFamily="34" charset="0"/>
              <a:buChar char="•"/>
              <a:defRPr/>
            </a:pPr>
            <a:r>
              <a:rPr lang="en-US" dirty="0">
                <a:latin typeface="+mn-lt"/>
              </a:rPr>
              <a:t>VM 8x64:	</a:t>
            </a:r>
            <a:r>
              <a:rPr lang="en-US" dirty="0" smtClean="0">
                <a:solidFill>
                  <a:schemeClr val="tx1"/>
                </a:solidFill>
              </a:rPr>
              <a:t> </a:t>
            </a:r>
            <a:r>
              <a:rPr lang="en-US" dirty="0">
                <a:latin typeface="+mn-lt"/>
              </a:rPr>
              <a:t>8 vCPU</a:t>
            </a:r>
            <a:r>
              <a:rPr lang="en-US" dirty="0" smtClean="0">
                <a:solidFill>
                  <a:schemeClr val="tx1"/>
                </a:solidFill>
              </a:rPr>
              <a:t> </a:t>
            </a:r>
            <a:r>
              <a:rPr lang="en-US" dirty="0">
                <a:latin typeface="+mn-lt"/>
              </a:rPr>
              <a:t>64 GB RAM</a:t>
            </a:r>
            <a:r>
              <a:rPr lang="en-US" dirty="0" smtClean="0">
                <a:solidFill>
                  <a:schemeClr val="tx1"/>
                </a:solidFill>
              </a:rPr>
              <a:t> </a:t>
            </a:r>
          </a:p>
          <a:p>
            <a:pPr>
              <a:tabLst>
                <a:tab pos="449365" algn="l"/>
                <a:tab pos="1264641" algn="l"/>
              </a:tabLst>
            </a:pPr>
            <a:r>
              <a:rPr lang="en-US" dirty="0" smtClean="0">
                <a:solidFill>
                  <a:schemeClr val="tx1"/>
                </a:solidFill>
              </a:rPr>
              <a:t>	</a:t>
            </a:r>
          </a:p>
          <a:p>
            <a:pPr marL="173327" indent="-173327" fontAlgn="t"/>
            <a:r>
              <a:rPr lang="en-US" dirty="0" smtClean="0">
                <a:solidFill>
                  <a:schemeClr val="tx1"/>
                </a:solidFill>
              </a:rPr>
              <a:t>Physical server sizes</a:t>
            </a:r>
            <a:r>
              <a:rPr lang="en-US" baseline="0" dirty="0" smtClean="0">
                <a:solidFill>
                  <a:schemeClr val="tx1"/>
                </a:solidFill>
              </a:rPr>
              <a:t> </a:t>
            </a:r>
            <a:r>
              <a:rPr lang="en-US" dirty="0" smtClean="0">
                <a:solidFill>
                  <a:schemeClr val="tx1"/>
                </a:solidFill>
              </a:rPr>
              <a:t>Thirteen (13) available that </a:t>
            </a:r>
            <a:r>
              <a:rPr lang="en-US" baseline="0" dirty="0" smtClean="0">
                <a:solidFill>
                  <a:schemeClr val="tx1"/>
                </a:solidFill>
              </a:rPr>
              <a:t>provide high compute processing power of up to 3.3 GHz</a:t>
            </a:r>
          </a:p>
          <a:p>
            <a:pPr marL="173327" indent="-173327" fontAlgn="t"/>
            <a:r>
              <a:rPr lang="en-US" dirty="0" smtClean="0">
                <a:solidFill>
                  <a:schemeClr val="tx1"/>
                </a:solidFill>
              </a:rPr>
              <a:t>Total # of CPU Cores </a:t>
            </a:r>
            <a:r>
              <a:rPr lang="en-US" baseline="0" dirty="0" smtClean="0">
                <a:solidFill>
                  <a:schemeClr val="tx1"/>
                </a:solidFill>
              </a:rPr>
              <a:t> x</a:t>
            </a:r>
            <a:r>
              <a:rPr lang="en-US" dirty="0" smtClean="0">
                <a:solidFill>
                  <a:schemeClr val="tx1"/>
                </a:solidFill>
              </a:rPr>
              <a:t> </a:t>
            </a:r>
            <a:r>
              <a:rPr lang="en-US" baseline="0" dirty="0" smtClean="0">
                <a:solidFill>
                  <a:schemeClr val="tx1"/>
                </a:solidFill>
              </a:rPr>
              <a:t>Memory (</a:t>
            </a:r>
            <a:r>
              <a:rPr lang="en-US" dirty="0" smtClean="0">
                <a:solidFill>
                  <a:schemeClr val="tx1"/>
                </a:solidFill>
              </a:rPr>
              <a:t>GB) </a:t>
            </a:r>
            <a:r>
              <a:rPr lang="en-US" baseline="0" dirty="0" smtClean="0">
                <a:solidFill>
                  <a:schemeClr val="tx1"/>
                </a:solidFill>
              </a:rPr>
              <a:t> options</a:t>
            </a:r>
            <a:endParaRPr lang="en-US" dirty="0" smtClean="0">
              <a:solidFill>
                <a:schemeClr val="tx1"/>
              </a:solidFill>
            </a:endParaRPr>
          </a:p>
          <a:p>
            <a:pPr defTabSz="453585">
              <a:spcAft>
                <a:spcPts val="595"/>
              </a:spcAft>
              <a:buFont typeface="Arial" pitchFamily="34" charset="0"/>
              <a:buChar char="•"/>
              <a:tabLst>
                <a:tab pos="449365" algn="l"/>
                <a:tab pos="1264641" algn="l"/>
              </a:tabLst>
              <a:defRPr/>
            </a:pPr>
            <a:r>
              <a:rPr lang="en-US" dirty="0">
                <a:latin typeface="+mn-lt"/>
              </a:rPr>
              <a:t>  PM  4x16</a:t>
            </a:r>
          </a:p>
          <a:p>
            <a:pPr defTabSz="453585">
              <a:spcAft>
                <a:spcPts val="595"/>
              </a:spcAft>
              <a:buFont typeface="Arial" pitchFamily="34" charset="0"/>
              <a:buChar char="•"/>
              <a:tabLst>
                <a:tab pos="449365" algn="l"/>
                <a:tab pos="1264641" algn="l"/>
              </a:tabLst>
              <a:defRPr/>
            </a:pPr>
            <a:r>
              <a:rPr lang="en-US" dirty="0">
                <a:latin typeface="+mn-lt"/>
              </a:rPr>
              <a:t>  PM  8x24</a:t>
            </a:r>
          </a:p>
          <a:p>
            <a:pPr defTabSz="453585">
              <a:spcAft>
                <a:spcPts val="595"/>
              </a:spcAft>
              <a:buFont typeface="Arial" pitchFamily="34" charset="0"/>
              <a:buChar char="•"/>
              <a:tabLst>
                <a:tab pos="449365" algn="l"/>
                <a:tab pos="1264641" algn="l"/>
              </a:tabLst>
              <a:defRPr/>
            </a:pPr>
            <a:r>
              <a:rPr lang="en-US" dirty="0">
                <a:latin typeface="+mn-lt"/>
              </a:rPr>
              <a:t>  PM  8x64</a:t>
            </a:r>
          </a:p>
          <a:p>
            <a:pPr defTabSz="453585">
              <a:spcAft>
                <a:spcPts val="595"/>
              </a:spcAft>
              <a:buFont typeface="Arial" pitchFamily="34" charset="0"/>
              <a:buChar char="•"/>
              <a:tabLst>
                <a:tab pos="449365" algn="l"/>
                <a:tab pos="1264641" algn="l"/>
              </a:tabLst>
              <a:defRPr/>
            </a:pPr>
            <a:r>
              <a:rPr lang="en-US" dirty="0">
                <a:latin typeface="+mn-lt"/>
              </a:rPr>
              <a:t>  PM  8x144</a:t>
            </a:r>
          </a:p>
          <a:p>
            <a:pPr defTabSz="453585">
              <a:spcAft>
                <a:spcPts val="595"/>
              </a:spcAft>
              <a:buFont typeface="Arial" pitchFamily="34" charset="0"/>
              <a:buChar char="•"/>
              <a:tabLst>
                <a:tab pos="449365" algn="l"/>
                <a:tab pos="1264641" algn="l"/>
              </a:tabLst>
              <a:defRPr/>
            </a:pPr>
            <a:r>
              <a:rPr lang="en-US" dirty="0">
                <a:latin typeface="+mn-lt"/>
              </a:rPr>
              <a:t>  PM 16x384</a:t>
            </a:r>
          </a:p>
          <a:p>
            <a:pPr defTabSz="453585">
              <a:spcAft>
                <a:spcPts val="595"/>
              </a:spcAft>
              <a:buFont typeface="Arial" pitchFamily="34" charset="0"/>
              <a:buChar char="•"/>
              <a:tabLst>
                <a:tab pos="449365" algn="l"/>
                <a:tab pos="1264641" algn="l"/>
              </a:tabLst>
              <a:defRPr/>
            </a:pPr>
            <a:r>
              <a:rPr lang="en-US" dirty="0">
                <a:latin typeface="+mn-lt"/>
              </a:rPr>
              <a:t>  PM 48x512</a:t>
            </a:r>
          </a:p>
          <a:p>
            <a:pPr defTabSz="453585">
              <a:spcAft>
                <a:spcPts val="595"/>
              </a:spcAft>
              <a:buFont typeface="Arial" pitchFamily="34" charset="0"/>
              <a:buChar char="•"/>
              <a:tabLst>
                <a:tab pos="449365" algn="l"/>
                <a:tab pos="1264641" algn="l"/>
              </a:tabLst>
              <a:defRPr/>
            </a:pPr>
            <a:r>
              <a:rPr lang="en-US" dirty="0">
                <a:latin typeface="+mn-lt"/>
              </a:rPr>
              <a:t>  HP-UX PM 8x48</a:t>
            </a:r>
            <a:r>
              <a:rPr lang="en-US" dirty="0" smtClean="0">
                <a:solidFill>
                  <a:schemeClr val="tx1"/>
                </a:solidFill>
              </a:rPr>
              <a:t> </a:t>
            </a:r>
          </a:p>
          <a:p>
            <a:pPr defTabSz="453585">
              <a:spcAft>
                <a:spcPts val="595"/>
              </a:spcAft>
              <a:buFont typeface="Arial" pitchFamily="34" charset="0"/>
              <a:buChar char="•"/>
              <a:tabLst>
                <a:tab pos="449365" algn="l"/>
                <a:tab pos="1264641" algn="l"/>
              </a:tabLst>
              <a:defRPr/>
            </a:pPr>
            <a:r>
              <a:rPr lang="en-US" dirty="0">
                <a:latin typeface="+mn-lt"/>
              </a:rPr>
              <a:t>  HP-UX PM 16x96</a:t>
            </a:r>
            <a:r>
              <a:rPr lang="en-US" dirty="0" smtClean="0">
                <a:solidFill>
                  <a:schemeClr val="tx1"/>
                </a:solidFill>
              </a:rPr>
              <a:t> </a:t>
            </a:r>
          </a:p>
          <a:p>
            <a:pPr defTabSz="453585">
              <a:spcAft>
                <a:spcPts val="595"/>
              </a:spcAft>
              <a:buFont typeface="Arial" pitchFamily="34" charset="0"/>
              <a:buChar char="•"/>
              <a:tabLst>
                <a:tab pos="449365" algn="l"/>
                <a:tab pos="1264641" algn="l"/>
              </a:tabLst>
              <a:defRPr/>
            </a:pPr>
            <a:r>
              <a:rPr lang="en-US" dirty="0">
                <a:latin typeface="+mn-lt"/>
              </a:rPr>
              <a:t>  HP-UX PM 32x192</a:t>
            </a:r>
            <a:r>
              <a:rPr lang="en-US" dirty="0" smtClean="0">
                <a:solidFill>
                  <a:schemeClr val="tx1"/>
                </a:solidFill>
              </a:rPr>
              <a:t> </a:t>
            </a:r>
          </a:p>
          <a:p>
            <a:pPr defTabSz="453585">
              <a:spcAft>
                <a:spcPts val="595"/>
              </a:spcAft>
              <a:buFont typeface="Arial" pitchFamily="34" charset="0"/>
              <a:buChar char="•"/>
              <a:tabLst>
                <a:tab pos="449365" algn="l"/>
                <a:tab pos="1264641" algn="l"/>
              </a:tabLst>
              <a:defRPr/>
            </a:pPr>
            <a:r>
              <a:rPr lang="en-US" dirty="0">
                <a:latin typeface="+mn-lt"/>
              </a:rPr>
              <a:t>  HP-UX PM 8x128</a:t>
            </a:r>
            <a:r>
              <a:rPr lang="en-US" dirty="0" smtClean="0">
                <a:solidFill>
                  <a:schemeClr val="tx1"/>
                </a:solidFill>
              </a:rPr>
              <a:t> </a:t>
            </a:r>
          </a:p>
          <a:p>
            <a:pPr defTabSz="453585">
              <a:spcAft>
                <a:spcPts val="595"/>
              </a:spcAft>
              <a:buFont typeface="Arial" pitchFamily="34" charset="0"/>
              <a:buChar char="•"/>
              <a:tabLst>
                <a:tab pos="449365" algn="l"/>
                <a:tab pos="1264641" algn="l"/>
              </a:tabLst>
              <a:defRPr/>
            </a:pPr>
            <a:r>
              <a:rPr lang="en-US" dirty="0">
                <a:latin typeface="+mn-lt"/>
              </a:rPr>
              <a:t>  HP-UX PM 16x192</a:t>
            </a:r>
            <a:r>
              <a:rPr lang="en-US" dirty="0" smtClean="0">
                <a:solidFill>
                  <a:schemeClr val="tx1"/>
                </a:solidFill>
              </a:rPr>
              <a:t> </a:t>
            </a:r>
          </a:p>
          <a:p>
            <a:pPr defTabSz="453585">
              <a:spcAft>
                <a:spcPts val="595"/>
              </a:spcAft>
              <a:buFont typeface="Arial" pitchFamily="34" charset="0"/>
              <a:buChar char="•"/>
              <a:tabLst>
                <a:tab pos="449365" algn="l"/>
                <a:tab pos="1264641" algn="l"/>
              </a:tabLst>
              <a:defRPr/>
            </a:pPr>
            <a:r>
              <a:rPr lang="en-US" dirty="0">
                <a:latin typeface="+mn-lt"/>
              </a:rPr>
              <a:t>  HP-UX PM 16x256</a:t>
            </a:r>
            <a:r>
              <a:rPr lang="en-US" dirty="0" smtClean="0">
                <a:solidFill>
                  <a:schemeClr val="tx1"/>
                </a:solidFill>
              </a:rPr>
              <a:t> </a:t>
            </a:r>
          </a:p>
          <a:p>
            <a:pPr defTabSz="453585">
              <a:spcAft>
                <a:spcPts val="595"/>
              </a:spcAft>
              <a:buFont typeface="Arial" pitchFamily="34" charset="0"/>
              <a:buChar char="•"/>
              <a:tabLst>
                <a:tab pos="449365" algn="l"/>
                <a:tab pos="1264641" algn="l"/>
              </a:tabLst>
              <a:defRPr/>
            </a:pPr>
            <a:r>
              <a:rPr lang="en-US" dirty="0">
                <a:latin typeface="+mn-lt"/>
              </a:rPr>
              <a:t>  HP-UX PM 32x512</a:t>
            </a:r>
            <a:r>
              <a:rPr lang="en-US" dirty="0" smtClean="0">
                <a:solidFill>
                  <a:schemeClr val="tx1"/>
                </a:solidFill>
              </a:rPr>
              <a:t> </a:t>
            </a:r>
            <a:endParaRPr lang="en-US" dirty="0">
              <a:latin typeface="+mn-lt"/>
            </a:endParaRPr>
          </a:p>
          <a:p>
            <a:pPr>
              <a:tabLst>
                <a:tab pos="449365" algn="l"/>
                <a:tab pos="1264641" algn="l"/>
              </a:tabLst>
            </a:pPr>
            <a:endParaRPr lang="en-US" dirty="0" smtClean="0">
              <a:solidFill>
                <a:schemeClr val="tx1"/>
              </a:solidFill>
            </a:endParaRPr>
          </a:p>
          <a:p>
            <a:pPr>
              <a:tabLst>
                <a:tab pos="449365" algn="l"/>
                <a:tab pos="1264641" algn="l"/>
              </a:tabLst>
            </a:pPr>
            <a:r>
              <a:rPr lang="en-GB" dirty="0" smtClean="0">
                <a:solidFill>
                  <a:schemeClr val="tx1"/>
                </a:solidFill>
              </a:rPr>
              <a:t>SAN storage</a:t>
            </a:r>
            <a:r>
              <a:rPr lang="en-US" dirty="0" smtClean="0">
                <a:solidFill>
                  <a:schemeClr val="tx1"/>
                </a:solidFill>
              </a:rPr>
              <a:t> can be provisioned in blocks from 5 GB to 2 TB</a:t>
            </a:r>
            <a:endParaRPr lang="en-GB" dirty="0" smtClean="0">
              <a:solidFill>
                <a:schemeClr val="tx1"/>
              </a:solidFill>
            </a:endParaRPr>
          </a:p>
          <a:p>
            <a:pPr lvl="1">
              <a:buFont typeface="Arial" pitchFamily="34" charset="0"/>
              <a:buChar char="•"/>
            </a:pPr>
            <a:r>
              <a:rPr lang="en-GB" dirty="0"/>
              <a:t>  </a:t>
            </a:r>
            <a:r>
              <a:rPr lang="en-US" dirty="0"/>
              <a:t>High Performance (RAID </a:t>
            </a:r>
            <a:r>
              <a:rPr lang="en-US" dirty="0" smtClean="0"/>
              <a:t>1/fiber </a:t>
            </a:r>
            <a:r>
              <a:rPr lang="en-US" dirty="0"/>
              <a:t>channel):  Ideal for SAP and Databases</a:t>
            </a:r>
          </a:p>
          <a:p>
            <a:pPr marL="0" lvl="1" defTabSz="453585">
              <a:spcAft>
                <a:spcPts val="595"/>
              </a:spcAft>
              <a:buClr>
                <a:schemeClr val="tx1"/>
              </a:buClr>
              <a:buFont typeface="Arial" pitchFamily="34" charset="0"/>
              <a:buChar char="•"/>
              <a:defRPr/>
            </a:pPr>
            <a:r>
              <a:rPr lang="en-US" dirty="0"/>
              <a:t>  Standard Performance (RAID </a:t>
            </a:r>
            <a:r>
              <a:rPr lang="en-US" dirty="0" smtClean="0"/>
              <a:t>5/fiber </a:t>
            </a:r>
            <a:r>
              <a:rPr lang="en-US" dirty="0"/>
              <a:t>channel:  Ideal for business class applications.  Note: Check with regional ECS Operations lead for availability.</a:t>
            </a:r>
          </a:p>
          <a:p>
            <a:pPr marL="0" lvl="1" defTabSz="453585">
              <a:spcAft>
                <a:spcPts val="595"/>
              </a:spcAft>
              <a:buClr>
                <a:schemeClr val="tx1"/>
              </a:buClr>
              <a:buFont typeface="Arial" pitchFamily="34" charset="0"/>
              <a:buChar char="•"/>
              <a:defRPr/>
            </a:pPr>
            <a:r>
              <a:rPr lang="en-US" dirty="0"/>
              <a:t>  Performance-EVA (RAID 5): Note: Check with regional ECS Operations lead for availability.</a:t>
            </a:r>
          </a:p>
          <a:p>
            <a:pPr lvl="1">
              <a:buFont typeface="Arial" pitchFamily="34" charset="0"/>
              <a:buNone/>
            </a:pPr>
            <a:endParaRPr lang="en-GB" dirty="0"/>
          </a:p>
          <a:p>
            <a:r>
              <a:rPr lang="en-GB" sz="1400" dirty="0">
                <a:cs typeface="Arial" pitchFamily="34" charset="0"/>
              </a:rPr>
              <a:t>Backup and Business Continuity</a:t>
            </a:r>
          </a:p>
          <a:p>
            <a:pPr marL="173327" indent="-173327">
              <a:buFont typeface="Arial" pitchFamily="34" charset="0"/>
              <a:buChar char="•"/>
            </a:pPr>
            <a:r>
              <a:rPr lang="en-GB" b="0" dirty="0" smtClean="0">
                <a:solidFill>
                  <a:schemeClr val="tx1"/>
                </a:solidFill>
              </a:rPr>
              <a:t>30 day onsite with Virtual Library System for fast restore</a:t>
            </a:r>
          </a:p>
          <a:p>
            <a:pPr marL="173327" indent="-173327">
              <a:buFont typeface="Arial" pitchFamily="34" charset="0"/>
              <a:buChar char="•"/>
            </a:pPr>
            <a:r>
              <a:rPr lang="en-GB" b="0" dirty="0" smtClean="0">
                <a:solidFill>
                  <a:schemeClr val="tx1"/>
                </a:solidFill>
              </a:rPr>
              <a:t>30, 60, and 90 is off-site options</a:t>
            </a:r>
          </a:p>
          <a:p>
            <a:pPr marL="173327" indent="-173327">
              <a:buFont typeface="Arial" pitchFamily="34" charset="0"/>
              <a:buChar char="•"/>
            </a:pPr>
            <a:r>
              <a:rPr lang="en-GB" b="0" dirty="0" smtClean="0">
                <a:solidFill>
                  <a:schemeClr val="tx1"/>
                </a:solidFill>
              </a:rPr>
              <a:t>Encrypted backup</a:t>
            </a:r>
          </a:p>
          <a:p>
            <a:pPr marL="173327" indent="-173327">
              <a:buFont typeface="Arial" pitchFamily="34" charset="0"/>
              <a:buChar char="•"/>
            </a:pPr>
            <a:r>
              <a:rPr lang="en-GB" b="0" dirty="0" smtClean="0">
                <a:solidFill>
                  <a:schemeClr val="tx1"/>
                </a:solidFill>
              </a:rPr>
              <a:t>Selectable backup times</a:t>
            </a:r>
            <a:endParaRPr lang="en-US" b="0" dirty="0" smtClean="0">
              <a:solidFill>
                <a:schemeClr val="tx1"/>
              </a:solidFill>
            </a:endParaRPr>
          </a:p>
          <a:p>
            <a:pPr marL="173327" indent="-173327">
              <a:buFont typeface="Arial" pitchFamily="34" charset="0"/>
              <a:buChar char="•"/>
            </a:pPr>
            <a:r>
              <a:rPr lang="en-US" b="0" dirty="0" smtClean="0">
                <a:solidFill>
                  <a:schemeClr val="tx1"/>
                </a:solidFill>
              </a:rPr>
              <a:t>Server Operating System and File system backup</a:t>
            </a:r>
            <a:endParaRPr lang="en-US" b="0" baseline="30000" dirty="0" smtClean="0">
              <a:solidFill>
                <a:schemeClr val="tx1"/>
              </a:solidFill>
            </a:endParaRPr>
          </a:p>
          <a:p>
            <a:pPr marL="635477" lvl="1" indent="-173327">
              <a:buFontTx/>
              <a:buChar char="-"/>
            </a:pPr>
            <a:r>
              <a:rPr lang="en-US" dirty="0"/>
              <a:t>30, 60, or 90 day retention</a:t>
            </a:r>
          </a:p>
          <a:p>
            <a:pPr marL="173327" indent="-173327">
              <a:buFont typeface="Arial" pitchFamily="34" charset="0"/>
              <a:buChar char="•"/>
            </a:pPr>
            <a:r>
              <a:rPr lang="en-US" b="0" dirty="0" smtClean="0">
                <a:solidFill>
                  <a:schemeClr val="tx1"/>
                </a:solidFill>
              </a:rPr>
              <a:t>Database backup (Oracle and SQL)</a:t>
            </a:r>
            <a:endParaRPr lang="en-US" b="0" baseline="30000" dirty="0" smtClean="0">
              <a:solidFill>
                <a:schemeClr val="tx1"/>
              </a:solidFill>
            </a:endParaRPr>
          </a:p>
          <a:p>
            <a:pPr marL="635477" lvl="1" indent="-173327">
              <a:buFontTx/>
              <a:buChar char="-"/>
            </a:pPr>
            <a:r>
              <a:rPr lang="en-US" dirty="0"/>
              <a:t>Daily, Twice Weekly, Weekly, 15, 30,60 or 90 day retention options</a:t>
            </a:r>
          </a:p>
          <a:p>
            <a:pPr marL="173327" indent="-173327">
              <a:buFont typeface="Arial" pitchFamily="34" charset="0"/>
              <a:buChar char="•"/>
            </a:pPr>
            <a:r>
              <a:rPr lang="en-US" b="0" dirty="0" smtClean="0">
                <a:solidFill>
                  <a:schemeClr val="tx1"/>
                </a:solidFill>
              </a:rPr>
              <a:t>Helion</a:t>
            </a:r>
            <a:r>
              <a:rPr lang="en-US" b="0" baseline="0" dirty="0" smtClean="0">
                <a:solidFill>
                  <a:schemeClr val="tx1"/>
                </a:solidFill>
              </a:rPr>
              <a:t> </a:t>
            </a:r>
            <a:r>
              <a:rPr lang="en-US" b="0" dirty="0" smtClean="0">
                <a:solidFill>
                  <a:schemeClr val="tx1"/>
                </a:solidFill>
              </a:rPr>
              <a:t>-Continuity Services for Disaster </a:t>
            </a:r>
            <a:r>
              <a:rPr lang="en-GB" b="0" dirty="0" smtClean="0">
                <a:solidFill>
                  <a:schemeClr val="tx1"/>
                </a:solidFill>
              </a:rPr>
              <a:t>Recovery</a:t>
            </a:r>
          </a:p>
          <a:p>
            <a:pPr marL="635477" lvl="1" indent="-173327">
              <a:buFont typeface="Arial" pitchFamily="34" charset="0"/>
              <a:buChar char="•"/>
            </a:pPr>
            <a:r>
              <a:rPr lang="en-GB" dirty="0"/>
              <a:t>Tier 1 (Tape Based)</a:t>
            </a:r>
          </a:p>
          <a:p>
            <a:pPr marL="635477" lvl="1" indent="-173327">
              <a:buFont typeface="Arial" pitchFamily="34" charset="0"/>
              <a:buChar char="•"/>
            </a:pPr>
            <a:r>
              <a:rPr lang="en-GB" dirty="0"/>
              <a:t>Tier 2 (Async to Continuity Data </a:t>
            </a:r>
            <a:r>
              <a:rPr lang="en-GB" dirty="0" smtClean="0"/>
              <a:t>Center)</a:t>
            </a:r>
            <a:endParaRPr lang="en-GB" dirty="0"/>
          </a:p>
          <a:p>
            <a:pPr marL="635477" lvl="1" indent="-173327">
              <a:buFont typeface="Arial" pitchFamily="34" charset="0"/>
              <a:buChar char="•"/>
            </a:pPr>
            <a:r>
              <a:rPr lang="en-GB" dirty="0"/>
              <a:t>Tier 3 (Full Synchronous to Dual DC pair)</a:t>
            </a:r>
          </a:p>
          <a:p>
            <a:pPr lvl="1">
              <a:buFont typeface="Arial" pitchFamily="34" charset="0"/>
              <a:buNone/>
            </a:pPr>
            <a:endParaRPr lang="en-GB" dirty="0"/>
          </a:p>
          <a:p>
            <a:r>
              <a:rPr lang="en-GB" sz="1400" dirty="0">
                <a:cs typeface="Arial" pitchFamily="34" charset="0"/>
              </a:rPr>
              <a:t>Operating Systems</a:t>
            </a:r>
          </a:p>
          <a:p>
            <a:pPr>
              <a:buFont typeface="Arial" pitchFamily="34" charset="0"/>
              <a:buChar char="•"/>
            </a:pPr>
            <a:r>
              <a:rPr lang="en-GB" sz="1400" dirty="0">
                <a:cs typeface="Arial" pitchFamily="34" charset="0"/>
              </a:rPr>
              <a:t>  </a:t>
            </a:r>
            <a:r>
              <a:rPr lang="en-US" sz="1300" dirty="0"/>
              <a:t>Microsoft Windows Server Standard Edition 2008 R2 and 2012 R1 </a:t>
            </a:r>
          </a:p>
          <a:p>
            <a:pPr>
              <a:buFont typeface="Arial" pitchFamily="34" charset="0"/>
              <a:buChar char="•"/>
            </a:pPr>
            <a:r>
              <a:rPr lang="en-US" sz="1300" dirty="0"/>
              <a:t>  Red Hat Enterprise Linux 5.9</a:t>
            </a:r>
          </a:p>
          <a:p>
            <a:pPr>
              <a:buFont typeface="Arial" pitchFamily="34" charset="0"/>
              <a:buChar char="•"/>
            </a:pPr>
            <a:r>
              <a:rPr lang="en-US" sz="1300" dirty="0"/>
              <a:t>  SUSE Linux Enterprise Server 11</a:t>
            </a:r>
          </a:p>
          <a:p>
            <a:pPr>
              <a:buFont typeface="Arial" pitchFamily="34" charset="0"/>
              <a:buChar char="•"/>
            </a:pPr>
            <a:r>
              <a:rPr lang="en-US" sz="1300" dirty="0"/>
              <a:t>  HP-UX 11i v3</a:t>
            </a:r>
          </a:p>
          <a:p>
            <a:pPr marL="179746" indent="-179746" fontAlgn="t"/>
            <a:r>
              <a:rPr lang="en-US" dirty="0" smtClean="0">
                <a:solidFill>
                  <a:schemeClr val="tx1"/>
                </a:solidFill>
              </a:rPr>
              <a:t>Operating system management</a:t>
            </a:r>
          </a:p>
          <a:p>
            <a:pPr marL="179746" indent="-179746" fontAlgn="t">
              <a:buFont typeface="Arial" pitchFamily="34" charset="0"/>
              <a:buChar char="•"/>
            </a:pPr>
            <a:r>
              <a:rPr lang="en-US" sz="1300" b="1" dirty="0"/>
              <a:t>HP managed</a:t>
            </a:r>
          </a:p>
          <a:p>
            <a:pPr marL="297678" lvl="2" indent="-179746" fontAlgn="t">
              <a:buFont typeface="Arial" pitchFamily="34" charset="0"/>
              <a:buChar char="•"/>
            </a:pPr>
            <a:r>
              <a:rPr lang="en-US" sz="1100" dirty="0"/>
              <a:t>Monitored</a:t>
            </a:r>
          </a:p>
          <a:p>
            <a:pPr marL="297678" lvl="2" indent="-179746" fontAlgn="t">
              <a:buFont typeface="Arial" pitchFamily="34" charset="0"/>
              <a:buChar char="•"/>
            </a:pPr>
            <a:r>
              <a:rPr lang="en-US" sz="1100" dirty="0"/>
              <a:t>Systems Management, including Change, Incident, and Problem Management </a:t>
            </a:r>
          </a:p>
          <a:p>
            <a:pPr marL="297678" lvl="2" indent="-179746" fontAlgn="t">
              <a:buFont typeface="Arial" pitchFamily="34" charset="0"/>
              <a:buChar char="•"/>
            </a:pPr>
            <a:r>
              <a:rPr lang="en-US" sz="1100" dirty="0"/>
              <a:t>Security Administration and Policy Compliance Management</a:t>
            </a:r>
          </a:p>
          <a:p>
            <a:pPr marL="297678" lvl="2" indent="-179746" fontAlgn="t">
              <a:buFont typeface="Arial" pitchFamily="34" charset="0"/>
              <a:buChar char="•"/>
            </a:pPr>
            <a:r>
              <a:rPr lang="en-US" sz="1100" dirty="0"/>
              <a:t>Server Anti-Virus Protection (Windows only; not for Linux)</a:t>
            </a:r>
          </a:p>
          <a:p>
            <a:pPr marL="297678" lvl="2" indent="-179746" fontAlgn="t">
              <a:buFont typeface="Arial" pitchFamily="34" charset="0"/>
              <a:buChar char="•"/>
            </a:pPr>
            <a:r>
              <a:rPr lang="en-US" sz="1100" dirty="0"/>
              <a:t>Anti-Malware Protection</a:t>
            </a:r>
          </a:p>
          <a:p>
            <a:pPr marL="297678" lvl="2" indent="-179746" fontAlgn="t">
              <a:buFont typeface="Arial" pitchFamily="34" charset="0"/>
              <a:buChar char="•"/>
            </a:pPr>
            <a:r>
              <a:rPr lang="en-US" sz="1100" dirty="0"/>
              <a:t>HP retains Privileged  / administrative (‘root’) access</a:t>
            </a:r>
          </a:p>
          <a:p>
            <a:pPr marL="179746" indent="-179746" fontAlgn="t">
              <a:buFont typeface="Arial" pitchFamily="34" charset="0"/>
              <a:buChar char="•"/>
            </a:pPr>
            <a:r>
              <a:rPr lang="en-US" sz="1300" b="1" dirty="0"/>
              <a:t>Customer managed</a:t>
            </a:r>
          </a:p>
          <a:p>
            <a:pPr marL="297678" lvl="2" indent="-179746" fontAlgn="t">
              <a:buFont typeface="Arial" pitchFamily="34" charset="0"/>
              <a:buChar char="•"/>
            </a:pPr>
            <a:r>
              <a:rPr lang="en-US" sz="1100" dirty="0"/>
              <a:t>Unmonitored</a:t>
            </a:r>
          </a:p>
          <a:p>
            <a:pPr marL="297678" lvl="2" indent="-179746" defTabSz="453585" fontAlgn="t">
              <a:spcAft>
                <a:spcPts val="595"/>
              </a:spcAft>
              <a:buClr>
                <a:schemeClr val="tx1"/>
              </a:buClr>
              <a:buSzPct val="80000"/>
              <a:buFont typeface="Arial" pitchFamily="34" charset="0"/>
              <a:buChar char="•"/>
              <a:defRPr/>
            </a:pPr>
            <a:r>
              <a:rPr lang="en-US" sz="1100" dirty="0"/>
              <a:t>Customer or Account team provides monitoring, on-going patching,  and server security</a:t>
            </a:r>
          </a:p>
          <a:p>
            <a:pPr marL="297678" lvl="2" indent="-179746" fontAlgn="t">
              <a:buFont typeface="Arial" pitchFamily="34" charset="0"/>
              <a:buChar char="•"/>
            </a:pPr>
            <a:r>
              <a:rPr lang="en-US" sz="1100" dirty="0"/>
              <a:t>Privileged / Administrative (‘root’) access is provided</a:t>
            </a:r>
          </a:p>
          <a:p>
            <a:pPr marL="297678" lvl="2" indent="-179746" fontAlgn="t">
              <a:buFont typeface="Arial" pitchFamily="34" charset="0"/>
              <a:buChar char="•"/>
            </a:pPr>
            <a:r>
              <a:rPr lang="en-US" sz="1100" dirty="0"/>
              <a:t>Point in time  Operating System Versions (These OS versions are not patched during server provisioning)</a:t>
            </a:r>
          </a:p>
          <a:p>
            <a:pPr marL="297678" lvl="2" indent="-179746" fontAlgn="t">
              <a:buFont typeface="Arial" pitchFamily="34" charset="0"/>
              <a:buChar char="•"/>
            </a:pPr>
            <a:endParaRPr lang="en-US" sz="1100" dirty="0"/>
          </a:p>
          <a:p>
            <a:pPr marL="179746" indent="-179746" fontAlgn="t"/>
            <a:r>
              <a:rPr lang="en-US" dirty="0" smtClean="0">
                <a:solidFill>
                  <a:schemeClr val="tx1"/>
                </a:solidFill>
              </a:rPr>
              <a:t>OS license options</a:t>
            </a:r>
          </a:p>
          <a:p>
            <a:pPr marL="406538" lvl="4" indent="-179746" fontAlgn="t">
              <a:buFont typeface="Arial" pitchFamily="34" charset="0"/>
              <a:buChar char="•"/>
            </a:pPr>
            <a:r>
              <a:rPr lang="en-US" sz="1100" dirty="0"/>
              <a:t>HP supplied</a:t>
            </a:r>
          </a:p>
          <a:p>
            <a:pPr marL="406538" lvl="4" indent="-179746" fontAlgn="t">
              <a:buFont typeface="Arial" pitchFamily="34" charset="0"/>
              <a:buChar char="•"/>
            </a:pPr>
            <a:r>
              <a:rPr lang="en-US" sz="1300" dirty="0"/>
              <a:t>Customer supplied options</a:t>
            </a:r>
          </a:p>
          <a:p>
            <a:pPr marL="406538" lvl="4" indent="-179746" fontAlgn="t">
              <a:buFont typeface="Arial" pitchFamily="34" charset="0"/>
              <a:buChar char="•"/>
            </a:pPr>
            <a:endParaRPr lang="en-US" sz="1300" dirty="0"/>
          </a:p>
          <a:p>
            <a:pPr marL="179746" indent="-179746" defTabSz="453585" fontAlgn="t">
              <a:spcAft>
                <a:spcPts val="595"/>
              </a:spcAft>
              <a:defRPr/>
            </a:pPr>
            <a:r>
              <a:rPr lang="en-US" b="1" dirty="0">
                <a:latin typeface="+mn-lt"/>
              </a:rPr>
              <a:t>Computing Services:  High Availability and Clustering Options</a:t>
            </a:r>
          </a:p>
          <a:p>
            <a:pPr marL="179746" indent="-179746" defTabSz="453585" fontAlgn="t">
              <a:spcAft>
                <a:spcPts val="595"/>
              </a:spcAft>
              <a:buFont typeface="Arial" pitchFamily="34" charset="0"/>
              <a:buChar char="•"/>
              <a:defRPr/>
            </a:pPr>
            <a:r>
              <a:rPr lang="en-US" dirty="0">
                <a:latin typeface="+mn-lt"/>
              </a:rPr>
              <a:t>The following clustering services are available for customers with higher application performance and/or security requirements and include HP Managed Virtual Private Cloud clustering services.  Customers who choose the dual data center service options via the ECS Portal will benefit from higher Service Levels.  Refer to the Operation System Catalog and the Server Product Catalog for details on the OS versions and server platform sizes supported.  </a:t>
            </a:r>
          </a:p>
          <a:p>
            <a:pPr marL="340189" lvl="1" indent="-340189">
              <a:spcBef>
                <a:spcPts val="297"/>
              </a:spcBef>
              <a:tabLst>
                <a:tab pos="226793" algn="l"/>
                <a:tab pos="453585" algn="l"/>
              </a:tabLst>
            </a:pPr>
            <a:r>
              <a:rPr lang="en-US" sz="1000" dirty="0">
                <a:latin typeface="+mn-lt"/>
                <a:ea typeface="MS Mincho"/>
                <a:cs typeface="FuturaBk"/>
              </a:rPr>
              <a:t>Customer Dedicated Virtual Host Cluster Single Data Center Service (VMWare only)</a:t>
            </a:r>
            <a:endParaRPr lang="en-US" sz="1000" dirty="0">
              <a:latin typeface="FuturaBk"/>
              <a:ea typeface="MS Mincho"/>
              <a:cs typeface="FuturaBk"/>
            </a:endParaRPr>
          </a:p>
          <a:p>
            <a:pPr marL="226793" lvl="1">
              <a:spcBef>
                <a:spcPts val="297"/>
              </a:spcBef>
              <a:tabLst>
                <a:tab pos="226793" algn="l"/>
                <a:tab pos="453585" algn="l"/>
              </a:tabLst>
            </a:pPr>
            <a:r>
              <a:rPr lang="en-US" sz="1000" dirty="0">
                <a:latin typeface="+mn-lt"/>
                <a:ea typeface="MS Mincho"/>
                <a:cs typeface="FuturaBk"/>
              </a:rPr>
              <a:t>Enables customers with higher application performance and security needs to run their HP Managed Virtual Private Cloud standard virtual servers on dedicated physical hardware allocated just for them in a single data center. The dedicated Virtual “Hosts” Cluster can run an HP defined number of Physical Servers that are not shared with other Customers.  Customers can select from HP defined virtual server sizes to run applications</a:t>
            </a:r>
            <a:endParaRPr lang="en-US" sz="1000" dirty="0">
              <a:latin typeface="FuturaBk"/>
              <a:ea typeface="MS Mincho"/>
              <a:cs typeface="FuturaBk"/>
            </a:endParaRPr>
          </a:p>
          <a:p>
            <a:pPr marL="340189" lvl="1" indent="-340189">
              <a:spcBef>
                <a:spcPts val="297"/>
              </a:spcBef>
              <a:tabLst>
                <a:tab pos="226793" algn="l"/>
                <a:tab pos="453585" algn="l"/>
              </a:tabLst>
            </a:pPr>
            <a:r>
              <a:rPr lang="en-US" sz="1000" dirty="0">
                <a:latin typeface="+mn-lt"/>
                <a:ea typeface="MS Mincho"/>
                <a:cs typeface="FuturaBk"/>
              </a:rPr>
              <a:t>Windows OS Cluster Single Data Center Service</a:t>
            </a:r>
            <a:endParaRPr lang="en-US" sz="1000" dirty="0">
              <a:latin typeface="FuturaBk"/>
              <a:ea typeface="MS Mincho"/>
              <a:cs typeface="FuturaBk"/>
            </a:endParaRPr>
          </a:p>
          <a:p>
            <a:pPr marL="226793" lvl="1">
              <a:spcBef>
                <a:spcPts val="297"/>
              </a:spcBef>
              <a:tabLst>
                <a:tab pos="226793" algn="l"/>
                <a:tab pos="453585" algn="l"/>
              </a:tabLst>
            </a:pPr>
            <a:r>
              <a:rPr lang="en-US" sz="1000" dirty="0">
                <a:latin typeface="+mn-lt"/>
                <a:ea typeface="MS Mincho"/>
                <a:cs typeface="FuturaBk"/>
              </a:rPr>
              <a:t>Two or more HP Managed Physical Servers that are identically configured with clustering services running a Windows operating system with Active Directory.</a:t>
            </a:r>
            <a:endParaRPr lang="en-US" sz="2400" dirty="0">
              <a:latin typeface="Times New Roman"/>
              <a:ea typeface="MS Mincho"/>
            </a:endParaRPr>
          </a:p>
          <a:p>
            <a:pPr marL="340189" indent="-340189">
              <a:spcBef>
                <a:spcPts val="297"/>
              </a:spcBef>
              <a:tabLst>
                <a:tab pos="226793" algn="l"/>
                <a:tab pos="453585" algn="l"/>
              </a:tabLst>
            </a:pPr>
            <a:r>
              <a:rPr lang="en-US" dirty="0">
                <a:latin typeface="+mn-lt"/>
                <a:ea typeface="MS Mincho"/>
                <a:cs typeface="FuturaBk"/>
              </a:rPr>
              <a:t>Linux OS Cluster Single Data Center Service</a:t>
            </a:r>
            <a:endParaRPr lang="en-US" dirty="0">
              <a:latin typeface="FuturaBk"/>
              <a:ea typeface="MS Mincho"/>
              <a:cs typeface="FuturaBk"/>
            </a:endParaRPr>
          </a:p>
          <a:p>
            <a:pPr marL="226793">
              <a:spcBef>
                <a:spcPts val="297"/>
              </a:spcBef>
              <a:tabLst>
                <a:tab pos="226793" algn="l"/>
                <a:tab pos="453585" algn="l"/>
              </a:tabLst>
            </a:pPr>
            <a:r>
              <a:rPr lang="en-US" dirty="0">
                <a:latin typeface="+mn-lt"/>
                <a:ea typeface="MS Mincho"/>
                <a:cs typeface="FuturaBk"/>
              </a:rPr>
              <a:t>Two or more HP Managed Physical Servers that are identically configured with clustering services running Red Hat Enterprise Linux Server or SUSE Linux Enterprise Server.</a:t>
            </a:r>
            <a:endParaRPr lang="en-US" dirty="0">
              <a:latin typeface="FuturaBk"/>
              <a:ea typeface="MS Mincho"/>
              <a:cs typeface="FuturaBk"/>
            </a:endParaRPr>
          </a:p>
          <a:p>
            <a:pPr marL="340189" indent="-340189">
              <a:spcBef>
                <a:spcPts val="297"/>
              </a:spcBef>
              <a:tabLst>
                <a:tab pos="226793" algn="l"/>
                <a:tab pos="453585" algn="l"/>
              </a:tabLst>
            </a:pPr>
            <a:r>
              <a:rPr lang="en-US" dirty="0">
                <a:latin typeface="+mn-lt"/>
                <a:ea typeface="MS Mincho"/>
                <a:cs typeface="FuturaBk"/>
              </a:rPr>
              <a:t>Windows OS Cluster Dual Data Center Service  </a:t>
            </a:r>
            <a:endParaRPr lang="en-US" dirty="0">
              <a:latin typeface="FuturaBk"/>
              <a:ea typeface="MS Mincho"/>
              <a:cs typeface="FuturaBk"/>
            </a:endParaRPr>
          </a:p>
          <a:p>
            <a:pPr marL="226793">
              <a:spcBef>
                <a:spcPts val="297"/>
              </a:spcBef>
              <a:tabLst>
                <a:tab pos="226793" algn="l"/>
                <a:tab pos="453585" algn="l"/>
              </a:tabLst>
            </a:pPr>
            <a:r>
              <a:rPr lang="en-US" dirty="0">
                <a:latin typeface="+mn-lt"/>
                <a:ea typeface="MS Mincho"/>
                <a:cs typeface="FuturaBk"/>
              </a:rPr>
              <a:t>In select data centers as indicated in the ECS Portal, and depending on the service level desired, the service provides HP Managed physical and HP or Customer Managed virtual server options with clustering services running a Windows operating system with Active Directory. </a:t>
            </a:r>
            <a:endParaRPr lang="en-US" dirty="0">
              <a:latin typeface="FuturaBk"/>
              <a:ea typeface="MS Mincho"/>
              <a:cs typeface="FuturaBk"/>
            </a:endParaRPr>
          </a:p>
          <a:p>
            <a:pPr marL="340189" indent="-340189">
              <a:spcBef>
                <a:spcPts val="297"/>
              </a:spcBef>
              <a:tabLst>
                <a:tab pos="226793" algn="l"/>
                <a:tab pos="453585" algn="l"/>
              </a:tabLst>
            </a:pPr>
            <a:r>
              <a:rPr lang="en-US" dirty="0">
                <a:latin typeface="+mn-lt"/>
                <a:ea typeface="MS Mincho"/>
                <a:cs typeface="FuturaBk"/>
              </a:rPr>
              <a:t>Linux OS Cluster - Dual Data Center  Service </a:t>
            </a:r>
            <a:endParaRPr lang="en-US" dirty="0">
              <a:latin typeface="FuturaBk"/>
              <a:ea typeface="MS Mincho"/>
              <a:cs typeface="FuturaBk"/>
            </a:endParaRPr>
          </a:p>
          <a:p>
            <a:pPr marL="226793">
              <a:spcBef>
                <a:spcPts val="297"/>
              </a:spcBef>
              <a:tabLst>
                <a:tab pos="226793" algn="l"/>
                <a:tab pos="453585" algn="l"/>
              </a:tabLst>
            </a:pPr>
            <a:r>
              <a:rPr lang="en-US" dirty="0">
                <a:latin typeface="+mn-lt"/>
                <a:ea typeface="MS Mincho"/>
                <a:cs typeface="FuturaBk"/>
              </a:rPr>
              <a:t>In select data centers as indicated in the ECS Portal, and depending on the service level desired, the service provides HP Managed physical and HP or Customer Managed virtual server options with clustering services running a Linux operating system. </a:t>
            </a:r>
            <a:endParaRPr lang="en-US" dirty="0">
              <a:latin typeface="FuturaBk"/>
              <a:ea typeface="MS Mincho"/>
              <a:cs typeface="FuturaBk"/>
            </a:endParaRPr>
          </a:p>
          <a:p>
            <a:pPr marL="179746" indent="-179746" defTabSz="453585" fontAlgn="t">
              <a:spcAft>
                <a:spcPts val="595"/>
              </a:spcAft>
              <a:buFont typeface="Arial" pitchFamily="34" charset="0"/>
              <a:buChar char="•"/>
              <a:defRPr/>
            </a:pPr>
            <a:endParaRPr lang="en-US" dirty="0">
              <a:latin typeface="+mn-lt"/>
            </a:endParaRPr>
          </a:p>
          <a:p>
            <a:pPr marL="179746" indent="-179746" fontAlgn="t">
              <a:buFont typeface="Arial" pitchFamily="34" charset="0"/>
              <a:buChar char="•"/>
            </a:pPr>
            <a:endParaRPr lang="en-US" sz="1500" dirty="0"/>
          </a:p>
          <a:p>
            <a:r>
              <a:rPr lang="en-GB" sz="1400" dirty="0">
                <a:cs typeface="Arial" pitchFamily="34" charset="0"/>
              </a:rPr>
              <a:t>Virtualization</a:t>
            </a:r>
          </a:p>
          <a:p>
            <a:pPr marL="737077" lvl="1" indent="-283490">
              <a:spcBef>
                <a:spcPts val="297"/>
              </a:spcBef>
              <a:buFont typeface="Verdana"/>
              <a:buChar char="•"/>
              <a:tabLst>
                <a:tab pos="226793" algn="l"/>
                <a:tab pos="453585" algn="l"/>
              </a:tabLst>
            </a:pPr>
            <a:r>
              <a:rPr lang="en-US" sz="1000" dirty="0">
                <a:latin typeface="+mn-lt"/>
                <a:ea typeface="MS Mincho"/>
                <a:cs typeface="FuturaBk"/>
              </a:rPr>
              <a:t>Microsoft Hyper V and </a:t>
            </a:r>
            <a:r>
              <a:rPr lang="en-US" sz="1000" b="1" dirty="0">
                <a:latin typeface="+mn-lt"/>
                <a:ea typeface="MS Mincho"/>
                <a:cs typeface="FuturaBk"/>
              </a:rPr>
              <a:t>VMWare</a:t>
            </a:r>
            <a:r>
              <a:rPr lang="en-US" sz="1000" dirty="0">
                <a:latin typeface="+mn-lt"/>
                <a:ea typeface="MS Mincho"/>
                <a:cs typeface="FuturaBk"/>
              </a:rPr>
              <a:t> options. Hyper-V is supported on HP-Managed and Customer-Managed virtual servers only. Note:  Customers do not have access to the hypervisor.  </a:t>
            </a:r>
            <a:r>
              <a:rPr lang="en-US" sz="1000" dirty="0">
                <a:latin typeface="FuturaBk"/>
                <a:ea typeface="MS Mincho"/>
                <a:cs typeface="FuturaBk"/>
              </a:rPr>
              <a:t>Current </a:t>
            </a:r>
            <a:r>
              <a:rPr lang="en-US" sz="900" dirty="0">
                <a:latin typeface="+mn-lt"/>
                <a:ea typeface="MS Mincho"/>
                <a:cs typeface="FuturaBk"/>
              </a:rPr>
              <a:t>Hyper-V  Data Center Deployments in Brazil, Singapore, Alpharetta and Frankfurt:  90 day lead time no longer required for these HP Managed Virtual Private Cloud data centers. </a:t>
            </a:r>
          </a:p>
          <a:p>
            <a:pPr marL="737077" lvl="1" indent="-283490">
              <a:spcBef>
                <a:spcPts val="297"/>
              </a:spcBef>
              <a:buFont typeface="Verdana"/>
              <a:buChar char="•"/>
              <a:tabLst>
                <a:tab pos="226793" algn="l"/>
                <a:tab pos="453585" algn="l"/>
              </a:tabLst>
            </a:pPr>
            <a:r>
              <a:rPr lang="en-US" sz="1000" dirty="0">
                <a:latin typeface="+mn-lt"/>
                <a:ea typeface="MS Mincho"/>
                <a:cs typeface="FuturaBk"/>
              </a:rPr>
              <a:t>Virtual server Resize option - Enables customers to change existing virtual machine sizes for both HP-Managed and Customer-Managed virtual servers.</a:t>
            </a:r>
            <a:endParaRPr lang="en-US" sz="1000" dirty="0">
              <a:latin typeface="FuturaBk"/>
              <a:ea typeface="MS Mincho"/>
              <a:cs typeface="FuturaBk"/>
            </a:endParaRPr>
          </a:p>
          <a:p>
            <a:pPr marL="737077" lvl="1" indent="-283490">
              <a:spcBef>
                <a:spcPts val="297"/>
              </a:spcBef>
              <a:buFont typeface="Verdana"/>
              <a:buChar char="•"/>
              <a:tabLst>
                <a:tab pos="226793" algn="l"/>
                <a:tab pos="453585" algn="l"/>
              </a:tabLst>
            </a:pPr>
            <a:r>
              <a:rPr lang="en-US" sz="1000" dirty="0">
                <a:latin typeface="+mn-lt"/>
                <a:ea typeface="MS Mincho"/>
                <a:cs typeface="FuturaBk"/>
              </a:rPr>
              <a:t>Virtual appliance option - Enables customers to run non-standard VPC OS images on an </a:t>
            </a:r>
            <a:r>
              <a:rPr lang="en-US" sz="1000" dirty="0">
                <a:latin typeface="+mn-lt"/>
                <a:ea typeface="MS Mincho"/>
                <a:cs typeface="Calibri"/>
              </a:rPr>
              <a:t>HP Managed Virtual Private Cloud standard</a:t>
            </a:r>
            <a:r>
              <a:rPr lang="en-US" sz="1000" dirty="0">
                <a:latin typeface="+mn-lt"/>
                <a:ea typeface="MS Mincho"/>
                <a:cs typeface="FuturaBk"/>
              </a:rPr>
              <a:t> virtual machine.  These virtual machines or “virtual appliances” can be managed by the customer or they may commission a third party (including HP ITO) to manage it.</a:t>
            </a:r>
            <a:endParaRPr lang="en-US" sz="1000" dirty="0">
              <a:latin typeface="FuturaBk"/>
              <a:ea typeface="MS Mincho"/>
              <a:cs typeface="FuturaBk"/>
            </a:endParaRPr>
          </a:p>
          <a:p>
            <a:pPr marL="737077" lvl="1" indent="-283490">
              <a:buFont typeface="Verdana"/>
              <a:buChar char="•"/>
              <a:tabLst>
                <a:tab pos="453585" algn="l"/>
              </a:tabLst>
            </a:pPr>
            <a:r>
              <a:rPr lang="en-US" sz="1000" dirty="0">
                <a:latin typeface="+mn-lt"/>
                <a:ea typeface="Times New Roman"/>
                <a:cs typeface="Calibri"/>
              </a:rPr>
              <a:t>Client Dedicated Virtual Host Cluster VMware option - Enables customers with higher application performance and security needs to run their HP Managed Virtual Private Cloud standard virtual servers on dedicated physical hardware allocated just for them in a single data center.</a:t>
            </a:r>
          </a:p>
          <a:p>
            <a:pPr marL="737077" lvl="1" indent="-283490">
              <a:buFont typeface="Verdana"/>
              <a:buChar char="•"/>
              <a:tabLst>
                <a:tab pos="453585" algn="l"/>
              </a:tabLst>
            </a:pPr>
            <a:r>
              <a:rPr lang="en-US" sz="1800" dirty="0">
                <a:latin typeface="+mn-lt"/>
                <a:ea typeface="Times New Roman"/>
                <a:cs typeface="Calibri"/>
              </a:rPr>
              <a:t>Snapshot Option for Client Dedicated Virtual Host Clusters - Enables customers to preserve the configuration of a virtual server while they are doing test/dev or maintenance and revert back to the original state of the virtual server if needed.</a:t>
            </a:r>
            <a:endParaRPr lang="en-US" sz="1800" dirty="0">
              <a:latin typeface="Times New Roman"/>
              <a:ea typeface="Times New Roman"/>
              <a:cs typeface="Calibri"/>
            </a:endParaRPr>
          </a:p>
          <a:p>
            <a:pPr marL="737077" lvl="1" indent="-283490">
              <a:tabLst>
                <a:tab pos="453585" algn="l"/>
              </a:tabLst>
            </a:pPr>
            <a:endParaRPr lang="en-US" sz="1000" dirty="0">
              <a:latin typeface="FuturaBk"/>
              <a:ea typeface="MS Mincho"/>
              <a:cs typeface="FuturaBk"/>
            </a:endParaRPr>
          </a:p>
          <a:p>
            <a:pPr marL="173327" lvl="1" indent="-173327" defTabSz="453585" fontAlgn="t">
              <a:spcAft>
                <a:spcPts val="595"/>
              </a:spcAft>
              <a:buFont typeface="Arial" pitchFamily="34" charset="0"/>
              <a:buChar char="•"/>
              <a:defRPr/>
            </a:pPr>
            <a:endParaRPr lang="en-US" dirty="0" smtClean="0">
              <a:solidFill>
                <a:schemeClr val="tx1"/>
              </a:solidFill>
            </a:endParaRPr>
          </a:p>
          <a:p>
            <a:r>
              <a:rPr lang="en-GB" sz="1400" dirty="0">
                <a:cs typeface="Arial" pitchFamily="34" charset="0"/>
              </a:rPr>
              <a:t>Other Service Options</a:t>
            </a:r>
          </a:p>
          <a:p>
            <a:pPr marL="173327" indent="-173327">
              <a:buFont typeface="Arial" pitchFamily="34" charset="0"/>
              <a:buChar char="•"/>
            </a:pPr>
            <a:r>
              <a:rPr lang="en-US" dirty="0" smtClean="0">
                <a:solidFill>
                  <a:schemeClr val="tx1"/>
                </a:solidFill>
              </a:rPr>
              <a:t>Automated server Load Balancing – industry leading F5</a:t>
            </a:r>
          </a:p>
          <a:p>
            <a:pPr marL="173327" indent="-173327">
              <a:buFont typeface="Arial" pitchFamily="34" charset="0"/>
              <a:buChar char="•"/>
            </a:pPr>
            <a:r>
              <a:rPr lang="en-US" dirty="0" smtClean="0">
                <a:solidFill>
                  <a:schemeClr val="tx1"/>
                </a:solidFill>
              </a:rPr>
              <a:t>Multiple VLANS (unlimited except with Load Balancer)</a:t>
            </a:r>
            <a:endParaRPr lang="en-US" baseline="30000" dirty="0" smtClean="0">
              <a:solidFill>
                <a:schemeClr val="tx1"/>
              </a:solidFill>
            </a:endParaRPr>
          </a:p>
          <a:p>
            <a:pPr marL="173327" indent="-173327">
              <a:buFont typeface="Arial" pitchFamily="34" charset="0"/>
              <a:buChar char="•"/>
            </a:pPr>
            <a:r>
              <a:rPr lang="en-US" dirty="0" smtClean="0">
                <a:solidFill>
                  <a:schemeClr val="tx1"/>
                </a:solidFill>
              </a:rPr>
              <a:t>Customer configurable firewall rules</a:t>
            </a:r>
          </a:p>
          <a:p>
            <a:pPr marL="173327" indent="-173327">
              <a:buFont typeface="Arial" pitchFamily="34" charset="0"/>
              <a:buChar char="•"/>
            </a:pPr>
            <a:r>
              <a:rPr lang="en-GB" dirty="0" smtClean="0">
                <a:solidFill>
                  <a:schemeClr val="tx1"/>
                </a:solidFill>
              </a:rPr>
              <a:t>Dedicated hypervisor option</a:t>
            </a:r>
          </a:p>
          <a:p>
            <a:r>
              <a:rPr lang="en-GB" sz="1400" dirty="0">
                <a:cs typeface="Arial" pitchFamily="34" charset="0"/>
              </a:rPr>
              <a:t>Network-dedicated Customer Compartments</a:t>
            </a:r>
          </a:p>
          <a:p>
            <a:pPr lvl="4">
              <a:buFont typeface="Arial" pitchFamily="34" charset="0"/>
              <a:buChar char="•"/>
            </a:pPr>
            <a:r>
              <a:rPr lang="en-GB" dirty="0">
                <a:cs typeface="Arial" pitchFamily="34" charset="0"/>
              </a:rPr>
              <a:t> </a:t>
            </a:r>
            <a:r>
              <a:rPr lang="en-US" b="0" dirty="0" smtClean="0">
                <a:solidFill>
                  <a:schemeClr val="tx1"/>
                </a:solidFill>
              </a:rPr>
              <a:t>Installation and set up - Customer Compartment set up within the ECS–Virtual Private Cloud environment. </a:t>
            </a:r>
          </a:p>
          <a:p>
            <a:pPr lvl="4">
              <a:buFont typeface="Arial" pitchFamily="34" charset="0"/>
              <a:buChar char="•"/>
            </a:pPr>
            <a:r>
              <a:rPr lang="en-US" b="0" dirty="0" smtClean="0">
                <a:solidFill>
                  <a:schemeClr val="tx1"/>
                </a:solidFill>
              </a:rPr>
              <a:t>Network-dedicated customer compartments with standard initial firewall rules (hardware, software, and with HP standard rules applied; customers can request modifications to ACLs and NATs through the ECS Portal)</a:t>
            </a:r>
          </a:p>
          <a:p>
            <a:pPr lvl="4">
              <a:buFont typeface="Arial" pitchFamily="34" charset="0"/>
              <a:buChar char="•"/>
            </a:pPr>
            <a:r>
              <a:rPr lang="en-US" b="0" dirty="0" smtClean="0">
                <a:solidFill>
                  <a:schemeClr val="tx1"/>
                </a:solidFill>
              </a:rPr>
              <a:t>Load balancer capability for both physical and virtual servers</a:t>
            </a:r>
          </a:p>
          <a:p>
            <a:pPr lvl="4">
              <a:buFont typeface="Arial" pitchFamily="34" charset="0"/>
              <a:buChar char="•"/>
            </a:pPr>
            <a:r>
              <a:rPr lang="en-US" b="0" dirty="0" smtClean="0">
                <a:solidFill>
                  <a:schemeClr val="tx1"/>
                </a:solidFill>
              </a:rPr>
              <a:t>VLANS – Up to 11 automatically configured; additional vLANs may be requested. First 6 vLANs have load balancing services available.</a:t>
            </a:r>
          </a:p>
          <a:p>
            <a:pPr lvl="4">
              <a:buFont typeface="Arial" pitchFamily="34" charset="0"/>
              <a:buChar char="•"/>
            </a:pPr>
            <a:r>
              <a:rPr lang="en-US" b="0" dirty="0" smtClean="0">
                <a:solidFill>
                  <a:schemeClr val="tx1"/>
                </a:solidFill>
              </a:rPr>
              <a:t>Firewall rules - The compartment will include a dedicated, virtual firewall with an HP ECS standard rule set. These can be modified through a service request by means of the ECS–Virtual Private Cloud Portal. </a:t>
            </a:r>
          </a:p>
          <a:p>
            <a:pPr lvl="4">
              <a:buFont typeface="Arial" pitchFamily="34" charset="0"/>
              <a:buChar char="•"/>
            </a:pPr>
            <a:r>
              <a:rPr lang="en-US" b="0" dirty="0" smtClean="0">
                <a:solidFill>
                  <a:schemeClr val="tx1"/>
                </a:solidFill>
              </a:rPr>
              <a:t>Internet protocol:</a:t>
            </a:r>
          </a:p>
          <a:p>
            <a:pPr lvl="4">
              <a:buFont typeface="Arial" pitchFamily="34" charset="0"/>
              <a:buChar char="•"/>
            </a:pPr>
            <a:r>
              <a:rPr lang="en-US" b="0" dirty="0" smtClean="0">
                <a:solidFill>
                  <a:schemeClr val="tx1"/>
                </a:solidFill>
              </a:rPr>
              <a:t>Internal IP addresses – Internal IP ranges are not routed outside of customer compartments</a:t>
            </a:r>
          </a:p>
          <a:p>
            <a:pPr lvl="4">
              <a:buFont typeface="Arial" pitchFamily="34" charset="0"/>
              <a:buChar char="•"/>
            </a:pPr>
            <a:r>
              <a:rPr lang="en-US" b="0" dirty="0" smtClean="0">
                <a:solidFill>
                  <a:schemeClr val="tx1"/>
                </a:solidFill>
              </a:rPr>
              <a:t>Public IP address – Assigned using Network Address Translation (NAT)</a:t>
            </a:r>
          </a:p>
          <a:p>
            <a:pPr lvl="4">
              <a:buFont typeface="Arial" pitchFamily="34" charset="0"/>
              <a:buChar char="•"/>
            </a:pPr>
            <a:r>
              <a:rPr lang="en-US" b="0" dirty="0" smtClean="0">
                <a:solidFill>
                  <a:schemeClr val="tx1"/>
                </a:solidFill>
              </a:rPr>
              <a:t>Host name changes</a:t>
            </a:r>
          </a:p>
          <a:p>
            <a:pPr marL="226793" lvl="4" indent="-113397" defTabSz="453585">
              <a:spcAft>
                <a:spcPts val="595"/>
              </a:spcAft>
              <a:buFont typeface="Arial" pitchFamily="34" charset="0"/>
              <a:buChar char="•"/>
              <a:defRPr/>
            </a:pPr>
            <a:r>
              <a:rPr lang="en-US" sz="1000" dirty="0"/>
              <a:t>Network Switch as a Service – Customer-owned and provided devices that are not on the ECS–VPC standard list can be placed into their compartment.  ECS–VPC will logically place the device into the customer’s compartment using an ECS–VPC managed dedicated switch. The customer can manage it or commission a third party (including HP ITO) to manage it. This is available for Customer-Managed compartments only.</a:t>
            </a:r>
          </a:p>
          <a:p>
            <a:pPr marL="226793" lvl="4" indent="-113397" defTabSz="453585">
              <a:spcAft>
                <a:spcPts val="595"/>
              </a:spcAft>
              <a:buFont typeface="Arial" pitchFamily="34" charset="0"/>
              <a:buChar char="•"/>
              <a:defRPr/>
            </a:pPr>
            <a:endParaRPr lang="en-US" sz="1000" dirty="0"/>
          </a:p>
          <a:p>
            <a:r>
              <a:rPr lang="en-US" b="1" dirty="0">
                <a:latin typeface="+mn-lt"/>
              </a:rPr>
              <a:t>Middleware , Database Management Services for SAP</a:t>
            </a:r>
          </a:p>
          <a:p>
            <a:pPr lvl="1"/>
            <a:r>
              <a:rPr lang="en-US" sz="1000" b="1" dirty="0">
                <a:latin typeface="+mn-lt"/>
              </a:rPr>
              <a:t>Oracle and SQL single-instance database management services</a:t>
            </a:r>
          </a:p>
          <a:p>
            <a:pPr lvl="4">
              <a:buFont typeface="Arial" pitchFamily="34" charset="0"/>
              <a:buChar char="•"/>
            </a:pPr>
            <a:r>
              <a:rPr lang="en-US" sz="1000" dirty="0"/>
              <a:t>Offers logical access to the application environment through private network connections or the public Internet. </a:t>
            </a:r>
          </a:p>
          <a:p>
            <a:pPr lvl="4">
              <a:buFont typeface="Arial" pitchFamily="34" charset="0"/>
              <a:buChar char="•"/>
            </a:pPr>
            <a:r>
              <a:rPr lang="en-US" sz="1000" dirty="0"/>
              <a:t>It includes all infrastructure and DB management for the environment, including end–to-end operation of the  LAN, operating system instance, database, and related utilities (that is, monitoring, backup, and reporting).  </a:t>
            </a:r>
          </a:p>
          <a:p>
            <a:pPr lvl="4">
              <a:buFont typeface="Arial" pitchFamily="34" charset="0"/>
              <a:buChar char="•"/>
            </a:pPr>
            <a:r>
              <a:rPr lang="en-US" sz="1000" dirty="0"/>
              <a:t>Oracle DBMS - available for HP-Managed physical servers</a:t>
            </a:r>
          </a:p>
          <a:p>
            <a:pPr lvl="4">
              <a:buFont typeface="Arial" pitchFamily="34" charset="0"/>
              <a:buChar char="•"/>
            </a:pPr>
            <a:r>
              <a:rPr lang="en-US" sz="1000" dirty="0"/>
              <a:t>SQL DBMS – available for HP-Managed virtual servers. </a:t>
            </a:r>
          </a:p>
          <a:p>
            <a:pPr lvl="4">
              <a:buFont typeface="Arial" pitchFamily="34" charset="0"/>
              <a:buChar char="•"/>
            </a:pPr>
            <a:r>
              <a:rPr lang="en-US" sz="1000" dirty="0"/>
              <a:t>License is supplied by HP or customer</a:t>
            </a:r>
          </a:p>
          <a:p>
            <a:pPr lvl="4">
              <a:buFont typeface="Arial" pitchFamily="34" charset="0"/>
              <a:buChar char="•"/>
            </a:pPr>
            <a:r>
              <a:rPr lang="en-US" sz="1000" dirty="0"/>
              <a:t>Database clustering will be supported in a future release. </a:t>
            </a:r>
          </a:p>
          <a:p>
            <a:pPr lvl="4">
              <a:buFont typeface="Arial" pitchFamily="34" charset="0"/>
              <a:buChar char="•"/>
            </a:pPr>
            <a:endParaRPr lang="en-US" sz="1000" dirty="0"/>
          </a:p>
          <a:p>
            <a:pPr lvl="1"/>
            <a:r>
              <a:rPr lang="en-US" sz="1000" b="1" dirty="0">
                <a:latin typeface="+mn-lt"/>
              </a:rPr>
              <a:t>SAP Hosting Services </a:t>
            </a:r>
          </a:p>
        </p:txBody>
      </p:sp>
      <p:sp>
        <p:nvSpPr>
          <p:cNvPr id="5" name="Date Placeholder 4"/>
          <p:cNvSpPr>
            <a:spLocks noGrp="1"/>
          </p:cNvSpPr>
          <p:nvPr>
            <p:ph type="dt" idx="11"/>
          </p:nvPr>
        </p:nvSpPr>
        <p:spPr/>
        <p:txBody>
          <a:bodyPr/>
          <a:lstStyle/>
          <a:p>
            <a:fld id="{E831FD69-BB7F-48A9-AD3C-0905D51AD404}" type="datetime3">
              <a:rPr lang="en-US" smtClean="0"/>
              <a:pPr/>
              <a:t>1 July 2014</a:t>
            </a:fld>
            <a:endParaRPr lang="en-US" dirty="0"/>
          </a:p>
        </p:txBody>
      </p:sp>
      <p:sp>
        <p:nvSpPr>
          <p:cNvPr id="6" name="Footer Placeholder 5"/>
          <p:cNvSpPr>
            <a:spLocks noGrp="1"/>
          </p:cNvSpPr>
          <p:nvPr>
            <p:ph type="ftr" sz="quarter" idx="12"/>
          </p:nvPr>
        </p:nvSpPr>
        <p:spPr/>
        <p:txBody>
          <a:bodyPr/>
          <a:lstStyle/>
          <a:p>
            <a:r>
              <a:rPr lang="en-US" dirty="0"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21</a:t>
            </a:fld>
            <a:endParaRPr lang="en-US" dirty="0"/>
          </a:p>
        </p:txBody>
      </p:sp>
      <p:sp>
        <p:nvSpPr>
          <p:cNvPr id="8" name="Header Placeholder 3"/>
          <p:cNvSpPr txBox="1">
            <a:spLocks/>
          </p:cNvSpPr>
          <p:nvPr/>
        </p:nvSpPr>
        <p:spPr>
          <a:xfrm>
            <a:off x="257721" y="146304"/>
            <a:ext cx="3640381" cy="464820"/>
          </a:xfrm>
          <a:prstGeom prst="rect">
            <a:avLst/>
          </a:prstGeom>
        </p:spPr>
        <p:txBody>
          <a:bodyPr vert="horz" lIns="92446" tIns="46223" rIns="92446" bIns="46223" rtlCol="0"/>
          <a:lstStyle>
            <a:defPPr>
              <a:defRPr lang="en-US"/>
            </a:defPPr>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HP Helion Managed VPC for Public Sector-Client Presentation</a:t>
            </a:r>
            <a:endParaRPr lang="en-GB" dirty="0"/>
          </a:p>
        </p:txBody>
      </p:sp>
    </p:spTree>
    <p:extLst>
      <p:ext uri="{BB962C8B-B14F-4D97-AF65-F5344CB8AC3E}">
        <p14:creationId xmlns:p14="http://schemas.microsoft.com/office/powerpoint/2010/main" val="2326822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2"/>
          </p:nvPr>
        </p:nvSpPr>
        <p:spPr/>
        <p:txBody>
          <a:bodyPr/>
          <a:lstStyle/>
          <a:p>
            <a:r>
              <a:rPr lang="en-GB" dirty="0" smtClean="0"/>
              <a:t>HP Restricted</a:t>
            </a:r>
            <a:endParaRPr lang="en-GB" dirty="0"/>
          </a:p>
        </p:txBody>
      </p:sp>
      <p:sp>
        <p:nvSpPr>
          <p:cNvPr id="7" name="Slide Number Placeholder 6"/>
          <p:cNvSpPr>
            <a:spLocks noGrp="1"/>
          </p:cNvSpPr>
          <p:nvPr>
            <p:ph type="sldNum" sz="quarter" idx="13"/>
          </p:nvPr>
        </p:nvSpPr>
        <p:spPr/>
        <p:txBody>
          <a:bodyPr/>
          <a:lstStyle/>
          <a:p>
            <a:fld id="{22A853E8-D85F-5D49-95D2-E1D96ABFE2B9}" type="slidenum">
              <a:rPr lang="en-GB" smtClean="0"/>
              <a:pPr/>
              <a:t>22</a:t>
            </a:fld>
            <a:endParaRPr lang="en-GB" dirty="0"/>
          </a:p>
        </p:txBody>
      </p:sp>
    </p:spTree>
    <p:extLst>
      <p:ext uri="{BB962C8B-B14F-4D97-AF65-F5344CB8AC3E}">
        <p14:creationId xmlns:p14="http://schemas.microsoft.com/office/powerpoint/2010/main" val="3280057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Call outs</a:t>
            </a:r>
            <a:r>
              <a:rPr lang="en-US" dirty="0" smtClean="0"/>
              <a:t>:</a:t>
            </a:r>
          </a:p>
          <a:p>
            <a:endParaRPr lang="en-US" dirty="0"/>
          </a:p>
          <a:p>
            <a:pPr marL="226712" indent="-226712">
              <a:buFont typeface="+mj-lt"/>
              <a:buAutoNum type="arabicParenR"/>
            </a:pPr>
            <a:r>
              <a:rPr lang="en-US" b="1" dirty="0" smtClean="0"/>
              <a:t>GLOBAL INFRASTRUCTURE  INVESTMENTS THAT SUPPORT CLOUD MODELS NEEDING CLOSE PROXIMITY TO CLIENT (FOR DATA SOVERIGNTY, PRIVACY, SECURITY, LATENCY)</a:t>
            </a:r>
          </a:p>
          <a:p>
            <a:pPr marL="680139" lvl="1" indent="-226712">
              <a:buFont typeface="Arial" panose="020B0604020202020204" pitchFamily="34" charset="0"/>
              <a:buChar char="•"/>
            </a:pPr>
            <a:r>
              <a:rPr lang="en-US" dirty="0" smtClean="0"/>
              <a:t>81 DATA CENTERS FOR  WORKLOADS REQUIRING A PRIVATE CLOUD, NEEDED FOR LOCALIZED DATA SOVERIGNTY, PRIVACY, SECURITY AND LATENCY.</a:t>
            </a:r>
          </a:p>
          <a:p>
            <a:pPr marL="226712" indent="-226712">
              <a:buFont typeface="+mj-lt"/>
              <a:buAutoNum type="arabicParenR"/>
            </a:pPr>
            <a:r>
              <a:rPr lang="en-US" b="1" dirty="0" smtClean="0"/>
              <a:t>THE LARGEST NUMBER OF PRIVATE CLOUD CLIENTS (THIS IS ACCORDING TO FORRESTER).  WE  SPEND BILLIONS ON CLOUD.</a:t>
            </a:r>
          </a:p>
          <a:p>
            <a:pPr marL="680139" lvl="1" indent="-226712">
              <a:buFont typeface="Arial" panose="020B0604020202020204" pitchFamily="34" charset="0"/>
              <a:buChar char="•"/>
            </a:pPr>
            <a:r>
              <a:rPr lang="en-US" dirty="0" smtClean="0"/>
              <a:t>HAVE THE EXPERIENCE IN IMPLEMENTING CLOUDS</a:t>
            </a:r>
          </a:p>
          <a:p>
            <a:pPr marL="680139" lvl="1" indent="-226712">
              <a:buFont typeface="Arial" panose="020B0604020202020204" pitchFamily="34" charset="0"/>
              <a:buChar char="•"/>
            </a:pPr>
            <a:r>
              <a:rPr lang="en-US" dirty="0" smtClean="0"/>
              <a:t>INCREASED DEMAND FOR DEDICATED PRIVATE CLOUDS DUE TO SECURITY AND WORKLOAD OPTIMZITION REASONS</a:t>
            </a:r>
          </a:p>
          <a:p>
            <a:pPr marL="680139" lvl="1" indent="-226712">
              <a:buFont typeface="Arial" panose="020B0604020202020204" pitchFamily="34" charset="0"/>
              <a:buChar char="•"/>
            </a:pPr>
            <a:r>
              <a:rPr lang="en-US" dirty="0" smtClean="0"/>
              <a:t>SOME APPLICATIONS RUN MORE EFFECTIVELY IN A DEDICATED ENVIRONMENT</a:t>
            </a:r>
          </a:p>
          <a:p>
            <a:pPr marL="226712" indent="-226712">
              <a:buFont typeface="+mj-lt"/>
              <a:buAutoNum type="arabicParenR"/>
            </a:pPr>
            <a:r>
              <a:rPr lang="en-US" b="1" dirty="0" smtClean="0"/>
              <a:t>OVER 45,000 APPLICATION RESOURCES </a:t>
            </a:r>
          </a:p>
          <a:p>
            <a:pPr marL="680139" lvl="1" indent="-226712">
              <a:buFont typeface="Arial" panose="020B0604020202020204" pitchFamily="34" charset="0"/>
              <a:buChar char="•"/>
            </a:pPr>
            <a:r>
              <a:rPr lang="en-US" dirty="0" smtClean="0"/>
              <a:t>BENCH STRENGTH TO PERFORM COMPLEX WORKLOAD ADVISORY AND TRANSFORMATION WORK GLOBALLY</a:t>
            </a:r>
          </a:p>
          <a:p>
            <a:pPr marL="680139" lvl="1" indent="-226712">
              <a:buFont typeface="Arial" panose="020B0604020202020204" pitchFamily="34" charset="0"/>
              <a:buChar char="•"/>
            </a:pPr>
            <a:r>
              <a:rPr lang="en-US" dirty="0" smtClean="0"/>
              <a:t>15,000 ERP PROFESSIONALS THAT UNDERSTAND THE APPLICATIONS </a:t>
            </a:r>
          </a:p>
          <a:p>
            <a:pPr marL="680139" lvl="1" indent="-226712">
              <a:buFont typeface="Arial" panose="020B0604020202020204" pitchFamily="34" charset="0"/>
              <a:buChar char="•"/>
            </a:pPr>
            <a:r>
              <a:rPr lang="en-US" dirty="0" smtClean="0"/>
              <a:t>WE HAVE THE PEOPLE, TOOLS, PROCESSES AND IP TO MOVE BIG WORKLOADS TO THE CLOUD</a:t>
            </a:r>
          </a:p>
          <a:p>
            <a:pPr marL="680139" lvl="1" indent="-226712">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174967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576263"/>
            <a:ext cx="6196013" cy="3486150"/>
          </a:xfrm>
        </p:spPr>
      </p:sp>
      <p:sp>
        <p:nvSpPr>
          <p:cNvPr id="4" name="Slide Number Placeholder 3"/>
          <p:cNvSpPr>
            <a:spLocks noGrp="1"/>
          </p:cNvSpPr>
          <p:nvPr>
            <p:ph type="sldNum" sz="quarter" idx="10"/>
          </p:nvPr>
        </p:nvSpPr>
        <p:spPr/>
        <p:txBody>
          <a:bodyPr/>
          <a:lstStyle/>
          <a:p>
            <a:fld id="{7FDC09F6-2038-456A-9430-D3278C72B9DD}" type="slidenum">
              <a:rPr lang="en-US" smtClean="0"/>
              <a:pPr/>
              <a:t>24</a:t>
            </a:fld>
            <a:endParaRPr lang="en-US" dirty="0"/>
          </a:p>
        </p:txBody>
      </p:sp>
      <p:sp>
        <p:nvSpPr>
          <p:cNvPr id="5" name="Notes Placeholder 4"/>
          <p:cNvSpPr>
            <a:spLocks noGrp="1"/>
          </p:cNvSpPr>
          <p:nvPr>
            <p:ph type="body" sz="quarter" idx="11"/>
          </p:nvPr>
        </p:nvSpPr>
        <p:spPr/>
        <p:txBody>
          <a:bodyPr/>
          <a:lstStyle/>
          <a:p>
            <a:pPr defTabSz="462229">
              <a:defRPr/>
            </a:pPr>
            <a:r>
              <a:rPr lang="en-US" dirty="0"/>
              <a:t>HP creates new possibilities for clients by providing a comprehensive set of products and services combined with the right architecture and experience to power the migration, transformation and support for your most advanced applications and workloads</a:t>
            </a:r>
          </a:p>
          <a:p>
            <a:pPr defTabSz="462229">
              <a:defRPr/>
            </a:pPr>
            <a:endParaRPr lang="en-US" dirty="0"/>
          </a:p>
          <a:p>
            <a:pPr defTabSz="462229">
              <a:defRPr/>
            </a:pPr>
            <a:r>
              <a:rPr lang="en-US" dirty="0"/>
              <a:t>With the broadest global technology portfolio spanning printing, personal systems, software, services and IT infrastructure, HP delivers solutions for customers’ most complex challenges. </a:t>
            </a:r>
          </a:p>
          <a:p>
            <a:endParaRPr lang="en-US" dirty="0"/>
          </a:p>
        </p:txBody>
      </p:sp>
      <p:sp>
        <p:nvSpPr>
          <p:cNvPr id="6" name="Header Placeholder 3"/>
          <p:cNvSpPr txBox="1">
            <a:spLocks/>
          </p:cNvSpPr>
          <p:nvPr/>
        </p:nvSpPr>
        <p:spPr>
          <a:xfrm>
            <a:off x="257721" y="146304"/>
            <a:ext cx="3640381" cy="464820"/>
          </a:xfrm>
          <a:prstGeom prst="rect">
            <a:avLst/>
          </a:prstGeom>
        </p:spPr>
        <p:txBody>
          <a:bodyPr vert="horz" lIns="92446" tIns="46223" rIns="92446" bIns="46223" rtlCol="0"/>
          <a:lstStyle>
            <a:defPPr>
              <a:defRPr lang="en-US"/>
            </a:defPPr>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HP Helion Managed VPC for Public Sector-Client Presentation</a:t>
            </a:r>
            <a:endParaRPr lang="en-GB" dirty="0"/>
          </a:p>
        </p:txBody>
      </p:sp>
    </p:spTree>
    <p:extLst>
      <p:ext uri="{BB962C8B-B14F-4D97-AF65-F5344CB8AC3E}">
        <p14:creationId xmlns:p14="http://schemas.microsoft.com/office/powerpoint/2010/main" val="376384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HP Simplified"/>
              </a:rPr>
              <a:t>SLIDE PURPOSE AND 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HP Simplified"/>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HP Simplified"/>
              </a:rPr>
              <a:t>This is the closing chart that moves the discussion to next steps with HP: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HP Simplified"/>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HP Simplified"/>
              </a:rPr>
              <a:t>-   we have spoken about your business – and ES is able to help you, w/ proven expertise, services, and solutions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HP Simplified"/>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t>presenter can propose ES advisory services options (workshop, current state assessment, future state identification, strategy/roadmap) </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dirty="0" smtClean="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t>the ideal next</a:t>
            </a:r>
            <a:r>
              <a:rPr lang="en-US" sz="1200" baseline="0" dirty="0" smtClean="0"/>
              <a:t> step might be to use the exec sponsorship just earned in this discussion to focus on this exec’s personal objectives and perform a service that engages HP ES with him or his direct reports one level down</a:t>
            </a:r>
            <a:endParaRPr lang="en-US" sz="1200" dirty="0" smtClean="0"/>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dirty="0" smtClean="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t>depending on information provided by the client, highlight alternative solutions which ES could provide  </a:t>
            </a:r>
            <a:endParaRPr lang="en-US" dirty="0" smtClean="0"/>
          </a:p>
          <a:p>
            <a:endParaRPr lang="en-US" dirty="0" smtClean="0"/>
          </a:p>
          <a:p>
            <a:r>
              <a:rPr lang="en-US" dirty="0" smtClean="0"/>
              <a:t>At this point the client</a:t>
            </a:r>
            <a:r>
              <a:rPr lang="en-US" baseline="0" dirty="0" smtClean="0"/>
              <a:t> may have revealed numerous potential projects but they are not all well enough defined.</a:t>
            </a:r>
          </a:p>
          <a:p>
            <a:r>
              <a:rPr lang="en-US" baseline="0" dirty="0" smtClean="0"/>
              <a:t>So you need to work here to create a prioritized list with the client, and a commitment to get back to this client with next steps.</a:t>
            </a:r>
          </a:p>
          <a:p>
            <a:endParaRPr lang="en-US" baseline="0" dirty="0" smtClean="0"/>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HP Simplified"/>
              </a:rPr>
              <a:t>ADDITIONAL CONTEXT AND SPEAKER NOTES </a:t>
            </a: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2755860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Speaker notes</a:t>
            </a:r>
            <a:endParaRPr lang="en-US" dirty="0"/>
          </a:p>
        </p:txBody>
      </p:sp>
      <p:sp>
        <p:nvSpPr>
          <p:cNvPr id="5" name="Date Placeholder 4"/>
          <p:cNvSpPr>
            <a:spLocks noGrp="1"/>
          </p:cNvSpPr>
          <p:nvPr>
            <p:ph type="dt" idx="11"/>
          </p:nvPr>
        </p:nvSpPr>
        <p:spPr/>
        <p:txBody>
          <a:bodyPr/>
          <a:lstStyle/>
          <a:p>
            <a:r>
              <a:rPr lang="en-US" dirty="0" smtClean="0"/>
              <a:t>July 2012</a:t>
            </a:r>
            <a:endParaRPr lang="en-GB" dirty="0"/>
          </a:p>
        </p:txBody>
      </p:sp>
      <p:sp>
        <p:nvSpPr>
          <p:cNvPr id="6" name="Footer Placeholder 5"/>
          <p:cNvSpPr>
            <a:spLocks noGrp="1"/>
          </p:cNvSpPr>
          <p:nvPr>
            <p:ph type="ftr" sz="quarter" idx="12"/>
          </p:nvPr>
        </p:nvSpPr>
        <p:spPr/>
        <p:txBody>
          <a:bodyPr/>
          <a:lstStyle/>
          <a:p>
            <a:r>
              <a:rPr lang="en-GB" dirty="0" smtClean="0"/>
              <a:t>HP Restricted</a:t>
            </a:r>
            <a:endParaRPr lang="en-GB" dirty="0"/>
          </a:p>
        </p:txBody>
      </p:sp>
      <p:sp>
        <p:nvSpPr>
          <p:cNvPr id="7" name="Slide Number Placeholder 6"/>
          <p:cNvSpPr>
            <a:spLocks noGrp="1"/>
          </p:cNvSpPr>
          <p:nvPr>
            <p:ph type="sldNum" sz="quarter" idx="13"/>
          </p:nvPr>
        </p:nvSpPr>
        <p:spPr/>
        <p:txBody>
          <a:bodyPr/>
          <a:lstStyle/>
          <a:p>
            <a:fld id="{22A853E8-D85F-5D49-95D2-E1D96ABFE2B9}" type="slidenum">
              <a:rPr lang="en-GB" smtClean="0"/>
              <a:pPr/>
              <a:t>26</a:t>
            </a:fld>
            <a:endParaRPr lang="en-GB" dirty="0"/>
          </a:p>
        </p:txBody>
      </p:sp>
      <p:sp>
        <p:nvSpPr>
          <p:cNvPr id="8" name="Header Placeholder 3"/>
          <p:cNvSpPr txBox="1">
            <a:spLocks/>
          </p:cNvSpPr>
          <p:nvPr/>
        </p:nvSpPr>
        <p:spPr>
          <a:xfrm>
            <a:off x="257721" y="146304"/>
            <a:ext cx="3640381" cy="464820"/>
          </a:xfrm>
          <a:prstGeom prst="rect">
            <a:avLst/>
          </a:prstGeom>
        </p:spPr>
        <p:txBody>
          <a:bodyPr vert="horz" lIns="92446" tIns="46223" rIns="92446" bIns="46223" rtlCol="0"/>
          <a:lstStyle>
            <a:defPPr>
              <a:defRPr lang="en-US"/>
            </a:defPPr>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HP Helion Managed VPC for Public Sector-Client Presentation</a:t>
            </a:r>
            <a:endParaRPr lang="en-GB" dirty="0"/>
          </a:p>
        </p:txBody>
      </p:sp>
    </p:spTree>
    <p:extLst>
      <p:ext uri="{BB962C8B-B14F-4D97-AF65-F5344CB8AC3E}">
        <p14:creationId xmlns:p14="http://schemas.microsoft.com/office/powerpoint/2010/main" val="3787389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576263"/>
            <a:ext cx="6196013" cy="3486150"/>
          </a:xfrm>
        </p:spPr>
      </p:sp>
      <p:sp>
        <p:nvSpPr>
          <p:cNvPr id="3" name="Notes Placeholder 2"/>
          <p:cNvSpPr>
            <a:spLocks noGrp="1"/>
          </p:cNvSpPr>
          <p:nvPr>
            <p:ph type="body" idx="1"/>
          </p:nvPr>
        </p:nvSpPr>
        <p:spPr/>
        <p:txBody>
          <a:bodyPr/>
          <a:lstStyle/>
          <a:p>
            <a:r>
              <a:rPr lang="en-US" sz="1200" b="0" dirty="0" smtClean="0"/>
              <a:t>These are the common</a:t>
            </a:r>
            <a:r>
              <a:rPr lang="en-US" sz="1200" b="0" baseline="0" dirty="0" smtClean="0"/>
              <a:t> paint points that our customers are experiencing.  Our offering is well positioned to address these issues….</a:t>
            </a:r>
            <a:endParaRPr lang="en-US" sz="1200" b="0" dirty="0"/>
          </a:p>
        </p:txBody>
      </p:sp>
      <p:sp>
        <p:nvSpPr>
          <p:cNvPr id="4" name="Header Placeholder 3"/>
          <p:cNvSpPr>
            <a:spLocks noGrp="1"/>
          </p:cNvSpPr>
          <p:nvPr>
            <p:ph type="hdr" sz="quarter" idx="10"/>
          </p:nvPr>
        </p:nvSpPr>
        <p:spPr/>
        <p:txBody>
          <a:bodyPr/>
          <a:lstStyle/>
          <a:p>
            <a:r>
              <a:rPr lang="en-US" dirty="0" smtClean="0"/>
              <a:t>Enterprise Cloud Services-Virtual Private Cloud V5.0 for U.S. Public Sector Business Model Training (Tier 2)</a:t>
            </a:r>
            <a:endParaRPr lang="en-GB" dirty="0"/>
          </a:p>
        </p:txBody>
      </p:sp>
      <p:sp>
        <p:nvSpPr>
          <p:cNvPr id="5" name="Date Placeholder 4"/>
          <p:cNvSpPr>
            <a:spLocks noGrp="1"/>
          </p:cNvSpPr>
          <p:nvPr>
            <p:ph type="dt" idx="11"/>
          </p:nvPr>
        </p:nvSpPr>
        <p:spPr/>
        <p:txBody>
          <a:bodyPr/>
          <a:lstStyle/>
          <a:p>
            <a:r>
              <a:rPr lang="en-US" dirty="0" smtClean="0"/>
              <a:t>August 2013</a:t>
            </a:r>
            <a:endParaRPr lang="en-GB" dirty="0"/>
          </a:p>
        </p:txBody>
      </p:sp>
      <p:sp>
        <p:nvSpPr>
          <p:cNvPr id="6" name="Footer Placeholder 5"/>
          <p:cNvSpPr>
            <a:spLocks noGrp="1"/>
          </p:cNvSpPr>
          <p:nvPr>
            <p:ph type="ftr" sz="quarter" idx="12"/>
          </p:nvPr>
        </p:nvSpPr>
        <p:spPr/>
        <p:txBody>
          <a:bodyPr/>
          <a:lstStyle/>
          <a:p>
            <a:r>
              <a:rPr lang="en-GB" dirty="0" smtClean="0"/>
              <a:t>HP Restricted</a:t>
            </a:r>
            <a:endParaRPr lang="en-GB" dirty="0"/>
          </a:p>
        </p:txBody>
      </p:sp>
      <p:sp>
        <p:nvSpPr>
          <p:cNvPr id="7" name="Slide Number Placeholder 6"/>
          <p:cNvSpPr>
            <a:spLocks noGrp="1"/>
          </p:cNvSpPr>
          <p:nvPr>
            <p:ph type="sldNum" sz="quarter" idx="13"/>
          </p:nvPr>
        </p:nvSpPr>
        <p:spPr/>
        <p:txBody>
          <a:bodyPr/>
          <a:lstStyle/>
          <a:p>
            <a:fld id="{22A853E8-D85F-5D49-95D2-E1D96ABFE2B9}" type="slidenum">
              <a:rPr lang="en-GB" smtClean="0"/>
              <a:pPr/>
              <a:t>28</a:t>
            </a:fld>
            <a:endParaRPr lang="en-GB" dirty="0"/>
          </a:p>
        </p:txBody>
      </p:sp>
    </p:spTree>
    <p:extLst>
      <p:ext uri="{BB962C8B-B14F-4D97-AF65-F5344CB8AC3E}">
        <p14:creationId xmlns:p14="http://schemas.microsoft.com/office/powerpoint/2010/main" val="3858872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custDataLst>
              <p:tags r:id="rId1"/>
            </p:custDataLst>
          </p:nvPr>
        </p:nvSpPr>
        <p:spPr/>
        <p:txBody>
          <a:bodyPr>
            <a:normAutofit/>
          </a:bodyPr>
          <a:lstStyle/>
          <a:p>
            <a:r>
              <a:rPr lang="en-US" dirty="0">
                <a:latin typeface="HP Simplified"/>
                <a:cs typeface="HP Simplified"/>
              </a:rPr>
              <a:t>Many analysts agree that moving to the cloud model can be disruptive to your current business model – and that creates many opportunities. Each executive level will have their own set of challenges and opportunities when analyzing the move to cloud.</a:t>
            </a:r>
          </a:p>
          <a:p>
            <a:endParaRPr lang="en-US" dirty="0">
              <a:latin typeface="HP Simplified"/>
              <a:cs typeface="HP Simplified"/>
            </a:endParaRPr>
          </a:p>
          <a:p>
            <a:r>
              <a:rPr lang="en-US" dirty="0">
                <a:latin typeface="HP Simplified"/>
                <a:cs typeface="HP Simplified"/>
              </a:rPr>
              <a:t>For the </a:t>
            </a:r>
            <a:r>
              <a:rPr lang="en-US" b="1" dirty="0" smtClean="0">
                <a:latin typeface="HP Simplified"/>
                <a:cs typeface="HP Simplified"/>
              </a:rPr>
              <a:t>CFO or Program Manager</a:t>
            </a:r>
            <a:r>
              <a:rPr lang="en-US" b="1" baseline="0" dirty="0" smtClean="0">
                <a:latin typeface="HP Simplified"/>
                <a:cs typeface="HP Simplified"/>
              </a:rPr>
              <a:t> (PM) </a:t>
            </a:r>
            <a:r>
              <a:rPr lang="en-US" dirty="0" smtClean="0">
                <a:latin typeface="HP Simplified"/>
                <a:cs typeface="HP Simplified"/>
              </a:rPr>
              <a:t>, </a:t>
            </a:r>
            <a:r>
              <a:rPr lang="en-US" dirty="0">
                <a:latin typeface="HP Simplified"/>
                <a:cs typeface="HP Simplified"/>
              </a:rPr>
              <a:t>most of the challenges relate to the financial model. How does the cloud impact my capital and my cash flow? How can I financially mitigate risk? How does moving to the cloud impact return on investment. </a:t>
            </a:r>
          </a:p>
          <a:p>
            <a:endParaRPr lang="en-US" dirty="0">
              <a:latin typeface="HP Simplified"/>
              <a:cs typeface="HP Simplified"/>
            </a:endParaRPr>
          </a:p>
          <a:p>
            <a:r>
              <a:rPr lang="en-US" dirty="0">
                <a:latin typeface="HP Simplified"/>
                <a:cs typeface="HP Simplified"/>
              </a:rPr>
              <a:t>At the </a:t>
            </a:r>
            <a:r>
              <a:rPr lang="en-US" b="1" dirty="0">
                <a:latin typeface="HP Simplified"/>
                <a:cs typeface="HP Simplified"/>
              </a:rPr>
              <a:t>CIO</a:t>
            </a:r>
            <a:r>
              <a:rPr lang="en-US" dirty="0">
                <a:latin typeface="HP Simplified"/>
                <a:cs typeface="HP Simplified"/>
              </a:rPr>
              <a:t> level, the challenges and opportunities of cloud drive conversations around the tactical aspect of the business. Agility, innovation and managing growth are all significant drivers, but they must also maintain a reliable and secure delivery model.</a:t>
            </a:r>
          </a:p>
          <a:p>
            <a:endParaRPr lang="en-US" dirty="0">
              <a:latin typeface="HP Simplified"/>
              <a:cs typeface="HP Simplified"/>
            </a:endParaRPr>
          </a:p>
          <a:p>
            <a:r>
              <a:rPr lang="en-US" dirty="0">
                <a:latin typeface="HP Simplified"/>
                <a:cs typeface="HP Simplified"/>
              </a:rPr>
              <a:t>For the </a:t>
            </a:r>
            <a:r>
              <a:rPr lang="en-US" b="1" dirty="0">
                <a:latin typeface="HP Simplified"/>
                <a:cs typeface="HP Simplified"/>
              </a:rPr>
              <a:t>Line of Business </a:t>
            </a:r>
            <a:r>
              <a:rPr lang="en-US" dirty="0">
                <a:latin typeface="HP Simplified"/>
                <a:cs typeface="HP Simplified"/>
              </a:rPr>
              <a:t>executives, the cloud opens up many opportunities to make direct impacts on the business's ability to drive growth reduce operating costs and deliver direct value.</a:t>
            </a:r>
            <a:endParaRPr lang="en-US" dirty="0"/>
          </a:p>
        </p:txBody>
      </p:sp>
      <p:sp>
        <p:nvSpPr>
          <p:cNvPr id="4" name="Header Placeholder 3"/>
          <p:cNvSpPr>
            <a:spLocks noGrp="1"/>
          </p:cNvSpPr>
          <p:nvPr>
            <p:ph type="hdr" sz="quarter" idx="10"/>
          </p:nvPr>
        </p:nvSpPr>
        <p:spPr/>
        <p:txBody>
          <a:bodyPr/>
          <a:lstStyle/>
          <a:p>
            <a:r>
              <a:rPr lang="en-US" dirty="0" smtClean="0"/>
              <a:t>ECS Core Overview</a:t>
            </a:r>
            <a:endParaRPr lang="en-US" dirty="0"/>
          </a:p>
        </p:txBody>
      </p:sp>
      <p:sp>
        <p:nvSpPr>
          <p:cNvPr id="5" name="Date Placeholder 4"/>
          <p:cNvSpPr>
            <a:spLocks noGrp="1"/>
          </p:cNvSpPr>
          <p:nvPr>
            <p:ph type="dt" idx="11"/>
          </p:nvPr>
        </p:nvSpPr>
        <p:spPr/>
        <p:txBody>
          <a:bodyPr/>
          <a:lstStyle/>
          <a:p>
            <a:r>
              <a:rPr lang="en-US" dirty="0" smtClean="0"/>
              <a:t>July 2013</a:t>
            </a:r>
            <a:endParaRPr lang="en-US" dirty="0"/>
          </a:p>
        </p:txBody>
      </p:sp>
      <p:sp>
        <p:nvSpPr>
          <p:cNvPr id="6" name="Footer Placeholder 5"/>
          <p:cNvSpPr>
            <a:spLocks noGrp="1"/>
          </p:cNvSpPr>
          <p:nvPr>
            <p:ph type="ftr" sz="quarter" idx="12"/>
          </p:nvPr>
        </p:nvSpPr>
        <p:spPr/>
        <p:txBody>
          <a:bodyPr/>
          <a:lstStyle/>
          <a:p>
            <a:r>
              <a:rPr lang="en-US" dirty="0" smtClean="0"/>
              <a:t>HP Restricted</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29</a:t>
            </a:fld>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770913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b="1" dirty="0" smtClean="0">
              <a:solidFill>
                <a:schemeClr val="tx1"/>
              </a:solidFill>
            </a:endParaRPr>
          </a:p>
          <a:p>
            <a:r>
              <a:rPr lang="en-US" dirty="0" smtClean="0">
                <a:solidFill>
                  <a:schemeClr val="tx1"/>
                </a:solidFill>
              </a:rPr>
              <a:t>Cloud computing fundamentally changes IT</a:t>
            </a:r>
          </a:p>
          <a:p>
            <a:endParaRPr lang="en-US" b="0" dirty="0" smtClean="0">
              <a:solidFill>
                <a:schemeClr val="tx1"/>
              </a:solidFill>
            </a:endParaRPr>
          </a:p>
          <a:p>
            <a:r>
              <a:rPr lang="en-US" b="0" dirty="0" smtClean="0">
                <a:solidFill>
                  <a:schemeClr val="tx1"/>
                </a:solidFill>
              </a:rPr>
              <a:t>By 2016, Enterprise IT delivery will be 39% in private cloud, 21% in managed cloud, and 15% in public cloud. </a:t>
            </a:r>
          </a:p>
          <a:p>
            <a:r>
              <a:rPr lang="en-US" b="0" dirty="0" smtClean="0">
                <a:solidFill>
                  <a:schemeClr val="tx1"/>
                </a:solidFill>
              </a:rPr>
              <a:t>Leaving 25% in traditional IT.</a:t>
            </a:r>
          </a:p>
          <a:p>
            <a:endParaRPr lang="en-US" b="0" dirty="0" smtClean="0">
              <a:solidFill>
                <a:schemeClr val="tx1"/>
              </a:solidFill>
            </a:endParaRPr>
          </a:p>
          <a:p>
            <a:r>
              <a:rPr lang="en-US" b="0" dirty="0" smtClean="0">
                <a:solidFill>
                  <a:schemeClr val="tx1"/>
                </a:solidFill>
              </a:rPr>
              <a:t>Businesses are under increasing pressures…to move faster; deliver products and services faster…to enable growth.</a:t>
            </a:r>
            <a:r>
              <a:rPr lang="en-US" b="0" baseline="0" dirty="0" smtClean="0">
                <a:solidFill>
                  <a:schemeClr val="tx1"/>
                </a:solidFill>
              </a:rPr>
              <a:t> </a:t>
            </a:r>
            <a:endParaRPr lang="en-US" b="0" dirty="0" smtClean="0">
              <a:solidFill>
                <a:schemeClr val="tx1"/>
              </a:solidFill>
            </a:endParaRPr>
          </a:p>
          <a:p>
            <a:endParaRPr lang="en-US" b="0" dirty="0" smtClean="0">
              <a:solidFill>
                <a:schemeClr val="tx1"/>
              </a:solidFill>
            </a:endParaRPr>
          </a:p>
          <a:p>
            <a:r>
              <a:rPr lang="en-US" b="0" dirty="0" smtClean="0">
                <a:solidFill>
                  <a:schemeClr val="tx1"/>
                </a:solidFill>
              </a:rPr>
              <a:t>So what are the promises of the cloud? The cloud offers enterprises the ability to lower costs, accelerate and speed innovation, and be more agile in responding to customer needs and the marketplace…</a:t>
            </a:r>
          </a:p>
          <a:p>
            <a:endParaRPr lang="en-US" b="0" dirty="0" smtClean="0">
              <a:solidFill>
                <a:schemeClr val="tx1"/>
              </a:solidFill>
            </a:endParaRPr>
          </a:p>
          <a:p>
            <a:r>
              <a:rPr lang="en-US" b="0" dirty="0" smtClean="0">
                <a:solidFill>
                  <a:schemeClr val="tx1"/>
                </a:solidFill>
              </a:rPr>
              <a:t>Yet with the promises that the cloud offers, also comes some risks and challenges – how do I get started? Where should I deploy cloud resources and at what risk?</a:t>
            </a:r>
          </a:p>
        </p:txBody>
      </p:sp>
      <p:sp>
        <p:nvSpPr>
          <p:cNvPr id="4" name="Slide Number Placeholder 3"/>
          <p:cNvSpPr>
            <a:spLocks noGrp="1"/>
          </p:cNvSpPr>
          <p:nvPr>
            <p:ph type="sldNum" sz="quarter" idx="10"/>
          </p:nvPr>
        </p:nvSpPr>
        <p:spPr/>
        <p:txBody>
          <a:bodyPr/>
          <a:lstStyle/>
          <a:p>
            <a:fld id="{22A853E8-D85F-5D49-95D2-E1D96ABFE2B9}" type="slidenum">
              <a:rPr lang="en-GB" smtClean="0"/>
              <a:pPr/>
              <a:t>30</a:t>
            </a:fld>
            <a:endParaRPr lang="en-GB" dirty="0"/>
          </a:p>
        </p:txBody>
      </p:sp>
      <p:sp>
        <p:nvSpPr>
          <p:cNvPr id="5" name="Header Placeholder 3"/>
          <p:cNvSpPr>
            <a:spLocks noGrp="1"/>
          </p:cNvSpPr>
          <p:nvPr>
            <p:ph type="hdr" sz="quarter"/>
          </p:nvPr>
        </p:nvSpPr>
        <p:spPr>
          <a:xfrm>
            <a:off x="2" y="0"/>
            <a:ext cx="4348923" cy="464820"/>
          </a:xfrm>
        </p:spPr>
        <p:txBody>
          <a:bodyPr/>
          <a:lstStyle/>
          <a:p>
            <a:r>
              <a:rPr lang="en-US" dirty="0" smtClean="0"/>
              <a:t>HP Helion Managed Virtual Private Cloud for Public Sector</a:t>
            </a:r>
            <a:endParaRPr lang="en-GB" dirty="0"/>
          </a:p>
        </p:txBody>
      </p:sp>
      <p:sp>
        <p:nvSpPr>
          <p:cNvPr id="6" name="Date Placeholder 4"/>
          <p:cNvSpPr>
            <a:spLocks noGrp="1"/>
          </p:cNvSpPr>
          <p:nvPr>
            <p:ph type="dt" idx="1"/>
          </p:nvPr>
        </p:nvSpPr>
        <p:spPr>
          <a:xfrm>
            <a:off x="5094454" y="0"/>
            <a:ext cx="1785767" cy="464820"/>
          </a:xfrm>
        </p:spPr>
        <p:txBody>
          <a:bodyPr/>
          <a:lstStyle/>
          <a:p>
            <a:r>
              <a:rPr lang="en-US" dirty="0" smtClean="0"/>
              <a:t>May 2014</a:t>
            </a:r>
            <a:endParaRPr lang="en-GB" dirty="0"/>
          </a:p>
        </p:txBody>
      </p:sp>
      <p:sp>
        <p:nvSpPr>
          <p:cNvPr id="7" name="Footer Placeholder 5"/>
          <p:cNvSpPr>
            <a:spLocks noGrp="1"/>
          </p:cNvSpPr>
          <p:nvPr>
            <p:ph type="ftr" sz="quarter" idx="4"/>
          </p:nvPr>
        </p:nvSpPr>
        <p:spPr>
          <a:xfrm>
            <a:off x="1" y="9025254"/>
            <a:ext cx="2982119" cy="269532"/>
          </a:xfrm>
        </p:spPr>
        <p:txBody>
          <a:bodyPr/>
          <a:lstStyle/>
          <a:p>
            <a:r>
              <a:rPr lang="en-US" dirty="0" smtClean="0"/>
              <a:t>HP Confidential – For training purposes only</a:t>
            </a:r>
            <a:endParaRPr lang="en-GB" dirty="0"/>
          </a:p>
        </p:txBody>
      </p:sp>
    </p:spTree>
    <p:extLst>
      <p:ext uri="{BB962C8B-B14F-4D97-AF65-F5344CB8AC3E}">
        <p14:creationId xmlns:p14="http://schemas.microsoft.com/office/powerpoint/2010/main" val="3516980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448" eaLnBrk="1" fontAlgn="auto" hangingPunct="1">
              <a:spcBef>
                <a:spcPts val="0"/>
              </a:spcBef>
              <a:spcAft>
                <a:spcPts val="0"/>
              </a:spcAft>
              <a:defRPr/>
            </a:pPr>
            <a:r>
              <a:rPr lang="en-US" b="1" dirty="0">
                <a:solidFill>
                  <a:prstClr val="black"/>
                </a:solidFill>
                <a:latin typeface="HP Simplified"/>
              </a:rPr>
              <a:t>SLIDE PURPOSE AND USE</a:t>
            </a:r>
          </a:p>
          <a:p>
            <a:endParaRPr lang="en-US" dirty="0" smtClean="0"/>
          </a:p>
          <a:p>
            <a:r>
              <a:rPr lang="en-US" dirty="0" smtClean="0"/>
              <a:t>Select this slide or the</a:t>
            </a:r>
            <a:r>
              <a:rPr lang="en-US" baseline="0" dirty="0" smtClean="0"/>
              <a:t> next slide – its Option A or Option B – one chart only.</a:t>
            </a:r>
            <a:endParaRPr lang="en-US" dirty="0" smtClean="0"/>
          </a:p>
          <a:p>
            <a:endParaRPr lang="en-US" dirty="0" smtClean="0"/>
          </a:p>
          <a:p>
            <a:r>
              <a:rPr lang="en-US" baseline="0" dirty="0" smtClean="0"/>
              <a:t>Share HP’s perspective on what we see happening in the IT industry.  </a:t>
            </a:r>
          </a:p>
          <a:p>
            <a:endParaRPr lang="en-US" baseline="0" dirty="0" smtClean="0"/>
          </a:p>
          <a:p>
            <a:pPr defTabSz="453448" eaLnBrk="1" fontAlgn="auto" hangingPunct="1">
              <a:spcBef>
                <a:spcPts val="0"/>
              </a:spcBef>
              <a:spcAft>
                <a:spcPts val="0"/>
              </a:spcAft>
              <a:defRPr/>
            </a:pPr>
            <a:r>
              <a:rPr lang="en-US" b="1" dirty="0">
                <a:solidFill>
                  <a:prstClr val="black"/>
                </a:solidFill>
                <a:latin typeface="HP Simplified"/>
              </a:rPr>
              <a:t>ADDITIONAL CONTEXT AND SPEAKER NOTES </a:t>
            </a:r>
          </a:p>
          <a:p>
            <a:endParaRPr lang="en-US" baseline="0" dirty="0" smtClean="0"/>
          </a:p>
          <a:p>
            <a:r>
              <a:rPr lang="en-US" baseline="0" dirty="0" smtClean="0"/>
              <a:t>A fourth wave of disruption is happening (Mobile, Social, Big Data, Cloud)</a:t>
            </a:r>
            <a:endParaRPr lang="en-US" dirty="0" smtClean="0"/>
          </a:p>
          <a:p>
            <a:endParaRPr lang="en-US" dirty="0" smtClean="0"/>
          </a:p>
          <a:p>
            <a:r>
              <a:rPr lang="en-US" dirty="0" smtClean="0"/>
              <a:t>One can look at these waves</a:t>
            </a:r>
            <a:r>
              <a:rPr lang="en-US" baseline="0" dirty="0" smtClean="0"/>
              <a:t> using a “rubber band” analogy.  </a:t>
            </a:r>
          </a:p>
          <a:p>
            <a:r>
              <a:rPr lang="en-US" baseline="0" dirty="0" smtClean="0"/>
              <a:t/>
            </a:r>
            <a:br>
              <a:rPr lang="en-US" baseline="0" dirty="0" smtClean="0"/>
            </a:br>
            <a:r>
              <a:rPr lang="en-US" b="1" baseline="0" dirty="0" smtClean="0"/>
              <a:t>Wave #1 (Mainframes) </a:t>
            </a:r>
            <a:r>
              <a:rPr lang="en-US" baseline="0" dirty="0" smtClean="0"/>
              <a:t>was about large central pools of computing power that was slow to respond to the business’ needs.  (the rubber band is contracted)</a:t>
            </a:r>
          </a:p>
          <a:p>
            <a:endParaRPr lang="en-US" baseline="0" dirty="0" smtClean="0"/>
          </a:p>
          <a:p>
            <a:r>
              <a:rPr lang="en-US" b="1" baseline="0" dirty="0" smtClean="0"/>
              <a:t>Wave #2 (Client/Server) </a:t>
            </a:r>
            <a:r>
              <a:rPr lang="en-US" baseline="0" dirty="0" smtClean="0"/>
              <a:t>was about distributing the computing power closer to the end users (the rubber band is expanded).  While this solved some problems, it created new ones (e.g., how do I manage all these desktops?)</a:t>
            </a:r>
          </a:p>
          <a:p>
            <a:endParaRPr lang="en-US" baseline="0" dirty="0" smtClean="0"/>
          </a:p>
          <a:p>
            <a:r>
              <a:rPr lang="en-US" b="1" baseline="0" dirty="0" smtClean="0"/>
              <a:t>Wave #3 (Internet) </a:t>
            </a:r>
            <a:r>
              <a:rPr lang="en-US" baseline="0" dirty="0" smtClean="0"/>
              <a:t>was about centralizing data and access once again (the rubber band contracts again).  This also solved some problems created by Client/Server but also created its own new problems (e.g., Data Security, Privacy, etc…)</a:t>
            </a:r>
          </a:p>
          <a:p>
            <a:endParaRPr lang="en-US" baseline="0" dirty="0" smtClean="0"/>
          </a:p>
          <a:p>
            <a:r>
              <a:rPr lang="en-US" b="1" baseline="0" dirty="0" smtClean="0"/>
              <a:t>Wave #4 (Mobile, Social, Big Data, Cloud) </a:t>
            </a:r>
            <a:r>
              <a:rPr lang="en-US" baseline="0" dirty="0" smtClean="0"/>
              <a:t>is about allowing users to generate and consume data when/how/where they want. (the rubber band expands again)  Like the previous waves, it carries lots of promise and also lots of risk.</a:t>
            </a:r>
          </a:p>
          <a:p>
            <a:endParaRPr lang="en-US" baseline="0" dirty="0" smtClean="0"/>
          </a:p>
          <a:p>
            <a:r>
              <a:rPr lang="en-US" baseline="0" dirty="0" smtClean="0"/>
              <a:t>The stats on the far right serve to confirm that this wave is already upon us… and gaining strength… what does this mean to the Enterprise (and its IT organization)?</a:t>
            </a:r>
          </a:p>
          <a:p>
            <a:endParaRPr lang="en-US" baseline="0" dirty="0" smtClean="0"/>
          </a:p>
          <a:p>
            <a:endParaRPr lang="en-US" baseline="0" dirty="0" smtClean="0"/>
          </a:p>
          <a:p>
            <a:pPr>
              <a:lnSpc>
                <a:spcPct val="125000"/>
              </a:lnSpc>
            </a:pPr>
            <a:r>
              <a:rPr lang="en-US" b="1" dirty="0" smtClean="0">
                <a:cs typeface="Arial" pitchFamily="34" charset="0"/>
              </a:rPr>
              <a:t>Speaker’s Notes from ES Marketing:</a:t>
            </a:r>
          </a:p>
          <a:p>
            <a:pPr>
              <a:lnSpc>
                <a:spcPct val="125000"/>
              </a:lnSpc>
            </a:pPr>
            <a:endParaRPr lang="en-US" dirty="0" smtClean="0">
              <a:cs typeface="Arial" pitchFamily="34" charset="0"/>
            </a:endParaRPr>
          </a:p>
          <a:p>
            <a:pPr>
              <a:lnSpc>
                <a:spcPct val="125000"/>
              </a:lnSpc>
            </a:pPr>
            <a:r>
              <a:rPr lang="en-US" dirty="0" smtClean="0">
                <a:cs typeface="Arial" pitchFamily="34" charset="0"/>
              </a:rPr>
              <a:t>You and I are driving a big shift. We’ve incorporated technology so seamlessly into our lives that we often forget it’s there, moving digital options from cool trends to the new normal. And we’re addicted to data. We’ve become used to finding information anytime, anywhere. This need is pushing the expansion of technology. It’s also changing the boundaries of what’s possible.</a:t>
            </a:r>
          </a:p>
          <a:p>
            <a:pPr>
              <a:lnSpc>
                <a:spcPct val="125000"/>
              </a:lnSpc>
            </a:pPr>
            <a:endParaRPr lang="en-US" dirty="0" smtClean="0">
              <a:cs typeface="Arial" pitchFamily="34" charset="0"/>
            </a:endParaRPr>
          </a:p>
          <a:p>
            <a:pPr defTabSz="465806">
              <a:lnSpc>
                <a:spcPct val="125000"/>
              </a:lnSpc>
              <a:defRPr/>
            </a:pPr>
            <a:r>
              <a:rPr lang="en-US" dirty="0" smtClean="0">
                <a:cs typeface="Arial" pitchFamily="34" charset="0"/>
              </a:rPr>
              <a:t>But developments like </a:t>
            </a:r>
            <a:r>
              <a:rPr lang="en-US" b="1" dirty="0" smtClean="0">
                <a:cs typeface="Arial" pitchFamily="34" charset="0"/>
              </a:rPr>
              <a:t>cloud, security, Big Data, mobility, </a:t>
            </a:r>
            <a:r>
              <a:rPr lang="en-US" dirty="0" smtClean="0">
                <a:cs typeface="Arial" pitchFamily="34" charset="0"/>
              </a:rPr>
              <a:t>and</a:t>
            </a:r>
            <a:r>
              <a:rPr lang="en-US" b="1" dirty="0" smtClean="0">
                <a:cs typeface="Arial" pitchFamily="34" charset="0"/>
              </a:rPr>
              <a:t> social networking </a:t>
            </a:r>
            <a:r>
              <a:rPr lang="en-US" dirty="0" smtClean="0">
                <a:cs typeface="Arial" pitchFamily="34" charset="0"/>
              </a:rPr>
              <a:t>are </a:t>
            </a:r>
            <a:r>
              <a:rPr lang="en-US" dirty="0" smtClean="0">
                <a:solidFill>
                  <a:srgbClr val="FF0000"/>
                </a:solidFill>
                <a:cs typeface="Arial" pitchFamily="34" charset="0"/>
              </a:rPr>
              <a:t>not only </a:t>
            </a:r>
            <a:r>
              <a:rPr lang="en-US" dirty="0" smtClean="0">
                <a:cs typeface="Arial" pitchFamily="34" charset="0"/>
              </a:rPr>
              <a:t>causing disruptions in the consumer space, they are also affecting business models as well. Once innovative ideas, these drivers are changing the way things are bought and consumed, the way businesses connect to their customers, the way governments interact with their citizens, and even the way we collaborate on a daily basis. </a:t>
            </a:r>
            <a:r>
              <a:rPr lang="en-US" baseline="0" dirty="0" smtClean="0"/>
              <a:t>Today, organizations </a:t>
            </a:r>
            <a:r>
              <a:rPr lang="en-US" dirty="0" smtClean="0"/>
              <a:t>operate more like an ecosystem</a:t>
            </a:r>
            <a:r>
              <a:rPr lang="en-US" baseline="0" dirty="0" smtClean="0"/>
              <a:t>. They actively connect with customers, citizens, and communities as well as partners, suppliers and regulatory agencies.</a:t>
            </a:r>
          </a:p>
          <a:p>
            <a:pPr>
              <a:lnSpc>
                <a:spcPct val="125000"/>
              </a:lnSpc>
            </a:pPr>
            <a:endParaRPr lang="en-US" dirty="0" smtClean="0">
              <a:cs typeface="Arial" pitchFamily="34" charset="0"/>
            </a:endParaRPr>
          </a:p>
          <a:p>
            <a:pPr>
              <a:lnSpc>
                <a:spcPct val="125000"/>
              </a:lnSpc>
            </a:pPr>
            <a:r>
              <a:rPr lang="en-US" dirty="0" smtClean="0">
                <a:cs typeface="Arial" pitchFamily="34" charset="0"/>
              </a:rPr>
              <a:t>Lots of change, but also lots of opportunity.</a:t>
            </a:r>
          </a:p>
          <a:p>
            <a:pPr>
              <a:lnSpc>
                <a:spcPct val="125000"/>
              </a:lnSpc>
            </a:pPr>
            <a:endParaRPr lang="en-US" dirty="0" smtClean="0">
              <a:cs typeface="Arial" pitchFamily="34" charset="0"/>
            </a:endParaRPr>
          </a:p>
          <a:p>
            <a:pPr>
              <a:lnSpc>
                <a:spcPct val="125000"/>
              </a:lnSpc>
            </a:pPr>
            <a:r>
              <a:rPr lang="en-US" dirty="0" smtClean="0">
                <a:cs typeface="Arial" pitchFamily="34" charset="0"/>
              </a:rPr>
              <a:t>Organizations need to start thinking less about machines and more about how technology is delivered and consumed and how it helps solve business issues and interactions. It’s more about how end users engage with technology. </a:t>
            </a:r>
            <a:endParaRPr lang="en-US" sz="1100" dirty="0">
              <a:latin typeface="Arial" pitchFamily="34" charset="0"/>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pPr/>
              <a:t>31</a:t>
            </a:fld>
            <a:endParaRPr lang="en-GB" dirty="0"/>
          </a:p>
        </p:txBody>
      </p:sp>
    </p:spTree>
    <p:extLst>
      <p:ext uri="{BB962C8B-B14F-4D97-AF65-F5344CB8AC3E}">
        <p14:creationId xmlns:p14="http://schemas.microsoft.com/office/powerpoint/2010/main" val="209293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2"/>
          </p:nvPr>
        </p:nvSpPr>
        <p:spPr/>
        <p:txBody>
          <a:bodyPr/>
          <a:lstStyle/>
          <a:p>
            <a:r>
              <a:rPr lang="en-GB" dirty="0" smtClean="0"/>
              <a:t>HP Restricted</a:t>
            </a:r>
            <a:endParaRPr lang="en-GB" dirty="0"/>
          </a:p>
        </p:txBody>
      </p:sp>
      <p:sp>
        <p:nvSpPr>
          <p:cNvPr id="7" name="Slide Number Placeholder 6"/>
          <p:cNvSpPr>
            <a:spLocks noGrp="1"/>
          </p:cNvSpPr>
          <p:nvPr>
            <p:ph type="sldNum" sz="quarter" idx="13"/>
          </p:nvPr>
        </p:nvSpPr>
        <p:spPr/>
        <p:txBody>
          <a:bodyPr/>
          <a:lstStyle/>
          <a:p>
            <a:fld id="{22A853E8-D85F-5D49-95D2-E1D96ABFE2B9}" type="slidenum">
              <a:rPr lang="en-GB" smtClean="0"/>
              <a:pPr/>
              <a:t>3</a:t>
            </a:fld>
            <a:endParaRPr lang="en-GB" dirty="0"/>
          </a:p>
        </p:txBody>
      </p:sp>
      <p:sp>
        <p:nvSpPr>
          <p:cNvPr id="8" name="Header Placeholder 3"/>
          <p:cNvSpPr txBox="1">
            <a:spLocks/>
          </p:cNvSpPr>
          <p:nvPr/>
        </p:nvSpPr>
        <p:spPr>
          <a:xfrm>
            <a:off x="257721" y="146304"/>
            <a:ext cx="3640381" cy="464820"/>
          </a:xfrm>
          <a:prstGeom prst="rect">
            <a:avLst/>
          </a:prstGeom>
        </p:spPr>
        <p:txBody>
          <a:bodyPr vert="horz" lIns="92446" tIns="46223" rIns="92446" bIns="46223" rtlCol="0"/>
          <a:lstStyle>
            <a:defPPr>
              <a:defRPr lang="en-US"/>
            </a:defPPr>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HP Helion Managed VPC for Public Sector-Client Presentation</a:t>
            </a:r>
            <a:endParaRPr lang="en-GB" dirty="0"/>
          </a:p>
        </p:txBody>
      </p:sp>
    </p:spTree>
    <p:extLst>
      <p:ext uri="{BB962C8B-B14F-4D97-AF65-F5344CB8AC3E}">
        <p14:creationId xmlns:p14="http://schemas.microsoft.com/office/powerpoint/2010/main" val="2429536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448" eaLnBrk="1" fontAlgn="auto" hangingPunct="1">
              <a:spcBef>
                <a:spcPts val="0"/>
              </a:spcBef>
              <a:spcAft>
                <a:spcPts val="0"/>
              </a:spcAft>
              <a:defRPr/>
            </a:pPr>
            <a:r>
              <a:rPr lang="en-US" b="1" dirty="0">
                <a:solidFill>
                  <a:prstClr val="black"/>
                </a:solidFill>
                <a:latin typeface="HP Simplified"/>
              </a:rPr>
              <a:t>SLIDE PURPOSE AND USE</a:t>
            </a:r>
          </a:p>
          <a:p>
            <a:endParaRPr lang="en-US" dirty="0" smtClean="0"/>
          </a:p>
          <a:p>
            <a:r>
              <a:rPr lang="en-US" baseline="0" dirty="0" smtClean="0"/>
              <a:t>Share HP’s POV on the “New Style of IT”. </a:t>
            </a:r>
          </a:p>
          <a:p>
            <a:r>
              <a:rPr lang="en-US" baseline="0" dirty="0" smtClean="0"/>
              <a:t>See the ES Marketing notes below as well.    </a:t>
            </a:r>
          </a:p>
          <a:p>
            <a:endParaRPr lang="en-US" baseline="0" dirty="0" smtClean="0"/>
          </a:p>
          <a:p>
            <a:pPr defTabSz="453448" eaLnBrk="1" fontAlgn="auto" hangingPunct="1">
              <a:spcBef>
                <a:spcPts val="0"/>
              </a:spcBef>
              <a:spcAft>
                <a:spcPts val="0"/>
              </a:spcAft>
              <a:defRPr/>
            </a:pPr>
            <a:r>
              <a:rPr lang="en-US" b="1" dirty="0">
                <a:solidFill>
                  <a:prstClr val="black"/>
                </a:solidFill>
                <a:latin typeface="HP Simplified"/>
              </a:rPr>
              <a:t>ADDITIONAL CONTEXT AND SPEAKER NOTES </a:t>
            </a:r>
          </a:p>
          <a:p>
            <a:endParaRPr lang="en-US" baseline="0" dirty="0" smtClean="0"/>
          </a:p>
          <a:p>
            <a:pPr defTabSz="453448" eaLnBrk="1" fontAlgn="auto" hangingPunct="1">
              <a:spcBef>
                <a:spcPts val="0"/>
              </a:spcBef>
              <a:spcAft>
                <a:spcPts val="0"/>
              </a:spcAft>
              <a:defRPr/>
            </a:pPr>
            <a:r>
              <a:rPr lang="en-US" baseline="0" dirty="0" smtClean="0"/>
              <a:t>In essence, the “New Style of IT” is using new technologies (Mobile, Big Data, Security, and Cloud) to re-think and re-create the relationship btw your </a:t>
            </a:r>
            <a:r>
              <a:rPr lang="en-US" b="1" baseline="0" dirty="0" smtClean="0"/>
              <a:t>Systems of Record </a:t>
            </a:r>
            <a:r>
              <a:rPr lang="en-US" baseline="0" dirty="0" smtClean="0"/>
              <a:t>(your accumulated IT core, where data and enterprise applications reside and the business is efficiently operated by IT staff) </a:t>
            </a:r>
          </a:p>
          <a:p>
            <a:pPr defTabSz="453448" eaLnBrk="1" fontAlgn="auto" hangingPunct="1">
              <a:spcBef>
                <a:spcPts val="0"/>
              </a:spcBef>
              <a:spcAft>
                <a:spcPts val="0"/>
              </a:spcAft>
              <a:defRPr/>
            </a:pPr>
            <a:endParaRPr lang="en-US" u="none" baseline="0" dirty="0" smtClean="0"/>
          </a:p>
          <a:p>
            <a:pPr defTabSz="453448" eaLnBrk="1" fontAlgn="auto" hangingPunct="1">
              <a:spcBef>
                <a:spcPts val="0"/>
              </a:spcBef>
              <a:spcAft>
                <a:spcPts val="0"/>
              </a:spcAft>
              <a:defRPr/>
            </a:pPr>
            <a:r>
              <a:rPr lang="en-US" u="none" baseline="0" dirty="0" smtClean="0"/>
              <a:t>and</a:t>
            </a:r>
            <a:r>
              <a:rPr lang="en-US" baseline="0" dirty="0" smtClean="0"/>
              <a:t> your </a:t>
            </a:r>
            <a:r>
              <a:rPr lang="en-US" b="1" baseline="0" dirty="0" smtClean="0"/>
              <a:t>Systems of Engagement </a:t>
            </a:r>
            <a:r>
              <a:rPr lang="en-US" baseline="0" dirty="0" smtClean="0"/>
              <a:t>(your systems and applications that bring you to end-users, build their loyalty, transact their business, and collaborate - as they consume your data and services when/how/where they want, much of the time on smart end devices that are mobile).</a:t>
            </a:r>
          </a:p>
          <a:p>
            <a:endParaRPr lang="en-US" baseline="0" dirty="0" smtClean="0"/>
          </a:p>
          <a:p>
            <a:r>
              <a:rPr lang="en-US" baseline="0" dirty="0" smtClean="0"/>
              <a:t>Studies have shown most enterprises have already extracted 80% of the potential business value from their Systems of Record, yet only 20% of the potential business value from their Systems of Engagement.  </a:t>
            </a:r>
          </a:p>
          <a:p>
            <a:endParaRPr lang="en-US" baseline="0" dirty="0" smtClean="0"/>
          </a:p>
          <a:p>
            <a:r>
              <a:rPr lang="en-US" baseline="0" dirty="0" smtClean="0"/>
              <a:t>Focusing on realizing greater business value in the Systems of Engagement will (as a by-product) help companies unlock more business value from their Systems of Record.</a:t>
            </a:r>
            <a:r>
              <a:rPr lang="en-US" dirty="0" smtClean="0"/>
              <a:t> </a:t>
            </a:r>
          </a:p>
          <a:p>
            <a:endParaRPr lang="en-US" baseline="0" dirty="0" smtClean="0"/>
          </a:p>
          <a:p>
            <a:r>
              <a:rPr lang="en-US" baseline="0" dirty="0" smtClean="0"/>
              <a:t>Ask the customer for their thoughts on our POV.  How well does this align with their thinking?  What are they most concerned about?</a:t>
            </a:r>
          </a:p>
          <a:p>
            <a:endParaRPr lang="en-US" baseline="0" dirty="0" smtClean="0"/>
          </a:p>
          <a:p>
            <a:pPr>
              <a:lnSpc>
                <a:spcPct val="125000"/>
              </a:lnSpc>
            </a:pPr>
            <a:r>
              <a:rPr lang="en-US" b="1" dirty="0" smtClean="0">
                <a:cs typeface="Arial" pitchFamily="34" charset="0"/>
              </a:rPr>
              <a:t>Speaker’s Notes from ES Marketing:</a:t>
            </a:r>
          </a:p>
          <a:p>
            <a:pPr defTabSz="438311">
              <a:spcAft>
                <a:spcPts val="408"/>
              </a:spcAft>
              <a:buSzPct val="100000"/>
              <a:defRPr/>
            </a:pPr>
            <a:endParaRPr lang="en-US" dirty="0" smtClean="0"/>
          </a:p>
          <a:p>
            <a:pPr defTabSz="438311">
              <a:spcAft>
                <a:spcPts val="408"/>
              </a:spcAft>
              <a:buSzPct val="100000"/>
              <a:defRPr/>
            </a:pPr>
            <a:r>
              <a:rPr lang="en-US" dirty="0" smtClean="0"/>
              <a:t>The </a:t>
            </a:r>
            <a:r>
              <a:rPr lang="en-US" b="1" dirty="0" smtClean="0"/>
              <a:t>New Style of IT </a:t>
            </a:r>
            <a:r>
              <a:rPr lang="en-US" b="0" dirty="0" smtClean="0"/>
              <a:t>is w</a:t>
            </a:r>
            <a:r>
              <a:rPr lang="en-US" dirty="0" smtClean="0"/>
              <a:t>here </a:t>
            </a:r>
            <a:r>
              <a:rPr lang="en-US" b="1" dirty="0" smtClean="0"/>
              <a:t>cloud, security, big data, </a:t>
            </a:r>
            <a:r>
              <a:rPr lang="en-US" dirty="0" smtClean="0"/>
              <a:t>and</a:t>
            </a:r>
            <a:r>
              <a:rPr lang="en-US" b="1" dirty="0" smtClean="0"/>
              <a:t> mobility </a:t>
            </a:r>
            <a:r>
              <a:rPr lang="en-US" dirty="0" smtClean="0"/>
              <a:t>all converge in comprehensive solutions to better connect customers, citizens, communities, partners, and suppliers to your organization. It’s the </a:t>
            </a:r>
            <a:r>
              <a:rPr lang="en-US" dirty="0" smtClean="0">
                <a:solidFill>
                  <a:srgbClr val="FF0000"/>
                </a:solidFill>
              </a:rPr>
              <a:t>merging</a:t>
            </a:r>
            <a:r>
              <a:rPr lang="en-US" dirty="0" smtClean="0"/>
              <a:t> of legacy </a:t>
            </a:r>
            <a:r>
              <a:rPr lang="en-US" b="1" dirty="0" smtClean="0"/>
              <a:t>Systems of Record </a:t>
            </a:r>
            <a:r>
              <a:rPr lang="en-US" b="0" dirty="0" smtClean="0"/>
              <a:t>with</a:t>
            </a:r>
            <a:r>
              <a:rPr lang="en-US" b="0" baseline="0" dirty="0" smtClean="0"/>
              <a:t> the new </a:t>
            </a:r>
            <a:r>
              <a:rPr lang="en-US" b="1" baseline="0" dirty="0" smtClean="0"/>
              <a:t>Systems of Engagement. </a:t>
            </a:r>
            <a:r>
              <a:rPr lang="en-US" b="0" baseline="0" dirty="0" smtClean="0"/>
              <a:t>In other words, incorporating IT-driven systems with systems that are led by business drivers and innovation.</a:t>
            </a:r>
            <a:endParaRPr lang="en-US" dirty="0" smtClean="0"/>
          </a:p>
          <a:p>
            <a:pPr defTabSz="438311">
              <a:spcAft>
                <a:spcPts val="408"/>
              </a:spcAft>
              <a:buSzPct val="100000"/>
            </a:pPr>
            <a:endParaRPr lang="en-US" b="1" dirty="0" smtClean="0">
              <a:cs typeface="Arial" pitchFamily="34" charset="0"/>
            </a:endParaRPr>
          </a:p>
          <a:p>
            <a:pPr defTabSz="438311">
              <a:spcAft>
                <a:spcPts val="408"/>
              </a:spcAft>
              <a:buSzPct val="100000"/>
            </a:pPr>
            <a:r>
              <a:rPr lang="en-US" b="1" dirty="0" smtClean="0">
                <a:cs typeface="Arial" pitchFamily="34" charset="0"/>
              </a:rPr>
              <a:t>The New Style of IT </a:t>
            </a:r>
            <a:r>
              <a:rPr lang="en-US" dirty="0" smtClean="0">
                <a:cs typeface="Arial" pitchFamily="34" charset="0"/>
              </a:rPr>
              <a:t>supports organizational goals. It gives you choice as to how you consume IT, where you get it, and how you pay for it. It is </a:t>
            </a:r>
            <a:r>
              <a:rPr lang="en-US" b="1" dirty="0" smtClean="0">
                <a:cs typeface="Arial" pitchFamily="34" charset="0"/>
              </a:rPr>
              <a:t>efficient, open, flexible, scalable, </a:t>
            </a:r>
            <a:r>
              <a:rPr lang="en-US" dirty="0" smtClean="0">
                <a:cs typeface="Arial" pitchFamily="34" charset="0"/>
              </a:rPr>
              <a:t>and</a:t>
            </a:r>
            <a:r>
              <a:rPr lang="en-US" b="1" dirty="0" smtClean="0">
                <a:cs typeface="Arial" pitchFamily="34" charset="0"/>
              </a:rPr>
              <a:t> collaborative. </a:t>
            </a:r>
            <a:r>
              <a:rPr lang="en-US" dirty="0" smtClean="0">
                <a:cs typeface="Arial" pitchFamily="34" charset="0"/>
              </a:rPr>
              <a:t>It will predominantly be made up of as-a-service and consumption-based models. The bottom line is that the organization’s objectives will now drive IT.</a:t>
            </a:r>
            <a:endParaRPr lang="en-US" dirty="0" smtClean="0">
              <a:solidFill>
                <a:srgbClr val="000000"/>
              </a:solidFill>
              <a:latin typeface="HP Simplified" pitchFamily="34" charset="0"/>
              <a:cs typeface="HP Simplified" pitchFamily="34" charset="0"/>
            </a:endParaRPr>
          </a:p>
          <a:p>
            <a:pPr defTabSz="924246">
              <a:defRPr/>
            </a:pPr>
            <a:endParaRPr lang="en-US" b="1" dirty="0" smtClean="0"/>
          </a:p>
          <a:p>
            <a:pPr defTabSz="924246">
              <a:defRPr/>
            </a:pPr>
            <a:r>
              <a:rPr lang="en-US" b="1" dirty="0" smtClean="0"/>
              <a:t>Key Points:</a:t>
            </a:r>
          </a:p>
          <a:p>
            <a:pPr marL="173297" indent="-173297" defTabSz="924246">
              <a:buFont typeface="Arial" pitchFamily="34" charset="0"/>
              <a:buChar char="•"/>
              <a:defRPr/>
            </a:pPr>
            <a:r>
              <a:rPr lang="en-US" b="0" dirty="0" smtClean="0"/>
              <a:t>A new paradigm and a new role for IT</a:t>
            </a:r>
            <a:r>
              <a:rPr lang="en-US" b="0" baseline="0" dirty="0" smtClean="0"/>
              <a:t> and the CIOs</a:t>
            </a:r>
          </a:p>
          <a:p>
            <a:pPr marL="173297" indent="-173297" defTabSz="924246">
              <a:buFont typeface="Arial" pitchFamily="34" charset="0"/>
              <a:buChar char="•"/>
              <a:defRPr/>
            </a:pPr>
            <a:r>
              <a:rPr lang="en-US" b="0" baseline="0" dirty="0" smtClean="0"/>
              <a:t>Systems of record are deeply entrenched and responsible for key business processes</a:t>
            </a:r>
          </a:p>
          <a:p>
            <a:pPr marL="173297" indent="-173297" defTabSz="924246">
              <a:buFont typeface="Arial" pitchFamily="34" charset="0"/>
              <a:buChar char="•"/>
              <a:defRPr/>
            </a:pPr>
            <a:r>
              <a:rPr lang="en-US" b="0" baseline="0" dirty="0" smtClean="0"/>
              <a:t>These assets will remain in the new model</a:t>
            </a:r>
          </a:p>
          <a:p>
            <a:pPr marL="173297" indent="-173297" defTabSz="924246">
              <a:buFont typeface="Arial" pitchFamily="34" charset="0"/>
              <a:buChar char="•"/>
              <a:defRPr/>
            </a:pPr>
            <a:r>
              <a:rPr lang="en-US" b="0" baseline="0" dirty="0" smtClean="0"/>
              <a:t>However, systems of engagement are springing up all over as mobile device users demand access to the organization</a:t>
            </a:r>
          </a:p>
          <a:p>
            <a:pPr marL="173297" indent="-173297" defTabSz="924246">
              <a:buFont typeface="Arial" pitchFamily="34" charset="0"/>
              <a:buChar char="•"/>
              <a:defRPr/>
            </a:pPr>
            <a:r>
              <a:rPr lang="en-US" b="0" baseline="0" dirty="0" smtClean="0"/>
              <a:t>The real success will be in the marriage of these two systems … allowing for the new systems of engagement, but ensuring that they are enterprise grade, scalable and secure. </a:t>
            </a:r>
            <a:endParaRPr lang="en-US" b="1" baseline="0" dirty="0" smtClean="0"/>
          </a:p>
          <a:p>
            <a:pPr defTabSz="924246">
              <a:defRPr/>
            </a:pP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32</a:t>
            </a:fld>
            <a:endParaRPr lang="en-GB" dirty="0">
              <a:solidFill>
                <a:prstClr val="black"/>
              </a:solidFill>
              <a:latin typeface="Calibri"/>
            </a:endParaRPr>
          </a:p>
        </p:txBody>
      </p:sp>
    </p:spTree>
    <p:extLst>
      <p:ext uri="{BB962C8B-B14F-4D97-AF65-F5344CB8AC3E}">
        <p14:creationId xmlns:p14="http://schemas.microsoft.com/office/powerpoint/2010/main" val="3220188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significant business trends happening that are causing Enterprise IT organizations to fundamentally change what they do and the value they bring to the business. These big trends include cloud computing, security, big data and mobility.  These trends are driving Enterprise IT to be more user-centric focused, providing faster access to applications and services, simplifying the IT environment, supporting innovation and driving down cost.  Enterprise IT organizations are being driven to be closer to the business, supporting new business opportunities, leveraging new IT delivery models and bringing together consumer and enterprise experiences with the goal of enabling business growth.</a:t>
            </a:r>
          </a:p>
          <a:p>
            <a:endParaRPr lang="en-US" baseline="0" dirty="0" smtClean="0"/>
          </a:p>
          <a:p>
            <a:r>
              <a:rPr lang="en-US" baseline="0" dirty="0" smtClean="0"/>
              <a:t>[Key HP Messages]</a:t>
            </a:r>
          </a:p>
          <a:p>
            <a:endParaRPr lang="en-US" baseline="0" dirty="0" smtClean="0"/>
          </a:p>
          <a:p>
            <a:pPr marL="171441" indent="-171441" defTabSz="914350" eaLnBrk="1" hangingPunct="1">
              <a:spcBef>
                <a:spcPts val="0"/>
              </a:spcBef>
              <a:spcAft>
                <a:spcPts val="0"/>
              </a:spcAft>
              <a:buClr>
                <a:schemeClr val="bg1">
                  <a:lumMod val="50000"/>
                </a:schemeClr>
              </a:buClr>
              <a:buSzPct val="100000"/>
              <a:buFont typeface="Arial" pitchFamily="34" charset="0"/>
              <a:buChar char="•"/>
              <a:defRPr/>
            </a:pPr>
            <a:r>
              <a:rPr lang="en-US" dirty="0" smtClean="0">
                <a:solidFill>
                  <a:srgbClr val="000000"/>
                </a:solidFill>
                <a:latin typeface="HP Simplified" pitchFamily="34" charset="0"/>
                <a:cs typeface="HP Simplified" pitchFamily="34" charset="0"/>
              </a:rPr>
              <a:t>The demand for “any time, any where” access to information from employees and consumers has initiated a transformational shift – which HP calls the “New Style of IT” and is powered by a convergence of four generation-defining trends: Security, Big Data, Mobility</a:t>
            </a:r>
            <a:r>
              <a:rPr lang="en-US" baseline="0" dirty="0" smtClean="0">
                <a:solidFill>
                  <a:srgbClr val="000000"/>
                </a:solidFill>
                <a:latin typeface="HP Simplified" pitchFamily="34" charset="0"/>
                <a:cs typeface="HP Simplified" pitchFamily="34" charset="0"/>
              </a:rPr>
              <a:t> and </a:t>
            </a:r>
            <a:r>
              <a:rPr lang="en-US" b="1" dirty="0" smtClean="0">
                <a:solidFill>
                  <a:srgbClr val="000000"/>
                </a:solidFill>
                <a:latin typeface="HP Simplified" pitchFamily="34" charset="0"/>
                <a:cs typeface="HP Simplified" pitchFamily="34" charset="0"/>
              </a:rPr>
              <a:t>Cloud </a:t>
            </a:r>
          </a:p>
          <a:p>
            <a:pPr marL="171441" indent="-171441" defTabSz="914350" eaLnBrk="1" hangingPunct="1">
              <a:spcBef>
                <a:spcPts val="0"/>
              </a:spcBef>
              <a:spcAft>
                <a:spcPts val="0"/>
              </a:spcAft>
              <a:buClr>
                <a:schemeClr val="bg1">
                  <a:lumMod val="50000"/>
                </a:schemeClr>
              </a:buClr>
              <a:buSzPct val="100000"/>
              <a:buFont typeface="Arial" pitchFamily="34" charset="0"/>
              <a:buChar char="•"/>
              <a:defRPr/>
            </a:pPr>
            <a:r>
              <a:rPr lang="en-US" dirty="0"/>
              <a:t> HP’s unique response to the way the world is changing is to provide “Solutions for the New Style of IT”. </a:t>
            </a:r>
          </a:p>
          <a:p>
            <a:pPr marL="171441" indent="-171441" defTabSz="914350" eaLnBrk="1" hangingPunct="1">
              <a:spcBef>
                <a:spcPts val="0"/>
              </a:spcBef>
              <a:spcAft>
                <a:spcPts val="0"/>
              </a:spcAft>
              <a:buClr>
                <a:schemeClr val="bg1">
                  <a:lumMod val="50000"/>
                </a:schemeClr>
              </a:buClr>
              <a:buSzPct val="100000"/>
              <a:buFont typeface="Arial" pitchFamily="34" charset="0"/>
              <a:buChar char="•"/>
              <a:defRPr/>
            </a:pPr>
            <a:endParaRPr lang="en-US" dirty="0"/>
          </a:p>
          <a:p>
            <a:pPr defTabSz="914350" eaLnBrk="1" hangingPunct="1">
              <a:spcBef>
                <a:spcPts val="0"/>
              </a:spcBef>
              <a:spcAft>
                <a:spcPts val="0"/>
              </a:spcAft>
              <a:buClr>
                <a:schemeClr val="bg1">
                  <a:lumMod val="50000"/>
                </a:schemeClr>
              </a:buClr>
              <a:buSzPct val="100000"/>
              <a:defRPr/>
            </a:pPr>
            <a:endParaRPr lang="en-US" dirty="0" smtClean="0">
              <a:solidFill>
                <a:srgbClr val="000000"/>
              </a:solidFill>
              <a:latin typeface="HP Simplified" pitchFamily="34" charset="0"/>
              <a:cs typeface="HP Simplified" pitchFamily="34" charset="0"/>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832873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34</a:t>
            </a:fld>
            <a:endParaRPr lang="en-GB" dirty="0">
              <a:solidFill>
                <a:prstClr val="black"/>
              </a:solidFill>
              <a:latin typeface="Calibri"/>
            </a:endParaRPr>
          </a:p>
        </p:txBody>
      </p:sp>
      <p:sp>
        <p:nvSpPr>
          <p:cNvPr id="5" name="Notes Placeholder 4"/>
          <p:cNvSpPr>
            <a:spLocks noGrp="1"/>
          </p:cNvSpPr>
          <p:nvPr>
            <p:ph type="body" sz="quarter" idx="11"/>
          </p:nvPr>
        </p:nvSpPr>
        <p:spPr>
          <a:xfrm>
            <a:off x="417081" y="4415790"/>
            <a:ext cx="6037227" cy="4183380"/>
          </a:xfrm>
        </p:spPr>
        <p:txBody>
          <a:bodyPr/>
          <a:lstStyle/>
          <a:p>
            <a:r>
              <a:rPr lang="en-US" baseline="0" dirty="0" smtClean="0">
                <a:latin typeface="HP Simplified" pitchFamily="34" charset="0"/>
              </a:rPr>
              <a:t>HP is here to help you get started and guide you through the journey every step of the way.  </a:t>
            </a:r>
          </a:p>
          <a:p>
            <a:endParaRPr lang="en-US" dirty="0" smtClean="0">
              <a:latin typeface="HP Simplified" pitchFamily="34" charset="0"/>
            </a:endParaRPr>
          </a:p>
          <a:p>
            <a:r>
              <a:rPr lang="en-US" baseline="0" dirty="0" smtClean="0">
                <a:latin typeface="HP Simplified" pitchFamily="34" charset="0"/>
              </a:rPr>
              <a:t>How can you get started?</a:t>
            </a:r>
          </a:p>
          <a:p>
            <a:endParaRPr lang="en-US" baseline="0" dirty="0" smtClean="0">
              <a:latin typeface="HP Simplified" pitchFamily="34" charset="0"/>
            </a:endParaRPr>
          </a:p>
          <a:p>
            <a:pPr marL="173324" indent="-173324">
              <a:buFont typeface="Arial" pitchFamily="34" charset="0"/>
              <a:buChar char="•"/>
            </a:pPr>
            <a:r>
              <a:rPr lang="en-US" baseline="0" dirty="0" smtClean="0">
                <a:latin typeface="HP Simplified" pitchFamily="34" charset="0"/>
              </a:rPr>
              <a:t>To get started with your own cloud journey, sign up for a Cloud Workshop. Targeted at C-level and key business and technology decision makers, we help you achieve business and technology alignment, develop a cloud strategy, and help you build a high level tactical plan for your priority projects.</a:t>
            </a:r>
          </a:p>
          <a:p>
            <a:endParaRPr lang="en-US" baseline="0" dirty="0" smtClean="0">
              <a:latin typeface="HP Simplified" pitchFamily="34" charset="0"/>
            </a:endParaRPr>
          </a:p>
          <a:p>
            <a:pPr marL="173324" indent="-173324">
              <a:buFont typeface="Arial" pitchFamily="34" charset="0"/>
              <a:buChar char="•"/>
            </a:pPr>
            <a:r>
              <a:rPr lang="en-US" baseline="0" dirty="0" smtClean="0">
                <a:latin typeface="HP Simplified" pitchFamily="34" charset="0"/>
              </a:rPr>
              <a:t>If you want to get started with building a private cloud, go with HP CloudSystem; the market leading, open, integrated solution that can get your private cloud up and running in a short period of time.</a:t>
            </a:r>
          </a:p>
          <a:p>
            <a:pPr marL="173324" indent="-173324">
              <a:buFont typeface="Arial" pitchFamily="34" charset="0"/>
              <a:buChar char="•"/>
            </a:pPr>
            <a:endParaRPr lang="en-US" baseline="0" dirty="0" smtClean="0">
              <a:latin typeface="HP Simplified" pitchFamily="34" charset="0"/>
            </a:endParaRPr>
          </a:p>
          <a:p>
            <a:pPr marL="173324" indent="-173324">
              <a:buFont typeface="Arial" pitchFamily="34" charset="0"/>
              <a:buChar char="•"/>
            </a:pPr>
            <a:r>
              <a:rPr lang="en-US" baseline="0" dirty="0" smtClean="0">
                <a:latin typeface="HP Simplified" pitchFamily="34" charset="0"/>
              </a:rPr>
              <a:t>If you are interested in consuming external services and a pay-as-you-go consumption model, HP offers our Enterprise Cloud Services or HP public cloud services. The choice between the two will depend on the services you want to consume and the associated your Service Level Agreements (SLA) needed by your organization. </a:t>
            </a:r>
          </a:p>
          <a:p>
            <a:endParaRPr lang="en-US" baseline="0" dirty="0" smtClean="0">
              <a:latin typeface="HP Simplified" pitchFamily="34" charset="0"/>
            </a:endParaRPr>
          </a:p>
          <a:p>
            <a:r>
              <a:rPr lang="en-US" baseline="0" dirty="0" smtClean="0">
                <a:latin typeface="HP Simplified" pitchFamily="34" charset="0"/>
              </a:rPr>
              <a:t>You can get more information from our website www.hp.com/govcloud</a:t>
            </a:r>
          </a:p>
          <a:p>
            <a:endParaRPr lang="en-US" baseline="0" dirty="0" smtClean="0"/>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7" name="Header Placeholder 3"/>
          <p:cNvSpPr txBox="1">
            <a:spLocks/>
          </p:cNvSpPr>
          <p:nvPr/>
        </p:nvSpPr>
        <p:spPr>
          <a:xfrm>
            <a:off x="257721" y="146304"/>
            <a:ext cx="3640381" cy="464820"/>
          </a:xfrm>
          <a:prstGeom prst="rect">
            <a:avLst/>
          </a:prstGeom>
        </p:spPr>
        <p:txBody>
          <a:bodyPr vert="horz" lIns="92446" tIns="46223" rIns="92446" bIns="46223" rtlCol="0"/>
          <a:lstStyle>
            <a:defPPr>
              <a:defRPr lang="en-US"/>
            </a:defPPr>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HP Helion Managed VPC for Public Sector-Client Presentation</a:t>
            </a:r>
            <a:endParaRPr lang="en-GB" dirty="0"/>
          </a:p>
        </p:txBody>
      </p:sp>
    </p:spTree>
    <p:extLst>
      <p:ext uri="{BB962C8B-B14F-4D97-AF65-F5344CB8AC3E}">
        <p14:creationId xmlns:p14="http://schemas.microsoft.com/office/powerpoint/2010/main" val="2435172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HP was</a:t>
            </a:r>
            <a:r>
              <a:rPr lang="en-US" baseline="0" dirty="0" smtClean="0">
                <a:solidFill>
                  <a:schemeClr val="tx1"/>
                </a:solidFill>
              </a:rPr>
              <a:t> ranked among the leaders  for infrastructure services in a recent (July 2013) Everest Peak Matrix report.  The report ranks vendors such as IBM, Accenture, and HP.</a:t>
            </a:r>
            <a:endParaRPr lang="en-US" dirty="0">
              <a:solidFill>
                <a:schemeClr val="tx1"/>
              </a:solidFill>
            </a:endParaRPr>
          </a:p>
        </p:txBody>
      </p:sp>
      <p:sp>
        <p:nvSpPr>
          <p:cNvPr id="5" name="Date Placeholder 4"/>
          <p:cNvSpPr>
            <a:spLocks noGrp="1"/>
          </p:cNvSpPr>
          <p:nvPr>
            <p:ph type="dt" idx="11"/>
          </p:nvPr>
        </p:nvSpPr>
        <p:spPr/>
        <p:txBody>
          <a:bodyPr/>
          <a:lstStyle/>
          <a:p>
            <a:r>
              <a:rPr lang="en-US" dirty="0" smtClean="0"/>
              <a:t>March 2014</a:t>
            </a:r>
            <a:endParaRPr lang="en-GB" dirty="0"/>
          </a:p>
        </p:txBody>
      </p:sp>
      <p:sp>
        <p:nvSpPr>
          <p:cNvPr id="6" name="Footer Placeholder 5"/>
          <p:cNvSpPr>
            <a:spLocks noGrp="1"/>
          </p:cNvSpPr>
          <p:nvPr>
            <p:ph type="ftr" sz="quarter" idx="12"/>
          </p:nvPr>
        </p:nvSpPr>
        <p:spPr/>
        <p:txBody>
          <a:bodyPr/>
          <a:lstStyle/>
          <a:p>
            <a:r>
              <a:rPr lang="en-US" dirty="0" smtClean="0"/>
              <a:t>HP Confidential – For training purposes only</a:t>
            </a:r>
            <a:endParaRPr lang="en-GB" dirty="0"/>
          </a:p>
        </p:txBody>
      </p:sp>
      <p:sp>
        <p:nvSpPr>
          <p:cNvPr id="7" name="Slide Number Placeholder 6"/>
          <p:cNvSpPr>
            <a:spLocks noGrp="1"/>
          </p:cNvSpPr>
          <p:nvPr>
            <p:ph type="sldNum" sz="quarter" idx="13"/>
          </p:nvPr>
        </p:nvSpPr>
        <p:spPr/>
        <p:txBody>
          <a:bodyPr/>
          <a:lstStyle/>
          <a:p>
            <a:fld id="{22A853E8-D85F-5D49-95D2-E1D96ABFE2B9}" type="slidenum">
              <a:rPr lang="en-GB" smtClean="0"/>
              <a:pPr/>
              <a:t>38</a:t>
            </a:fld>
            <a:endParaRPr lang="en-GB" dirty="0"/>
          </a:p>
        </p:txBody>
      </p:sp>
      <p:sp>
        <p:nvSpPr>
          <p:cNvPr id="8" name="Header Placeholder 3"/>
          <p:cNvSpPr txBox="1">
            <a:spLocks/>
          </p:cNvSpPr>
          <p:nvPr/>
        </p:nvSpPr>
        <p:spPr>
          <a:xfrm>
            <a:off x="257721" y="146304"/>
            <a:ext cx="3640381" cy="464820"/>
          </a:xfrm>
          <a:prstGeom prst="rect">
            <a:avLst/>
          </a:prstGeom>
        </p:spPr>
        <p:txBody>
          <a:bodyPr vert="horz" lIns="92446" tIns="46223" rIns="92446" bIns="46223" rtlCol="0"/>
          <a:lstStyle>
            <a:defPPr>
              <a:defRPr lang="en-US"/>
            </a:defPPr>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HP Helion Managed VPC for Public Sector-Client Presentation</a:t>
            </a:r>
            <a:endParaRPr lang="en-GB" dirty="0"/>
          </a:p>
        </p:txBody>
      </p:sp>
    </p:spTree>
    <p:extLst>
      <p:ext uri="{BB962C8B-B14F-4D97-AF65-F5344CB8AC3E}">
        <p14:creationId xmlns:p14="http://schemas.microsoft.com/office/powerpoint/2010/main" val="264684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spcAft>
                <a:spcPts val="607"/>
              </a:spcAft>
              <a:defRPr/>
            </a:pPr>
            <a:r>
              <a:rPr lang="en-US" b="1" dirty="0" smtClean="0">
                <a:solidFill>
                  <a:schemeClr val="tx1"/>
                </a:solidFill>
              </a:rPr>
              <a:t>Speaker Notes:</a:t>
            </a:r>
          </a:p>
          <a:p>
            <a:pPr defTabSz="462229">
              <a:spcAft>
                <a:spcPts val="607"/>
              </a:spcAft>
              <a:defRPr/>
            </a:pPr>
            <a:endParaRPr lang="en-US" b="0" dirty="0" smtClean="0">
              <a:solidFill>
                <a:schemeClr val="tx1"/>
              </a:solidFill>
            </a:endParaRPr>
          </a:p>
          <a:p>
            <a:pPr defTabSz="462229">
              <a:spcAft>
                <a:spcPts val="607"/>
              </a:spcAft>
              <a:defRPr/>
            </a:pPr>
            <a:r>
              <a:rPr lang="en-US" b="0" dirty="0" smtClean="0">
                <a:solidFill>
                  <a:schemeClr val="tx1"/>
                </a:solidFill>
                <a:ea typeface="ＭＳ Ｐゴシック" charset="0"/>
              </a:rPr>
              <a:t>Looking across the continuum of </a:t>
            </a:r>
            <a:r>
              <a:rPr lang="en-US" b="0" baseline="0" dirty="0" smtClean="0">
                <a:solidFill>
                  <a:schemeClr val="tx1"/>
                </a:solidFill>
                <a:latin typeface="HP Simplified" charset="0"/>
              </a:rPr>
              <a:t>Traditional Outsourcing to Public Cloud </a:t>
            </a:r>
            <a:r>
              <a:rPr lang="en-US" b="0" dirty="0" smtClean="0">
                <a:solidFill>
                  <a:schemeClr val="tx1"/>
                </a:solidFill>
                <a:ea typeface="ＭＳ Ｐゴシック" charset="0"/>
              </a:rPr>
              <a:t>offerings, HP </a:t>
            </a:r>
            <a:r>
              <a:rPr lang="en-US" b="0" dirty="0" smtClean="0">
                <a:solidFill>
                  <a:schemeClr val="tx1"/>
                </a:solidFill>
                <a:latin typeface="HP Simplified" charset="0"/>
              </a:rPr>
              <a:t>Managed Virtual Private Cloud provides</a:t>
            </a:r>
            <a:r>
              <a:rPr lang="en-US" b="0" baseline="0" dirty="0" smtClean="0">
                <a:solidFill>
                  <a:schemeClr val="tx1"/>
                </a:solidFill>
                <a:latin typeface="HP Simplified" charset="0"/>
              </a:rPr>
              <a:t> </a:t>
            </a:r>
            <a:r>
              <a:rPr lang="en-US" b="0" dirty="0" smtClean="0">
                <a:solidFill>
                  <a:schemeClr val="tx1"/>
                </a:solidFill>
                <a:latin typeface="HP Simplified" charset="0"/>
              </a:rPr>
              <a:t>the best of both worlds</a:t>
            </a:r>
            <a:r>
              <a:rPr lang="en-US" b="0" baseline="0" dirty="0" smtClean="0">
                <a:solidFill>
                  <a:schemeClr val="tx1"/>
                </a:solidFill>
                <a:latin typeface="HP Simplified" charset="0"/>
              </a:rPr>
              <a:t> </a:t>
            </a:r>
            <a:r>
              <a:rPr lang="en-US" b="0" dirty="0" smtClean="0">
                <a:solidFill>
                  <a:schemeClr val="tx1"/>
                </a:solidFill>
                <a:ea typeface="ＭＳ Ｐゴシック" charset="0"/>
              </a:rPr>
              <a:t>and offers unique </a:t>
            </a:r>
            <a:r>
              <a:rPr lang="en-US" b="0" baseline="0" dirty="0" smtClean="0">
                <a:solidFill>
                  <a:schemeClr val="tx1"/>
                </a:solidFill>
                <a:ea typeface="ＭＳ Ｐゴシック" charset="0"/>
              </a:rPr>
              <a:t>differentiation.  </a:t>
            </a:r>
          </a:p>
          <a:p>
            <a:pPr defTabSz="462229">
              <a:spcAft>
                <a:spcPts val="607"/>
              </a:spcAft>
              <a:defRPr/>
            </a:pPr>
            <a:endParaRPr lang="en-US" b="0" baseline="0" dirty="0" smtClean="0">
              <a:solidFill>
                <a:schemeClr val="tx1"/>
              </a:solidFill>
              <a:ea typeface="ＭＳ Ｐゴシック" charset="0"/>
            </a:endParaRPr>
          </a:p>
          <a:p>
            <a:pPr marL="120180" lvl="2" defTabSz="462229">
              <a:spcAft>
                <a:spcPts val="607"/>
              </a:spcAft>
              <a:buFont typeface="Arial" pitchFamily="34" charset="0"/>
              <a:buChar char="•"/>
              <a:defRPr/>
            </a:pPr>
            <a:r>
              <a:rPr lang="en-US" b="0" baseline="0" dirty="0" smtClean="0">
                <a:solidFill>
                  <a:schemeClr val="tx1"/>
                </a:solidFill>
                <a:ea typeface="ＭＳ Ｐゴシック" charset="0"/>
              </a:rPr>
              <a:t>  Industry-leading SLAs</a:t>
            </a:r>
          </a:p>
          <a:p>
            <a:pPr marL="120180" lvl="2" defTabSz="462229">
              <a:spcAft>
                <a:spcPts val="607"/>
              </a:spcAft>
              <a:buFont typeface="Arial" pitchFamily="34" charset="0"/>
              <a:buChar char="•"/>
              <a:defRPr/>
            </a:pPr>
            <a:r>
              <a:rPr lang="en-US" b="0" baseline="0" dirty="0" smtClean="0">
                <a:solidFill>
                  <a:schemeClr val="tx1"/>
                </a:solidFill>
                <a:ea typeface="ＭＳ Ｐゴシック" charset="0"/>
              </a:rPr>
              <a:t>  Security compliance and relevant industry certifications</a:t>
            </a:r>
          </a:p>
          <a:p>
            <a:pPr marL="120180" lvl="2" defTabSz="462229">
              <a:spcAft>
                <a:spcPts val="607"/>
              </a:spcAft>
              <a:buFont typeface="Arial" pitchFamily="34" charset="0"/>
              <a:buChar char="•"/>
              <a:defRPr/>
            </a:pPr>
            <a:r>
              <a:rPr lang="en-US" b="0" baseline="0" dirty="0" smtClean="0">
                <a:solidFill>
                  <a:schemeClr val="tx1"/>
                </a:solidFill>
                <a:ea typeface="ＭＳ Ｐゴシック" charset="0"/>
              </a:rPr>
              <a:t>  Favorable commercial terms: Usage based consumption model</a:t>
            </a:r>
          </a:p>
          <a:p>
            <a:pPr marL="120180" lvl="2" defTabSz="462229">
              <a:spcAft>
                <a:spcPts val="607"/>
              </a:spcAft>
              <a:buFont typeface="Arial" pitchFamily="34" charset="0"/>
              <a:buChar char="•"/>
              <a:defRPr/>
            </a:pPr>
            <a:r>
              <a:rPr lang="en-US" b="0" baseline="0" dirty="0" smtClean="0">
                <a:solidFill>
                  <a:schemeClr val="tx1"/>
                </a:solidFill>
                <a:ea typeface="ＭＳ Ｐゴシック" charset="0"/>
              </a:rPr>
              <a:t>  Cost-effective multi-tenant (</a:t>
            </a:r>
            <a:r>
              <a:rPr lang="en-US" b="0" i="0" baseline="0" dirty="0" smtClean="0">
                <a:solidFill>
                  <a:schemeClr val="tx1"/>
                </a:solidFill>
                <a:ea typeface="ＭＳ Ｐゴシック" charset="0"/>
              </a:rPr>
              <a:t>shared) resources with secure network compartments</a:t>
            </a:r>
          </a:p>
        </p:txBody>
      </p:sp>
      <p:sp>
        <p:nvSpPr>
          <p:cNvPr id="5" name="Date Placeholder 4"/>
          <p:cNvSpPr>
            <a:spLocks noGrp="1"/>
          </p:cNvSpPr>
          <p:nvPr>
            <p:ph type="dt" idx="11"/>
          </p:nvPr>
        </p:nvSpPr>
        <p:spPr/>
        <p:txBody>
          <a:bodyPr/>
          <a:lstStyle/>
          <a:p>
            <a:r>
              <a:rPr lang="en-US" dirty="0" smtClean="0"/>
              <a:t>July 2012</a:t>
            </a:r>
            <a:endParaRPr lang="en-GB" dirty="0"/>
          </a:p>
        </p:txBody>
      </p:sp>
      <p:sp>
        <p:nvSpPr>
          <p:cNvPr id="6" name="Footer Placeholder 5"/>
          <p:cNvSpPr>
            <a:spLocks noGrp="1"/>
          </p:cNvSpPr>
          <p:nvPr>
            <p:ph type="ftr" sz="quarter" idx="12"/>
          </p:nvPr>
        </p:nvSpPr>
        <p:spPr/>
        <p:txBody>
          <a:bodyPr/>
          <a:lstStyle/>
          <a:p>
            <a:r>
              <a:rPr lang="en-GB" dirty="0" smtClean="0"/>
              <a:t>HP Restricted</a:t>
            </a:r>
            <a:endParaRPr lang="en-GB" dirty="0"/>
          </a:p>
        </p:txBody>
      </p:sp>
      <p:sp>
        <p:nvSpPr>
          <p:cNvPr id="7" name="Slide Number Placeholder 6"/>
          <p:cNvSpPr>
            <a:spLocks noGrp="1"/>
          </p:cNvSpPr>
          <p:nvPr>
            <p:ph type="sldNum" sz="quarter" idx="13"/>
          </p:nvPr>
        </p:nvSpPr>
        <p:spPr/>
        <p:txBody>
          <a:bodyPr/>
          <a:lstStyle/>
          <a:p>
            <a:fld id="{22A853E8-D85F-5D49-95D2-E1D96ABFE2B9}" type="slidenum">
              <a:rPr lang="en-GB" smtClean="0"/>
              <a:pPr/>
              <a:t>40</a:t>
            </a:fld>
            <a:endParaRPr lang="en-GB" dirty="0"/>
          </a:p>
        </p:txBody>
      </p:sp>
      <p:sp>
        <p:nvSpPr>
          <p:cNvPr id="8" name="Header Placeholder 3"/>
          <p:cNvSpPr txBox="1">
            <a:spLocks/>
          </p:cNvSpPr>
          <p:nvPr/>
        </p:nvSpPr>
        <p:spPr>
          <a:xfrm>
            <a:off x="257721" y="146304"/>
            <a:ext cx="3640381" cy="464820"/>
          </a:xfrm>
          <a:prstGeom prst="rect">
            <a:avLst/>
          </a:prstGeom>
        </p:spPr>
        <p:txBody>
          <a:bodyPr vert="horz" lIns="92446" tIns="46223" rIns="92446" bIns="46223" rtlCol="0"/>
          <a:lstStyle>
            <a:defPPr>
              <a:defRPr lang="en-US"/>
            </a:defPPr>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HP Helion Managed VPC for Public Sector-Client Presentation</a:t>
            </a:r>
            <a:endParaRPr lang="en-GB" dirty="0"/>
          </a:p>
        </p:txBody>
      </p:sp>
    </p:spTree>
    <p:extLst>
      <p:ext uri="{BB962C8B-B14F-4D97-AF65-F5344CB8AC3E}">
        <p14:creationId xmlns:p14="http://schemas.microsoft.com/office/powerpoint/2010/main" val="4075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Expanding</a:t>
            </a:r>
            <a:r>
              <a:rPr lang="en-US" baseline="0" dirty="0" smtClean="0"/>
              <a:t> on the features from the last page and aligning the deliverables.</a:t>
            </a:r>
          </a:p>
          <a:p>
            <a:endParaRPr lang="en-US" b="1" baseline="0" dirty="0" smtClean="0"/>
          </a:p>
          <a:p>
            <a:r>
              <a:rPr lang="en-US" baseline="0" dirty="0" smtClean="0"/>
              <a:t> </a:t>
            </a:r>
            <a:endParaRPr lang="en-US" u="sng"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41</a:t>
            </a:fld>
            <a:endParaRPr lang="en-GB" dirty="0"/>
          </a:p>
        </p:txBody>
      </p:sp>
      <p:sp>
        <p:nvSpPr>
          <p:cNvPr id="5" name="Header Placeholder 3"/>
          <p:cNvSpPr txBox="1">
            <a:spLocks/>
          </p:cNvSpPr>
          <p:nvPr/>
        </p:nvSpPr>
        <p:spPr>
          <a:xfrm>
            <a:off x="257721" y="146304"/>
            <a:ext cx="3640381" cy="464820"/>
          </a:xfrm>
          <a:prstGeom prst="rect">
            <a:avLst/>
          </a:prstGeom>
        </p:spPr>
        <p:txBody>
          <a:bodyPr vert="horz" lIns="92446" tIns="46223" rIns="92446" bIns="46223" rtlCol="0"/>
          <a:lstStyle>
            <a:defPPr>
              <a:defRPr lang="en-US"/>
            </a:defPPr>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HP Helion Managed VPC for Public Sector-Client Presentation</a:t>
            </a:r>
            <a:endParaRPr lang="en-GB" dirty="0"/>
          </a:p>
        </p:txBody>
      </p:sp>
    </p:spTree>
    <p:extLst>
      <p:ext uri="{BB962C8B-B14F-4D97-AF65-F5344CB8AC3E}">
        <p14:creationId xmlns:p14="http://schemas.microsoft.com/office/powerpoint/2010/main" val="2863565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P Simplified"/>
                <a:cs typeface="HP Simplified"/>
              </a:rPr>
              <a:t>Enterprises will also have to consider service level agreements, security, compliance and data sovereignty issues. </a:t>
            </a:r>
          </a:p>
          <a:p>
            <a:endParaRPr lang="en-US" dirty="0">
              <a:latin typeface="HP Simplified"/>
              <a:cs typeface="HP Simplified"/>
            </a:endParaRPr>
          </a:p>
          <a:p>
            <a:r>
              <a:rPr lang="en-US" dirty="0">
                <a:latin typeface="HP Simplified"/>
                <a:cs typeface="HP Simplified"/>
              </a:rPr>
              <a:t>A smooth transition of service responsibility is essential to achieve our customer's’ objectives. HP mitigates transition risk by bringing a proven and reliable transition process that leverages a successful track record of similar transitions. </a:t>
            </a:r>
          </a:p>
          <a:p>
            <a:endParaRPr lang="en-US" dirty="0">
              <a:latin typeface="HP Simplified"/>
              <a:cs typeface="HP Simplified"/>
            </a:endParaRPr>
          </a:p>
          <a:p>
            <a:r>
              <a:rPr lang="en-US" dirty="0">
                <a:latin typeface="HP Simplified"/>
                <a:cs typeface="HP Simplified"/>
              </a:rPr>
              <a:t>HP understands the high complexity of enterprise’s current IT environment and our goal during this process is to help achieve a smooth transition with no disruption to the business. </a:t>
            </a:r>
          </a:p>
          <a:p>
            <a:endParaRPr lang="en-US" dirty="0">
              <a:latin typeface="HP Simplified"/>
              <a:cs typeface="HP Simplified"/>
            </a:endParaRPr>
          </a:p>
          <a:p>
            <a:r>
              <a:rPr lang="en-US" dirty="0">
                <a:latin typeface="HP Simplified"/>
                <a:cs typeface="HP Simplified"/>
              </a:rPr>
              <a:t>HP also understands that working cooperatively with other solution providers is vital to the success of our customers. Companies have many reasons for wanting a multivendor approach: capability, content, best-of-breed skill sets, shared risk, continuous improvement, and competitiveness. In forming a relationship with our clients and other vendors, we believe there should be a set of common goals, understanding and beliefs agreed between all the Service Partners and our customer, and an operational structure that promotes communication. </a:t>
            </a:r>
          </a:p>
        </p:txBody>
      </p:sp>
      <p:sp>
        <p:nvSpPr>
          <p:cNvPr id="4" name="Header Placeholder 3"/>
          <p:cNvSpPr>
            <a:spLocks noGrp="1"/>
          </p:cNvSpPr>
          <p:nvPr>
            <p:ph type="hdr" sz="quarter" idx="10"/>
          </p:nvPr>
        </p:nvSpPr>
        <p:spPr/>
        <p:txBody>
          <a:bodyPr/>
          <a:lstStyle/>
          <a:p>
            <a:r>
              <a:rPr lang="en-US" dirty="0" smtClean="0"/>
              <a:t>HP ECS–Virtual Private Cloud V4 Technical Model/Tier 3</a:t>
            </a:r>
            <a:endParaRPr lang="en-GB" dirty="0"/>
          </a:p>
        </p:txBody>
      </p:sp>
      <p:sp>
        <p:nvSpPr>
          <p:cNvPr id="5" name="Date Placeholder 4"/>
          <p:cNvSpPr>
            <a:spLocks noGrp="1"/>
          </p:cNvSpPr>
          <p:nvPr>
            <p:ph type="dt" idx="11"/>
          </p:nvPr>
        </p:nvSpPr>
        <p:spPr/>
        <p:txBody>
          <a:bodyPr/>
          <a:lstStyle/>
          <a:p>
            <a:r>
              <a:rPr lang="en-US" dirty="0" smtClean="0"/>
              <a:t>July 2012</a:t>
            </a:r>
            <a:endParaRPr lang="en-GB" dirty="0"/>
          </a:p>
        </p:txBody>
      </p:sp>
      <p:sp>
        <p:nvSpPr>
          <p:cNvPr id="6" name="Footer Placeholder 5"/>
          <p:cNvSpPr>
            <a:spLocks noGrp="1"/>
          </p:cNvSpPr>
          <p:nvPr>
            <p:ph type="ftr" sz="quarter" idx="12"/>
          </p:nvPr>
        </p:nvSpPr>
        <p:spPr/>
        <p:txBody>
          <a:bodyPr/>
          <a:lstStyle/>
          <a:p>
            <a:r>
              <a:rPr lang="en-GB" dirty="0" smtClean="0"/>
              <a:t>HP Restricted</a:t>
            </a:r>
            <a:endParaRPr lang="en-GB" dirty="0"/>
          </a:p>
        </p:txBody>
      </p:sp>
      <p:sp>
        <p:nvSpPr>
          <p:cNvPr id="7" name="Slide Number Placeholder 6"/>
          <p:cNvSpPr>
            <a:spLocks noGrp="1"/>
          </p:cNvSpPr>
          <p:nvPr>
            <p:ph type="sldNum" sz="quarter" idx="13"/>
          </p:nvPr>
        </p:nvSpPr>
        <p:spPr/>
        <p:txBody>
          <a:bodyPr/>
          <a:lstStyle/>
          <a:p>
            <a:fld id="{22A853E8-D85F-5D49-95D2-E1D96ABFE2B9}" type="slidenum">
              <a:rPr lang="en-GB" smtClean="0"/>
              <a:pPr/>
              <a:t>42</a:t>
            </a:fld>
            <a:endParaRPr lang="en-GB" dirty="0"/>
          </a:p>
        </p:txBody>
      </p:sp>
    </p:spTree>
    <p:extLst>
      <p:ext uri="{BB962C8B-B14F-4D97-AF65-F5344CB8AC3E}">
        <p14:creationId xmlns:p14="http://schemas.microsoft.com/office/powerpoint/2010/main" val="2755481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our Enterprise Cloud Services (ECS)  ecosystem  of Cloud Services, we offer a range of enterprise class, managed, highly secure cloud solutions:</a:t>
            </a:r>
          </a:p>
          <a:p>
            <a:pPr marL="170043" indent="-170043">
              <a:buFont typeface="Arial" pitchFamily="34" charset="0"/>
              <a:buChar char="•"/>
            </a:pPr>
            <a:r>
              <a:rPr lang="en-US" dirty="0"/>
              <a:t>Applications delivered via the cloud</a:t>
            </a:r>
          </a:p>
          <a:p>
            <a:pPr marL="170043" indent="-170043">
              <a:buFont typeface="Arial" pitchFamily="34" charset="0"/>
              <a:buChar char="•"/>
            </a:pPr>
            <a:r>
              <a:rPr lang="en-US" dirty="0"/>
              <a:t>End User/workplace  cloud solutions</a:t>
            </a:r>
          </a:p>
          <a:p>
            <a:pPr marL="170043" indent="-170043">
              <a:buFont typeface="Arial" pitchFamily="34" charset="0"/>
              <a:buChar char="•"/>
            </a:pPr>
            <a:r>
              <a:rPr lang="en-US" dirty="0"/>
              <a:t>And IaaS delivered via private cloud, managed virtual private cloud , or utility/grid</a:t>
            </a:r>
          </a:p>
          <a:p>
            <a:pPr lvl="0"/>
            <a:r>
              <a:rPr lang="en-US" dirty="0"/>
              <a:t>Also our Continuity cloud solution provides recovery-as-a-service (also known as cloud disaster recovery or cloud DR)</a:t>
            </a:r>
          </a:p>
          <a:p>
            <a:r>
              <a:rPr lang="en-US" dirty="0"/>
              <a:t> </a:t>
            </a:r>
          </a:p>
          <a:p>
            <a:r>
              <a:rPr lang="en-US" dirty="0"/>
              <a:t>We also provide a suite of consultative  services that help our clients transform their enterprise and migrate to the cloud: From Applications Development for the cloud—</a:t>
            </a:r>
            <a:r>
              <a:rPr lang="en-US" i="1" dirty="0"/>
              <a:t>that helps clients build or migrate apps to a cloud infrastructure while facilitating deployment of apps to the cloud</a:t>
            </a:r>
            <a:r>
              <a:rPr lang="en-US" dirty="0"/>
              <a:t>—to Applications Transformation to the Cloud –</a:t>
            </a:r>
            <a:r>
              <a:rPr lang="en-US" i="1" dirty="0"/>
              <a:t>that helps clients determine their suitability for cloud conversion, develops a transformation plan, and migrates and modernizes selected applications to the cloud</a:t>
            </a:r>
            <a:r>
              <a:rPr lang="en-US" dirty="0"/>
              <a:t> .</a:t>
            </a:r>
          </a:p>
        </p:txBody>
      </p:sp>
      <p:sp>
        <p:nvSpPr>
          <p:cNvPr id="4" name="Slide Number Placeholder 3"/>
          <p:cNvSpPr>
            <a:spLocks noGrp="1"/>
          </p:cNvSpPr>
          <p:nvPr>
            <p:ph type="sldNum" sz="quarter" idx="10"/>
          </p:nvPr>
        </p:nvSpPr>
        <p:spPr/>
        <p:txBody>
          <a:bodyPr/>
          <a:lstStyle/>
          <a:p>
            <a:fld id="{22A853E8-D85F-5D49-95D2-E1D96ABFE2B9}" type="slidenum">
              <a:rPr lang="en-GB" smtClean="0"/>
              <a:pPr/>
              <a:t>43</a:t>
            </a:fld>
            <a:endParaRPr lang="en-GB" dirty="0"/>
          </a:p>
        </p:txBody>
      </p:sp>
    </p:spTree>
    <p:extLst>
      <p:ext uri="{BB962C8B-B14F-4D97-AF65-F5344CB8AC3E}">
        <p14:creationId xmlns:p14="http://schemas.microsoft.com/office/powerpoint/2010/main" val="167886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custDataLst>
              <p:tags r:id="rId1"/>
            </p:custDataLst>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r>
              <a:rPr lang="en-US" dirty="0" smtClean="0"/>
              <a:t>ECS Core Overview</a:t>
            </a:r>
            <a:endParaRPr lang="en-GB" dirty="0"/>
          </a:p>
        </p:txBody>
      </p:sp>
      <p:sp>
        <p:nvSpPr>
          <p:cNvPr id="5" name="Date Placeholder 4"/>
          <p:cNvSpPr>
            <a:spLocks noGrp="1"/>
          </p:cNvSpPr>
          <p:nvPr>
            <p:ph type="dt" idx="11"/>
          </p:nvPr>
        </p:nvSpPr>
        <p:spPr/>
        <p:txBody>
          <a:bodyPr/>
          <a:lstStyle/>
          <a:p>
            <a:r>
              <a:rPr lang="en-US" dirty="0" smtClean="0"/>
              <a:t>July 2013</a:t>
            </a:r>
            <a:endParaRPr lang="en-GB" dirty="0"/>
          </a:p>
        </p:txBody>
      </p:sp>
      <p:sp>
        <p:nvSpPr>
          <p:cNvPr id="6" name="Footer Placeholder 5"/>
          <p:cNvSpPr>
            <a:spLocks noGrp="1"/>
          </p:cNvSpPr>
          <p:nvPr>
            <p:ph type="ftr" sz="quarter" idx="12"/>
          </p:nvPr>
        </p:nvSpPr>
        <p:spPr/>
        <p:txBody>
          <a:bodyPr/>
          <a:lstStyle/>
          <a:p>
            <a:r>
              <a:rPr lang="en-GB" dirty="0" smtClean="0"/>
              <a:t>HP Restricted</a:t>
            </a:r>
            <a:endParaRPr lang="en-GB" dirty="0"/>
          </a:p>
        </p:txBody>
      </p:sp>
      <p:sp>
        <p:nvSpPr>
          <p:cNvPr id="7" name="Slide Number Placeholder 6"/>
          <p:cNvSpPr>
            <a:spLocks noGrp="1"/>
          </p:cNvSpPr>
          <p:nvPr>
            <p:ph type="sldNum" sz="quarter" idx="13"/>
          </p:nvPr>
        </p:nvSpPr>
        <p:spPr/>
        <p:txBody>
          <a:bodyPr/>
          <a:lstStyle/>
          <a:p>
            <a:fld id="{22A853E8-D85F-5D49-95D2-E1D96ABFE2B9}" type="slidenum">
              <a:rPr lang="en-GB" smtClean="0"/>
              <a:pPr/>
              <a:t>4</a:t>
            </a:fld>
            <a:endParaRPr lang="en-GB"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190268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custDataLst>
              <p:tags r:id="rId1"/>
            </p:custDataLst>
          </p:nvPr>
        </p:nvSpPr>
        <p:spPr/>
        <p:txBody>
          <a:bodyPr>
            <a:normAutofit fontScale="55000" lnSpcReduction="20000"/>
          </a:bodyPr>
          <a:lstStyle/>
          <a:p>
            <a:pPr defTabSz="465642">
              <a:defRPr/>
            </a:pPr>
            <a:r>
              <a:rPr lang="en-US" dirty="0">
                <a:solidFill>
                  <a:prstClr val="black"/>
                </a:solidFill>
                <a:latin typeface="HP Simplified" pitchFamily="34" charset="0"/>
                <a:cs typeface="HP Simplified"/>
              </a:rPr>
              <a:t>SECURITY</a:t>
            </a:r>
          </a:p>
          <a:p>
            <a:pPr marL="174698" indent="-174698" defTabSz="465642">
              <a:buFont typeface="Arial" pitchFamily="34" charset="0"/>
              <a:buChar char="•"/>
              <a:defRPr/>
            </a:pPr>
            <a:r>
              <a:rPr lang="en-US" dirty="0">
                <a:solidFill>
                  <a:prstClr val="black"/>
                </a:solidFill>
                <a:latin typeface="HP Simplified" pitchFamily="34" charset="0"/>
                <a:cs typeface="HP Simplified"/>
              </a:rPr>
              <a:t>As nation-states and organized crime fixate on breaching your organizations – cloud security will be paramount. </a:t>
            </a:r>
          </a:p>
          <a:p>
            <a:pPr marL="174698" indent="-174698" defTabSz="465642">
              <a:buFont typeface="Arial" pitchFamily="34" charset="0"/>
              <a:buChar char="•"/>
              <a:defRPr/>
            </a:pPr>
            <a:r>
              <a:rPr lang="en-US" dirty="0">
                <a:solidFill>
                  <a:prstClr val="black"/>
                </a:solidFill>
                <a:latin typeface="HP Simplified" pitchFamily="34" charset="0"/>
                <a:cs typeface="HP Simplified"/>
              </a:rPr>
              <a:t>And security is one of the single largest barriers for cloud adoption – </a:t>
            </a:r>
            <a:r>
              <a:rPr lang="en-US" b="1" dirty="0">
                <a:solidFill>
                  <a:prstClr val="black"/>
                </a:solidFill>
                <a:latin typeface="HP Simplified" pitchFamily="34" charset="0"/>
                <a:cs typeface="HP Simplified"/>
              </a:rPr>
              <a:t>50% of IT executives have stated it’s their biggest barrier. </a:t>
            </a:r>
          </a:p>
          <a:p>
            <a:pPr marL="174698" indent="-174698" defTabSz="465642">
              <a:buFont typeface="Arial" pitchFamily="34" charset="0"/>
              <a:buChar char="•"/>
              <a:defRPr/>
            </a:pPr>
            <a:r>
              <a:rPr lang="en-US" dirty="0">
                <a:solidFill>
                  <a:prstClr val="black"/>
                </a:solidFill>
                <a:latin typeface="HP Simplified" pitchFamily="34" charset="0"/>
                <a:cs typeface="HP Simplified"/>
              </a:rPr>
              <a:t>To put it in context, large companies like HP and it’s Fortune 500 peers suffer as many as 50,000 cyber intrusion attempts per day.</a:t>
            </a:r>
          </a:p>
          <a:p>
            <a:pPr marL="174698" indent="-174698" defTabSz="465642">
              <a:buFont typeface="Arial" pitchFamily="34" charset="0"/>
              <a:buChar char="•"/>
              <a:defRPr/>
            </a:pPr>
            <a:r>
              <a:rPr lang="en-US" dirty="0">
                <a:solidFill>
                  <a:prstClr val="black"/>
                </a:solidFill>
                <a:latin typeface="HP Simplified" pitchFamily="34" charset="0"/>
                <a:cs typeface="HP Simplified"/>
              </a:rPr>
              <a:t>The Pentagon – an HP customer – reports 10 million attempts per day. </a:t>
            </a:r>
          </a:p>
          <a:p>
            <a:pPr marL="174698" indent="-174698" defTabSz="465642">
              <a:buFont typeface="Arial" pitchFamily="34" charset="0"/>
              <a:buChar char="•"/>
              <a:defRPr/>
            </a:pPr>
            <a:r>
              <a:rPr lang="en-US" dirty="0">
                <a:solidFill>
                  <a:prstClr val="black"/>
                </a:solidFill>
                <a:latin typeface="HP Simplified" pitchFamily="34" charset="0"/>
                <a:cs typeface="HP Simplified"/>
              </a:rPr>
              <a:t>As a result, we’ve designed our hybrid cloud to integrate seamlessly with ArcSight, Fortify and TippingPoint – hands down the best security software assets in the industry. </a:t>
            </a:r>
          </a:p>
          <a:p>
            <a:pPr marL="174698" indent="-174698" defTabSz="465642">
              <a:buFont typeface="Arial" pitchFamily="34" charset="0"/>
              <a:buChar char="•"/>
              <a:defRPr/>
            </a:pPr>
            <a:endParaRPr lang="en-US" dirty="0">
              <a:solidFill>
                <a:prstClr val="black"/>
              </a:solidFill>
              <a:latin typeface="HP Simplified" pitchFamily="34" charset="0"/>
              <a:cs typeface="HP Simplified"/>
            </a:endParaRPr>
          </a:p>
          <a:p>
            <a:pPr defTabSz="465642">
              <a:defRPr/>
            </a:pPr>
            <a:r>
              <a:rPr lang="en-US" dirty="0">
                <a:solidFill>
                  <a:prstClr val="black"/>
                </a:solidFill>
                <a:latin typeface="HP Simplified" pitchFamily="34" charset="0"/>
                <a:cs typeface="HP Simplified"/>
              </a:rPr>
              <a:t>OPEN</a:t>
            </a:r>
          </a:p>
          <a:p>
            <a:pPr marL="174698" indent="-174698" defTabSz="465642">
              <a:buFont typeface="Arial" pitchFamily="34" charset="0"/>
              <a:buChar char="•"/>
              <a:defRPr/>
            </a:pPr>
            <a:r>
              <a:rPr lang="en-US" b="1" dirty="0">
                <a:solidFill>
                  <a:prstClr val="black"/>
                </a:solidFill>
                <a:latin typeface="HP Simplified" pitchFamily="34" charset="0"/>
                <a:cs typeface="HP Simplified"/>
              </a:rPr>
              <a:t>71% of IT executives believe that open standards are critical to their cloud strategy.</a:t>
            </a:r>
          </a:p>
          <a:p>
            <a:pPr marL="174698" indent="-174698" defTabSz="465642">
              <a:buFont typeface="Arial" pitchFamily="34" charset="0"/>
              <a:buChar char="•"/>
              <a:defRPr/>
            </a:pPr>
            <a:r>
              <a:rPr lang="en-US" dirty="0">
                <a:solidFill>
                  <a:prstClr val="black"/>
                </a:solidFill>
                <a:latin typeface="HP Simplified" pitchFamily="34" charset="0"/>
                <a:cs typeface="HP Simplified"/>
              </a:rPr>
              <a:t>Last week, I was with a Fortune 25 customer – he mentioned a staggering statistic; his company has invested over 150 million man-hours in legacy code – that translates to around $11.3 billion dollars invested into traditional IT. And that’s just one company! Compare that to last year, this company invested 250,000 man-hours of code for “New Style of IT” solutions.  As a result, customers need that bridge – they need a “bridge” to cloud-enable legacy applications. </a:t>
            </a:r>
          </a:p>
          <a:p>
            <a:pPr marL="174698" indent="-174698" defTabSz="465642">
              <a:buFont typeface="Arial" pitchFamily="34" charset="0"/>
              <a:buChar char="•"/>
              <a:defRPr/>
            </a:pPr>
            <a:r>
              <a:rPr lang="en-US" dirty="0">
                <a:solidFill>
                  <a:prstClr val="black"/>
                </a:solidFill>
                <a:latin typeface="HP Simplified" pitchFamily="34" charset="0"/>
                <a:cs typeface="HP Simplified"/>
              </a:rPr>
              <a:t>And there is $2.2 trillion dollars in legacy IT that needs to be safely and securely “bridged” to the cloud.</a:t>
            </a:r>
          </a:p>
          <a:p>
            <a:pPr marL="174698" indent="-174698" defTabSz="465642">
              <a:buFont typeface="Arial" pitchFamily="34" charset="0"/>
              <a:buChar char="•"/>
              <a:defRPr/>
            </a:pPr>
            <a:r>
              <a:rPr lang="en-US" dirty="0">
                <a:solidFill>
                  <a:prstClr val="black"/>
                </a:solidFill>
                <a:latin typeface="HP Simplified" pitchFamily="34" charset="0"/>
                <a:cs typeface="HP Simplified"/>
              </a:rPr>
              <a:t>Particularly for large enterprises, this transition will take time and a partner with a steady pair of hands – that’s why HP has built a cloud Professional Services organization unmatched in size and expertise to ensure you get the promise of the cloud without the pitfalls.</a:t>
            </a:r>
            <a:endParaRPr lang="en-US" dirty="0">
              <a:solidFill>
                <a:prstClr val="black"/>
              </a:solidFill>
              <a:latin typeface="HP Simplified" pitchFamily="34" charset="0"/>
            </a:endParaRPr>
          </a:p>
          <a:p>
            <a:pPr defTabSz="465642">
              <a:defRPr/>
            </a:pPr>
            <a:endParaRPr lang="en-US" dirty="0">
              <a:solidFill>
                <a:prstClr val="black"/>
              </a:solidFill>
              <a:latin typeface="HP Simplified" pitchFamily="34" charset="0"/>
            </a:endParaRPr>
          </a:p>
          <a:p>
            <a:pPr defTabSz="465642">
              <a:defRPr/>
            </a:pPr>
            <a:r>
              <a:rPr lang="en-US" dirty="0">
                <a:solidFill>
                  <a:prstClr val="black"/>
                </a:solidFill>
                <a:latin typeface="HP Simplified" pitchFamily="34" charset="0"/>
              </a:rPr>
              <a:t>COMPLIANCE</a:t>
            </a:r>
          </a:p>
          <a:p>
            <a:pPr marL="174698" indent="-174698" defTabSz="465642">
              <a:buFont typeface="Arial" pitchFamily="34" charset="0"/>
              <a:buChar char="•"/>
              <a:defRPr/>
            </a:pPr>
            <a:r>
              <a:rPr lang="en-US" dirty="0">
                <a:solidFill>
                  <a:prstClr val="black"/>
                </a:solidFill>
                <a:latin typeface="HP Simplified" pitchFamily="34" charset="0"/>
              </a:rPr>
              <a:t>And that takes us to compliance – </a:t>
            </a:r>
            <a:r>
              <a:rPr lang="en-US" b="1" dirty="0">
                <a:solidFill>
                  <a:prstClr val="black"/>
                </a:solidFill>
                <a:latin typeface="HP Simplified" pitchFamily="34" charset="0"/>
              </a:rPr>
              <a:t>since 2008, there have been 800 regulatory changes in the United States alone</a:t>
            </a:r>
            <a:r>
              <a:rPr lang="en-US" dirty="0">
                <a:solidFill>
                  <a:prstClr val="black"/>
                </a:solidFill>
                <a:latin typeface="HP Simplified" pitchFamily="34" charset="0"/>
              </a:rPr>
              <a:t>. And there are hundreds more in the queue moving through Washington and legislative bodies around the world.</a:t>
            </a:r>
          </a:p>
          <a:p>
            <a:pPr marL="174698" indent="-174698" defTabSz="465642">
              <a:buFont typeface="Arial" pitchFamily="34" charset="0"/>
              <a:buChar char="•"/>
              <a:defRPr/>
            </a:pPr>
            <a:r>
              <a:rPr lang="en-US" dirty="0">
                <a:solidFill>
                  <a:prstClr val="black"/>
                </a:solidFill>
                <a:latin typeface="HP Simplified" pitchFamily="34" charset="0"/>
              </a:rPr>
              <a:t>The hybrid cloud allows for easy transition from public to private to managed clouds – ensuring your organization can easily adapt to changing regulatory environments. </a:t>
            </a:r>
          </a:p>
          <a:p>
            <a:pPr marL="174698" indent="-174698" defTabSz="465642">
              <a:buFont typeface="Arial" pitchFamily="34" charset="0"/>
              <a:buChar char="•"/>
              <a:defRPr/>
            </a:pPr>
            <a:endParaRPr lang="en-US" dirty="0">
              <a:solidFill>
                <a:prstClr val="black"/>
              </a:solidFill>
              <a:latin typeface="HP Simplified" pitchFamily="34" charset="0"/>
            </a:endParaRPr>
          </a:p>
          <a:p>
            <a:pPr defTabSz="465642">
              <a:defRPr/>
            </a:pPr>
            <a:r>
              <a:rPr lang="en-US" dirty="0">
                <a:solidFill>
                  <a:prstClr val="black"/>
                </a:solidFill>
                <a:latin typeface="HP Simplified" pitchFamily="34" charset="0"/>
              </a:rPr>
              <a:t>VENDOR LOCK-IN</a:t>
            </a:r>
          </a:p>
          <a:p>
            <a:pPr marL="174698" indent="-174698" defTabSz="465861">
              <a:buFont typeface="Arial" pitchFamily="34" charset="0"/>
              <a:buChar char="•"/>
              <a:defRPr/>
            </a:pPr>
            <a:r>
              <a:rPr lang="en-US" dirty="0">
                <a:solidFill>
                  <a:prstClr val="black"/>
                </a:solidFill>
                <a:latin typeface="HP Simplified" pitchFamily="34" charset="0"/>
                <a:cs typeface="HP Simplified"/>
              </a:rPr>
              <a:t>And finally, take advantage of the cloud for new applications – 71% of IT executives believe that open standards are critical to their cloud strategy.</a:t>
            </a:r>
          </a:p>
          <a:p>
            <a:pPr marL="174698" indent="-174698" defTabSz="465861">
              <a:buFont typeface="Arial" pitchFamily="34" charset="0"/>
              <a:buChar char="•"/>
              <a:defRPr/>
            </a:pPr>
            <a:r>
              <a:rPr lang="en-US" dirty="0">
                <a:solidFill>
                  <a:prstClr val="black"/>
                </a:solidFill>
                <a:latin typeface="HP Simplified" pitchFamily="34" charset="0"/>
                <a:cs typeface="HP Simplified"/>
              </a:rPr>
              <a:t>In my conversations with customers, their excitement with open standards is deeply rooted in their concern with vendor lock-in – a staggering </a:t>
            </a:r>
            <a:r>
              <a:rPr lang="en-US" b="1" dirty="0">
                <a:solidFill>
                  <a:prstClr val="black"/>
                </a:solidFill>
                <a:latin typeface="HP Simplified" pitchFamily="34" charset="0"/>
                <a:cs typeface="HP Simplified"/>
              </a:rPr>
              <a:t>65% are concerned with getting locked into a specific vendor </a:t>
            </a:r>
            <a:r>
              <a:rPr lang="en-US" dirty="0">
                <a:solidFill>
                  <a:prstClr val="black"/>
                </a:solidFill>
                <a:latin typeface="HP Simplified" pitchFamily="34" charset="0"/>
                <a:cs typeface="HP Simplified"/>
              </a:rPr>
              <a:t>– which erodes the long term economic value promised by the cloud. </a:t>
            </a:r>
          </a:p>
          <a:p>
            <a:pPr marL="174698" indent="-174698" defTabSz="465861">
              <a:buFont typeface="Arial" pitchFamily="34" charset="0"/>
              <a:buChar char="•"/>
              <a:defRPr/>
            </a:pPr>
            <a:r>
              <a:rPr lang="en-US" dirty="0">
                <a:solidFill>
                  <a:prstClr val="black"/>
                </a:solidFill>
                <a:latin typeface="HP Simplified" pitchFamily="34" charset="0"/>
                <a:cs typeface="HP Simplified"/>
              </a:rPr>
              <a:t>And we’ve lived this storyline before – with IBM it was the mainframe, Microsoft dominated end-user computing with Windows, and Cisco locked you in enterprise networking.</a:t>
            </a:r>
          </a:p>
          <a:p>
            <a:pPr marL="174698" indent="-174698" defTabSz="465861">
              <a:buFont typeface="Arial" pitchFamily="34" charset="0"/>
              <a:buChar char="•"/>
              <a:defRPr/>
            </a:pPr>
            <a:r>
              <a:rPr lang="en-US" dirty="0">
                <a:solidFill>
                  <a:prstClr val="black"/>
                </a:solidFill>
                <a:latin typeface="HP Simplified" pitchFamily="34" charset="0"/>
                <a:cs typeface="HP Simplified"/>
              </a:rPr>
              <a:t>If you want to ensure you continue to receive the cost savings from major IT innovations like the cloud, then you need to adopt an open IT architecture that is able to take advantage of future cloud innovations – we have to learn from the mistakes of our past, and avoid vendor lock-in as the cloud becomes the dominant delivery IT mechanism for your business critical applications.</a:t>
            </a:r>
            <a:endParaRPr lang="en-US" b="1" dirty="0">
              <a:solidFill>
                <a:prstClr val="black"/>
              </a:solidFill>
              <a:latin typeface="HP Simplified" pitchFamily="34" charset="0"/>
              <a:cs typeface="HP Simplified"/>
            </a:endParaRPr>
          </a:p>
          <a:p>
            <a:pPr defTabSz="465642">
              <a:defRPr/>
            </a:pPr>
            <a:endParaRPr lang="en-US" b="1" dirty="0">
              <a:solidFill>
                <a:prstClr val="black"/>
              </a:solidFill>
              <a:latin typeface="HP Simplified" pitchFamily="34" charset="0"/>
              <a:cs typeface="HP Simplified"/>
            </a:endParaRPr>
          </a:p>
          <a:p>
            <a:pPr defTabSz="465642">
              <a:defRPr/>
            </a:pPr>
            <a:r>
              <a:rPr lang="en-US" dirty="0">
                <a:solidFill>
                  <a:prstClr val="black"/>
                </a:solidFill>
                <a:cs typeface="HP Simplified"/>
              </a:rPr>
              <a:t>###</a:t>
            </a:r>
          </a:p>
        </p:txBody>
      </p:sp>
      <p:sp>
        <p:nvSpPr>
          <p:cNvPr id="4" name="Header Placeholder 3"/>
          <p:cNvSpPr>
            <a:spLocks noGrp="1"/>
          </p:cNvSpPr>
          <p:nvPr>
            <p:ph type="hdr" sz="quarter" idx="10"/>
          </p:nvPr>
        </p:nvSpPr>
        <p:spPr/>
        <p:txBody>
          <a:bodyPr/>
          <a:lstStyle/>
          <a:p>
            <a:r>
              <a:rPr lang="en-US" dirty="0" smtClean="0"/>
              <a:t>ECS Core Overview</a:t>
            </a:r>
            <a:endParaRPr lang="en-US" dirty="0"/>
          </a:p>
        </p:txBody>
      </p:sp>
      <p:sp>
        <p:nvSpPr>
          <p:cNvPr id="5" name="Date Placeholder 4"/>
          <p:cNvSpPr>
            <a:spLocks noGrp="1"/>
          </p:cNvSpPr>
          <p:nvPr>
            <p:ph type="dt" idx="11"/>
          </p:nvPr>
        </p:nvSpPr>
        <p:spPr/>
        <p:txBody>
          <a:bodyPr/>
          <a:lstStyle/>
          <a:p>
            <a:r>
              <a:rPr lang="en-US" dirty="0" smtClean="0"/>
              <a:t>July 2013</a:t>
            </a:r>
            <a:endParaRPr lang="en-US" dirty="0"/>
          </a:p>
        </p:txBody>
      </p:sp>
      <p:sp>
        <p:nvSpPr>
          <p:cNvPr id="6" name="Footer Placeholder 5"/>
          <p:cNvSpPr>
            <a:spLocks noGrp="1"/>
          </p:cNvSpPr>
          <p:nvPr>
            <p:ph type="ftr" sz="quarter" idx="12"/>
          </p:nvPr>
        </p:nvSpPr>
        <p:spPr/>
        <p:txBody>
          <a:bodyPr/>
          <a:lstStyle/>
          <a:p>
            <a:r>
              <a:rPr lang="en-US" dirty="0" smtClean="0"/>
              <a:t>HP Restricted</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5</a:t>
            </a:fld>
            <a:endParaRPr lang="en-US" dirty="0"/>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77091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HP Simplified"/>
                <a:ea typeface="+mn-ea"/>
                <a:cs typeface="HP Simplified"/>
              </a:rPr>
              <a:t>HP “leads the pack” for Private Cloud, according to Forrester Wave Private Cloud Solution study</a:t>
            </a:r>
          </a:p>
          <a:p>
            <a:r>
              <a:rPr lang="en-US" sz="1200" b="0" i="0" u="none" strike="noStrike" kern="1200" baseline="0" dirty="0" smtClean="0">
                <a:solidFill>
                  <a:schemeClr val="tx1"/>
                </a:solidFill>
                <a:latin typeface="HP Simplified"/>
                <a:ea typeface="+mn-ea"/>
                <a:cs typeface="HP Simplified"/>
              </a:rPr>
              <a:t>Everest Group PEAK Matrix Leader for Enterprise Cloud Infrastructure Services 2013</a:t>
            </a:r>
            <a:endParaRPr lang="en-US" dirty="0"/>
          </a:p>
        </p:txBody>
      </p:sp>
      <p:sp>
        <p:nvSpPr>
          <p:cNvPr id="4" name="Header Placeholder 3"/>
          <p:cNvSpPr>
            <a:spLocks noGrp="1"/>
          </p:cNvSpPr>
          <p:nvPr>
            <p:ph type="hdr" sz="quarter" idx="10"/>
          </p:nvPr>
        </p:nvSpPr>
        <p:spPr/>
        <p:txBody>
          <a:bodyPr/>
          <a:lstStyle/>
          <a:p>
            <a:r>
              <a:rPr lang="en-US" dirty="0" smtClean="0"/>
              <a:t>HP ECS–Virtual Private Cloud V4 Technical Model/Tier 3</a:t>
            </a:r>
            <a:endParaRPr lang="en-GB" dirty="0"/>
          </a:p>
        </p:txBody>
      </p:sp>
      <p:sp>
        <p:nvSpPr>
          <p:cNvPr id="5" name="Date Placeholder 4"/>
          <p:cNvSpPr>
            <a:spLocks noGrp="1"/>
          </p:cNvSpPr>
          <p:nvPr>
            <p:ph type="dt" idx="11"/>
          </p:nvPr>
        </p:nvSpPr>
        <p:spPr/>
        <p:txBody>
          <a:bodyPr/>
          <a:lstStyle/>
          <a:p>
            <a:r>
              <a:rPr lang="en-US" dirty="0" smtClean="0"/>
              <a:t>July 2012</a:t>
            </a:r>
            <a:endParaRPr lang="en-GB" dirty="0"/>
          </a:p>
        </p:txBody>
      </p:sp>
      <p:sp>
        <p:nvSpPr>
          <p:cNvPr id="6" name="Footer Placeholder 5"/>
          <p:cNvSpPr>
            <a:spLocks noGrp="1"/>
          </p:cNvSpPr>
          <p:nvPr>
            <p:ph type="ftr" sz="quarter" idx="12"/>
          </p:nvPr>
        </p:nvSpPr>
        <p:spPr/>
        <p:txBody>
          <a:bodyPr/>
          <a:lstStyle/>
          <a:p>
            <a:r>
              <a:rPr lang="en-GB" dirty="0" smtClean="0"/>
              <a:t>HP Restricted</a:t>
            </a:r>
            <a:endParaRPr lang="en-GB" dirty="0"/>
          </a:p>
        </p:txBody>
      </p:sp>
      <p:sp>
        <p:nvSpPr>
          <p:cNvPr id="7" name="Slide Number Placeholder 6"/>
          <p:cNvSpPr>
            <a:spLocks noGrp="1"/>
          </p:cNvSpPr>
          <p:nvPr>
            <p:ph type="sldNum" sz="quarter" idx="13"/>
          </p:nvPr>
        </p:nvSpPr>
        <p:spPr/>
        <p:txBody>
          <a:bodyPr/>
          <a:lstStyle/>
          <a:p>
            <a:fld id="{22A853E8-D85F-5D49-95D2-E1D96ABFE2B9}" type="slidenum">
              <a:rPr lang="en-GB" smtClean="0"/>
              <a:pPr/>
              <a:t>7</a:t>
            </a:fld>
            <a:endParaRPr lang="en-GB" dirty="0"/>
          </a:p>
        </p:txBody>
      </p:sp>
    </p:spTree>
    <p:extLst>
      <p:ext uri="{BB962C8B-B14F-4D97-AF65-F5344CB8AC3E}">
        <p14:creationId xmlns:p14="http://schemas.microsoft.com/office/powerpoint/2010/main" val="26718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34963" y="696913"/>
            <a:ext cx="6038850" cy="3397250"/>
          </a:xfrm>
          <a:noFill/>
          <a:ln>
            <a:solidFill>
              <a:srgbClr val="000000"/>
            </a:solidFill>
            <a:miter lim="800000"/>
            <a:headEnd/>
            <a:tailEnd/>
          </a:ln>
        </p:spPr>
      </p:sp>
      <p:sp>
        <p:nvSpPr>
          <p:cNvPr id="64515" name="Notes Placeholder 2"/>
          <p:cNvSpPr>
            <a:spLocks noGrp="1"/>
          </p:cNvSpPr>
          <p:nvPr>
            <p:ph type="body" idx="1"/>
          </p:nvPr>
        </p:nvSpPr>
        <p:spPr bwMode="auto">
          <a:xfrm>
            <a:off x="289859" y="4290724"/>
            <a:ext cx="6302095" cy="4308764"/>
          </a:xfrm>
          <a:noFill/>
        </p:spPr>
        <p:txBody>
          <a:bodyPr wrap="square" numCol="1" anchor="t" anchorCtr="0" compatLnSpc="1">
            <a:prstTxWarp prst="textNoShape">
              <a:avLst/>
            </a:prstTxWarp>
          </a:bodyPr>
          <a:lstStyle/>
          <a:p>
            <a:pPr defTabSz="453372">
              <a:defRPr/>
            </a:pPr>
            <a:r>
              <a:rPr lang="en-US" b="1" dirty="0">
                <a:solidFill>
                  <a:prstClr val="black"/>
                </a:solidFill>
              </a:rPr>
              <a:t>SLIDE PURPOSE AND USE</a:t>
            </a:r>
          </a:p>
          <a:p>
            <a:pPr defTabSz="453372">
              <a:defRPr/>
            </a:pPr>
            <a:endParaRPr lang="en-US" b="1" dirty="0">
              <a:solidFill>
                <a:prstClr val="black"/>
              </a:solidFill>
            </a:endParaRPr>
          </a:p>
          <a:p>
            <a:pPr defTabSz="453372">
              <a:defRPr/>
            </a:pPr>
            <a:r>
              <a:rPr lang="en-US" b="1" dirty="0">
                <a:solidFill>
                  <a:prstClr val="black"/>
                </a:solidFill>
              </a:rPr>
              <a:t>ADDITIONAL CONTEXT AND SPEAKER NOTES </a:t>
            </a:r>
          </a:p>
          <a:p>
            <a:pPr defTabSz="453372">
              <a:defRPr/>
            </a:pPr>
            <a:endParaRPr lang="en-US" b="1" dirty="0">
              <a:solidFill>
                <a:prstClr val="black"/>
              </a:solidFill>
            </a:endParaRPr>
          </a:p>
          <a:p>
            <a:pPr defTabSz="453372">
              <a:defRPr/>
            </a:pPr>
            <a:r>
              <a:rPr lang="en-US" dirty="0">
                <a:solidFill>
                  <a:prstClr val="black"/>
                </a:solidFill>
              </a:rPr>
              <a:t>This chart provides two things – a simplified picture of a journey to hybrid </a:t>
            </a:r>
            <a:r>
              <a:rPr lang="en-US" dirty="0" smtClean="0">
                <a:solidFill>
                  <a:prstClr val="black"/>
                </a:solidFill>
              </a:rPr>
              <a:t>cloud </a:t>
            </a:r>
            <a:r>
              <a:rPr lang="en-US" dirty="0">
                <a:solidFill>
                  <a:prstClr val="black"/>
                </a:solidFill>
              </a:rPr>
              <a:t>– and a statement of fact, that the current state is already evolving for many firms – ‘the train is moving’  - but today there are disparate uses of clouds - in some cases w/o IT.  </a:t>
            </a:r>
          </a:p>
          <a:p>
            <a:pPr defTabSz="453372">
              <a:defRPr/>
            </a:pPr>
            <a:endParaRPr lang="en-US" dirty="0">
              <a:solidFill>
                <a:prstClr val="black"/>
              </a:solidFill>
            </a:endParaRPr>
          </a:p>
          <a:p>
            <a:pPr defTabSz="453372">
              <a:defRPr/>
            </a:pPr>
            <a:r>
              <a:rPr lang="en-US" dirty="0">
                <a:solidFill>
                  <a:prstClr val="black"/>
                </a:solidFill>
              </a:rPr>
              <a:t>The end state is a form of managed </a:t>
            </a:r>
            <a:r>
              <a:rPr lang="en-US" dirty="0" smtClean="0">
                <a:solidFill>
                  <a:prstClr val="black"/>
                </a:solidFill>
              </a:rPr>
              <a:t>hybrid </a:t>
            </a:r>
            <a:r>
              <a:rPr lang="en-US" dirty="0">
                <a:solidFill>
                  <a:prstClr val="black"/>
                </a:solidFill>
              </a:rPr>
              <a:t>cloud that should be attractive to large enterprise clients, showing a centrally managed converged architecture, inside of which are alternative workload optimized cloud delivery models.  </a:t>
            </a:r>
          </a:p>
          <a:p>
            <a:pPr defTabSz="453372">
              <a:defRPr/>
            </a:pPr>
            <a:endParaRPr lang="en-US" dirty="0">
              <a:solidFill>
                <a:prstClr val="black"/>
              </a:solidFill>
            </a:endParaRPr>
          </a:p>
          <a:p>
            <a:pPr defTabSz="453372">
              <a:defRPr/>
            </a:pPr>
            <a:r>
              <a:rPr lang="en-US" dirty="0">
                <a:solidFill>
                  <a:prstClr val="black"/>
                </a:solidFill>
              </a:rPr>
              <a:t>That delivery could be private or public, on prem or in remote data center, owned by client or a service provider.  </a:t>
            </a:r>
          </a:p>
          <a:p>
            <a:pPr defTabSz="453372">
              <a:defRPr/>
            </a:pPr>
            <a:endParaRPr lang="en-US" dirty="0">
              <a:solidFill>
                <a:prstClr val="black"/>
              </a:solidFill>
            </a:endParaRPr>
          </a:p>
          <a:p>
            <a:pPr defTabSz="453372">
              <a:defRPr/>
            </a:pPr>
            <a:r>
              <a:rPr lang="en-US" dirty="0">
                <a:solidFill>
                  <a:prstClr val="black"/>
                </a:solidFill>
              </a:rPr>
              <a:t>Be prepared to answer how the </a:t>
            </a:r>
            <a:r>
              <a:rPr lang="en-US" dirty="0" smtClean="0">
                <a:solidFill>
                  <a:prstClr val="black"/>
                </a:solidFill>
              </a:rPr>
              <a:t>aspirational </a:t>
            </a:r>
            <a:r>
              <a:rPr lang="en-US" dirty="0">
                <a:solidFill>
                  <a:prstClr val="black"/>
                </a:solidFill>
              </a:rPr>
              <a:t>view achieves the 4 Goals in the previous chart:</a:t>
            </a:r>
          </a:p>
          <a:p>
            <a:pPr defTabSz="453372">
              <a:defRPr/>
            </a:pPr>
            <a:endParaRPr lang="en-US" dirty="0">
              <a:solidFill>
                <a:prstClr val="black"/>
              </a:solidFill>
            </a:endParaRPr>
          </a:p>
          <a:p>
            <a:pPr defTabSz="453372">
              <a:defRPr/>
            </a:pPr>
            <a:r>
              <a:rPr lang="en-US" u="sng" dirty="0">
                <a:solidFill>
                  <a:prstClr val="black"/>
                </a:solidFill>
              </a:rPr>
              <a:t>Innovation</a:t>
            </a:r>
            <a:r>
              <a:rPr lang="en-US" dirty="0">
                <a:solidFill>
                  <a:prstClr val="black"/>
                </a:solidFill>
              </a:rPr>
              <a:t> – ‘first movers’ in services and software can get to market faster and more broadly with cloud delivery; upgrades/updates can be faster with cloud delivery; cloud best supports introductions to mobile end points   </a:t>
            </a:r>
          </a:p>
          <a:p>
            <a:pPr defTabSz="453372">
              <a:defRPr/>
            </a:pPr>
            <a:endParaRPr lang="en-US" dirty="0">
              <a:solidFill>
                <a:prstClr val="black"/>
              </a:solidFill>
            </a:endParaRPr>
          </a:p>
          <a:p>
            <a:pPr defTabSz="453372">
              <a:defRPr/>
            </a:pPr>
            <a:r>
              <a:rPr lang="en-US" u="sng" dirty="0">
                <a:solidFill>
                  <a:prstClr val="black"/>
                </a:solidFill>
              </a:rPr>
              <a:t>Agility</a:t>
            </a:r>
            <a:r>
              <a:rPr lang="en-US" dirty="0">
                <a:solidFill>
                  <a:prstClr val="black"/>
                </a:solidFill>
              </a:rPr>
              <a:t> – introducing auto-provisioning and capacity on demand makes the service portfolio much more agile in terms of supply meeting demand </a:t>
            </a:r>
          </a:p>
          <a:p>
            <a:pPr defTabSz="453372">
              <a:defRPr/>
            </a:pPr>
            <a:endParaRPr lang="en-US" dirty="0">
              <a:solidFill>
                <a:prstClr val="black"/>
              </a:solidFill>
            </a:endParaRPr>
          </a:p>
          <a:p>
            <a:pPr defTabSz="453372">
              <a:defRPr/>
            </a:pPr>
            <a:r>
              <a:rPr lang="en-US" u="sng" dirty="0">
                <a:solidFill>
                  <a:prstClr val="black"/>
                </a:solidFill>
              </a:rPr>
              <a:t>Delivery Optimization </a:t>
            </a:r>
            <a:r>
              <a:rPr lang="en-US" dirty="0">
                <a:solidFill>
                  <a:prstClr val="black"/>
                </a:solidFill>
              </a:rPr>
              <a:t>– there is no one cloud delivery model for all apps – process, application, and operations all need to be analyzed; projected into a preferred future state; and THEN a cloud type that is best for that future state can be planned and implemented.  In some cases, the choice between cloud delivery models will come down to be ‘pain versus gain’ – and will present as multiple viable alternatives.  In general though, clouds with virtualized and pooled resources, delivered and managed by expert providers in house or externally, should provide the best financial results, and risks can be managed. </a:t>
            </a:r>
          </a:p>
          <a:p>
            <a:pPr defTabSz="453372">
              <a:defRPr/>
            </a:pPr>
            <a:endParaRPr lang="en-US" dirty="0">
              <a:solidFill>
                <a:prstClr val="black"/>
              </a:solidFill>
            </a:endParaRPr>
          </a:p>
          <a:p>
            <a:pPr defTabSz="453372">
              <a:defRPr/>
            </a:pPr>
            <a:r>
              <a:rPr lang="en-US" u="sng" dirty="0">
                <a:solidFill>
                  <a:prstClr val="black"/>
                </a:solidFill>
              </a:rPr>
              <a:t>Security and Data </a:t>
            </a:r>
            <a:r>
              <a:rPr lang="en-US" dirty="0">
                <a:solidFill>
                  <a:prstClr val="black"/>
                </a:solidFill>
              </a:rPr>
              <a:t>– clouds can be best choice for data analytics and for security, depending on the client, the app, and the data.  The level of security required may itself determine the cloud model that must be used (fully private cloud, for example – owned and operated by client).   This is key criteria for evaluating delivery.   Security in a way is why the aspiration is a ‘converged hybrid cloud with central management and oversight’.  Security compliance must be achieved for each application service and data set.</a:t>
            </a:r>
          </a:p>
          <a:p>
            <a:pPr defTabSz="453372">
              <a:defRPr/>
            </a:pPr>
            <a:endParaRPr lang="en-US" dirty="0">
              <a:solidFill>
                <a:prstClr val="black"/>
              </a:solidFill>
            </a:endParaRPr>
          </a:p>
          <a:p>
            <a:pPr marL="115828" indent="-115828" defTabSz="929803">
              <a:lnSpc>
                <a:spcPct val="110000"/>
              </a:lnSpc>
              <a:spcBef>
                <a:spcPts val="413"/>
              </a:spcBef>
            </a:pPr>
            <a:r>
              <a:rPr lang="en-US" dirty="0" smtClean="0">
                <a:solidFill>
                  <a:srgbClr val="000000"/>
                </a:solidFill>
                <a:latin typeface="Arial" pitchFamily="34" charset="0"/>
                <a:ea typeface="ＭＳ Ｐゴシック" pitchFamily="34" charset="-128"/>
              </a:rPr>
              <a:t>To address the diverse needs, a hybrid delivery strategy is necessary.</a:t>
            </a:r>
          </a:p>
        </p:txBody>
      </p:sp>
      <p:sp>
        <p:nvSpPr>
          <p:cNvPr id="8295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a:solidFill>
                  <a:prstClr val="black"/>
                </a:solidFill>
                <a:latin typeface="Calibri"/>
              </a:rPr>
              <a:t>HP Confidential</a:t>
            </a:r>
          </a:p>
        </p:txBody>
      </p:sp>
      <p:sp>
        <p:nvSpPr>
          <p:cNvPr id="64519" name="Slide Number Placeholder 6"/>
          <p:cNvSpPr>
            <a:spLocks noGrp="1"/>
          </p:cNvSpPr>
          <p:nvPr>
            <p:ph type="sldNum" sz="quarter" idx="5"/>
          </p:nvPr>
        </p:nvSpPr>
        <p:spPr bwMode="auto">
          <a:noFill/>
          <a:ln>
            <a:miter lim="800000"/>
            <a:headEnd/>
            <a:tailEnd/>
          </a:ln>
        </p:spPr>
        <p:txBody>
          <a:bodyPr/>
          <a:lstStyle/>
          <a:p>
            <a:fld id="{08320BC2-060B-4A7B-842D-77309551BC58}" type="slidenum">
              <a:rPr lang="en-US" smtClean="0">
                <a:solidFill>
                  <a:srgbClr val="000000"/>
                </a:solidFill>
                <a:latin typeface="Calibri"/>
              </a:rPr>
              <a:pPr/>
              <a:t>8</a:t>
            </a:fld>
            <a:endParaRPr lang="en-US" dirty="0" smtClean="0">
              <a:solidFill>
                <a:srgbClr val="000000"/>
              </a:solidFill>
              <a:latin typeface="Calibri"/>
            </a:endParaRPr>
          </a:p>
        </p:txBody>
      </p:sp>
    </p:spTree>
    <p:extLst>
      <p:ext uri="{BB962C8B-B14F-4D97-AF65-F5344CB8AC3E}">
        <p14:creationId xmlns:p14="http://schemas.microsoft.com/office/powerpoint/2010/main" val="1185631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453448" eaLnBrk="1" fontAlgn="auto" hangingPunct="1">
              <a:spcBef>
                <a:spcPts val="0"/>
              </a:spcBef>
              <a:spcAft>
                <a:spcPts val="0"/>
              </a:spcAft>
              <a:defRPr/>
            </a:pPr>
            <a:r>
              <a:rPr lang="en-US" b="1" dirty="0">
                <a:solidFill>
                  <a:prstClr val="black"/>
                </a:solidFill>
                <a:latin typeface="HP Simplified"/>
              </a:rPr>
              <a:t>SLIDE PURPOSE AND USE</a:t>
            </a:r>
          </a:p>
          <a:p>
            <a:pPr defTabSz="453448" eaLnBrk="1" fontAlgn="auto" hangingPunct="1">
              <a:spcBef>
                <a:spcPts val="0"/>
              </a:spcBef>
              <a:spcAft>
                <a:spcPts val="0"/>
              </a:spcAft>
              <a:defRPr/>
            </a:pPr>
            <a:endParaRPr lang="en-US" b="1" dirty="0">
              <a:solidFill>
                <a:prstClr val="black"/>
              </a:solidFill>
              <a:latin typeface="HP Simplified"/>
            </a:endParaRPr>
          </a:p>
          <a:p>
            <a:pPr defTabSz="453448" eaLnBrk="1" fontAlgn="auto" hangingPunct="1">
              <a:spcBef>
                <a:spcPts val="0"/>
              </a:spcBef>
              <a:spcAft>
                <a:spcPts val="0"/>
              </a:spcAft>
              <a:defRPr/>
            </a:pPr>
            <a:r>
              <a:rPr lang="en-US" dirty="0" smtClean="0"/>
              <a:t>Select this slide or the</a:t>
            </a:r>
            <a:r>
              <a:rPr lang="en-US" baseline="0" dirty="0" smtClean="0"/>
              <a:t> next slide – its Option A or Option B – one chart only.</a:t>
            </a:r>
          </a:p>
          <a:p>
            <a:pPr defTabSz="453448" eaLnBrk="1" fontAlgn="auto" hangingPunct="1">
              <a:spcBef>
                <a:spcPts val="0"/>
              </a:spcBef>
              <a:spcAft>
                <a:spcPts val="0"/>
              </a:spcAft>
              <a:defRPr/>
            </a:pPr>
            <a:endParaRPr lang="en-US" baseline="0" dirty="0" smtClean="0"/>
          </a:p>
          <a:p>
            <a:pPr defTabSz="453448" eaLnBrk="1" fontAlgn="auto" hangingPunct="1">
              <a:spcBef>
                <a:spcPts val="0"/>
              </a:spcBef>
              <a:spcAft>
                <a:spcPts val="0"/>
              </a:spcAft>
              <a:defRPr/>
            </a:pPr>
            <a:r>
              <a:rPr lang="en-US" baseline="0" dirty="0" smtClean="0"/>
              <a:t>This chart shows specific applications and where they tend to be optimized, but this is meant to be illustrative and not a deep dive into specific applications.</a:t>
            </a:r>
            <a:endParaRPr lang="en-US" dirty="0" smtClean="0"/>
          </a:p>
          <a:p>
            <a:pPr defTabSz="453448" eaLnBrk="1" fontAlgn="auto" hangingPunct="1">
              <a:spcBef>
                <a:spcPts val="0"/>
              </a:spcBef>
              <a:spcAft>
                <a:spcPts val="0"/>
              </a:spcAft>
              <a:defRPr/>
            </a:pPr>
            <a:endParaRPr lang="en-US" b="1" dirty="0">
              <a:solidFill>
                <a:prstClr val="black"/>
              </a:solidFill>
              <a:latin typeface="HP Simplified"/>
            </a:endParaRPr>
          </a:p>
          <a:p>
            <a:pPr defTabSz="453448" eaLnBrk="1" fontAlgn="auto" hangingPunct="1">
              <a:spcBef>
                <a:spcPts val="0"/>
              </a:spcBef>
              <a:spcAft>
                <a:spcPts val="0"/>
              </a:spcAft>
              <a:defRPr/>
            </a:pPr>
            <a:r>
              <a:rPr lang="en-US" b="1" dirty="0">
                <a:solidFill>
                  <a:prstClr val="black"/>
                </a:solidFill>
                <a:latin typeface="HP Simplified"/>
              </a:rPr>
              <a:t>ADDITIONAL CONTEXT AND SPEAKER NOTES </a:t>
            </a:r>
          </a:p>
          <a:p>
            <a:endParaRPr lang="en-US" dirty="0" smtClean="0"/>
          </a:p>
          <a:p>
            <a:r>
              <a:rPr lang="en-US" dirty="0" smtClean="0"/>
              <a:t>Business</a:t>
            </a:r>
            <a:r>
              <a:rPr lang="en-US" baseline="0" dirty="0" smtClean="0"/>
              <a:t> pressures are already prompting clients to shift their application workloads to cloud.</a:t>
            </a:r>
          </a:p>
          <a:p>
            <a:endParaRPr lang="en-US" baseline="0" dirty="0" smtClean="0"/>
          </a:p>
          <a:p>
            <a:r>
              <a:rPr lang="en-US" baseline="0" dirty="0" smtClean="0"/>
              <a:t>There are multiple forms of cloud:</a:t>
            </a:r>
          </a:p>
          <a:p>
            <a:endParaRPr lang="en-US" baseline="0" dirty="0" smtClean="0"/>
          </a:p>
          <a:p>
            <a:r>
              <a:rPr lang="en-US" baseline="0" dirty="0" smtClean="0"/>
              <a:t>Private cloud (dedicated single tenant, managed by client or provider)</a:t>
            </a:r>
          </a:p>
          <a:p>
            <a:endParaRPr lang="en-US" baseline="0" dirty="0" smtClean="0"/>
          </a:p>
          <a:p>
            <a:r>
              <a:rPr lang="en-US" baseline="0" dirty="0" smtClean="0"/>
              <a:t>	On prem</a:t>
            </a:r>
          </a:p>
          <a:p>
            <a:r>
              <a:rPr lang="en-US" baseline="0" dirty="0" smtClean="0"/>
              <a:t>		client owned</a:t>
            </a:r>
          </a:p>
          <a:p>
            <a:r>
              <a:rPr lang="en-US" baseline="0" dirty="0" smtClean="0"/>
              <a:t>		third party owned  </a:t>
            </a:r>
          </a:p>
          <a:p>
            <a:endParaRPr lang="en-US" baseline="0" dirty="0" smtClean="0"/>
          </a:p>
          <a:p>
            <a:r>
              <a:rPr lang="en-US" baseline="0" dirty="0" smtClean="0"/>
              <a:t>	In a provider data center </a:t>
            </a:r>
          </a:p>
          <a:p>
            <a:r>
              <a:rPr lang="en-US" baseline="0" dirty="0" smtClean="0"/>
              <a:t>		client owned </a:t>
            </a:r>
          </a:p>
          <a:p>
            <a:r>
              <a:rPr lang="en-US" baseline="0" dirty="0" smtClean="0"/>
              <a:t>		third party owned </a:t>
            </a:r>
          </a:p>
          <a:p>
            <a:endParaRPr lang="en-US" baseline="0" dirty="0" smtClean="0"/>
          </a:p>
          <a:p>
            <a:r>
              <a:rPr lang="en-US" baseline="0" dirty="0" smtClean="0"/>
              <a:t>	Usually does not use utility pricing, since all pooled resources are dedicated to one client.  Customer portals 	support high levels of self service</a:t>
            </a:r>
          </a:p>
          <a:p>
            <a:endParaRPr lang="en-US" baseline="0" dirty="0" smtClean="0"/>
          </a:p>
          <a:p>
            <a:r>
              <a:rPr lang="en-US" baseline="0" dirty="0" smtClean="0"/>
              <a:t>Virtual private cloud (multi-tenant, but ‘virtual single tenant’ via secure partitioning, managed by provider)</a:t>
            </a:r>
          </a:p>
          <a:p>
            <a:r>
              <a:rPr lang="en-US" baseline="0" dirty="0" smtClean="0"/>
              <a:t>	</a:t>
            </a:r>
          </a:p>
          <a:p>
            <a:r>
              <a:rPr lang="en-US" baseline="0" dirty="0" smtClean="0"/>
              <a:t>	In a provider data center </a:t>
            </a:r>
          </a:p>
          <a:p>
            <a:r>
              <a:rPr lang="en-US" baseline="0" dirty="0" smtClean="0"/>
              <a:t>		client owned </a:t>
            </a:r>
          </a:p>
          <a:p>
            <a:r>
              <a:rPr lang="en-US" baseline="0" dirty="0" smtClean="0"/>
              <a:t>		third party owned </a:t>
            </a:r>
          </a:p>
          <a:p>
            <a:endParaRPr lang="en-US" dirty="0" smtClean="0"/>
          </a:p>
          <a:p>
            <a:r>
              <a:rPr lang="en-US" dirty="0" smtClean="0"/>
              <a:t>	Could </a:t>
            </a:r>
            <a:r>
              <a:rPr lang="en-US" baseline="0" dirty="0" smtClean="0"/>
              <a:t>use utility pricing or not - pooled resources are not dedicated to one client, but client may reserve or 	insure capacity levels. Customer portals 	support high levels of self service.</a:t>
            </a:r>
          </a:p>
          <a:p>
            <a:endParaRPr lang="en-US" dirty="0" smtClean="0"/>
          </a:p>
          <a:p>
            <a:r>
              <a:rPr lang="en-US" dirty="0" smtClean="0"/>
              <a:t>Public</a:t>
            </a:r>
            <a:r>
              <a:rPr lang="en-US" baseline="0" dirty="0" smtClean="0"/>
              <a:t> cloud (multi-tenant, but could be virtual single tenant via partitioning, or pure multi-tenant) </a:t>
            </a:r>
          </a:p>
          <a:p>
            <a:endParaRPr lang="en-US" baseline="0" dirty="0" smtClean="0"/>
          </a:p>
          <a:p>
            <a:r>
              <a:rPr lang="en-US" baseline="0" dirty="0" smtClean="0"/>
              <a:t>	In a provider data center </a:t>
            </a:r>
          </a:p>
          <a:p>
            <a:r>
              <a:rPr lang="en-US" baseline="0" dirty="0" smtClean="0"/>
              <a:t>		third party owned </a:t>
            </a:r>
          </a:p>
          <a:p>
            <a:endParaRPr lang="en-US" baseline="0" dirty="0" smtClean="0"/>
          </a:p>
          <a:p>
            <a:r>
              <a:rPr lang="en-US" dirty="0" smtClean="0"/>
              <a:t>	Usually</a:t>
            </a:r>
            <a:r>
              <a:rPr lang="en-US" baseline="0" dirty="0" smtClean="0"/>
              <a:t> use utility pricing, capacity on demand, self service.  </a:t>
            </a:r>
            <a:endParaRPr lang="en-US" dirty="0" smtClean="0"/>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9</a:t>
            </a:fld>
            <a:endParaRPr lang="en-GB" dirty="0">
              <a:solidFill>
                <a:prstClr val="black"/>
              </a:solidFill>
              <a:latin typeface="Calibri"/>
            </a:endParaRPr>
          </a:p>
        </p:txBody>
      </p:sp>
    </p:spTree>
    <p:extLst>
      <p:ext uri="{BB962C8B-B14F-4D97-AF65-F5344CB8AC3E}">
        <p14:creationId xmlns:p14="http://schemas.microsoft.com/office/powerpoint/2010/main" val="183232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fontScale="77500" lnSpcReduction="20000"/>
          </a:bodyPr>
          <a:lstStyle/>
          <a:p>
            <a:pPr defTabSz="465827" eaLnBrk="1" fontAlgn="auto" hangingPunct="1">
              <a:spcBef>
                <a:spcPts val="0"/>
              </a:spcBef>
              <a:spcAft>
                <a:spcPts val="0"/>
              </a:spcAft>
              <a:defRPr/>
            </a:pPr>
            <a:endParaRPr lang="en-US" dirty="0">
              <a:solidFill>
                <a:prstClr val="black"/>
              </a:solidFill>
              <a:latin typeface="HP Simplified"/>
            </a:endParaRPr>
          </a:p>
          <a:p>
            <a:pPr defTabSz="453448" eaLnBrk="1" fontAlgn="auto" hangingPunct="1">
              <a:spcBef>
                <a:spcPts val="0"/>
              </a:spcBef>
              <a:spcAft>
                <a:spcPts val="0"/>
              </a:spcAft>
              <a:defRPr/>
            </a:pPr>
            <a:r>
              <a:rPr lang="en-US" b="1" dirty="0">
                <a:solidFill>
                  <a:prstClr val="black"/>
                </a:solidFill>
                <a:latin typeface="HP Simplified"/>
              </a:rPr>
              <a:t>SLIDE PURPOSE AND USE</a:t>
            </a:r>
          </a:p>
          <a:p>
            <a:pPr defTabSz="931658">
              <a:defRPr/>
            </a:pPr>
            <a:endParaRPr lang="en-US" baseline="0" dirty="0" smtClean="0"/>
          </a:p>
          <a:p>
            <a:pPr defTabSz="931658">
              <a:defRPr/>
            </a:pPr>
            <a:r>
              <a:rPr lang="en-US" baseline="0" dirty="0" smtClean="0"/>
              <a:t>This chart addresses ‘application/workload optimization’ for cloud delivery options.   </a:t>
            </a:r>
          </a:p>
          <a:p>
            <a:pPr defTabSz="931658">
              <a:defRPr/>
            </a:pPr>
            <a:endParaRPr lang="en-US" dirty="0" smtClean="0"/>
          </a:p>
          <a:p>
            <a:pPr defTabSz="453448" eaLnBrk="1" fontAlgn="auto" hangingPunct="1">
              <a:spcBef>
                <a:spcPts val="0"/>
              </a:spcBef>
              <a:spcAft>
                <a:spcPts val="0"/>
              </a:spcAft>
              <a:defRPr/>
            </a:pPr>
            <a:r>
              <a:rPr lang="en-US" b="1" dirty="0">
                <a:solidFill>
                  <a:prstClr val="black"/>
                </a:solidFill>
                <a:latin typeface="HP Simplified"/>
              </a:rPr>
              <a:t>ADDITIONAL CONTEXT AND SPEAKER NOTES </a:t>
            </a:r>
          </a:p>
          <a:p>
            <a:pPr defTabSz="931658">
              <a:defRPr/>
            </a:pPr>
            <a:endParaRPr lang="en-GB" dirty="0" smtClean="0">
              <a:solidFill>
                <a:schemeClr val="accent6"/>
              </a:solidFill>
            </a:endParaRPr>
          </a:p>
          <a:p>
            <a:pPr defTabSz="931658">
              <a:defRPr/>
            </a:pPr>
            <a:r>
              <a:rPr lang="en-GB" dirty="0" smtClean="0">
                <a:solidFill>
                  <a:schemeClr val="accent6"/>
                </a:solidFill>
              </a:rPr>
              <a:t>Typical application transformation</a:t>
            </a:r>
            <a:r>
              <a:rPr lang="en-GB" baseline="0" dirty="0" smtClean="0">
                <a:solidFill>
                  <a:schemeClr val="accent6"/>
                </a:solidFill>
              </a:rPr>
              <a:t> </a:t>
            </a:r>
            <a:r>
              <a:rPr lang="en-GB" dirty="0" smtClean="0">
                <a:solidFill>
                  <a:schemeClr val="accent6"/>
                </a:solidFill>
              </a:rPr>
              <a:t>questions</a:t>
            </a:r>
            <a:r>
              <a:rPr lang="en-GB" baseline="0" dirty="0" smtClean="0">
                <a:solidFill>
                  <a:schemeClr val="accent6"/>
                </a:solidFill>
              </a:rPr>
              <a:t> for applications moving to new delivery models and being modernized:</a:t>
            </a:r>
            <a:endParaRPr lang="en-GB" dirty="0" smtClean="0">
              <a:solidFill>
                <a:schemeClr val="accent6"/>
              </a:solidFill>
            </a:endParaRPr>
          </a:p>
          <a:p>
            <a:pPr defTabSz="931658">
              <a:defRPr/>
            </a:pPr>
            <a:endParaRPr lang="en-GB" dirty="0" smtClean="0">
              <a:solidFill>
                <a:schemeClr val="accent6"/>
              </a:solidFill>
            </a:endParaRPr>
          </a:p>
          <a:p>
            <a:pPr defTabSz="931658">
              <a:defRPr/>
            </a:pPr>
            <a:r>
              <a:rPr lang="en-GB" dirty="0" smtClean="0">
                <a:solidFill>
                  <a:schemeClr val="accent6"/>
                </a:solidFill>
              </a:rPr>
              <a:t>-How </a:t>
            </a:r>
            <a:r>
              <a:rPr lang="en-GB" dirty="0">
                <a:solidFill>
                  <a:schemeClr val="accent6"/>
                </a:solidFill>
              </a:rPr>
              <a:t>do I develop and test applications in the cloud</a:t>
            </a:r>
            <a:r>
              <a:rPr lang="en-GB" dirty="0" smtClean="0">
                <a:solidFill>
                  <a:schemeClr val="accent6"/>
                </a:solidFill>
              </a:rPr>
              <a:t>?</a:t>
            </a:r>
          </a:p>
          <a:p>
            <a:pPr defTabSz="931658">
              <a:defRPr/>
            </a:pPr>
            <a:endParaRPr lang="en-US" dirty="0">
              <a:solidFill>
                <a:schemeClr val="accent6"/>
              </a:solidFill>
            </a:endParaRPr>
          </a:p>
          <a:p>
            <a:pPr defTabSz="931658">
              <a:defRPr/>
            </a:pPr>
            <a:r>
              <a:rPr lang="en-GB" dirty="0" smtClean="0">
                <a:solidFill>
                  <a:schemeClr val="accent6"/>
                </a:solidFill>
              </a:rPr>
              <a:t>-How </a:t>
            </a:r>
            <a:r>
              <a:rPr lang="en-GB" dirty="0">
                <a:solidFill>
                  <a:schemeClr val="accent6"/>
                </a:solidFill>
              </a:rPr>
              <a:t>do I manage applications in the cloud</a:t>
            </a:r>
            <a:r>
              <a:rPr lang="en-GB" dirty="0" smtClean="0">
                <a:solidFill>
                  <a:schemeClr val="accent6"/>
                </a:solidFill>
              </a:rPr>
              <a:t>?</a:t>
            </a:r>
          </a:p>
          <a:p>
            <a:pPr defTabSz="931658">
              <a:defRPr/>
            </a:pPr>
            <a:endParaRPr lang="en-US" dirty="0">
              <a:solidFill>
                <a:schemeClr val="accent6"/>
              </a:solidFill>
            </a:endParaRPr>
          </a:p>
          <a:p>
            <a:pPr defTabSz="931658">
              <a:defRPr/>
            </a:pPr>
            <a:r>
              <a:rPr lang="en-GB" dirty="0" smtClean="0">
                <a:solidFill>
                  <a:schemeClr val="accent6"/>
                </a:solidFill>
              </a:rPr>
              <a:t>-What </a:t>
            </a:r>
            <a:r>
              <a:rPr lang="en-GB" dirty="0">
                <a:solidFill>
                  <a:schemeClr val="accent6"/>
                </a:solidFill>
              </a:rPr>
              <a:t>applications should I move to the cloud</a:t>
            </a:r>
            <a:r>
              <a:rPr lang="en-GB" dirty="0" smtClean="0">
                <a:solidFill>
                  <a:schemeClr val="accent6"/>
                </a:solidFill>
              </a:rPr>
              <a:t>?</a:t>
            </a:r>
          </a:p>
          <a:p>
            <a:pPr defTabSz="931658">
              <a:defRPr/>
            </a:pPr>
            <a:endParaRPr lang="en-US" dirty="0">
              <a:solidFill>
                <a:schemeClr val="accent6"/>
              </a:solidFill>
            </a:endParaRPr>
          </a:p>
          <a:p>
            <a:pPr defTabSz="931658">
              <a:defRPr/>
            </a:pPr>
            <a:r>
              <a:rPr lang="en-GB" dirty="0" smtClean="0">
                <a:solidFill>
                  <a:schemeClr val="accent6"/>
                </a:solidFill>
              </a:rPr>
              <a:t>-How </a:t>
            </a:r>
            <a:r>
              <a:rPr lang="en-GB" dirty="0">
                <a:solidFill>
                  <a:schemeClr val="accent6"/>
                </a:solidFill>
              </a:rPr>
              <a:t>do I make applications ready for the cloud</a:t>
            </a:r>
            <a:r>
              <a:rPr lang="en-GB" dirty="0" smtClean="0">
                <a:solidFill>
                  <a:schemeClr val="accent6"/>
                </a:solidFill>
              </a:rPr>
              <a:t>?</a:t>
            </a:r>
          </a:p>
          <a:p>
            <a:pPr defTabSz="931658">
              <a:defRPr/>
            </a:pPr>
            <a:endParaRPr lang="en-GB" dirty="0">
              <a:solidFill>
                <a:schemeClr val="accent6"/>
              </a:solidFill>
            </a:endParaRPr>
          </a:p>
          <a:p>
            <a:pPr defTabSz="931658">
              <a:defRPr/>
            </a:pPr>
            <a:r>
              <a:rPr lang="en-GB" dirty="0" smtClean="0">
                <a:solidFill>
                  <a:schemeClr val="accent6"/>
                </a:solidFill>
              </a:rPr>
              <a:t>-How </a:t>
            </a:r>
            <a:r>
              <a:rPr lang="en-GB" dirty="0">
                <a:solidFill>
                  <a:schemeClr val="accent6"/>
                </a:solidFill>
              </a:rPr>
              <a:t>do I integrate applications in the cloud with my other applications</a:t>
            </a:r>
            <a:r>
              <a:rPr lang="en-GB" dirty="0" smtClean="0">
                <a:solidFill>
                  <a:schemeClr val="accent6"/>
                </a:solidFill>
              </a:rPr>
              <a:t>?</a:t>
            </a:r>
          </a:p>
          <a:p>
            <a:pPr defTabSz="931658">
              <a:defRPr/>
            </a:pPr>
            <a:endParaRPr lang="en-GB" dirty="0">
              <a:solidFill>
                <a:schemeClr val="accent6"/>
              </a:solidFill>
            </a:endParaRPr>
          </a:p>
          <a:p>
            <a:pPr defTabSz="931658">
              <a:defRPr/>
            </a:pPr>
            <a:r>
              <a:rPr lang="en-GB" dirty="0" smtClean="0">
                <a:solidFill>
                  <a:schemeClr val="accent6"/>
                </a:solidFill>
              </a:rPr>
              <a:t>-How </a:t>
            </a:r>
            <a:r>
              <a:rPr lang="en-GB" dirty="0">
                <a:solidFill>
                  <a:schemeClr val="accent6"/>
                </a:solidFill>
              </a:rPr>
              <a:t>do I integrate my business processes with applications and workloads in the cloud</a:t>
            </a:r>
            <a:r>
              <a:rPr lang="en-GB" dirty="0" smtClean="0">
                <a:solidFill>
                  <a:schemeClr val="accent6"/>
                </a:solidFill>
              </a:rPr>
              <a:t>?</a:t>
            </a:r>
          </a:p>
          <a:p>
            <a:pPr defTabSz="931658">
              <a:defRPr/>
            </a:pPr>
            <a:endParaRPr lang="en-US" dirty="0">
              <a:solidFill>
                <a:schemeClr val="accent6"/>
              </a:solidFill>
            </a:endParaRPr>
          </a:p>
          <a:p>
            <a:pPr defTabSz="931658">
              <a:defRPr/>
            </a:pPr>
            <a:r>
              <a:rPr lang="en-GB" dirty="0" smtClean="0">
                <a:solidFill>
                  <a:schemeClr val="accent6"/>
                </a:solidFill>
              </a:rPr>
              <a:t>-How </a:t>
            </a:r>
            <a:r>
              <a:rPr lang="en-GB" dirty="0">
                <a:solidFill>
                  <a:schemeClr val="accent6"/>
                </a:solidFill>
              </a:rPr>
              <a:t>do I secure applications in the cloud</a:t>
            </a:r>
            <a:r>
              <a:rPr lang="en-GB" dirty="0" smtClean="0">
                <a:solidFill>
                  <a:schemeClr val="accent6"/>
                </a:solidFill>
              </a:rPr>
              <a:t>?</a:t>
            </a:r>
          </a:p>
          <a:p>
            <a:pPr defTabSz="931658">
              <a:defRPr/>
            </a:pPr>
            <a:endParaRPr lang="en-US" dirty="0">
              <a:solidFill>
                <a:schemeClr val="accent6"/>
              </a:solidFill>
            </a:endParaRPr>
          </a:p>
          <a:p>
            <a:pPr defTabSz="931658">
              <a:defRPr/>
            </a:pPr>
            <a:r>
              <a:rPr lang="en-GB" dirty="0">
                <a:solidFill>
                  <a:srgbClr val="E5E8E8"/>
                </a:solidFill>
                <a:latin typeface="HP Simplified"/>
              </a:rPr>
              <a:t>(more detailed notes and examples are needed in this section)</a:t>
            </a:r>
          </a:p>
          <a:p>
            <a:pPr defTabSz="931658">
              <a:defRPr/>
            </a:pPr>
            <a:endParaRPr lang="en-GB" dirty="0">
              <a:solidFill>
                <a:srgbClr val="E5E8E8"/>
              </a:solidFill>
              <a:latin typeface="HP Simplified"/>
            </a:endParaRPr>
          </a:p>
          <a:p>
            <a:pPr defTabSz="931658">
              <a:defRPr/>
            </a:pPr>
            <a:r>
              <a:rPr lang="en-GB" dirty="0">
                <a:solidFill>
                  <a:srgbClr val="E5E8E8"/>
                </a:solidFill>
                <a:latin typeface="HP Simplified"/>
              </a:rPr>
              <a:t>(more could be said on the need to look at the application and its workload, in a detailed assessment, in order to answer these questions)</a:t>
            </a: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Calibri"/>
              </a:rPr>
              <a:pPr/>
              <a:t>10</a:t>
            </a:fld>
            <a:endParaRPr lang="en-GB" dirty="0">
              <a:solidFill>
                <a:prstClr val="black"/>
              </a:solidFill>
              <a:latin typeface="Calibri"/>
            </a:endParaRPr>
          </a:p>
        </p:txBody>
      </p:sp>
    </p:spTree>
    <p:extLst>
      <p:ext uri="{BB962C8B-B14F-4D97-AF65-F5344CB8AC3E}">
        <p14:creationId xmlns:p14="http://schemas.microsoft.com/office/powerpoint/2010/main" val="3972812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4.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2.xml"/><Relationship Id="rId4" Type="http://schemas.openxmlformats.org/officeDocument/2006/relationships/tags" Target="../tags/tag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4.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251684"/>
            <a:ext cx="6858000" cy="9144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2014 Hewlett-Packard Development Company, L.P. The information contained herein is subject to change without notice. </a:t>
            </a:r>
          </a:p>
        </p:txBody>
      </p:sp>
    </p:spTree>
    <p:extLst>
      <p:ext uri="{BB962C8B-B14F-4D97-AF65-F5344CB8AC3E}">
        <p14:creationId xmlns:p14="http://schemas.microsoft.com/office/powerpoint/2010/main" val="2276755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mj-lt"/>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686842"/>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mj-lt"/>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2493326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3316628"/>
            <a:ext cx="6858000" cy="914400"/>
          </a:xfrm>
        </p:spPr>
        <p:txBody>
          <a:bodyPr/>
          <a:lstStyle>
            <a:lvl1pPr marL="0" indent="0" algn="l">
              <a:buNone/>
              <a:defRPr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mn-lt"/>
                <a:cs typeface="HP Simplified"/>
              </a:rPr>
              <a:t>© Copyright 2014 Hewlett-Packard Development Company, L.P.  The information contained herein is subject to change without notice.</a:t>
            </a:r>
            <a:endParaRPr lang="en-US" sz="700" b="0" i="0" dirty="0" smtClean="0">
              <a:solidFill>
                <a:srgbClr val="B9B8BB"/>
              </a:solidFill>
              <a:latin typeface="HP Simplified"/>
              <a:cs typeface="HP Simplified"/>
            </a:endParaRPr>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mn-lt"/>
                <a:cs typeface="HP Simplified"/>
              </a:rPr>
              <a:t>© Copyright 2014 Hewlett-Packard Development Company, L.P.  The information contained herein is subject to change without notice.</a:t>
            </a:r>
            <a:endParaRPr lang="en-US" sz="700" b="0" i="0" dirty="0" smtClean="0">
              <a:solidFill>
                <a:schemeClr val="bg1"/>
              </a:solidFill>
              <a:latin typeface="HP Simplified"/>
              <a:cs typeface="HP Simplified"/>
            </a:endParaRPr>
          </a:p>
        </p:txBody>
      </p:sp>
      <p:pic>
        <p:nvPicPr>
          <p:cNvPr id="7" name="Picture 6"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Tree>
    <p:extLst>
      <p:ext uri="{BB962C8B-B14F-4D97-AF65-F5344CB8AC3E}">
        <p14:creationId xmlns:p14="http://schemas.microsoft.com/office/powerpoint/2010/main" val="22767557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mn-lt"/>
                <a:cs typeface="HP Simplified"/>
              </a:rPr>
              <a:t>© Copyright 2014 Hewlett-Packard Development Company, L.P.  The information contained herein is subject to change without notice.</a:t>
            </a:r>
            <a:endParaRPr lang="en-US" sz="700" b="0" i="0" dirty="0" smtClean="0">
              <a:solidFill>
                <a:schemeClr val="bg1"/>
              </a:solidFill>
              <a:latin typeface="HP Simplified"/>
              <a:cs typeface="HP Simplified"/>
            </a:endParaRPr>
          </a:p>
        </p:txBody>
      </p:sp>
      <p:pic>
        <p:nvPicPr>
          <p:cNvPr id="5" name="Picture 4"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Tree>
    <p:extLst>
      <p:ext uri="{BB962C8B-B14F-4D97-AF65-F5344CB8AC3E}">
        <p14:creationId xmlns:p14="http://schemas.microsoft.com/office/powerpoint/2010/main" val="23203387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White divider slide">
    <p:spTree>
      <p:nvGrpSpPr>
        <p:cNvPr id="1" name=""/>
        <p:cNvGrpSpPr/>
        <p:nvPr/>
      </p:nvGrpSpPr>
      <p:grpSpPr>
        <a:xfrm>
          <a:off x="0" y="0"/>
          <a:ext cx="0" cy="0"/>
          <a:chOff x="0" y="0"/>
          <a:chExt cx="0" cy="0"/>
        </a:xfrm>
      </p:grpSpPr>
      <p:pic>
        <p:nvPicPr>
          <p:cNvPr id="5" name="Picture 4" descr="HP_Blue_RGB_150_S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
        <p:nvSpPr>
          <p:cNvPr id="16" name="Title 1"/>
          <p:cNvSpPr>
            <a:spLocks noGrp="1"/>
          </p:cNvSpPr>
          <p:nvPr>
            <p:ph type="ctrTitle" hasCustomPrompt="1"/>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6" name="TextBox 5"/>
          <p:cNvSpPr txBox="1"/>
          <p:nvPr/>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accent5"/>
                </a:solidFill>
                <a:latin typeface="+mn-lt"/>
                <a:cs typeface="HP Simplified"/>
              </a:rPr>
              <a:t>© Copyright 2014 Hewlett-Packard Development Company, L.P.  The information contained herein is subject to change without notice.</a:t>
            </a:r>
            <a:endParaRPr lang="en-US" sz="700" b="0" i="0" dirty="0" smtClean="0">
              <a:solidFill>
                <a:schemeClr val="accent5"/>
              </a:solidFill>
              <a:latin typeface="HP Simplified"/>
              <a:cs typeface="HP Simplified"/>
            </a:endParaRPr>
          </a:p>
        </p:txBody>
      </p:sp>
    </p:spTree>
    <p:extLst>
      <p:ext uri="{BB962C8B-B14F-4D97-AF65-F5344CB8AC3E}">
        <p14:creationId xmlns:p14="http://schemas.microsoft.com/office/powerpoint/2010/main" val="3574790563"/>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mn-lt"/>
                <a:cs typeface="HP Simplified"/>
              </a:rPr>
              <a:t>© Copyright 2014 Hewlett-Packard Development Company, L.P.  The information contained herein is subject to change without notice.</a:t>
            </a:r>
            <a:endParaRPr lang="en-US" sz="700" b="0" i="0" dirty="0" smtClean="0">
              <a:solidFill>
                <a:schemeClr val="bg1"/>
              </a:solidFill>
              <a:latin typeface="HP Simplified"/>
              <a:cs typeface="HP Simplified"/>
            </a:endParaRP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pic>
        <p:nvPicPr>
          <p:cNvPr id="8" name="Picture 7" descr="HP_White_RGB_150_S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9" name="TextBox 8"/>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2014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31588485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6252520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1pPr marL="171450" indent="-171450">
              <a:buFont typeface="HP Simplified" pitchFamily="34" charset="0"/>
              <a:buChar char="•"/>
              <a:defRPr sz="1400" b="0">
                <a:solidFill>
                  <a:schemeClr val="tx1"/>
                </a:solidFill>
              </a:defRPr>
            </a:lvl1pPr>
            <a:lvl2pPr marL="342900" indent="-171450">
              <a:buSzPct val="80000"/>
              <a:buFont typeface="HP Simplified" pitchFamily="34" charset="0"/>
              <a:buChar char="–"/>
              <a:defRPr sz="1400">
                <a:solidFill>
                  <a:srgbClr val="000000"/>
                </a:solidFill>
              </a:defRPr>
            </a:lvl2pPr>
            <a:lvl3pPr marL="512763" indent="-169863">
              <a:defRPr sz="1400">
                <a:solidFill>
                  <a:srgbClr val="000000"/>
                </a:solidFill>
              </a:defRPr>
            </a:lvl3pPr>
            <a:lvl4pPr marL="690563" indent="-180975">
              <a:defRPr sz="1400">
                <a:solidFill>
                  <a:srgbClr val="000000"/>
                </a:solidFill>
              </a:defRPr>
            </a:lvl4pPr>
            <a:lvl5pPr marL="833438" indent="-150813">
              <a:defRPr sz="1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235064"/>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32330"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5757556"/>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2014</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Hewlett-Packard Development Company, L.P. The information contained herein is subject to change without notice. </a:t>
            </a:r>
          </a:p>
        </p:txBody>
      </p:sp>
    </p:spTree>
    <p:extLst>
      <p:ext uri="{BB962C8B-B14F-4D97-AF65-F5344CB8AC3E}">
        <p14:creationId xmlns:p14="http://schemas.microsoft.com/office/powerpoint/2010/main" val="23203387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32330"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84705722"/>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dirty="0"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r>
              <a:rPr lang="en-US" dirty="0"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650519867"/>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269302"/>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87351219"/>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30887"/>
          </a:xfrm>
        </p:spPr>
        <p:txBody>
          <a:bodyPr/>
          <a:lstStyle>
            <a:lvl1pPr>
              <a:defRPr b="1" i="0">
                <a:latin typeface="Arial"/>
                <a:cs typeface="Arial"/>
              </a:defRPr>
            </a:lvl1pPr>
          </a:lstStyle>
          <a:p>
            <a:r>
              <a:rPr lang="en-US" noProof="0" dirty="0" smtClean="0"/>
              <a:t>Click to edit master title style</a:t>
            </a:r>
            <a:endParaRPr lang="en-US" noProof="0" dirty="0"/>
          </a:p>
        </p:txBody>
      </p:sp>
      <p:sp>
        <p:nvSpPr>
          <p:cNvPr id="11" name="Text Placeholder 10"/>
          <p:cNvSpPr>
            <a:spLocks noGrp="1"/>
          </p:cNvSpPr>
          <p:nvPr>
            <p:ph type="body" sz="quarter" idx="14"/>
          </p:nvPr>
        </p:nvSpPr>
        <p:spPr bwMode="black">
          <a:xfrm>
            <a:off x="331200" y="1458000"/>
            <a:ext cx="8125413" cy="2788998"/>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NEW Title with sub-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2321472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904"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custDataLst>
              <p:tags r:id="rId3"/>
            </p:custDataLst>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custDataLst>
              <p:tags r:id="rId4"/>
            </p:custDataLst>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163176173"/>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P - 1 Line, Subtitle">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358775" y="678657"/>
            <a:ext cx="8370380" cy="294965"/>
          </a:xfrm>
          <a:prstGeom prst="rect">
            <a:avLst/>
          </a:prstGeom>
        </p:spPr>
        <p:txBody>
          <a:bodyPr/>
          <a:lstStyle>
            <a:lvl1pPr marL="0" indent="0">
              <a:lnSpc>
                <a:spcPct val="100000"/>
              </a:lnSpc>
              <a:buNone/>
              <a:defRPr lang="en-US" sz="2000" kern="1200" dirty="0" smtClean="0">
                <a:solidFill>
                  <a:schemeClr val="bg2">
                    <a:lumMod val="40000"/>
                    <a:lumOff val="60000"/>
                  </a:schemeClr>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
        <p:nvSpPr>
          <p:cNvPr id="15" name="Title 8"/>
          <p:cNvSpPr>
            <a:spLocks noGrp="1"/>
          </p:cNvSpPr>
          <p:nvPr>
            <p:ph type="title"/>
          </p:nvPr>
        </p:nvSpPr>
        <p:spPr>
          <a:xfrm>
            <a:off x="339725" y="315469"/>
            <a:ext cx="8375650" cy="329803"/>
          </a:xfrm>
          <a:prstGeom prst="rect">
            <a:avLst/>
          </a:prstGeom>
        </p:spPr>
        <p:txBody>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200" cap="all" baseline="0">
                <a:solidFill>
                  <a:schemeClr val="bg1"/>
                </a:solidFill>
                <a:latin typeface="Futura B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39599176"/>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1E550C71-B6DC-4C8A-B9B6-D1FA1D65BFF7}" type="datetimeFigureOut">
              <a:rPr lang="en-US" smtClean="0"/>
              <a:pPr/>
              <a:t>7/1/2014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08632AB-E762-4402-A929-CF8DA20BEA1D}" type="slidenum">
              <a:rPr lang="en-US" smtClean="0"/>
              <a:pPr/>
              <a:t>‹#›</a:t>
            </a:fld>
            <a:endParaRPr lang="en-US" dirty="0"/>
          </a:p>
        </p:txBody>
      </p:sp>
    </p:spTree>
    <p:extLst>
      <p:ext uri="{BB962C8B-B14F-4D97-AF65-F5344CB8AC3E}">
        <p14:creationId xmlns:p14="http://schemas.microsoft.com/office/powerpoint/2010/main" val="2105380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 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647731219"/>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62525205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mj-lt"/>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686842"/>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mj-lt"/>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94271841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331469" y="660169"/>
            <a:ext cx="8460105" cy="377026"/>
          </a:xfrm>
          <a:prstGeom prst="rect">
            <a:avLst/>
          </a:prstGeom>
        </p:spPr>
        <p:txBody>
          <a:bodyPr>
            <a:noAutofit/>
          </a:bodyPr>
          <a:lstStyle>
            <a:lvl1pPr marL="0" indent="0" algn="l">
              <a:lnSpc>
                <a:spcPts val="3000"/>
              </a:lnSpc>
              <a:buNone/>
              <a:defRPr sz="18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
        <p:nvSpPr>
          <p:cNvPr id="7" name="Title 6"/>
          <p:cNvSpPr>
            <a:spLocks noGrp="1"/>
          </p:cNvSpPr>
          <p:nvPr>
            <p:ph type="title"/>
          </p:nvPr>
        </p:nvSpPr>
        <p:spPr bwMode="black">
          <a:xfrm>
            <a:off x="331469" y="235063"/>
            <a:ext cx="8460105" cy="412934"/>
          </a:xfrm>
        </p:spPr>
        <p:txBody>
          <a:bodyPr>
            <a:no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22632713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5"/>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2" y="751397"/>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6928" indent="0" algn="ctr">
              <a:buNone/>
              <a:defRPr>
                <a:solidFill>
                  <a:schemeClr val="tx1">
                    <a:tint val="75000"/>
                  </a:schemeClr>
                </a:solidFill>
              </a:defRPr>
            </a:lvl2pPr>
            <a:lvl3pPr marL="913850" indent="0" algn="ctr">
              <a:buNone/>
              <a:defRPr>
                <a:solidFill>
                  <a:schemeClr val="tx1">
                    <a:tint val="75000"/>
                  </a:schemeClr>
                </a:solidFill>
              </a:defRPr>
            </a:lvl3pPr>
            <a:lvl4pPr marL="1370776" indent="0" algn="ctr">
              <a:buNone/>
              <a:defRPr>
                <a:solidFill>
                  <a:schemeClr val="tx1">
                    <a:tint val="75000"/>
                  </a:schemeClr>
                </a:solidFill>
              </a:defRPr>
            </a:lvl4pPr>
            <a:lvl5pPr marL="1827701" indent="0" algn="ctr">
              <a:buNone/>
              <a:defRPr>
                <a:solidFill>
                  <a:schemeClr val="tx1">
                    <a:tint val="75000"/>
                  </a:schemeClr>
                </a:solidFill>
              </a:defRPr>
            </a:lvl5pPr>
            <a:lvl6pPr marL="2284626" indent="0" algn="ctr">
              <a:buNone/>
              <a:defRPr>
                <a:solidFill>
                  <a:schemeClr val="tx1">
                    <a:tint val="75000"/>
                  </a:schemeClr>
                </a:solidFill>
              </a:defRPr>
            </a:lvl6pPr>
            <a:lvl7pPr marL="2741552" indent="0" algn="ctr">
              <a:buNone/>
              <a:defRPr>
                <a:solidFill>
                  <a:schemeClr val="tx1">
                    <a:tint val="75000"/>
                  </a:schemeClr>
                </a:solidFill>
              </a:defRPr>
            </a:lvl7pPr>
            <a:lvl8pPr marL="3198475" indent="0" algn="ctr">
              <a:buNone/>
              <a:defRPr>
                <a:solidFill>
                  <a:schemeClr val="tx1">
                    <a:tint val="75000"/>
                  </a:schemeClr>
                </a:solidFill>
              </a:defRPr>
            </a:lvl8pPr>
            <a:lvl9pPr marL="3655402"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6888301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Line with Content and Subtitl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30887"/>
          </a:xfrm>
        </p:spPr>
        <p:txBody>
          <a:bodyPr/>
          <a:lstStyle>
            <a:lvl1pPr>
              <a:defRPr b="1" i="0">
                <a:latin typeface="Arial"/>
                <a:cs typeface="Arial"/>
              </a:defRPr>
            </a:lvl1pPr>
          </a:lstStyle>
          <a:p>
            <a:r>
              <a:rPr lang="en-US" noProof="0" dirty="0" smtClean="0"/>
              <a:t>Click to edit master title style</a:t>
            </a:r>
            <a:endParaRPr lang="en-US" noProof="0" dirty="0"/>
          </a:p>
        </p:txBody>
      </p:sp>
      <p:sp>
        <p:nvSpPr>
          <p:cNvPr id="11" name="Text Placeholder 10"/>
          <p:cNvSpPr>
            <a:spLocks noGrp="1"/>
          </p:cNvSpPr>
          <p:nvPr>
            <p:ph type="body" sz="quarter" idx="14"/>
          </p:nvPr>
        </p:nvSpPr>
        <p:spPr bwMode="black">
          <a:xfrm>
            <a:off x="331200" y="1458000"/>
            <a:ext cx="8125413" cy="2788998"/>
          </a:xfrm>
        </p:spPr>
        <p:txBody>
          <a:bodyPr/>
          <a:lstStyle>
            <a:lvl1pPr>
              <a:defRPr b="1" i="0">
                <a:latin typeface="Arial"/>
                <a:cs typeface="Aria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EW Title with sub-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2321472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837" name="think-cell Slide" r:id="rId6" imgW="360" imgH="360" progId="">
                  <p:embed/>
                </p:oleObj>
              </mc:Choice>
              <mc:Fallback>
                <p:oleObj name="think-cell Slide" r:id="rId6" imgW="360" imgH="360" progId="">
                  <p:embed/>
                  <p:pic>
                    <p:nvPicPr>
                      <p:cNvPr id="0" name="Picture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custDataLst>
              <p:tags r:id="rId3"/>
            </p:custDataLst>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custDataLst>
              <p:tags r:id="rId4"/>
            </p:custDataLst>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163176173"/>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1E550C71-B6DC-4C8A-B9B6-D1FA1D65BFF7}" type="datetimeFigureOut">
              <a:rPr lang="en-US" smtClean="0"/>
              <a:pPr/>
              <a:t>7/1/2014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08632AB-E762-4402-A929-CF8DA20BEA1D}" type="slidenum">
              <a:rPr lang="en-US" smtClean="0"/>
              <a:pPr/>
              <a:t>‹#›</a:t>
            </a:fld>
            <a:endParaRPr lang="en-US" dirty="0"/>
          </a:p>
        </p:txBody>
      </p:sp>
    </p:spTree>
    <p:extLst>
      <p:ext uri="{BB962C8B-B14F-4D97-AF65-F5344CB8AC3E}">
        <p14:creationId xmlns:p14="http://schemas.microsoft.com/office/powerpoint/2010/main" val="210538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P - 1 Line, Subtitle">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358775" y="678657"/>
            <a:ext cx="8370380" cy="294965"/>
          </a:xfrm>
          <a:prstGeom prst="rect">
            <a:avLst/>
          </a:prstGeom>
        </p:spPr>
        <p:txBody>
          <a:bodyPr/>
          <a:lstStyle>
            <a:lvl1pPr marL="0" indent="0">
              <a:lnSpc>
                <a:spcPct val="100000"/>
              </a:lnSpc>
              <a:buNone/>
              <a:defRPr lang="en-US" sz="2000" kern="1200" dirty="0" smtClean="0">
                <a:solidFill>
                  <a:schemeClr val="bg2">
                    <a:lumMod val="40000"/>
                    <a:lumOff val="60000"/>
                  </a:schemeClr>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
        <p:nvSpPr>
          <p:cNvPr id="15" name="Title 8"/>
          <p:cNvSpPr>
            <a:spLocks noGrp="1"/>
          </p:cNvSpPr>
          <p:nvPr>
            <p:ph type="title"/>
          </p:nvPr>
        </p:nvSpPr>
        <p:spPr>
          <a:xfrm>
            <a:off x="339725" y="315469"/>
            <a:ext cx="8375650" cy="329803"/>
          </a:xfrm>
          <a:prstGeom prst="rect">
            <a:avLst/>
          </a:prstGeom>
        </p:spPr>
        <p:txBody>
          <a:bodyPr/>
          <a:lstStyle>
            <a:lvl1pPr marL="0" marR="0" indent="0" algn="l" defTabSz="914400" rtl="0" eaLnBrk="1" fontAlgn="auto" latinLnBrk="0" hangingPunct="1">
              <a:lnSpc>
                <a:spcPts val="3300"/>
              </a:lnSpc>
              <a:spcBef>
                <a:spcPct val="0"/>
              </a:spcBef>
              <a:spcAft>
                <a:spcPts val="0"/>
              </a:spcAft>
              <a:buClr>
                <a:srgbClr val="000000"/>
              </a:buClr>
              <a:buSzTx/>
              <a:buFontTx/>
              <a:buNone/>
              <a:tabLst/>
              <a:defRPr sz="3200" cap="all" baseline="0">
                <a:solidFill>
                  <a:schemeClr val="bg1"/>
                </a:solidFill>
                <a:latin typeface="Futura B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39599176"/>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2014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1588485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6.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image" Target="../media/image1.pn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HP Simplified"/>
                <a:cs typeface="HP Simplified"/>
              </a:rPr>
              <a:t>© Copyright 2014 Hewlett-Packard Development Company, L.P. The information contained herein is subject to change without notice. </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rgbClr val="B9B8BB"/>
                </a:solidFill>
                <a:latin typeface="HP Simplified"/>
                <a:ea typeface="+mn-ea"/>
                <a:cs typeface="HP Simplified"/>
              </a:rPr>
              <a:pPr marL="0" algn="l" defTabSz="914400" rtl="0" eaLnBrk="1" latinLnBrk="0" hangingPunct="1"/>
              <a:t>‹#›</a:t>
            </a:fld>
            <a:endParaRPr lang="en-US" sz="700" b="0" i="0" kern="1200" dirty="0" smtClean="0">
              <a:solidFill>
                <a:srgbClr val="B9B8BB"/>
              </a:solidFill>
              <a:latin typeface="HP Simplified"/>
              <a:ea typeface="+mn-ea"/>
              <a:cs typeface="HP Simplified"/>
            </a:endParaRPr>
          </a:p>
        </p:txBody>
      </p:sp>
      <p:pic>
        <p:nvPicPr>
          <p:cNvPr id="4" name="Picture 3" descr="HP_Blue_RGB_150_S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3830" r:id="rId1"/>
    <p:sldLayoutId id="2147483819" r:id="rId2"/>
    <p:sldLayoutId id="2147483837" r:id="rId3"/>
    <p:sldLayoutId id="2147483809" r:id="rId4"/>
    <p:sldLayoutId id="2147483849" r:id="rId5"/>
    <p:sldLayoutId id="2147483902" r:id="rId6"/>
    <p:sldLayoutId id="2147483905" r:id="rId7"/>
    <p:sldLayoutId id="2147483907" r:id="rId8"/>
    <p:sldLayoutId id="2147483912" r:id="rId9"/>
    <p:sldLayoutId id="2147483913" r:id="rId10"/>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mn-lt"/>
                <a:cs typeface="HP Simplified"/>
              </a:rPr>
              <a:t>© Copyright 2014 Hewlett-Packard Development Company, L.P.  The information contained herein is subject to change without notice.</a:t>
            </a:r>
            <a:endParaRPr lang="en-US" sz="700" b="0" i="0" dirty="0" smtClean="0">
              <a:solidFill>
                <a:srgbClr val="B9B8BB"/>
              </a:solidFill>
              <a:latin typeface="HP Simplified"/>
              <a:cs typeface="HP Simplified"/>
            </a:endParaRP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rgbClr val="B9B8BB"/>
                </a:solidFill>
                <a:latin typeface="HP Simplified"/>
                <a:ea typeface="+mn-ea"/>
                <a:cs typeface="HP Simplified"/>
              </a:rPr>
              <a:pPr marL="0" algn="l" defTabSz="914400" rtl="0" eaLnBrk="1" latinLnBrk="0" hangingPunct="1"/>
              <a:t>‹#›</a:t>
            </a:fld>
            <a:endParaRPr lang="en-US" sz="700" b="0" i="0" kern="1200" dirty="0" smtClean="0">
              <a:solidFill>
                <a:srgbClr val="B9B8BB"/>
              </a:solidFill>
              <a:latin typeface="HP Simplified"/>
              <a:ea typeface="+mn-ea"/>
              <a:cs typeface="HP Simplified"/>
            </a:endParaRPr>
          </a:p>
        </p:txBody>
      </p:sp>
      <p:pic>
        <p:nvPicPr>
          <p:cNvPr id="4" name="Picture 3" descr="HP_Blue_RGB_150_SM.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pic>
        <p:nvPicPr>
          <p:cNvPr id="6" name="Picture 5" descr="HP Helion_96 DPI_3.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855740" y="296802"/>
            <a:ext cx="1013940" cy="323383"/>
          </a:xfrm>
          <a:prstGeom prst="rect">
            <a:avLst/>
          </a:prstGeom>
        </p:spPr>
      </p:pic>
    </p:spTree>
    <p:extLst>
      <p:ext uri="{BB962C8B-B14F-4D97-AF65-F5344CB8AC3E}">
        <p14:creationId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4" r:id="rId18"/>
    <p:sldLayoutId id="2147483936" r:id="rId19"/>
    <p:sldLayoutId id="2147483937" r:id="rId20"/>
    <p:sldLayoutId id="2147483939" r:id="rId21"/>
    <p:sldLayoutId id="2147483940" r:id="rId22"/>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Arial"/>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35.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14.png"/><Relationship Id="rId3" Type="http://schemas.openxmlformats.org/officeDocument/2006/relationships/tags" Target="../tags/tag38.xml"/><Relationship Id="rId7" Type="http://schemas.openxmlformats.org/officeDocument/2006/relationships/slideLayout" Target="../slideLayouts/slideLayout22.xml"/><Relationship Id="rId12" Type="http://schemas.openxmlformats.org/officeDocument/2006/relationships/image" Target="../media/image19.png"/><Relationship Id="rId17" Type="http://schemas.openxmlformats.org/officeDocument/2006/relationships/image" Target="../media/image21.png"/><Relationship Id="rId2" Type="http://schemas.openxmlformats.org/officeDocument/2006/relationships/tags" Target="../tags/tag37.xml"/><Relationship Id="rId16" Type="http://schemas.openxmlformats.org/officeDocument/2006/relationships/image" Target="../media/image20.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18.png"/><Relationship Id="rId5" Type="http://schemas.openxmlformats.org/officeDocument/2006/relationships/tags" Target="../tags/tag40.xml"/><Relationship Id="rId1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tags" Target="../tags/tag39.xml"/><Relationship Id="rId9" Type="http://schemas.openxmlformats.org/officeDocument/2006/relationships/image" Target="../media/image16.png"/><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tags" Target="../tags/tag44.xml"/><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tags" Target="../tags/tag43.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tags" Target="../tags/tag42.xml"/><Relationship Id="rId6" Type="http://schemas.openxmlformats.org/officeDocument/2006/relationships/notesSlide" Target="../notesSlides/notesSlide16.xml"/><Relationship Id="rId11" Type="http://schemas.openxmlformats.org/officeDocument/2006/relationships/image" Target="../media/image40.png"/><Relationship Id="rId5" Type="http://schemas.openxmlformats.org/officeDocument/2006/relationships/slideLayout" Target="../slideLayouts/slideLayout16.xml"/><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tags" Target="../tags/tag45.xml"/><Relationship Id="rId9" Type="http://schemas.openxmlformats.org/officeDocument/2006/relationships/image" Target="../media/image38.pn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47.xml"/><Relationship Id="rId7" Type="http://schemas.openxmlformats.org/officeDocument/2006/relationships/notesSlide" Target="../notesSlides/notesSlide20.xml"/><Relationship Id="rId2" Type="http://schemas.openxmlformats.org/officeDocument/2006/relationships/tags" Target="../tags/tag46.xml"/><Relationship Id="rId1" Type="http://schemas.openxmlformats.org/officeDocument/2006/relationships/vmlDrawing" Target="../drawings/vmlDrawing4.vml"/><Relationship Id="rId6" Type="http://schemas.openxmlformats.org/officeDocument/2006/relationships/slideLayout" Target="../slideLayouts/slideLayout27.xml"/><Relationship Id="rId5" Type="http://schemas.openxmlformats.org/officeDocument/2006/relationships/tags" Target="../tags/tag49.xml"/><Relationship Id="rId10" Type="http://schemas.openxmlformats.org/officeDocument/2006/relationships/image" Target="../media/image55.png"/><Relationship Id="rId4" Type="http://schemas.openxmlformats.org/officeDocument/2006/relationships/tags" Target="../tags/tag48.xml"/><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emf"/><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3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xml"/><Relationship Id="rId1" Type="http://schemas.openxmlformats.org/officeDocument/2006/relationships/tags" Target="../tags/tag50.xml"/><Relationship Id="rId5" Type="http://schemas.openxmlformats.org/officeDocument/2006/relationships/image" Target="../media/image52.pn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tags" Target="../tags/tag53.xml"/><Relationship Id="rId7" Type="http://schemas.openxmlformats.org/officeDocument/2006/relationships/image" Target="../media/image11.emf"/><Relationship Id="rId2" Type="http://schemas.openxmlformats.org/officeDocument/2006/relationships/tags" Target="../tags/tag5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28.xml"/><Relationship Id="rId4"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76.png"/><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tags" Target="../tags/tag55.xml"/><Relationship Id="rId16" Type="http://schemas.openxmlformats.org/officeDocument/2006/relationships/image" Target="../media/image79.pn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74.png"/><Relationship Id="rId5" Type="http://schemas.openxmlformats.org/officeDocument/2006/relationships/tags" Target="../tags/tag58.xml"/><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tags" Target="../tags/tag57.xml"/><Relationship Id="rId9" Type="http://schemas.openxmlformats.org/officeDocument/2006/relationships/notesSlide" Target="../notesSlides/notesSlide29.xml"/><Relationship Id="rId14" Type="http://schemas.openxmlformats.org/officeDocument/2006/relationships/image" Target="../media/image77.png"/></Relationships>
</file>

<file path=ppt/slides/_rels/slide3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83.png"/><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xml"/><Relationship Id="rId1" Type="http://schemas.openxmlformats.org/officeDocument/2006/relationships/tags" Target="../tags/tag6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63.xml"/><Relationship Id="rId7" Type="http://schemas.openxmlformats.org/officeDocument/2006/relationships/notesSlide" Target="../notesSlides/notesSlide32.xml"/><Relationship Id="rId2" Type="http://schemas.openxmlformats.org/officeDocument/2006/relationships/tags" Target="../tags/tag62.xml"/><Relationship Id="rId1" Type="http://schemas.openxmlformats.org/officeDocument/2006/relationships/vmlDrawing" Target="../drawings/vmlDrawing6.vml"/><Relationship Id="rId6" Type="http://schemas.openxmlformats.org/officeDocument/2006/relationships/slideLayout" Target="../slideLayouts/slideLayout26.xml"/><Relationship Id="rId11" Type="http://schemas.openxmlformats.org/officeDocument/2006/relationships/image" Target="../media/image89.png"/><Relationship Id="rId5" Type="http://schemas.openxmlformats.org/officeDocument/2006/relationships/tags" Target="../tags/tag65.xml"/><Relationship Id="rId10" Type="http://schemas.openxmlformats.org/officeDocument/2006/relationships/hyperlink" Target="http://www.hp.com/cloud" TargetMode="External"/><Relationship Id="rId4" Type="http://schemas.openxmlformats.org/officeDocument/2006/relationships/tags" Target="../tags/tag64.xml"/><Relationship Id="rId9" Type="http://schemas.openxmlformats.org/officeDocument/2006/relationships/image" Target="../media/image11.emf"/></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1.xml"/><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tags" Target="../tags/tag68.xml"/><Relationship Id="rId7" Type="http://schemas.openxmlformats.org/officeDocument/2006/relationships/notesSlide" Target="../notesSlides/notesSlide3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17.xml"/><Relationship Id="rId5" Type="http://schemas.openxmlformats.org/officeDocument/2006/relationships/tags" Target="../tags/tag70.xml"/><Relationship Id="rId4"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9.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image" Target="../media/image12.png"/><Relationship Id="rId26" Type="http://schemas.openxmlformats.org/officeDocument/2006/relationships/image" Target="../media/image20.png"/><Relationship Id="rId3" Type="http://schemas.openxmlformats.org/officeDocument/2006/relationships/tags" Target="../tags/tag12.xml"/><Relationship Id="rId21" Type="http://schemas.openxmlformats.org/officeDocument/2006/relationships/image" Target="../media/image15.png"/><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image" Target="../media/image11.emf"/><Relationship Id="rId25" Type="http://schemas.openxmlformats.org/officeDocument/2006/relationships/image" Target="../media/image19.png"/><Relationship Id="rId2" Type="http://schemas.openxmlformats.org/officeDocument/2006/relationships/tags" Target="../tags/tag11.xml"/><Relationship Id="rId16" Type="http://schemas.openxmlformats.org/officeDocument/2006/relationships/oleObject" Target="../embeddings/oleObject3.bin"/><Relationship Id="rId20" Type="http://schemas.openxmlformats.org/officeDocument/2006/relationships/image" Target="../media/image14.png"/><Relationship Id="rId1" Type="http://schemas.openxmlformats.org/officeDocument/2006/relationships/vmlDrawing" Target="../drawings/vmlDrawing3.v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image" Target="../media/image18.png"/><Relationship Id="rId5" Type="http://schemas.openxmlformats.org/officeDocument/2006/relationships/tags" Target="../tags/tag14.xml"/><Relationship Id="rId15" Type="http://schemas.openxmlformats.org/officeDocument/2006/relationships/notesSlide" Target="../notesSlides/notesSlide7.xml"/><Relationship Id="rId23" Type="http://schemas.openxmlformats.org/officeDocument/2006/relationships/image" Target="../media/image17.png"/><Relationship Id="rId10" Type="http://schemas.openxmlformats.org/officeDocument/2006/relationships/tags" Target="../tags/tag19.xml"/><Relationship Id="rId19" Type="http://schemas.openxmlformats.org/officeDocument/2006/relationships/image" Target="../media/image13.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slideLayout" Target="../slideLayouts/slideLayout26.xml"/><Relationship Id="rId22" Type="http://schemas.openxmlformats.org/officeDocument/2006/relationships/image" Target="../media/image16.png"/><Relationship Id="rId27"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slideLayout" Target="../slideLayouts/slideLayout17.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9184" y="2036820"/>
            <a:ext cx="6439916" cy="1206484"/>
          </a:xfrm>
        </p:spPr>
        <p:txBody>
          <a:bodyPr/>
          <a:lstStyle/>
          <a:p>
            <a:r>
              <a:rPr lang="en-US" sz="4800" dirty="0" smtClean="0"/>
              <a:t>HP Helion Managed Virtual Private Cloud</a:t>
            </a:r>
            <a:br>
              <a:rPr lang="en-US" sz="4800" dirty="0" smtClean="0"/>
            </a:br>
            <a:r>
              <a:rPr lang="en-US" sz="2800" dirty="0" smtClean="0"/>
              <a:t>for public sector (U.S.) v 6.2</a:t>
            </a:r>
            <a:endParaRPr lang="en-US" sz="2800" dirty="0"/>
          </a:p>
        </p:txBody>
      </p:sp>
      <p:sp>
        <p:nvSpPr>
          <p:cNvPr id="6" name="Subtitle 5"/>
          <p:cNvSpPr>
            <a:spLocks noGrp="1"/>
          </p:cNvSpPr>
          <p:nvPr>
            <p:ph type="subTitle" idx="1"/>
          </p:nvPr>
        </p:nvSpPr>
        <p:spPr/>
        <p:txBody>
          <a:bodyPr/>
          <a:lstStyle/>
          <a:p>
            <a:r>
              <a:rPr lang="en-US" dirty="0" smtClean="0"/>
              <a:t>Customer presentation</a:t>
            </a:r>
          </a:p>
          <a:p>
            <a:r>
              <a:rPr lang="en-US" b="0" dirty="0" smtClean="0"/>
              <a:t>Speaker’s name/Day </a:t>
            </a:r>
            <a:r>
              <a:rPr lang="en-US" b="0" dirty="0"/>
              <a:t>M</a:t>
            </a:r>
            <a:r>
              <a:rPr lang="en-US" b="0" dirty="0" smtClean="0"/>
              <a:t>onth, 2014</a:t>
            </a:r>
          </a:p>
        </p:txBody>
      </p:sp>
    </p:spTree>
    <p:extLst>
      <p:ext uri="{BB962C8B-B14F-4D97-AF65-F5344CB8AC3E}">
        <p14:creationId xmlns:p14="http://schemas.microsoft.com/office/powerpoint/2010/main" val="319993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1470" y="231210"/>
            <a:ext cx="8344987" cy="502895"/>
          </a:xfrm>
        </p:spPr>
        <p:txBody>
          <a:bodyPr/>
          <a:lstStyle/>
          <a:p>
            <a:r>
              <a:rPr lang="en-US" dirty="0">
                <a:latin typeface="+mn-lt"/>
              </a:rPr>
              <a:t>Cloud delivery </a:t>
            </a:r>
            <a:r>
              <a:rPr lang="en-US" dirty="0" smtClean="0">
                <a:latin typeface="+mn-lt"/>
              </a:rPr>
              <a:t>requires application decisions</a:t>
            </a:r>
            <a:endParaRPr lang="en-GB" dirty="0">
              <a:latin typeface="+mn-lt"/>
            </a:endParaRPr>
          </a:p>
        </p:txBody>
      </p:sp>
      <p:pic>
        <p:nvPicPr>
          <p:cNvPr id="8" name="Picture 7" descr="v5 cloud icon lt grey.png"/>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175455" y="2254466"/>
            <a:ext cx="2822906" cy="149731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8867" y="2343052"/>
            <a:ext cx="1211295" cy="2313845"/>
          </a:xfrm>
          <a:prstGeom prst="rect">
            <a:avLst/>
          </a:prstGeom>
        </p:spPr>
      </p:pic>
      <p:sp>
        <p:nvSpPr>
          <p:cNvPr id="10" name="Rectangular Callout 9"/>
          <p:cNvSpPr/>
          <p:nvPr/>
        </p:nvSpPr>
        <p:spPr>
          <a:xfrm>
            <a:off x="690333" y="3227651"/>
            <a:ext cx="1320127" cy="835677"/>
          </a:xfrm>
          <a:prstGeom prst="wedgeRectCallout">
            <a:avLst>
              <a:gd name="adj1" fmla="val 185589"/>
              <a:gd name="adj2" fmla="val -34601"/>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ular Callout 10"/>
          <p:cNvSpPr/>
          <p:nvPr/>
        </p:nvSpPr>
        <p:spPr>
          <a:xfrm>
            <a:off x="1375642" y="2205263"/>
            <a:ext cx="1320127" cy="835677"/>
          </a:xfrm>
          <a:prstGeom prst="wedgeRectCallout">
            <a:avLst>
              <a:gd name="adj1" fmla="val 136506"/>
              <a:gd name="adj2" fmla="val 4438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ular Callout 11"/>
          <p:cNvSpPr/>
          <p:nvPr/>
        </p:nvSpPr>
        <p:spPr>
          <a:xfrm>
            <a:off x="2042748" y="1179514"/>
            <a:ext cx="1320127" cy="835677"/>
          </a:xfrm>
          <a:prstGeom prst="wedgeRectCallout">
            <a:avLst>
              <a:gd name="adj1" fmla="val 98892"/>
              <a:gd name="adj2" fmla="val 131341"/>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Rectangular Callout 12"/>
          <p:cNvSpPr/>
          <p:nvPr/>
        </p:nvSpPr>
        <p:spPr>
          <a:xfrm>
            <a:off x="7128550" y="3234674"/>
            <a:ext cx="1320127" cy="835677"/>
          </a:xfrm>
          <a:prstGeom prst="wedgeRectCallout">
            <a:avLst>
              <a:gd name="adj1" fmla="val -191017"/>
              <a:gd name="adj2" fmla="val -3967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ular Callout 13"/>
          <p:cNvSpPr/>
          <p:nvPr/>
        </p:nvSpPr>
        <p:spPr>
          <a:xfrm>
            <a:off x="5810334" y="1179514"/>
            <a:ext cx="1320127" cy="835677"/>
          </a:xfrm>
          <a:prstGeom prst="wedgeRectCallout">
            <a:avLst>
              <a:gd name="adj1" fmla="val -91475"/>
              <a:gd name="adj2" fmla="val 12771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ular Callout 14"/>
          <p:cNvSpPr/>
          <p:nvPr/>
        </p:nvSpPr>
        <p:spPr>
          <a:xfrm>
            <a:off x="6469466" y="2196743"/>
            <a:ext cx="1320127" cy="835677"/>
          </a:xfrm>
          <a:prstGeom prst="wedgeRectCallout">
            <a:avLst>
              <a:gd name="adj1" fmla="val -140558"/>
              <a:gd name="adj2" fmla="val 465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Rectangular Callout 15"/>
          <p:cNvSpPr/>
          <p:nvPr/>
        </p:nvSpPr>
        <p:spPr>
          <a:xfrm>
            <a:off x="3926929" y="1179514"/>
            <a:ext cx="1320127" cy="835677"/>
          </a:xfrm>
          <a:prstGeom prst="wedgeRectCallout">
            <a:avLst>
              <a:gd name="adj1" fmla="val -650"/>
              <a:gd name="adj2" fmla="val 11902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2104973" y="1371312"/>
            <a:ext cx="1188720" cy="470898"/>
          </a:xfrm>
          <a:prstGeom prst="rect">
            <a:avLst/>
          </a:prstGeom>
        </p:spPr>
        <p:txBody>
          <a:bodyPr wrap="square" lIns="0" tIns="0" rIns="0" bIns="0">
            <a:spAutoFit/>
          </a:bodyPr>
          <a:lstStyle/>
          <a:p>
            <a:pPr algn="ctr">
              <a:lnSpc>
                <a:spcPct val="85000"/>
              </a:lnSpc>
            </a:pPr>
            <a:r>
              <a:rPr lang="en-GB" sz="1200" dirty="0" smtClean="0">
                <a:solidFill>
                  <a:prstClr val="white"/>
                </a:solidFill>
                <a:latin typeface="+mn-lt"/>
              </a:rPr>
              <a:t>What applications should I move to the cloud?</a:t>
            </a:r>
            <a:endParaRPr lang="en-US" sz="1200" dirty="0" smtClean="0">
              <a:solidFill>
                <a:prstClr val="white"/>
              </a:solidFill>
              <a:latin typeface="+mn-lt"/>
            </a:endParaRPr>
          </a:p>
        </p:txBody>
      </p:sp>
      <p:sp>
        <p:nvSpPr>
          <p:cNvPr id="18" name="Rectangle 17"/>
          <p:cNvSpPr/>
          <p:nvPr/>
        </p:nvSpPr>
        <p:spPr>
          <a:xfrm>
            <a:off x="3992033" y="1361903"/>
            <a:ext cx="1188720" cy="470898"/>
          </a:xfrm>
          <a:prstGeom prst="rect">
            <a:avLst/>
          </a:prstGeom>
        </p:spPr>
        <p:txBody>
          <a:bodyPr wrap="square" lIns="0" tIns="0" rIns="0" bIns="0">
            <a:spAutoFit/>
          </a:bodyPr>
          <a:lstStyle/>
          <a:p>
            <a:pPr algn="ctr">
              <a:lnSpc>
                <a:spcPct val="85000"/>
              </a:lnSpc>
            </a:pPr>
            <a:r>
              <a:rPr lang="en-GB" sz="1200" dirty="0" smtClean="0">
                <a:solidFill>
                  <a:prstClr val="white"/>
                </a:solidFill>
                <a:latin typeface="+mn-lt"/>
              </a:rPr>
              <a:t>How do I make applications ready for the cloud?</a:t>
            </a:r>
            <a:endParaRPr lang="en-US" sz="1200" dirty="0" smtClean="0">
              <a:solidFill>
                <a:prstClr val="white"/>
              </a:solidFill>
              <a:latin typeface="+mn-lt"/>
            </a:endParaRPr>
          </a:p>
        </p:txBody>
      </p:sp>
      <p:sp>
        <p:nvSpPr>
          <p:cNvPr id="19" name="Rectangle 18"/>
          <p:cNvSpPr/>
          <p:nvPr/>
        </p:nvSpPr>
        <p:spPr>
          <a:xfrm>
            <a:off x="7202520" y="3417063"/>
            <a:ext cx="1188720" cy="470898"/>
          </a:xfrm>
          <a:prstGeom prst="rect">
            <a:avLst/>
          </a:prstGeom>
        </p:spPr>
        <p:txBody>
          <a:bodyPr wrap="square" lIns="0" tIns="0" rIns="0" bIns="0">
            <a:spAutoFit/>
          </a:bodyPr>
          <a:lstStyle/>
          <a:p>
            <a:pPr algn="ctr">
              <a:lnSpc>
                <a:spcPct val="85000"/>
              </a:lnSpc>
            </a:pPr>
            <a:r>
              <a:rPr lang="en-GB" sz="1200" dirty="0" smtClean="0">
                <a:solidFill>
                  <a:prstClr val="white"/>
                </a:solidFill>
                <a:latin typeface="+mn-lt"/>
              </a:rPr>
              <a:t>How do I secure applications in </a:t>
            </a:r>
            <a:br>
              <a:rPr lang="en-GB" sz="1200" dirty="0" smtClean="0">
                <a:solidFill>
                  <a:prstClr val="white"/>
                </a:solidFill>
                <a:latin typeface="+mn-lt"/>
              </a:rPr>
            </a:br>
            <a:r>
              <a:rPr lang="en-GB" sz="1200" dirty="0" smtClean="0">
                <a:solidFill>
                  <a:prstClr val="white"/>
                </a:solidFill>
                <a:latin typeface="+mn-lt"/>
              </a:rPr>
              <a:t>the cloud?</a:t>
            </a:r>
            <a:endParaRPr lang="en-US" sz="1200" dirty="0" smtClean="0">
              <a:solidFill>
                <a:prstClr val="white"/>
              </a:solidFill>
              <a:latin typeface="+mn-lt"/>
            </a:endParaRPr>
          </a:p>
        </p:txBody>
      </p:sp>
      <p:sp>
        <p:nvSpPr>
          <p:cNvPr id="20" name="Rectangle 19"/>
          <p:cNvSpPr/>
          <p:nvPr/>
        </p:nvSpPr>
        <p:spPr>
          <a:xfrm>
            <a:off x="6540039" y="2379132"/>
            <a:ext cx="1188720" cy="470898"/>
          </a:xfrm>
          <a:prstGeom prst="rect">
            <a:avLst/>
          </a:prstGeom>
        </p:spPr>
        <p:txBody>
          <a:bodyPr wrap="square" lIns="0" tIns="0" rIns="0" bIns="0">
            <a:spAutoFit/>
          </a:bodyPr>
          <a:lstStyle/>
          <a:p>
            <a:pPr algn="ctr">
              <a:lnSpc>
                <a:spcPct val="85000"/>
              </a:lnSpc>
            </a:pPr>
            <a:r>
              <a:rPr lang="en-US" sz="1200" dirty="0">
                <a:solidFill>
                  <a:prstClr val="white"/>
                </a:solidFill>
                <a:latin typeface="+mn-lt"/>
              </a:rPr>
              <a:t>How do I integrate my business processes?</a:t>
            </a:r>
          </a:p>
        </p:txBody>
      </p:sp>
      <p:sp>
        <p:nvSpPr>
          <p:cNvPr id="21" name="Rectangle 20"/>
          <p:cNvSpPr/>
          <p:nvPr/>
        </p:nvSpPr>
        <p:spPr>
          <a:xfrm>
            <a:off x="5878873" y="1293828"/>
            <a:ext cx="1188720" cy="627864"/>
          </a:xfrm>
          <a:prstGeom prst="rect">
            <a:avLst/>
          </a:prstGeom>
        </p:spPr>
        <p:txBody>
          <a:bodyPr wrap="square" lIns="0" tIns="0" rIns="0" bIns="0">
            <a:spAutoFit/>
          </a:bodyPr>
          <a:lstStyle/>
          <a:p>
            <a:pPr algn="ctr">
              <a:lnSpc>
                <a:spcPct val="85000"/>
              </a:lnSpc>
            </a:pPr>
            <a:r>
              <a:rPr lang="en-GB" sz="1200" dirty="0" smtClean="0">
                <a:solidFill>
                  <a:prstClr val="white"/>
                </a:solidFill>
                <a:latin typeface="+mn-lt"/>
              </a:rPr>
              <a:t>How do I integrate applications in the cloud with my other apps?</a:t>
            </a:r>
            <a:endParaRPr lang="en-US" sz="1200" dirty="0" smtClean="0">
              <a:solidFill>
                <a:prstClr val="white"/>
              </a:solidFill>
              <a:latin typeface="+mn-lt"/>
            </a:endParaRPr>
          </a:p>
        </p:txBody>
      </p:sp>
      <p:sp>
        <p:nvSpPr>
          <p:cNvPr id="22" name="Rectangle 21"/>
          <p:cNvSpPr/>
          <p:nvPr/>
        </p:nvSpPr>
        <p:spPr>
          <a:xfrm>
            <a:off x="1439341" y="2387652"/>
            <a:ext cx="1188720" cy="470898"/>
          </a:xfrm>
          <a:prstGeom prst="rect">
            <a:avLst/>
          </a:prstGeom>
        </p:spPr>
        <p:txBody>
          <a:bodyPr wrap="square" lIns="0" tIns="0" rIns="0" bIns="0">
            <a:spAutoFit/>
          </a:bodyPr>
          <a:lstStyle/>
          <a:p>
            <a:pPr algn="ctr">
              <a:lnSpc>
                <a:spcPct val="85000"/>
              </a:lnSpc>
            </a:pPr>
            <a:r>
              <a:rPr lang="en-GB" sz="1200" dirty="0" smtClean="0">
                <a:solidFill>
                  <a:prstClr val="white"/>
                </a:solidFill>
                <a:latin typeface="+mn-lt"/>
              </a:rPr>
              <a:t>How do I develop &amp; test apps in</a:t>
            </a:r>
            <a:br>
              <a:rPr lang="en-GB" sz="1200" dirty="0" smtClean="0">
                <a:solidFill>
                  <a:prstClr val="white"/>
                </a:solidFill>
                <a:latin typeface="+mn-lt"/>
              </a:rPr>
            </a:br>
            <a:r>
              <a:rPr lang="en-GB" sz="1200" dirty="0" smtClean="0">
                <a:solidFill>
                  <a:prstClr val="white"/>
                </a:solidFill>
                <a:latin typeface="+mn-lt"/>
              </a:rPr>
              <a:t>the cloud?</a:t>
            </a:r>
            <a:endParaRPr lang="en-US" sz="1200" dirty="0" smtClean="0">
              <a:solidFill>
                <a:prstClr val="white"/>
              </a:solidFill>
              <a:latin typeface="+mn-lt"/>
            </a:endParaRPr>
          </a:p>
        </p:txBody>
      </p:sp>
      <p:sp>
        <p:nvSpPr>
          <p:cNvPr id="23" name="Rectangle 22"/>
          <p:cNvSpPr/>
          <p:nvPr/>
        </p:nvSpPr>
        <p:spPr>
          <a:xfrm>
            <a:off x="735812" y="3410040"/>
            <a:ext cx="1188720" cy="470898"/>
          </a:xfrm>
          <a:prstGeom prst="rect">
            <a:avLst/>
          </a:prstGeom>
        </p:spPr>
        <p:txBody>
          <a:bodyPr wrap="square" lIns="0" tIns="0" rIns="0" bIns="0">
            <a:spAutoFit/>
          </a:bodyPr>
          <a:lstStyle/>
          <a:p>
            <a:pPr algn="ctr">
              <a:lnSpc>
                <a:spcPct val="85000"/>
              </a:lnSpc>
            </a:pPr>
            <a:r>
              <a:rPr lang="en-GB" sz="1200" dirty="0" smtClean="0">
                <a:solidFill>
                  <a:prstClr val="white"/>
                </a:solidFill>
                <a:latin typeface="+mn-lt"/>
              </a:rPr>
              <a:t>How do I manage applications in </a:t>
            </a:r>
            <a:br>
              <a:rPr lang="en-GB" sz="1200" dirty="0" smtClean="0">
                <a:solidFill>
                  <a:prstClr val="white"/>
                </a:solidFill>
                <a:latin typeface="+mn-lt"/>
              </a:rPr>
            </a:br>
            <a:r>
              <a:rPr lang="en-GB" sz="1200" dirty="0" smtClean="0">
                <a:solidFill>
                  <a:prstClr val="white"/>
                </a:solidFill>
                <a:latin typeface="+mn-lt"/>
              </a:rPr>
              <a:t>the cloud?</a:t>
            </a:r>
            <a:endParaRPr lang="en-US" sz="1200" dirty="0" smtClean="0">
              <a:solidFill>
                <a:prstClr val="white"/>
              </a:solidFill>
              <a:latin typeface="+mn-lt"/>
            </a:endParaRPr>
          </a:p>
        </p:txBody>
      </p:sp>
      <p:sp>
        <p:nvSpPr>
          <p:cNvPr id="24" name="Rectangle 23"/>
          <p:cNvSpPr/>
          <p:nvPr>
            <p:custDataLst>
              <p:tags r:id="rId1"/>
            </p:custDataLst>
          </p:nvPr>
        </p:nvSpPr>
        <p:spPr>
          <a:xfrm>
            <a:off x="4327109" y="3429639"/>
            <a:ext cx="474809" cy="338554"/>
          </a:xfrm>
          <a:prstGeom prst="rect">
            <a:avLst/>
          </a:prstGeom>
        </p:spPr>
        <p:txBody>
          <a:bodyPr wrap="none">
            <a:spAutoFit/>
          </a:bodyPr>
          <a:lstStyle/>
          <a:p>
            <a:pPr algn="ctr"/>
            <a:r>
              <a:rPr lang="en-US" sz="1600" b="1" dirty="0">
                <a:solidFill>
                  <a:schemeClr val="bg1"/>
                </a:solidFill>
                <a:latin typeface="+mn-lt"/>
              </a:rPr>
              <a:t>CIO</a:t>
            </a:r>
          </a:p>
        </p:txBody>
      </p:sp>
    </p:spTree>
    <p:extLst>
      <p:ext uri="{BB962C8B-B14F-4D97-AF65-F5344CB8AC3E}">
        <p14:creationId xmlns:p14="http://schemas.microsoft.com/office/powerpoint/2010/main" val="289510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 Diagonal Corner Rectangle 18"/>
          <p:cNvSpPr/>
          <p:nvPr/>
        </p:nvSpPr>
        <p:spPr>
          <a:xfrm flipH="1">
            <a:off x="334962" y="3101788"/>
            <a:ext cx="4287837" cy="1603562"/>
          </a:xfrm>
          <a:prstGeom prst="round2DiagRect">
            <a:avLst>
              <a:gd name="adj1" fmla="val 8626"/>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dirty="0" smtClean="0"/>
              <a:t>Deciding where workloads belong</a:t>
            </a:r>
            <a:endParaRPr lang="en-GB" dirty="0"/>
          </a:p>
        </p:txBody>
      </p:sp>
      <p:sp>
        <p:nvSpPr>
          <p:cNvPr id="7" name="Text Placeholder 6"/>
          <p:cNvSpPr>
            <a:spLocks noGrp="1"/>
          </p:cNvSpPr>
          <p:nvPr>
            <p:ph sz="quarter" idx="10"/>
          </p:nvPr>
        </p:nvSpPr>
        <p:spPr>
          <a:xfrm>
            <a:off x="459810" y="3179159"/>
            <a:ext cx="1880616" cy="1449991"/>
          </a:xfrm>
        </p:spPr>
        <p:txBody>
          <a:bodyPr/>
          <a:lstStyle/>
          <a:p>
            <a:pPr marL="231775" indent="-231775">
              <a:spcAft>
                <a:spcPts val="0"/>
              </a:spcAft>
            </a:pPr>
            <a:r>
              <a:rPr lang="en-US" sz="1400" dirty="0" smtClean="0">
                <a:latin typeface="+mn-lt"/>
              </a:rPr>
              <a:t>Business/agency</a:t>
            </a:r>
            <a:endParaRPr lang="en-US" sz="1200" dirty="0" smtClean="0">
              <a:latin typeface="+mn-lt"/>
            </a:endParaRPr>
          </a:p>
          <a:p>
            <a:pPr marL="109538" indent="-109538">
              <a:spcAft>
                <a:spcPts val="0"/>
              </a:spcAft>
              <a:buSzPct val="90000"/>
              <a:buFont typeface="Arial" pitchFamily="34" charset="0"/>
              <a:buChar char="•"/>
            </a:pPr>
            <a:r>
              <a:rPr lang="en-US" sz="1100" b="0" dirty="0" smtClean="0">
                <a:solidFill>
                  <a:schemeClr val="tx1"/>
                </a:solidFill>
                <a:latin typeface="+mn-lt"/>
              </a:rPr>
              <a:t>Geographic regulatory </a:t>
            </a:r>
            <a:br>
              <a:rPr lang="en-US" sz="1100" b="0" dirty="0" smtClean="0">
                <a:solidFill>
                  <a:schemeClr val="tx1"/>
                </a:solidFill>
                <a:latin typeface="+mn-lt"/>
              </a:rPr>
            </a:br>
            <a:r>
              <a:rPr lang="en-US" sz="1100" b="0" dirty="0" smtClean="0">
                <a:solidFill>
                  <a:schemeClr val="tx1"/>
                </a:solidFill>
                <a:latin typeface="+mn-lt"/>
              </a:rPr>
              <a:t>requirements</a:t>
            </a:r>
          </a:p>
          <a:p>
            <a:pPr marL="109538" indent="-109538">
              <a:spcAft>
                <a:spcPts val="0"/>
              </a:spcAft>
              <a:buSzPct val="90000"/>
              <a:buFont typeface="Arial" pitchFamily="34" charset="0"/>
              <a:buChar char="•"/>
            </a:pPr>
            <a:r>
              <a:rPr lang="en-US" sz="1100" b="0" dirty="0" smtClean="0">
                <a:solidFill>
                  <a:schemeClr val="tx1"/>
                </a:solidFill>
                <a:latin typeface="+mn-lt"/>
              </a:rPr>
              <a:t>High availability of apps</a:t>
            </a:r>
          </a:p>
          <a:p>
            <a:pPr marL="109538" indent="-109538">
              <a:spcAft>
                <a:spcPts val="0"/>
              </a:spcAft>
              <a:buSzPct val="90000"/>
              <a:buFont typeface="Arial" pitchFamily="34" charset="0"/>
              <a:buChar char="•"/>
            </a:pPr>
            <a:r>
              <a:rPr lang="en-US" sz="1100" b="0" dirty="0" smtClean="0">
                <a:solidFill>
                  <a:schemeClr val="tx1"/>
                </a:solidFill>
                <a:latin typeface="+mn-lt"/>
              </a:rPr>
              <a:t>Compliance requirements</a:t>
            </a:r>
          </a:p>
          <a:p>
            <a:pPr marL="109538" indent="-109538">
              <a:spcAft>
                <a:spcPts val="0"/>
              </a:spcAft>
              <a:buSzPct val="90000"/>
              <a:buFont typeface="Arial" pitchFamily="34" charset="0"/>
              <a:buChar char="•"/>
            </a:pPr>
            <a:r>
              <a:rPr lang="en-US" sz="1100" b="0" dirty="0" smtClean="0">
                <a:solidFill>
                  <a:schemeClr val="tx1"/>
                </a:solidFill>
                <a:latin typeface="+mn-lt"/>
              </a:rPr>
              <a:t>Service level requirements</a:t>
            </a:r>
          </a:p>
          <a:p>
            <a:pPr marL="109538" indent="-109538">
              <a:spcAft>
                <a:spcPts val="0"/>
              </a:spcAft>
              <a:buSzPct val="90000"/>
              <a:buFont typeface="Arial" pitchFamily="34" charset="0"/>
              <a:buChar char="•"/>
            </a:pPr>
            <a:r>
              <a:rPr lang="en-US" sz="1100" b="0" dirty="0" smtClean="0">
                <a:solidFill>
                  <a:schemeClr val="tx1"/>
                </a:solidFill>
                <a:latin typeface="+mn-lt"/>
              </a:rPr>
              <a:t>Business continuity</a:t>
            </a:r>
          </a:p>
          <a:p>
            <a:pPr marL="109538" indent="-109538">
              <a:spcAft>
                <a:spcPts val="0"/>
              </a:spcAft>
              <a:buSzPct val="90000"/>
              <a:buFont typeface="Arial" pitchFamily="34" charset="0"/>
              <a:buChar char="•"/>
            </a:pPr>
            <a:r>
              <a:rPr lang="en-US" sz="1100" b="0" dirty="0" smtClean="0">
                <a:solidFill>
                  <a:schemeClr val="tx1"/>
                </a:solidFill>
                <a:latin typeface="+mn-lt"/>
              </a:rPr>
              <a:t>Security policies</a:t>
            </a:r>
          </a:p>
        </p:txBody>
      </p:sp>
      <p:sp>
        <p:nvSpPr>
          <p:cNvPr id="6" name="Text Placeholder 6"/>
          <p:cNvSpPr txBox="1">
            <a:spLocks/>
          </p:cNvSpPr>
          <p:nvPr/>
        </p:nvSpPr>
        <p:spPr bwMode="black">
          <a:xfrm>
            <a:off x="2460380" y="3179159"/>
            <a:ext cx="2320796" cy="1614487"/>
          </a:xfrm>
          <a:prstGeom prst="rect">
            <a:avLst/>
          </a:prstGeom>
        </p:spPr>
        <p:txBody>
          <a:bodyPr vert="horz" wrap="square" lIns="0" tIns="0" rIns="0" bIns="0" rtlCol="0">
            <a:noAutofit/>
          </a:bodyPr>
          <a:lstStyle/>
          <a:p>
            <a:pPr marL="231775" marR="0" lvl="0" indent="-231775" algn="l" defTabSz="457200" rtl="0" eaLnBrk="1" fontAlgn="auto" latinLnBrk="0" hangingPunct="1">
              <a:buClrTx/>
              <a:buSzPct val="100000"/>
              <a:buFont typeface="Arial"/>
              <a:buNone/>
              <a:tabLst/>
              <a:defRPr/>
            </a:pPr>
            <a:r>
              <a:rPr kumimoji="0" lang="en-US" sz="1400" b="1" i="0" u="none" strike="noStrike" kern="1200" cap="none" spc="0" normalizeH="0" baseline="0" noProof="0" dirty="0" smtClean="0">
                <a:ln>
                  <a:noFill/>
                </a:ln>
                <a:solidFill>
                  <a:schemeClr val="accent1"/>
                </a:solidFill>
                <a:effectLst/>
                <a:uLnTx/>
                <a:uFillTx/>
                <a:latin typeface="+mn-lt"/>
                <a:cs typeface="HP Simplified" pitchFamily="34" charset="0"/>
              </a:rPr>
              <a:t>Technical</a:t>
            </a:r>
            <a:endParaRPr kumimoji="0" lang="en-US" sz="1200" b="1" i="0" u="none" strike="noStrike" kern="1200" cap="none" spc="0" normalizeH="0" baseline="0" noProof="0" dirty="0" smtClean="0">
              <a:ln>
                <a:noFill/>
              </a:ln>
              <a:solidFill>
                <a:schemeClr val="accent1"/>
              </a:solidFill>
              <a:effectLst/>
              <a:uLnTx/>
              <a:uFillTx/>
              <a:latin typeface="+mn-lt"/>
              <a:cs typeface="HP Simplified" pitchFamily="34" charset="0"/>
            </a:endParaRPr>
          </a:p>
          <a:p>
            <a:pPr marL="117475" lvl="0" indent="-117475">
              <a:buClr>
                <a:schemeClr val="tx1"/>
              </a:buClr>
              <a:buSzPct val="80000"/>
              <a:buFont typeface="Arial" pitchFamily="34" charset="0"/>
              <a:buChar char="•"/>
              <a:defRPr/>
            </a:pPr>
            <a:r>
              <a:rPr lang="en-US" sz="1100" dirty="0" smtClean="0">
                <a:latin typeface="+mn-lt"/>
              </a:rPr>
              <a:t>Network latency</a:t>
            </a:r>
          </a:p>
          <a:p>
            <a:pPr marL="117475" lvl="0" indent="-117475">
              <a:buClr>
                <a:schemeClr val="tx1"/>
              </a:buClr>
              <a:buSzPct val="80000"/>
              <a:buFont typeface="Arial" pitchFamily="34" charset="0"/>
              <a:buChar char="•"/>
              <a:defRPr/>
            </a:pPr>
            <a:r>
              <a:rPr lang="en-US" sz="1100" dirty="0" smtClean="0">
                <a:latin typeface="+mn-lt"/>
              </a:rPr>
              <a:t>External dependencies</a:t>
            </a:r>
          </a:p>
          <a:p>
            <a:pPr marL="117475" lvl="0" indent="-117475">
              <a:buClr>
                <a:schemeClr val="tx1"/>
              </a:buClr>
              <a:buSzPct val="80000"/>
              <a:buFont typeface="Arial" pitchFamily="34" charset="0"/>
              <a:buChar char="•"/>
              <a:defRPr/>
            </a:pPr>
            <a:r>
              <a:rPr lang="en-US" sz="1100" dirty="0" smtClean="0">
                <a:latin typeface="+mn-lt"/>
              </a:rPr>
              <a:t>Language of application</a:t>
            </a:r>
          </a:p>
          <a:p>
            <a:pPr marL="117475" indent="-117475">
              <a:buClr>
                <a:schemeClr val="tx1"/>
              </a:buClr>
              <a:buSzPct val="80000"/>
              <a:buFont typeface="Arial" pitchFamily="34" charset="0"/>
              <a:buChar char="•"/>
            </a:pPr>
            <a:r>
              <a:rPr lang="en-US" sz="1100" dirty="0" smtClean="0">
                <a:latin typeface="+mn-lt"/>
              </a:rPr>
              <a:t>Physical hardware dependencies </a:t>
            </a:r>
          </a:p>
          <a:p>
            <a:pPr marL="117475" lvl="0" indent="-117475">
              <a:buClr>
                <a:schemeClr val="tx1"/>
              </a:buClr>
              <a:buSzPct val="80000"/>
              <a:buFont typeface="Arial" pitchFamily="34" charset="0"/>
              <a:buChar char="•"/>
              <a:defRPr/>
            </a:pPr>
            <a:r>
              <a:rPr lang="en-US" sz="1100" dirty="0" smtClean="0">
                <a:latin typeface="+mn-lt"/>
              </a:rPr>
              <a:t>Data encryption </a:t>
            </a:r>
          </a:p>
          <a:p>
            <a:pPr marL="117475" lvl="0" indent="-117475">
              <a:buClr>
                <a:schemeClr val="tx1"/>
              </a:buClr>
              <a:buSzPct val="80000"/>
              <a:buFont typeface="Arial" pitchFamily="34" charset="0"/>
              <a:buChar char="•"/>
              <a:defRPr/>
            </a:pPr>
            <a:r>
              <a:rPr lang="en-US" sz="1100" dirty="0" smtClean="0">
                <a:latin typeface="+mn-lt"/>
              </a:rPr>
              <a:t>Operating system requirements</a:t>
            </a:r>
          </a:p>
          <a:p>
            <a:pPr marL="117475" lvl="0" indent="-117475">
              <a:buClr>
                <a:schemeClr val="tx1"/>
              </a:buClr>
              <a:buSzPct val="80000"/>
              <a:buFont typeface="Arial" pitchFamily="34" charset="0"/>
              <a:buChar char="•"/>
              <a:defRPr/>
            </a:pPr>
            <a:r>
              <a:rPr lang="en-US" sz="1100" dirty="0" smtClean="0">
                <a:latin typeface="+mn-lt"/>
              </a:rPr>
              <a:t>Parallel processing</a:t>
            </a:r>
            <a:endParaRPr kumimoji="0" lang="en-US" sz="1100" b="0" i="0" u="none" strike="noStrike" kern="1200" cap="none" spc="0" normalizeH="0" baseline="0" noProof="0" dirty="0" smtClean="0">
              <a:ln>
                <a:noFill/>
              </a:ln>
              <a:solidFill>
                <a:schemeClr val="tx1"/>
              </a:solidFill>
              <a:effectLst/>
              <a:uLnTx/>
              <a:uFillTx/>
              <a:latin typeface="+mn-lt"/>
              <a:cs typeface="HP Simplified" pitchFamily="34" charset="0"/>
            </a:endParaRPr>
          </a:p>
        </p:txBody>
      </p:sp>
      <p:pic>
        <p:nvPicPr>
          <p:cNvPr id="3" name="Picture 2"/>
          <p:cNvPicPr>
            <a:picLocks noChangeAspect="1"/>
          </p:cNvPicPr>
          <p:nvPr/>
        </p:nvPicPr>
        <p:blipFill>
          <a:blip r:embed="rId3"/>
          <a:stretch>
            <a:fillRect/>
          </a:stretch>
        </p:blipFill>
        <p:spPr>
          <a:xfrm>
            <a:off x="381000" y="899467"/>
            <a:ext cx="2767051" cy="2234426"/>
          </a:xfrm>
          <a:prstGeom prst="rect">
            <a:avLst/>
          </a:prstGeom>
        </p:spPr>
      </p:pic>
      <p:sp>
        <p:nvSpPr>
          <p:cNvPr id="17" name="Rectangle 16"/>
          <p:cNvSpPr/>
          <p:nvPr/>
        </p:nvSpPr>
        <p:spPr>
          <a:xfrm>
            <a:off x="4622800" y="950078"/>
            <a:ext cx="4572000" cy="3354765"/>
          </a:xfrm>
          <a:prstGeom prst="rect">
            <a:avLst/>
          </a:prstGeom>
        </p:spPr>
        <p:txBody>
          <a:bodyPr>
            <a:spAutoFit/>
          </a:bodyPr>
          <a:lstStyle/>
          <a:p>
            <a:pPr lvl="0">
              <a:spcAft>
                <a:spcPts val="400"/>
              </a:spcAft>
              <a:buSzPct val="100000"/>
            </a:pPr>
            <a:r>
              <a:rPr lang="en-US" b="1" dirty="0">
                <a:solidFill>
                  <a:srgbClr val="0096D6"/>
                </a:solidFill>
                <a:latin typeface="HP Simplified" pitchFamily="34" charset="0"/>
              </a:rPr>
              <a:t>Core versus </a:t>
            </a:r>
            <a:r>
              <a:rPr lang="en-US" b="1" dirty="0" smtClean="0">
                <a:solidFill>
                  <a:srgbClr val="0096D6"/>
                </a:solidFill>
                <a:latin typeface="HP Simplified" pitchFamily="34" charset="0"/>
              </a:rPr>
              <a:t>context</a:t>
            </a:r>
            <a:endParaRPr lang="en-US" b="1" baseline="96000" dirty="0" smtClean="0">
              <a:solidFill>
                <a:srgbClr val="0096D6"/>
              </a:solidFill>
              <a:latin typeface="HP Simplified" pitchFamily="34" charset="0"/>
            </a:endParaRPr>
          </a:p>
          <a:p>
            <a:pPr marL="169863" lvl="2" indent="-169863">
              <a:spcAft>
                <a:spcPts val="400"/>
              </a:spcAft>
              <a:buClr>
                <a:schemeClr val="tx1"/>
              </a:buClr>
              <a:buFont typeface="HP Simplified" pitchFamily="34" charset="0"/>
              <a:buChar char="•"/>
            </a:pPr>
            <a:r>
              <a:rPr lang="en-US" sz="1400" b="1" dirty="0" smtClean="0">
                <a:solidFill>
                  <a:schemeClr val="accent1"/>
                </a:solidFill>
                <a:latin typeface="HP Simplified" pitchFamily="34" charset="0"/>
              </a:rPr>
              <a:t>A core </a:t>
            </a:r>
            <a:r>
              <a:rPr lang="en-US" sz="1400" dirty="0" smtClean="0">
                <a:solidFill>
                  <a:srgbClr val="000000"/>
                </a:solidFill>
                <a:latin typeface="HP Simplified" pitchFamily="34" charset="0"/>
              </a:rPr>
              <a:t>application is an application that fundamentally  differentiates the enterprise within its market, that creates the identity of the business or agency</a:t>
            </a:r>
          </a:p>
          <a:p>
            <a:pPr marL="300038" lvl="3" indent="-139700">
              <a:spcAft>
                <a:spcPts val="400"/>
              </a:spcAft>
              <a:buClr>
                <a:schemeClr val="tx1"/>
              </a:buClr>
              <a:buSzPct val="80000"/>
              <a:buFont typeface="HP Simplified" pitchFamily="34" charset="0"/>
              <a:buChar char="–"/>
            </a:pPr>
            <a:r>
              <a:rPr lang="en-US" sz="1100" dirty="0" smtClean="0">
                <a:solidFill>
                  <a:srgbClr val="000000"/>
                </a:solidFill>
                <a:latin typeface="HP Simplified" pitchFamily="34" charset="0"/>
              </a:rPr>
              <a:t>Processes </a:t>
            </a:r>
            <a:r>
              <a:rPr lang="en-US" sz="1100" dirty="0">
                <a:solidFill>
                  <a:srgbClr val="000000"/>
                </a:solidFill>
                <a:latin typeface="HP Simplified" pitchFamily="34" charset="0"/>
              </a:rPr>
              <a:t>that create unique competitive differentiation</a:t>
            </a:r>
          </a:p>
          <a:p>
            <a:pPr marL="300038" lvl="3" indent="-139700">
              <a:spcAft>
                <a:spcPts val="400"/>
              </a:spcAft>
              <a:buClr>
                <a:schemeClr val="tx1"/>
              </a:buClr>
              <a:buSzPct val="80000"/>
              <a:buFont typeface="HP Simplified" pitchFamily="34" charset="0"/>
              <a:buChar char="–"/>
            </a:pPr>
            <a:r>
              <a:rPr lang="en-US" sz="1100" dirty="0">
                <a:solidFill>
                  <a:srgbClr val="000000"/>
                </a:solidFill>
                <a:latin typeface="HP Simplified" pitchFamily="34" charset="0"/>
              </a:rPr>
              <a:t>Source </a:t>
            </a:r>
            <a:r>
              <a:rPr lang="en-US" sz="1100">
                <a:solidFill>
                  <a:srgbClr val="000000"/>
                </a:solidFill>
                <a:latin typeface="HP Simplified" pitchFamily="34" charset="0"/>
              </a:rPr>
              <a:t>of </a:t>
            </a:r>
            <a:r>
              <a:rPr lang="en-US" sz="1100" smtClean="0">
                <a:solidFill>
                  <a:srgbClr val="000000"/>
                </a:solidFill>
                <a:latin typeface="HP Simplified" pitchFamily="34" charset="0"/>
              </a:rPr>
              <a:t>revenue/profit </a:t>
            </a:r>
            <a:r>
              <a:rPr lang="en-US" sz="1100" dirty="0" smtClean="0">
                <a:solidFill>
                  <a:srgbClr val="000000"/>
                </a:solidFill>
                <a:latin typeface="HP Simplified" pitchFamily="34" charset="0"/>
              </a:rPr>
              <a:t>growth or service provided</a:t>
            </a:r>
          </a:p>
          <a:p>
            <a:pPr marL="341313" lvl="3" indent="-180975">
              <a:spcAft>
                <a:spcPts val="400"/>
              </a:spcAft>
              <a:buClr>
                <a:schemeClr val="tx1"/>
              </a:buClr>
              <a:buSzPct val="80000"/>
              <a:buFont typeface="HP Simplified" pitchFamily="34" charset="0"/>
              <a:buChar char="–"/>
            </a:pPr>
            <a:endParaRPr lang="en-US" sz="1100" dirty="0">
              <a:solidFill>
                <a:srgbClr val="000000"/>
              </a:solidFill>
              <a:latin typeface="HP Simplified" pitchFamily="34" charset="0"/>
            </a:endParaRPr>
          </a:p>
          <a:p>
            <a:pPr marL="341313" lvl="3" indent="-180975">
              <a:spcAft>
                <a:spcPts val="400"/>
              </a:spcAft>
              <a:buClr>
                <a:schemeClr val="tx1"/>
              </a:buClr>
              <a:buSzPct val="80000"/>
              <a:buFont typeface="HP Simplified" pitchFamily="34" charset="0"/>
              <a:buChar char="–"/>
            </a:pPr>
            <a:endParaRPr lang="en-US" sz="1400" dirty="0">
              <a:solidFill>
                <a:srgbClr val="000000"/>
              </a:solidFill>
              <a:latin typeface="HP Simplified" pitchFamily="34" charset="0"/>
            </a:endParaRPr>
          </a:p>
          <a:p>
            <a:pPr marL="169863" lvl="2" indent="-169863">
              <a:spcAft>
                <a:spcPts val="400"/>
              </a:spcAft>
              <a:buClr>
                <a:schemeClr val="tx1"/>
              </a:buClr>
              <a:buFont typeface="HP Simplified" pitchFamily="34" charset="0"/>
              <a:buChar char="•"/>
            </a:pPr>
            <a:r>
              <a:rPr lang="en-US" sz="1400" b="1" dirty="0" smtClean="0">
                <a:solidFill>
                  <a:schemeClr val="accent1"/>
                </a:solidFill>
                <a:latin typeface="HP Simplified" pitchFamily="34" charset="0"/>
              </a:rPr>
              <a:t>A context </a:t>
            </a:r>
            <a:r>
              <a:rPr lang="en-US" sz="1400" dirty="0" smtClean="0">
                <a:solidFill>
                  <a:srgbClr val="000000"/>
                </a:solidFill>
                <a:latin typeface="HP Simplified" pitchFamily="34" charset="0"/>
              </a:rPr>
              <a:t>application </a:t>
            </a:r>
            <a:r>
              <a:rPr lang="en-US" sz="1400" dirty="0">
                <a:solidFill>
                  <a:srgbClr val="000000"/>
                </a:solidFill>
                <a:latin typeface="HP Simplified" pitchFamily="34" charset="0"/>
              </a:rPr>
              <a:t>is an application that does not differentiate the </a:t>
            </a:r>
            <a:r>
              <a:rPr lang="en-US" sz="1400" dirty="0" smtClean="0">
                <a:solidFill>
                  <a:srgbClr val="000000"/>
                </a:solidFill>
                <a:latin typeface="HP Simplified" pitchFamily="34" charset="0"/>
              </a:rPr>
              <a:t>enterprise or </a:t>
            </a:r>
            <a:r>
              <a:rPr lang="en-US" sz="1400" smtClean="0">
                <a:solidFill>
                  <a:srgbClr val="000000"/>
                </a:solidFill>
                <a:latin typeface="HP Simplified" pitchFamily="34" charset="0"/>
              </a:rPr>
              <a:t>agency from </a:t>
            </a:r>
            <a:r>
              <a:rPr lang="en-US" sz="1400" dirty="0">
                <a:solidFill>
                  <a:srgbClr val="000000"/>
                </a:solidFill>
                <a:latin typeface="HP Simplified" pitchFamily="34" charset="0"/>
              </a:rPr>
              <a:t>the </a:t>
            </a:r>
            <a:r>
              <a:rPr lang="en-US" sz="1400" dirty="0" smtClean="0">
                <a:solidFill>
                  <a:srgbClr val="000000"/>
                </a:solidFill>
                <a:latin typeface="HP Simplified" pitchFamily="34" charset="0"/>
              </a:rPr>
              <a:t>consumer’s viewpoint.</a:t>
            </a:r>
            <a:endParaRPr lang="en-US" sz="1400" dirty="0">
              <a:solidFill>
                <a:srgbClr val="000000"/>
              </a:solidFill>
              <a:latin typeface="HP Simplified" pitchFamily="34" charset="0"/>
            </a:endParaRPr>
          </a:p>
          <a:p>
            <a:pPr marL="307975" lvl="3" indent="-147638">
              <a:spcAft>
                <a:spcPts val="400"/>
              </a:spcAft>
              <a:buClr>
                <a:schemeClr val="tx1"/>
              </a:buClr>
              <a:buSzPct val="80000"/>
              <a:buFont typeface="HP Simplified" pitchFamily="34" charset="0"/>
              <a:buChar char="–"/>
            </a:pPr>
            <a:r>
              <a:rPr lang="en-US" sz="1100" dirty="0">
                <a:solidFill>
                  <a:srgbClr val="000000"/>
                </a:solidFill>
                <a:latin typeface="HP Simplified" pitchFamily="34" charset="0"/>
              </a:rPr>
              <a:t>All other processes</a:t>
            </a:r>
          </a:p>
          <a:p>
            <a:pPr marL="307975" lvl="3" indent="-147638">
              <a:spcAft>
                <a:spcPts val="400"/>
              </a:spcAft>
              <a:buClr>
                <a:schemeClr val="tx1"/>
              </a:buClr>
              <a:buSzPct val="80000"/>
              <a:buFont typeface="HP Simplified" pitchFamily="34" charset="0"/>
              <a:buChar char="–"/>
            </a:pPr>
            <a:r>
              <a:rPr lang="en-US" sz="1100" dirty="0">
                <a:solidFill>
                  <a:srgbClr val="000000"/>
                </a:solidFill>
                <a:latin typeface="HP Simplified" pitchFamily="34" charset="0"/>
              </a:rPr>
              <a:t>No </a:t>
            </a:r>
            <a:r>
              <a:rPr lang="en-US" sz="1100" dirty="0" smtClean="0">
                <a:solidFill>
                  <a:srgbClr val="000000"/>
                </a:solidFill>
                <a:latin typeface="HP Simplified" pitchFamily="34" charset="0"/>
              </a:rPr>
              <a:t>differentiation for </a:t>
            </a:r>
            <a:r>
              <a:rPr lang="en-US" sz="1100" dirty="0">
                <a:solidFill>
                  <a:srgbClr val="000000"/>
                </a:solidFill>
                <a:latin typeface="HP Simplified" pitchFamily="34" charset="0"/>
              </a:rPr>
              <a:t>doing them well</a:t>
            </a:r>
          </a:p>
          <a:p>
            <a:pPr marL="307975" lvl="3" indent="-147638">
              <a:spcAft>
                <a:spcPts val="400"/>
              </a:spcAft>
              <a:buClr>
                <a:schemeClr val="tx1"/>
              </a:buClr>
              <a:buSzPct val="80000"/>
              <a:buFont typeface="HP Simplified" pitchFamily="34" charset="0"/>
              <a:buChar char="–"/>
            </a:pPr>
            <a:r>
              <a:rPr lang="en-US" sz="1100" dirty="0" smtClean="0">
                <a:solidFill>
                  <a:srgbClr val="000000"/>
                </a:solidFill>
                <a:latin typeface="HP Simplified" pitchFamily="34" charset="0"/>
              </a:rPr>
              <a:t>Penalties </a:t>
            </a:r>
            <a:r>
              <a:rPr lang="en-US" sz="1100" dirty="0">
                <a:solidFill>
                  <a:srgbClr val="000000"/>
                </a:solidFill>
                <a:latin typeface="HP Simplified" pitchFamily="34" charset="0"/>
              </a:rPr>
              <a:t>for doing them poorly</a:t>
            </a:r>
          </a:p>
        </p:txBody>
      </p:sp>
      <p:sp>
        <p:nvSpPr>
          <p:cNvPr id="20" name="Rectangle 19"/>
          <p:cNvSpPr/>
          <p:nvPr/>
        </p:nvSpPr>
        <p:spPr>
          <a:xfrm>
            <a:off x="4297467" y="4933950"/>
            <a:ext cx="4798762" cy="200055"/>
          </a:xfrm>
          <a:prstGeom prst="rect">
            <a:avLst/>
          </a:prstGeom>
        </p:spPr>
        <p:txBody>
          <a:bodyPr wrap="square">
            <a:spAutoFit/>
          </a:bodyPr>
          <a:lstStyle/>
          <a:p>
            <a:pPr defTabSz="430213">
              <a:spcAft>
                <a:spcPts val="400"/>
              </a:spcAft>
              <a:buSzPct val="100000"/>
            </a:pPr>
            <a:r>
              <a:rPr lang="en-US" sz="700" dirty="0" smtClean="0">
                <a:solidFill>
                  <a:schemeClr val="bg1">
                    <a:lumMod val="65000"/>
                  </a:schemeClr>
                </a:solidFill>
                <a:latin typeface="HP Simplified" pitchFamily="34" charset="0"/>
                <a:cs typeface="HP Simplified" pitchFamily="34" charset="0"/>
              </a:rPr>
              <a:t>Geoffrey </a:t>
            </a:r>
            <a:r>
              <a:rPr lang="en-US" sz="700" dirty="0">
                <a:solidFill>
                  <a:schemeClr val="bg1">
                    <a:lumMod val="65000"/>
                  </a:schemeClr>
                </a:solidFill>
                <a:latin typeface="HP Simplified" pitchFamily="34" charset="0"/>
                <a:cs typeface="HP Simplified" pitchFamily="34" charset="0"/>
              </a:rPr>
              <a:t>Moore – Dealing with Darwin – 2006 &amp; Interviewing Geoffrey Moore: Core versus Context - 2011</a:t>
            </a:r>
          </a:p>
        </p:txBody>
      </p:sp>
    </p:spTree>
    <p:extLst>
      <p:ext uri="{BB962C8B-B14F-4D97-AF65-F5344CB8AC3E}">
        <p14:creationId xmlns:p14="http://schemas.microsoft.com/office/powerpoint/2010/main" val="119017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Value versus risk</a:t>
            </a:r>
            <a:endParaRPr lang="en-US" dirty="0"/>
          </a:p>
        </p:txBody>
      </p:sp>
      <p:sp>
        <p:nvSpPr>
          <p:cNvPr id="4" name="Title 3"/>
          <p:cNvSpPr>
            <a:spLocks noGrp="1"/>
          </p:cNvSpPr>
          <p:nvPr>
            <p:ph type="title"/>
          </p:nvPr>
        </p:nvSpPr>
        <p:spPr/>
        <p:txBody>
          <a:bodyPr/>
          <a:lstStyle/>
          <a:p>
            <a:r>
              <a:rPr lang="en-US" dirty="0" smtClean="0"/>
              <a:t>Addressing business needs</a:t>
            </a:r>
            <a:endParaRPr lang="en-US" dirty="0"/>
          </a:p>
        </p:txBody>
      </p:sp>
      <p:sp>
        <p:nvSpPr>
          <p:cNvPr id="16" name="Content Placeholder 4"/>
          <p:cNvSpPr txBox="1">
            <a:spLocks/>
          </p:cNvSpPr>
          <p:nvPr/>
        </p:nvSpPr>
        <p:spPr bwMode="black">
          <a:xfrm>
            <a:off x="803139" y="1207546"/>
            <a:ext cx="4885051" cy="3228975"/>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t>How </a:t>
            </a:r>
            <a:r>
              <a:rPr lang="en-US" sz="1200" dirty="0" smtClean="0">
                <a:solidFill>
                  <a:schemeClr val="tx2"/>
                </a:solidFill>
              </a:rPr>
              <a:t>can</a:t>
            </a:r>
            <a:r>
              <a:rPr lang="en-US" sz="1200" dirty="0" smtClean="0"/>
              <a:t> IT support innovation agenda? (Re-factor or replace)</a:t>
            </a:r>
          </a:p>
          <a:p>
            <a:pPr lvl="2"/>
            <a:r>
              <a:rPr lang="en-US" sz="1050" dirty="0" smtClean="0"/>
              <a:t>Establish organization, application and infrastructure landscape responsive to evolving business needs</a:t>
            </a:r>
          </a:p>
          <a:p>
            <a:pPr lvl="2"/>
            <a:r>
              <a:rPr lang="en-US" sz="1050" dirty="0" smtClean="0"/>
              <a:t>Enable use of innovative technologies to create new business models and market offerings</a:t>
            </a:r>
          </a:p>
          <a:p>
            <a:pPr lvl="2"/>
            <a:r>
              <a:rPr lang="en-US" sz="1050" dirty="0" smtClean="0"/>
              <a:t>Support improved collaboration between business and eco-system partners (suppliers, </a:t>
            </a:r>
            <a:r>
              <a:rPr lang="en-US" sz="1050" smtClean="0"/>
              <a:t>citizens, etc.)</a:t>
            </a:r>
            <a:endParaRPr lang="en-US" sz="1050" dirty="0" smtClean="0"/>
          </a:p>
          <a:p>
            <a:r>
              <a:rPr lang="en-US" sz="1200" dirty="0" smtClean="0"/>
              <a:t>How </a:t>
            </a:r>
            <a:r>
              <a:rPr lang="en-US" sz="1200" dirty="0" smtClean="0">
                <a:solidFill>
                  <a:schemeClr val="tx2"/>
                </a:solidFill>
              </a:rPr>
              <a:t>to</a:t>
            </a:r>
            <a:r>
              <a:rPr lang="en-US" sz="1200" dirty="0" smtClean="0">
                <a:solidFill>
                  <a:srgbClr val="FF0000"/>
                </a:solidFill>
              </a:rPr>
              <a:t> </a:t>
            </a:r>
            <a:r>
              <a:rPr lang="en-US" sz="1200" dirty="0" smtClean="0"/>
              <a:t>balance IT costs with business objectives? (Re-host)</a:t>
            </a:r>
          </a:p>
          <a:p>
            <a:pPr lvl="2"/>
            <a:r>
              <a:rPr lang="en-US" sz="1050" dirty="0" smtClean="0"/>
              <a:t>Consolidate and automate IT landscape to improve responsiveness while reducing cost</a:t>
            </a:r>
          </a:p>
          <a:p>
            <a:pPr lvl="2"/>
            <a:r>
              <a:rPr lang="en-US" sz="1050" dirty="0" smtClean="0"/>
              <a:t>Shift spend from CAPEX to OPEX, from operations to innovation, </a:t>
            </a:r>
            <a:br>
              <a:rPr lang="en-US" sz="1050" dirty="0" smtClean="0"/>
            </a:br>
            <a:r>
              <a:rPr lang="en-US" sz="1050" dirty="0" smtClean="0"/>
              <a:t>enabling </a:t>
            </a:r>
            <a:r>
              <a:rPr lang="en-US" sz="1050" smtClean="0"/>
              <a:t>business and </a:t>
            </a:r>
            <a:r>
              <a:rPr lang="en-US" sz="1050" dirty="0" smtClean="0"/>
              <a:t>IT transformation</a:t>
            </a:r>
          </a:p>
          <a:p>
            <a:r>
              <a:rPr lang="en-US" sz="1200" dirty="0" smtClean="0"/>
              <a:t>How </a:t>
            </a:r>
            <a:r>
              <a:rPr lang="en-US" sz="1200" dirty="0" smtClean="0">
                <a:solidFill>
                  <a:schemeClr val="tx2"/>
                </a:solidFill>
              </a:rPr>
              <a:t>to</a:t>
            </a:r>
            <a:r>
              <a:rPr lang="en-US" sz="1200" dirty="0" smtClean="0">
                <a:solidFill>
                  <a:srgbClr val="FF0000"/>
                </a:solidFill>
              </a:rPr>
              <a:t> </a:t>
            </a:r>
            <a:r>
              <a:rPr lang="en-US" sz="1200" dirty="0" smtClean="0"/>
              <a:t>reinvigorate legacy investments? (Re-architect)</a:t>
            </a:r>
          </a:p>
          <a:p>
            <a:pPr lvl="2"/>
            <a:r>
              <a:rPr lang="en-US" sz="1050" dirty="0" smtClean="0"/>
              <a:t>Exploit core business IP contained in legacy applications &amp; data</a:t>
            </a:r>
          </a:p>
          <a:p>
            <a:pPr lvl="2"/>
            <a:r>
              <a:rPr lang="en-US" sz="1050" dirty="0" smtClean="0"/>
              <a:t>Remove dependency on scarce skills and legacy technologies</a:t>
            </a:r>
          </a:p>
          <a:p>
            <a:pPr lvl="2"/>
            <a:r>
              <a:rPr lang="en-US" sz="1050" dirty="0" smtClean="0"/>
              <a:t>Re-architect applications to exploit new technologies</a:t>
            </a:r>
          </a:p>
          <a:p>
            <a:pPr lvl="2"/>
            <a:r>
              <a:rPr lang="en-US" sz="1050" dirty="0" smtClean="0"/>
              <a:t>Reduce risk and improve </a:t>
            </a:r>
            <a:r>
              <a:rPr lang="en-US" sz="1050" smtClean="0"/>
              <a:t>security and </a:t>
            </a:r>
            <a:r>
              <a:rPr lang="en-US" sz="1050" dirty="0" smtClean="0"/>
              <a:t>regulatory compliance</a:t>
            </a:r>
            <a:endParaRPr lang="en-US" sz="1050" dirty="0"/>
          </a:p>
        </p:txBody>
      </p:sp>
      <p:grpSp>
        <p:nvGrpSpPr>
          <p:cNvPr id="17" name="Group 16"/>
          <p:cNvGrpSpPr/>
          <p:nvPr/>
        </p:nvGrpSpPr>
        <p:grpSpPr>
          <a:xfrm>
            <a:off x="5873942" y="1615908"/>
            <a:ext cx="2691339" cy="2074314"/>
            <a:chOff x="1527739" y="1356049"/>
            <a:chExt cx="5072114" cy="3304693"/>
          </a:xfrm>
        </p:grpSpPr>
        <p:sp>
          <p:nvSpPr>
            <p:cNvPr id="18" name="Rectangle 17"/>
            <p:cNvSpPr/>
            <p:nvPr/>
          </p:nvSpPr>
          <p:spPr>
            <a:xfrm>
              <a:off x="2109900" y="2842375"/>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US" sz="1400" b="1" dirty="0" smtClean="0"/>
                <a:t>Re-host</a:t>
              </a:r>
              <a:endParaRPr lang="en-US" sz="1400" b="1" dirty="0"/>
            </a:p>
          </p:txBody>
        </p:sp>
        <p:sp>
          <p:nvSpPr>
            <p:cNvPr id="19" name="Rectangle 18"/>
            <p:cNvSpPr/>
            <p:nvPr/>
          </p:nvSpPr>
          <p:spPr>
            <a:xfrm>
              <a:off x="4330101" y="2846606"/>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r"/>
              <a:r>
                <a:rPr lang="en-US" sz="1400" b="1" dirty="0" smtClean="0"/>
                <a:t>Re-factor</a:t>
              </a:r>
              <a:endParaRPr lang="en-US" sz="1400" b="1" dirty="0"/>
            </a:p>
          </p:txBody>
        </p:sp>
        <p:sp>
          <p:nvSpPr>
            <p:cNvPr id="20" name="Rectangle 19"/>
            <p:cNvSpPr/>
            <p:nvPr/>
          </p:nvSpPr>
          <p:spPr>
            <a:xfrm>
              <a:off x="2109900" y="1484929"/>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t>Replace</a:t>
              </a:r>
              <a:endParaRPr lang="en-US" sz="1400" b="1" dirty="0"/>
            </a:p>
          </p:txBody>
        </p:sp>
        <p:sp>
          <p:nvSpPr>
            <p:cNvPr id="21" name="Rectangle 20"/>
            <p:cNvSpPr/>
            <p:nvPr/>
          </p:nvSpPr>
          <p:spPr>
            <a:xfrm>
              <a:off x="4330101" y="1489160"/>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en-US" sz="1400" b="1" dirty="0" smtClean="0"/>
                <a:t>Re-architect</a:t>
              </a:r>
              <a:endParaRPr lang="en-US" sz="1400" b="1" dirty="0"/>
            </a:p>
          </p:txBody>
        </p:sp>
        <p:sp>
          <p:nvSpPr>
            <p:cNvPr id="22" name="TextBox 21"/>
            <p:cNvSpPr txBox="1"/>
            <p:nvPr/>
          </p:nvSpPr>
          <p:spPr>
            <a:xfrm rot="16200000">
              <a:off x="633053" y="2657354"/>
              <a:ext cx="2311406" cy="522034"/>
            </a:xfrm>
            <a:prstGeom prst="rect">
              <a:avLst/>
            </a:prstGeom>
            <a:noFill/>
          </p:spPr>
          <p:txBody>
            <a:bodyPr wrap="square" rtlCol="0">
              <a:spAutoFit/>
            </a:bodyPr>
            <a:lstStyle/>
            <a:p>
              <a:pPr algn="ctr"/>
              <a:r>
                <a:rPr lang="en-US" sz="1200" dirty="0" smtClean="0"/>
                <a:t>Appetite for value</a:t>
              </a:r>
              <a:endParaRPr lang="en-US" sz="1200" dirty="0"/>
            </a:p>
          </p:txBody>
        </p:sp>
        <p:cxnSp>
          <p:nvCxnSpPr>
            <p:cNvPr id="23" name="Straight Arrow Connector 22"/>
            <p:cNvCxnSpPr/>
            <p:nvPr/>
          </p:nvCxnSpPr>
          <p:spPr>
            <a:xfrm flipH="1" flipV="1">
              <a:off x="2031939" y="1356049"/>
              <a:ext cx="10337" cy="2873926"/>
            </a:xfrm>
            <a:prstGeom prst="straightConnector1">
              <a:avLst/>
            </a:prstGeom>
            <a:ln>
              <a:solidFill>
                <a:schemeClr val="accent5"/>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2048915" y="4212951"/>
              <a:ext cx="4550938" cy="0"/>
            </a:xfrm>
            <a:prstGeom prst="straightConnector1">
              <a:avLst/>
            </a:prstGeom>
            <a:ln>
              <a:solidFill>
                <a:schemeClr val="accent5"/>
              </a:solidFill>
              <a:headEnd type="none" w="med" len="med"/>
              <a:tailEnd type="triangle" w="med" len="med"/>
            </a:ln>
            <a:effectLst/>
          </p:spPr>
          <p:style>
            <a:lnRef idx="3">
              <a:schemeClr val="accent1"/>
            </a:lnRef>
            <a:fillRef idx="0">
              <a:schemeClr val="accent1"/>
            </a:fillRef>
            <a:effectRef idx="2">
              <a:schemeClr val="accent1"/>
            </a:effectRef>
            <a:fontRef idx="minor">
              <a:schemeClr val="tx1"/>
            </a:fontRef>
          </p:style>
        </p:cxnSp>
        <p:sp>
          <p:nvSpPr>
            <p:cNvPr id="25" name="TextBox 24"/>
            <p:cNvSpPr txBox="1"/>
            <p:nvPr/>
          </p:nvSpPr>
          <p:spPr>
            <a:xfrm>
              <a:off x="2609105" y="4219441"/>
              <a:ext cx="3598878" cy="441301"/>
            </a:xfrm>
            <a:prstGeom prst="rect">
              <a:avLst/>
            </a:prstGeom>
            <a:noFill/>
          </p:spPr>
          <p:txBody>
            <a:bodyPr wrap="square" rtlCol="0">
              <a:spAutoFit/>
            </a:bodyPr>
            <a:lstStyle/>
            <a:p>
              <a:pPr algn="ctr"/>
              <a:r>
                <a:rPr lang="en-US" sz="1200" dirty="0" smtClean="0"/>
                <a:t>Appetite for risk</a:t>
              </a:r>
              <a:endParaRPr lang="en-US" sz="1200" dirty="0"/>
            </a:p>
          </p:txBody>
        </p:sp>
      </p:grpSp>
      <p:grpSp>
        <p:nvGrpSpPr>
          <p:cNvPr id="26" name="Group 25"/>
          <p:cNvGrpSpPr/>
          <p:nvPr/>
        </p:nvGrpSpPr>
        <p:grpSpPr>
          <a:xfrm>
            <a:off x="331331" y="1240696"/>
            <a:ext cx="291768" cy="236261"/>
            <a:chOff x="2109900" y="1484929"/>
            <a:chExt cx="4375497" cy="2664682"/>
          </a:xfrm>
        </p:grpSpPr>
        <p:sp>
          <p:nvSpPr>
            <p:cNvPr id="27" name="Rectangle 26"/>
            <p:cNvSpPr/>
            <p:nvPr/>
          </p:nvSpPr>
          <p:spPr>
            <a:xfrm>
              <a:off x="2109900" y="2842375"/>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endParaRPr lang="en-US" sz="1400" b="1" dirty="0"/>
            </a:p>
          </p:txBody>
        </p:sp>
        <p:sp>
          <p:nvSpPr>
            <p:cNvPr id="28" name="Rectangle 27"/>
            <p:cNvSpPr/>
            <p:nvPr/>
          </p:nvSpPr>
          <p:spPr>
            <a:xfrm>
              <a:off x="4330101" y="2846606"/>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r"/>
              <a:endParaRPr lang="en-US" sz="1400" b="1" dirty="0"/>
            </a:p>
          </p:txBody>
        </p:sp>
        <p:sp>
          <p:nvSpPr>
            <p:cNvPr id="29" name="Rectangle 28"/>
            <p:cNvSpPr/>
            <p:nvPr/>
          </p:nvSpPr>
          <p:spPr>
            <a:xfrm>
              <a:off x="2109900" y="1484929"/>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400" b="1" dirty="0"/>
            </a:p>
          </p:txBody>
        </p:sp>
        <p:sp>
          <p:nvSpPr>
            <p:cNvPr id="30" name="Rectangle 29"/>
            <p:cNvSpPr/>
            <p:nvPr/>
          </p:nvSpPr>
          <p:spPr>
            <a:xfrm>
              <a:off x="4330101" y="1489160"/>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lang="en-US" sz="1400" b="1" dirty="0"/>
            </a:p>
          </p:txBody>
        </p:sp>
      </p:grpSp>
      <p:grpSp>
        <p:nvGrpSpPr>
          <p:cNvPr id="31" name="Group 30"/>
          <p:cNvGrpSpPr/>
          <p:nvPr/>
        </p:nvGrpSpPr>
        <p:grpSpPr>
          <a:xfrm>
            <a:off x="331331" y="2580753"/>
            <a:ext cx="291768" cy="236261"/>
            <a:chOff x="2109900" y="1484929"/>
            <a:chExt cx="4375497" cy="2664682"/>
          </a:xfrm>
        </p:grpSpPr>
        <p:sp>
          <p:nvSpPr>
            <p:cNvPr id="32" name="Rectangle 31"/>
            <p:cNvSpPr/>
            <p:nvPr/>
          </p:nvSpPr>
          <p:spPr>
            <a:xfrm>
              <a:off x="2109900" y="2842375"/>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endParaRPr lang="en-US" sz="1400" b="1" dirty="0"/>
            </a:p>
          </p:txBody>
        </p:sp>
        <p:sp>
          <p:nvSpPr>
            <p:cNvPr id="33" name="Rectangle 32"/>
            <p:cNvSpPr/>
            <p:nvPr/>
          </p:nvSpPr>
          <p:spPr>
            <a:xfrm>
              <a:off x="4330101" y="2846606"/>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r"/>
              <a:endParaRPr lang="en-US" sz="1400" b="1" dirty="0"/>
            </a:p>
          </p:txBody>
        </p:sp>
        <p:sp>
          <p:nvSpPr>
            <p:cNvPr id="34" name="Rectangle 33"/>
            <p:cNvSpPr/>
            <p:nvPr/>
          </p:nvSpPr>
          <p:spPr>
            <a:xfrm>
              <a:off x="2109900" y="1484929"/>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400" b="1" dirty="0"/>
            </a:p>
          </p:txBody>
        </p:sp>
        <p:sp>
          <p:nvSpPr>
            <p:cNvPr id="35" name="Rectangle 34"/>
            <p:cNvSpPr/>
            <p:nvPr/>
          </p:nvSpPr>
          <p:spPr>
            <a:xfrm>
              <a:off x="4330101" y="1489160"/>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lang="en-US" sz="1400" b="1" dirty="0"/>
            </a:p>
          </p:txBody>
        </p:sp>
      </p:grpSp>
      <p:grpSp>
        <p:nvGrpSpPr>
          <p:cNvPr id="36" name="Group 35"/>
          <p:cNvGrpSpPr/>
          <p:nvPr/>
        </p:nvGrpSpPr>
        <p:grpSpPr>
          <a:xfrm>
            <a:off x="331331" y="3541567"/>
            <a:ext cx="291768" cy="236261"/>
            <a:chOff x="2109900" y="1484929"/>
            <a:chExt cx="4375497" cy="2664682"/>
          </a:xfrm>
        </p:grpSpPr>
        <p:sp>
          <p:nvSpPr>
            <p:cNvPr id="37" name="Rectangle 36"/>
            <p:cNvSpPr/>
            <p:nvPr/>
          </p:nvSpPr>
          <p:spPr>
            <a:xfrm>
              <a:off x="2109900" y="2842375"/>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endParaRPr lang="en-US" sz="1400" b="1" dirty="0"/>
            </a:p>
          </p:txBody>
        </p:sp>
        <p:sp>
          <p:nvSpPr>
            <p:cNvPr id="38" name="Rectangle 37"/>
            <p:cNvSpPr/>
            <p:nvPr/>
          </p:nvSpPr>
          <p:spPr>
            <a:xfrm>
              <a:off x="4330101" y="2846606"/>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r"/>
              <a:endParaRPr lang="en-US" sz="1400" b="1" dirty="0"/>
            </a:p>
          </p:txBody>
        </p:sp>
        <p:sp>
          <p:nvSpPr>
            <p:cNvPr id="39" name="Rectangle 38"/>
            <p:cNvSpPr/>
            <p:nvPr/>
          </p:nvSpPr>
          <p:spPr>
            <a:xfrm>
              <a:off x="2109900" y="1484929"/>
              <a:ext cx="2155296" cy="130300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400" b="1" dirty="0"/>
            </a:p>
          </p:txBody>
        </p:sp>
        <p:sp>
          <p:nvSpPr>
            <p:cNvPr id="40" name="Rectangle 39"/>
            <p:cNvSpPr/>
            <p:nvPr/>
          </p:nvSpPr>
          <p:spPr>
            <a:xfrm>
              <a:off x="4330101" y="1489160"/>
              <a:ext cx="2155296" cy="13030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endParaRPr lang="en-US" sz="1400" b="1" dirty="0"/>
            </a:p>
          </p:txBody>
        </p:sp>
      </p:grpSp>
      <p:sp>
        <p:nvSpPr>
          <p:cNvPr id="41" name="Content Placeholder 4"/>
          <p:cNvSpPr txBox="1">
            <a:spLocks/>
          </p:cNvSpPr>
          <p:nvPr/>
        </p:nvSpPr>
        <p:spPr bwMode="black">
          <a:xfrm>
            <a:off x="6096000" y="1207406"/>
            <a:ext cx="2431287" cy="301742"/>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ts val="1300"/>
              </a:lnSpc>
            </a:pPr>
            <a:r>
              <a:rPr lang="en-US" sz="1200" dirty="0" smtClean="0"/>
              <a:t>Choose your </a:t>
            </a:r>
            <a:r>
              <a:rPr lang="en-US" sz="1200" smtClean="0"/>
              <a:t>transformation </a:t>
            </a:r>
            <a:br>
              <a:rPr lang="en-US" sz="1200" smtClean="0"/>
            </a:br>
            <a:r>
              <a:rPr lang="en-US" sz="1200" smtClean="0"/>
              <a:t>strategy </a:t>
            </a:r>
            <a:r>
              <a:rPr lang="en-US" sz="1200" dirty="0" smtClean="0"/>
              <a:t>to balance value and risk</a:t>
            </a:r>
            <a:endParaRPr lang="en-US" sz="1050" dirty="0"/>
          </a:p>
        </p:txBody>
      </p:sp>
    </p:spTree>
    <p:extLst>
      <p:ext uri="{BB962C8B-B14F-4D97-AF65-F5344CB8AC3E}">
        <p14:creationId xmlns:p14="http://schemas.microsoft.com/office/powerpoint/2010/main" val="39835290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Diagonal Corner Rectangle 14"/>
          <p:cNvSpPr/>
          <p:nvPr/>
        </p:nvSpPr>
        <p:spPr>
          <a:xfrm flipH="1">
            <a:off x="350621" y="3188034"/>
            <a:ext cx="2589195" cy="1607297"/>
          </a:xfrm>
          <a:prstGeom prst="round2DiagRect">
            <a:avLst>
              <a:gd name="adj1" fmla="val 4405"/>
              <a:gd name="adj2" fmla="val 0"/>
            </a:avLst>
          </a:prstGeom>
          <a:solidFill>
            <a:schemeClr val="tx2"/>
          </a:solidFill>
          <a:ln w="38100">
            <a:noFill/>
          </a:ln>
          <a:effectLst/>
        </p:spPr>
        <p:style>
          <a:lnRef idx="1">
            <a:schemeClr val="accent1"/>
          </a:lnRef>
          <a:fillRef idx="3">
            <a:schemeClr val="accent1"/>
          </a:fillRef>
          <a:effectRef idx="2">
            <a:schemeClr val="accent1"/>
          </a:effectRef>
          <a:fontRef idx="minor">
            <a:schemeClr val="lt1"/>
          </a:fontRef>
        </p:style>
        <p:txBody>
          <a:bodyPr lIns="182880" tIns="731520" rIns="45720" bIns="91440" rtlCol="0" anchor="t" anchorCtr="0"/>
          <a:lstStyle/>
          <a:p>
            <a:endParaRPr lang="en-US" sz="1200" i="1" dirty="0">
              <a:solidFill>
                <a:schemeClr val="tx1"/>
              </a:solidFill>
              <a:latin typeface="HP Simplified" panose="020B0604020204020204" pitchFamily="34" charset="0"/>
            </a:endParaRPr>
          </a:p>
        </p:txBody>
      </p:sp>
      <p:sp>
        <p:nvSpPr>
          <p:cNvPr id="16" name="Round Diagonal Corner Rectangle 15"/>
          <p:cNvSpPr/>
          <p:nvPr/>
        </p:nvSpPr>
        <p:spPr>
          <a:xfrm flipH="1">
            <a:off x="3047092" y="3188034"/>
            <a:ext cx="2589195" cy="1607297"/>
          </a:xfrm>
          <a:prstGeom prst="round2DiagRect">
            <a:avLst>
              <a:gd name="adj1" fmla="val 4405"/>
              <a:gd name="adj2" fmla="val 0"/>
            </a:avLst>
          </a:prstGeom>
          <a:solidFill>
            <a:schemeClr val="tx2"/>
          </a:solidFill>
          <a:ln w="38100">
            <a:noFill/>
          </a:ln>
          <a:effectLst/>
        </p:spPr>
        <p:style>
          <a:lnRef idx="1">
            <a:schemeClr val="accent1"/>
          </a:lnRef>
          <a:fillRef idx="3">
            <a:schemeClr val="accent1"/>
          </a:fillRef>
          <a:effectRef idx="2">
            <a:schemeClr val="accent1"/>
          </a:effectRef>
          <a:fontRef idx="minor">
            <a:schemeClr val="lt1"/>
          </a:fontRef>
        </p:style>
        <p:txBody>
          <a:bodyPr lIns="182880" tIns="731520" rIns="45720" bIns="91440" rtlCol="0" anchor="t" anchorCtr="0"/>
          <a:lstStyle/>
          <a:p>
            <a:endParaRPr lang="en-US" sz="1200" i="1" dirty="0">
              <a:solidFill>
                <a:schemeClr val="tx1"/>
              </a:solidFill>
              <a:latin typeface="HP Simplified" panose="020B0604020204020204" pitchFamily="34" charset="0"/>
            </a:endParaRPr>
          </a:p>
        </p:txBody>
      </p:sp>
      <p:sp>
        <p:nvSpPr>
          <p:cNvPr id="17" name="Round Diagonal Corner Rectangle 16"/>
          <p:cNvSpPr/>
          <p:nvPr/>
        </p:nvSpPr>
        <p:spPr>
          <a:xfrm flipH="1">
            <a:off x="5716604" y="3188034"/>
            <a:ext cx="2589195" cy="1607297"/>
          </a:xfrm>
          <a:prstGeom prst="round2DiagRect">
            <a:avLst>
              <a:gd name="adj1" fmla="val 4405"/>
              <a:gd name="adj2" fmla="val 0"/>
            </a:avLst>
          </a:prstGeom>
          <a:solidFill>
            <a:schemeClr val="tx2"/>
          </a:solidFill>
          <a:ln w="38100">
            <a:noFill/>
          </a:ln>
          <a:effectLst/>
        </p:spPr>
        <p:style>
          <a:lnRef idx="1">
            <a:schemeClr val="accent1"/>
          </a:lnRef>
          <a:fillRef idx="3">
            <a:schemeClr val="accent1"/>
          </a:fillRef>
          <a:effectRef idx="2">
            <a:schemeClr val="accent1"/>
          </a:effectRef>
          <a:fontRef idx="minor">
            <a:schemeClr val="lt1"/>
          </a:fontRef>
        </p:style>
        <p:txBody>
          <a:bodyPr lIns="182880" tIns="731520" rIns="45720" bIns="91440" rtlCol="0" anchor="t" anchorCtr="0"/>
          <a:lstStyle/>
          <a:p>
            <a:endParaRPr lang="en-US" sz="1200" i="1" dirty="0">
              <a:solidFill>
                <a:schemeClr val="tx1"/>
              </a:solidFill>
              <a:latin typeface="HP Simplified" panose="020B0604020204020204" pitchFamily="34" charset="0"/>
            </a:endParaRPr>
          </a:p>
        </p:txBody>
      </p:sp>
      <p:sp>
        <p:nvSpPr>
          <p:cNvPr id="3" name="Title 2"/>
          <p:cNvSpPr>
            <a:spLocks noGrp="1"/>
          </p:cNvSpPr>
          <p:nvPr>
            <p:ph type="title"/>
          </p:nvPr>
        </p:nvSpPr>
        <p:spPr/>
        <p:txBody>
          <a:bodyPr/>
          <a:lstStyle/>
          <a:p>
            <a:r>
              <a:rPr lang="en-US" dirty="0"/>
              <a:t>HP is making hybrid delivery real</a:t>
            </a:r>
          </a:p>
        </p:txBody>
      </p:sp>
      <p:sp>
        <p:nvSpPr>
          <p:cNvPr id="7" name="TextBox 6"/>
          <p:cNvSpPr txBox="1"/>
          <p:nvPr/>
        </p:nvSpPr>
        <p:spPr>
          <a:xfrm>
            <a:off x="331858" y="3492410"/>
            <a:ext cx="2734594" cy="1302921"/>
          </a:xfrm>
          <a:prstGeom prst="rect">
            <a:avLst/>
          </a:prstGeom>
          <a:noFill/>
        </p:spPr>
        <p:txBody>
          <a:bodyPr wrap="square" rtlCol="0">
            <a:spAutoFit/>
          </a:bodyPr>
          <a:lstStyle/>
          <a:p>
            <a:pPr marL="171450" indent="-171450" defTabSz="430213">
              <a:spcAft>
                <a:spcPts val="400"/>
              </a:spcAft>
              <a:buSzPct val="100000"/>
              <a:buFont typeface="Arial"/>
              <a:buChar char="•"/>
            </a:pPr>
            <a:r>
              <a:rPr lang="en-US" sz="1200" b="1" dirty="0" smtClean="0">
                <a:solidFill>
                  <a:schemeClr val="bg1"/>
                </a:solidFill>
                <a:latin typeface="HP Simplified"/>
                <a:cs typeface="HP Simplified"/>
              </a:rPr>
              <a:t>Portable</a:t>
            </a:r>
            <a:r>
              <a:rPr lang="en-US" sz="1200" dirty="0" smtClean="0">
                <a:solidFill>
                  <a:schemeClr val="bg1"/>
                </a:solidFill>
                <a:latin typeface="HP Simplified" pitchFamily="34" charset="0"/>
                <a:cs typeface="HP Simplified" pitchFamily="34" charset="0"/>
              </a:rPr>
              <a:t>, </a:t>
            </a:r>
            <a:r>
              <a:rPr lang="en-US" sz="1200" b="1" dirty="0" smtClean="0">
                <a:solidFill>
                  <a:schemeClr val="bg1"/>
                </a:solidFill>
                <a:latin typeface="HP Simplified"/>
                <a:cs typeface="HP Simplified"/>
              </a:rPr>
              <a:t>interoperable</a:t>
            </a:r>
            <a:r>
              <a:rPr lang="en-US" sz="1200" dirty="0" smtClean="0">
                <a:solidFill>
                  <a:schemeClr val="bg1"/>
                </a:solidFill>
                <a:latin typeface="HP Simplified"/>
                <a:cs typeface="HP Simplified"/>
              </a:rPr>
              <a:t>, </a:t>
            </a:r>
            <a:br>
              <a:rPr lang="en-US" sz="1200" dirty="0" smtClean="0">
                <a:solidFill>
                  <a:schemeClr val="bg1"/>
                </a:solidFill>
                <a:latin typeface="HP Simplified"/>
                <a:cs typeface="HP Simplified"/>
              </a:rPr>
            </a:br>
            <a:r>
              <a:rPr lang="en-US" sz="1200" dirty="0" smtClean="0">
                <a:solidFill>
                  <a:schemeClr val="bg1"/>
                </a:solidFill>
                <a:latin typeface="HP Simplified"/>
                <a:cs typeface="HP Simplified"/>
              </a:rPr>
              <a:t>and </a:t>
            </a:r>
            <a:r>
              <a:rPr lang="en-US" sz="1200" b="1" dirty="0" smtClean="0">
                <a:solidFill>
                  <a:schemeClr val="bg1"/>
                </a:solidFill>
                <a:latin typeface="HP Simplified"/>
                <a:cs typeface="HP Simplified"/>
              </a:rPr>
              <a:t>heterogeneous</a:t>
            </a:r>
            <a:endParaRPr lang="en-US" sz="1200" b="1" dirty="0">
              <a:solidFill>
                <a:schemeClr val="bg1"/>
              </a:solidFill>
              <a:latin typeface="HP Simplified"/>
              <a:cs typeface="HP Simplified"/>
            </a:endParaRPr>
          </a:p>
          <a:p>
            <a:pPr marL="171450" indent="-171450" defTabSz="430213">
              <a:spcAft>
                <a:spcPts val="400"/>
              </a:spcAft>
              <a:buSzPct val="100000"/>
              <a:buFont typeface="Arial"/>
              <a:buChar char="•"/>
            </a:pPr>
            <a:r>
              <a:rPr lang="en-US" sz="1200" dirty="0" smtClean="0">
                <a:solidFill>
                  <a:schemeClr val="bg1"/>
                </a:solidFill>
                <a:latin typeface="HP Simplified" pitchFamily="34" charset="0"/>
                <a:cs typeface="HP Simplified" pitchFamily="34" charset="0"/>
              </a:rPr>
              <a:t>Based </a:t>
            </a:r>
            <a:r>
              <a:rPr lang="en-US" sz="1200" dirty="0">
                <a:solidFill>
                  <a:schemeClr val="bg1"/>
                </a:solidFill>
                <a:latin typeface="HP Simplified" pitchFamily="34" charset="0"/>
                <a:cs typeface="HP Simplified" pitchFamily="34" charset="0"/>
              </a:rPr>
              <a:t>on </a:t>
            </a:r>
            <a:r>
              <a:rPr lang="en-US" sz="1200" b="1" dirty="0" smtClean="0">
                <a:solidFill>
                  <a:schemeClr val="bg1"/>
                </a:solidFill>
                <a:latin typeface="HP Simplified"/>
                <a:cs typeface="HP Simplified"/>
              </a:rPr>
              <a:t>open source</a:t>
            </a:r>
            <a:r>
              <a:rPr lang="en-US" sz="1200" dirty="0" smtClean="0">
                <a:solidFill>
                  <a:schemeClr val="bg1"/>
                </a:solidFill>
                <a:latin typeface="HP Simplified" pitchFamily="34" charset="0"/>
                <a:cs typeface="HP Simplified" pitchFamily="34" charset="0"/>
              </a:rPr>
              <a:t> </a:t>
            </a:r>
            <a:r>
              <a:rPr lang="en-US" sz="1200" dirty="0">
                <a:solidFill>
                  <a:schemeClr val="bg1"/>
                </a:solidFill>
                <a:latin typeface="HP Simplified" pitchFamily="34" charset="0"/>
                <a:cs typeface="HP Simplified" pitchFamily="34" charset="0"/>
              </a:rPr>
              <a:t>to </a:t>
            </a:r>
            <a:r>
              <a:rPr lang="en-US" sz="1200" dirty="0" smtClean="0">
                <a:solidFill>
                  <a:schemeClr val="bg1"/>
                </a:solidFill>
                <a:latin typeface="HP Simplified" pitchFamily="34" charset="0"/>
                <a:cs typeface="HP Simplified" pitchFamily="34" charset="0"/>
              </a:rPr>
              <a:t>accelerate </a:t>
            </a:r>
            <a:r>
              <a:rPr lang="en-US" sz="1200" b="1" dirty="0">
                <a:solidFill>
                  <a:schemeClr val="bg1"/>
                </a:solidFill>
                <a:latin typeface="HP Simplified"/>
                <a:cs typeface="HP Simplified"/>
              </a:rPr>
              <a:t>innovation</a:t>
            </a:r>
            <a:r>
              <a:rPr lang="en-US" sz="1200" dirty="0">
                <a:solidFill>
                  <a:schemeClr val="bg1"/>
                </a:solidFill>
                <a:latin typeface="HP Simplified" pitchFamily="34" charset="0"/>
                <a:cs typeface="HP Simplified" pitchFamily="34" charset="0"/>
              </a:rPr>
              <a:t> </a:t>
            </a:r>
          </a:p>
          <a:p>
            <a:pPr marL="171450" indent="-171450" defTabSz="430213">
              <a:spcAft>
                <a:spcPts val="400"/>
              </a:spcAft>
              <a:buSzPct val="100000"/>
              <a:buFont typeface="Arial"/>
              <a:buChar char="•"/>
            </a:pPr>
            <a:r>
              <a:rPr lang="en-US" sz="1200" dirty="0" smtClean="0">
                <a:solidFill>
                  <a:schemeClr val="bg1"/>
                </a:solidFill>
                <a:latin typeface="HP Simplified" pitchFamily="34" charset="0"/>
                <a:cs typeface="HP Simplified" pitchFamily="34" charset="0"/>
              </a:rPr>
              <a:t>Deploy </a:t>
            </a:r>
            <a:r>
              <a:rPr lang="en-US" sz="1200" dirty="0">
                <a:solidFill>
                  <a:schemeClr val="bg1"/>
                </a:solidFill>
                <a:latin typeface="HP Simplified" pitchFamily="34" charset="0"/>
                <a:cs typeface="HP Simplified" pitchFamily="34" charset="0"/>
              </a:rPr>
              <a:t>applications on </a:t>
            </a:r>
            <a:r>
              <a:rPr lang="en-US" sz="1200" b="1" dirty="0" smtClean="0">
                <a:solidFill>
                  <a:schemeClr val="bg1"/>
                </a:solidFill>
                <a:latin typeface="HP Simplified"/>
                <a:cs typeface="HP Simplified"/>
              </a:rPr>
              <a:t>multiple </a:t>
            </a:r>
            <a:r>
              <a:rPr lang="en-US" sz="1200" b="1" dirty="0">
                <a:solidFill>
                  <a:schemeClr val="bg1"/>
                </a:solidFill>
                <a:latin typeface="HP Simplified"/>
                <a:cs typeface="HP Simplified"/>
              </a:rPr>
              <a:t>deployment </a:t>
            </a:r>
            <a:r>
              <a:rPr lang="en-US" sz="1200" b="1" dirty="0" smtClean="0">
                <a:solidFill>
                  <a:schemeClr val="bg1"/>
                </a:solidFill>
                <a:latin typeface="HP Simplified"/>
                <a:cs typeface="HP Simplified"/>
              </a:rPr>
              <a:t>models</a:t>
            </a:r>
          </a:p>
        </p:txBody>
      </p:sp>
      <p:sp>
        <p:nvSpPr>
          <p:cNvPr id="10" name="TextBox 9"/>
          <p:cNvSpPr txBox="1"/>
          <p:nvPr/>
        </p:nvSpPr>
        <p:spPr>
          <a:xfrm>
            <a:off x="3045419" y="3500875"/>
            <a:ext cx="2705810" cy="1052789"/>
          </a:xfrm>
          <a:prstGeom prst="rect">
            <a:avLst/>
          </a:prstGeom>
          <a:noFill/>
        </p:spPr>
        <p:txBody>
          <a:bodyPr wrap="square" rtlCol="0">
            <a:spAutoFit/>
          </a:bodyPr>
          <a:lstStyle/>
          <a:p>
            <a:pPr marL="171450" indent="-171450" defTabSz="430213">
              <a:lnSpc>
                <a:spcPts val="1680"/>
              </a:lnSpc>
              <a:spcAft>
                <a:spcPts val="400"/>
              </a:spcAft>
              <a:buSzPct val="100000"/>
              <a:buFont typeface="Arial"/>
              <a:buChar char="•"/>
            </a:pPr>
            <a:r>
              <a:rPr lang="en-US" sz="1200" dirty="0">
                <a:solidFill>
                  <a:schemeClr val="bg1"/>
                </a:solidFill>
                <a:latin typeface="HP Simplified" pitchFamily="34" charset="0"/>
                <a:cs typeface="HP Simplified" pitchFamily="34" charset="0"/>
              </a:rPr>
              <a:t>Enterprise-grade </a:t>
            </a:r>
            <a:r>
              <a:rPr lang="en-US" sz="1200" b="1" dirty="0">
                <a:solidFill>
                  <a:schemeClr val="bg1"/>
                </a:solidFill>
                <a:latin typeface="HP Simplified"/>
                <a:cs typeface="HP Simplified"/>
              </a:rPr>
              <a:t>security</a:t>
            </a:r>
          </a:p>
          <a:p>
            <a:pPr marL="171450" indent="-171450" defTabSz="430213">
              <a:lnSpc>
                <a:spcPts val="1680"/>
              </a:lnSpc>
              <a:spcAft>
                <a:spcPts val="400"/>
              </a:spcAft>
              <a:buSzPct val="100000"/>
              <a:buFont typeface="Arial"/>
              <a:buChar char="•"/>
            </a:pPr>
            <a:r>
              <a:rPr lang="en-US" sz="1200" b="1" dirty="0" smtClean="0">
                <a:solidFill>
                  <a:schemeClr val="bg1"/>
                </a:solidFill>
                <a:latin typeface="HP Simplified"/>
                <a:cs typeface="HP Simplified"/>
              </a:rPr>
              <a:t>Visibility</a:t>
            </a:r>
            <a:r>
              <a:rPr lang="en-US" sz="1200" dirty="0">
                <a:solidFill>
                  <a:schemeClr val="bg1"/>
                </a:solidFill>
                <a:latin typeface="HP Simplified" pitchFamily="34" charset="0"/>
                <a:cs typeface="HP Simplified" pitchFamily="34" charset="0"/>
              </a:rPr>
              <a:t>, </a:t>
            </a:r>
            <a:r>
              <a:rPr lang="en-US" sz="1200" b="1" dirty="0">
                <a:solidFill>
                  <a:schemeClr val="bg1"/>
                </a:solidFill>
                <a:latin typeface="HP Simplified"/>
                <a:cs typeface="HP Simplified"/>
              </a:rPr>
              <a:t>control</a:t>
            </a:r>
            <a:r>
              <a:rPr lang="en-US" sz="1200" dirty="0">
                <a:solidFill>
                  <a:schemeClr val="bg1"/>
                </a:solidFill>
                <a:latin typeface="HP Simplified" pitchFamily="34" charset="0"/>
                <a:cs typeface="HP Simplified" pitchFamily="34" charset="0"/>
              </a:rPr>
              <a:t>, and </a:t>
            </a:r>
            <a:r>
              <a:rPr lang="en-US" sz="1200" b="1" dirty="0" smtClean="0">
                <a:solidFill>
                  <a:schemeClr val="bg1"/>
                </a:solidFill>
                <a:latin typeface="HP Simplified"/>
                <a:cs typeface="HP Simplified"/>
              </a:rPr>
              <a:t>governance</a:t>
            </a:r>
            <a:r>
              <a:rPr lang="en-US" sz="1200" dirty="0" smtClean="0">
                <a:solidFill>
                  <a:schemeClr val="bg1"/>
                </a:solidFill>
                <a:latin typeface="HP Simplified" pitchFamily="34" charset="0"/>
                <a:cs typeface="HP Simplified" pitchFamily="34" charset="0"/>
              </a:rPr>
              <a:t> </a:t>
            </a:r>
            <a:r>
              <a:rPr lang="en-US" sz="1200" dirty="0">
                <a:solidFill>
                  <a:schemeClr val="bg1"/>
                </a:solidFill>
                <a:latin typeface="HP Simplified" pitchFamily="34" charset="0"/>
                <a:cs typeface="HP Simplified" pitchFamily="34" charset="0"/>
              </a:rPr>
              <a:t>for hybrid IT</a:t>
            </a:r>
          </a:p>
          <a:p>
            <a:pPr marL="171450" indent="-171450" defTabSz="430213">
              <a:lnSpc>
                <a:spcPts val="1680"/>
              </a:lnSpc>
              <a:spcAft>
                <a:spcPts val="400"/>
              </a:spcAft>
              <a:buSzPct val="100000"/>
              <a:buFont typeface="Arial"/>
              <a:buChar char="•"/>
            </a:pPr>
            <a:r>
              <a:rPr lang="en-US" sz="1200" b="1" dirty="0" smtClean="0">
                <a:solidFill>
                  <a:schemeClr val="bg1"/>
                </a:solidFill>
                <a:latin typeface="HP Simplified"/>
                <a:cs typeface="HP Simplified"/>
              </a:rPr>
              <a:t>Reliable</a:t>
            </a:r>
            <a:r>
              <a:rPr lang="en-US" sz="1200" dirty="0">
                <a:solidFill>
                  <a:schemeClr val="bg1"/>
                </a:solidFill>
                <a:latin typeface="HP Simplified" pitchFamily="34" charset="0"/>
                <a:cs typeface="HP Simplified" pitchFamily="34" charset="0"/>
              </a:rPr>
              <a:t>, </a:t>
            </a:r>
            <a:r>
              <a:rPr lang="en-US" sz="1200" b="1" dirty="0" smtClean="0">
                <a:solidFill>
                  <a:schemeClr val="bg1"/>
                </a:solidFill>
                <a:latin typeface="HP Simplified"/>
                <a:cs typeface="HP Simplified"/>
              </a:rPr>
              <a:t>predictable</a:t>
            </a:r>
            <a:r>
              <a:rPr lang="en-US" sz="1200" dirty="0" smtClean="0">
                <a:solidFill>
                  <a:schemeClr val="bg1"/>
                </a:solidFill>
                <a:latin typeface="HP Simplified" pitchFamily="34" charset="0"/>
                <a:cs typeface="HP Simplified" pitchFamily="34" charset="0"/>
              </a:rPr>
              <a:t> </a:t>
            </a:r>
            <a:r>
              <a:rPr lang="en-US" sz="1200" dirty="0">
                <a:solidFill>
                  <a:schemeClr val="bg1"/>
                </a:solidFill>
                <a:latin typeface="HP Simplified" pitchFamily="34" charset="0"/>
                <a:cs typeface="HP Simplified" pitchFamily="34" charset="0"/>
              </a:rPr>
              <a:t>services</a:t>
            </a:r>
            <a:endParaRPr lang="en-US" sz="1200" dirty="0" smtClean="0">
              <a:solidFill>
                <a:schemeClr val="bg1"/>
              </a:solidFill>
              <a:latin typeface="HP Simplified" pitchFamily="34" charset="0"/>
              <a:cs typeface="HP Simplified" pitchFamily="34" charset="0"/>
            </a:endParaRPr>
          </a:p>
        </p:txBody>
      </p:sp>
      <p:sp>
        <p:nvSpPr>
          <p:cNvPr id="11" name="TextBox 10"/>
          <p:cNvSpPr txBox="1"/>
          <p:nvPr/>
        </p:nvSpPr>
        <p:spPr>
          <a:xfrm>
            <a:off x="5699728" y="3500874"/>
            <a:ext cx="2710211" cy="1052789"/>
          </a:xfrm>
          <a:prstGeom prst="round1Rect">
            <a:avLst/>
          </a:prstGeom>
          <a:noFill/>
        </p:spPr>
        <p:txBody>
          <a:bodyPr wrap="square" rtlCol="0">
            <a:spAutoFit/>
          </a:bodyPr>
          <a:lstStyle/>
          <a:p>
            <a:pPr marL="171450" indent="-171450" defTabSz="430213">
              <a:lnSpc>
                <a:spcPts val="1680"/>
              </a:lnSpc>
              <a:spcAft>
                <a:spcPts val="400"/>
              </a:spcAft>
              <a:buSzPct val="100000"/>
              <a:buFont typeface="Arial"/>
              <a:buChar char="•"/>
            </a:pPr>
            <a:r>
              <a:rPr lang="en-US" sz="1200" dirty="0">
                <a:solidFill>
                  <a:schemeClr val="bg1"/>
                </a:solidFill>
                <a:latin typeface="HP Simplified" pitchFamily="34" charset="0"/>
                <a:cs typeface="HP Simplified" pitchFamily="34" charset="0"/>
              </a:rPr>
              <a:t>Speed time to </a:t>
            </a:r>
            <a:r>
              <a:rPr lang="en-US" sz="1200" b="1" dirty="0">
                <a:solidFill>
                  <a:schemeClr val="bg1"/>
                </a:solidFill>
                <a:latin typeface="HP Simplified"/>
                <a:cs typeface="HP Simplified"/>
              </a:rPr>
              <a:t>innovation</a:t>
            </a:r>
          </a:p>
          <a:p>
            <a:pPr marL="171450" indent="-171450" defTabSz="430213">
              <a:lnSpc>
                <a:spcPts val="1680"/>
              </a:lnSpc>
              <a:spcAft>
                <a:spcPts val="400"/>
              </a:spcAft>
              <a:buSzPct val="100000"/>
              <a:buFont typeface="Arial"/>
              <a:buChar char="•"/>
            </a:pPr>
            <a:r>
              <a:rPr lang="en-US" sz="1200" b="1" dirty="0" smtClean="0">
                <a:solidFill>
                  <a:schemeClr val="bg1"/>
                </a:solidFill>
                <a:latin typeface="HP Simplified"/>
                <a:cs typeface="HP Simplified"/>
              </a:rPr>
              <a:t>Scale</a:t>
            </a:r>
            <a:r>
              <a:rPr lang="en-US" sz="1200" dirty="0" smtClean="0">
                <a:solidFill>
                  <a:schemeClr val="bg1"/>
                </a:solidFill>
                <a:latin typeface="HP Simplified" pitchFamily="34" charset="0"/>
                <a:cs typeface="HP Simplified" pitchFamily="34" charset="0"/>
              </a:rPr>
              <a:t> </a:t>
            </a:r>
            <a:r>
              <a:rPr lang="en-US" sz="1200" dirty="0">
                <a:solidFill>
                  <a:schemeClr val="bg1"/>
                </a:solidFill>
                <a:latin typeface="HP Simplified" pitchFamily="34" charset="0"/>
                <a:cs typeface="HP Simplified" pitchFamily="34" charset="0"/>
              </a:rPr>
              <a:t>with </a:t>
            </a:r>
            <a:r>
              <a:rPr lang="en-US" sz="1200" dirty="0" smtClean="0">
                <a:solidFill>
                  <a:schemeClr val="bg1"/>
                </a:solidFill>
                <a:latin typeface="HP Simplified" pitchFamily="34" charset="0"/>
                <a:cs typeface="HP Simplified" pitchFamily="34" charset="0"/>
              </a:rPr>
              <a:t>the right </a:t>
            </a:r>
            <a:r>
              <a:rPr lang="en-US" sz="1200" b="1" dirty="0" smtClean="0">
                <a:solidFill>
                  <a:schemeClr val="bg1"/>
                </a:solidFill>
                <a:latin typeface="HP Simplified"/>
                <a:cs typeface="HP Simplified"/>
              </a:rPr>
              <a:t>economics</a:t>
            </a:r>
            <a:endParaRPr lang="en-US" sz="1200" b="1" dirty="0">
              <a:solidFill>
                <a:schemeClr val="bg1"/>
              </a:solidFill>
              <a:latin typeface="HP Simplified"/>
              <a:cs typeface="HP Simplified"/>
            </a:endParaRPr>
          </a:p>
          <a:p>
            <a:pPr marL="171450" indent="-171450" defTabSz="430213">
              <a:lnSpc>
                <a:spcPts val="1680"/>
              </a:lnSpc>
              <a:spcAft>
                <a:spcPts val="400"/>
              </a:spcAft>
              <a:buSzPct val="100000"/>
              <a:buFont typeface="Arial"/>
              <a:buChar char="•"/>
            </a:pPr>
            <a:r>
              <a:rPr lang="en-US" sz="1200" dirty="0" smtClean="0">
                <a:solidFill>
                  <a:schemeClr val="bg1"/>
                </a:solidFill>
                <a:latin typeface="HP Simplified" pitchFamily="34" charset="0"/>
                <a:cs typeface="HP Simplified" pitchFamily="34" charset="0"/>
              </a:rPr>
              <a:t>Planning</a:t>
            </a:r>
            <a:r>
              <a:rPr lang="en-US" sz="1200" dirty="0">
                <a:solidFill>
                  <a:schemeClr val="bg1"/>
                </a:solidFill>
                <a:latin typeface="HP Simplified" pitchFamily="34" charset="0"/>
                <a:cs typeface="HP Simplified" pitchFamily="34" charset="0"/>
              </a:rPr>
              <a:t>, building, and </a:t>
            </a:r>
            <a:r>
              <a:rPr lang="en-US" sz="1200" dirty="0" smtClean="0">
                <a:solidFill>
                  <a:schemeClr val="bg1"/>
                </a:solidFill>
                <a:latin typeface="HP Simplified" pitchFamily="34" charset="0"/>
                <a:cs typeface="HP Simplified" pitchFamily="34" charset="0"/>
              </a:rPr>
              <a:t>managing </a:t>
            </a:r>
            <a:r>
              <a:rPr lang="en-US" sz="1200" b="1" dirty="0">
                <a:solidFill>
                  <a:schemeClr val="bg1"/>
                </a:solidFill>
                <a:latin typeface="HP Simplified"/>
                <a:cs typeface="HP Simplified"/>
              </a:rPr>
              <a:t>expertise</a:t>
            </a:r>
            <a:endParaRPr lang="en-US" sz="1200" b="1" dirty="0" smtClean="0">
              <a:solidFill>
                <a:schemeClr val="bg1"/>
              </a:solidFill>
              <a:latin typeface="HP Simplified"/>
              <a:cs typeface="HP Simplified"/>
            </a:endParaRPr>
          </a:p>
        </p:txBody>
      </p:sp>
      <p:sp>
        <p:nvSpPr>
          <p:cNvPr id="12" name="TextBox 11"/>
          <p:cNvSpPr txBox="1"/>
          <p:nvPr/>
        </p:nvSpPr>
        <p:spPr>
          <a:xfrm>
            <a:off x="1122660" y="3183207"/>
            <a:ext cx="752129" cy="400110"/>
          </a:xfrm>
          <a:prstGeom prst="rect">
            <a:avLst/>
          </a:prstGeom>
          <a:noFill/>
        </p:spPr>
        <p:txBody>
          <a:bodyPr wrap="none" rtlCol="0">
            <a:spAutoFit/>
          </a:bodyPr>
          <a:lstStyle/>
          <a:p>
            <a:pPr defTabSz="430213">
              <a:spcAft>
                <a:spcPts val="400"/>
              </a:spcAft>
              <a:buSzPct val="100000"/>
            </a:pPr>
            <a:r>
              <a:rPr lang="en-US" sz="2000" b="1" dirty="0" smtClean="0">
                <a:solidFill>
                  <a:schemeClr val="bg1"/>
                </a:solidFill>
                <a:latin typeface="HP Simplified"/>
                <a:cs typeface="HP Simplified"/>
              </a:rPr>
              <a:t>Open</a:t>
            </a:r>
          </a:p>
        </p:txBody>
      </p:sp>
      <p:sp>
        <p:nvSpPr>
          <p:cNvPr id="13" name="TextBox 12"/>
          <p:cNvSpPr txBox="1"/>
          <p:nvPr/>
        </p:nvSpPr>
        <p:spPr>
          <a:xfrm>
            <a:off x="3724041" y="3183207"/>
            <a:ext cx="928459" cy="400110"/>
          </a:xfrm>
          <a:prstGeom prst="rect">
            <a:avLst/>
          </a:prstGeom>
          <a:noFill/>
        </p:spPr>
        <p:txBody>
          <a:bodyPr wrap="none" rtlCol="0">
            <a:spAutoFit/>
          </a:bodyPr>
          <a:lstStyle/>
          <a:p>
            <a:pPr defTabSz="430213">
              <a:spcAft>
                <a:spcPts val="400"/>
              </a:spcAft>
              <a:buSzPct val="100000"/>
            </a:pPr>
            <a:r>
              <a:rPr lang="en-US" sz="2000" b="1" dirty="0" smtClean="0">
                <a:solidFill>
                  <a:schemeClr val="bg1"/>
                </a:solidFill>
                <a:latin typeface="HP Simplified"/>
                <a:cs typeface="HP Simplified"/>
              </a:rPr>
              <a:t>Secure</a:t>
            </a:r>
          </a:p>
        </p:txBody>
      </p:sp>
      <p:sp>
        <p:nvSpPr>
          <p:cNvPr id="14" name="TextBox 13"/>
          <p:cNvSpPr txBox="1"/>
          <p:nvPr/>
        </p:nvSpPr>
        <p:spPr>
          <a:xfrm>
            <a:off x="6488834" y="3183208"/>
            <a:ext cx="745717" cy="400110"/>
          </a:xfrm>
          <a:prstGeom prst="rect">
            <a:avLst/>
          </a:prstGeom>
          <a:noFill/>
        </p:spPr>
        <p:txBody>
          <a:bodyPr wrap="none" rtlCol="0">
            <a:spAutoFit/>
          </a:bodyPr>
          <a:lstStyle/>
          <a:p>
            <a:pPr defTabSz="430213">
              <a:spcAft>
                <a:spcPts val="400"/>
              </a:spcAft>
              <a:buSzPct val="100000"/>
            </a:pPr>
            <a:r>
              <a:rPr lang="en-US" sz="2000" b="1" dirty="0" smtClean="0">
                <a:solidFill>
                  <a:schemeClr val="bg1"/>
                </a:solidFill>
                <a:latin typeface="HP Simplified"/>
                <a:cs typeface="HP Simplified"/>
              </a:rPr>
              <a:t>Agile</a:t>
            </a:r>
          </a:p>
        </p:txBody>
      </p:sp>
      <p:grpSp>
        <p:nvGrpSpPr>
          <p:cNvPr id="18" name="Group 17"/>
          <p:cNvGrpSpPr/>
          <p:nvPr/>
        </p:nvGrpSpPr>
        <p:grpSpPr>
          <a:xfrm>
            <a:off x="962530" y="1510689"/>
            <a:ext cx="947695" cy="761173"/>
            <a:chOff x="1049737" y="1181677"/>
            <a:chExt cx="947695" cy="761173"/>
          </a:xfrm>
        </p:grpSpPr>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4993" y="1181677"/>
              <a:ext cx="673199"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049737" y="1681240"/>
              <a:ext cx="947695" cy="261610"/>
            </a:xfrm>
            <a:prstGeom prst="rect">
              <a:avLst/>
            </a:prstGeom>
            <a:noFill/>
          </p:spPr>
          <p:txBody>
            <a:bodyPr wrap="none" rtlCol="0">
              <a:spAutoFit/>
            </a:bodyPr>
            <a:lstStyle/>
            <a:p>
              <a:pPr marL="0" defTabSz="430213">
                <a:spcAft>
                  <a:spcPts val="400"/>
                </a:spcAft>
                <a:buSzPct val="100000"/>
              </a:pPr>
              <a:r>
                <a:rPr lang="en-US" sz="1100" dirty="0" smtClean="0">
                  <a:solidFill>
                    <a:srgbClr val="000000"/>
                  </a:solidFill>
                  <a:latin typeface="HP Simplified" pitchFamily="34" charset="0"/>
                  <a:cs typeface="HP Simplified" pitchFamily="34" charset="0"/>
                </a:rPr>
                <a:t>Private cloud</a:t>
              </a:r>
            </a:p>
          </p:txBody>
        </p:sp>
      </p:grpSp>
      <p:grpSp>
        <p:nvGrpSpPr>
          <p:cNvPr id="21" name="Group 20"/>
          <p:cNvGrpSpPr/>
          <p:nvPr/>
        </p:nvGrpSpPr>
        <p:grpSpPr>
          <a:xfrm>
            <a:off x="6497896" y="1516425"/>
            <a:ext cx="1415261" cy="894400"/>
            <a:chOff x="5577536" y="989373"/>
            <a:chExt cx="1415261" cy="894400"/>
          </a:xfrm>
        </p:grpSpPr>
        <p:pic>
          <p:nvPicPr>
            <p:cNvPr id="22"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34486" y="989373"/>
              <a:ext cx="668424" cy="4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577536" y="1520597"/>
              <a:ext cx="1415261" cy="363176"/>
            </a:xfrm>
            <a:prstGeom prst="rect">
              <a:avLst/>
            </a:prstGeom>
            <a:noFill/>
          </p:spPr>
          <p:txBody>
            <a:bodyPr wrap="square" rtlCol="0">
              <a:spAutoFit/>
            </a:bodyPr>
            <a:lstStyle/>
            <a:p>
              <a:pPr marL="0" algn="ctr" defTabSz="430213">
                <a:lnSpc>
                  <a:spcPct val="80000"/>
                </a:lnSpc>
                <a:spcAft>
                  <a:spcPts val="0"/>
                </a:spcAft>
                <a:buSzPct val="100000"/>
              </a:pPr>
              <a:r>
                <a:rPr lang="en-US" sz="1100" dirty="0" smtClean="0">
                  <a:solidFill>
                    <a:srgbClr val="000000"/>
                  </a:solidFill>
                  <a:latin typeface="HP Simplified" pitchFamily="34" charset="0"/>
                  <a:cs typeface="HP Simplified" pitchFamily="34" charset="0"/>
                </a:rPr>
                <a:t>Public cloud</a:t>
              </a:r>
              <a:br>
                <a:rPr lang="en-US" sz="1100" dirty="0" smtClean="0">
                  <a:solidFill>
                    <a:srgbClr val="000000"/>
                  </a:solidFill>
                  <a:latin typeface="HP Simplified" pitchFamily="34" charset="0"/>
                  <a:cs typeface="HP Simplified" pitchFamily="34" charset="0"/>
                </a:rPr>
              </a:br>
              <a:r>
                <a:rPr lang="en-US" sz="1100" dirty="0" smtClean="0">
                  <a:solidFill>
                    <a:srgbClr val="000000"/>
                  </a:solidFill>
                  <a:latin typeface="HP Simplified" pitchFamily="34" charset="0"/>
                  <a:cs typeface="HP Simplified" pitchFamily="34" charset="0"/>
                </a:rPr>
                <a:t>and SaaS</a:t>
              </a:r>
            </a:p>
          </p:txBody>
        </p:sp>
      </p:grpSp>
      <p:grpSp>
        <p:nvGrpSpPr>
          <p:cNvPr id="24" name="Group 23"/>
          <p:cNvGrpSpPr/>
          <p:nvPr/>
        </p:nvGrpSpPr>
        <p:grpSpPr>
          <a:xfrm>
            <a:off x="4657243" y="1524310"/>
            <a:ext cx="1467528" cy="889593"/>
            <a:chOff x="3748701" y="1061047"/>
            <a:chExt cx="1467528" cy="889593"/>
          </a:xfrm>
        </p:grpSpPr>
        <p:pic>
          <p:nvPicPr>
            <p:cNvPr id="25"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36935" y="1061047"/>
              <a:ext cx="673881"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3748701" y="1587464"/>
              <a:ext cx="1467528" cy="363176"/>
            </a:xfrm>
            <a:prstGeom prst="rect">
              <a:avLst/>
            </a:prstGeom>
            <a:noFill/>
          </p:spPr>
          <p:txBody>
            <a:bodyPr wrap="square" rtlCol="0">
              <a:spAutoFit/>
            </a:bodyPr>
            <a:lstStyle/>
            <a:p>
              <a:pPr marL="0" algn="ctr" defTabSz="430213">
                <a:lnSpc>
                  <a:spcPct val="80000"/>
                </a:lnSpc>
                <a:spcAft>
                  <a:spcPts val="0"/>
                </a:spcAft>
                <a:buSzPct val="100000"/>
              </a:pPr>
              <a:r>
                <a:rPr lang="en-US" sz="1100" dirty="0" smtClean="0">
                  <a:solidFill>
                    <a:srgbClr val="000000"/>
                  </a:solidFill>
                  <a:latin typeface="HP Simplified" pitchFamily="34" charset="0"/>
                  <a:cs typeface="HP Simplified" pitchFamily="34" charset="0"/>
                </a:rPr>
                <a:t>Managed virtual private </a:t>
              </a:r>
              <a:r>
                <a:rPr lang="en-US" sz="1100" dirty="0">
                  <a:solidFill>
                    <a:srgbClr val="000000"/>
                  </a:solidFill>
                  <a:latin typeface="HP Simplified" pitchFamily="34" charset="0"/>
                  <a:cs typeface="HP Simplified" pitchFamily="34" charset="0"/>
                </a:rPr>
                <a:t>c</a:t>
              </a:r>
              <a:r>
                <a:rPr lang="en-US" sz="1100" dirty="0" smtClean="0">
                  <a:solidFill>
                    <a:srgbClr val="000000"/>
                  </a:solidFill>
                  <a:latin typeface="HP Simplified" pitchFamily="34" charset="0"/>
                  <a:cs typeface="HP Simplified" pitchFamily="34" charset="0"/>
                </a:rPr>
                <a:t>loud</a:t>
              </a:r>
            </a:p>
          </p:txBody>
        </p:sp>
      </p:grpSp>
      <p:grpSp>
        <p:nvGrpSpPr>
          <p:cNvPr id="27" name="Group 26"/>
          <p:cNvGrpSpPr/>
          <p:nvPr/>
        </p:nvGrpSpPr>
        <p:grpSpPr>
          <a:xfrm>
            <a:off x="2614515" y="1510740"/>
            <a:ext cx="1367942" cy="898514"/>
            <a:chOff x="2259864" y="1000025"/>
            <a:chExt cx="1367942" cy="898514"/>
          </a:xfrm>
        </p:grpSpPr>
        <p:sp>
          <p:nvSpPr>
            <p:cNvPr id="28" name="TextBox 27"/>
            <p:cNvSpPr txBox="1"/>
            <p:nvPr/>
          </p:nvSpPr>
          <p:spPr>
            <a:xfrm>
              <a:off x="2259864" y="1535363"/>
              <a:ext cx="1367942" cy="363176"/>
            </a:xfrm>
            <a:prstGeom prst="rect">
              <a:avLst/>
            </a:prstGeom>
            <a:noFill/>
          </p:spPr>
          <p:txBody>
            <a:bodyPr wrap="square" rtlCol="0">
              <a:spAutoFit/>
            </a:bodyPr>
            <a:lstStyle/>
            <a:p>
              <a:pPr marL="0" algn="ctr" defTabSz="430213">
                <a:lnSpc>
                  <a:spcPct val="80000"/>
                </a:lnSpc>
                <a:spcAft>
                  <a:spcPts val="0"/>
                </a:spcAft>
                <a:buSzPct val="100000"/>
              </a:pPr>
              <a:r>
                <a:rPr lang="en-US" sz="1100" dirty="0" smtClean="0">
                  <a:solidFill>
                    <a:srgbClr val="000000"/>
                  </a:solidFill>
                  <a:latin typeface="HP Simplified" pitchFamily="34" charset="0"/>
                  <a:cs typeface="HP Simplified" pitchFamily="34" charset="0"/>
                </a:rPr>
                <a:t>Managed</a:t>
              </a:r>
              <a:br>
                <a:rPr lang="en-US" sz="1100" dirty="0" smtClean="0">
                  <a:solidFill>
                    <a:srgbClr val="000000"/>
                  </a:solidFill>
                  <a:latin typeface="HP Simplified" pitchFamily="34" charset="0"/>
                  <a:cs typeface="HP Simplified" pitchFamily="34" charset="0"/>
                </a:rPr>
              </a:br>
              <a:r>
                <a:rPr lang="en-US" sz="1100" dirty="0" smtClean="0">
                  <a:solidFill>
                    <a:srgbClr val="000000"/>
                  </a:solidFill>
                  <a:latin typeface="HP Simplified" pitchFamily="34" charset="0"/>
                  <a:cs typeface="HP Simplified" pitchFamily="34" charset="0"/>
                </a:rPr>
                <a:t>private cloud</a:t>
              </a:r>
            </a:p>
          </p:txBody>
        </p:sp>
        <p:pic>
          <p:nvPicPr>
            <p:cNvPr id="2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6863" y="1000025"/>
              <a:ext cx="673199" cy="47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ound Same Side Corner Rectangle 29"/>
          <p:cNvSpPr/>
          <p:nvPr/>
        </p:nvSpPr>
        <p:spPr>
          <a:xfrm>
            <a:off x="351242" y="2423874"/>
            <a:ext cx="7954557" cy="340436"/>
          </a:xfrm>
          <a:prstGeom prst="round2SameRect">
            <a:avLst>
              <a:gd name="adj1" fmla="val 0"/>
              <a:gd name="adj2"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bIns="64008" rtlCol="0" anchor="ctr"/>
          <a:lstStyle/>
          <a:p>
            <a:pPr algn="ctr"/>
            <a:r>
              <a:rPr lang="en-US" dirty="0" smtClean="0"/>
              <a:t>HP Helion OpenStack common architecture</a:t>
            </a:r>
            <a:endParaRPr lang="en-US" dirty="0"/>
          </a:p>
        </p:txBody>
      </p:sp>
      <p:sp>
        <p:nvSpPr>
          <p:cNvPr id="31" name="Rounded Rectangle 30"/>
          <p:cNvSpPr/>
          <p:nvPr/>
        </p:nvSpPr>
        <p:spPr>
          <a:xfrm>
            <a:off x="6267256" y="807418"/>
            <a:ext cx="1613726" cy="29885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b="1" dirty="0" smtClean="0">
                <a:solidFill>
                  <a:srgbClr val="0096D6"/>
                </a:solidFill>
              </a:rPr>
              <a:t>Consume</a:t>
            </a:r>
            <a:endParaRPr lang="en-US" b="1" dirty="0">
              <a:solidFill>
                <a:srgbClr val="0096D6"/>
              </a:solidFill>
            </a:endParaRPr>
          </a:p>
        </p:txBody>
      </p:sp>
      <p:sp>
        <p:nvSpPr>
          <p:cNvPr id="32" name="Rounded Rectangle 31"/>
          <p:cNvSpPr/>
          <p:nvPr/>
        </p:nvSpPr>
        <p:spPr>
          <a:xfrm>
            <a:off x="1218838" y="807418"/>
            <a:ext cx="1900600" cy="29885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en-US" b="1" dirty="0" smtClean="0">
                <a:solidFill>
                  <a:srgbClr val="0096D6"/>
                </a:solidFill>
              </a:rPr>
              <a:t>Build and operate</a:t>
            </a:r>
            <a:endParaRPr lang="en-US" b="1" dirty="0">
              <a:solidFill>
                <a:srgbClr val="0096D6"/>
              </a:solidFill>
            </a:endParaRPr>
          </a:p>
        </p:txBody>
      </p:sp>
      <p:grpSp>
        <p:nvGrpSpPr>
          <p:cNvPr id="33" name="Group 32"/>
          <p:cNvGrpSpPr/>
          <p:nvPr/>
        </p:nvGrpSpPr>
        <p:grpSpPr>
          <a:xfrm>
            <a:off x="894566" y="774489"/>
            <a:ext cx="399296" cy="384262"/>
            <a:chOff x="6871483" y="1618867"/>
            <a:chExt cx="1018901" cy="1018898"/>
          </a:xfrm>
        </p:grpSpPr>
        <p:sp>
          <p:nvSpPr>
            <p:cNvPr id="34" name="Oval 33"/>
            <p:cNvSpPr/>
            <p:nvPr/>
          </p:nvSpPr>
          <p:spPr>
            <a:xfrm>
              <a:off x="6921518" y="1662199"/>
              <a:ext cx="914400" cy="914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15182" fontAlgn="auto">
                <a:spcBef>
                  <a:spcPts val="0"/>
                </a:spcBef>
                <a:spcAft>
                  <a:spcPts val="0"/>
                </a:spcAft>
              </a:pPr>
              <a:endParaRPr lang="en-US" dirty="0">
                <a:solidFill>
                  <a:prstClr val="white"/>
                </a:solidFill>
              </a:endParaRPr>
            </a:p>
          </p:txBody>
        </p:sp>
        <p:pic>
          <p:nvPicPr>
            <p:cNvPr id="35" name="Picture 34"/>
            <p:cNvPicPr>
              <a:picLocks noChangeAspect="1"/>
            </p:cNvPicPr>
            <p:nvPr/>
          </p:nvPicPr>
          <p:blipFill>
            <a:blip r:embed="rId6" cstate="email">
              <a:clrChange>
                <a:clrFrom>
                  <a:srgbClr val="1395D6"/>
                </a:clrFrom>
                <a:clrTo>
                  <a:srgbClr val="1395D6">
                    <a:alpha val="0"/>
                  </a:srgbClr>
                </a:clrTo>
              </a:clrChange>
              <a:extLst>
                <a:ext uri="{28A0092B-C50C-407E-A947-70E740481C1C}">
                  <a14:useLocalDpi xmlns:a14="http://schemas.microsoft.com/office/drawing/2010/main" val="0"/>
                </a:ext>
              </a:extLst>
            </a:blip>
            <a:stretch>
              <a:fillRect/>
            </a:stretch>
          </p:blipFill>
          <p:spPr>
            <a:xfrm>
              <a:off x="6871483" y="1618867"/>
              <a:ext cx="1018901" cy="1018898"/>
            </a:xfrm>
            <a:prstGeom prst="ellipse">
              <a:avLst/>
            </a:prstGeom>
            <a:ln w="63500" cap="rnd">
              <a:noFill/>
            </a:ln>
            <a:effectLst/>
          </p:spPr>
        </p:pic>
      </p:grpSp>
      <p:grpSp>
        <p:nvGrpSpPr>
          <p:cNvPr id="36" name="Group 35"/>
          <p:cNvGrpSpPr/>
          <p:nvPr/>
        </p:nvGrpSpPr>
        <p:grpSpPr>
          <a:xfrm>
            <a:off x="6393688" y="790911"/>
            <a:ext cx="383195" cy="355810"/>
            <a:chOff x="6921518" y="1662199"/>
            <a:chExt cx="914400" cy="914400"/>
          </a:xfrm>
        </p:grpSpPr>
        <p:sp>
          <p:nvSpPr>
            <p:cNvPr id="37" name="Oval 36"/>
            <p:cNvSpPr/>
            <p:nvPr/>
          </p:nvSpPr>
          <p:spPr>
            <a:xfrm>
              <a:off x="6921518" y="1662199"/>
              <a:ext cx="914400" cy="914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15182" fontAlgn="auto">
                <a:spcBef>
                  <a:spcPts val="0"/>
                </a:spcBef>
                <a:spcAft>
                  <a:spcPts val="0"/>
                </a:spcAft>
              </a:pPr>
              <a:endParaRPr lang="en-US" dirty="0">
                <a:solidFill>
                  <a:prstClr val="white"/>
                </a:solidFill>
              </a:endParaRPr>
            </a:p>
          </p:txBody>
        </p:sp>
        <p:pic>
          <p:nvPicPr>
            <p:cNvPr id="38" name="Picture 3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015088" y="1831982"/>
              <a:ext cx="731690" cy="592668"/>
            </a:xfrm>
            <a:prstGeom prst="ellipse">
              <a:avLst/>
            </a:prstGeom>
            <a:ln w="63500" cap="rnd">
              <a:noFill/>
            </a:ln>
            <a:effectLst/>
          </p:spPr>
        </p:pic>
      </p:grpSp>
      <p:cxnSp>
        <p:nvCxnSpPr>
          <p:cNvPr id="39" name="Straight Connector 38"/>
          <p:cNvCxnSpPr/>
          <p:nvPr/>
        </p:nvCxnSpPr>
        <p:spPr>
          <a:xfrm>
            <a:off x="3200400" y="972456"/>
            <a:ext cx="3081564" cy="1421"/>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05473" y="973112"/>
            <a:ext cx="430072" cy="1300"/>
          </a:xfrm>
          <a:prstGeom prst="line">
            <a:avLst/>
          </a:prstGeom>
          <a:ln w="28575" cmpd="sng">
            <a:solidFill>
              <a:schemeClr val="accent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7897818" y="973112"/>
            <a:ext cx="430072" cy="1300"/>
          </a:xfrm>
          <a:prstGeom prst="line">
            <a:avLst/>
          </a:prstGeom>
          <a:ln w="28575"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2" name="Round Same Side Corner Rectangle 41"/>
          <p:cNvSpPr/>
          <p:nvPr/>
        </p:nvSpPr>
        <p:spPr>
          <a:xfrm>
            <a:off x="358048" y="2792885"/>
            <a:ext cx="7954557" cy="321790"/>
          </a:xfrm>
          <a:prstGeom prst="round2SameRect">
            <a:avLst>
              <a:gd name="adj1" fmla="val 0"/>
              <a:gd name="adj2" fmla="val 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bIns="64008" rtlCol="0" anchor="ctr"/>
          <a:lstStyle/>
          <a:p>
            <a:pPr algn="ctr"/>
            <a:r>
              <a:rPr lang="en-US" dirty="0" smtClean="0">
                <a:solidFill>
                  <a:schemeClr val="bg1"/>
                </a:solidFill>
              </a:rPr>
              <a:t>SLAs: Availability security performance compliance cost</a:t>
            </a:r>
            <a:endParaRPr lang="en-US" dirty="0">
              <a:solidFill>
                <a:schemeClr val="bg1"/>
              </a:solidFill>
            </a:endParaRPr>
          </a:p>
        </p:txBody>
      </p:sp>
      <p:sp>
        <p:nvSpPr>
          <p:cNvPr id="43" name="TextBox 42"/>
          <p:cNvSpPr txBox="1"/>
          <p:nvPr/>
        </p:nvSpPr>
        <p:spPr>
          <a:xfrm>
            <a:off x="3342016" y="1012994"/>
            <a:ext cx="1921079" cy="276999"/>
          </a:xfrm>
          <a:prstGeom prst="rect">
            <a:avLst/>
          </a:prstGeom>
          <a:noFill/>
        </p:spPr>
        <p:txBody>
          <a:bodyPr wrap="square" rtlCol="0">
            <a:spAutoFit/>
          </a:bodyPr>
          <a:lstStyle/>
          <a:p>
            <a:pPr marL="0" algn="ctr" defTabSz="430213">
              <a:spcAft>
                <a:spcPts val="400"/>
              </a:spcAft>
              <a:buSzPct val="100000"/>
            </a:pPr>
            <a:r>
              <a:rPr lang="en-US" sz="1200" b="1" dirty="0" smtClean="0">
                <a:solidFill>
                  <a:srgbClr val="000000"/>
                </a:solidFill>
                <a:latin typeface="HP Simplified" pitchFamily="34" charset="0"/>
                <a:cs typeface="HP Simplified" pitchFamily="34" charset="0"/>
              </a:rPr>
              <a:t>Cloud broker services</a:t>
            </a:r>
          </a:p>
        </p:txBody>
      </p:sp>
      <p:grpSp>
        <p:nvGrpSpPr>
          <p:cNvPr id="49" name="Group 48"/>
          <p:cNvGrpSpPr/>
          <p:nvPr/>
        </p:nvGrpSpPr>
        <p:grpSpPr>
          <a:xfrm>
            <a:off x="1698899" y="1187779"/>
            <a:ext cx="2430419" cy="600750"/>
            <a:chOff x="1815011" y="1173265"/>
            <a:chExt cx="2430419" cy="600750"/>
          </a:xfrm>
        </p:grpSpPr>
        <p:cxnSp>
          <p:nvCxnSpPr>
            <p:cNvPr id="44" name="Straight Connector 43"/>
            <p:cNvCxnSpPr>
              <a:endCxn id="19" idx="3"/>
            </p:cNvCxnSpPr>
            <p:nvPr/>
          </p:nvCxnSpPr>
          <p:spPr>
            <a:xfrm flipH="1">
              <a:off x="1815011" y="1173265"/>
              <a:ext cx="1792918" cy="57516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3784851" y="1250950"/>
              <a:ext cx="460579" cy="52306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flipH="1">
            <a:off x="4550903" y="1173268"/>
            <a:ext cx="2314307" cy="615264"/>
            <a:chOff x="1931123" y="1158751"/>
            <a:chExt cx="2314307" cy="615264"/>
          </a:xfrm>
        </p:grpSpPr>
        <p:cxnSp>
          <p:nvCxnSpPr>
            <p:cNvPr id="51" name="Straight Connector 50"/>
            <p:cNvCxnSpPr/>
            <p:nvPr/>
          </p:nvCxnSpPr>
          <p:spPr>
            <a:xfrm flipH="1">
              <a:off x="1931123" y="1158751"/>
              <a:ext cx="1792918" cy="57516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3784851" y="1250950"/>
              <a:ext cx="460579" cy="523065"/>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286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mn-lt"/>
              </a:rPr>
              <a:t>The HP approach</a:t>
            </a:r>
            <a:endParaRPr lang="en-GB" dirty="0">
              <a:latin typeface="+mn-lt"/>
            </a:endParaRPr>
          </a:p>
        </p:txBody>
      </p:sp>
      <p:sp>
        <p:nvSpPr>
          <p:cNvPr id="5" name="Content Placeholder 4"/>
          <p:cNvSpPr>
            <a:spLocks noGrp="1"/>
          </p:cNvSpPr>
          <p:nvPr>
            <p:ph sz="quarter" idx="10"/>
          </p:nvPr>
        </p:nvSpPr>
        <p:spPr>
          <a:xfrm>
            <a:off x="329184" y="1031958"/>
            <a:ext cx="3988816" cy="3516630"/>
          </a:xfrm>
        </p:spPr>
        <p:txBody>
          <a:bodyPr/>
          <a:lstStyle/>
          <a:p>
            <a:pPr lvl="0" fontAlgn="base">
              <a:spcAft>
                <a:spcPts val="0"/>
              </a:spcAft>
              <a:buSzTx/>
              <a:defRPr/>
            </a:pPr>
            <a:r>
              <a:rPr lang="en-US" sz="1600" dirty="0" smtClean="0">
                <a:solidFill>
                  <a:srgbClr val="0096D6"/>
                </a:solidFill>
                <a:latin typeface="+mn-lt"/>
                <a:ea typeface="ＭＳ Ｐゴシック" pitchFamily="34" charset="-128"/>
              </a:rPr>
              <a:t>Advise</a:t>
            </a:r>
            <a:r>
              <a:rPr lang="en-US" sz="1600" dirty="0" smtClean="0">
                <a:solidFill>
                  <a:prstClr val="black"/>
                </a:solidFill>
                <a:latin typeface="+mn-lt"/>
                <a:ea typeface="ＭＳ Ｐゴシック" pitchFamily="34" charset="-128"/>
              </a:rPr>
              <a:t> </a:t>
            </a:r>
          </a:p>
          <a:p>
            <a:pPr marL="346919" lvl="2" indent="-177056" fontAlgn="base">
              <a:buFont typeface="Arial" pitchFamily="34" charset="0"/>
              <a:buChar char="•"/>
              <a:defRPr/>
            </a:pPr>
            <a:r>
              <a:rPr lang="en-US" sz="1200" dirty="0">
                <a:solidFill>
                  <a:prstClr val="black"/>
                </a:solidFill>
                <a:latin typeface="+mn-lt"/>
                <a:ea typeface="ＭＳ Ｐゴシック" pitchFamily="34" charset="-128"/>
              </a:rPr>
              <a:t>Determine the best cloud </a:t>
            </a:r>
            <a:r>
              <a:rPr lang="en-US" sz="1200" dirty="0">
                <a:solidFill>
                  <a:srgbClr val="0096D6"/>
                </a:solidFill>
                <a:latin typeface="+mn-lt"/>
                <a:ea typeface="ＭＳ Ｐゴシック" pitchFamily="34" charset="-128"/>
              </a:rPr>
              <a:t>choice </a:t>
            </a:r>
            <a:r>
              <a:rPr lang="en-US" sz="1200" dirty="0">
                <a:solidFill>
                  <a:prstClr val="black"/>
                </a:solidFill>
                <a:latin typeface="+mn-lt"/>
                <a:ea typeface="ＭＳ Ｐゴシック" pitchFamily="34" charset="-128"/>
              </a:rPr>
              <a:t>for each </a:t>
            </a:r>
            <a:r>
              <a:rPr lang="en-US" sz="1200" dirty="0">
                <a:solidFill>
                  <a:srgbClr val="0096D6"/>
                </a:solidFill>
                <a:latin typeface="+mn-lt"/>
                <a:ea typeface="ＭＳ Ｐゴシック" pitchFamily="34" charset="-128"/>
              </a:rPr>
              <a:t>workload</a:t>
            </a:r>
          </a:p>
          <a:p>
            <a:pPr marL="346919" lvl="2" indent="-177056" fontAlgn="base">
              <a:buFont typeface="Arial" pitchFamily="34" charset="0"/>
              <a:buChar char="•"/>
              <a:defRPr/>
            </a:pPr>
            <a:r>
              <a:rPr lang="en-US" sz="1200" dirty="0">
                <a:solidFill>
                  <a:prstClr val="black"/>
                </a:solidFill>
                <a:latin typeface="+mn-lt"/>
                <a:ea typeface="ＭＳ Ｐゴシック" pitchFamily="34" charset="-128"/>
              </a:rPr>
              <a:t>Understand how to get best return on your current </a:t>
            </a:r>
            <a:br>
              <a:rPr lang="en-US" sz="1200" dirty="0">
                <a:solidFill>
                  <a:prstClr val="black"/>
                </a:solidFill>
                <a:latin typeface="+mn-lt"/>
                <a:ea typeface="ＭＳ Ｐゴシック" pitchFamily="34" charset="-128"/>
              </a:rPr>
            </a:br>
            <a:r>
              <a:rPr lang="en-US" sz="1200" dirty="0">
                <a:solidFill>
                  <a:prstClr val="black"/>
                </a:solidFill>
                <a:latin typeface="+mn-lt"/>
                <a:ea typeface="ＭＳ Ｐゴシック" pitchFamily="34" charset="-128"/>
              </a:rPr>
              <a:t>infrastructure and applications investment</a:t>
            </a:r>
          </a:p>
          <a:p>
            <a:pPr marL="346919" lvl="2" indent="-177056" fontAlgn="base">
              <a:buFont typeface="Arial" pitchFamily="34" charset="0"/>
              <a:buChar char="•"/>
              <a:defRPr/>
            </a:pPr>
            <a:r>
              <a:rPr lang="en-US" sz="1200" dirty="0">
                <a:solidFill>
                  <a:prstClr val="black"/>
                </a:solidFill>
                <a:latin typeface="+mn-lt"/>
                <a:ea typeface="ＭＳ Ｐゴシック" pitchFamily="34" charset="-128"/>
              </a:rPr>
              <a:t>Build a </a:t>
            </a:r>
            <a:r>
              <a:rPr lang="en-US" sz="1200" dirty="0">
                <a:solidFill>
                  <a:srgbClr val="0096D6"/>
                </a:solidFill>
                <a:latin typeface="+mn-lt"/>
                <a:ea typeface="ＭＳ Ｐゴシック" pitchFamily="34" charset="-128"/>
              </a:rPr>
              <a:t>business case </a:t>
            </a:r>
            <a:r>
              <a:rPr lang="en-US" sz="1200" dirty="0">
                <a:solidFill>
                  <a:prstClr val="black"/>
                </a:solidFill>
                <a:latin typeface="+mn-lt"/>
                <a:ea typeface="ＭＳ Ｐゴシック" pitchFamily="34" charset="-128"/>
              </a:rPr>
              <a:t>and high-level plan</a:t>
            </a:r>
          </a:p>
          <a:p>
            <a:pPr marL="346919" lvl="2" indent="-177056" fontAlgn="base">
              <a:buFont typeface="Arial" pitchFamily="34" charset="0"/>
              <a:buChar char="•"/>
              <a:defRPr/>
            </a:pPr>
            <a:r>
              <a:rPr lang="en-US" sz="1200" dirty="0">
                <a:solidFill>
                  <a:prstClr val="black"/>
                </a:solidFill>
                <a:latin typeface="+mn-lt"/>
                <a:ea typeface="ＭＳ Ｐゴシック" pitchFamily="34" charset="-128"/>
              </a:rPr>
              <a:t>Define a </a:t>
            </a:r>
            <a:r>
              <a:rPr lang="en-US" sz="1200" dirty="0">
                <a:solidFill>
                  <a:srgbClr val="0096D6"/>
                </a:solidFill>
                <a:latin typeface="+mn-lt"/>
                <a:ea typeface="ＭＳ Ｐゴシック" pitchFamily="34" charset="-128"/>
              </a:rPr>
              <a:t>step-by-step plan </a:t>
            </a:r>
            <a:r>
              <a:rPr lang="en-US" sz="1200" dirty="0">
                <a:solidFill>
                  <a:prstClr val="black"/>
                </a:solidFill>
                <a:latin typeface="+mn-lt"/>
                <a:ea typeface="ＭＳ Ｐゴシック" pitchFamily="34" charset="-128"/>
              </a:rPr>
              <a:t>for the journey</a:t>
            </a:r>
          </a:p>
          <a:p>
            <a:pPr lvl="0" fontAlgn="base">
              <a:spcAft>
                <a:spcPts val="0"/>
              </a:spcAft>
              <a:buSzTx/>
              <a:defRPr/>
            </a:pPr>
            <a:r>
              <a:rPr lang="en-US" sz="1600" dirty="0" smtClean="0">
                <a:solidFill>
                  <a:srgbClr val="0096D6"/>
                </a:solidFill>
                <a:latin typeface="+mn-lt"/>
                <a:ea typeface="ＭＳ Ｐゴシック" pitchFamily="34" charset="-128"/>
              </a:rPr>
              <a:t>Transform</a:t>
            </a:r>
            <a:endParaRPr lang="en-US" sz="1600" b="0" dirty="0" smtClean="0">
              <a:solidFill>
                <a:srgbClr val="0096D6"/>
              </a:solidFill>
              <a:latin typeface="+mn-lt"/>
              <a:ea typeface="ＭＳ Ｐゴシック" pitchFamily="34" charset="-128"/>
            </a:endParaRPr>
          </a:p>
          <a:p>
            <a:pPr marL="346919" lvl="2" indent="-177056" fontAlgn="base">
              <a:buFont typeface="Arial" pitchFamily="34" charset="0"/>
              <a:buChar char="•"/>
              <a:defRPr/>
            </a:pPr>
            <a:r>
              <a:rPr lang="en-US" sz="1200" dirty="0" smtClean="0">
                <a:solidFill>
                  <a:prstClr val="black"/>
                </a:solidFill>
                <a:latin typeface="+mn-lt"/>
                <a:ea typeface="ＭＳ Ｐゴシック" pitchFamily="34" charset="-128"/>
              </a:rPr>
              <a:t>Move from the </a:t>
            </a:r>
            <a:r>
              <a:rPr lang="en-US" sz="1200" dirty="0">
                <a:solidFill>
                  <a:srgbClr val="0096D6"/>
                </a:solidFill>
                <a:latin typeface="+mn-lt"/>
                <a:ea typeface="ＭＳ Ｐゴシック" pitchFamily="34" charset="-128"/>
              </a:rPr>
              <a:t>current</a:t>
            </a:r>
            <a:r>
              <a:rPr lang="en-US" sz="1200" dirty="0" smtClean="0">
                <a:solidFill>
                  <a:srgbClr val="0096D6"/>
                </a:solidFill>
                <a:latin typeface="+mn-lt"/>
                <a:ea typeface="ＭＳ Ｐゴシック" pitchFamily="34" charset="-128"/>
              </a:rPr>
              <a:t> </a:t>
            </a:r>
            <a:r>
              <a:rPr lang="en-US" sz="1200" dirty="0" smtClean="0">
                <a:solidFill>
                  <a:prstClr val="black"/>
                </a:solidFill>
                <a:latin typeface="+mn-lt"/>
                <a:ea typeface="ＭＳ Ｐゴシック" pitchFamily="34" charset="-128"/>
              </a:rPr>
              <a:t>state to the </a:t>
            </a:r>
            <a:r>
              <a:rPr lang="en-US" sz="1200" dirty="0">
                <a:solidFill>
                  <a:srgbClr val="0096D6"/>
                </a:solidFill>
                <a:latin typeface="+mn-lt"/>
                <a:ea typeface="ＭＳ Ｐゴシック" pitchFamily="34" charset="-128"/>
              </a:rPr>
              <a:t>future</a:t>
            </a:r>
            <a:r>
              <a:rPr lang="en-US" sz="1200" dirty="0" smtClean="0">
                <a:solidFill>
                  <a:srgbClr val="0096D6"/>
                </a:solidFill>
                <a:latin typeface="+mn-lt"/>
                <a:ea typeface="ＭＳ Ｐゴシック" pitchFamily="34" charset="-128"/>
              </a:rPr>
              <a:t> </a:t>
            </a:r>
            <a:r>
              <a:rPr lang="en-US" sz="1200" dirty="0" smtClean="0">
                <a:solidFill>
                  <a:prstClr val="black"/>
                </a:solidFill>
                <a:latin typeface="+mn-lt"/>
                <a:ea typeface="ＭＳ Ｐゴシック" pitchFamily="34" charset="-128"/>
              </a:rPr>
              <a:t>state</a:t>
            </a:r>
          </a:p>
          <a:p>
            <a:pPr marL="346919" lvl="2" indent="-177056" fontAlgn="base">
              <a:buFont typeface="Arial" pitchFamily="34" charset="0"/>
              <a:buChar char="•"/>
              <a:defRPr/>
            </a:pPr>
            <a:r>
              <a:rPr lang="en-US" sz="1200" dirty="0" smtClean="0">
                <a:solidFill>
                  <a:prstClr val="black"/>
                </a:solidFill>
                <a:latin typeface="+mn-lt"/>
                <a:ea typeface="ＭＳ Ｐゴシック" pitchFamily="34" charset="-128"/>
              </a:rPr>
              <a:t>Transform </a:t>
            </a:r>
            <a:r>
              <a:rPr lang="en-US" sz="1200" dirty="0">
                <a:solidFill>
                  <a:srgbClr val="0096D6"/>
                </a:solidFill>
                <a:latin typeface="+mn-lt"/>
                <a:ea typeface="ＭＳ Ｐゴシック" pitchFamily="34" charset="-128"/>
              </a:rPr>
              <a:t>application workloads </a:t>
            </a:r>
            <a:r>
              <a:rPr lang="en-US" sz="1200" dirty="0" smtClean="0">
                <a:solidFill>
                  <a:prstClr val="black"/>
                </a:solidFill>
                <a:latin typeface="+mn-lt"/>
                <a:ea typeface="ＭＳ Ｐゴシック" pitchFamily="34" charset="-128"/>
              </a:rPr>
              <a:t>(design, build, and test)</a:t>
            </a:r>
          </a:p>
          <a:p>
            <a:pPr marL="346919" lvl="2" indent="-177056" fontAlgn="base">
              <a:buFont typeface="Arial" pitchFamily="34" charset="0"/>
              <a:buChar char="•"/>
              <a:defRPr/>
            </a:pPr>
            <a:r>
              <a:rPr lang="en-US" sz="1200" b="0" dirty="0" smtClean="0">
                <a:solidFill>
                  <a:prstClr val="black"/>
                </a:solidFill>
                <a:latin typeface="+mn-lt"/>
                <a:ea typeface="ＭＳ Ｐゴシック" pitchFamily="34" charset="-128"/>
              </a:rPr>
              <a:t>Design and implement </a:t>
            </a:r>
            <a:r>
              <a:rPr lang="en-US" sz="1200" dirty="0" smtClean="0">
                <a:solidFill>
                  <a:srgbClr val="0096D6"/>
                </a:solidFill>
                <a:latin typeface="+mn-lt"/>
                <a:ea typeface="ＭＳ Ｐゴシック" pitchFamily="34" charset="-128"/>
              </a:rPr>
              <a:t>cloud </a:t>
            </a:r>
            <a:r>
              <a:rPr lang="en-US" sz="1200" dirty="0">
                <a:solidFill>
                  <a:srgbClr val="0096D6"/>
                </a:solidFill>
                <a:latin typeface="+mn-lt"/>
                <a:ea typeface="ＭＳ Ｐゴシック" pitchFamily="34" charset="-128"/>
              </a:rPr>
              <a:t>environments </a:t>
            </a:r>
          </a:p>
          <a:p>
            <a:pPr marL="346919" lvl="2" indent="-177056" fontAlgn="base">
              <a:buFont typeface="Arial" pitchFamily="34" charset="0"/>
              <a:buChar char="•"/>
              <a:defRPr/>
            </a:pPr>
            <a:r>
              <a:rPr lang="en-US" sz="1200" dirty="0" smtClean="0">
                <a:solidFill>
                  <a:prstClr val="black"/>
                </a:solidFill>
                <a:latin typeface="+mn-lt"/>
                <a:ea typeface="ＭＳ Ｐゴシック" pitchFamily="34" charset="-128"/>
              </a:rPr>
              <a:t>Transition workloads and infrastructure into production</a:t>
            </a:r>
            <a:endParaRPr lang="en-US" sz="1200" b="0" dirty="0" smtClean="0">
              <a:solidFill>
                <a:prstClr val="black"/>
              </a:solidFill>
              <a:latin typeface="+mn-lt"/>
              <a:ea typeface="ＭＳ Ｐゴシック" pitchFamily="34" charset="-128"/>
            </a:endParaRPr>
          </a:p>
          <a:p>
            <a:pPr fontAlgn="base">
              <a:spcAft>
                <a:spcPts val="288"/>
              </a:spcAft>
              <a:defRPr/>
            </a:pPr>
            <a:r>
              <a:rPr lang="en-US" sz="1600" dirty="0" smtClean="0">
                <a:solidFill>
                  <a:srgbClr val="0096D6"/>
                </a:solidFill>
                <a:latin typeface="+mn-lt"/>
                <a:ea typeface="ＭＳ Ｐゴシック" pitchFamily="34" charset="-128"/>
              </a:rPr>
              <a:t>Manage</a:t>
            </a:r>
          </a:p>
          <a:p>
            <a:pPr marL="346919" lvl="2" indent="-177056" fontAlgn="base">
              <a:spcAft>
                <a:spcPts val="288"/>
              </a:spcAft>
              <a:buFont typeface="Arial" pitchFamily="34" charset="0"/>
              <a:buChar char="•"/>
              <a:defRPr/>
            </a:pPr>
            <a:r>
              <a:rPr lang="en-US" sz="1200" b="0" dirty="0" smtClean="0">
                <a:solidFill>
                  <a:prstClr val="black"/>
                </a:solidFill>
                <a:latin typeface="+mn-lt"/>
                <a:ea typeface="ＭＳ Ｐゴシック" pitchFamily="34" charset="-128"/>
              </a:rPr>
              <a:t>Provide monitoring and support </a:t>
            </a:r>
            <a:r>
              <a:rPr lang="en-US" sz="1200" b="0" dirty="0">
                <a:solidFill>
                  <a:prstClr val="black"/>
                </a:solidFill>
                <a:latin typeface="+mn-lt"/>
                <a:ea typeface="ＭＳ Ｐゴシック" pitchFamily="34" charset="-128"/>
              </a:rPr>
              <a:t>for </a:t>
            </a:r>
            <a:r>
              <a:rPr lang="en-US" sz="1200" dirty="0">
                <a:solidFill>
                  <a:prstClr val="black"/>
                </a:solidFill>
                <a:latin typeface="+mn-lt"/>
                <a:ea typeface="ＭＳ Ｐゴシック" pitchFamily="34" charset="-128"/>
              </a:rPr>
              <a:t>hybrid </a:t>
            </a:r>
            <a:r>
              <a:rPr lang="en-US" sz="1200" dirty="0" smtClean="0">
                <a:solidFill>
                  <a:prstClr val="black"/>
                </a:solidFill>
                <a:latin typeface="+mn-lt"/>
                <a:ea typeface="ＭＳ Ｐゴシック" pitchFamily="34" charset="-128"/>
              </a:rPr>
              <a:t/>
            </a:r>
            <a:br>
              <a:rPr lang="en-US" sz="1200" dirty="0" smtClean="0">
                <a:solidFill>
                  <a:prstClr val="black"/>
                </a:solidFill>
                <a:latin typeface="+mn-lt"/>
                <a:ea typeface="ＭＳ Ｐゴシック" pitchFamily="34" charset="-128"/>
              </a:rPr>
            </a:br>
            <a:r>
              <a:rPr lang="en-US" sz="1200" dirty="0" smtClean="0">
                <a:solidFill>
                  <a:prstClr val="black"/>
                </a:solidFill>
                <a:latin typeface="+mn-lt"/>
                <a:ea typeface="ＭＳ Ｐゴシック" pitchFamily="34" charset="-128"/>
              </a:rPr>
              <a:t>environments </a:t>
            </a:r>
            <a:r>
              <a:rPr lang="en-US" sz="1200" b="0" dirty="0">
                <a:solidFill>
                  <a:prstClr val="black"/>
                </a:solidFill>
                <a:latin typeface="+mn-lt"/>
                <a:ea typeface="ＭＳ Ｐゴシック" pitchFamily="34" charset="-128"/>
              </a:rPr>
              <a:t>with the </a:t>
            </a:r>
            <a:r>
              <a:rPr lang="en-US" sz="1200" b="0" dirty="0">
                <a:solidFill>
                  <a:srgbClr val="0096D6"/>
                </a:solidFill>
                <a:latin typeface="+mn-lt"/>
                <a:ea typeface="ＭＳ Ｐゴシック" pitchFamily="34" charset="-128"/>
              </a:rPr>
              <a:t>confidence </a:t>
            </a:r>
            <a:r>
              <a:rPr lang="en-US" sz="1200" b="0" dirty="0" smtClean="0">
                <a:solidFill>
                  <a:prstClr val="black"/>
                </a:solidFill>
                <a:latin typeface="+mn-lt"/>
                <a:ea typeface="ＭＳ Ｐゴシック" pitchFamily="34" charset="-128"/>
              </a:rPr>
              <a:t>it </a:t>
            </a:r>
            <a:r>
              <a:rPr lang="en-US" sz="1200" b="0" dirty="0">
                <a:solidFill>
                  <a:prstClr val="black"/>
                </a:solidFill>
                <a:latin typeface="+mn-lt"/>
                <a:ea typeface="ＭＳ Ｐゴシック" pitchFamily="34" charset="-128"/>
              </a:rPr>
              <a:t>is </a:t>
            </a:r>
            <a:r>
              <a:rPr lang="en-US" sz="1200" b="0" dirty="0" smtClean="0">
                <a:solidFill>
                  <a:prstClr val="black"/>
                </a:solidFill>
                <a:latin typeface="+mn-lt"/>
                <a:ea typeface="ＭＳ Ｐゴシック" pitchFamily="34" charset="-128"/>
              </a:rPr>
              <a:t>all </a:t>
            </a:r>
            <a:br>
              <a:rPr lang="en-US" sz="1200" b="0" dirty="0" smtClean="0">
                <a:solidFill>
                  <a:prstClr val="black"/>
                </a:solidFill>
                <a:latin typeface="+mn-lt"/>
                <a:ea typeface="ＭＳ Ｐゴシック" pitchFamily="34" charset="-128"/>
              </a:rPr>
            </a:br>
            <a:r>
              <a:rPr lang="en-US" sz="1200" b="0" dirty="0" smtClean="0">
                <a:solidFill>
                  <a:prstClr val="black"/>
                </a:solidFill>
                <a:latin typeface="+mn-lt"/>
                <a:ea typeface="ＭＳ Ｐゴシック" pitchFamily="34" charset="-128"/>
              </a:rPr>
              <a:t>managed </a:t>
            </a:r>
            <a:r>
              <a:rPr lang="en-US" sz="1200" b="0" dirty="0" smtClean="0">
                <a:solidFill>
                  <a:srgbClr val="0096D6"/>
                </a:solidFill>
                <a:latin typeface="+mn-lt"/>
                <a:ea typeface="ＭＳ Ｐゴシック" pitchFamily="34" charset="-128"/>
              </a:rPr>
              <a:t>consistently </a:t>
            </a:r>
            <a:r>
              <a:rPr lang="en-US" sz="1200" b="0" dirty="0">
                <a:solidFill>
                  <a:prstClr val="black"/>
                </a:solidFill>
                <a:latin typeface="+mn-lt"/>
                <a:ea typeface="ＭＳ Ｐゴシック" pitchFamily="34" charset="-128"/>
              </a:rPr>
              <a:t>and </a:t>
            </a:r>
            <a:r>
              <a:rPr lang="en-US" sz="1200" b="0" dirty="0">
                <a:solidFill>
                  <a:srgbClr val="0096D6"/>
                </a:solidFill>
                <a:latin typeface="+mn-lt"/>
                <a:ea typeface="ＭＳ Ｐゴシック" pitchFamily="34" charset="-128"/>
              </a:rPr>
              <a:t>securely</a:t>
            </a:r>
          </a:p>
          <a:p>
            <a:pPr marL="219794" indent="-219794" fontAlgn="base">
              <a:buFont typeface="Arial" pitchFamily="34" charset="0"/>
              <a:buChar char="•"/>
              <a:defRPr/>
            </a:pPr>
            <a:endParaRPr lang="en-US" sz="1600" b="0" dirty="0">
              <a:solidFill>
                <a:prstClr val="black"/>
              </a:solidFill>
              <a:latin typeface="+mn-lt"/>
              <a:ea typeface="ＭＳ Ｐゴシック" pitchFamily="34" charset="-128"/>
            </a:endParaRPr>
          </a:p>
          <a:p>
            <a:endParaRPr lang="en-US" sz="1600" dirty="0">
              <a:latin typeface="+mn-lt"/>
            </a:endParaRPr>
          </a:p>
        </p:txBody>
      </p:sp>
      <p:sp>
        <p:nvSpPr>
          <p:cNvPr id="29" name="Rectangle 28"/>
          <p:cNvSpPr/>
          <p:nvPr/>
        </p:nvSpPr>
        <p:spPr>
          <a:xfrm>
            <a:off x="342413" y="631368"/>
            <a:ext cx="8511316" cy="365775"/>
          </a:xfrm>
          <a:prstGeom prst="rect">
            <a:avLst/>
          </a:prstGeom>
        </p:spPr>
        <p:txBody>
          <a:bodyPr wrap="square" lIns="87918" tIns="43959" rIns="87918" bIns="43959">
            <a:spAutoFit/>
          </a:bodyPr>
          <a:lstStyle/>
          <a:p>
            <a:r>
              <a:rPr lang="en-GB" dirty="0" smtClean="0">
                <a:solidFill>
                  <a:prstClr val="black"/>
                </a:solidFill>
                <a:latin typeface="+mn-lt"/>
              </a:rPr>
              <a:t> </a:t>
            </a:r>
            <a:endParaRPr lang="en-US" dirty="0">
              <a:solidFill>
                <a:prstClr val="black"/>
              </a:solidFill>
              <a:latin typeface="+mn-lt"/>
            </a:endParaRPr>
          </a:p>
        </p:txBody>
      </p:sp>
      <p:sp>
        <p:nvSpPr>
          <p:cNvPr id="23" name="Isosceles Triangle 22"/>
          <p:cNvSpPr/>
          <p:nvPr/>
        </p:nvSpPr>
        <p:spPr>
          <a:xfrm flipH="1" flipV="1">
            <a:off x="4753564" y="3207076"/>
            <a:ext cx="3754346" cy="697168"/>
          </a:xfrm>
          <a:prstGeom prst="triangle">
            <a:avLst/>
          </a:prstGeom>
          <a:gradFill flip="none" rotWithShape="1">
            <a:gsLst>
              <a:gs pos="0">
                <a:schemeClr val="accent1">
                  <a:lumMod val="93000"/>
                  <a:lumOff val="7000"/>
                </a:schemeClr>
              </a:gs>
              <a:gs pos="26000">
                <a:schemeClr val="accent1">
                  <a:lumMod val="50000"/>
                  <a:lumOff val="50000"/>
                </a:schemeClr>
              </a:gs>
              <a:gs pos="85000">
                <a:schemeClr val="accent1">
                  <a:lumMod val="1000"/>
                  <a:lumOff val="99000"/>
                </a:schemeClr>
              </a:gs>
              <a:gs pos="50000">
                <a:schemeClr val="accent1">
                  <a:lumMod val="25000"/>
                  <a:lumOff val="7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Isosceles Triangle 25"/>
          <p:cNvSpPr/>
          <p:nvPr/>
        </p:nvSpPr>
        <p:spPr>
          <a:xfrm>
            <a:off x="4758729" y="1786692"/>
            <a:ext cx="3754346" cy="697168"/>
          </a:xfrm>
          <a:prstGeom prst="triangle">
            <a:avLst/>
          </a:prstGeom>
          <a:gradFill flip="none" rotWithShape="1">
            <a:gsLst>
              <a:gs pos="0">
                <a:schemeClr val="accent1">
                  <a:lumMod val="93000"/>
                  <a:lumOff val="7000"/>
                </a:schemeClr>
              </a:gs>
              <a:gs pos="26000">
                <a:schemeClr val="accent1">
                  <a:lumMod val="50000"/>
                  <a:lumOff val="50000"/>
                </a:schemeClr>
              </a:gs>
              <a:gs pos="85000">
                <a:schemeClr val="accent1">
                  <a:lumMod val="1000"/>
                  <a:lumOff val="99000"/>
                </a:schemeClr>
              </a:gs>
              <a:gs pos="50000">
                <a:schemeClr val="accent1">
                  <a:lumMod val="25000"/>
                  <a:lumOff val="7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90"/>
          <p:cNvSpPr txBox="1">
            <a:spLocks noChangeArrowheads="1"/>
          </p:cNvSpPr>
          <p:nvPr>
            <p:custDataLst>
              <p:tags r:id="rId1"/>
            </p:custDataLst>
          </p:nvPr>
        </p:nvSpPr>
        <p:spPr bwMode="auto">
          <a:xfrm>
            <a:off x="5693698" y="919735"/>
            <a:ext cx="1840761" cy="369332"/>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dirty="0" smtClean="0">
                <a:solidFill>
                  <a:srgbClr val="0096D6"/>
                </a:solidFill>
                <a:latin typeface="+mn-lt"/>
              </a:rPr>
              <a:t>   Future = Hybrid</a:t>
            </a:r>
          </a:p>
        </p:txBody>
      </p:sp>
      <p:sp>
        <p:nvSpPr>
          <p:cNvPr id="28" name="TextBox 23"/>
          <p:cNvSpPr txBox="1">
            <a:spLocks noChangeArrowheads="1"/>
          </p:cNvSpPr>
          <p:nvPr>
            <p:custDataLst>
              <p:tags r:id="rId2"/>
            </p:custDataLst>
          </p:nvPr>
        </p:nvSpPr>
        <p:spPr bwMode="auto">
          <a:xfrm>
            <a:off x="5821109" y="2851536"/>
            <a:ext cx="770293" cy="274320"/>
          </a:xfrm>
          <a:prstGeom prst="rect">
            <a:avLst/>
          </a:prstGeom>
          <a:noFill/>
          <a:ln w="9525">
            <a:noFill/>
            <a:miter lim="800000"/>
            <a:headEnd/>
            <a:tailEnd/>
          </a:ln>
        </p:spPr>
        <p:txBody>
          <a:bodyPr wrap="square">
            <a:spAutoFit/>
          </a:bodyPr>
          <a:lstStyle/>
          <a:p>
            <a:pPr algn="ctr" fontAlgn="base">
              <a:lnSpc>
                <a:spcPts val="1400"/>
              </a:lnSpc>
              <a:spcBef>
                <a:spcPct val="0"/>
              </a:spcBef>
              <a:spcAft>
                <a:spcPct val="0"/>
              </a:spcAft>
              <a:defRPr/>
            </a:pPr>
            <a:r>
              <a:rPr lang="en-US" sz="1000" dirty="0" smtClean="0">
                <a:solidFill>
                  <a:prstClr val="black"/>
                </a:solidFill>
                <a:latin typeface="+mn-lt"/>
                <a:ea typeface="ＭＳ Ｐゴシック" pitchFamily="34" charset="-128"/>
                <a:cs typeface="HP Simplified"/>
              </a:rPr>
              <a:t>Private</a:t>
            </a:r>
            <a:endParaRPr lang="en-US" sz="1000" dirty="0">
              <a:solidFill>
                <a:prstClr val="black"/>
              </a:solidFill>
              <a:latin typeface="+mn-lt"/>
              <a:ea typeface="ＭＳ Ｐゴシック" pitchFamily="34" charset="-128"/>
              <a:cs typeface="HP Simplified"/>
            </a:endParaRPr>
          </a:p>
        </p:txBody>
      </p:sp>
      <p:sp>
        <p:nvSpPr>
          <p:cNvPr id="30" name="TextBox 23"/>
          <p:cNvSpPr txBox="1">
            <a:spLocks noChangeArrowheads="1"/>
          </p:cNvSpPr>
          <p:nvPr>
            <p:custDataLst>
              <p:tags r:id="rId3"/>
            </p:custDataLst>
          </p:nvPr>
        </p:nvSpPr>
        <p:spPr bwMode="auto">
          <a:xfrm>
            <a:off x="7525962" y="2851536"/>
            <a:ext cx="716121" cy="274320"/>
          </a:xfrm>
          <a:prstGeom prst="rect">
            <a:avLst/>
          </a:prstGeom>
          <a:noFill/>
          <a:ln w="9525">
            <a:noFill/>
            <a:miter lim="800000"/>
            <a:headEnd/>
            <a:tailEnd/>
          </a:ln>
        </p:spPr>
        <p:txBody>
          <a:bodyPr wrap="square">
            <a:spAutoFit/>
          </a:bodyPr>
          <a:lstStyle/>
          <a:p>
            <a:pPr algn="ctr" fontAlgn="base">
              <a:lnSpc>
                <a:spcPts val="1400"/>
              </a:lnSpc>
              <a:spcBef>
                <a:spcPct val="0"/>
              </a:spcBef>
              <a:spcAft>
                <a:spcPct val="0"/>
              </a:spcAft>
              <a:defRPr/>
            </a:pPr>
            <a:r>
              <a:rPr lang="en-US" sz="1000" dirty="0" smtClean="0">
                <a:solidFill>
                  <a:srgbClr val="000000"/>
                </a:solidFill>
                <a:latin typeface="+mn-lt"/>
                <a:ea typeface="ＭＳ Ｐゴシック" pitchFamily="34" charset="-128"/>
                <a:cs typeface="HP Simplified"/>
              </a:rPr>
              <a:t>Public</a:t>
            </a:r>
            <a:endParaRPr lang="en-US" sz="1000" dirty="0">
              <a:solidFill>
                <a:srgbClr val="000000"/>
              </a:solidFill>
              <a:latin typeface="+mn-lt"/>
              <a:ea typeface="ＭＳ Ｐゴシック" pitchFamily="34" charset="-128"/>
              <a:cs typeface="HP Simplified"/>
            </a:endParaRPr>
          </a:p>
        </p:txBody>
      </p:sp>
      <p:sp>
        <p:nvSpPr>
          <p:cNvPr id="31" name="TextBox 30"/>
          <p:cNvSpPr txBox="1">
            <a:spLocks noChangeArrowheads="1"/>
          </p:cNvSpPr>
          <p:nvPr>
            <p:custDataLst>
              <p:tags r:id="rId4"/>
            </p:custDataLst>
          </p:nvPr>
        </p:nvSpPr>
        <p:spPr bwMode="auto">
          <a:xfrm>
            <a:off x="4907510" y="2851536"/>
            <a:ext cx="959004" cy="274320"/>
          </a:xfrm>
          <a:prstGeom prst="rect">
            <a:avLst/>
          </a:prstGeom>
          <a:noFill/>
          <a:ln w="9525">
            <a:noFill/>
            <a:miter lim="800000"/>
            <a:headEnd/>
            <a:tailEnd/>
          </a:ln>
        </p:spPr>
        <p:txBody>
          <a:bodyPr wrap="square">
            <a:spAutoFit/>
          </a:bodyPr>
          <a:lstStyle/>
          <a:p>
            <a:pPr algn="ctr" fontAlgn="base">
              <a:lnSpc>
                <a:spcPts val="1400"/>
              </a:lnSpc>
              <a:spcBef>
                <a:spcPct val="0"/>
              </a:spcBef>
              <a:spcAft>
                <a:spcPct val="0"/>
              </a:spcAft>
              <a:defRPr/>
            </a:pPr>
            <a:r>
              <a:rPr lang="en-US" sz="1000" dirty="0">
                <a:solidFill>
                  <a:srgbClr val="000000"/>
                </a:solidFill>
                <a:latin typeface="+mn-lt"/>
                <a:ea typeface="ＭＳ Ｐゴシック" pitchFamily="34" charset="-128"/>
                <a:cs typeface="HP Simplified"/>
              </a:rPr>
              <a:t>Traditional</a:t>
            </a:r>
          </a:p>
        </p:txBody>
      </p:sp>
      <p:sp>
        <p:nvSpPr>
          <p:cNvPr id="32" name="TextBox 31"/>
          <p:cNvSpPr txBox="1">
            <a:spLocks noChangeArrowheads="1"/>
          </p:cNvSpPr>
          <p:nvPr>
            <p:custDataLst>
              <p:tags r:id="rId5"/>
            </p:custDataLst>
          </p:nvPr>
        </p:nvSpPr>
        <p:spPr bwMode="auto">
          <a:xfrm>
            <a:off x="6518904" y="2851536"/>
            <a:ext cx="1063381" cy="271869"/>
          </a:xfrm>
          <a:prstGeom prst="rect">
            <a:avLst/>
          </a:prstGeom>
          <a:noFill/>
          <a:ln w="9525">
            <a:noFill/>
            <a:miter lim="800000"/>
            <a:headEnd/>
            <a:tailEnd/>
          </a:ln>
        </p:spPr>
        <p:txBody>
          <a:bodyPr wrap="square">
            <a:spAutoFit/>
          </a:bodyPr>
          <a:lstStyle/>
          <a:p>
            <a:pPr algn="ctr" fontAlgn="base">
              <a:lnSpc>
                <a:spcPts val="1400"/>
              </a:lnSpc>
              <a:spcBef>
                <a:spcPct val="0"/>
              </a:spcBef>
              <a:spcAft>
                <a:spcPct val="0"/>
              </a:spcAft>
              <a:defRPr/>
            </a:pPr>
            <a:r>
              <a:rPr lang="en-US" sz="1000" dirty="0" smtClean="0">
                <a:solidFill>
                  <a:srgbClr val="000000"/>
                </a:solidFill>
                <a:latin typeface="+mn-lt"/>
                <a:ea typeface="ＭＳ Ｐゴシック" pitchFamily="34" charset="-128"/>
                <a:cs typeface="HP Simplified"/>
              </a:rPr>
              <a:t>Managed </a:t>
            </a:r>
            <a:endParaRPr lang="en-US" sz="1000" dirty="0">
              <a:solidFill>
                <a:srgbClr val="000000"/>
              </a:solidFill>
              <a:latin typeface="+mn-lt"/>
              <a:ea typeface="ＭＳ Ｐゴシック" pitchFamily="34" charset="-128"/>
              <a:cs typeface="HP Simplified"/>
            </a:endParaRPr>
          </a:p>
        </p:txBody>
      </p:sp>
      <p:pic>
        <p:nvPicPr>
          <p:cNvPr id="33" name="Picture 32" descr="padlock thick lt wht.png"/>
          <p:cNvPicPr>
            <a:picLocks noChangeAspect="1"/>
          </p:cNvPicPr>
          <p:nvPr/>
        </p:nvPicPr>
        <p:blipFill>
          <a:blip r:embed="rId9"/>
          <a:stretch>
            <a:fillRect/>
          </a:stretch>
        </p:blipFill>
        <p:spPr>
          <a:xfrm>
            <a:off x="6038410" y="2547223"/>
            <a:ext cx="201882" cy="267701"/>
          </a:xfrm>
          <a:prstGeom prst="rect">
            <a:avLst/>
          </a:prstGeom>
        </p:spPr>
      </p:pic>
      <p:pic>
        <p:nvPicPr>
          <p:cNvPr id="34" name="Picture 33" descr="v5 executive icon wht.png"/>
          <p:cNvPicPr>
            <a:picLocks noChangeAspect="1"/>
          </p:cNvPicPr>
          <p:nvPr/>
        </p:nvPicPr>
        <p:blipFill>
          <a:blip r:embed="rId10"/>
          <a:stretch>
            <a:fillRect/>
          </a:stretch>
        </p:blipFill>
        <p:spPr>
          <a:xfrm>
            <a:off x="6863746" y="2532370"/>
            <a:ext cx="250106" cy="277699"/>
          </a:xfrm>
          <a:prstGeom prst="rect">
            <a:avLst/>
          </a:prstGeom>
        </p:spPr>
      </p:pic>
      <p:pic>
        <p:nvPicPr>
          <p:cNvPr id="35" name="Picture 34" descr="v5 public-3group-people wht.png"/>
          <p:cNvPicPr>
            <a:picLocks noChangeAspect="1"/>
          </p:cNvPicPr>
          <p:nvPr/>
        </p:nvPicPr>
        <p:blipFill>
          <a:blip r:embed="rId11"/>
          <a:stretch>
            <a:fillRect/>
          </a:stretch>
        </p:blipFill>
        <p:spPr>
          <a:xfrm>
            <a:off x="7689080" y="2574167"/>
            <a:ext cx="279071" cy="238760"/>
          </a:xfrm>
          <a:prstGeom prst="rect">
            <a:avLst/>
          </a:prstGeom>
        </p:spPr>
      </p:pic>
      <p:pic>
        <p:nvPicPr>
          <p:cNvPr id="37" name="Picture 5" descr="C:\Users\DEG00\Documents\HP Templates\Converged_Infographic_HO_112612\Managed Cloud\ManagedCloud_blue_positive_N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68211" y="2492325"/>
            <a:ext cx="523475" cy="36970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C:\Users\DEG00\Documents\HP Templates\Converged_Infographic_HO_112612\Public Cloud\PublicCloud_blue_positive_NT.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82285" y="2495068"/>
            <a:ext cx="520007" cy="36710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DEG00\Documents\HP Templates\Converged_Infographic_HO_112612\Private Cloud\PrivateCloud_blue_positive_N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1220" y="2500076"/>
            <a:ext cx="516063" cy="3647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DEG00\Documents\HP Templates\Converged_Infographic_HO_112612\Traditional_IT\Traditional_IT_blue_positive_N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26732" y="2486996"/>
            <a:ext cx="428389" cy="38390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69"/>
          <p:cNvSpPr txBox="1">
            <a:spLocks noChangeArrowheads="1"/>
          </p:cNvSpPr>
          <p:nvPr>
            <p:custDataLst>
              <p:tags r:id="rId6"/>
            </p:custDataLst>
          </p:nvPr>
        </p:nvSpPr>
        <p:spPr bwMode="auto">
          <a:xfrm>
            <a:off x="4758729" y="3923183"/>
            <a:ext cx="3677867" cy="523220"/>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400" b="1" dirty="0" smtClean="0">
                <a:solidFill>
                  <a:srgbClr val="0096D6"/>
                </a:solidFill>
                <a:latin typeface="+mn-lt"/>
              </a:rPr>
              <a:t>Hybrid delivery</a:t>
            </a:r>
          </a:p>
          <a:p>
            <a:pPr algn="ctr" eaLnBrk="1" hangingPunct="1">
              <a:defRPr/>
            </a:pPr>
            <a:r>
              <a:rPr lang="en-US" sz="1400" b="1" dirty="0" smtClean="0">
                <a:solidFill>
                  <a:srgbClr val="0096D6"/>
                </a:solidFill>
                <a:latin typeface="+mn-lt"/>
              </a:rPr>
              <a:t>cloud OS OpenStack architecture</a:t>
            </a:r>
          </a:p>
        </p:txBody>
      </p:sp>
      <p:sp>
        <p:nvSpPr>
          <p:cNvPr id="45" name="TextBox 44"/>
          <p:cNvSpPr txBox="1"/>
          <p:nvPr/>
        </p:nvSpPr>
        <p:spPr>
          <a:xfrm>
            <a:off x="5535185" y="3081678"/>
            <a:ext cx="2198851" cy="400110"/>
          </a:xfrm>
          <a:prstGeom prst="rect">
            <a:avLst/>
          </a:prstGeom>
          <a:noFill/>
        </p:spPr>
        <p:txBody>
          <a:bodyPr wrap="square" rtlCol="0">
            <a:spAutoFit/>
          </a:bodyPr>
          <a:lstStyle/>
          <a:p>
            <a:pPr marL="0" algn="ctr" defTabSz="430213">
              <a:spcAft>
                <a:spcPts val="400"/>
              </a:spcAft>
              <a:buSzPct val="100000"/>
            </a:pPr>
            <a:r>
              <a:rPr lang="en-US" sz="1000" dirty="0" smtClean="0">
                <a:solidFill>
                  <a:srgbClr val="000000"/>
                </a:solidFill>
                <a:latin typeface="+mn-lt"/>
                <a:cs typeface="HP Simplified" pitchFamily="34" charset="0"/>
              </a:rPr>
              <a:t>Interoperable Services, Unified Management via OpenStack</a:t>
            </a:r>
          </a:p>
        </p:txBody>
      </p:sp>
      <p:sp>
        <p:nvSpPr>
          <p:cNvPr id="58" name="TextBox 57"/>
          <p:cNvSpPr txBox="1"/>
          <p:nvPr/>
        </p:nvSpPr>
        <p:spPr>
          <a:xfrm>
            <a:off x="4728564" y="1305863"/>
            <a:ext cx="1062380" cy="659262"/>
          </a:xfrm>
          <a:prstGeom prst="rect">
            <a:avLst/>
          </a:prstGeom>
          <a:noFill/>
        </p:spPr>
        <p:txBody>
          <a:bodyPr wrap="square" rtlCol="0">
            <a:noAutofit/>
          </a:bodyPr>
          <a:lstStyle/>
          <a:p>
            <a:pPr marL="0" defTabSz="430213">
              <a:spcAft>
                <a:spcPts val="400"/>
              </a:spcAft>
              <a:buSzPct val="100000"/>
            </a:pPr>
            <a:r>
              <a:rPr lang="en-US" sz="1600" b="1" dirty="0" smtClean="0">
                <a:solidFill>
                  <a:schemeClr val="accent1"/>
                </a:solidFill>
                <a:latin typeface="+mn-lt"/>
                <a:cs typeface="HP Simplified" pitchFamily="34" charset="0"/>
              </a:rPr>
              <a:t>Build</a:t>
            </a:r>
            <a:r>
              <a:rPr lang="en-US" sz="1600" dirty="0" smtClean="0">
                <a:solidFill>
                  <a:srgbClr val="000000"/>
                </a:solidFill>
                <a:latin typeface="+mn-lt"/>
                <a:cs typeface="HP Simplified" pitchFamily="34" charset="0"/>
              </a:rPr>
              <a:t> </a:t>
            </a:r>
            <a:br>
              <a:rPr lang="en-US" sz="1600" dirty="0" smtClean="0">
                <a:solidFill>
                  <a:srgbClr val="000000"/>
                </a:solidFill>
                <a:latin typeface="+mn-lt"/>
                <a:cs typeface="HP Simplified" pitchFamily="34" charset="0"/>
              </a:rPr>
            </a:br>
            <a:r>
              <a:rPr lang="en-US" sz="1000" dirty="0" smtClean="0">
                <a:solidFill>
                  <a:srgbClr val="000000"/>
                </a:solidFill>
                <a:latin typeface="+mn-lt"/>
                <a:cs typeface="HP Simplified" pitchFamily="34" charset="0"/>
              </a:rPr>
              <a:t>on-premises  cloud services</a:t>
            </a:r>
          </a:p>
        </p:txBody>
      </p:sp>
      <p:sp>
        <p:nvSpPr>
          <p:cNvPr id="59" name="TextBox 58"/>
          <p:cNvSpPr txBox="1"/>
          <p:nvPr/>
        </p:nvSpPr>
        <p:spPr>
          <a:xfrm>
            <a:off x="7472020" y="1305863"/>
            <a:ext cx="1062380" cy="659262"/>
          </a:xfrm>
          <a:prstGeom prst="rect">
            <a:avLst/>
          </a:prstGeom>
          <a:noFill/>
        </p:spPr>
        <p:txBody>
          <a:bodyPr wrap="square" rtlCol="0">
            <a:noAutofit/>
          </a:bodyPr>
          <a:lstStyle/>
          <a:p>
            <a:pPr marL="0" defTabSz="430213">
              <a:spcAft>
                <a:spcPts val="400"/>
              </a:spcAft>
              <a:buSzPct val="100000"/>
            </a:pPr>
            <a:r>
              <a:rPr lang="en-US" sz="1600" b="1" dirty="0" smtClean="0">
                <a:solidFill>
                  <a:schemeClr val="accent1"/>
                </a:solidFill>
                <a:latin typeface="+mn-lt"/>
                <a:cs typeface="HP Simplified" pitchFamily="34" charset="0"/>
              </a:rPr>
              <a:t>Consume</a:t>
            </a:r>
            <a:r>
              <a:rPr lang="en-US" sz="1600" dirty="0" smtClean="0">
                <a:solidFill>
                  <a:srgbClr val="000000"/>
                </a:solidFill>
                <a:latin typeface="+mn-lt"/>
                <a:cs typeface="HP Simplified" pitchFamily="34" charset="0"/>
              </a:rPr>
              <a:t/>
            </a:r>
            <a:br>
              <a:rPr lang="en-US" sz="1600" dirty="0" smtClean="0">
                <a:solidFill>
                  <a:srgbClr val="000000"/>
                </a:solidFill>
                <a:latin typeface="+mn-lt"/>
                <a:cs typeface="HP Simplified" pitchFamily="34" charset="0"/>
              </a:rPr>
            </a:br>
            <a:r>
              <a:rPr lang="en-US" sz="1000" dirty="0" smtClean="0">
                <a:solidFill>
                  <a:srgbClr val="000000"/>
                </a:solidFill>
                <a:latin typeface="+mn-lt"/>
                <a:cs typeface="HP Simplified" pitchFamily="34" charset="0"/>
              </a:rPr>
              <a:t>off-premises  cloud services</a:t>
            </a:r>
          </a:p>
        </p:txBody>
      </p:sp>
      <p:pic>
        <p:nvPicPr>
          <p:cNvPr id="60" name="Picture 5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63160" y="1292374"/>
            <a:ext cx="527919" cy="583117"/>
          </a:xfrm>
          <a:prstGeom prst="rect">
            <a:avLst/>
          </a:prstGeom>
        </p:spPr>
      </p:pic>
      <p:pic>
        <p:nvPicPr>
          <p:cNvPr id="61" name="Picture 67" descr="openstack-logo512.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13113" y="3415381"/>
            <a:ext cx="445509" cy="44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5695756" y="2103551"/>
            <a:ext cx="1921079" cy="246221"/>
          </a:xfrm>
          <a:prstGeom prst="rect">
            <a:avLst/>
          </a:prstGeom>
          <a:noFill/>
        </p:spPr>
        <p:txBody>
          <a:bodyPr wrap="square" rtlCol="0">
            <a:spAutoFit/>
          </a:bodyPr>
          <a:lstStyle/>
          <a:p>
            <a:pPr marL="0" algn="ctr" defTabSz="430213">
              <a:spcAft>
                <a:spcPts val="400"/>
              </a:spcAft>
              <a:buSzPct val="100000"/>
            </a:pPr>
            <a:r>
              <a:rPr lang="en-US" sz="1000" dirty="0" smtClean="0">
                <a:solidFill>
                  <a:srgbClr val="000000"/>
                </a:solidFill>
                <a:latin typeface="HP Simplified" pitchFamily="34" charset="0"/>
                <a:cs typeface="HP Simplified" pitchFamily="34" charset="0"/>
              </a:rPr>
              <a:t>Cloud broker services</a:t>
            </a:r>
          </a:p>
        </p:txBody>
      </p:sp>
      <p:cxnSp>
        <p:nvCxnSpPr>
          <p:cNvPr id="38" name="Straight Connector 37"/>
          <p:cNvCxnSpPr/>
          <p:nvPr/>
        </p:nvCxnSpPr>
        <p:spPr>
          <a:xfrm flipH="1">
            <a:off x="5601347" y="2283764"/>
            <a:ext cx="438793" cy="296715"/>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flipV="1">
            <a:off x="7252017" y="2275324"/>
            <a:ext cx="438793" cy="296715"/>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6386483" y="2304056"/>
            <a:ext cx="134152" cy="15309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769941" y="2304056"/>
            <a:ext cx="134152" cy="15309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5258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Managed cloud offering overview</a:t>
            </a:r>
            <a:endParaRPr lang="en-US" dirty="0"/>
          </a:p>
        </p:txBody>
      </p:sp>
    </p:spTree>
    <p:extLst>
      <p:ext uri="{BB962C8B-B14F-4D97-AF65-F5344CB8AC3E}">
        <p14:creationId xmlns:p14="http://schemas.microsoft.com/office/powerpoint/2010/main" val="117774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Workload &amp; Cloud </a:t>
            </a:r>
            <a:r>
              <a:rPr lang="en-GB" dirty="0"/>
              <a:t>s</a:t>
            </a:r>
            <a:r>
              <a:rPr lang="en-GB" dirty="0" smtClean="0"/>
              <a:t>olutions built for your needs </a:t>
            </a:r>
            <a:endParaRPr lang="en-GB" dirty="0"/>
          </a:p>
        </p:txBody>
      </p:sp>
      <p:sp>
        <p:nvSpPr>
          <p:cNvPr id="29" name="Rectangle 28"/>
          <p:cNvSpPr/>
          <p:nvPr/>
        </p:nvSpPr>
        <p:spPr>
          <a:xfrm>
            <a:off x="342413" y="666206"/>
            <a:ext cx="8511316" cy="365775"/>
          </a:xfrm>
          <a:prstGeom prst="rect">
            <a:avLst/>
          </a:prstGeom>
        </p:spPr>
        <p:txBody>
          <a:bodyPr wrap="square" lIns="87918" tIns="43959" rIns="87918" bIns="43959">
            <a:spAutoFit/>
          </a:bodyPr>
          <a:lstStyle/>
          <a:p>
            <a:r>
              <a:rPr lang="en-GB" dirty="0" smtClean="0">
                <a:solidFill>
                  <a:prstClr val="black"/>
                </a:solidFill>
                <a:latin typeface="Futura Bk" pitchFamily="34" charset="0"/>
              </a:rPr>
              <a:t> </a:t>
            </a:r>
            <a:endParaRPr lang="en-US" dirty="0">
              <a:solidFill>
                <a:prstClr val="black"/>
              </a:solidFill>
              <a:latin typeface="Futura Bk" pitchFamily="34" charset="0"/>
            </a:endParaRPr>
          </a:p>
        </p:txBody>
      </p:sp>
      <p:sp>
        <p:nvSpPr>
          <p:cNvPr id="37" name="TextBox 36"/>
          <p:cNvSpPr txBox="1"/>
          <p:nvPr/>
        </p:nvSpPr>
        <p:spPr>
          <a:xfrm>
            <a:off x="342413" y="797273"/>
            <a:ext cx="7955280" cy="308378"/>
          </a:xfrm>
          <a:prstGeom prst="round2DiagRect">
            <a:avLst>
              <a:gd name="adj1" fmla="val 0"/>
              <a:gd name="adj2" fmla="val 12964"/>
            </a:avLst>
          </a:prstGeom>
          <a:solidFill>
            <a:schemeClr val="accent1"/>
          </a:solidFill>
        </p:spPr>
        <p:txBody>
          <a:bodyPr wrap="square" rtlCol="0">
            <a:spAutoFit/>
          </a:bodyPr>
          <a:lstStyle>
            <a:defPPr>
              <a:defRPr lang="en-US"/>
            </a:defPPr>
            <a:lvl1pPr defTabSz="430213">
              <a:lnSpc>
                <a:spcPct val="90000"/>
              </a:lnSpc>
              <a:spcBef>
                <a:spcPts val="1200"/>
              </a:spcBef>
              <a:buSzPct val="100000"/>
              <a:defRPr sz="1050" b="1">
                <a:solidFill>
                  <a:srgbClr val="000000"/>
                </a:solidFill>
                <a:cs typeface="HP Simplified" pitchFamily="34" charset="0"/>
              </a:defRPr>
            </a:lvl1pPr>
          </a:lstStyle>
          <a:p>
            <a:pPr algn="ctr"/>
            <a:r>
              <a:rPr lang="en-US" sz="1400" dirty="0" smtClean="0">
                <a:solidFill>
                  <a:srgbClr val="FFFFFF"/>
                </a:solidFill>
              </a:rPr>
              <a:t>We help clients move, optimize, and manage enterprise workloads securely within the cloud</a:t>
            </a:r>
            <a:endParaRPr lang="en-US" sz="1400" dirty="0">
              <a:solidFill>
                <a:srgbClr val="FFFFFF"/>
              </a:solidFill>
            </a:endParaRPr>
          </a:p>
        </p:txBody>
      </p:sp>
      <p:grpSp>
        <p:nvGrpSpPr>
          <p:cNvPr id="2" name="Group 4"/>
          <p:cNvGrpSpPr>
            <a:grpSpLocks noChangeAspect="1"/>
          </p:cNvGrpSpPr>
          <p:nvPr/>
        </p:nvGrpSpPr>
        <p:grpSpPr bwMode="auto">
          <a:xfrm>
            <a:off x="360363" y="1400175"/>
            <a:ext cx="7943850" cy="3190875"/>
            <a:chOff x="227" y="882"/>
            <a:chExt cx="5004" cy="2010"/>
          </a:xfrm>
        </p:grpSpPr>
        <p:sp>
          <p:nvSpPr>
            <p:cNvPr id="3" name="AutoShape 3"/>
            <p:cNvSpPr>
              <a:spLocks noChangeAspect="1" noChangeArrowheads="1" noTextEdit="1"/>
            </p:cNvSpPr>
            <p:nvPr/>
          </p:nvSpPr>
          <p:spPr bwMode="auto">
            <a:xfrm>
              <a:off x="227" y="882"/>
              <a:ext cx="5004" cy="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5"/>
            <p:cNvSpPr>
              <a:spLocks noChangeArrowheads="1"/>
            </p:cNvSpPr>
            <p:nvPr/>
          </p:nvSpPr>
          <p:spPr bwMode="auto">
            <a:xfrm>
              <a:off x="230" y="885"/>
              <a:ext cx="2466" cy="966"/>
            </a:xfrm>
            <a:prstGeom prst="rect">
              <a:avLst/>
            </a:prstGeom>
            <a:solidFill>
              <a:schemeClr val="bg2"/>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a:spLocks noChangeArrowheads="1"/>
            </p:cNvSpPr>
            <p:nvPr/>
          </p:nvSpPr>
          <p:spPr bwMode="auto">
            <a:xfrm>
              <a:off x="769" y="990"/>
              <a:ext cx="10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96D6"/>
                  </a:solidFill>
                  <a:effectLst/>
                  <a:latin typeface="HP Simplified" pitchFamily="34" charset="0"/>
                  <a:cs typeface="Arial" pitchFamily="34" charset="0"/>
                </a:rPr>
                <a:t>Advise </a:t>
              </a:r>
              <a:r>
                <a:rPr kumimoji="0" lang="en-US" altLang="en-US" sz="1400" b="1" i="0" u="none" strike="noStrike" cap="none" normalizeH="0" baseline="0" smtClean="0">
                  <a:ln>
                    <a:noFill/>
                  </a:ln>
                  <a:solidFill>
                    <a:srgbClr val="0096D6"/>
                  </a:solidFill>
                  <a:effectLst/>
                  <a:latin typeface="HP Simplified" pitchFamily="34" charset="0"/>
                  <a:cs typeface="Arial" pitchFamily="34" charset="0"/>
                </a:rPr>
                <a:t>and </a:t>
              </a:r>
              <a:r>
                <a:rPr kumimoji="0" lang="en-US" altLang="en-US" sz="1400" b="1" i="0" u="none" strike="noStrike" cap="none" normalizeH="0" smtClean="0">
                  <a:ln>
                    <a:noFill/>
                  </a:ln>
                  <a:solidFill>
                    <a:srgbClr val="0096D6"/>
                  </a:solidFill>
                  <a:effectLst/>
                  <a:latin typeface="HP Simplified" pitchFamily="34" charset="0"/>
                  <a:cs typeface="Arial" pitchFamily="34" charset="0"/>
                </a:rPr>
                <a:t>transform</a:t>
              </a:r>
              <a:endParaRPr kumimoji="0" lang="en-US" altLang="en-US" sz="1800" b="0" i="0" u="none" strike="noStrike" cap="none" normalizeH="0" dirty="0" smtClean="0">
                <a:ln>
                  <a:noFill/>
                </a:ln>
                <a:solidFill>
                  <a:schemeClr val="tx1"/>
                </a:solidFill>
                <a:effectLst/>
                <a:cs typeface="Arial" pitchFamily="34" charset="0"/>
              </a:endParaRPr>
            </a:p>
          </p:txBody>
        </p:sp>
        <p:pic>
          <p:nvPicPr>
            <p:cNvPr id="3031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 y="966"/>
              <a:ext cx="25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 y="966"/>
              <a:ext cx="25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p:nvSpPr>
          <p:spPr bwMode="auto">
            <a:xfrm>
              <a:off x="362" y="1617"/>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0"/>
            <p:cNvSpPr>
              <a:spLocks noChangeArrowheads="1"/>
            </p:cNvSpPr>
            <p:nvPr/>
          </p:nvSpPr>
          <p:spPr bwMode="auto">
            <a:xfrm>
              <a:off x="532" y="1621"/>
              <a:ext cx="22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Cloud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484" y="1690"/>
              <a:ext cx="26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96D6"/>
                  </a:solidFill>
                  <a:effectLst/>
                  <a:latin typeface="HP Simplified" pitchFamily="34" charset="0"/>
                  <a:cs typeface="Arial" pitchFamily="34" charset="0"/>
                </a:rPr>
                <a:t>strategy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920" y="1617"/>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3"/>
            <p:cNvSpPr>
              <a:spLocks noChangeArrowheads="1"/>
            </p:cNvSpPr>
            <p:nvPr/>
          </p:nvSpPr>
          <p:spPr bwMode="auto">
            <a:xfrm>
              <a:off x="1042" y="1626"/>
              <a:ext cx="31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Assess &amp;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1048" y="1710"/>
              <a:ext cx="30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Analysis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5"/>
            <p:cNvSpPr>
              <a:spLocks noChangeArrowheads="1"/>
            </p:cNvSpPr>
            <p:nvPr/>
          </p:nvSpPr>
          <p:spPr bwMode="auto">
            <a:xfrm>
              <a:off x="1478" y="1617"/>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6"/>
            <p:cNvSpPr>
              <a:spLocks noChangeArrowheads="1"/>
            </p:cNvSpPr>
            <p:nvPr/>
          </p:nvSpPr>
          <p:spPr bwMode="auto">
            <a:xfrm>
              <a:off x="1554" y="1626"/>
              <a:ext cx="40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Application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1488" y="1710"/>
              <a:ext cx="52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Transformation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8"/>
            <p:cNvSpPr>
              <a:spLocks noChangeArrowheads="1"/>
            </p:cNvSpPr>
            <p:nvPr/>
          </p:nvSpPr>
          <p:spPr bwMode="auto">
            <a:xfrm>
              <a:off x="2036" y="1617"/>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9"/>
            <p:cNvSpPr>
              <a:spLocks noChangeArrowheads="1"/>
            </p:cNvSpPr>
            <p:nvPr/>
          </p:nvSpPr>
          <p:spPr bwMode="auto">
            <a:xfrm>
              <a:off x="2113" y="1626"/>
              <a:ext cx="40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Application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0"/>
            <p:cNvSpPr>
              <a:spLocks noChangeArrowheads="1"/>
            </p:cNvSpPr>
            <p:nvPr/>
          </p:nvSpPr>
          <p:spPr bwMode="auto">
            <a:xfrm>
              <a:off x="2071" y="1710"/>
              <a:ext cx="48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Modernization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2756" y="1911"/>
              <a:ext cx="2472" cy="978"/>
            </a:xfrm>
            <a:prstGeom prst="rect">
              <a:avLst/>
            </a:prstGeom>
            <a:solidFill>
              <a:schemeClr val="bg2"/>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22"/>
            <p:cNvSpPr>
              <a:spLocks noChangeArrowheads="1"/>
            </p:cNvSpPr>
            <p:nvPr/>
          </p:nvSpPr>
          <p:spPr bwMode="auto">
            <a:xfrm>
              <a:off x="3181" y="2040"/>
              <a:ext cx="6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96D6"/>
                  </a:solidFill>
                  <a:effectLst/>
                  <a:latin typeface="HP Simplified" pitchFamily="34" charset="0"/>
                  <a:cs typeface="Arial" pitchFamily="34" charset="0"/>
                </a:rPr>
                <a:t>Continuity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reeform 23"/>
            <p:cNvSpPr>
              <a:spLocks noEditPoints="1"/>
            </p:cNvSpPr>
            <p:nvPr/>
          </p:nvSpPr>
          <p:spPr bwMode="auto">
            <a:xfrm>
              <a:off x="2936" y="2001"/>
              <a:ext cx="138" cy="144"/>
            </a:xfrm>
            <a:custGeom>
              <a:avLst/>
              <a:gdLst>
                <a:gd name="T0" fmla="*/ 245 w 368"/>
                <a:gd name="T1" fmla="*/ 0 h 384"/>
                <a:gd name="T2" fmla="*/ 225 w 368"/>
                <a:gd name="T3" fmla="*/ 0 h 384"/>
                <a:gd name="T4" fmla="*/ 0 w 368"/>
                <a:gd name="T5" fmla="*/ 0 h 384"/>
                <a:gd name="T6" fmla="*/ 0 w 368"/>
                <a:gd name="T7" fmla="*/ 46 h 384"/>
                <a:gd name="T8" fmla="*/ 33 w 368"/>
                <a:gd name="T9" fmla="*/ 46 h 384"/>
                <a:gd name="T10" fmla="*/ 33 w 368"/>
                <a:gd name="T11" fmla="*/ 26 h 384"/>
                <a:gd name="T12" fmla="*/ 225 w 368"/>
                <a:gd name="T13" fmla="*/ 26 h 384"/>
                <a:gd name="T14" fmla="*/ 225 w 368"/>
                <a:gd name="T15" fmla="*/ 100 h 384"/>
                <a:gd name="T16" fmla="*/ 245 w 368"/>
                <a:gd name="T17" fmla="*/ 116 h 384"/>
                <a:gd name="T18" fmla="*/ 341 w 368"/>
                <a:gd name="T19" fmla="*/ 116 h 384"/>
                <a:gd name="T20" fmla="*/ 341 w 368"/>
                <a:gd name="T21" fmla="*/ 361 h 384"/>
                <a:gd name="T22" fmla="*/ 33 w 368"/>
                <a:gd name="T23" fmla="*/ 361 h 384"/>
                <a:gd name="T24" fmla="*/ 33 w 368"/>
                <a:gd name="T25" fmla="*/ 327 h 384"/>
                <a:gd name="T26" fmla="*/ 0 w 368"/>
                <a:gd name="T27" fmla="*/ 327 h 384"/>
                <a:gd name="T28" fmla="*/ 0 w 368"/>
                <a:gd name="T29" fmla="*/ 361 h 384"/>
                <a:gd name="T30" fmla="*/ 33 w 368"/>
                <a:gd name="T31" fmla="*/ 384 h 384"/>
                <a:gd name="T32" fmla="*/ 368 w 368"/>
                <a:gd name="T33" fmla="*/ 384 h 384"/>
                <a:gd name="T34" fmla="*/ 368 w 368"/>
                <a:gd name="T35" fmla="*/ 116 h 384"/>
                <a:gd name="T36" fmla="*/ 368 w 368"/>
                <a:gd name="T37" fmla="*/ 100 h 384"/>
                <a:gd name="T38" fmla="*/ 245 w 368"/>
                <a:gd name="T39" fmla="*/ 0 h 384"/>
                <a:gd name="T40" fmla="*/ 245 w 368"/>
                <a:gd name="T41" fmla="*/ 0 h 384"/>
                <a:gd name="T42" fmla="*/ 245 w 368"/>
                <a:gd name="T43" fmla="*/ 100 h 384"/>
                <a:gd name="T44" fmla="*/ 245 w 368"/>
                <a:gd name="T45" fmla="*/ 30 h 384"/>
                <a:gd name="T46" fmla="*/ 331 w 368"/>
                <a:gd name="T47" fmla="*/ 100 h 384"/>
                <a:gd name="T48" fmla="*/ 245 w 368"/>
                <a:gd name="T49" fmla="*/ 100 h 384"/>
                <a:gd name="T50" fmla="*/ 245 w 368"/>
                <a:gd name="T51" fmla="*/ 10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8" h="384">
                  <a:moveTo>
                    <a:pt x="245" y="0"/>
                  </a:moveTo>
                  <a:cubicBezTo>
                    <a:pt x="225" y="0"/>
                    <a:pt x="225" y="0"/>
                    <a:pt x="225" y="0"/>
                  </a:cubicBezTo>
                  <a:cubicBezTo>
                    <a:pt x="0" y="0"/>
                    <a:pt x="0" y="0"/>
                    <a:pt x="0" y="0"/>
                  </a:cubicBezTo>
                  <a:cubicBezTo>
                    <a:pt x="0" y="46"/>
                    <a:pt x="0" y="46"/>
                    <a:pt x="0" y="46"/>
                  </a:cubicBezTo>
                  <a:cubicBezTo>
                    <a:pt x="33" y="46"/>
                    <a:pt x="33" y="46"/>
                    <a:pt x="33" y="46"/>
                  </a:cubicBezTo>
                  <a:cubicBezTo>
                    <a:pt x="33" y="26"/>
                    <a:pt x="33" y="26"/>
                    <a:pt x="33" y="26"/>
                  </a:cubicBezTo>
                  <a:cubicBezTo>
                    <a:pt x="225" y="26"/>
                    <a:pt x="225" y="26"/>
                    <a:pt x="225" y="26"/>
                  </a:cubicBezTo>
                  <a:cubicBezTo>
                    <a:pt x="225" y="100"/>
                    <a:pt x="225" y="100"/>
                    <a:pt x="225" y="100"/>
                  </a:cubicBezTo>
                  <a:cubicBezTo>
                    <a:pt x="225" y="110"/>
                    <a:pt x="235" y="116"/>
                    <a:pt x="245" y="116"/>
                  </a:cubicBezTo>
                  <a:cubicBezTo>
                    <a:pt x="341" y="116"/>
                    <a:pt x="341" y="116"/>
                    <a:pt x="341" y="116"/>
                  </a:cubicBezTo>
                  <a:cubicBezTo>
                    <a:pt x="341" y="361"/>
                    <a:pt x="341" y="361"/>
                    <a:pt x="341" y="361"/>
                  </a:cubicBezTo>
                  <a:cubicBezTo>
                    <a:pt x="33" y="361"/>
                    <a:pt x="33" y="361"/>
                    <a:pt x="33" y="361"/>
                  </a:cubicBezTo>
                  <a:cubicBezTo>
                    <a:pt x="33" y="327"/>
                    <a:pt x="33" y="327"/>
                    <a:pt x="33" y="327"/>
                  </a:cubicBezTo>
                  <a:cubicBezTo>
                    <a:pt x="0" y="327"/>
                    <a:pt x="0" y="327"/>
                    <a:pt x="0" y="327"/>
                  </a:cubicBezTo>
                  <a:cubicBezTo>
                    <a:pt x="0" y="361"/>
                    <a:pt x="0" y="361"/>
                    <a:pt x="0" y="361"/>
                  </a:cubicBezTo>
                  <a:cubicBezTo>
                    <a:pt x="0" y="375"/>
                    <a:pt x="15" y="384"/>
                    <a:pt x="33" y="384"/>
                  </a:cubicBezTo>
                  <a:cubicBezTo>
                    <a:pt x="368" y="384"/>
                    <a:pt x="368" y="384"/>
                    <a:pt x="368" y="384"/>
                  </a:cubicBezTo>
                  <a:cubicBezTo>
                    <a:pt x="368" y="116"/>
                    <a:pt x="368" y="116"/>
                    <a:pt x="368" y="116"/>
                  </a:cubicBezTo>
                  <a:cubicBezTo>
                    <a:pt x="368" y="100"/>
                    <a:pt x="368" y="100"/>
                    <a:pt x="368" y="100"/>
                  </a:cubicBezTo>
                  <a:cubicBezTo>
                    <a:pt x="245" y="0"/>
                    <a:pt x="245" y="0"/>
                    <a:pt x="245" y="0"/>
                  </a:cubicBezTo>
                  <a:cubicBezTo>
                    <a:pt x="245" y="0"/>
                    <a:pt x="245" y="0"/>
                    <a:pt x="245" y="0"/>
                  </a:cubicBezTo>
                  <a:close/>
                  <a:moveTo>
                    <a:pt x="245" y="100"/>
                  </a:moveTo>
                  <a:cubicBezTo>
                    <a:pt x="245" y="30"/>
                    <a:pt x="245" y="30"/>
                    <a:pt x="245" y="30"/>
                  </a:cubicBezTo>
                  <a:cubicBezTo>
                    <a:pt x="331" y="100"/>
                    <a:pt x="331" y="100"/>
                    <a:pt x="331" y="100"/>
                  </a:cubicBezTo>
                  <a:cubicBezTo>
                    <a:pt x="245" y="100"/>
                    <a:pt x="245" y="100"/>
                    <a:pt x="245" y="100"/>
                  </a:cubicBezTo>
                  <a:cubicBezTo>
                    <a:pt x="245" y="100"/>
                    <a:pt x="245" y="100"/>
                    <a:pt x="245" y="100"/>
                  </a:cubicBezTo>
                  <a:close/>
                </a:path>
              </a:pathLst>
            </a:custGeom>
            <a:solidFill>
              <a:srgbClr val="1096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4"/>
            <p:cNvSpPr>
              <a:spLocks/>
            </p:cNvSpPr>
            <p:nvPr/>
          </p:nvSpPr>
          <p:spPr bwMode="auto">
            <a:xfrm>
              <a:off x="2966" y="2055"/>
              <a:ext cx="24" cy="24"/>
            </a:xfrm>
            <a:custGeom>
              <a:avLst/>
              <a:gdLst>
                <a:gd name="T0" fmla="*/ 0 w 24"/>
                <a:gd name="T1" fmla="*/ 0 h 24"/>
                <a:gd name="T2" fmla="*/ 24 w 24"/>
                <a:gd name="T3" fmla="*/ 0 h 24"/>
                <a:gd name="T4" fmla="*/ 24 w 24"/>
                <a:gd name="T5" fmla="*/ 24 h 24"/>
                <a:gd name="T6" fmla="*/ 0 w 24"/>
                <a:gd name="T7" fmla="*/ 24 h 24"/>
                <a:gd name="T8" fmla="*/ 0 w 24"/>
                <a:gd name="T9" fmla="*/ 0 h 24"/>
                <a:gd name="T10" fmla="*/ 0 w 24"/>
                <a:gd name="T11" fmla="*/ 0 h 24"/>
                <a:gd name="T12" fmla="*/ 0 w 24"/>
                <a:gd name="T13" fmla="*/ 0 h 24"/>
                <a:gd name="T14" fmla="*/ 0 w 24"/>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0" y="0"/>
                  </a:moveTo>
                  <a:lnTo>
                    <a:pt x="24" y="0"/>
                  </a:lnTo>
                  <a:lnTo>
                    <a:pt x="24" y="24"/>
                  </a:lnTo>
                  <a:lnTo>
                    <a:pt x="0" y="24"/>
                  </a:lnTo>
                  <a:lnTo>
                    <a:pt x="0" y="0"/>
                  </a:lnTo>
                  <a:lnTo>
                    <a:pt x="0" y="0"/>
                  </a:lnTo>
                  <a:lnTo>
                    <a:pt x="0" y="0"/>
                  </a:lnTo>
                  <a:lnTo>
                    <a:pt x="0" y="0"/>
                  </a:lnTo>
                  <a:close/>
                </a:path>
              </a:pathLst>
            </a:custGeom>
            <a:solidFill>
              <a:srgbClr val="109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5"/>
            <p:cNvSpPr>
              <a:spLocks/>
            </p:cNvSpPr>
            <p:nvPr/>
          </p:nvSpPr>
          <p:spPr bwMode="auto">
            <a:xfrm>
              <a:off x="2936" y="2079"/>
              <a:ext cx="30" cy="18"/>
            </a:xfrm>
            <a:custGeom>
              <a:avLst/>
              <a:gdLst>
                <a:gd name="T0" fmla="*/ 0 w 30"/>
                <a:gd name="T1" fmla="*/ 0 h 18"/>
                <a:gd name="T2" fmla="*/ 30 w 30"/>
                <a:gd name="T3" fmla="*/ 0 h 18"/>
                <a:gd name="T4" fmla="*/ 30 w 30"/>
                <a:gd name="T5" fmla="*/ 18 h 18"/>
                <a:gd name="T6" fmla="*/ 0 w 30"/>
                <a:gd name="T7" fmla="*/ 18 h 18"/>
                <a:gd name="T8" fmla="*/ 0 w 30"/>
                <a:gd name="T9" fmla="*/ 0 h 18"/>
                <a:gd name="T10" fmla="*/ 0 w 30"/>
                <a:gd name="T11" fmla="*/ 0 h 18"/>
                <a:gd name="T12" fmla="*/ 0 w 30"/>
                <a:gd name="T13" fmla="*/ 0 h 18"/>
                <a:gd name="T14" fmla="*/ 0 w 30"/>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8">
                  <a:moveTo>
                    <a:pt x="0" y="0"/>
                  </a:moveTo>
                  <a:lnTo>
                    <a:pt x="30" y="0"/>
                  </a:lnTo>
                  <a:lnTo>
                    <a:pt x="30" y="18"/>
                  </a:lnTo>
                  <a:lnTo>
                    <a:pt x="0" y="18"/>
                  </a:lnTo>
                  <a:lnTo>
                    <a:pt x="0" y="0"/>
                  </a:lnTo>
                  <a:lnTo>
                    <a:pt x="0" y="0"/>
                  </a:lnTo>
                  <a:lnTo>
                    <a:pt x="0" y="0"/>
                  </a:lnTo>
                  <a:lnTo>
                    <a:pt x="0" y="0"/>
                  </a:lnTo>
                  <a:close/>
                </a:path>
              </a:pathLst>
            </a:custGeom>
            <a:solidFill>
              <a:srgbClr val="109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6"/>
            <p:cNvSpPr>
              <a:spLocks/>
            </p:cNvSpPr>
            <p:nvPr/>
          </p:nvSpPr>
          <p:spPr bwMode="auto">
            <a:xfrm>
              <a:off x="2936" y="2037"/>
              <a:ext cx="30" cy="18"/>
            </a:xfrm>
            <a:custGeom>
              <a:avLst/>
              <a:gdLst>
                <a:gd name="T0" fmla="*/ 0 w 30"/>
                <a:gd name="T1" fmla="*/ 0 h 18"/>
                <a:gd name="T2" fmla="*/ 30 w 30"/>
                <a:gd name="T3" fmla="*/ 0 h 18"/>
                <a:gd name="T4" fmla="*/ 30 w 30"/>
                <a:gd name="T5" fmla="*/ 18 h 18"/>
                <a:gd name="T6" fmla="*/ 0 w 30"/>
                <a:gd name="T7" fmla="*/ 18 h 18"/>
                <a:gd name="T8" fmla="*/ 0 w 30"/>
                <a:gd name="T9" fmla="*/ 0 h 18"/>
                <a:gd name="T10" fmla="*/ 0 w 30"/>
                <a:gd name="T11" fmla="*/ 0 h 18"/>
                <a:gd name="T12" fmla="*/ 0 w 30"/>
                <a:gd name="T13" fmla="*/ 0 h 18"/>
                <a:gd name="T14" fmla="*/ 0 w 30"/>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8">
                  <a:moveTo>
                    <a:pt x="0" y="0"/>
                  </a:moveTo>
                  <a:lnTo>
                    <a:pt x="30" y="0"/>
                  </a:lnTo>
                  <a:lnTo>
                    <a:pt x="30" y="18"/>
                  </a:lnTo>
                  <a:lnTo>
                    <a:pt x="0" y="18"/>
                  </a:lnTo>
                  <a:lnTo>
                    <a:pt x="0" y="0"/>
                  </a:lnTo>
                  <a:lnTo>
                    <a:pt x="0" y="0"/>
                  </a:lnTo>
                  <a:lnTo>
                    <a:pt x="0" y="0"/>
                  </a:lnTo>
                  <a:lnTo>
                    <a:pt x="0" y="0"/>
                  </a:lnTo>
                  <a:close/>
                </a:path>
              </a:pathLst>
            </a:custGeom>
            <a:solidFill>
              <a:srgbClr val="109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7"/>
            <p:cNvSpPr>
              <a:spLocks/>
            </p:cNvSpPr>
            <p:nvPr/>
          </p:nvSpPr>
          <p:spPr bwMode="auto">
            <a:xfrm>
              <a:off x="2966" y="2055"/>
              <a:ext cx="84" cy="66"/>
            </a:xfrm>
            <a:custGeom>
              <a:avLst/>
              <a:gdLst>
                <a:gd name="T0" fmla="*/ 0 w 84"/>
                <a:gd name="T1" fmla="*/ 44 h 66"/>
                <a:gd name="T2" fmla="*/ 0 w 84"/>
                <a:gd name="T3" fmla="*/ 66 h 66"/>
                <a:gd name="T4" fmla="*/ 27 w 84"/>
                <a:gd name="T5" fmla="*/ 66 h 66"/>
                <a:gd name="T6" fmla="*/ 84 w 84"/>
                <a:gd name="T7" fmla="*/ 66 h 66"/>
                <a:gd name="T8" fmla="*/ 84 w 84"/>
                <a:gd name="T9" fmla="*/ 66 h 66"/>
                <a:gd name="T10" fmla="*/ 84 w 84"/>
                <a:gd name="T11" fmla="*/ 44 h 66"/>
                <a:gd name="T12" fmla="*/ 84 w 84"/>
                <a:gd name="T13" fmla="*/ 22 h 66"/>
                <a:gd name="T14" fmla="*/ 84 w 84"/>
                <a:gd name="T15" fmla="*/ 0 h 66"/>
                <a:gd name="T16" fmla="*/ 57 w 84"/>
                <a:gd name="T17" fmla="*/ 0 h 66"/>
                <a:gd name="T18" fmla="*/ 57 w 84"/>
                <a:gd name="T19" fmla="*/ 22 h 66"/>
                <a:gd name="T20" fmla="*/ 27 w 84"/>
                <a:gd name="T21" fmla="*/ 22 h 66"/>
                <a:gd name="T22" fmla="*/ 27 w 84"/>
                <a:gd name="T23" fmla="*/ 44 h 66"/>
                <a:gd name="T24" fmla="*/ 0 w 84"/>
                <a:gd name="T25" fmla="*/ 44 h 66"/>
                <a:gd name="T26" fmla="*/ 0 w 84"/>
                <a:gd name="T27" fmla="*/ 44 h 66"/>
                <a:gd name="T28" fmla="*/ 0 w 84"/>
                <a:gd name="T29" fmla="*/ 44 h 66"/>
                <a:gd name="T30" fmla="*/ 0 w 84"/>
                <a:gd name="T31" fmla="*/ 44 h 66"/>
                <a:gd name="T32" fmla="*/ 0 w 84"/>
                <a:gd name="T33"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66">
                  <a:moveTo>
                    <a:pt x="0" y="44"/>
                  </a:moveTo>
                  <a:lnTo>
                    <a:pt x="0" y="66"/>
                  </a:lnTo>
                  <a:lnTo>
                    <a:pt x="27" y="66"/>
                  </a:lnTo>
                  <a:lnTo>
                    <a:pt x="84" y="66"/>
                  </a:lnTo>
                  <a:lnTo>
                    <a:pt x="84" y="66"/>
                  </a:lnTo>
                  <a:lnTo>
                    <a:pt x="84" y="44"/>
                  </a:lnTo>
                  <a:lnTo>
                    <a:pt x="84" y="22"/>
                  </a:lnTo>
                  <a:lnTo>
                    <a:pt x="84" y="0"/>
                  </a:lnTo>
                  <a:lnTo>
                    <a:pt x="57" y="0"/>
                  </a:lnTo>
                  <a:lnTo>
                    <a:pt x="57" y="22"/>
                  </a:lnTo>
                  <a:lnTo>
                    <a:pt x="27" y="22"/>
                  </a:lnTo>
                  <a:lnTo>
                    <a:pt x="27" y="44"/>
                  </a:lnTo>
                  <a:lnTo>
                    <a:pt x="0" y="44"/>
                  </a:lnTo>
                  <a:lnTo>
                    <a:pt x="0" y="44"/>
                  </a:lnTo>
                  <a:lnTo>
                    <a:pt x="0" y="44"/>
                  </a:lnTo>
                  <a:lnTo>
                    <a:pt x="0" y="44"/>
                  </a:lnTo>
                  <a:lnTo>
                    <a:pt x="0" y="44"/>
                  </a:lnTo>
                  <a:close/>
                </a:path>
              </a:pathLst>
            </a:custGeom>
            <a:solidFill>
              <a:srgbClr val="1096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8"/>
            <p:cNvSpPr>
              <a:spLocks/>
            </p:cNvSpPr>
            <p:nvPr/>
          </p:nvSpPr>
          <p:spPr bwMode="auto">
            <a:xfrm>
              <a:off x="2858" y="2139"/>
              <a:ext cx="288" cy="90"/>
            </a:xfrm>
            <a:custGeom>
              <a:avLst/>
              <a:gdLst>
                <a:gd name="T0" fmla="*/ 719 w 768"/>
                <a:gd name="T1" fmla="*/ 134 h 240"/>
                <a:gd name="T2" fmla="*/ 682 w 768"/>
                <a:gd name="T3" fmla="*/ 134 h 240"/>
                <a:gd name="T4" fmla="*/ 682 w 768"/>
                <a:gd name="T5" fmla="*/ 51 h 240"/>
                <a:gd name="T6" fmla="*/ 407 w 768"/>
                <a:gd name="T7" fmla="*/ 51 h 240"/>
                <a:gd name="T8" fmla="*/ 407 w 768"/>
                <a:gd name="T9" fmla="*/ 0 h 240"/>
                <a:gd name="T10" fmla="*/ 362 w 768"/>
                <a:gd name="T11" fmla="*/ 0 h 240"/>
                <a:gd name="T12" fmla="*/ 362 w 768"/>
                <a:gd name="T13" fmla="*/ 51 h 240"/>
                <a:gd name="T14" fmla="*/ 85 w 768"/>
                <a:gd name="T15" fmla="*/ 51 h 240"/>
                <a:gd name="T16" fmla="*/ 85 w 768"/>
                <a:gd name="T17" fmla="*/ 134 h 240"/>
                <a:gd name="T18" fmla="*/ 0 w 768"/>
                <a:gd name="T19" fmla="*/ 134 h 240"/>
                <a:gd name="T20" fmla="*/ 0 w 768"/>
                <a:gd name="T21" fmla="*/ 205 h 240"/>
                <a:gd name="T22" fmla="*/ 48 w 768"/>
                <a:gd name="T23" fmla="*/ 240 h 240"/>
                <a:gd name="T24" fmla="*/ 216 w 768"/>
                <a:gd name="T25" fmla="*/ 240 h 240"/>
                <a:gd name="T26" fmla="*/ 216 w 768"/>
                <a:gd name="T27" fmla="*/ 169 h 240"/>
                <a:gd name="T28" fmla="*/ 171 w 768"/>
                <a:gd name="T29" fmla="*/ 134 h 240"/>
                <a:gd name="T30" fmla="*/ 132 w 768"/>
                <a:gd name="T31" fmla="*/ 134 h 240"/>
                <a:gd name="T32" fmla="*/ 132 w 768"/>
                <a:gd name="T33" fmla="*/ 87 h 240"/>
                <a:gd name="T34" fmla="*/ 362 w 768"/>
                <a:gd name="T35" fmla="*/ 87 h 240"/>
                <a:gd name="T36" fmla="*/ 362 w 768"/>
                <a:gd name="T37" fmla="*/ 134 h 240"/>
                <a:gd name="T38" fmla="*/ 278 w 768"/>
                <a:gd name="T39" fmla="*/ 134 h 240"/>
                <a:gd name="T40" fmla="*/ 278 w 768"/>
                <a:gd name="T41" fmla="*/ 205 h 240"/>
                <a:gd name="T42" fmla="*/ 320 w 768"/>
                <a:gd name="T43" fmla="*/ 240 h 240"/>
                <a:gd name="T44" fmla="*/ 491 w 768"/>
                <a:gd name="T45" fmla="*/ 240 h 240"/>
                <a:gd name="T46" fmla="*/ 491 w 768"/>
                <a:gd name="T47" fmla="*/ 169 h 240"/>
                <a:gd name="T48" fmla="*/ 444 w 768"/>
                <a:gd name="T49" fmla="*/ 134 h 240"/>
                <a:gd name="T50" fmla="*/ 407 w 768"/>
                <a:gd name="T51" fmla="*/ 134 h 240"/>
                <a:gd name="T52" fmla="*/ 407 w 768"/>
                <a:gd name="T53" fmla="*/ 87 h 240"/>
                <a:gd name="T54" fmla="*/ 637 w 768"/>
                <a:gd name="T55" fmla="*/ 87 h 240"/>
                <a:gd name="T56" fmla="*/ 637 w 768"/>
                <a:gd name="T57" fmla="*/ 134 h 240"/>
                <a:gd name="T58" fmla="*/ 550 w 768"/>
                <a:gd name="T59" fmla="*/ 134 h 240"/>
                <a:gd name="T60" fmla="*/ 550 w 768"/>
                <a:gd name="T61" fmla="*/ 205 h 240"/>
                <a:gd name="T62" fmla="*/ 598 w 768"/>
                <a:gd name="T63" fmla="*/ 240 h 240"/>
                <a:gd name="T64" fmla="*/ 768 w 768"/>
                <a:gd name="T65" fmla="*/ 240 h 240"/>
                <a:gd name="T66" fmla="*/ 768 w 768"/>
                <a:gd name="T67" fmla="*/ 169 h 240"/>
                <a:gd name="T68" fmla="*/ 719 w 768"/>
                <a:gd name="T69" fmla="*/ 13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8" h="240">
                  <a:moveTo>
                    <a:pt x="719" y="134"/>
                  </a:moveTo>
                  <a:cubicBezTo>
                    <a:pt x="682" y="134"/>
                    <a:pt x="682" y="134"/>
                    <a:pt x="682" y="134"/>
                  </a:cubicBezTo>
                  <a:cubicBezTo>
                    <a:pt x="682" y="51"/>
                    <a:pt x="682" y="51"/>
                    <a:pt x="682" y="51"/>
                  </a:cubicBezTo>
                  <a:cubicBezTo>
                    <a:pt x="407" y="51"/>
                    <a:pt x="407" y="51"/>
                    <a:pt x="407" y="51"/>
                  </a:cubicBezTo>
                  <a:cubicBezTo>
                    <a:pt x="407" y="0"/>
                    <a:pt x="407" y="0"/>
                    <a:pt x="407" y="0"/>
                  </a:cubicBezTo>
                  <a:cubicBezTo>
                    <a:pt x="362" y="0"/>
                    <a:pt x="362" y="0"/>
                    <a:pt x="362" y="0"/>
                  </a:cubicBezTo>
                  <a:cubicBezTo>
                    <a:pt x="362" y="51"/>
                    <a:pt x="362" y="51"/>
                    <a:pt x="362" y="51"/>
                  </a:cubicBezTo>
                  <a:cubicBezTo>
                    <a:pt x="85" y="51"/>
                    <a:pt x="85" y="51"/>
                    <a:pt x="85" y="51"/>
                  </a:cubicBezTo>
                  <a:cubicBezTo>
                    <a:pt x="85" y="134"/>
                    <a:pt x="85" y="134"/>
                    <a:pt x="85" y="134"/>
                  </a:cubicBezTo>
                  <a:cubicBezTo>
                    <a:pt x="0" y="134"/>
                    <a:pt x="0" y="134"/>
                    <a:pt x="0" y="134"/>
                  </a:cubicBezTo>
                  <a:cubicBezTo>
                    <a:pt x="0" y="205"/>
                    <a:pt x="0" y="205"/>
                    <a:pt x="0" y="205"/>
                  </a:cubicBezTo>
                  <a:cubicBezTo>
                    <a:pt x="0" y="224"/>
                    <a:pt x="23" y="240"/>
                    <a:pt x="48" y="240"/>
                  </a:cubicBezTo>
                  <a:cubicBezTo>
                    <a:pt x="216" y="240"/>
                    <a:pt x="216" y="240"/>
                    <a:pt x="216" y="240"/>
                  </a:cubicBezTo>
                  <a:cubicBezTo>
                    <a:pt x="216" y="169"/>
                    <a:pt x="216" y="169"/>
                    <a:pt x="216" y="169"/>
                  </a:cubicBezTo>
                  <a:cubicBezTo>
                    <a:pt x="216" y="149"/>
                    <a:pt x="196" y="134"/>
                    <a:pt x="171" y="134"/>
                  </a:cubicBezTo>
                  <a:cubicBezTo>
                    <a:pt x="132" y="134"/>
                    <a:pt x="132" y="134"/>
                    <a:pt x="132" y="134"/>
                  </a:cubicBezTo>
                  <a:cubicBezTo>
                    <a:pt x="132" y="87"/>
                    <a:pt x="132" y="87"/>
                    <a:pt x="132" y="87"/>
                  </a:cubicBezTo>
                  <a:cubicBezTo>
                    <a:pt x="362" y="87"/>
                    <a:pt x="362" y="87"/>
                    <a:pt x="362" y="87"/>
                  </a:cubicBezTo>
                  <a:cubicBezTo>
                    <a:pt x="362" y="134"/>
                    <a:pt x="362" y="134"/>
                    <a:pt x="362" y="134"/>
                  </a:cubicBezTo>
                  <a:cubicBezTo>
                    <a:pt x="278" y="134"/>
                    <a:pt x="278" y="134"/>
                    <a:pt x="278" y="134"/>
                  </a:cubicBezTo>
                  <a:cubicBezTo>
                    <a:pt x="278" y="205"/>
                    <a:pt x="278" y="205"/>
                    <a:pt x="278" y="205"/>
                  </a:cubicBezTo>
                  <a:cubicBezTo>
                    <a:pt x="278" y="224"/>
                    <a:pt x="295" y="240"/>
                    <a:pt x="320" y="240"/>
                  </a:cubicBezTo>
                  <a:cubicBezTo>
                    <a:pt x="491" y="240"/>
                    <a:pt x="491" y="240"/>
                    <a:pt x="491" y="240"/>
                  </a:cubicBezTo>
                  <a:cubicBezTo>
                    <a:pt x="491" y="169"/>
                    <a:pt x="491" y="169"/>
                    <a:pt x="491" y="169"/>
                  </a:cubicBezTo>
                  <a:cubicBezTo>
                    <a:pt x="491" y="149"/>
                    <a:pt x="471" y="134"/>
                    <a:pt x="444" y="134"/>
                  </a:cubicBezTo>
                  <a:cubicBezTo>
                    <a:pt x="407" y="134"/>
                    <a:pt x="407" y="134"/>
                    <a:pt x="407" y="134"/>
                  </a:cubicBezTo>
                  <a:cubicBezTo>
                    <a:pt x="407" y="87"/>
                    <a:pt x="407" y="87"/>
                    <a:pt x="407" y="87"/>
                  </a:cubicBezTo>
                  <a:cubicBezTo>
                    <a:pt x="637" y="87"/>
                    <a:pt x="637" y="87"/>
                    <a:pt x="637" y="87"/>
                  </a:cubicBezTo>
                  <a:cubicBezTo>
                    <a:pt x="637" y="134"/>
                    <a:pt x="637" y="134"/>
                    <a:pt x="637" y="134"/>
                  </a:cubicBezTo>
                  <a:cubicBezTo>
                    <a:pt x="550" y="134"/>
                    <a:pt x="550" y="134"/>
                    <a:pt x="550" y="134"/>
                  </a:cubicBezTo>
                  <a:cubicBezTo>
                    <a:pt x="550" y="205"/>
                    <a:pt x="550" y="205"/>
                    <a:pt x="550" y="205"/>
                  </a:cubicBezTo>
                  <a:cubicBezTo>
                    <a:pt x="550" y="224"/>
                    <a:pt x="570" y="240"/>
                    <a:pt x="598" y="240"/>
                  </a:cubicBezTo>
                  <a:cubicBezTo>
                    <a:pt x="768" y="240"/>
                    <a:pt x="768" y="240"/>
                    <a:pt x="768" y="240"/>
                  </a:cubicBezTo>
                  <a:cubicBezTo>
                    <a:pt x="768" y="169"/>
                    <a:pt x="768" y="169"/>
                    <a:pt x="768" y="169"/>
                  </a:cubicBezTo>
                  <a:cubicBezTo>
                    <a:pt x="768" y="149"/>
                    <a:pt x="744" y="134"/>
                    <a:pt x="719" y="134"/>
                  </a:cubicBezTo>
                </a:path>
              </a:pathLst>
            </a:custGeom>
            <a:solidFill>
              <a:srgbClr val="1096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Rectangle 29"/>
            <p:cNvSpPr>
              <a:spLocks noChangeArrowheads="1"/>
            </p:cNvSpPr>
            <p:nvPr/>
          </p:nvSpPr>
          <p:spPr bwMode="auto">
            <a:xfrm>
              <a:off x="2924" y="2595"/>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30"/>
            <p:cNvSpPr>
              <a:spLocks noChangeArrowheads="1"/>
            </p:cNvSpPr>
            <p:nvPr/>
          </p:nvSpPr>
          <p:spPr bwMode="auto">
            <a:xfrm>
              <a:off x="2943" y="2647"/>
              <a:ext cx="15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ECS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31"/>
            <p:cNvSpPr>
              <a:spLocks noChangeArrowheads="1"/>
            </p:cNvSpPr>
            <p:nvPr/>
          </p:nvSpPr>
          <p:spPr bwMode="auto">
            <a:xfrm>
              <a:off x="3051" y="2647"/>
              <a:ext cx="6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32"/>
            <p:cNvSpPr>
              <a:spLocks noChangeArrowheads="1"/>
            </p:cNvSpPr>
            <p:nvPr/>
          </p:nvSpPr>
          <p:spPr bwMode="auto">
            <a:xfrm>
              <a:off x="3081" y="2647"/>
              <a:ext cx="3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Continuity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33"/>
            <p:cNvSpPr>
              <a:spLocks noChangeArrowheads="1"/>
            </p:cNvSpPr>
            <p:nvPr/>
          </p:nvSpPr>
          <p:spPr bwMode="auto">
            <a:xfrm>
              <a:off x="3458" y="2595"/>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34"/>
            <p:cNvSpPr>
              <a:spLocks noChangeArrowheads="1"/>
            </p:cNvSpPr>
            <p:nvPr/>
          </p:nvSpPr>
          <p:spPr bwMode="auto">
            <a:xfrm>
              <a:off x="3532" y="2599"/>
              <a:ext cx="41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Data Center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35"/>
            <p:cNvSpPr>
              <a:spLocks noChangeArrowheads="1"/>
            </p:cNvSpPr>
            <p:nvPr/>
          </p:nvSpPr>
          <p:spPr bwMode="auto">
            <a:xfrm>
              <a:off x="3574" y="2678"/>
              <a:ext cx="29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96D6"/>
                  </a:solidFill>
                  <a:effectLst/>
                  <a:latin typeface="HP Simplified" pitchFamily="34" charset="0"/>
                  <a:cs typeface="Arial" pitchFamily="34" charset="0"/>
                </a:rPr>
                <a:t>recovery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36"/>
            <p:cNvSpPr>
              <a:spLocks noChangeArrowheads="1"/>
            </p:cNvSpPr>
            <p:nvPr/>
          </p:nvSpPr>
          <p:spPr bwMode="auto">
            <a:xfrm>
              <a:off x="3992" y="2595"/>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37"/>
            <p:cNvSpPr>
              <a:spLocks noChangeArrowheads="1"/>
            </p:cNvSpPr>
            <p:nvPr/>
          </p:nvSpPr>
          <p:spPr bwMode="auto">
            <a:xfrm>
              <a:off x="4085" y="2599"/>
              <a:ext cx="3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Workplace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8"/>
            <p:cNvSpPr>
              <a:spLocks noChangeArrowheads="1"/>
            </p:cNvSpPr>
            <p:nvPr/>
          </p:nvSpPr>
          <p:spPr bwMode="auto">
            <a:xfrm>
              <a:off x="4109" y="2678"/>
              <a:ext cx="2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96D6"/>
                  </a:solidFill>
                  <a:effectLst/>
                  <a:latin typeface="HP Simplified" pitchFamily="34" charset="0"/>
                  <a:cs typeface="Arial" pitchFamily="34" charset="0"/>
                </a:rPr>
                <a:t>recovery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39"/>
            <p:cNvSpPr>
              <a:spLocks noChangeArrowheads="1"/>
            </p:cNvSpPr>
            <p:nvPr/>
          </p:nvSpPr>
          <p:spPr bwMode="auto">
            <a:xfrm>
              <a:off x="4520" y="2595"/>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40"/>
            <p:cNvSpPr>
              <a:spLocks noChangeArrowheads="1"/>
            </p:cNvSpPr>
            <p:nvPr/>
          </p:nvSpPr>
          <p:spPr bwMode="auto">
            <a:xfrm>
              <a:off x="4569" y="2599"/>
              <a:ext cx="4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Advisory and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41"/>
            <p:cNvSpPr>
              <a:spLocks noChangeArrowheads="1"/>
            </p:cNvSpPr>
            <p:nvPr/>
          </p:nvSpPr>
          <p:spPr bwMode="auto">
            <a:xfrm>
              <a:off x="4530" y="2678"/>
              <a:ext cx="48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96D6"/>
                  </a:solidFill>
                  <a:effectLst/>
                  <a:latin typeface="HP Simplified" pitchFamily="34" charset="0"/>
                  <a:cs typeface="Arial" pitchFamily="34" charset="0"/>
                </a:rPr>
                <a:t>transformation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42"/>
            <p:cNvSpPr>
              <a:spLocks/>
            </p:cNvSpPr>
            <p:nvPr/>
          </p:nvSpPr>
          <p:spPr bwMode="auto">
            <a:xfrm>
              <a:off x="242" y="1911"/>
              <a:ext cx="2454" cy="978"/>
            </a:xfrm>
            <a:prstGeom prst="rect">
              <a:avLst/>
            </a:pr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Rectangle 43"/>
            <p:cNvSpPr>
              <a:spLocks noChangeArrowheads="1"/>
            </p:cNvSpPr>
            <p:nvPr/>
          </p:nvSpPr>
          <p:spPr bwMode="auto">
            <a:xfrm>
              <a:off x="769" y="199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FF0000"/>
                </a:solidFill>
                <a:effectLst/>
                <a:cs typeface="Arial" pitchFamily="34" charset="0"/>
              </a:endParaRPr>
            </a:p>
          </p:txBody>
        </p:sp>
        <p:sp>
          <p:nvSpPr>
            <p:cNvPr id="45" name="Rectangle 44"/>
            <p:cNvSpPr>
              <a:spLocks noChangeArrowheads="1"/>
            </p:cNvSpPr>
            <p:nvPr/>
          </p:nvSpPr>
          <p:spPr bwMode="auto">
            <a:xfrm>
              <a:off x="320" y="1971"/>
              <a:ext cx="282" cy="210"/>
            </a:xfrm>
            <a:prstGeom prst="rect">
              <a:avLst/>
            </a:prstGeom>
            <a:solidFill>
              <a:srgbClr val="E5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03149"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 y="1974"/>
              <a:ext cx="28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50"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 y="1974"/>
              <a:ext cx="28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7"/>
            <p:cNvSpPr>
              <a:spLocks noChangeArrowheads="1"/>
            </p:cNvSpPr>
            <p:nvPr/>
          </p:nvSpPr>
          <p:spPr bwMode="auto">
            <a:xfrm>
              <a:off x="770" y="2595"/>
              <a:ext cx="54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48"/>
            <p:cNvSpPr>
              <a:spLocks noChangeArrowheads="1"/>
            </p:cNvSpPr>
            <p:nvPr/>
          </p:nvSpPr>
          <p:spPr bwMode="auto">
            <a:xfrm>
              <a:off x="850" y="2647"/>
              <a:ext cx="41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96D6"/>
                  </a:solidFill>
                  <a:effectLst/>
                  <a:latin typeface="HP Simplified" pitchFamily="34" charset="0"/>
                  <a:cs typeface="Arial" pitchFamily="34" charset="0"/>
                </a:rPr>
                <a:t>Private cloud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49"/>
            <p:cNvSpPr>
              <a:spLocks noChangeArrowheads="1"/>
            </p:cNvSpPr>
            <p:nvPr/>
          </p:nvSpPr>
          <p:spPr bwMode="auto">
            <a:xfrm>
              <a:off x="2138" y="2595"/>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50"/>
            <p:cNvSpPr>
              <a:spLocks noChangeArrowheads="1"/>
            </p:cNvSpPr>
            <p:nvPr/>
          </p:nvSpPr>
          <p:spPr bwMode="auto">
            <a:xfrm>
              <a:off x="2204" y="2647"/>
              <a:ext cx="42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Public Cloud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Freeform 51"/>
            <p:cNvSpPr>
              <a:spLocks/>
            </p:cNvSpPr>
            <p:nvPr/>
          </p:nvSpPr>
          <p:spPr bwMode="auto">
            <a:xfrm>
              <a:off x="2756" y="885"/>
              <a:ext cx="2472" cy="978"/>
            </a:xfrm>
            <a:prstGeom prst="rect">
              <a:avLst/>
            </a:pr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Rectangle 52"/>
            <p:cNvSpPr>
              <a:spLocks noChangeArrowheads="1"/>
            </p:cNvSpPr>
            <p:nvPr/>
          </p:nvSpPr>
          <p:spPr bwMode="auto">
            <a:xfrm>
              <a:off x="3181" y="994"/>
              <a:ext cx="7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defTabSz="914400"/>
              <a:r>
                <a:rPr kumimoji="0" lang="en-US" altLang="en-US" sz="1400" b="1" i="0" u="none" strike="noStrike" cap="none" normalizeH="0" baseline="0" dirty="0" smtClean="0">
                  <a:ln>
                    <a:noFill/>
                  </a:ln>
                  <a:solidFill>
                    <a:srgbClr val="0096D6"/>
                  </a:solidFill>
                  <a:effectLst/>
                  <a:latin typeface="HP Simplified" pitchFamily="34" charset="0"/>
                  <a:cs typeface="Arial" pitchFamily="34" charset="0"/>
                </a:rPr>
                <a:t> PaaS</a:t>
              </a:r>
              <a:r>
                <a:rPr kumimoji="0" lang="en-US" altLang="en-US" sz="1400" b="1" i="0" u="none" strike="noStrike" cap="none" normalizeH="0" dirty="0" smtClean="0">
                  <a:ln>
                    <a:noFill/>
                  </a:ln>
                  <a:solidFill>
                    <a:srgbClr val="0096D6"/>
                  </a:solidFill>
                  <a:effectLst/>
                  <a:latin typeface="HP Simplified" pitchFamily="34" charset="0"/>
                  <a:cs typeface="Arial" pitchFamily="34" charset="0"/>
                </a:rPr>
                <a:t> and </a:t>
              </a:r>
              <a:r>
                <a:rPr kumimoji="0" lang="en-US" altLang="en-US" sz="1400" b="1" i="0" u="none" strike="noStrike" cap="none" normalizeH="0" baseline="0" dirty="0" smtClean="0">
                  <a:ln>
                    <a:noFill/>
                  </a:ln>
                  <a:solidFill>
                    <a:srgbClr val="0096D6"/>
                  </a:solidFill>
                  <a:effectLst/>
                  <a:latin typeface="HP Simplified" pitchFamily="34" charset="0"/>
                  <a:cs typeface="Arial" pitchFamily="34" charset="0"/>
                </a:rPr>
                <a:t>Saas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3158" name="Picture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1" y="966"/>
              <a:ext cx="25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159" name="Picture 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1" y="966"/>
              <a:ext cx="25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6"/>
            <p:cNvSpPr>
              <a:spLocks noChangeArrowheads="1"/>
            </p:cNvSpPr>
            <p:nvPr/>
          </p:nvSpPr>
          <p:spPr bwMode="auto">
            <a:xfrm>
              <a:off x="3440" y="1617"/>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57"/>
            <p:cNvSpPr>
              <a:spLocks noChangeArrowheads="1"/>
            </p:cNvSpPr>
            <p:nvPr/>
          </p:nvSpPr>
          <p:spPr bwMode="auto">
            <a:xfrm>
              <a:off x="3639" y="1626"/>
              <a:ext cx="16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ECS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58"/>
            <p:cNvSpPr>
              <a:spLocks noChangeArrowheads="1"/>
            </p:cNvSpPr>
            <p:nvPr/>
          </p:nvSpPr>
          <p:spPr bwMode="auto">
            <a:xfrm>
              <a:off x="3603" y="1710"/>
              <a:ext cx="22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aPaaS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59"/>
            <p:cNvSpPr>
              <a:spLocks noChangeArrowheads="1"/>
            </p:cNvSpPr>
            <p:nvPr/>
          </p:nvSpPr>
          <p:spPr bwMode="auto">
            <a:xfrm>
              <a:off x="2906" y="1617"/>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60"/>
            <p:cNvSpPr>
              <a:spLocks noChangeArrowheads="1"/>
            </p:cNvSpPr>
            <p:nvPr/>
          </p:nvSpPr>
          <p:spPr bwMode="auto">
            <a:xfrm>
              <a:off x="3106" y="1626"/>
              <a:ext cx="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61"/>
            <p:cNvSpPr>
              <a:spLocks noChangeArrowheads="1"/>
            </p:cNvSpPr>
            <p:nvPr/>
          </p:nvSpPr>
          <p:spPr bwMode="auto">
            <a:xfrm>
              <a:off x="3064" y="1665"/>
              <a:ext cx="23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DTaaS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62"/>
            <p:cNvSpPr>
              <a:spLocks noChangeArrowheads="1"/>
            </p:cNvSpPr>
            <p:nvPr/>
          </p:nvSpPr>
          <p:spPr bwMode="auto">
            <a:xfrm>
              <a:off x="3992" y="1617"/>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63"/>
            <p:cNvSpPr>
              <a:spLocks noChangeArrowheads="1"/>
            </p:cNvSpPr>
            <p:nvPr/>
          </p:nvSpPr>
          <p:spPr bwMode="auto">
            <a:xfrm>
              <a:off x="4193" y="1626"/>
              <a:ext cx="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ectangle 64"/>
            <p:cNvSpPr>
              <a:spLocks noChangeArrowheads="1"/>
            </p:cNvSpPr>
            <p:nvPr/>
          </p:nvSpPr>
          <p:spPr bwMode="auto">
            <a:xfrm>
              <a:off x="4163" y="1665"/>
              <a:ext cx="2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iPaaS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Rectangle 65"/>
            <p:cNvSpPr>
              <a:spLocks noChangeArrowheads="1"/>
            </p:cNvSpPr>
            <p:nvPr/>
          </p:nvSpPr>
          <p:spPr bwMode="auto">
            <a:xfrm>
              <a:off x="4526" y="1617"/>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66"/>
            <p:cNvSpPr>
              <a:spLocks noChangeArrowheads="1"/>
            </p:cNvSpPr>
            <p:nvPr/>
          </p:nvSpPr>
          <p:spPr bwMode="auto">
            <a:xfrm>
              <a:off x="4728" y="1626"/>
              <a:ext cx="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05" name="Rectangle 68"/>
            <p:cNvSpPr>
              <a:spLocks noChangeArrowheads="1"/>
            </p:cNvSpPr>
            <p:nvPr/>
          </p:nvSpPr>
          <p:spPr bwMode="auto">
            <a:xfrm>
              <a:off x="769" y="1139"/>
              <a:ext cx="148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A range </a:t>
              </a:r>
              <a:r>
                <a:rPr kumimoji="0" lang="en-US" altLang="en-US" sz="1100" b="0" i="0" u="none" strike="noStrike" cap="none" normalizeH="0" baseline="0" smtClean="0">
                  <a:ln>
                    <a:noFill/>
                  </a:ln>
                  <a:solidFill>
                    <a:srgbClr val="000000"/>
                  </a:solidFill>
                  <a:effectLst/>
                  <a:latin typeface="HP Simplified" pitchFamily="34" charset="0"/>
                  <a:cs typeface="Arial" pitchFamily="34" charset="0"/>
                </a:rPr>
                <a:t>of advisory and transformation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06" name="Rectangle 69"/>
            <p:cNvSpPr>
              <a:spLocks noChangeArrowheads="1"/>
            </p:cNvSpPr>
            <p:nvPr/>
          </p:nvSpPr>
          <p:spPr bwMode="auto">
            <a:xfrm>
              <a:off x="769" y="1247"/>
              <a:ext cx="16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services covering business consulting to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07" name="Rectangle 70"/>
            <p:cNvSpPr>
              <a:spLocks noChangeArrowheads="1"/>
            </p:cNvSpPr>
            <p:nvPr/>
          </p:nvSpPr>
          <p:spPr bwMode="auto">
            <a:xfrm>
              <a:off x="769" y="1355"/>
              <a:ext cx="172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application transformation running on the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08" name="Rectangle 71"/>
            <p:cNvSpPr>
              <a:spLocks noChangeArrowheads="1"/>
            </p:cNvSpPr>
            <p:nvPr/>
          </p:nvSpPr>
          <p:spPr bwMode="auto">
            <a:xfrm>
              <a:off x="769" y="1457"/>
              <a:ext cx="88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optimal infrastructures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09" name="Rectangle 72"/>
            <p:cNvSpPr>
              <a:spLocks noChangeArrowheads="1"/>
            </p:cNvSpPr>
            <p:nvPr/>
          </p:nvSpPr>
          <p:spPr bwMode="auto">
            <a:xfrm>
              <a:off x="3181" y="2188"/>
              <a:ext cx="14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Provides for recovery of work area,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10" name="Rectangle 73"/>
            <p:cNvSpPr>
              <a:spLocks noChangeArrowheads="1"/>
            </p:cNvSpPr>
            <p:nvPr/>
          </p:nvSpPr>
          <p:spPr bwMode="auto">
            <a:xfrm>
              <a:off x="3181" y="2296"/>
              <a:ext cx="4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telephony,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13" name="Rectangle 74"/>
            <p:cNvSpPr>
              <a:spLocks noChangeArrowheads="1"/>
            </p:cNvSpPr>
            <p:nvPr/>
          </p:nvSpPr>
          <p:spPr bwMode="auto">
            <a:xfrm>
              <a:off x="3589" y="2296"/>
              <a:ext cx="127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and data center services in the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14" name="Rectangle 75"/>
            <p:cNvSpPr>
              <a:spLocks noChangeArrowheads="1"/>
            </p:cNvSpPr>
            <p:nvPr/>
          </p:nvSpPr>
          <p:spPr bwMode="auto">
            <a:xfrm>
              <a:off x="3181" y="2404"/>
              <a:ext cx="166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event of an unforeseen calamitous event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15" name="Rectangle 76"/>
            <p:cNvSpPr>
              <a:spLocks noChangeArrowheads="1"/>
            </p:cNvSpPr>
            <p:nvPr/>
          </p:nvSpPr>
          <p:spPr bwMode="auto">
            <a:xfrm>
              <a:off x="769" y="2138"/>
              <a:ext cx="14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Provides a hosted cloud computing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16" name="Rectangle 77"/>
            <p:cNvSpPr>
              <a:spLocks noChangeArrowheads="1"/>
            </p:cNvSpPr>
            <p:nvPr/>
          </p:nvSpPr>
          <p:spPr bwMode="auto">
            <a:xfrm>
              <a:off x="769" y="2246"/>
              <a:ext cx="60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infrastructure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17" name="Rectangle 78"/>
            <p:cNvSpPr>
              <a:spLocks noChangeArrowheads="1"/>
            </p:cNvSpPr>
            <p:nvPr/>
          </p:nvSpPr>
          <p:spPr bwMode="auto">
            <a:xfrm>
              <a:off x="1285" y="2246"/>
              <a:ext cx="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18" name="Rectangle 79"/>
            <p:cNvSpPr>
              <a:spLocks noChangeArrowheads="1"/>
            </p:cNvSpPr>
            <p:nvPr/>
          </p:nvSpPr>
          <p:spPr bwMode="auto">
            <a:xfrm>
              <a:off x="1321" y="2246"/>
              <a:ext cx="13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as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19" name="Rectangle 80"/>
            <p:cNvSpPr>
              <a:spLocks noChangeArrowheads="1"/>
            </p:cNvSpPr>
            <p:nvPr/>
          </p:nvSpPr>
          <p:spPr bwMode="auto">
            <a:xfrm>
              <a:off x="1411" y="2246"/>
              <a:ext cx="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20" name="Rectangle 81"/>
            <p:cNvSpPr>
              <a:spLocks noChangeArrowheads="1"/>
            </p:cNvSpPr>
            <p:nvPr/>
          </p:nvSpPr>
          <p:spPr bwMode="auto">
            <a:xfrm>
              <a:off x="1447" y="2246"/>
              <a:ext cx="9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21" name="Rectangle 82"/>
            <p:cNvSpPr>
              <a:spLocks noChangeArrowheads="1"/>
            </p:cNvSpPr>
            <p:nvPr/>
          </p:nvSpPr>
          <p:spPr bwMode="auto">
            <a:xfrm>
              <a:off x="1489" y="2246"/>
              <a:ext cx="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22" name="Rectangle 83"/>
            <p:cNvSpPr>
              <a:spLocks noChangeArrowheads="1"/>
            </p:cNvSpPr>
            <p:nvPr/>
          </p:nvSpPr>
          <p:spPr bwMode="auto">
            <a:xfrm>
              <a:off x="1525" y="2246"/>
              <a:ext cx="80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a:solidFill>
                    <a:srgbClr val="000000"/>
                  </a:solidFill>
                  <a:latin typeface="HP Simplified" pitchFamily="34" charset="0"/>
                </a:rPr>
                <a:t>S</a:t>
              </a: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ervice that supports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23" name="Rectangle 84"/>
            <p:cNvSpPr>
              <a:spLocks noChangeArrowheads="1"/>
            </p:cNvSpPr>
            <p:nvPr/>
          </p:nvSpPr>
          <p:spPr bwMode="auto">
            <a:xfrm>
              <a:off x="769" y="2354"/>
              <a:ext cx="17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important business workloads through high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24" name="Rectangle 85"/>
            <p:cNvSpPr>
              <a:spLocks noChangeArrowheads="1"/>
            </p:cNvSpPr>
            <p:nvPr/>
          </p:nvSpPr>
          <p:spPr bwMode="auto">
            <a:xfrm>
              <a:off x="769" y="2456"/>
              <a:ext cx="14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levels of automation and availability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25" name="Rectangle 86"/>
            <p:cNvSpPr>
              <a:spLocks noChangeArrowheads="1"/>
            </p:cNvSpPr>
            <p:nvPr/>
          </p:nvSpPr>
          <p:spPr bwMode="auto">
            <a:xfrm>
              <a:off x="3181" y="1126"/>
              <a:ext cx="135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HP Simplified" pitchFamily="34" charset="0"/>
                  <a:cs typeface="Arial" pitchFamily="34" charset="0"/>
                </a:rPr>
                <a:t>Enterprise-grade cloud solution </a:t>
              </a: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that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26" name="Rectangle 87"/>
            <p:cNvSpPr>
              <a:spLocks noChangeArrowheads="1"/>
            </p:cNvSpPr>
            <p:nvPr/>
          </p:nvSpPr>
          <p:spPr bwMode="auto">
            <a:xfrm>
              <a:off x="3181" y="1234"/>
              <a:ext cx="15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enables ISVs and Resellers to manage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27" name="Rectangle 88"/>
            <p:cNvSpPr>
              <a:spLocks noChangeArrowheads="1"/>
            </p:cNvSpPr>
            <p:nvPr/>
          </p:nvSpPr>
          <p:spPr bwMode="auto">
            <a:xfrm>
              <a:off x="3181" y="1342"/>
              <a:ext cx="162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and run complex application workloads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28" name="Rectangle 89"/>
            <p:cNvSpPr>
              <a:spLocks noChangeArrowheads="1"/>
            </p:cNvSpPr>
            <p:nvPr/>
          </p:nvSpPr>
          <p:spPr bwMode="auto">
            <a:xfrm>
              <a:off x="3181" y="1444"/>
              <a:ext cx="134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and resell into </a:t>
              </a:r>
              <a:r>
                <a:rPr kumimoji="0" lang="en-US" altLang="en-US" sz="1100" b="0" i="0" u="none" strike="noStrike" cap="none" normalizeH="0" baseline="0" smtClean="0">
                  <a:ln>
                    <a:noFill/>
                  </a:ln>
                  <a:solidFill>
                    <a:srgbClr val="000000"/>
                  </a:solidFill>
                  <a:effectLst/>
                  <a:latin typeface="HP Simplified" pitchFamily="34" charset="0"/>
                  <a:cs typeface="Arial" pitchFamily="34" charset="0"/>
                </a:rPr>
                <a:t>the enterprise </a:t>
              </a:r>
              <a:r>
                <a:rPr kumimoji="0" lang="en-US" altLang="en-US" sz="1100" b="0" i="0" u="none" strike="noStrike" cap="none" normalizeH="0" baseline="0" dirty="0" smtClean="0">
                  <a:ln>
                    <a:noFill/>
                  </a:ln>
                  <a:solidFill>
                    <a:srgbClr val="000000"/>
                  </a:solidFill>
                  <a:effectLst/>
                  <a:latin typeface="HP Simplified" pitchFamily="34" charset="0"/>
                  <a:cs typeface="Arial" pitchFamily="34" charset="0"/>
                </a:rPr>
                <a:t>market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29" name="Rectangle 90"/>
            <p:cNvSpPr>
              <a:spLocks noChangeArrowheads="1"/>
            </p:cNvSpPr>
            <p:nvPr/>
          </p:nvSpPr>
          <p:spPr bwMode="auto">
            <a:xfrm>
              <a:off x="1370" y="2595"/>
              <a:ext cx="696"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130" name="Rectangle 91"/>
            <p:cNvSpPr>
              <a:spLocks noChangeArrowheads="1"/>
            </p:cNvSpPr>
            <p:nvPr/>
          </p:nvSpPr>
          <p:spPr bwMode="auto">
            <a:xfrm>
              <a:off x="1394" y="2647"/>
              <a:ext cx="70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Virtual Private Cloud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31" name="Rectangle 92"/>
            <p:cNvSpPr>
              <a:spLocks noChangeArrowheads="1"/>
            </p:cNvSpPr>
            <p:nvPr/>
          </p:nvSpPr>
          <p:spPr bwMode="auto">
            <a:xfrm>
              <a:off x="284" y="2595"/>
              <a:ext cx="438"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132" name="Rectangle 93"/>
            <p:cNvSpPr>
              <a:spLocks noChangeArrowheads="1"/>
            </p:cNvSpPr>
            <p:nvPr/>
          </p:nvSpPr>
          <p:spPr bwMode="auto">
            <a:xfrm>
              <a:off x="336" y="2647"/>
              <a:ext cx="38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Traditional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33" name="Rectangle 94"/>
            <p:cNvSpPr>
              <a:spLocks noChangeArrowheads="1"/>
            </p:cNvSpPr>
            <p:nvPr/>
          </p:nvSpPr>
          <p:spPr bwMode="auto">
            <a:xfrm>
              <a:off x="920" y="1617"/>
              <a:ext cx="510" cy="1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134" name="Rectangle 95"/>
            <p:cNvSpPr>
              <a:spLocks noChangeArrowheads="1"/>
            </p:cNvSpPr>
            <p:nvPr/>
          </p:nvSpPr>
          <p:spPr bwMode="auto">
            <a:xfrm>
              <a:off x="1042" y="1626"/>
              <a:ext cx="31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Assess &amp;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35" name="Rectangle 96"/>
            <p:cNvSpPr>
              <a:spLocks noChangeArrowheads="1"/>
            </p:cNvSpPr>
            <p:nvPr/>
          </p:nvSpPr>
          <p:spPr bwMode="auto">
            <a:xfrm>
              <a:off x="1048" y="1710"/>
              <a:ext cx="30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Analysis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36" name="Rectangle 97"/>
            <p:cNvSpPr>
              <a:spLocks noChangeArrowheads="1"/>
            </p:cNvSpPr>
            <p:nvPr/>
          </p:nvSpPr>
          <p:spPr bwMode="auto">
            <a:xfrm>
              <a:off x="1478" y="1617"/>
              <a:ext cx="510" cy="1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137" name="Rectangle 98"/>
            <p:cNvSpPr>
              <a:spLocks noChangeArrowheads="1"/>
            </p:cNvSpPr>
            <p:nvPr/>
          </p:nvSpPr>
          <p:spPr bwMode="auto">
            <a:xfrm>
              <a:off x="1554" y="1626"/>
              <a:ext cx="40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Application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38" name="Rectangle 99"/>
            <p:cNvSpPr>
              <a:spLocks noChangeArrowheads="1"/>
            </p:cNvSpPr>
            <p:nvPr/>
          </p:nvSpPr>
          <p:spPr bwMode="auto">
            <a:xfrm>
              <a:off x="1488" y="1710"/>
              <a:ext cx="52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Transformation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39" name="Rectangle 100"/>
            <p:cNvSpPr>
              <a:spLocks noChangeArrowheads="1"/>
            </p:cNvSpPr>
            <p:nvPr/>
          </p:nvSpPr>
          <p:spPr bwMode="auto">
            <a:xfrm>
              <a:off x="2924" y="2595"/>
              <a:ext cx="510" cy="1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140" name="Rectangle 101"/>
            <p:cNvSpPr>
              <a:spLocks noChangeArrowheads="1"/>
            </p:cNvSpPr>
            <p:nvPr/>
          </p:nvSpPr>
          <p:spPr bwMode="auto">
            <a:xfrm>
              <a:off x="2943" y="2647"/>
              <a:ext cx="15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ECS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41" name="Rectangle 102"/>
            <p:cNvSpPr>
              <a:spLocks noChangeArrowheads="1"/>
            </p:cNvSpPr>
            <p:nvPr/>
          </p:nvSpPr>
          <p:spPr bwMode="auto">
            <a:xfrm>
              <a:off x="3051" y="2647"/>
              <a:ext cx="6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42" name="Rectangle 103"/>
            <p:cNvSpPr>
              <a:spLocks noChangeArrowheads="1"/>
            </p:cNvSpPr>
            <p:nvPr/>
          </p:nvSpPr>
          <p:spPr bwMode="auto">
            <a:xfrm>
              <a:off x="3081" y="2647"/>
              <a:ext cx="3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Continuity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43" name="Rectangle 104"/>
            <p:cNvSpPr>
              <a:spLocks noChangeArrowheads="1"/>
            </p:cNvSpPr>
            <p:nvPr/>
          </p:nvSpPr>
          <p:spPr bwMode="auto">
            <a:xfrm>
              <a:off x="2138" y="2595"/>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144" name="Rectangle 105"/>
            <p:cNvSpPr>
              <a:spLocks noChangeArrowheads="1"/>
            </p:cNvSpPr>
            <p:nvPr/>
          </p:nvSpPr>
          <p:spPr bwMode="auto">
            <a:xfrm>
              <a:off x="2204" y="2647"/>
              <a:ext cx="3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96D6"/>
                  </a:solidFill>
                  <a:effectLst/>
                  <a:latin typeface="HP Simplified" pitchFamily="34" charset="0"/>
                  <a:cs typeface="Arial" pitchFamily="34" charset="0"/>
                </a:rPr>
                <a:t>Public cloud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45" name="Rectangle 106"/>
            <p:cNvSpPr>
              <a:spLocks noChangeArrowheads="1"/>
            </p:cNvSpPr>
            <p:nvPr/>
          </p:nvSpPr>
          <p:spPr bwMode="auto">
            <a:xfrm>
              <a:off x="1370" y="2595"/>
              <a:ext cx="696" cy="1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146" name="Rectangle 107"/>
            <p:cNvSpPr>
              <a:spLocks noChangeArrowheads="1"/>
            </p:cNvSpPr>
            <p:nvPr/>
          </p:nvSpPr>
          <p:spPr bwMode="auto">
            <a:xfrm>
              <a:off x="1394" y="2647"/>
              <a:ext cx="70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Virtual Private Cloud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47" name="Rectangle 108"/>
            <p:cNvSpPr>
              <a:spLocks noChangeArrowheads="1"/>
            </p:cNvSpPr>
            <p:nvPr/>
          </p:nvSpPr>
          <p:spPr bwMode="auto">
            <a:xfrm>
              <a:off x="284" y="2595"/>
              <a:ext cx="438" cy="1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148" name="Rectangle 109"/>
            <p:cNvSpPr>
              <a:spLocks noChangeArrowheads="1"/>
            </p:cNvSpPr>
            <p:nvPr/>
          </p:nvSpPr>
          <p:spPr bwMode="auto">
            <a:xfrm>
              <a:off x="336" y="2647"/>
              <a:ext cx="38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Traditional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51" name="Rectangle 110"/>
            <p:cNvSpPr>
              <a:spLocks noChangeArrowheads="1"/>
            </p:cNvSpPr>
            <p:nvPr/>
          </p:nvSpPr>
          <p:spPr bwMode="auto">
            <a:xfrm>
              <a:off x="920" y="1617"/>
              <a:ext cx="510" cy="174"/>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152" name="Rectangle 111"/>
            <p:cNvSpPr>
              <a:spLocks noChangeArrowheads="1"/>
            </p:cNvSpPr>
            <p:nvPr/>
          </p:nvSpPr>
          <p:spPr bwMode="auto">
            <a:xfrm>
              <a:off x="1017" y="1621"/>
              <a:ext cx="35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Assess </a:t>
              </a:r>
              <a:r>
                <a:rPr lang="en-US" altLang="en-US" sz="900" b="1" dirty="0" smtClean="0">
                  <a:solidFill>
                    <a:srgbClr val="0096D6"/>
                  </a:solidFill>
                  <a:latin typeface="HP Simplified" pitchFamily="34" charset="0"/>
                </a:rPr>
                <a:t>and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53" name="Rectangle 112"/>
            <p:cNvSpPr>
              <a:spLocks noChangeArrowheads="1"/>
            </p:cNvSpPr>
            <p:nvPr/>
          </p:nvSpPr>
          <p:spPr bwMode="auto">
            <a:xfrm>
              <a:off x="1048" y="1690"/>
              <a:ext cx="24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96D6"/>
                  </a:solidFill>
                  <a:effectLst/>
                  <a:latin typeface="HP Simplified" pitchFamily="34" charset="0"/>
                  <a:cs typeface="Arial" pitchFamily="34" charset="0"/>
                </a:rPr>
                <a:t>analyze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54" name="Rectangle 113"/>
            <p:cNvSpPr>
              <a:spLocks noChangeArrowheads="1"/>
            </p:cNvSpPr>
            <p:nvPr/>
          </p:nvSpPr>
          <p:spPr bwMode="auto">
            <a:xfrm>
              <a:off x="1478" y="1617"/>
              <a:ext cx="510" cy="174"/>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155" name="Rectangle 114"/>
            <p:cNvSpPr>
              <a:spLocks noChangeArrowheads="1"/>
            </p:cNvSpPr>
            <p:nvPr/>
          </p:nvSpPr>
          <p:spPr bwMode="auto">
            <a:xfrm>
              <a:off x="1554" y="1621"/>
              <a:ext cx="40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Application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56" name="Rectangle 115"/>
            <p:cNvSpPr>
              <a:spLocks noChangeArrowheads="1"/>
            </p:cNvSpPr>
            <p:nvPr/>
          </p:nvSpPr>
          <p:spPr bwMode="auto">
            <a:xfrm>
              <a:off x="1488" y="1695"/>
              <a:ext cx="48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96D6"/>
                  </a:solidFill>
                  <a:effectLst/>
                  <a:latin typeface="HP Simplified" pitchFamily="34" charset="0"/>
                  <a:cs typeface="Arial" pitchFamily="34" charset="0"/>
                </a:rPr>
                <a:t>transformation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57" name="Rectangle 116"/>
            <p:cNvSpPr>
              <a:spLocks noChangeArrowheads="1"/>
            </p:cNvSpPr>
            <p:nvPr/>
          </p:nvSpPr>
          <p:spPr bwMode="auto">
            <a:xfrm>
              <a:off x="2036" y="1617"/>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160" name="Rectangle 117"/>
            <p:cNvSpPr>
              <a:spLocks noChangeArrowheads="1"/>
            </p:cNvSpPr>
            <p:nvPr/>
          </p:nvSpPr>
          <p:spPr bwMode="auto">
            <a:xfrm>
              <a:off x="2112" y="1621"/>
              <a:ext cx="40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Application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61" name="Rectangle 118"/>
            <p:cNvSpPr>
              <a:spLocks noChangeArrowheads="1"/>
            </p:cNvSpPr>
            <p:nvPr/>
          </p:nvSpPr>
          <p:spPr bwMode="auto">
            <a:xfrm>
              <a:off x="2070" y="1695"/>
              <a:ext cx="45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96D6"/>
                  </a:solidFill>
                  <a:effectLst/>
                  <a:latin typeface="HP Simplified" pitchFamily="34" charset="0"/>
                  <a:cs typeface="Arial" pitchFamily="34" charset="0"/>
                </a:rPr>
                <a:t>modernization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62" name="Rectangle 119"/>
            <p:cNvSpPr>
              <a:spLocks noChangeArrowheads="1"/>
            </p:cNvSpPr>
            <p:nvPr/>
          </p:nvSpPr>
          <p:spPr bwMode="auto">
            <a:xfrm>
              <a:off x="2924" y="2595"/>
              <a:ext cx="510" cy="174"/>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163" name="Rectangle 120"/>
            <p:cNvSpPr>
              <a:spLocks noChangeArrowheads="1"/>
            </p:cNvSpPr>
            <p:nvPr/>
          </p:nvSpPr>
          <p:spPr bwMode="auto">
            <a:xfrm>
              <a:off x="2943" y="264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65" name="Rectangle 122"/>
            <p:cNvSpPr>
              <a:spLocks noChangeArrowheads="1"/>
            </p:cNvSpPr>
            <p:nvPr/>
          </p:nvSpPr>
          <p:spPr bwMode="auto">
            <a:xfrm>
              <a:off x="3006" y="2637"/>
              <a:ext cx="3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Continuity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3166" name="Rectangle 123"/>
            <p:cNvSpPr>
              <a:spLocks noChangeArrowheads="1"/>
            </p:cNvSpPr>
            <p:nvPr/>
          </p:nvSpPr>
          <p:spPr bwMode="auto">
            <a:xfrm>
              <a:off x="3440" y="1617"/>
              <a:ext cx="510"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167" name="Rectangle 124"/>
            <p:cNvSpPr>
              <a:spLocks noChangeArrowheads="1"/>
            </p:cNvSpPr>
            <p:nvPr/>
          </p:nvSpPr>
          <p:spPr bwMode="auto">
            <a:xfrm>
              <a:off x="3639" y="1626"/>
              <a:ext cx="1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8304" name="Rectangle 125"/>
            <p:cNvSpPr>
              <a:spLocks noChangeArrowheads="1"/>
            </p:cNvSpPr>
            <p:nvPr/>
          </p:nvSpPr>
          <p:spPr bwMode="auto">
            <a:xfrm>
              <a:off x="3603" y="1668"/>
              <a:ext cx="22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aPaaS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8305" name="Rectangle 126"/>
            <p:cNvSpPr>
              <a:spLocks noChangeArrowheads="1"/>
            </p:cNvSpPr>
            <p:nvPr/>
          </p:nvSpPr>
          <p:spPr bwMode="auto">
            <a:xfrm>
              <a:off x="1370" y="2595"/>
              <a:ext cx="696" cy="174"/>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307" name="Rectangle 127"/>
            <p:cNvSpPr>
              <a:spLocks noChangeArrowheads="1"/>
            </p:cNvSpPr>
            <p:nvPr/>
          </p:nvSpPr>
          <p:spPr bwMode="auto">
            <a:xfrm>
              <a:off x="1394" y="2647"/>
              <a:ext cx="6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0096D6"/>
                  </a:solidFill>
                  <a:effectLst/>
                  <a:latin typeface="HP Simplified" pitchFamily="34" charset="0"/>
                  <a:cs typeface="Arial" pitchFamily="34" charset="0"/>
                </a:rPr>
                <a:t>Virtual private cloud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8308" name="Rectangle 128"/>
            <p:cNvSpPr>
              <a:spLocks noChangeArrowheads="1"/>
            </p:cNvSpPr>
            <p:nvPr/>
          </p:nvSpPr>
          <p:spPr bwMode="auto">
            <a:xfrm>
              <a:off x="284" y="2595"/>
              <a:ext cx="438" cy="174"/>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309" name="Rectangle 129"/>
            <p:cNvSpPr>
              <a:spLocks noChangeArrowheads="1"/>
            </p:cNvSpPr>
            <p:nvPr/>
          </p:nvSpPr>
          <p:spPr bwMode="auto">
            <a:xfrm>
              <a:off x="336" y="2647"/>
              <a:ext cx="38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Traditional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30" name="Rectangle 22"/>
          <p:cNvSpPr>
            <a:spLocks noChangeArrowheads="1"/>
          </p:cNvSpPr>
          <p:nvPr/>
        </p:nvSpPr>
        <p:spPr bwMode="auto">
          <a:xfrm>
            <a:off x="1210496" y="3196261"/>
            <a:ext cx="6833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96D6"/>
                </a:solidFill>
                <a:effectLst/>
                <a:latin typeface="HP Simplified" pitchFamily="34" charset="0"/>
                <a:cs typeface="Arial" pitchFamily="34" charset="0"/>
              </a:rPr>
              <a:t>Compute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Rectangle 64"/>
          <p:cNvSpPr>
            <a:spLocks noChangeArrowheads="1"/>
          </p:cNvSpPr>
          <p:nvPr/>
        </p:nvSpPr>
        <p:spPr bwMode="auto">
          <a:xfrm>
            <a:off x="7370012" y="2633663"/>
            <a:ext cx="2132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0096D6"/>
                </a:solidFill>
                <a:effectLst/>
                <a:latin typeface="HP Simplified" pitchFamily="34" charset="0"/>
                <a:cs typeface="Arial" pitchFamily="34" charset="0"/>
              </a:rPr>
              <a:t>ISVs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5576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Helion Managed VPC for Public Sector (U.S.)</a:t>
            </a:r>
            <a:endParaRPr lang="en-GB" dirty="0"/>
          </a:p>
        </p:txBody>
      </p:sp>
      <p:sp>
        <p:nvSpPr>
          <p:cNvPr id="29" name="Rectangle 28"/>
          <p:cNvSpPr/>
          <p:nvPr/>
        </p:nvSpPr>
        <p:spPr>
          <a:xfrm>
            <a:off x="342413" y="666206"/>
            <a:ext cx="8511316" cy="365775"/>
          </a:xfrm>
          <a:prstGeom prst="rect">
            <a:avLst/>
          </a:prstGeom>
        </p:spPr>
        <p:txBody>
          <a:bodyPr wrap="square" lIns="87918" tIns="43959" rIns="87918" bIns="43959">
            <a:spAutoFit/>
          </a:bodyPr>
          <a:lstStyle/>
          <a:p>
            <a:r>
              <a:rPr lang="en-GB" dirty="0" smtClean="0">
                <a:solidFill>
                  <a:prstClr val="black"/>
                </a:solidFill>
                <a:latin typeface="Futura Bk" pitchFamily="34" charset="0"/>
              </a:rPr>
              <a:t> </a:t>
            </a:r>
            <a:endParaRPr lang="en-US" dirty="0">
              <a:solidFill>
                <a:prstClr val="black"/>
              </a:solidFill>
              <a:latin typeface="Futura Bk" pitchFamily="34" charset="0"/>
            </a:endParaRPr>
          </a:p>
        </p:txBody>
      </p:sp>
      <p:sp>
        <p:nvSpPr>
          <p:cNvPr id="37" name="TextBox 36"/>
          <p:cNvSpPr txBox="1"/>
          <p:nvPr/>
        </p:nvSpPr>
        <p:spPr>
          <a:xfrm>
            <a:off x="345298" y="785163"/>
            <a:ext cx="8411686" cy="517279"/>
          </a:xfrm>
          <a:prstGeom prst="round2DiagRect">
            <a:avLst>
              <a:gd name="adj1" fmla="val 0"/>
              <a:gd name="adj2" fmla="val 12964"/>
            </a:avLst>
          </a:prstGeom>
          <a:solidFill>
            <a:schemeClr val="accent1"/>
          </a:solidFill>
        </p:spPr>
        <p:txBody>
          <a:bodyPr wrap="square" rtlCol="0">
            <a:spAutoFit/>
          </a:bodyPr>
          <a:lstStyle>
            <a:defPPr>
              <a:defRPr lang="en-US"/>
            </a:defPPr>
            <a:lvl1pPr defTabSz="430213">
              <a:lnSpc>
                <a:spcPct val="90000"/>
              </a:lnSpc>
              <a:spcBef>
                <a:spcPts val="1200"/>
              </a:spcBef>
              <a:buSzPct val="100000"/>
              <a:defRPr sz="1050" b="1">
                <a:solidFill>
                  <a:srgbClr val="000000"/>
                </a:solidFill>
                <a:cs typeface="HP Simplified" pitchFamily="34" charset="0"/>
              </a:defRPr>
            </a:lvl1pPr>
          </a:lstStyle>
          <a:p>
            <a:pPr marL="973138" indent="-973138" algn="ctr"/>
            <a:r>
              <a:rPr lang="en-US" sz="1400" dirty="0" smtClean="0">
                <a:solidFill>
                  <a:srgbClr val="FFFFFF"/>
                </a:solidFill>
              </a:rPr>
              <a:t>A highly secure, FedRAMP™</a:t>
            </a:r>
            <a:r>
              <a:rPr lang="en-US" sz="1400" dirty="0">
                <a:solidFill>
                  <a:schemeClr val="bg1"/>
                </a:solidFill>
              </a:rPr>
              <a:t>-</a:t>
            </a:r>
            <a:r>
              <a:rPr lang="en-US" sz="1400" dirty="0" smtClean="0">
                <a:solidFill>
                  <a:srgbClr val="FFFFFF"/>
                </a:solidFill>
              </a:rPr>
              <a:t>authorized managed hosted cloud computing infrastructure for critical business workloads.   Designed to meet the needs of  the U.S. public sector</a:t>
            </a:r>
          </a:p>
        </p:txBody>
      </p:sp>
      <p:sp>
        <p:nvSpPr>
          <p:cNvPr id="31" name="TextBox 30"/>
          <p:cNvSpPr txBox="1"/>
          <p:nvPr/>
        </p:nvSpPr>
        <p:spPr>
          <a:xfrm>
            <a:off x="577269" y="2146807"/>
            <a:ext cx="700193" cy="276999"/>
          </a:xfrm>
          <a:prstGeom prst="rect">
            <a:avLst/>
          </a:prstGeom>
          <a:noFill/>
        </p:spPr>
        <p:txBody>
          <a:bodyPr wrap="none" rtlCol="0">
            <a:spAutoFit/>
          </a:bodyPr>
          <a:lstStyle/>
          <a:p>
            <a:pPr algn="r"/>
            <a:r>
              <a:rPr lang="en-US" sz="1200" dirty="0" smtClean="0">
                <a:latin typeface="HP Simplified"/>
                <a:cs typeface="HP Simplified"/>
              </a:rPr>
              <a:t>Storage</a:t>
            </a:r>
            <a:endParaRPr lang="en-US" sz="1200" dirty="0">
              <a:latin typeface="HP Simplified"/>
              <a:cs typeface="HP Simplified"/>
            </a:endParaRPr>
          </a:p>
        </p:txBody>
      </p:sp>
      <p:sp>
        <p:nvSpPr>
          <p:cNvPr id="32" name="TextBox 31"/>
          <p:cNvSpPr txBox="1"/>
          <p:nvPr/>
        </p:nvSpPr>
        <p:spPr>
          <a:xfrm>
            <a:off x="580940" y="1666247"/>
            <a:ext cx="689266" cy="276999"/>
          </a:xfrm>
          <a:prstGeom prst="rect">
            <a:avLst/>
          </a:prstGeom>
          <a:noFill/>
        </p:spPr>
        <p:txBody>
          <a:bodyPr wrap="none" rtlCol="0">
            <a:spAutoFit/>
          </a:bodyPr>
          <a:lstStyle/>
          <a:p>
            <a:pPr algn="r"/>
            <a:r>
              <a:rPr lang="en-US" sz="1200" dirty="0" smtClean="0">
                <a:latin typeface="HP Simplified"/>
                <a:cs typeface="HP Simplified"/>
              </a:rPr>
              <a:t>Servers</a:t>
            </a:r>
            <a:endParaRPr lang="en-US" sz="1200" dirty="0">
              <a:latin typeface="HP Simplified"/>
              <a:cs typeface="HP Simplified"/>
            </a:endParaRPr>
          </a:p>
        </p:txBody>
      </p:sp>
      <p:sp>
        <p:nvSpPr>
          <p:cNvPr id="33" name="TextBox 32"/>
          <p:cNvSpPr txBox="1"/>
          <p:nvPr/>
        </p:nvSpPr>
        <p:spPr>
          <a:xfrm>
            <a:off x="311263" y="2608317"/>
            <a:ext cx="957338" cy="276999"/>
          </a:xfrm>
          <a:prstGeom prst="rect">
            <a:avLst/>
          </a:prstGeom>
          <a:noFill/>
        </p:spPr>
        <p:txBody>
          <a:bodyPr wrap="none" rtlCol="0">
            <a:spAutoFit/>
          </a:bodyPr>
          <a:lstStyle/>
          <a:p>
            <a:pPr algn="r"/>
            <a:r>
              <a:rPr lang="en-US" sz="1200" dirty="0" smtClean="0">
                <a:latin typeface="HP Simplified"/>
                <a:cs typeface="HP Simplified"/>
              </a:rPr>
              <a:t>Networking</a:t>
            </a:r>
            <a:endParaRPr lang="en-US" sz="1200" dirty="0">
              <a:latin typeface="HP Simplified"/>
              <a:cs typeface="HP Simplified"/>
            </a:endParaRPr>
          </a:p>
        </p:txBody>
      </p:sp>
      <p:pic>
        <p:nvPicPr>
          <p:cNvPr id="34" name="Picture 33" descr="storage.png"/>
          <p:cNvPicPr>
            <a:picLocks noChangeAspect="1"/>
          </p:cNvPicPr>
          <p:nvPr/>
        </p:nvPicPr>
        <p:blipFill>
          <a:blip r:embed="rId7" cstate="email"/>
          <a:stretch>
            <a:fillRect/>
          </a:stretch>
        </p:blipFill>
        <p:spPr bwMode="auto">
          <a:xfrm>
            <a:off x="1288720" y="2090134"/>
            <a:ext cx="399366" cy="399366"/>
          </a:xfrm>
          <a:prstGeom prst="rect">
            <a:avLst/>
          </a:prstGeom>
          <a:noFill/>
          <a:ln w="9525">
            <a:noFill/>
            <a:miter lim="800000"/>
            <a:headEnd/>
            <a:tailEnd/>
          </a:ln>
          <a:effectLst/>
        </p:spPr>
      </p:pic>
      <p:sp>
        <p:nvSpPr>
          <p:cNvPr id="35" name="TextBox 23"/>
          <p:cNvSpPr txBox="1">
            <a:spLocks noChangeArrowheads="1"/>
          </p:cNvSpPr>
          <p:nvPr/>
        </p:nvSpPr>
        <p:spPr bwMode="auto">
          <a:xfrm>
            <a:off x="379756" y="3101577"/>
            <a:ext cx="1057444" cy="251351"/>
          </a:xfrm>
          <a:prstGeom prst="rect">
            <a:avLst/>
          </a:prstGeom>
          <a:noFill/>
          <a:ln w="9525">
            <a:noFill/>
            <a:miter lim="800000"/>
            <a:headEnd/>
            <a:tailEnd/>
          </a:ln>
        </p:spPr>
        <p:txBody>
          <a:bodyPr wrap="square">
            <a:spAutoFit/>
          </a:bodyPr>
          <a:lstStyle/>
          <a:p>
            <a:pPr algn="ctr" rtl="0" fontAlgn="base">
              <a:lnSpc>
                <a:spcPts val="1200"/>
              </a:lnSpc>
              <a:spcBef>
                <a:spcPct val="0"/>
              </a:spcBef>
              <a:spcAft>
                <a:spcPct val="0"/>
              </a:spcAft>
            </a:pPr>
            <a:r>
              <a:rPr lang="en-US" sz="1200" dirty="0">
                <a:latin typeface="HP Simplified"/>
                <a:cs typeface="HP Simplified"/>
              </a:rPr>
              <a:t>Security</a:t>
            </a:r>
          </a:p>
        </p:txBody>
      </p:sp>
      <p:pic>
        <p:nvPicPr>
          <p:cNvPr id="36" name="Picture 35" descr="gears.png"/>
          <p:cNvPicPr>
            <a:picLocks noChangeAspect="1"/>
          </p:cNvPicPr>
          <p:nvPr/>
        </p:nvPicPr>
        <p:blipFill>
          <a:blip r:embed="rId8" cstate="email"/>
          <a:stretch>
            <a:fillRect/>
          </a:stretch>
        </p:blipFill>
        <p:spPr bwMode="auto">
          <a:xfrm>
            <a:off x="1288211" y="3036607"/>
            <a:ext cx="401424" cy="410159"/>
          </a:xfrm>
          <a:prstGeom prst="rect">
            <a:avLst/>
          </a:prstGeom>
          <a:noFill/>
          <a:ln w="9525">
            <a:noFill/>
            <a:miter lim="800000"/>
            <a:headEnd/>
            <a:tailEnd/>
          </a:ln>
          <a:effectLst/>
        </p:spPr>
      </p:pic>
      <p:sp>
        <p:nvSpPr>
          <p:cNvPr id="38" name="TextBox 37"/>
          <p:cNvSpPr txBox="1"/>
          <p:nvPr/>
        </p:nvSpPr>
        <p:spPr>
          <a:xfrm>
            <a:off x="224280" y="3476989"/>
            <a:ext cx="1057348" cy="461665"/>
          </a:xfrm>
          <a:prstGeom prst="rect">
            <a:avLst/>
          </a:prstGeom>
          <a:noFill/>
        </p:spPr>
        <p:txBody>
          <a:bodyPr wrap="square" rtlCol="0">
            <a:spAutoFit/>
          </a:bodyPr>
          <a:lstStyle/>
          <a:p>
            <a:pPr algn="r"/>
            <a:r>
              <a:rPr lang="en-US" sz="1200" dirty="0" smtClean="0">
                <a:latin typeface="HP Simplified"/>
                <a:cs typeface="HP Simplified"/>
              </a:rPr>
              <a:t>Management software</a:t>
            </a:r>
            <a:endParaRPr lang="en-US" sz="1200" dirty="0">
              <a:latin typeface="HP Simplified"/>
              <a:cs typeface="HP Simplified"/>
            </a:endParaRPr>
          </a:p>
        </p:txBody>
      </p:sp>
      <p:pic>
        <p:nvPicPr>
          <p:cNvPr id="39" name="Picture 38" descr="network2.png"/>
          <p:cNvPicPr>
            <a:picLocks noChangeAspect="1"/>
          </p:cNvPicPr>
          <p:nvPr/>
        </p:nvPicPr>
        <p:blipFill>
          <a:blip r:embed="rId9" cstate="email"/>
          <a:stretch>
            <a:fillRect/>
          </a:stretch>
        </p:blipFill>
        <p:spPr bwMode="auto">
          <a:xfrm>
            <a:off x="1259006" y="3575350"/>
            <a:ext cx="485936" cy="222729"/>
          </a:xfrm>
          <a:prstGeom prst="rect">
            <a:avLst/>
          </a:prstGeom>
          <a:noFill/>
          <a:ln w="9525">
            <a:noFill/>
            <a:miter lim="800000"/>
            <a:headEnd/>
            <a:tailEnd/>
          </a:ln>
          <a:effectLst/>
        </p:spPr>
      </p:pic>
      <p:sp>
        <p:nvSpPr>
          <p:cNvPr id="40" name="TextBox 39"/>
          <p:cNvSpPr txBox="1">
            <a:spLocks noChangeArrowheads="1"/>
          </p:cNvSpPr>
          <p:nvPr/>
        </p:nvSpPr>
        <p:spPr bwMode="auto">
          <a:xfrm>
            <a:off x="293053" y="4030699"/>
            <a:ext cx="1057444" cy="400110"/>
          </a:xfrm>
          <a:prstGeom prst="rect">
            <a:avLst/>
          </a:prstGeom>
          <a:noFill/>
          <a:ln w="9525">
            <a:noFill/>
            <a:miter lim="800000"/>
            <a:headEnd/>
            <a:tailEnd/>
          </a:ln>
        </p:spPr>
        <p:txBody>
          <a:bodyPr wrap="square">
            <a:spAutoFit/>
          </a:bodyPr>
          <a:lstStyle/>
          <a:p>
            <a:pPr algn="ctr" rtl="0" fontAlgn="base">
              <a:lnSpc>
                <a:spcPts val="1200"/>
              </a:lnSpc>
              <a:spcBef>
                <a:spcPct val="0"/>
              </a:spcBef>
              <a:spcAft>
                <a:spcPct val="0"/>
              </a:spcAft>
            </a:pPr>
            <a:r>
              <a:rPr lang="en-US" sz="1200" dirty="0" smtClean="0">
                <a:latin typeface="HP Simplified"/>
                <a:cs typeface="HP Simplified"/>
              </a:rPr>
              <a:t>Portal, Automation</a:t>
            </a:r>
            <a:endParaRPr lang="en-US" sz="1200" dirty="0">
              <a:latin typeface="HP Simplified"/>
              <a:cs typeface="HP Simplified"/>
            </a:endParaRPr>
          </a:p>
        </p:txBody>
      </p:sp>
      <p:pic>
        <p:nvPicPr>
          <p:cNvPr id="41" name="Picture 40" descr="select_template.png"/>
          <p:cNvPicPr>
            <a:picLocks noChangeAspect="1"/>
          </p:cNvPicPr>
          <p:nvPr/>
        </p:nvPicPr>
        <p:blipFill>
          <a:blip r:embed="rId10" cstate="email"/>
          <a:stretch>
            <a:fillRect/>
          </a:stretch>
        </p:blipFill>
        <p:spPr bwMode="auto">
          <a:xfrm>
            <a:off x="1277002" y="3929401"/>
            <a:ext cx="439203" cy="441248"/>
          </a:xfrm>
          <a:prstGeom prst="rect">
            <a:avLst/>
          </a:prstGeom>
          <a:noFill/>
          <a:ln w="9525">
            <a:noFill/>
            <a:miter lim="800000"/>
            <a:headEnd/>
            <a:tailEnd/>
          </a:ln>
          <a:effectLst/>
        </p:spPr>
      </p:pic>
      <p:pic>
        <p:nvPicPr>
          <p:cNvPr id="42" name="Picture 41" descr="server rack new.png"/>
          <p:cNvPicPr>
            <a:picLocks noChangeAspect="1"/>
          </p:cNvPicPr>
          <p:nvPr/>
        </p:nvPicPr>
        <p:blipFill>
          <a:blip r:embed="rId11" cstate="email"/>
          <a:srcRect/>
          <a:stretch>
            <a:fillRect/>
          </a:stretch>
        </p:blipFill>
        <p:spPr>
          <a:xfrm>
            <a:off x="1289602" y="1600500"/>
            <a:ext cx="458357" cy="398463"/>
          </a:xfrm>
          <a:prstGeom prst="rect">
            <a:avLst/>
          </a:prstGeom>
        </p:spPr>
      </p:pic>
      <p:pic>
        <p:nvPicPr>
          <p:cNvPr id="43" name="Picture 42" descr="network icon.png"/>
          <p:cNvPicPr>
            <a:picLocks noChangeAspect="1"/>
          </p:cNvPicPr>
          <p:nvPr/>
        </p:nvPicPr>
        <p:blipFill>
          <a:blip r:embed="rId12" cstate="email"/>
          <a:stretch>
            <a:fillRect/>
          </a:stretch>
        </p:blipFill>
        <p:spPr>
          <a:xfrm rot="18900000">
            <a:off x="1267589" y="2548884"/>
            <a:ext cx="440033" cy="440033"/>
          </a:xfrm>
          <a:prstGeom prst="rect">
            <a:avLst/>
          </a:prstGeom>
        </p:spPr>
      </p:pic>
      <p:sp>
        <p:nvSpPr>
          <p:cNvPr id="44" name="Rectangle 43"/>
          <p:cNvSpPr>
            <a:spLocks noChangeArrowheads="1"/>
          </p:cNvSpPr>
          <p:nvPr/>
        </p:nvSpPr>
        <p:spPr bwMode="auto">
          <a:xfrm>
            <a:off x="5968422" y="1462050"/>
            <a:ext cx="2308847" cy="471623"/>
          </a:xfrm>
          <a:prstGeom prst="rect">
            <a:avLst/>
          </a:prstGeom>
          <a:noFill/>
          <a:ln w="25400" algn="ctr">
            <a:noFill/>
            <a:miter lim="800000"/>
            <a:headEnd/>
            <a:tailEnd/>
          </a:ln>
        </p:spPr>
        <p:txBody>
          <a:bodyPr lIns="108000"/>
          <a:lstStyle/>
          <a:p>
            <a:pPr>
              <a:lnSpc>
                <a:spcPts val="1500"/>
              </a:lnSpc>
            </a:pPr>
            <a:r>
              <a:rPr lang="en-US" altLang="ja-JP" sz="1050" dirty="0">
                <a:latin typeface="HP Simplified" pitchFamily="34" charset="0"/>
              </a:rPr>
              <a:t>Open </a:t>
            </a:r>
            <a:r>
              <a:rPr lang="en-US" altLang="ja-JP" sz="1050" dirty="0" smtClean="0">
                <a:latin typeface="HP Simplified" pitchFamily="34" charset="0"/>
              </a:rPr>
              <a:t>platform to support workload migration across delivery models</a:t>
            </a:r>
            <a:endParaRPr lang="en-US" altLang="ja-JP" sz="1050" dirty="0">
              <a:latin typeface="HP Simplified" pitchFamily="34" charset="0"/>
            </a:endParaRPr>
          </a:p>
        </p:txBody>
      </p:sp>
      <p:sp>
        <p:nvSpPr>
          <p:cNvPr id="45" name="Rectangle 44"/>
          <p:cNvSpPr>
            <a:spLocks noChangeArrowheads="1"/>
          </p:cNvSpPr>
          <p:nvPr/>
        </p:nvSpPr>
        <p:spPr bwMode="auto">
          <a:xfrm>
            <a:off x="5968423" y="2113058"/>
            <a:ext cx="2612307" cy="429225"/>
          </a:xfrm>
          <a:prstGeom prst="rect">
            <a:avLst/>
          </a:prstGeom>
          <a:noFill/>
          <a:ln w="25400" algn="ctr">
            <a:noFill/>
            <a:miter lim="800000"/>
            <a:headEnd/>
            <a:tailEnd/>
          </a:ln>
        </p:spPr>
        <p:txBody>
          <a:bodyPr lIns="108000"/>
          <a:lstStyle/>
          <a:p>
            <a:pPr>
              <a:lnSpc>
                <a:spcPts val="1500"/>
              </a:lnSpc>
            </a:pPr>
            <a:r>
              <a:rPr lang="en-US" sz="1050" dirty="0" smtClean="0">
                <a:latin typeface="HP Simplified" pitchFamily="34" charset="0"/>
              </a:rPr>
              <a:t>Broad technology stack to better address today’s complex IT environments</a:t>
            </a:r>
            <a:endParaRPr lang="en-US" sz="1050" dirty="0">
              <a:latin typeface="HP Simplified" pitchFamily="34" charset="0"/>
            </a:endParaRPr>
          </a:p>
        </p:txBody>
      </p:sp>
      <p:pic>
        <p:nvPicPr>
          <p:cNvPr id="46" name="Picture 45" descr="server rack new.png"/>
          <p:cNvPicPr>
            <a:picLocks noChangeAspect="1"/>
          </p:cNvPicPr>
          <p:nvPr/>
        </p:nvPicPr>
        <p:blipFill>
          <a:blip r:embed="rId13" cstate="email"/>
          <a:stretch>
            <a:fillRect/>
          </a:stretch>
        </p:blipFill>
        <p:spPr>
          <a:xfrm>
            <a:off x="5254768" y="2165806"/>
            <a:ext cx="701007" cy="385554"/>
          </a:xfrm>
          <a:prstGeom prst="rect">
            <a:avLst/>
          </a:prstGeom>
        </p:spPr>
      </p:pic>
      <p:sp>
        <p:nvSpPr>
          <p:cNvPr id="47" name="Rectangle 46"/>
          <p:cNvSpPr>
            <a:spLocks noChangeArrowheads="1"/>
          </p:cNvSpPr>
          <p:nvPr/>
        </p:nvSpPr>
        <p:spPr bwMode="auto">
          <a:xfrm>
            <a:off x="5968423" y="2706013"/>
            <a:ext cx="2351046" cy="420687"/>
          </a:xfrm>
          <a:prstGeom prst="rect">
            <a:avLst/>
          </a:prstGeom>
          <a:noFill/>
          <a:ln w="25400" algn="ctr">
            <a:noFill/>
            <a:miter lim="800000"/>
            <a:headEnd/>
            <a:tailEnd/>
          </a:ln>
        </p:spPr>
        <p:txBody>
          <a:bodyPr lIns="108000"/>
          <a:lstStyle/>
          <a:p>
            <a:pPr>
              <a:lnSpc>
                <a:spcPts val="1500"/>
              </a:lnSpc>
              <a:defRPr/>
            </a:pPr>
            <a:r>
              <a:rPr lang="en-US" sz="1050" dirty="0" smtClean="0">
                <a:latin typeface="HP Simplified" pitchFamily="34" charset="0"/>
              </a:rPr>
              <a:t>Highly secure with industry relevant auditable compliance certifications</a:t>
            </a:r>
          </a:p>
        </p:txBody>
      </p:sp>
      <p:grpSp>
        <p:nvGrpSpPr>
          <p:cNvPr id="48" name="Group 47"/>
          <p:cNvGrpSpPr/>
          <p:nvPr/>
        </p:nvGrpSpPr>
        <p:grpSpPr>
          <a:xfrm>
            <a:off x="5398518" y="3854599"/>
            <a:ext cx="439789" cy="427451"/>
            <a:chOff x="3883395" y="2935008"/>
            <a:chExt cx="946785" cy="932352"/>
          </a:xfrm>
        </p:grpSpPr>
        <p:pic>
          <p:nvPicPr>
            <p:cNvPr id="49" name="Picture 48" descr="storage.png"/>
            <p:cNvPicPr>
              <a:picLocks noChangeAspect="1"/>
            </p:cNvPicPr>
            <p:nvPr/>
          </p:nvPicPr>
          <p:blipFill>
            <a:blip r:embed="rId14" cstate="email"/>
            <a:stretch>
              <a:fillRect/>
            </a:stretch>
          </p:blipFill>
          <p:spPr bwMode="auto">
            <a:xfrm>
              <a:off x="3883395" y="2935008"/>
              <a:ext cx="946785" cy="932352"/>
            </a:xfrm>
            <a:prstGeom prst="rect">
              <a:avLst/>
            </a:prstGeom>
            <a:noFill/>
            <a:ln w="9525">
              <a:noFill/>
              <a:miter lim="800000"/>
              <a:headEnd/>
              <a:tailEnd/>
            </a:ln>
            <a:effectLst/>
          </p:spPr>
        </p:pic>
        <p:sp>
          <p:nvSpPr>
            <p:cNvPr id="50" name="Oval 49"/>
            <p:cNvSpPr/>
            <p:nvPr/>
          </p:nvSpPr>
          <p:spPr>
            <a:xfrm>
              <a:off x="3977914" y="3045966"/>
              <a:ext cx="763356" cy="763356"/>
            </a:xfrm>
            <a:prstGeom prst="ellipse">
              <a:avLst/>
            </a:pr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Rectangle 50"/>
          <p:cNvSpPr>
            <a:spLocks noChangeArrowheads="1"/>
          </p:cNvSpPr>
          <p:nvPr/>
        </p:nvSpPr>
        <p:spPr bwMode="auto">
          <a:xfrm>
            <a:off x="5968423" y="3291971"/>
            <a:ext cx="2447883" cy="640080"/>
          </a:xfrm>
          <a:prstGeom prst="rect">
            <a:avLst/>
          </a:prstGeom>
          <a:noFill/>
          <a:ln w="25400" algn="ctr">
            <a:noFill/>
            <a:miter lim="800000"/>
            <a:headEnd/>
            <a:tailEnd/>
          </a:ln>
        </p:spPr>
        <p:txBody>
          <a:bodyPr lIns="108000"/>
          <a:lstStyle/>
          <a:p>
            <a:pPr>
              <a:lnSpc>
                <a:spcPts val="1500"/>
              </a:lnSpc>
            </a:pPr>
            <a:r>
              <a:rPr lang="en-US" altLang="ja-JP" sz="1050" dirty="0" smtClean="0">
                <a:latin typeface="HP Simplified" pitchFamily="34" charset="0"/>
              </a:rPr>
              <a:t>In-country delivery capability for U.S. government related workloads </a:t>
            </a:r>
            <a:endParaRPr lang="en-US" altLang="ja-JP" sz="1050" dirty="0">
              <a:latin typeface="HP Simplified" pitchFamily="34" charset="0"/>
            </a:endParaRPr>
          </a:p>
        </p:txBody>
      </p:sp>
      <p:grpSp>
        <p:nvGrpSpPr>
          <p:cNvPr id="52" name="Group 51"/>
          <p:cNvGrpSpPr/>
          <p:nvPr/>
        </p:nvGrpSpPr>
        <p:grpSpPr>
          <a:xfrm>
            <a:off x="5366337" y="3253958"/>
            <a:ext cx="477869" cy="477869"/>
            <a:chOff x="5749336" y="3478313"/>
            <a:chExt cx="477869" cy="477869"/>
          </a:xfrm>
        </p:grpSpPr>
        <p:pic>
          <p:nvPicPr>
            <p:cNvPr id="53" name="Picture 52" descr="v5 compass.png"/>
            <p:cNvPicPr>
              <a:picLocks noChangeAspect="1"/>
            </p:cNvPicPr>
            <p:nvPr/>
          </p:nvPicPr>
          <p:blipFill>
            <a:blip r:embed="rId15" cstate="email"/>
            <a:stretch>
              <a:fillRect/>
            </a:stretch>
          </p:blipFill>
          <p:spPr>
            <a:xfrm>
              <a:off x="5749336" y="3478313"/>
              <a:ext cx="477869" cy="477869"/>
            </a:xfrm>
            <a:prstGeom prst="rect">
              <a:avLst/>
            </a:prstGeom>
          </p:spPr>
        </p:pic>
        <p:cxnSp>
          <p:nvCxnSpPr>
            <p:cNvPr id="54" name="Straight Arrow Connector 53"/>
            <p:cNvCxnSpPr>
              <a:stCxn id="53" idx="1"/>
              <a:endCxn id="53" idx="3"/>
            </p:cNvCxnSpPr>
            <p:nvPr/>
          </p:nvCxnSpPr>
          <p:spPr>
            <a:xfrm>
              <a:off x="5749336" y="3717248"/>
              <a:ext cx="477869" cy="0"/>
            </a:xfrm>
            <a:prstGeom prst="straightConnector1">
              <a:avLst/>
            </a:prstGeom>
            <a:ln w="28575" cmpd="sng">
              <a:solidFill>
                <a:schemeClr val="accent1"/>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55" name="Rectangle 54"/>
          <p:cNvSpPr>
            <a:spLocks noChangeArrowheads="1"/>
          </p:cNvSpPr>
          <p:nvPr/>
        </p:nvSpPr>
        <p:spPr bwMode="auto">
          <a:xfrm>
            <a:off x="5968423" y="3891422"/>
            <a:ext cx="1960986" cy="457200"/>
          </a:xfrm>
          <a:prstGeom prst="rect">
            <a:avLst/>
          </a:prstGeom>
          <a:noFill/>
          <a:ln w="25400" algn="ctr">
            <a:noFill/>
            <a:miter lim="800000"/>
            <a:headEnd/>
            <a:tailEnd/>
          </a:ln>
        </p:spPr>
        <p:txBody>
          <a:bodyPr lIns="108000"/>
          <a:lstStyle/>
          <a:p>
            <a:pPr>
              <a:lnSpc>
                <a:spcPts val="1500"/>
              </a:lnSpc>
            </a:pPr>
            <a:r>
              <a:rPr lang="en-US" sz="1050" dirty="0" smtClean="0">
                <a:latin typeface="HP Simplified" pitchFamily="34" charset="0"/>
              </a:rPr>
              <a:t>Enterprise-grade service  management and robust SLAs</a:t>
            </a:r>
          </a:p>
        </p:txBody>
      </p:sp>
      <p:cxnSp>
        <p:nvCxnSpPr>
          <p:cNvPr id="56" name="Straight Connector 55"/>
          <p:cNvCxnSpPr/>
          <p:nvPr/>
        </p:nvCxnSpPr>
        <p:spPr>
          <a:xfrm flipV="1">
            <a:off x="4557864" y="1771845"/>
            <a:ext cx="847146" cy="122441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46" idx="1"/>
          </p:cNvCxnSpPr>
          <p:nvPr/>
        </p:nvCxnSpPr>
        <p:spPr>
          <a:xfrm flipV="1">
            <a:off x="4557864" y="2358583"/>
            <a:ext cx="696904" cy="623042"/>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endCxn id="49" idx="1"/>
          </p:cNvCxnSpPr>
          <p:nvPr/>
        </p:nvCxnSpPr>
        <p:spPr>
          <a:xfrm>
            <a:off x="4557864" y="2981625"/>
            <a:ext cx="840654" cy="108670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572494" y="2981625"/>
            <a:ext cx="808473" cy="511268"/>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4557864" y="2942422"/>
            <a:ext cx="808473" cy="39203"/>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5445439" y="1510698"/>
            <a:ext cx="435356" cy="408869"/>
            <a:chOff x="3379114" y="2298928"/>
            <a:chExt cx="1457834" cy="1321149"/>
          </a:xfrm>
        </p:grpSpPr>
        <p:sp>
          <p:nvSpPr>
            <p:cNvPr id="62" name="Oval 61"/>
            <p:cNvSpPr/>
            <p:nvPr/>
          </p:nvSpPr>
          <p:spPr>
            <a:xfrm>
              <a:off x="3502437" y="2395030"/>
              <a:ext cx="1229580" cy="1182956"/>
            </a:xfrm>
            <a:prstGeom prst="ellipse">
              <a:avLst/>
            </a:prstGeom>
            <a:no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pic>
          <p:nvPicPr>
            <p:cNvPr id="63" name="Picture 50" descr="Cloud_Platters.png"/>
            <p:cNvPicPr>
              <a:picLocks noChangeAspect="1"/>
            </p:cNvPicPr>
            <p:nvPr>
              <p:custDataLst>
                <p:tags r:id="rId1"/>
              </p:custDataLst>
            </p:nvPr>
          </p:nvPicPr>
          <p:blipFill>
            <a:blip r:embed="rId16" cstate="email"/>
            <a:stretch>
              <a:fillRect/>
            </a:stretch>
          </p:blipFill>
          <p:spPr bwMode="auto">
            <a:xfrm>
              <a:off x="4312874" y="3094997"/>
              <a:ext cx="524074" cy="525080"/>
            </a:xfrm>
            <a:prstGeom prst="rect">
              <a:avLst/>
            </a:prstGeom>
            <a:noFill/>
            <a:ln w="9525">
              <a:noFill/>
              <a:miter lim="800000"/>
              <a:headEnd/>
              <a:tailEnd/>
            </a:ln>
            <a:effectLst/>
          </p:spPr>
        </p:pic>
        <p:pic>
          <p:nvPicPr>
            <p:cNvPr id="64" name="Picture 110" descr="Cloud_Platters.png"/>
            <p:cNvPicPr>
              <a:picLocks noChangeAspect="1"/>
            </p:cNvPicPr>
            <p:nvPr>
              <p:custDataLst>
                <p:tags r:id="rId2"/>
              </p:custDataLst>
            </p:nvPr>
          </p:nvPicPr>
          <p:blipFill>
            <a:blip r:embed="rId17" cstate="email"/>
            <a:stretch>
              <a:fillRect/>
            </a:stretch>
          </p:blipFill>
          <p:spPr bwMode="auto">
            <a:xfrm>
              <a:off x="4184069" y="2298928"/>
              <a:ext cx="631847" cy="315925"/>
            </a:xfrm>
            <a:prstGeom prst="rect">
              <a:avLst/>
            </a:prstGeom>
            <a:noFill/>
            <a:ln w="9525">
              <a:noFill/>
              <a:miter lim="800000"/>
              <a:headEnd/>
              <a:tailEnd/>
            </a:ln>
            <a:effectLst/>
          </p:spPr>
        </p:pic>
        <p:pic>
          <p:nvPicPr>
            <p:cNvPr id="65" name="Picture 110" descr="Cloud_Platters.png"/>
            <p:cNvPicPr>
              <a:picLocks noChangeAspect="1"/>
            </p:cNvPicPr>
            <p:nvPr>
              <p:custDataLst>
                <p:tags r:id="rId3"/>
              </p:custDataLst>
            </p:nvPr>
          </p:nvPicPr>
          <p:blipFill>
            <a:blip r:embed="rId17" cstate="email"/>
            <a:stretch>
              <a:fillRect/>
            </a:stretch>
          </p:blipFill>
          <p:spPr bwMode="auto">
            <a:xfrm>
              <a:off x="3379114" y="2315929"/>
              <a:ext cx="631847" cy="315925"/>
            </a:xfrm>
            <a:prstGeom prst="rect">
              <a:avLst/>
            </a:prstGeom>
            <a:noFill/>
            <a:ln w="9525">
              <a:noFill/>
              <a:miter lim="800000"/>
              <a:headEnd/>
              <a:tailEnd/>
            </a:ln>
            <a:effectLst/>
          </p:spPr>
        </p:pic>
        <p:pic>
          <p:nvPicPr>
            <p:cNvPr id="66" name="Picture 110" descr="Cloud_Platters.png"/>
            <p:cNvPicPr>
              <a:picLocks noChangeAspect="1"/>
            </p:cNvPicPr>
            <p:nvPr>
              <p:custDataLst>
                <p:tags r:id="rId4"/>
              </p:custDataLst>
            </p:nvPr>
          </p:nvPicPr>
          <p:blipFill>
            <a:blip r:embed="rId18" cstate="email"/>
            <a:stretch>
              <a:fillRect/>
            </a:stretch>
          </p:blipFill>
          <p:spPr bwMode="auto">
            <a:xfrm>
              <a:off x="3413165" y="3099689"/>
              <a:ext cx="308972" cy="487751"/>
            </a:xfrm>
            <a:prstGeom prst="rect">
              <a:avLst/>
            </a:prstGeom>
            <a:noFill/>
            <a:ln w="9525">
              <a:noFill/>
              <a:miter lim="800000"/>
              <a:headEnd/>
              <a:tailEnd/>
            </a:ln>
            <a:effectLst/>
          </p:spPr>
        </p:pic>
      </p:grpSp>
      <p:cxnSp>
        <p:nvCxnSpPr>
          <p:cNvPr id="67" name="Straight Connector 66"/>
          <p:cNvCxnSpPr/>
          <p:nvPr/>
        </p:nvCxnSpPr>
        <p:spPr>
          <a:xfrm>
            <a:off x="1747959" y="1814362"/>
            <a:ext cx="911255" cy="1181893"/>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34" idx="3"/>
          </p:cNvCxnSpPr>
          <p:nvPr/>
        </p:nvCxnSpPr>
        <p:spPr>
          <a:xfrm>
            <a:off x="1688086" y="2289817"/>
            <a:ext cx="971128" cy="691808"/>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43" idx="2"/>
          </p:cNvCxnSpPr>
          <p:nvPr/>
        </p:nvCxnSpPr>
        <p:spPr>
          <a:xfrm>
            <a:off x="1643181" y="2924475"/>
            <a:ext cx="1016033" cy="5715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1682320" y="2988940"/>
            <a:ext cx="969579" cy="260062"/>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1744942" y="2988940"/>
            <a:ext cx="914272" cy="70509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41" idx="3"/>
          </p:cNvCxnSpPr>
          <p:nvPr/>
        </p:nvCxnSpPr>
        <p:spPr>
          <a:xfrm flipV="1">
            <a:off x="1716205" y="2981625"/>
            <a:ext cx="943009" cy="1168400"/>
          </a:xfrm>
          <a:prstGeom prst="line">
            <a:avLst/>
          </a:prstGeom>
          <a:ln w="38100" cmpd="sng">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73" name="Picture 72" descr="Virtual_Private_Cloud_Blue.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791724" y="2131317"/>
            <a:ext cx="1629183" cy="1153549"/>
          </a:xfrm>
          <a:prstGeom prst="rect">
            <a:avLst/>
          </a:prstGeom>
        </p:spPr>
      </p:pic>
      <p:pic>
        <p:nvPicPr>
          <p:cNvPr id="74" name="Picture 7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36163" y="2679575"/>
            <a:ext cx="338215" cy="422002"/>
          </a:xfrm>
          <a:prstGeom prst="rect">
            <a:avLst/>
          </a:prstGeom>
        </p:spPr>
      </p:pic>
      <p:pic>
        <p:nvPicPr>
          <p:cNvPr id="75" name="Picture 74"/>
          <p:cNvPicPr>
            <a:picLocks noChangeAspect="1"/>
          </p:cNvPicPr>
          <p:nvPr/>
        </p:nvPicPr>
        <p:blipFill rotWithShape="1">
          <a:blip r:embed="rId21">
            <a:extLst>
              <a:ext uri="{28A0092B-C50C-407E-A947-70E740481C1C}">
                <a14:useLocalDpi xmlns:a14="http://schemas.microsoft.com/office/drawing/2010/main" val="0"/>
              </a:ext>
            </a:extLst>
          </a:blip>
          <a:srcRect l="25357" t="21355" r="25170" b="21733"/>
          <a:stretch/>
        </p:blipFill>
        <p:spPr>
          <a:xfrm>
            <a:off x="8101457" y="2563355"/>
            <a:ext cx="717768" cy="638016"/>
          </a:xfrm>
          <a:prstGeom prst="rect">
            <a:avLst/>
          </a:prstGeom>
        </p:spPr>
      </p:pic>
      <p:grpSp>
        <p:nvGrpSpPr>
          <p:cNvPr id="15" name="Group 14"/>
          <p:cNvGrpSpPr/>
          <p:nvPr/>
        </p:nvGrpSpPr>
        <p:grpSpPr>
          <a:xfrm>
            <a:off x="1946394" y="3873500"/>
            <a:ext cx="3402012" cy="822325"/>
            <a:chOff x="2541588" y="3873500"/>
            <a:chExt cx="3402012" cy="822325"/>
          </a:xfrm>
        </p:grpSpPr>
        <p:sp>
          <p:nvSpPr>
            <p:cNvPr id="3" name="AutoShape 3"/>
            <p:cNvSpPr>
              <a:spLocks noChangeAspect="1" noChangeArrowheads="1" noTextEdit="1"/>
            </p:cNvSpPr>
            <p:nvPr/>
          </p:nvSpPr>
          <p:spPr bwMode="auto">
            <a:xfrm>
              <a:off x="2541588" y="3873500"/>
              <a:ext cx="3402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5"/>
            <p:cNvSpPr>
              <a:spLocks/>
            </p:cNvSpPr>
            <p:nvPr/>
          </p:nvSpPr>
          <p:spPr bwMode="auto">
            <a:xfrm>
              <a:off x="2541588" y="3878263"/>
              <a:ext cx="3402011" cy="812800"/>
            </a:xfrm>
            <a:custGeom>
              <a:avLst/>
              <a:gdLst>
                <a:gd name="T0" fmla="*/ 0 w 1812"/>
                <a:gd name="T1" fmla="*/ 128 h 512"/>
                <a:gd name="T2" fmla="*/ 1556 w 1812"/>
                <a:gd name="T3" fmla="*/ 128 h 512"/>
                <a:gd name="T4" fmla="*/ 1556 w 1812"/>
                <a:gd name="T5" fmla="*/ 0 h 512"/>
                <a:gd name="T6" fmla="*/ 1812 w 1812"/>
                <a:gd name="T7" fmla="*/ 256 h 512"/>
                <a:gd name="T8" fmla="*/ 1556 w 1812"/>
                <a:gd name="T9" fmla="*/ 512 h 512"/>
                <a:gd name="T10" fmla="*/ 1556 w 1812"/>
                <a:gd name="T11" fmla="*/ 384 h 512"/>
                <a:gd name="T12" fmla="*/ 0 w 1812"/>
                <a:gd name="T13" fmla="*/ 384 h 512"/>
                <a:gd name="T14" fmla="*/ 0 w 1812"/>
                <a:gd name="T15" fmla="*/ 128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2" h="512">
                  <a:moveTo>
                    <a:pt x="0" y="128"/>
                  </a:moveTo>
                  <a:lnTo>
                    <a:pt x="1556" y="128"/>
                  </a:lnTo>
                  <a:lnTo>
                    <a:pt x="1556" y="0"/>
                  </a:lnTo>
                  <a:lnTo>
                    <a:pt x="1812" y="256"/>
                  </a:lnTo>
                  <a:lnTo>
                    <a:pt x="1556" y="512"/>
                  </a:lnTo>
                  <a:lnTo>
                    <a:pt x="1556" y="384"/>
                  </a:lnTo>
                  <a:lnTo>
                    <a:pt x="0" y="384"/>
                  </a:lnTo>
                  <a:lnTo>
                    <a:pt x="0" y="128"/>
                  </a:lnTo>
                  <a:close/>
                </a:path>
              </a:pathLst>
            </a:custGeom>
            <a:solidFill>
              <a:srgbClr val="CBDD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p:nvSpPr>
          <p:spPr bwMode="auto">
            <a:xfrm>
              <a:off x="2584604" y="4125913"/>
              <a:ext cx="1020762" cy="328613"/>
            </a:xfrm>
            <a:custGeom>
              <a:avLst/>
              <a:gdLst>
                <a:gd name="T0" fmla="*/ 0 w 1488"/>
                <a:gd name="T1" fmla="*/ 80 h 480"/>
                <a:gd name="T2" fmla="*/ 80 w 1488"/>
                <a:gd name="T3" fmla="*/ 0 h 480"/>
                <a:gd name="T4" fmla="*/ 80 w 1488"/>
                <a:gd name="T5" fmla="*/ 0 h 480"/>
                <a:gd name="T6" fmla="*/ 80 w 1488"/>
                <a:gd name="T7" fmla="*/ 0 h 480"/>
                <a:gd name="T8" fmla="*/ 1408 w 1488"/>
                <a:gd name="T9" fmla="*/ 0 h 480"/>
                <a:gd name="T10" fmla="*/ 1408 w 1488"/>
                <a:gd name="T11" fmla="*/ 0 h 480"/>
                <a:gd name="T12" fmla="*/ 1488 w 1488"/>
                <a:gd name="T13" fmla="*/ 80 h 480"/>
                <a:gd name="T14" fmla="*/ 1488 w 1488"/>
                <a:gd name="T15" fmla="*/ 80 h 480"/>
                <a:gd name="T16" fmla="*/ 1488 w 1488"/>
                <a:gd name="T17" fmla="*/ 80 h 480"/>
                <a:gd name="T18" fmla="*/ 1488 w 1488"/>
                <a:gd name="T19" fmla="*/ 400 h 480"/>
                <a:gd name="T20" fmla="*/ 1488 w 1488"/>
                <a:gd name="T21" fmla="*/ 400 h 480"/>
                <a:gd name="T22" fmla="*/ 1408 w 1488"/>
                <a:gd name="T23" fmla="*/ 480 h 480"/>
                <a:gd name="T24" fmla="*/ 1408 w 1488"/>
                <a:gd name="T25" fmla="*/ 480 h 480"/>
                <a:gd name="T26" fmla="*/ 1408 w 1488"/>
                <a:gd name="T27" fmla="*/ 480 h 480"/>
                <a:gd name="T28" fmla="*/ 80 w 1488"/>
                <a:gd name="T29" fmla="*/ 480 h 480"/>
                <a:gd name="T30" fmla="*/ 80 w 1488"/>
                <a:gd name="T31" fmla="*/ 480 h 480"/>
                <a:gd name="T32" fmla="*/ 0 w 1488"/>
                <a:gd name="T33" fmla="*/ 400 h 480"/>
                <a:gd name="T34" fmla="*/ 0 w 1488"/>
                <a:gd name="T35" fmla="*/ 400 h 480"/>
                <a:gd name="T36" fmla="*/ 0 w 1488"/>
                <a:gd name="T3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8" h="480">
                  <a:moveTo>
                    <a:pt x="0" y="80"/>
                  </a:moveTo>
                  <a:cubicBezTo>
                    <a:pt x="0" y="36"/>
                    <a:pt x="36" y="0"/>
                    <a:pt x="80" y="0"/>
                  </a:cubicBezTo>
                  <a:cubicBezTo>
                    <a:pt x="80" y="0"/>
                    <a:pt x="80" y="0"/>
                    <a:pt x="80" y="0"/>
                  </a:cubicBezTo>
                  <a:lnTo>
                    <a:pt x="80" y="0"/>
                  </a:lnTo>
                  <a:lnTo>
                    <a:pt x="1408" y="0"/>
                  </a:lnTo>
                  <a:lnTo>
                    <a:pt x="1408" y="0"/>
                  </a:lnTo>
                  <a:cubicBezTo>
                    <a:pt x="1453" y="0"/>
                    <a:pt x="1488" y="36"/>
                    <a:pt x="1488" y="80"/>
                  </a:cubicBezTo>
                  <a:cubicBezTo>
                    <a:pt x="1488" y="80"/>
                    <a:pt x="1488" y="80"/>
                    <a:pt x="1488" y="80"/>
                  </a:cubicBezTo>
                  <a:lnTo>
                    <a:pt x="1488" y="80"/>
                  </a:lnTo>
                  <a:lnTo>
                    <a:pt x="1488" y="400"/>
                  </a:lnTo>
                  <a:lnTo>
                    <a:pt x="1488" y="400"/>
                  </a:lnTo>
                  <a:cubicBezTo>
                    <a:pt x="1488" y="445"/>
                    <a:pt x="1453" y="480"/>
                    <a:pt x="1408" y="480"/>
                  </a:cubicBezTo>
                  <a:cubicBezTo>
                    <a:pt x="1408" y="480"/>
                    <a:pt x="1408" y="480"/>
                    <a:pt x="1408" y="480"/>
                  </a:cubicBezTo>
                  <a:lnTo>
                    <a:pt x="1408" y="480"/>
                  </a:lnTo>
                  <a:lnTo>
                    <a:pt x="80" y="480"/>
                  </a:lnTo>
                  <a:lnTo>
                    <a:pt x="80" y="480"/>
                  </a:lnTo>
                  <a:cubicBezTo>
                    <a:pt x="36" y="480"/>
                    <a:pt x="0" y="445"/>
                    <a:pt x="0" y="400"/>
                  </a:cubicBezTo>
                  <a:cubicBezTo>
                    <a:pt x="0" y="400"/>
                    <a:pt x="0" y="400"/>
                    <a:pt x="0" y="400"/>
                  </a:cubicBezTo>
                  <a:lnTo>
                    <a:pt x="0" y="80"/>
                  </a:lnTo>
                  <a:close/>
                </a:path>
              </a:pathLst>
            </a:custGeom>
            <a:solidFill>
              <a:srgbClr val="0096D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8"/>
            <p:cNvSpPr>
              <a:spLocks noChangeArrowheads="1"/>
            </p:cNvSpPr>
            <p:nvPr/>
          </p:nvSpPr>
          <p:spPr bwMode="auto">
            <a:xfrm>
              <a:off x="2856066" y="4173538"/>
              <a:ext cx="571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HP Simplified" pitchFamily="34" charset="0"/>
                  <a:cs typeface="Arial" pitchFamily="34" charset="0"/>
                </a:rPr>
                <a:t>Advise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Freeform 9"/>
            <p:cNvSpPr>
              <a:spLocks/>
            </p:cNvSpPr>
            <p:nvPr/>
          </p:nvSpPr>
          <p:spPr bwMode="auto">
            <a:xfrm>
              <a:off x="3660929" y="4125913"/>
              <a:ext cx="1019175" cy="328613"/>
            </a:xfrm>
            <a:custGeom>
              <a:avLst/>
              <a:gdLst>
                <a:gd name="T0" fmla="*/ 0 w 1488"/>
                <a:gd name="T1" fmla="*/ 80 h 480"/>
                <a:gd name="T2" fmla="*/ 80 w 1488"/>
                <a:gd name="T3" fmla="*/ 0 h 480"/>
                <a:gd name="T4" fmla="*/ 80 w 1488"/>
                <a:gd name="T5" fmla="*/ 0 h 480"/>
                <a:gd name="T6" fmla="*/ 80 w 1488"/>
                <a:gd name="T7" fmla="*/ 0 h 480"/>
                <a:gd name="T8" fmla="*/ 1408 w 1488"/>
                <a:gd name="T9" fmla="*/ 0 h 480"/>
                <a:gd name="T10" fmla="*/ 1408 w 1488"/>
                <a:gd name="T11" fmla="*/ 0 h 480"/>
                <a:gd name="T12" fmla="*/ 1488 w 1488"/>
                <a:gd name="T13" fmla="*/ 80 h 480"/>
                <a:gd name="T14" fmla="*/ 1488 w 1488"/>
                <a:gd name="T15" fmla="*/ 80 h 480"/>
                <a:gd name="T16" fmla="*/ 1488 w 1488"/>
                <a:gd name="T17" fmla="*/ 80 h 480"/>
                <a:gd name="T18" fmla="*/ 1488 w 1488"/>
                <a:gd name="T19" fmla="*/ 400 h 480"/>
                <a:gd name="T20" fmla="*/ 1488 w 1488"/>
                <a:gd name="T21" fmla="*/ 400 h 480"/>
                <a:gd name="T22" fmla="*/ 1408 w 1488"/>
                <a:gd name="T23" fmla="*/ 480 h 480"/>
                <a:gd name="T24" fmla="*/ 1408 w 1488"/>
                <a:gd name="T25" fmla="*/ 480 h 480"/>
                <a:gd name="T26" fmla="*/ 1408 w 1488"/>
                <a:gd name="T27" fmla="*/ 480 h 480"/>
                <a:gd name="T28" fmla="*/ 80 w 1488"/>
                <a:gd name="T29" fmla="*/ 480 h 480"/>
                <a:gd name="T30" fmla="*/ 80 w 1488"/>
                <a:gd name="T31" fmla="*/ 480 h 480"/>
                <a:gd name="T32" fmla="*/ 0 w 1488"/>
                <a:gd name="T33" fmla="*/ 400 h 480"/>
                <a:gd name="T34" fmla="*/ 0 w 1488"/>
                <a:gd name="T35" fmla="*/ 400 h 480"/>
                <a:gd name="T36" fmla="*/ 0 w 1488"/>
                <a:gd name="T3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8" h="480">
                  <a:moveTo>
                    <a:pt x="0" y="80"/>
                  </a:moveTo>
                  <a:cubicBezTo>
                    <a:pt x="0" y="36"/>
                    <a:pt x="36" y="0"/>
                    <a:pt x="80" y="0"/>
                  </a:cubicBezTo>
                  <a:cubicBezTo>
                    <a:pt x="80" y="0"/>
                    <a:pt x="80" y="0"/>
                    <a:pt x="80" y="0"/>
                  </a:cubicBezTo>
                  <a:lnTo>
                    <a:pt x="80" y="0"/>
                  </a:lnTo>
                  <a:lnTo>
                    <a:pt x="1408" y="0"/>
                  </a:lnTo>
                  <a:lnTo>
                    <a:pt x="1408" y="0"/>
                  </a:lnTo>
                  <a:cubicBezTo>
                    <a:pt x="1453" y="0"/>
                    <a:pt x="1488" y="36"/>
                    <a:pt x="1488" y="80"/>
                  </a:cubicBezTo>
                  <a:cubicBezTo>
                    <a:pt x="1488" y="80"/>
                    <a:pt x="1488" y="80"/>
                    <a:pt x="1488" y="80"/>
                  </a:cubicBezTo>
                  <a:lnTo>
                    <a:pt x="1488" y="80"/>
                  </a:lnTo>
                  <a:lnTo>
                    <a:pt x="1488" y="400"/>
                  </a:lnTo>
                  <a:lnTo>
                    <a:pt x="1488" y="400"/>
                  </a:lnTo>
                  <a:cubicBezTo>
                    <a:pt x="1488" y="445"/>
                    <a:pt x="1453" y="480"/>
                    <a:pt x="1408" y="480"/>
                  </a:cubicBezTo>
                  <a:cubicBezTo>
                    <a:pt x="1408" y="480"/>
                    <a:pt x="1408" y="480"/>
                    <a:pt x="1408" y="480"/>
                  </a:cubicBezTo>
                  <a:lnTo>
                    <a:pt x="1408" y="480"/>
                  </a:lnTo>
                  <a:lnTo>
                    <a:pt x="80" y="480"/>
                  </a:lnTo>
                  <a:lnTo>
                    <a:pt x="80" y="480"/>
                  </a:lnTo>
                  <a:cubicBezTo>
                    <a:pt x="36" y="480"/>
                    <a:pt x="0" y="445"/>
                    <a:pt x="0" y="400"/>
                  </a:cubicBezTo>
                  <a:cubicBezTo>
                    <a:pt x="0" y="400"/>
                    <a:pt x="0" y="400"/>
                    <a:pt x="0" y="400"/>
                  </a:cubicBezTo>
                  <a:lnTo>
                    <a:pt x="0" y="80"/>
                  </a:lnTo>
                  <a:close/>
                </a:path>
              </a:pathLst>
            </a:custGeom>
            <a:solidFill>
              <a:srgbClr val="0096D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1"/>
            <p:cNvSpPr>
              <a:spLocks noChangeArrowheads="1"/>
            </p:cNvSpPr>
            <p:nvPr/>
          </p:nvSpPr>
          <p:spPr bwMode="auto">
            <a:xfrm>
              <a:off x="3795866" y="4173538"/>
              <a:ext cx="8556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HP Simplified" pitchFamily="34" charset="0"/>
                  <a:cs typeface="Arial" pitchFamily="34" charset="0"/>
                </a:rPr>
                <a:t>Transform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Freeform 12"/>
            <p:cNvSpPr>
              <a:spLocks/>
            </p:cNvSpPr>
            <p:nvPr/>
          </p:nvSpPr>
          <p:spPr bwMode="auto">
            <a:xfrm>
              <a:off x="4735666" y="4125913"/>
              <a:ext cx="1009650" cy="328613"/>
            </a:xfrm>
            <a:custGeom>
              <a:avLst/>
              <a:gdLst>
                <a:gd name="T0" fmla="*/ 0 w 1472"/>
                <a:gd name="T1" fmla="*/ 80 h 480"/>
                <a:gd name="T2" fmla="*/ 80 w 1472"/>
                <a:gd name="T3" fmla="*/ 0 h 480"/>
                <a:gd name="T4" fmla="*/ 80 w 1472"/>
                <a:gd name="T5" fmla="*/ 0 h 480"/>
                <a:gd name="T6" fmla="*/ 80 w 1472"/>
                <a:gd name="T7" fmla="*/ 0 h 480"/>
                <a:gd name="T8" fmla="*/ 1392 w 1472"/>
                <a:gd name="T9" fmla="*/ 0 h 480"/>
                <a:gd name="T10" fmla="*/ 1392 w 1472"/>
                <a:gd name="T11" fmla="*/ 0 h 480"/>
                <a:gd name="T12" fmla="*/ 1472 w 1472"/>
                <a:gd name="T13" fmla="*/ 80 h 480"/>
                <a:gd name="T14" fmla="*/ 1472 w 1472"/>
                <a:gd name="T15" fmla="*/ 80 h 480"/>
                <a:gd name="T16" fmla="*/ 1472 w 1472"/>
                <a:gd name="T17" fmla="*/ 80 h 480"/>
                <a:gd name="T18" fmla="*/ 1472 w 1472"/>
                <a:gd name="T19" fmla="*/ 400 h 480"/>
                <a:gd name="T20" fmla="*/ 1472 w 1472"/>
                <a:gd name="T21" fmla="*/ 400 h 480"/>
                <a:gd name="T22" fmla="*/ 1392 w 1472"/>
                <a:gd name="T23" fmla="*/ 480 h 480"/>
                <a:gd name="T24" fmla="*/ 1392 w 1472"/>
                <a:gd name="T25" fmla="*/ 480 h 480"/>
                <a:gd name="T26" fmla="*/ 1392 w 1472"/>
                <a:gd name="T27" fmla="*/ 480 h 480"/>
                <a:gd name="T28" fmla="*/ 80 w 1472"/>
                <a:gd name="T29" fmla="*/ 480 h 480"/>
                <a:gd name="T30" fmla="*/ 80 w 1472"/>
                <a:gd name="T31" fmla="*/ 480 h 480"/>
                <a:gd name="T32" fmla="*/ 0 w 1472"/>
                <a:gd name="T33" fmla="*/ 400 h 480"/>
                <a:gd name="T34" fmla="*/ 0 w 1472"/>
                <a:gd name="T35" fmla="*/ 400 h 480"/>
                <a:gd name="T36" fmla="*/ 0 w 1472"/>
                <a:gd name="T37" fmla="*/ 8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2" h="480">
                  <a:moveTo>
                    <a:pt x="0" y="80"/>
                  </a:moveTo>
                  <a:cubicBezTo>
                    <a:pt x="0" y="36"/>
                    <a:pt x="36" y="0"/>
                    <a:pt x="80" y="0"/>
                  </a:cubicBezTo>
                  <a:cubicBezTo>
                    <a:pt x="80" y="0"/>
                    <a:pt x="80" y="0"/>
                    <a:pt x="80" y="0"/>
                  </a:cubicBezTo>
                  <a:lnTo>
                    <a:pt x="80" y="0"/>
                  </a:lnTo>
                  <a:lnTo>
                    <a:pt x="1392" y="0"/>
                  </a:lnTo>
                  <a:lnTo>
                    <a:pt x="1392" y="0"/>
                  </a:lnTo>
                  <a:cubicBezTo>
                    <a:pt x="1437" y="0"/>
                    <a:pt x="1472" y="36"/>
                    <a:pt x="1472" y="80"/>
                  </a:cubicBezTo>
                  <a:cubicBezTo>
                    <a:pt x="1472" y="80"/>
                    <a:pt x="1472" y="80"/>
                    <a:pt x="1472" y="80"/>
                  </a:cubicBezTo>
                  <a:lnTo>
                    <a:pt x="1472" y="80"/>
                  </a:lnTo>
                  <a:lnTo>
                    <a:pt x="1472" y="400"/>
                  </a:lnTo>
                  <a:lnTo>
                    <a:pt x="1472" y="400"/>
                  </a:lnTo>
                  <a:cubicBezTo>
                    <a:pt x="1472" y="445"/>
                    <a:pt x="1437" y="480"/>
                    <a:pt x="1392" y="480"/>
                  </a:cubicBezTo>
                  <a:cubicBezTo>
                    <a:pt x="1392" y="480"/>
                    <a:pt x="1392" y="480"/>
                    <a:pt x="1392" y="480"/>
                  </a:cubicBezTo>
                  <a:lnTo>
                    <a:pt x="1392" y="480"/>
                  </a:lnTo>
                  <a:lnTo>
                    <a:pt x="80" y="480"/>
                  </a:lnTo>
                  <a:lnTo>
                    <a:pt x="80" y="480"/>
                  </a:lnTo>
                  <a:cubicBezTo>
                    <a:pt x="36" y="480"/>
                    <a:pt x="0" y="445"/>
                    <a:pt x="0" y="400"/>
                  </a:cubicBezTo>
                  <a:cubicBezTo>
                    <a:pt x="0" y="400"/>
                    <a:pt x="0" y="400"/>
                    <a:pt x="0" y="400"/>
                  </a:cubicBezTo>
                  <a:lnTo>
                    <a:pt x="0" y="80"/>
                  </a:lnTo>
                  <a:close/>
                </a:path>
              </a:pathLst>
            </a:custGeom>
            <a:solidFill>
              <a:srgbClr val="0096D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Rectangle 14"/>
            <p:cNvSpPr>
              <a:spLocks noChangeArrowheads="1"/>
            </p:cNvSpPr>
            <p:nvPr/>
          </p:nvSpPr>
          <p:spPr bwMode="auto">
            <a:xfrm>
              <a:off x="4956329" y="4173538"/>
              <a:ext cx="6588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HP Simplified" pitchFamily="34" charset="0"/>
                  <a:cs typeface="Arial" pitchFamily="34" charset="0"/>
                </a:rPr>
                <a:t>Manage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37061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flipH="1">
            <a:off x="4419600" y="1194050"/>
            <a:ext cx="4269472" cy="2266036"/>
          </a:xfrm>
          <a:prstGeom prst="round2DiagRect">
            <a:avLst>
              <a:gd name="adj1" fmla="val 6383"/>
              <a:gd name="adj2" fmla="val 0"/>
            </a:avLst>
          </a:prstGeom>
          <a:solidFill>
            <a:schemeClr val="bg1">
              <a:lumMod val="9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603" b="11256"/>
          <a:stretch/>
        </p:blipFill>
        <p:spPr bwMode="auto">
          <a:xfrm>
            <a:off x="0" y="3753136"/>
            <a:ext cx="9144000" cy="140941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smtClean="0"/>
              <a:t>HP Managed VPC benefits</a:t>
            </a:r>
            <a:endParaRPr lang="en-US" dirty="0"/>
          </a:p>
        </p:txBody>
      </p:sp>
      <p:sp>
        <p:nvSpPr>
          <p:cNvPr id="4" name="Content Placeholder 3"/>
          <p:cNvSpPr>
            <a:spLocks noGrp="1"/>
          </p:cNvSpPr>
          <p:nvPr>
            <p:ph sz="quarter" idx="16"/>
          </p:nvPr>
        </p:nvSpPr>
        <p:spPr>
          <a:xfrm>
            <a:off x="332330" y="1283815"/>
            <a:ext cx="4030662" cy="3219769"/>
          </a:xfrm>
        </p:spPr>
        <p:txBody>
          <a:bodyPr/>
          <a:lstStyle/>
          <a:p>
            <a:pPr>
              <a:spcAft>
                <a:spcPts val="200"/>
              </a:spcAft>
            </a:pPr>
            <a:r>
              <a:rPr lang="en-US" sz="1600" dirty="0" smtClean="0"/>
              <a:t>Addresses</a:t>
            </a:r>
            <a:endParaRPr lang="en-US" sz="1600" dirty="0"/>
          </a:p>
          <a:p>
            <a:pPr lvl="2"/>
            <a:r>
              <a:rPr lang="en-US" sz="1300" dirty="0">
                <a:solidFill>
                  <a:schemeClr val="tx1"/>
                </a:solidFill>
              </a:rPr>
              <a:t>Security and compliance </a:t>
            </a:r>
            <a:r>
              <a:rPr lang="en-US" sz="1300" dirty="0" smtClean="0">
                <a:solidFill>
                  <a:schemeClr val="tx1"/>
                </a:solidFill>
              </a:rPr>
              <a:t>concerns</a:t>
            </a:r>
            <a:endParaRPr kumimoji="1" lang="en-US" sz="1300" dirty="0" smtClean="0">
              <a:solidFill>
                <a:prstClr val="black"/>
              </a:solidFill>
            </a:endParaRPr>
          </a:p>
          <a:p>
            <a:pPr lvl="2"/>
            <a:r>
              <a:rPr kumimoji="1" lang="en-US" sz="1300" dirty="0" smtClean="0">
                <a:solidFill>
                  <a:prstClr val="black"/>
                </a:solidFill>
              </a:rPr>
              <a:t>Under-utilized </a:t>
            </a:r>
            <a:r>
              <a:rPr kumimoji="1" lang="en-US" sz="1300" dirty="0">
                <a:solidFill>
                  <a:prstClr val="black"/>
                </a:solidFill>
              </a:rPr>
              <a:t>and decentralized IT </a:t>
            </a:r>
            <a:r>
              <a:rPr kumimoji="1" lang="en-US" sz="1300" dirty="0" smtClean="0">
                <a:solidFill>
                  <a:prstClr val="black"/>
                </a:solidFill>
              </a:rPr>
              <a:t>resources</a:t>
            </a:r>
            <a:endParaRPr kumimoji="1" lang="en-US" sz="1300" dirty="0">
              <a:solidFill>
                <a:prstClr val="black"/>
              </a:solidFill>
            </a:endParaRPr>
          </a:p>
          <a:p>
            <a:pPr lvl="2"/>
            <a:r>
              <a:rPr kumimoji="1" lang="en-US" sz="1300" dirty="0" smtClean="0">
                <a:solidFill>
                  <a:schemeClr val="tx1"/>
                </a:solidFill>
              </a:rPr>
              <a:t>Need</a:t>
            </a:r>
            <a:r>
              <a:rPr kumimoji="1" lang="en-US" sz="1300" dirty="0" smtClean="0">
                <a:solidFill>
                  <a:srgbClr val="FF0000"/>
                </a:solidFill>
              </a:rPr>
              <a:t> </a:t>
            </a:r>
            <a:r>
              <a:rPr kumimoji="1" lang="en-US" sz="1300" dirty="0" smtClean="0">
                <a:solidFill>
                  <a:prstClr val="black"/>
                </a:solidFill>
              </a:rPr>
              <a:t>to respond quickly to changing business conditions</a:t>
            </a:r>
          </a:p>
          <a:p>
            <a:pPr lvl="2"/>
            <a:r>
              <a:rPr kumimoji="1" lang="en-US" sz="1300" dirty="0" smtClean="0">
                <a:solidFill>
                  <a:prstClr val="black"/>
                </a:solidFill>
              </a:rPr>
              <a:t>Lack </a:t>
            </a:r>
            <a:r>
              <a:rPr kumimoji="1" lang="en-US" sz="1300" dirty="0">
                <a:solidFill>
                  <a:prstClr val="black"/>
                </a:solidFill>
              </a:rPr>
              <a:t>of resources, experience, and time to deploy </a:t>
            </a:r>
            <a:r>
              <a:rPr kumimoji="1" lang="en-US" sz="1300" dirty="0" smtClean="0">
                <a:solidFill>
                  <a:prstClr val="black"/>
                </a:solidFill>
              </a:rPr>
              <a:t>a</a:t>
            </a:r>
            <a:r>
              <a:rPr kumimoji="1" lang="en-US" sz="1300" dirty="0">
                <a:solidFill>
                  <a:prstClr val="black"/>
                </a:solidFill>
              </a:rPr>
              <a:t> </a:t>
            </a:r>
            <a:r>
              <a:rPr kumimoji="1" lang="en-US" sz="1300" dirty="0" smtClean="0">
                <a:solidFill>
                  <a:prstClr val="black"/>
                </a:solidFill>
              </a:rPr>
              <a:t>cloud environment </a:t>
            </a:r>
            <a:r>
              <a:rPr kumimoji="1" lang="en-US" sz="1300" dirty="0">
                <a:solidFill>
                  <a:prstClr val="black"/>
                </a:solidFill>
              </a:rPr>
              <a:t>and create  shared IT services</a:t>
            </a:r>
          </a:p>
          <a:p>
            <a:pPr lvl="2"/>
            <a:r>
              <a:rPr kumimoji="1" lang="en-US" sz="1300" dirty="0">
                <a:solidFill>
                  <a:prstClr val="black"/>
                </a:solidFill>
              </a:rPr>
              <a:t>Inability to view centralized visibility of IT </a:t>
            </a:r>
            <a:r>
              <a:rPr kumimoji="1" lang="en-US" sz="1300" dirty="0" smtClean="0">
                <a:solidFill>
                  <a:prstClr val="black"/>
                </a:solidFill>
              </a:rPr>
              <a:t>consumption</a:t>
            </a:r>
          </a:p>
          <a:p>
            <a:pPr marL="0" lvl="2" indent="0">
              <a:buNone/>
            </a:pPr>
            <a:r>
              <a:rPr kumimoji="1" lang="en-US" sz="1300" dirty="0" smtClean="0">
                <a:solidFill>
                  <a:prstClr val="black"/>
                </a:solidFill>
              </a:rPr>
              <a:t> </a:t>
            </a:r>
            <a:endParaRPr kumimoji="1" lang="en-US" sz="1300" dirty="0">
              <a:solidFill>
                <a:prstClr val="black"/>
              </a:solidFill>
            </a:endParaRPr>
          </a:p>
          <a:p>
            <a:pPr lvl="2"/>
            <a:endParaRPr kumimoji="1" lang="en-US" sz="1300" dirty="0">
              <a:solidFill>
                <a:prstClr val="black"/>
              </a:solidFill>
            </a:endParaRPr>
          </a:p>
          <a:p>
            <a:endParaRPr lang="en-US" dirty="0"/>
          </a:p>
        </p:txBody>
      </p:sp>
      <p:sp>
        <p:nvSpPr>
          <p:cNvPr id="5" name="Content Placeholder 4"/>
          <p:cNvSpPr>
            <a:spLocks noGrp="1"/>
          </p:cNvSpPr>
          <p:nvPr>
            <p:ph sz="quarter" idx="17"/>
          </p:nvPr>
        </p:nvSpPr>
        <p:spPr>
          <a:xfrm>
            <a:off x="4568824" y="1280959"/>
            <a:ext cx="4120247" cy="3222624"/>
          </a:xfrm>
        </p:spPr>
        <p:txBody>
          <a:bodyPr/>
          <a:lstStyle/>
          <a:p>
            <a:pPr marL="0" lvl="2" indent="0">
              <a:spcAft>
                <a:spcPts val="200"/>
              </a:spcAft>
              <a:buNone/>
            </a:pPr>
            <a:r>
              <a:rPr lang="en-US" sz="1600" b="1" dirty="0">
                <a:solidFill>
                  <a:srgbClr val="0096D6"/>
                </a:solidFill>
              </a:rPr>
              <a:t>How you </a:t>
            </a:r>
            <a:r>
              <a:rPr lang="en-US" sz="1600" b="1" dirty="0" smtClean="0">
                <a:solidFill>
                  <a:srgbClr val="0096D6"/>
                </a:solidFill>
              </a:rPr>
              <a:t>benefit</a:t>
            </a:r>
            <a:endParaRPr lang="en-US" sz="1300" dirty="0" smtClean="0"/>
          </a:p>
          <a:p>
            <a:pPr lvl="2"/>
            <a:r>
              <a:rPr lang="en-US" sz="1300" dirty="0" smtClean="0"/>
              <a:t>Reduce operational </a:t>
            </a:r>
            <a:r>
              <a:rPr lang="en-US" sz="1300" dirty="0"/>
              <a:t>risk </a:t>
            </a:r>
            <a:r>
              <a:rPr lang="en-US" sz="1300" dirty="0" smtClean="0"/>
              <a:t>by running within FedRAMP™ authorized cloud environment</a:t>
            </a:r>
            <a:endParaRPr lang="en-US" sz="1300" dirty="0"/>
          </a:p>
          <a:p>
            <a:pPr lvl="2"/>
            <a:r>
              <a:rPr lang="en-US" sz="1300" dirty="0"/>
              <a:t>L</a:t>
            </a:r>
            <a:r>
              <a:rPr lang="en-US" sz="1300" dirty="0" smtClean="0"/>
              <a:t>ower total cost of ownership through increased IT utilization and adoption of consumption-based services </a:t>
            </a:r>
            <a:endParaRPr lang="en-US" sz="1300" dirty="0"/>
          </a:p>
          <a:p>
            <a:pPr lvl="2">
              <a:spcAft>
                <a:spcPts val="200"/>
              </a:spcAft>
            </a:pPr>
            <a:r>
              <a:rPr lang="en-US" sz="1300" dirty="0" smtClean="0">
                <a:solidFill>
                  <a:prstClr val="black"/>
                </a:solidFill>
              </a:rPr>
              <a:t>Rapidly expand capacity and implement new services</a:t>
            </a:r>
          </a:p>
          <a:p>
            <a:pPr lvl="2">
              <a:spcAft>
                <a:spcPts val="200"/>
              </a:spcAft>
            </a:pPr>
            <a:r>
              <a:rPr lang="en-US" sz="1300" dirty="0" smtClean="0">
                <a:solidFill>
                  <a:prstClr val="black"/>
                </a:solidFill>
              </a:rPr>
              <a:t>Overcome </a:t>
            </a:r>
            <a:r>
              <a:rPr lang="en-US" sz="1300" dirty="0">
                <a:solidFill>
                  <a:prstClr val="black"/>
                </a:solidFill>
              </a:rPr>
              <a:t>knowledge, skill, and resource gaps and enable internal/external IT service brokering</a:t>
            </a:r>
          </a:p>
          <a:p>
            <a:pPr lvl="2">
              <a:spcAft>
                <a:spcPts val="200"/>
              </a:spcAft>
            </a:pPr>
            <a:r>
              <a:rPr lang="en-US" sz="1300" dirty="0">
                <a:solidFill>
                  <a:prstClr val="black"/>
                </a:solidFill>
              </a:rPr>
              <a:t>Support multi-departmental usage </a:t>
            </a:r>
            <a:r>
              <a:rPr lang="en-US" sz="1300" dirty="0" smtClean="0">
                <a:solidFill>
                  <a:prstClr val="black"/>
                </a:solidFill>
              </a:rPr>
              <a:t>requirements</a:t>
            </a:r>
            <a:endParaRPr lang="en-US" sz="1200" dirty="0"/>
          </a:p>
          <a:p>
            <a:pPr lvl="2">
              <a:spcAft>
                <a:spcPts val="200"/>
              </a:spcAft>
            </a:pPr>
            <a:endParaRPr lang="en-US" sz="1300" dirty="0">
              <a:solidFill>
                <a:prstClr val="black"/>
              </a:solidFill>
            </a:endParaRPr>
          </a:p>
          <a:p>
            <a:pPr lvl="2">
              <a:spcAft>
                <a:spcPts val="200"/>
              </a:spcAft>
            </a:pPr>
            <a:endParaRPr lang="en-US" sz="1300" dirty="0"/>
          </a:p>
          <a:p>
            <a:endParaRPr lang="en-US" dirty="0"/>
          </a:p>
        </p:txBody>
      </p:sp>
      <p:sp>
        <p:nvSpPr>
          <p:cNvPr id="9" name="Subtitle 8"/>
          <p:cNvSpPr>
            <a:spLocks noGrp="1"/>
          </p:cNvSpPr>
          <p:nvPr>
            <p:ph type="subTitle" idx="1"/>
          </p:nvPr>
        </p:nvSpPr>
        <p:spPr/>
        <p:txBody>
          <a:bodyPr/>
          <a:lstStyle/>
          <a:p>
            <a:r>
              <a:rPr lang="en-US" dirty="0" smtClean="0"/>
              <a:t>A single source of cloud coordination and accountability</a:t>
            </a:r>
            <a:endParaRPr lang="en-US" dirty="0"/>
          </a:p>
        </p:txBody>
      </p:sp>
      <p:sp>
        <p:nvSpPr>
          <p:cNvPr id="12" name="Content Placeholder 2"/>
          <p:cNvSpPr txBox="1">
            <a:spLocks/>
          </p:cNvSpPr>
          <p:nvPr/>
        </p:nvSpPr>
        <p:spPr>
          <a:xfrm>
            <a:off x="4568824" y="1124951"/>
            <a:ext cx="4384342" cy="2104495"/>
          </a:xfrm>
          <a:prstGeom prst="rect">
            <a:avLst/>
          </a:prstGeom>
        </p:spPr>
        <p:txBody>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spcAft>
                <a:spcPts val="200"/>
              </a:spcAft>
            </a:pPr>
            <a:endParaRPr lang="en-US" sz="13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8398" y="4549635"/>
            <a:ext cx="341348" cy="341348"/>
          </a:xfrm>
          <a:prstGeom prst="rect">
            <a:avLst/>
          </a:prstGeom>
        </p:spPr>
      </p:pic>
    </p:spTree>
    <p:extLst>
      <p:ext uri="{BB962C8B-B14F-4D97-AF65-F5344CB8AC3E}">
        <p14:creationId xmlns:p14="http://schemas.microsoft.com/office/powerpoint/2010/main" val="10692109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31470" y="751390"/>
            <a:ext cx="7208017" cy="276999"/>
          </a:xfrm>
        </p:spPr>
        <p:txBody>
          <a:bodyPr/>
          <a:lstStyle/>
          <a:p>
            <a:r>
              <a:rPr lang="en-US" dirty="0"/>
              <a:t>Extend your current enterprise security </a:t>
            </a:r>
            <a:r>
              <a:rPr lang="en-US" dirty="0" smtClean="0"/>
              <a:t>on </a:t>
            </a:r>
            <a:r>
              <a:rPr lang="en-US" dirty="0"/>
              <a:t>a proven and compliant platform built from the ground up, with security in mind.</a:t>
            </a:r>
          </a:p>
          <a:p>
            <a:endParaRPr lang="en-US" dirty="0"/>
          </a:p>
        </p:txBody>
      </p:sp>
      <p:sp>
        <p:nvSpPr>
          <p:cNvPr id="2" name="Title 1"/>
          <p:cNvSpPr>
            <a:spLocks noGrp="1"/>
          </p:cNvSpPr>
          <p:nvPr>
            <p:ph type="title"/>
          </p:nvPr>
        </p:nvSpPr>
        <p:spPr/>
        <p:txBody>
          <a:bodyPr/>
          <a:lstStyle/>
          <a:p>
            <a:r>
              <a:rPr lang="en-US" dirty="0" smtClean="0"/>
              <a:t>Proactive approach to security and compliance</a:t>
            </a:r>
            <a:endParaRPr lang="en-US" dirty="0"/>
          </a:p>
        </p:txBody>
      </p:sp>
      <p:sp>
        <p:nvSpPr>
          <p:cNvPr id="3" name="Content Placeholder 2"/>
          <p:cNvSpPr>
            <a:spLocks noGrp="1"/>
          </p:cNvSpPr>
          <p:nvPr>
            <p:ph sz="quarter" idx="10"/>
          </p:nvPr>
        </p:nvSpPr>
        <p:spPr>
          <a:xfrm>
            <a:off x="337810" y="1602754"/>
            <a:ext cx="6339035" cy="2166947"/>
          </a:xfrm>
        </p:spPr>
        <p:txBody>
          <a:bodyPr/>
          <a:lstStyle/>
          <a:p>
            <a:pPr marL="285750" lvl="1" indent="-285750">
              <a:buFont typeface="Arial" panose="020B0604020202020204" pitchFamily="34" charset="0"/>
              <a:buChar char="•"/>
            </a:pPr>
            <a:r>
              <a:rPr lang="en-US" dirty="0" smtClean="0"/>
              <a:t>Granted FedRAMP℠ Provisional Authority to Operate (pATO), which provides the full National Institute of Standards and Technology (NIST) Risk Management Framework </a:t>
            </a:r>
          </a:p>
          <a:p>
            <a:pPr marL="285750" lvl="1" indent="-285750">
              <a:buFont typeface="Arial" panose="020B0604020202020204" pitchFamily="34" charset="0"/>
              <a:buChar char="•"/>
            </a:pPr>
            <a:r>
              <a:rPr lang="en-US" dirty="0" smtClean="0"/>
              <a:t>Assessed as compliant with HIPAA/HITECH and International Traffic in Arms Regulations (ITAR) by an independent Third Party Assessment Organization (3PAO)</a:t>
            </a:r>
          </a:p>
          <a:p>
            <a:pPr marL="285750" lvl="1" indent="-285750">
              <a:buFont typeface="Arial" panose="020B0604020202020204" pitchFamily="34" charset="0"/>
              <a:buChar char="•"/>
            </a:pPr>
            <a:r>
              <a:rPr lang="en-US" dirty="0" smtClean="0"/>
              <a:t>Complies with FISMA moderate security controls, FERPA, PCI-DSS, </a:t>
            </a:r>
            <a:br>
              <a:rPr lang="en-US" dirty="0" smtClean="0"/>
            </a:br>
            <a:r>
              <a:rPr lang="en-US" dirty="0" smtClean="0"/>
              <a:t>and CJIS</a:t>
            </a:r>
          </a:p>
          <a:p>
            <a:pPr marL="285750" lvl="1" indent="-285750">
              <a:buFont typeface="Arial" panose="020B0604020202020204" pitchFamily="34" charset="0"/>
              <a:buChar char="•"/>
            </a:pPr>
            <a:r>
              <a:rPr lang="en-US" dirty="0" smtClean="0"/>
              <a:t>Physically and virtually hardened to protect against threats </a:t>
            </a:r>
            <a:br>
              <a:rPr lang="en-US" dirty="0" smtClean="0"/>
            </a:br>
            <a:r>
              <a:rPr lang="en-US" dirty="0" smtClean="0"/>
              <a:t>and vulnerabilities</a:t>
            </a:r>
          </a:p>
          <a:p>
            <a:pPr marL="285750" lvl="1" indent="-285750">
              <a:buFont typeface="Arial" panose="020B0604020202020204" pitchFamily="34" charset="0"/>
              <a:buChar char="•"/>
            </a:pPr>
            <a:r>
              <a:rPr lang="en-US" dirty="0" smtClean="0"/>
              <a:t>Use as platform for agencies to achieve own FedRAMP authorization</a:t>
            </a:r>
          </a:p>
          <a:p>
            <a:pPr lvl="1"/>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5357" t="21355" r="25170" b="21733"/>
          <a:stretch/>
        </p:blipFill>
        <p:spPr>
          <a:xfrm>
            <a:off x="6918380" y="1563662"/>
            <a:ext cx="1353333" cy="1202963"/>
          </a:xfrm>
          <a:prstGeom prst="rect">
            <a:avLst/>
          </a:prstGeom>
        </p:spPr>
      </p:pic>
    </p:spTree>
    <p:extLst>
      <p:ext uri="{BB962C8B-B14F-4D97-AF65-F5344CB8AC3E}">
        <p14:creationId xmlns:p14="http://schemas.microsoft.com/office/powerpoint/2010/main" val="233577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kthomas\Pictures\HP Photos\Guy standing and looking at 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8506601" y="4544201"/>
            <a:ext cx="341348" cy="341348"/>
          </a:xfrm>
          <a:prstGeom prst="ellipse">
            <a:avLst/>
          </a:prstGeom>
          <a:solidFill>
            <a:schemeClr val="accent4">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31469" y="235063"/>
            <a:ext cx="8460105" cy="430887"/>
          </a:xfrm>
        </p:spPr>
        <p:txBody>
          <a:bodyPr/>
          <a:lstStyle/>
          <a:p>
            <a:pPr lvl="0">
              <a:defRPr/>
            </a:pPr>
            <a:r>
              <a:rPr lang="en-US" dirty="0" smtClean="0">
                <a:latin typeface="HP Simplified" pitchFamily="34" charset="0"/>
              </a:rPr>
              <a:t>Agenda</a:t>
            </a:r>
            <a:endParaRPr lang="en-US" dirty="0">
              <a:latin typeface="HP Simplified" pitchFamily="34" charset="0"/>
            </a:endParaRPr>
          </a:p>
        </p:txBody>
      </p:sp>
      <p:sp>
        <p:nvSpPr>
          <p:cNvPr id="8" name="Text Placeholder 4"/>
          <p:cNvSpPr>
            <a:spLocks noGrp="1"/>
          </p:cNvSpPr>
          <p:nvPr>
            <p:ph type="body" sz="quarter" idx="4294967295"/>
          </p:nvPr>
        </p:nvSpPr>
        <p:spPr>
          <a:xfrm>
            <a:off x="338050" y="1182532"/>
            <a:ext cx="8587740" cy="3449574"/>
          </a:xfrm>
          <a:prstGeom prst="rect">
            <a:avLst/>
          </a:prstGeom>
        </p:spPr>
        <p:txBody>
          <a:bodyPr>
            <a:normAutofit/>
          </a:bodyPr>
          <a:lstStyle/>
          <a:p>
            <a:pPr marL="180975" indent="-180975">
              <a:buClr>
                <a:schemeClr val="tx1"/>
              </a:buClr>
              <a:buFont typeface="Arial" pitchFamily="34" charset="0"/>
              <a:buChar char="•"/>
            </a:pPr>
            <a:r>
              <a:rPr lang="en-US" b="0" dirty="0">
                <a:solidFill>
                  <a:schemeClr val="tx1"/>
                </a:solidFill>
              </a:rPr>
              <a:t>The new </a:t>
            </a:r>
            <a:r>
              <a:rPr lang="en-US" b="0" dirty="0" smtClean="0">
                <a:solidFill>
                  <a:schemeClr val="tx1"/>
                </a:solidFill>
              </a:rPr>
              <a:t>business landscape and its challenges</a:t>
            </a:r>
            <a:endParaRPr lang="en-US" b="0" dirty="0">
              <a:solidFill>
                <a:schemeClr val="tx1"/>
              </a:solidFill>
            </a:endParaRPr>
          </a:p>
          <a:p>
            <a:pPr marL="180975" lvl="1" indent="-180975">
              <a:buClr>
                <a:schemeClr val="tx1"/>
              </a:buClr>
              <a:buFont typeface="Arial" pitchFamily="34" charset="0"/>
              <a:buChar char="•"/>
            </a:pPr>
            <a:r>
              <a:rPr lang="en-US" sz="1800" dirty="0" smtClean="0">
                <a:solidFill>
                  <a:schemeClr val="tx1"/>
                </a:solidFill>
              </a:rPr>
              <a:t>The HP approach</a:t>
            </a:r>
            <a:endParaRPr lang="en-US" sz="1800" dirty="0">
              <a:solidFill>
                <a:schemeClr val="tx1"/>
              </a:solidFill>
            </a:endParaRPr>
          </a:p>
          <a:p>
            <a:pPr marL="180975" lvl="1" indent="-180975">
              <a:buClr>
                <a:schemeClr val="tx1"/>
              </a:buClr>
              <a:buFont typeface="Arial" pitchFamily="34" charset="0"/>
              <a:buChar char="•"/>
            </a:pPr>
            <a:r>
              <a:rPr lang="en-US" sz="1800" dirty="0" smtClean="0">
                <a:solidFill>
                  <a:schemeClr val="tx1"/>
                </a:solidFill>
              </a:rPr>
              <a:t>HP Managed VPC Cloud designed for critical business needs</a:t>
            </a:r>
            <a:endParaRPr lang="en-US" sz="1800" dirty="0">
              <a:solidFill>
                <a:schemeClr val="tx1"/>
              </a:solidFill>
            </a:endParaRPr>
          </a:p>
          <a:p>
            <a:pPr marL="180975" lvl="1" indent="-180975">
              <a:buClr>
                <a:schemeClr val="tx1"/>
              </a:buClr>
              <a:buFont typeface="Arial" pitchFamily="34" charset="0"/>
              <a:buChar char="•"/>
            </a:pPr>
            <a:r>
              <a:rPr lang="en-US" sz="1800" dirty="0">
                <a:solidFill>
                  <a:schemeClr val="tx1"/>
                </a:solidFill>
              </a:rPr>
              <a:t>Why </a:t>
            </a:r>
            <a:r>
              <a:rPr lang="en-US" sz="1800" dirty="0" smtClean="0">
                <a:solidFill>
                  <a:schemeClr val="tx1"/>
                </a:solidFill>
              </a:rPr>
              <a:t>HP is the right choice for your business</a:t>
            </a:r>
            <a:endParaRPr lang="en-US" sz="1800" dirty="0">
              <a:solidFill>
                <a:schemeClr val="tx1"/>
              </a:solidFill>
            </a:endParaRPr>
          </a:p>
          <a:p>
            <a:pPr marL="180975" lvl="1" indent="-180975">
              <a:buClr>
                <a:schemeClr val="tx1"/>
              </a:buClr>
              <a:buFont typeface="Arial" pitchFamily="34" charset="0"/>
              <a:buChar char="•"/>
            </a:pPr>
            <a:r>
              <a:rPr lang="en-US" sz="1800" dirty="0" smtClean="0">
                <a:solidFill>
                  <a:schemeClr val="tx1"/>
                </a:solidFill>
              </a:rPr>
              <a:t>Next </a:t>
            </a:r>
            <a:r>
              <a:rPr lang="en-US" sz="1800" dirty="0">
                <a:solidFill>
                  <a:schemeClr val="tx1"/>
                </a:solidFill>
              </a:rPr>
              <a:t>steps</a:t>
            </a:r>
          </a:p>
          <a:p>
            <a:pPr marL="228600" indent="-228600">
              <a:buFont typeface="Arial" pitchFamily="34" charset="0"/>
              <a:buChar char="•"/>
            </a:pPr>
            <a:endParaRPr lang="en-US" sz="2400" b="0" dirty="0" smtClean="0">
              <a:solidFill>
                <a:schemeClr val="tx1"/>
              </a:solidFill>
            </a:endParaRPr>
          </a:p>
        </p:txBody>
      </p:sp>
      <p:pic>
        <p:nvPicPr>
          <p:cNvPr id="10" name="Picture 9" descr="HP_White_RGB_150_S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Tree>
    <p:extLst>
      <p:ext uri="{BB962C8B-B14F-4D97-AF65-F5344CB8AC3E}">
        <p14:creationId xmlns:p14="http://schemas.microsoft.com/office/powerpoint/2010/main" val="314586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492" y="235118"/>
            <a:ext cx="8460105" cy="430887"/>
          </a:xfrm>
        </p:spPr>
        <p:txBody>
          <a:bodyPr/>
          <a:lstStyle/>
          <a:p>
            <a:r>
              <a:rPr lang="en-GB" dirty="0" smtClean="0">
                <a:latin typeface="HP Simplified" pitchFamily="34" charset="0"/>
              </a:rPr>
              <a:t>Cloud designed for enterprise-grade security</a:t>
            </a:r>
            <a:endParaRPr lang="en-US" dirty="0">
              <a:latin typeface="HP Simplified" pitchFamily="34" charset="0"/>
            </a:endParaRPr>
          </a:p>
        </p:txBody>
      </p:sp>
      <p:sp>
        <p:nvSpPr>
          <p:cNvPr id="5" name="Text Placeholder 4"/>
          <p:cNvSpPr>
            <a:spLocks noGrp="1"/>
          </p:cNvSpPr>
          <p:nvPr>
            <p:ph type="body" sz="quarter" idx="14"/>
          </p:nvPr>
        </p:nvSpPr>
        <p:spPr>
          <a:xfrm>
            <a:off x="835277" y="1448408"/>
            <a:ext cx="2316902" cy="1212048"/>
          </a:xfrm>
        </p:spPr>
        <p:txBody>
          <a:bodyPr>
            <a:noAutofit/>
          </a:bodyPr>
          <a:lstStyle/>
          <a:p>
            <a:pPr algn="r">
              <a:spcAft>
                <a:spcPts val="0"/>
              </a:spcAft>
            </a:pPr>
            <a:r>
              <a:rPr lang="en-US" dirty="0" smtClean="0">
                <a:latin typeface="HP Simplified" pitchFamily="34" charset="0"/>
              </a:rPr>
              <a:t>Information security</a:t>
            </a:r>
            <a:endParaRPr lang="en-GB" dirty="0" smtClean="0">
              <a:latin typeface="HP Simplified" pitchFamily="34" charset="0"/>
            </a:endParaRPr>
          </a:p>
          <a:p>
            <a:pPr marL="0" lvl="2" indent="0" algn="r">
              <a:lnSpc>
                <a:spcPct val="100000"/>
              </a:lnSpc>
              <a:spcAft>
                <a:spcPts val="0"/>
              </a:spcAft>
              <a:buNone/>
            </a:pPr>
            <a:r>
              <a:rPr lang="en-US" dirty="0" smtClean="0">
                <a:latin typeface="HP Simplified" pitchFamily="34" charset="0"/>
              </a:rPr>
              <a:t>Protect your reputation, </a:t>
            </a:r>
            <a:br>
              <a:rPr lang="en-US" dirty="0" smtClean="0">
                <a:latin typeface="HP Simplified" pitchFamily="34" charset="0"/>
              </a:rPr>
            </a:br>
            <a:r>
              <a:rPr lang="en-US" dirty="0" smtClean="0">
                <a:latin typeface="HP Simplified" pitchFamily="34" charset="0"/>
              </a:rPr>
              <a:t>manage risk and achieve regulatory compliance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969" y="1584002"/>
            <a:ext cx="1640537" cy="1951591"/>
          </a:xfrm>
          <a:prstGeom prst="rect">
            <a:avLst/>
          </a:prstGeom>
        </p:spPr>
      </p:pic>
      <p:sp>
        <p:nvSpPr>
          <p:cNvPr id="7" name="Text Placeholder 4"/>
          <p:cNvSpPr txBox="1">
            <a:spLocks/>
          </p:cNvSpPr>
          <p:nvPr/>
        </p:nvSpPr>
        <p:spPr bwMode="black">
          <a:xfrm>
            <a:off x="806746" y="2800275"/>
            <a:ext cx="2316902" cy="930252"/>
          </a:xfrm>
          <a:prstGeom prst="rect">
            <a:avLst/>
          </a:prstGeom>
        </p:spPr>
        <p:txBody>
          <a:bodyPr vert="horz" lIns="0" tIns="0" rIns="0" bIns="0" rtlCol="0">
            <a:noAutofit/>
          </a:bodyPr>
          <a:lstStyle/>
          <a:p>
            <a:pPr algn="r">
              <a:lnSpc>
                <a:spcPct val="120000"/>
              </a:lnSpc>
              <a:buSzPct val="100000"/>
              <a:buFont typeface="Arial"/>
              <a:buNone/>
              <a:defRPr/>
            </a:pPr>
            <a:r>
              <a:rPr lang="en-US" b="1" dirty="0" smtClean="0">
                <a:solidFill>
                  <a:srgbClr val="0096D6"/>
                </a:solidFill>
                <a:latin typeface="HP Simplified" pitchFamily="34" charset="0"/>
                <a:cs typeface="Arial"/>
              </a:rPr>
              <a:t>Multiple tenants</a:t>
            </a:r>
            <a:endParaRPr lang="en-GB" b="1" dirty="0" smtClean="0">
              <a:solidFill>
                <a:srgbClr val="0096D6"/>
              </a:solidFill>
              <a:latin typeface="HP Simplified" pitchFamily="34" charset="0"/>
              <a:cs typeface="Arial"/>
            </a:endParaRPr>
          </a:p>
          <a:p>
            <a:pPr marL="0" lvl="2" algn="r">
              <a:buFont typeface="Arial"/>
              <a:buNone/>
              <a:defRPr/>
            </a:pPr>
            <a:r>
              <a:rPr lang="en-US" sz="1400" dirty="0" smtClean="0">
                <a:solidFill>
                  <a:prstClr val="black"/>
                </a:solidFill>
                <a:latin typeface="HP Simplified" pitchFamily="34" charset="0"/>
                <a:cs typeface="Arial"/>
              </a:rPr>
              <a:t>Use dedicated network compartments </a:t>
            </a:r>
          </a:p>
        </p:txBody>
      </p:sp>
      <p:sp>
        <p:nvSpPr>
          <p:cNvPr id="8" name="Text Placeholder 4"/>
          <p:cNvSpPr txBox="1">
            <a:spLocks/>
          </p:cNvSpPr>
          <p:nvPr/>
        </p:nvSpPr>
        <p:spPr bwMode="black">
          <a:xfrm>
            <a:off x="917246" y="3759036"/>
            <a:ext cx="6741097" cy="930252"/>
          </a:xfrm>
          <a:prstGeom prst="rect">
            <a:avLst/>
          </a:prstGeom>
        </p:spPr>
        <p:txBody>
          <a:bodyPr vert="horz" lIns="0" tIns="0" rIns="0" bIns="0" rtlCol="0">
            <a:noAutofit/>
          </a:bodyPr>
          <a:lstStyle/>
          <a:p>
            <a:pPr algn="ctr">
              <a:lnSpc>
                <a:spcPct val="120000"/>
              </a:lnSpc>
              <a:buSzPct val="100000"/>
              <a:buFont typeface="Arial"/>
              <a:buNone/>
              <a:defRPr/>
            </a:pPr>
            <a:r>
              <a:rPr lang="en-US" b="1" dirty="0" smtClean="0">
                <a:solidFill>
                  <a:srgbClr val="0096D6"/>
                </a:solidFill>
                <a:latin typeface="HP Simplified" pitchFamily="34" charset="0"/>
                <a:cs typeface="Arial"/>
              </a:rPr>
              <a:t>Network security</a:t>
            </a:r>
            <a:endParaRPr lang="en-GB" b="1" dirty="0" smtClean="0">
              <a:solidFill>
                <a:srgbClr val="0096D6"/>
              </a:solidFill>
              <a:latin typeface="HP Simplified" pitchFamily="34" charset="0"/>
              <a:cs typeface="Arial"/>
            </a:endParaRPr>
          </a:p>
          <a:p>
            <a:pPr marL="0" lvl="2" algn="ctr">
              <a:buFont typeface="Arial"/>
              <a:buNone/>
              <a:defRPr/>
            </a:pPr>
            <a:r>
              <a:rPr lang="en-US" sz="1400" dirty="0" smtClean="0">
                <a:solidFill>
                  <a:prstClr val="black"/>
                </a:solidFill>
                <a:latin typeface="HP Simplified" pitchFamily="34" charset="0"/>
                <a:cs typeface="Arial"/>
              </a:rPr>
              <a:t>Keep the cloud behind your firewall and use our security services with</a:t>
            </a:r>
            <a:br>
              <a:rPr lang="en-US" sz="1400" dirty="0" smtClean="0">
                <a:solidFill>
                  <a:prstClr val="black"/>
                </a:solidFill>
                <a:latin typeface="HP Simplified" pitchFamily="34" charset="0"/>
                <a:cs typeface="Arial"/>
              </a:rPr>
            </a:br>
            <a:r>
              <a:rPr lang="en-US" sz="1400" dirty="0" smtClean="0">
                <a:solidFill>
                  <a:prstClr val="black"/>
                </a:solidFill>
                <a:latin typeface="HP Simplified" pitchFamily="34" charset="0"/>
                <a:cs typeface="Arial"/>
              </a:rPr>
              <a:t>policy compliance management, vulnerability scanning and ID/access management</a:t>
            </a:r>
          </a:p>
        </p:txBody>
      </p:sp>
      <p:sp>
        <p:nvSpPr>
          <p:cNvPr id="10" name="Text Placeholder 4"/>
          <p:cNvSpPr txBox="1">
            <a:spLocks/>
          </p:cNvSpPr>
          <p:nvPr/>
        </p:nvSpPr>
        <p:spPr bwMode="black">
          <a:xfrm>
            <a:off x="5411848" y="1458444"/>
            <a:ext cx="2817766" cy="1360955"/>
          </a:xfrm>
          <a:prstGeom prst="rect">
            <a:avLst/>
          </a:prstGeom>
        </p:spPr>
        <p:txBody>
          <a:bodyPr vert="horz" lIns="0" tIns="0" rIns="0" bIns="0" rtlCol="0">
            <a:noAutofit/>
          </a:bodyPr>
          <a:lstStyle/>
          <a:p>
            <a:pPr>
              <a:lnSpc>
                <a:spcPct val="120000"/>
              </a:lnSpc>
              <a:buSzPct val="100000"/>
              <a:buFont typeface="Arial"/>
              <a:buNone/>
              <a:defRPr/>
            </a:pPr>
            <a:r>
              <a:rPr lang="en-US" b="1" dirty="0" smtClean="0">
                <a:solidFill>
                  <a:srgbClr val="0096D6"/>
                </a:solidFill>
                <a:latin typeface="HP Simplified" pitchFamily="34" charset="0"/>
                <a:cs typeface="Arial"/>
              </a:rPr>
              <a:t>Data center security</a:t>
            </a:r>
            <a:endParaRPr lang="en-GB" b="1" dirty="0" smtClean="0">
              <a:solidFill>
                <a:srgbClr val="0096D6"/>
              </a:solidFill>
              <a:latin typeface="HP Simplified" pitchFamily="34" charset="0"/>
              <a:cs typeface="Arial"/>
            </a:endParaRPr>
          </a:p>
          <a:p>
            <a:pPr marL="0" lvl="2">
              <a:buFont typeface="Arial"/>
              <a:buNone/>
              <a:defRPr/>
            </a:pPr>
            <a:r>
              <a:rPr lang="en-US" sz="1400" dirty="0" smtClean="0">
                <a:solidFill>
                  <a:prstClr val="black"/>
                </a:solidFill>
                <a:latin typeface="HP Simplified" pitchFamily="34" charset="0"/>
                <a:cs typeface="Arial"/>
              </a:rPr>
              <a:t>U</a:t>
            </a:r>
            <a:r>
              <a:rPr lang="en-US" sz="1400" dirty="0" smtClean="0">
                <a:latin typeface="HP Simplified" pitchFamily="34" charset="0"/>
                <a:cs typeface="Arial"/>
              </a:rPr>
              <a:t>se HP’s U.S. government-approved, highly secure, next-generation data center in Orlando, Florida</a:t>
            </a:r>
          </a:p>
        </p:txBody>
      </p:sp>
      <p:sp>
        <p:nvSpPr>
          <p:cNvPr id="11" name="Text Placeholder 4"/>
          <p:cNvSpPr txBox="1">
            <a:spLocks/>
          </p:cNvSpPr>
          <p:nvPr/>
        </p:nvSpPr>
        <p:spPr bwMode="black">
          <a:xfrm>
            <a:off x="5426479" y="2799058"/>
            <a:ext cx="2517152" cy="930252"/>
          </a:xfrm>
          <a:prstGeom prst="rect">
            <a:avLst/>
          </a:prstGeom>
        </p:spPr>
        <p:txBody>
          <a:bodyPr vert="horz" lIns="0" tIns="0" rIns="0" bIns="0" rtlCol="0">
            <a:noAutofit/>
          </a:bodyPr>
          <a:lstStyle/>
          <a:p>
            <a:pPr>
              <a:lnSpc>
                <a:spcPct val="120000"/>
              </a:lnSpc>
              <a:buSzPct val="100000"/>
              <a:buFont typeface="Arial"/>
              <a:buNone/>
              <a:defRPr/>
            </a:pPr>
            <a:r>
              <a:rPr lang="en-US" b="1" dirty="0" smtClean="0">
                <a:solidFill>
                  <a:srgbClr val="0096D6"/>
                </a:solidFill>
                <a:latin typeface="HP Simplified" pitchFamily="34" charset="0"/>
                <a:cs typeface="Arial"/>
              </a:rPr>
              <a:t>Endpoint security</a:t>
            </a:r>
            <a:endParaRPr lang="en-GB" b="1" dirty="0" smtClean="0">
              <a:solidFill>
                <a:srgbClr val="0096D6"/>
              </a:solidFill>
              <a:latin typeface="HP Simplified" pitchFamily="34" charset="0"/>
              <a:cs typeface="Arial"/>
            </a:endParaRPr>
          </a:p>
          <a:p>
            <a:pPr marL="0" lvl="2">
              <a:buFont typeface="Arial"/>
              <a:buNone/>
              <a:defRPr/>
            </a:pPr>
            <a:r>
              <a:rPr lang="en-US" sz="1400" dirty="0" smtClean="0">
                <a:solidFill>
                  <a:prstClr val="black"/>
                </a:solidFill>
                <a:latin typeface="HP Simplified" pitchFamily="34" charset="0"/>
                <a:cs typeface="Arial"/>
              </a:rPr>
              <a:t>Protect your cloud with anti-</a:t>
            </a:r>
            <a:br>
              <a:rPr lang="en-US" sz="1400" dirty="0" smtClean="0">
                <a:solidFill>
                  <a:prstClr val="black"/>
                </a:solidFill>
                <a:latin typeface="HP Simplified" pitchFamily="34" charset="0"/>
                <a:cs typeface="Arial"/>
              </a:rPr>
            </a:br>
            <a:r>
              <a:rPr lang="en-US" sz="1400" dirty="0" smtClean="0">
                <a:solidFill>
                  <a:prstClr val="black"/>
                </a:solidFill>
                <a:latin typeface="HP Simplified" pitchFamily="34" charset="0"/>
                <a:cs typeface="Arial"/>
              </a:rPr>
              <a:t>virus, anti-malware, anti-spam</a:t>
            </a:r>
          </a:p>
        </p:txBody>
      </p:sp>
      <p:sp>
        <p:nvSpPr>
          <p:cNvPr id="12" name="Rectangle 11"/>
          <p:cNvSpPr/>
          <p:nvPr/>
        </p:nvSpPr>
        <p:spPr>
          <a:xfrm>
            <a:off x="259968" y="676151"/>
            <a:ext cx="4630563" cy="369332"/>
          </a:xfrm>
          <a:prstGeom prst="rect">
            <a:avLst/>
          </a:prstGeom>
        </p:spPr>
        <p:txBody>
          <a:bodyPr wrap="none">
            <a:spAutoFit/>
          </a:bodyPr>
          <a:lstStyle/>
          <a:p>
            <a:pPr defTabSz="914400" fontAlgn="base">
              <a:spcBef>
                <a:spcPct val="0"/>
              </a:spcBef>
              <a:spcAft>
                <a:spcPct val="0"/>
              </a:spcAft>
            </a:pPr>
            <a:r>
              <a:rPr lang="en-AU" dirty="0" smtClean="0">
                <a:latin typeface="HP Simplified" pitchFamily="34" charset="0"/>
                <a:cs typeface="Arial" pitchFamily="34" charset="0"/>
              </a:rPr>
              <a:t>We take security, compliance, privacy seriously</a:t>
            </a:r>
            <a:endParaRPr lang="en-AU" dirty="0">
              <a:latin typeface="HP Simplified" pitchFamily="34" charset="0"/>
              <a:cs typeface="Arial" pitchFamily="34" charset="0"/>
            </a:endParaRPr>
          </a:p>
        </p:txBody>
      </p:sp>
    </p:spTree>
    <p:extLst>
      <p:ext uri="{BB962C8B-B14F-4D97-AF65-F5344CB8AC3E}">
        <p14:creationId xmlns:p14="http://schemas.microsoft.com/office/powerpoint/2010/main" val="185347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257678" y="4773336"/>
            <a:ext cx="6923298" cy="1845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bwMode="gray">
          <a:xfrm>
            <a:off x="8422547" y="4427696"/>
            <a:ext cx="500704" cy="53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209346" name="Rectangle 2" hidden="1"/>
          <p:cNvGraphicFramePr>
            <a:graphicFrameLocks/>
          </p:cNvGraphicFramePr>
          <p:nvPr>
            <p:custDataLst>
              <p:tags r:id="rId2"/>
            </p:custDataLst>
          </p:nvPr>
        </p:nvGraphicFramePr>
        <p:xfrm>
          <a:off x="0" y="1"/>
          <a:ext cx="158750" cy="119063"/>
        </p:xfrm>
        <a:graphic>
          <a:graphicData uri="http://schemas.openxmlformats.org/presentationml/2006/ole">
            <mc:AlternateContent xmlns:mc="http://schemas.openxmlformats.org/markup-compatibility/2006">
              <mc:Choice xmlns:v="urn:schemas-microsoft-com:vml" Requires="v">
                <p:oleObj spid="_x0000_s32913"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9347" name="Text Placeholder 18"/>
          <p:cNvSpPr txBox="1">
            <a:spLocks/>
          </p:cNvSpPr>
          <p:nvPr>
            <p:custDataLst>
              <p:tags r:id="rId3"/>
            </p:custDataLst>
          </p:nvPr>
        </p:nvSpPr>
        <p:spPr bwMode="auto">
          <a:xfrm>
            <a:off x="4206875" y="2772727"/>
            <a:ext cx="4918075" cy="1654969"/>
          </a:xfrm>
          <a:prstGeom prst="rect">
            <a:avLst/>
          </a:prstGeom>
          <a:noFill/>
          <a:ln w="9525">
            <a:noFill/>
            <a:miter lim="800000"/>
            <a:headEnd/>
            <a:tailEnd/>
          </a:ln>
        </p:spPr>
        <p:txBody>
          <a:bodyPr/>
          <a:lstStyle/>
          <a:p>
            <a:pPr marL="0" lvl="1">
              <a:spcAft>
                <a:spcPts val="500"/>
              </a:spcAft>
            </a:pPr>
            <a:endParaRPr lang="en-US" sz="1400" dirty="0" smtClean="0">
              <a:latin typeface="Futura Bk" pitchFamily="34" charset="0"/>
              <a:cs typeface="Arial" charset="0"/>
            </a:endParaRPr>
          </a:p>
        </p:txBody>
      </p:sp>
      <p:sp>
        <p:nvSpPr>
          <p:cNvPr id="124" name="Rectangle 123"/>
          <p:cNvSpPr/>
          <p:nvPr>
            <p:custDataLst>
              <p:tags r:id="rId4"/>
            </p:custDataLst>
          </p:nvPr>
        </p:nvSpPr>
        <p:spPr>
          <a:xfrm>
            <a:off x="4256564" y="921518"/>
            <a:ext cx="4565567" cy="28213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r>
              <a:rPr lang="en-US" sz="1400" b="1" dirty="0" smtClean="0">
                <a:solidFill>
                  <a:prstClr val="white"/>
                </a:solidFill>
                <a:latin typeface="HP Simplified" charset="0"/>
              </a:rPr>
              <a:t>Characteristics</a:t>
            </a:r>
            <a:endParaRPr lang="en-US" sz="1400" b="1" dirty="0">
              <a:solidFill>
                <a:prstClr val="white"/>
              </a:solidFill>
              <a:latin typeface="HP Simplified"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254755429"/>
              </p:ext>
            </p:extLst>
          </p:nvPr>
        </p:nvGraphicFramePr>
        <p:xfrm>
          <a:off x="4256564" y="1229976"/>
          <a:ext cx="4572882" cy="3604260"/>
        </p:xfrm>
        <a:graphic>
          <a:graphicData uri="http://schemas.openxmlformats.org/drawingml/2006/table">
            <a:tbl>
              <a:tblPr firstRow="1">
                <a:tableStyleId>{5C22544A-7EE6-4342-B048-85BDC9FD1C3A}</a:tableStyleId>
              </a:tblPr>
              <a:tblGrid>
                <a:gridCol w="1297939"/>
                <a:gridCol w="3274943"/>
              </a:tblGrid>
              <a:tr h="156268">
                <a:tc>
                  <a:txBody>
                    <a:bodyPr/>
                    <a:lstStyle/>
                    <a:p>
                      <a:pPr>
                        <a:spcBef>
                          <a:spcPts val="300"/>
                        </a:spcBef>
                      </a:pPr>
                      <a:r>
                        <a:rPr lang="en-US" sz="900" b="1" dirty="0" smtClean="0">
                          <a:solidFill>
                            <a:schemeClr val="accent1"/>
                          </a:solidFill>
                          <a:latin typeface="HP Simplified" pitchFamily="34" charset="0"/>
                        </a:rPr>
                        <a:t>Server</a:t>
                      </a:r>
                      <a:r>
                        <a:rPr lang="en-US" sz="900" b="1" baseline="0" dirty="0" smtClean="0">
                          <a:solidFill>
                            <a:schemeClr val="accent1"/>
                          </a:solidFill>
                          <a:latin typeface="HP Simplified" pitchFamily="34" charset="0"/>
                        </a:rPr>
                        <a:t> types</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indent="0" algn="l" defTabSz="457200" rtl="0" eaLnBrk="1" fontAlgn="auto" latinLnBrk="0" hangingPunct="1">
                        <a:lnSpc>
                          <a:spcPts val="900"/>
                        </a:lnSpc>
                        <a:spcBef>
                          <a:spcPts val="300"/>
                        </a:spcBef>
                        <a:spcAft>
                          <a:spcPts val="0"/>
                        </a:spcAft>
                        <a:buClrTx/>
                        <a:buSzTx/>
                        <a:buFontTx/>
                        <a:buNone/>
                        <a:tabLst/>
                        <a:defRPr/>
                      </a:pPr>
                      <a:r>
                        <a:rPr lang="en-US" sz="900" b="0" baseline="0" dirty="0" smtClean="0">
                          <a:solidFill>
                            <a:schemeClr val="tx1"/>
                          </a:solidFill>
                          <a:latin typeface="HP Simplified" pitchFamily="34" charset="0"/>
                        </a:rPr>
                        <a:t>Virtual and physical servers</a:t>
                      </a:r>
                      <a:endParaRPr lang="en-US" sz="900" b="0" dirty="0" smtClean="0">
                        <a:solidFill>
                          <a:schemeClr val="tx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156268">
                <a:tc>
                  <a:txBody>
                    <a:bodyPr/>
                    <a:lstStyle/>
                    <a:p>
                      <a:pPr>
                        <a:spcBef>
                          <a:spcPts val="300"/>
                        </a:spcBef>
                      </a:pPr>
                      <a:r>
                        <a:rPr lang="en-US" sz="900" b="1" dirty="0" smtClean="0">
                          <a:solidFill>
                            <a:schemeClr val="accent1"/>
                          </a:solidFill>
                          <a:latin typeface="HP Simplified" pitchFamily="34" charset="0"/>
                        </a:rPr>
                        <a:t>Service</a:t>
                      </a:r>
                      <a:r>
                        <a:rPr lang="en-US" sz="900" b="1" baseline="0" dirty="0" smtClean="0">
                          <a:solidFill>
                            <a:schemeClr val="accent1"/>
                          </a:solidFill>
                          <a:latin typeface="HP Simplified" pitchFamily="34" charset="0"/>
                        </a:rPr>
                        <a:t> levels</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457200" rtl="0" eaLnBrk="1" fontAlgn="auto" latinLnBrk="0" hangingPunct="1">
                        <a:lnSpc>
                          <a:spcPts val="900"/>
                        </a:lnSpc>
                        <a:spcBef>
                          <a:spcPts val="300"/>
                        </a:spcBef>
                        <a:spcAft>
                          <a:spcPts val="0"/>
                        </a:spcAft>
                        <a:buClrTx/>
                        <a:buSzTx/>
                        <a:buFontTx/>
                        <a:buNone/>
                        <a:tabLst/>
                        <a:defRPr/>
                      </a:pPr>
                      <a:r>
                        <a:rPr lang="en-US" sz="900" b="0" baseline="0" dirty="0" smtClean="0">
                          <a:solidFill>
                            <a:schemeClr val="tx1"/>
                          </a:solidFill>
                          <a:latin typeface="HP Simplified" pitchFamily="34" charset="0"/>
                        </a:rPr>
                        <a:t>99.0% to 99.9% (virtual); </a:t>
                      </a:r>
                      <a:r>
                        <a:rPr lang="en-US" sz="900" b="0" dirty="0" smtClean="0">
                          <a:solidFill>
                            <a:schemeClr val="tx1"/>
                          </a:solidFill>
                          <a:latin typeface="HP Simplified" pitchFamily="34" charset="0"/>
                        </a:rPr>
                        <a:t>99.0%</a:t>
                      </a:r>
                      <a:r>
                        <a:rPr lang="en-US" sz="900" b="0" baseline="0" dirty="0" smtClean="0">
                          <a:solidFill>
                            <a:schemeClr val="tx1"/>
                          </a:solidFill>
                          <a:latin typeface="HP Simplified" pitchFamily="34" charset="0"/>
                        </a:rPr>
                        <a:t> to </a:t>
                      </a:r>
                      <a:r>
                        <a:rPr lang="en-US" sz="900" b="0" dirty="0" smtClean="0">
                          <a:solidFill>
                            <a:schemeClr val="tx1"/>
                          </a:solidFill>
                          <a:latin typeface="HP Simplified" pitchFamily="34" charset="0"/>
                        </a:rPr>
                        <a:t>99.95% (physicals)</a:t>
                      </a: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156268">
                <a:tc>
                  <a:txBody>
                    <a:bodyPr/>
                    <a:lstStyle/>
                    <a:p>
                      <a:pPr>
                        <a:spcBef>
                          <a:spcPts val="300"/>
                        </a:spcBef>
                      </a:pPr>
                      <a:r>
                        <a:rPr lang="en-US" sz="900" b="1" dirty="0" smtClean="0">
                          <a:solidFill>
                            <a:schemeClr val="accent1"/>
                          </a:solidFill>
                          <a:latin typeface="HP Simplified" pitchFamily="34" charset="0"/>
                        </a:rPr>
                        <a:t>Storage</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nSpc>
                          <a:spcPts val="900"/>
                        </a:lnSpc>
                        <a:spcBef>
                          <a:spcPts val="300"/>
                        </a:spcBef>
                      </a:pPr>
                      <a:r>
                        <a:rPr lang="en-US" sz="900" b="0" dirty="0" smtClean="0">
                          <a:solidFill>
                            <a:schemeClr val="tx1"/>
                          </a:solidFill>
                          <a:latin typeface="HP Simplified" pitchFamily="34" charset="0"/>
                        </a:rPr>
                        <a:t>Multiple tiers of SAN-based</a:t>
                      </a:r>
                      <a:r>
                        <a:rPr lang="en-US" sz="900" b="0" baseline="0" dirty="0" smtClean="0">
                          <a:solidFill>
                            <a:schemeClr val="tx1"/>
                          </a:solidFill>
                          <a:latin typeface="HP Simplified" pitchFamily="34" charset="0"/>
                        </a:rPr>
                        <a:t> block storage</a:t>
                      </a:r>
                      <a:endParaRPr lang="en-US" sz="900" b="0" dirty="0" smtClean="0">
                        <a:solidFill>
                          <a:schemeClr val="tx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156268">
                <a:tc>
                  <a:txBody>
                    <a:bodyPr/>
                    <a:lstStyle/>
                    <a:p>
                      <a:pPr marL="0" marR="0" indent="0" algn="l" defTabSz="457200" rtl="0" eaLnBrk="1" fontAlgn="auto" latinLnBrk="0" hangingPunct="1">
                        <a:lnSpc>
                          <a:spcPct val="100000"/>
                        </a:lnSpc>
                        <a:spcBef>
                          <a:spcPts val="300"/>
                        </a:spcBef>
                        <a:spcAft>
                          <a:spcPts val="0"/>
                        </a:spcAft>
                        <a:buClrTx/>
                        <a:buSzTx/>
                        <a:buFontTx/>
                        <a:buNone/>
                        <a:tabLst/>
                        <a:defRPr/>
                      </a:pPr>
                      <a:r>
                        <a:rPr lang="en-US" sz="900" b="1" dirty="0" smtClean="0">
                          <a:solidFill>
                            <a:schemeClr val="accent1"/>
                          </a:solidFill>
                          <a:latin typeface="HP Simplified" pitchFamily="34" charset="0"/>
                        </a:rPr>
                        <a:t>BUR</a:t>
                      </a: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900"/>
                        </a:lnSpc>
                        <a:spcBef>
                          <a:spcPts val="300"/>
                        </a:spcBef>
                      </a:pPr>
                      <a:r>
                        <a:rPr lang="en-US" sz="900" b="0" dirty="0" smtClean="0">
                          <a:solidFill>
                            <a:schemeClr val="tx1"/>
                          </a:solidFill>
                          <a:latin typeface="HP Simplified" pitchFamily="34" charset="0"/>
                        </a:rPr>
                        <a:t>Onsite and offsite backup</a:t>
                      </a:r>
                      <a:r>
                        <a:rPr lang="en-US" sz="900" b="0" baseline="0" dirty="0" smtClean="0">
                          <a:solidFill>
                            <a:schemeClr val="tx1"/>
                          </a:solidFill>
                          <a:latin typeface="HP Simplified" pitchFamily="34" charset="0"/>
                        </a:rPr>
                        <a:t> and archival options</a:t>
                      </a:r>
                      <a:endParaRPr lang="en-US" sz="900" b="0" dirty="0" smtClean="0">
                        <a:solidFill>
                          <a:schemeClr val="tx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156268">
                <a:tc>
                  <a:txBody>
                    <a:bodyPr/>
                    <a:lstStyle/>
                    <a:p>
                      <a:pPr>
                        <a:spcBef>
                          <a:spcPts val="300"/>
                        </a:spcBef>
                      </a:pPr>
                      <a:r>
                        <a:rPr lang="en-US" sz="900" b="1" dirty="0" smtClean="0">
                          <a:solidFill>
                            <a:schemeClr val="accent1"/>
                          </a:solidFill>
                          <a:latin typeface="HP Simplified" pitchFamily="34" charset="0"/>
                        </a:rPr>
                        <a:t>Operating systems</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nSpc>
                          <a:spcPts val="900"/>
                        </a:lnSpc>
                        <a:spcBef>
                          <a:spcPts val="300"/>
                        </a:spcBef>
                      </a:pPr>
                      <a:r>
                        <a:rPr lang="en-US" sz="900" b="0" dirty="0" smtClean="0">
                          <a:solidFill>
                            <a:schemeClr val="tx1"/>
                          </a:solidFill>
                          <a:latin typeface="HP Simplified" pitchFamily="34" charset="0"/>
                        </a:rPr>
                        <a:t>Multiple OS options (Windows, RHEL, SuSE, HP-UX)</a:t>
                      </a: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156268">
                <a:tc>
                  <a:txBody>
                    <a:bodyPr/>
                    <a:lstStyle/>
                    <a:p>
                      <a:pPr>
                        <a:spcBef>
                          <a:spcPts val="300"/>
                        </a:spcBef>
                      </a:pPr>
                      <a:r>
                        <a:rPr lang="en-US" sz="900" b="1" dirty="0" smtClean="0">
                          <a:solidFill>
                            <a:schemeClr val="accent1"/>
                          </a:solidFill>
                          <a:latin typeface="HP Simplified" pitchFamily="34" charset="0"/>
                        </a:rPr>
                        <a:t>Virtualization</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900"/>
                        </a:lnSpc>
                        <a:spcBef>
                          <a:spcPts val="300"/>
                        </a:spcBef>
                      </a:pPr>
                      <a:r>
                        <a:rPr lang="en-US" sz="900" b="0" dirty="0" smtClean="0">
                          <a:solidFill>
                            <a:schemeClr val="tx1"/>
                          </a:solidFill>
                          <a:latin typeface="HP Simplified" pitchFamily="34" charset="0"/>
                        </a:rPr>
                        <a:t>VMware, Hyper-V, Virtual Appliance</a:t>
                      </a:r>
                      <a:r>
                        <a:rPr lang="en-US" sz="900" b="0" baseline="0" dirty="0" smtClean="0">
                          <a:solidFill>
                            <a:schemeClr val="tx1"/>
                          </a:solidFill>
                          <a:latin typeface="HP Simplified" pitchFamily="34" charset="0"/>
                        </a:rPr>
                        <a:t> (for nonstandard OS support)</a:t>
                      </a:r>
                      <a:endParaRPr lang="en-US" sz="900" b="0" dirty="0" smtClean="0">
                        <a:solidFill>
                          <a:schemeClr val="tx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156268">
                <a:tc>
                  <a:txBody>
                    <a:bodyPr/>
                    <a:lstStyle/>
                    <a:p>
                      <a:pPr>
                        <a:spcBef>
                          <a:spcPts val="300"/>
                        </a:spcBef>
                      </a:pPr>
                      <a:r>
                        <a:rPr lang="en-US" sz="900" b="1" baseline="0" dirty="0" smtClean="0">
                          <a:solidFill>
                            <a:schemeClr val="accent1"/>
                          </a:solidFill>
                          <a:latin typeface="HP Simplified" pitchFamily="34" charset="0"/>
                        </a:rPr>
                        <a:t>System management</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nSpc>
                          <a:spcPts val="900"/>
                        </a:lnSpc>
                        <a:spcBef>
                          <a:spcPts val="300"/>
                        </a:spcBef>
                      </a:pPr>
                      <a:r>
                        <a:rPr lang="en-US" sz="900" b="0" dirty="0" smtClean="0">
                          <a:solidFill>
                            <a:schemeClr val="tx1"/>
                          </a:solidFill>
                          <a:latin typeface="HP Simplified" pitchFamily="34" charset="0"/>
                        </a:rPr>
                        <a:t>HP</a:t>
                      </a:r>
                      <a:r>
                        <a:rPr lang="en-US" sz="900" b="0" baseline="0" dirty="0" smtClean="0">
                          <a:solidFill>
                            <a:schemeClr val="tx1"/>
                          </a:solidFill>
                          <a:latin typeface="HP Simplified" pitchFamily="34" charset="0"/>
                        </a:rPr>
                        <a:t> m</a:t>
                      </a:r>
                      <a:r>
                        <a:rPr lang="en-US" sz="900" b="0" dirty="0" smtClean="0">
                          <a:solidFill>
                            <a:schemeClr val="tx1"/>
                          </a:solidFill>
                          <a:latin typeface="HP Simplified" pitchFamily="34" charset="0"/>
                        </a:rPr>
                        <a:t>anaged,</a:t>
                      </a:r>
                      <a:r>
                        <a:rPr lang="en-US" sz="900" b="0" baseline="0" dirty="0" smtClean="0">
                          <a:solidFill>
                            <a:schemeClr val="tx1"/>
                          </a:solidFill>
                          <a:latin typeface="HP Simplified" pitchFamily="34" charset="0"/>
                        </a:rPr>
                        <a:t> customer managed</a:t>
                      </a:r>
                      <a:endParaRPr lang="en-US" sz="900" b="0" dirty="0" smtClean="0">
                        <a:solidFill>
                          <a:schemeClr val="tx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156268">
                <a:tc>
                  <a:txBody>
                    <a:bodyPr/>
                    <a:lstStyle/>
                    <a:p>
                      <a:pPr marL="0" marR="0" indent="0" algn="l" defTabSz="457200" rtl="0" eaLnBrk="1" fontAlgn="auto" latinLnBrk="0" hangingPunct="1">
                        <a:lnSpc>
                          <a:spcPct val="100000"/>
                        </a:lnSpc>
                        <a:spcBef>
                          <a:spcPts val="300"/>
                        </a:spcBef>
                        <a:spcAft>
                          <a:spcPts val="0"/>
                        </a:spcAft>
                        <a:buClrTx/>
                        <a:buSzTx/>
                        <a:buFontTx/>
                        <a:buNone/>
                        <a:tabLst/>
                        <a:defRPr/>
                      </a:pPr>
                      <a:r>
                        <a:rPr lang="en-US" sz="900" b="1" dirty="0" smtClean="0">
                          <a:solidFill>
                            <a:schemeClr val="accent1"/>
                          </a:solidFill>
                          <a:latin typeface="HP Simplified" pitchFamily="34" charset="0"/>
                        </a:rPr>
                        <a:t>OS license</a:t>
                      </a: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900"/>
                        </a:lnSpc>
                        <a:spcBef>
                          <a:spcPts val="300"/>
                        </a:spcBef>
                      </a:pPr>
                      <a:r>
                        <a:rPr lang="en-US" sz="900" b="0" dirty="0" smtClean="0">
                          <a:solidFill>
                            <a:schemeClr val="tx1"/>
                          </a:solidFill>
                          <a:latin typeface="HP Simplified" pitchFamily="34" charset="0"/>
                        </a:rPr>
                        <a:t>HP</a:t>
                      </a:r>
                      <a:r>
                        <a:rPr lang="en-US" sz="900" b="0" baseline="0" dirty="0" smtClean="0">
                          <a:solidFill>
                            <a:schemeClr val="tx1"/>
                          </a:solidFill>
                          <a:latin typeface="HP Simplified" pitchFamily="34" charset="0"/>
                        </a:rPr>
                        <a:t> s</a:t>
                      </a:r>
                      <a:r>
                        <a:rPr lang="en-US" sz="900" b="0" dirty="0" smtClean="0">
                          <a:solidFill>
                            <a:schemeClr val="tx1"/>
                          </a:solidFill>
                          <a:latin typeface="HP Simplified" pitchFamily="34" charset="0"/>
                        </a:rPr>
                        <a:t>upplied,</a:t>
                      </a:r>
                      <a:r>
                        <a:rPr lang="en-US" sz="900" b="0" baseline="0" dirty="0" smtClean="0">
                          <a:solidFill>
                            <a:schemeClr val="tx1"/>
                          </a:solidFill>
                          <a:latin typeface="HP Simplified" pitchFamily="34" charset="0"/>
                        </a:rPr>
                        <a:t> customer supplied options</a:t>
                      </a:r>
                      <a:endParaRPr lang="en-US" sz="900" b="0" dirty="0" smtClean="0">
                        <a:solidFill>
                          <a:schemeClr val="tx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156268">
                <a:tc>
                  <a:txBody>
                    <a:bodyPr/>
                    <a:lstStyle/>
                    <a:p>
                      <a:pPr>
                        <a:spcBef>
                          <a:spcPts val="300"/>
                        </a:spcBef>
                      </a:pPr>
                      <a:r>
                        <a:rPr lang="en-US" sz="900" b="1" dirty="0" smtClean="0">
                          <a:solidFill>
                            <a:schemeClr val="accent1"/>
                          </a:solidFill>
                          <a:latin typeface="HP Simplified" pitchFamily="34" charset="0"/>
                        </a:rPr>
                        <a:t>Disaster recovery</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indent="0" algn="l" defTabSz="457200" rtl="0" eaLnBrk="1" fontAlgn="auto" latinLnBrk="0" hangingPunct="1">
                        <a:lnSpc>
                          <a:spcPts val="900"/>
                        </a:lnSpc>
                        <a:spcBef>
                          <a:spcPts val="300"/>
                        </a:spcBef>
                        <a:spcAft>
                          <a:spcPts val="0"/>
                        </a:spcAft>
                        <a:buClrTx/>
                        <a:buSzTx/>
                        <a:buFontTx/>
                        <a:buNone/>
                        <a:tabLst/>
                        <a:defRPr/>
                      </a:pPr>
                      <a:r>
                        <a:rPr lang="en-US" sz="900" dirty="0" smtClean="0"/>
                        <a:t>Tape</a:t>
                      </a:r>
                      <a:r>
                        <a:rPr lang="en-US" sz="900" baseline="0" dirty="0" smtClean="0"/>
                        <a:t>-based and host-based data replication</a:t>
                      </a:r>
                      <a:endParaRPr lang="en-GB" sz="900" dirty="0" smtClean="0"/>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289385">
                <a:tc>
                  <a:txBody>
                    <a:bodyPr/>
                    <a:lstStyle/>
                    <a:p>
                      <a:pPr>
                        <a:spcBef>
                          <a:spcPts val="300"/>
                        </a:spcBef>
                      </a:pPr>
                      <a:r>
                        <a:rPr lang="en-US" sz="900" b="1" dirty="0" smtClean="0">
                          <a:solidFill>
                            <a:schemeClr val="accent1"/>
                          </a:solidFill>
                          <a:latin typeface="HP Simplified" pitchFamily="34" charset="0"/>
                        </a:rPr>
                        <a:t>Network</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900"/>
                        </a:lnSpc>
                        <a:spcBef>
                          <a:spcPts val="300"/>
                        </a:spcBef>
                      </a:pPr>
                      <a:r>
                        <a:rPr lang="en-US" sz="900" b="0" dirty="0" smtClean="0">
                          <a:solidFill>
                            <a:schemeClr val="tx1"/>
                          </a:solidFill>
                          <a:latin typeface="HP Simplified" pitchFamily="34" charset="0"/>
                        </a:rPr>
                        <a:t>Leveraged</a:t>
                      </a:r>
                      <a:r>
                        <a:rPr lang="en-US" sz="900" b="0" baseline="0" dirty="0" smtClean="0">
                          <a:solidFill>
                            <a:schemeClr val="tx1"/>
                          </a:solidFill>
                          <a:latin typeface="HP Simplified" pitchFamily="34" charset="0"/>
                        </a:rPr>
                        <a:t> Internet, secured VPN, dedicated client circuits</a:t>
                      </a:r>
                    </a:p>
                    <a:p>
                      <a:pPr>
                        <a:lnSpc>
                          <a:spcPts val="900"/>
                        </a:lnSpc>
                        <a:spcBef>
                          <a:spcPts val="300"/>
                        </a:spcBef>
                      </a:pPr>
                      <a:r>
                        <a:rPr lang="en-US" sz="900" b="0" baseline="0" dirty="0" smtClean="0">
                          <a:solidFill>
                            <a:schemeClr val="tx1"/>
                          </a:solidFill>
                          <a:latin typeface="HP Simplified" pitchFamily="34" charset="0"/>
                        </a:rPr>
                        <a:t>Load balancing</a:t>
                      </a:r>
                      <a:endParaRPr lang="en-US" sz="900" b="0" dirty="0" smtClean="0">
                        <a:solidFill>
                          <a:schemeClr val="tx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156268">
                <a:tc>
                  <a:txBody>
                    <a:bodyPr/>
                    <a:lstStyle/>
                    <a:p>
                      <a:pPr>
                        <a:spcBef>
                          <a:spcPts val="300"/>
                        </a:spcBef>
                      </a:pPr>
                      <a:r>
                        <a:rPr lang="en-US" sz="900" b="1" dirty="0" smtClean="0">
                          <a:solidFill>
                            <a:schemeClr val="accent1"/>
                          </a:solidFill>
                          <a:latin typeface="HP Simplified" pitchFamily="34" charset="0"/>
                        </a:rPr>
                        <a:t>Database</a:t>
                      </a:r>
                      <a:r>
                        <a:rPr lang="en-US" sz="900" b="1" baseline="0" dirty="0" smtClean="0">
                          <a:solidFill>
                            <a:schemeClr val="accent1"/>
                          </a:solidFill>
                          <a:latin typeface="HP Simplified" pitchFamily="34" charset="0"/>
                        </a:rPr>
                        <a:t> m</a:t>
                      </a:r>
                      <a:r>
                        <a:rPr lang="en-US" sz="900" b="1" dirty="0" smtClean="0">
                          <a:solidFill>
                            <a:schemeClr val="accent1"/>
                          </a:solidFill>
                          <a:latin typeface="HP Simplified" pitchFamily="34" charset="0"/>
                        </a:rPr>
                        <a:t>anagement</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nSpc>
                          <a:spcPts val="900"/>
                        </a:lnSpc>
                        <a:spcBef>
                          <a:spcPts val="300"/>
                        </a:spcBef>
                      </a:pPr>
                      <a:r>
                        <a:rPr lang="en-US" sz="900" b="0" dirty="0" smtClean="0">
                          <a:solidFill>
                            <a:schemeClr val="tx1"/>
                          </a:solidFill>
                          <a:latin typeface="HP Simplified" pitchFamily="34" charset="0"/>
                        </a:rPr>
                        <a:t>SQL</a:t>
                      </a:r>
                      <a:r>
                        <a:rPr lang="en-US" sz="900" b="0" baseline="0" dirty="0" smtClean="0">
                          <a:solidFill>
                            <a:schemeClr val="tx1"/>
                          </a:solidFill>
                          <a:latin typeface="HP Simplified" pitchFamily="34" charset="0"/>
                        </a:rPr>
                        <a:t> and Oracle</a:t>
                      </a:r>
                      <a:endParaRPr lang="en-US" sz="900" b="0" dirty="0" smtClean="0">
                        <a:solidFill>
                          <a:schemeClr val="tx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156268">
                <a:tc>
                  <a:txBody>
                    <a:bodyPr/>
                    <a:lstStyle/>
                    <a:p>
                      <a:pPr>
                        <a:spcBef>
                          <a:spcPts val="300"/>
                        </a:spcBef>
                      </a:pPr>
                      <a:r>
                        <a:rPr lang="en-US" sz="900" b="1" dirty="0" smtClean="0">
                          <a:solidFill>
                            <a:schemeClr val="accent1"/>
                          </a:solidFill>
                          <a:latin typeface="HP Simplified" pitchFamily="34" charset="0"/>
                        </a:rPr>
                        <a:t>Contract</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nSpc>
                          <a:spcPts val="900"/>
                        </a:lnSpc>
                        <a:spcBef>
                          <a:spcPts val="300"/>
                        </a:spcBef>
                      </a:pPr>
                      <a:r>
                        <a:rPr lang="en-US" sz="900" b="0" dirty="0" smtClean="0">
                          <a:solidFill>
                            <a:schemeClr val="tx1"/>
                          </a:solidFill>
                          <a:latin typeface="HP Simplified" pitchFamily="34" charset="0"/>
                        </a:rPr>
                        <a:t>One-month term</a:t>
                      </a:r>
                      <a:r>
                        <a:rPr lang="en-US" sz="900" b="0" baseline="0" dirty="0" smtClean="0">
                          <a:solidFill>
                            <a:schemeClr val="tx1"/>
                          </a:solidFill>
                          <a:latin typeface="HP Simplified" pitchFamily="34" charset="0"/>
                        </a:rPr>
                        <a:t> </a:t>
                      </a:r>
                      <a:r>
                        <a:rPr lang="en-US" sz="900" b="0" dirty="0" smtClean="0">
                          <a:solidFill>
                            <a:schemeClr val="tx1"/>
                          </a:solidFill>
                          <a:latin typeface="HP Simplified" pitchFamily="34" charset="0"/>
                        </a:rPr>
                        <a:t>and $1000 monthly minimum</a:t>
                      </a: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156268">
                <a:tc>
                  <a:txBody>
                    <a:bodyPr/>
                    <a:lstStyle/>
                    <a:p>
                      <a:pPr>
                        <a:spcBef>
                          <a:spcPts val="300"/>
                        </a:spcBef>
                      </a:pPr>
                      <a:r>
                        <a:rPr lang="en-US" sz="900" b="1" dirty="0" smtClean="0">
                          <a:solidFill>
                            <a:schemeClr val="accent1"/>
                          </a:solidFill>
                          <a:latin typeface="HP Simplified" pitchFamily="34" charset="0"/>
                        </a:rPr>
                        <a:t>Billing</a:t>
                      </a:r>
                      <a:r>
                        <a:rPr lang="en-US" sz="900" b="1" baseline="0" dirty="0" smtClean="0">
                          <a:solidFill>
                            <a:schemeClr val="accent1"/>
                          </a:solidFill>
                          <a:latin typeface="HP Simplified" pitchFamily="34" charset="0"/>
                        </a:rPr>
                        <a:t> method</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nSpc>
                          <a:spcPts val="900"/>
                        </a:lnSpc>
                        <a:spcBef>
                          <a:spcPts val="300"/>
                        </a:spcBef>
                      </a:pPr>
                      <a:r>
                        <a:rPr lang="en-US" sz="900" b="0" dirty="0" smtClean="0">
                          <a:solidFill>
                            <a:schemeClr val="tx1"/>
                          </a:solidFill>
                          <a:latin typeface="HP Simplified" pitchFamily="34" charset="0"/>
                        </a:rPr>
                        <a:t>Daily</a:t>
                      </a:r>
                      <a:r>
                        <a:rPr lang="en-US" sz="900" b="0" baseline="0" dirty="0" smtClean="0">
                          <a:solidFill>
                            <a:schemeClr val="tx1"/>
                          </a:solidFill>
                          <a:latin typeface="HP Simplified" pitchFamily="34" charset="0"/>
                        </a:rPr>
                        <a:t> pricing model for all services</a:t>
                      </a:r>
                      <a:endParaRPr lang="en-US" sz="900" b="0" dirty="0" smtClean="0">
                        <a:solidFill>
                          <a:schemeClr val="tx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156268">
                <a:tc>
                  <a:txBody>
                    <a:bodyPr/>
                    <a:lstStyle/>
                    <a:p>
                      <a:pPr>
                        <a:spcBef>
                          <a:spcPts val="300"/>
                        </a:spcBef>
                      </a:pPr>
                      <a:r>
                        <a:rPr lang="en-US" sz="900" b="1" dirty="0" smtClean="0">
                          <a:solidFill>
                            <a:schemeClr val="accent1"/>
                          </a:solidFill>
                          <a:latin typeface="HP Simplified" pitchFamily="34" charset="0"/>
                        </a:rPr>
                        <a:t>Portal</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457200" rtl="0" eaLnBrk="1" fontAlgn="auto" latinLnBrk="0" hangingPunct="1">
                        <a:lnSpc>
                          <a:spcPts val="900"/>
                        </a:lnSpc>
                        <a:spcBef>
                          <a:spcPts val="300"/>
                        </a:spcBef>
                        <a:spcAft>
                          <a:spcPts val="0"/>
                        </a:spcAft>
                        <a:buClrTx/>
                        <a:buSzTx/>
                        <a:buFontTx/>
                        <a:buNone/>
                        <a:tabLst/>
                        <a:defRPr/>
                      </a:pPr>
                      <a:r>
                        <a:rPr lang="en-US" sz="900" b="0" dirty="0" smtClean="0">
                          <a:solidFill>
                            <a:schemeClr val="tx1"/>
                          </a:solidFill>
                          <a:latin typeface="HP Simplified" pitchFamily="34" charset="0"/>
                        </a:rPr>
                        <a:t>Two-factor</a:t>
                      </a:r>
                      <a:r>
                        <a:rPr lang="en-US" sz="900" b="0" baseline="0" dirty="0" smtClean="0">
                          <a:solidFill>
                            <a:schemeClr val="tx1"/>
                          </a:solidFill>
                          <a:latin typeface="HP Simplified" pitchFamily="34" charset="0"/>
                        </a:rPr>
                        <a:t> authenticated customer portal</a:t>
                      </a:r>
                      <a:endParaRPr lang="en-US" sz="900" b="0" dirty="0" smtClean="0">
                        <a:solidFill>
                          <a:schemeClr val="tx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260446">
                <a:tc>
                  <a:txBody>
                    <a:bodyPr/>
                    <a:lstStyle/>
                    <a:p>
                      <a:pPr>
                        <a:spcBef>
                          <a:spcPts val="300"/>
                        </a:spcBef>
                      </a:pPr>
                      <a:r>
                        <a:rPr lang="en-US" sz="900" b="1" dirty="0" smtClean="0">
                          <a:solidFill>
                            <a:schemeClr val="accent1"/>
                          </a:solidFill>
                          <a:latin typeface="HP Simplified" pitchFamily="34" charset="0"/>
                        </a:rPr>
                        <a:t>Security</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indent="0" algn="l" defTabSz="457200" rtl="0" eaLnBrk="1" fontAlgn="auto" latinLnBrk="0" hangingPunct="1">
                        <a:lnSpc>
                          <a:spcPts val="900"/>
                        </a:lnSpc>
                        <a:spcBef>
                          <a:spcPts val="300"/>
                        </a:spcBef>
                        <a:spcAft>
                          <a:spcPts val="0"/>
                        </a:spcAft>
                        <a:buClrTx/>
                        <a:buSzTx/>
                        <a:buFontTx/>
                        <a:buNone/>
                        <a:tabLst/>
                        <a:defRPr/>
                      </a:pPr>
                      <a:r>
                        <a:rPr lang="en-US" sz="900" b="0" dirty="0" smtClean="0">
                          <a:solidFill>
                            <a:schemeClr val="tx1"/>
                          </a:solidFill>
                          <a:latin typeface="HP Simplified" pitchFamily="34" charset="0"/>
                        </a:rPr>
                        <a:t>Anti-virus,</a:t>
                      </a:r>
                      <a:r>
                        <a:rPr lang="en-US" sz="900" b="0" baseline="0" dirty="0" smtClean="0">
                          <a:solidFill>
                            <a:schemeClr val="tx1"/>
                          </a:solidFill>
                          <a:latin typeface="HP Simplified" pitchFamily="34" charset="0"/>
                        </a:rPr>
                        <a:t> vulnerability scanning, policy compliance management, SIEM</a:t>
                      </a:r>
                      <a:endParaRPr lang="en-US" sz="900" b="0" dirty="0" smtClean="0">
                        <a:solidFill>
                          <a:schemeClr val="tx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260446">
                <a:tc>
                  <a:txBody>
                    <a:bodyPr/>
                    <a:lstStyle/>
                    <a:p>
                      <a:pPr>
                        <a:spcBef>
                          <a:spcPts val="300"/>
                        </a:spcBef>
                      </a:pPr>
                      <a:r>
                        <a:rPr lang="en-US" sz="900" b="1" dirty="0" smtClean="0">
                          <a:solidFill>
                            <a:schemeClr val="accent1"/>
                          </a:solidFill>
                          <a:latin typeface="HP Simplified" pitchFamily="34" charset="0"/>
                        </a:rPr>
                        <a:t>Compliance</a:t>
                      </a:r>
                      <a:endParaRPr lang="en-US" sz="900" b="1" dirty="0">
                        <a:solidFill>
                          <a:schemeClr val="accent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457200" rtl="0" eaLnBrk="1" fontAlgn="auto" latinLnBrk="0" hangingPunct="1">
                        <a:lnSpc>
                          <a:spcPts val="900"/>
                        </a:lnSpc>
                        <a:spcBef>
                          <a:spcPts val="300"/>
                        </a:spcBef>
                        <a:spcAft>
                          <a:spcPts val="0"/>
                        </a:spcAft>
                        <a:buClrTx/>
                        <a:buSzTx/>
                        <a:buFontTx/>
                        <a:buNone/>
                        <a:tabLst/>
                        <a:defRPr/>
                      </a:pPr>
                      <a:r>
                        <a:rPr lang="it-IT" sz="900" b="0" dirty="0" smtClean="0">
                          <a:solidFill>
                            <a:schemeClr val="tx1"/>
                          </a:solidFill>
                          <a:latin typeface="HP Simplified" pitchFamily="34" charset="0"/>
                        </a:rPr>
                        <a:t>FedRAMP, ITAR, and HIPAA</a:t>
                      </a:r>
                      <a:r>
                        <a:rPr lang="it-IT" sz="900" b="0" baseline="0" dirty="0" smtClean="0">
                          <a:solidFill>
                            <a:schemeClr val="tx1"/>
                          </a:solidFill>
                          <a:latin typeface="HP Simplified" pitchFamily="34" charset="0"/>
                        </a:rPr>
                        <a:t> compliant by means of third-party auditor</a:t>
                      </a:r>
                      <a:endParaRPr lang="en-US" sz="900" b="0" dirty="0" smtClean="0">
                        <a:solidFill>
                          <a:schemeClr val="tx1"/>
                        </a:solidFill>
                        <a:latin typeface="HP Simplified" pitchFamily="34" charset="0"/>
                      </a:endParaRPr>
                    </a:p>
                  </a:txBody>
                  <a:tcPr marR="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18" name="Title 1"/>
          <p:cNvSpPr>
            <a:spLocks noGrp="1"/>
          </p:cNvSpPr>
          <p:nvPr>
            <p:ph type="title"/>
          </p:nvPr>
        </p:nvSpPr>
        <p:spPr>
          <a:xfrm>
            <a:off x="331470" y="235064"/>
            <a:ext cx="8511905" cy="430887"/>
          </a:xfrm>
        </p:spPr>
        <p:txBody>
          <a:bodyPr/>
          <a:lstStyle/>
          <a:p>
            <a:r>
              <a:rPr lang="en-US" sz="2800" cap="none" dirty="0" smtClean="0">
                <a:solidFill>
                  <a:schemeClr val="tx1"/>
                </a:solidFill>
                <a:latin typeface="HP Simplified" charset="0"/>
              </a:rPr>
              <a:t>HP Helion Managed VPC key characteristics</a:t>
            </a:r>
            <a:endParaRPr lang="en-US" sz="2800" dirty="0">
              <a:latin typeface="HP Simplified" charset="0"/>
            </a:endParaRPr>
          </a:p>
        </p:txBody>
      </p:sp>
      <p:grpSp>
        <p:nvGrpSpPr>
          <p:cNvPr id="2" name="Group 41"/>
          <p:cNvGrpSpPr/>
          <p:nvPr/>
        </p:nvGrpSpPr>
        <p:grpSpPr>
          <a:xfrm>
            <a:off x="277440" y="952011"/>
            <a:ext cx="3681258" cy="3531639"/>
            <a:chOff x="203844" y="791455"/>
            <a:chExt cx="3824367" cy="3893955"/>
          </a:xfrm>
        </p:grpSpPr>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144" y="1834182"/>
              <a:ext cx="3509770" cy="1975817"/>
            </a:xfrm>
            <a:prstGeom prst="rect">
              <a:avLst/>
            </a:prstGeom>
          </p:spPr>
        </p:pic>
        <p:sp>
          <p:nvSpPr>
            <p:cNvPr id="13" name="Rectangle 12"/>
            <p:cNvSpPr/>
            <p:nvPr>
              <p:custDataLst>
                <p:tags r:id="rId5"/>
              </p:custDataLst>
            </p:nvPr>
          </p:nvSpPr>
          <p:spPr>
            <a:xfrm>
              <a:off x="1443451" y="791455"/>
              <a:ext cx="1343025" cy="3893955"/>
            </a:xfrm>
            <a:prstGeom prst="rect">
              <a:avLst/>
            </a:prstGeom>
            <a:noFill/>
            <a:ln w="381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a:lnSpc>
                  <a:spcPct val="85000"/>
                </a:lnSpc>
                <a:defRPr/>
              </a:pPr>
              <a:r>
                <a:rPr lang="en-US" sz="1200" dirty="0" smtClean="0">
                  <a:solidFill>
                    <a:schemeClr val="tx1"/>
                  </a:solidFill>
                  <a:latin typeface="HP Simplified" pitchFamily="34" charset="0"/>
                </a:rPr>
                <a:t>Enterprise </a:t>
              </a:r>
              <a:br>
                <a:rPr lang="en-US" sz="1200" dirty="0" smtClean="0">
                  <a:solidFill>
                    <a:schemeClr val="tx1"/>
                  </a:solidFill>
                  <a:latin typeface="HP Simplified" pitchFamily="34" charset="0"/>
                </a:rPr>
              </a:br>
              <a:r>
                <a:rPr lang="en-US" sz="1200" dirty="0" smtClean="0">
                  <a:solidFill>
                    <a:schemeClr val="tx1"/>
                  </a:solidFill>
                  <a:latin typeface="HP Simplified" pitchFamily="34" charset="0"/>
                </a:rPr>
                <a:t>Cloud Services</a:t>
              </a:r>
              <a:endParaRPr lang="en-US" sz="1200" dirty="0">
                <a:solidFill>
                  <a:schemeClr val="tx1"/>
                </a:solidFill>
                <a:latin typeface="HP Simplified" pitchFamily="34" charset="0"/>
              </a:endParaRPr>
            </a:p>
          </p:txBody>
        </p:sp>
        <p:sp>
          <p:nvSpPr>
            <p:cNvPr id="15" name="Left-Right Arrow 14"/>
            <p:cNvSpPr/>
            <p:nvPr/>
          </p:nvSpPr>
          <p:spPr>
            <a:xfrm>
              <a:off x="914601" y="3729080"/>
              <a:ext cx="2398214" cy="779227"/>
            </a:xfrm>
            <a:prstGeom prst="leftRightArrow">
              <a:avLst/>
            </a:prstGeom>
            <a:solidFill>
              <a:srgbClr val="8789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16" name="Rectangle 373"/>
            <p:cNvSpPr>
              <a:spLocks noChangeArrowheads="1"/>
            </p:cNvSpPr>
            <p:nvPr/>
          </p:nvSpPr>
          <p:spPr bwMode="auto">
            <a:xfrm>
              <a:off x="2258366" y="3614677"/>
              <a:ext cx="35586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HP Simplified" pitchFamily="34" charset="0"/>
                  <a:cs typeface="Arial" pitchFamily="34" charset="0"/>
                </a:rPr>
                <a:t>Broker</a:t>
              </a:r>
            </a:p>
          </p:txBody>
        </p:sp>
        <p:sp>
          <p:nvSpPr>
            <p:cNvPr id="19" name="Rectangle 380"/>
            <p:cNvSpPr>
              <a:spLocks noChangeArrowheads="1"/>
            </p:cNvSpPr>
            <p:nvPr/>
          </p:nvSpPr>
          <p:spPr bwMode="auto">
            <a:xfrm>
              <a:off x="2620580" y="4021467"/>
              <a:ext cx="34464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HP Simplified" pitchFamily="34" charset="0"/>
                  <a:cs typeface="Arial" pitchFamily="34" charset="0"/>
                </a:rPr>
                <a:t>Bridge</a:t>
              </a:r>
            </a:p>
          </p:txBody>
        </p:sp>
        <p:sp>
          <p:nvSpPr>
            <p:cNvPr id="21" name="Rectangle 391"/>
            <p:cNvSpPr>
              <a:spLocks noChangeArrowheads="1"/>
            </p:cNvSpPr>
            <p:nvPr/>
          </p:nvSpPr>
          <p:spPr bwMode="auto">
            <a:xfrm>
              <a:off x="1608174" y="4364870"/>
              <a:ext cx="961802" cy="28212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en-US" sz="900" b="0" i="0" u="none" strike="noStrike" cap="none" normalizeH="0" baseline="0" dirty="0" smtClean="0">
                  <a:ln>
                    <a:noFill/>
                  </a:ln>
                  <a:effectLst/>
                  <a:latin typeface="HP Simplified" pitchFamily="34" charset="0"/>
                  <a:cs typeface="Arial" pitchFamily="34" charset="0"/>
                </a:rPr>
                <a:t>Virtual private and</a:t>
              </a:r>
              <a:br>
                <a:rPr kumimoji="0" lang="en-US" sz="900" b="0" i="0" u="none" strike="noStrike" cap="none" normalizeH="0" baseline="0" dirty="0" smtClean="0">
                  <a:ln>
                    <a:noFill/>
                  </a:ln>
                  <a:effectLst/>
                  <a:latin typeface="HP Simplified" pitchFamily="34" charset="0"/>
                  <a:cs typeface="Arial" pitchFamily="34" charset="0"/>
                </a:rPr>
              </a:br>
              <a:r>
                <a:rPr kumimoji="0" lang="en-US" sz="900" b="0" i="0" u="none" strike="noStrike" cap="none" normalizeH="0" baseline="0" dirty="0" smtClean="0">
                  <a:ln>
                    <a:noFill/>
                  </a:ln>
                  <a:effectLst/>
                  <a:latin typeface="HP Simplified" pitchFamily="34" charset="0"/>
                  <a:cs typeface="Arial" pitchFamily="34" charset="0"/>
                </a:rPr>
                <a:t>industry clouds </a:t>
              </a:r>
              <a:endParaRPr kumimoji="0" lang="en-US" sz="1800" b="0" i="0" u="none" strike="noStrike" cap="none" normalizeH="0" baseline="0" dirty="0" smtClean="0">
                <a:ln>
                  <a:noFill/>
                </a:ln>
                <a:effectLst/>
                <a:latin typeface="HP Simplified" pitchFamily="34" charset="0"/>
                <a:cs typeface="Arial" pitchFamily="34" charset="0"/>
              </a:endParaRPr>
            </a:p>
          </p:txBody>
        </p:sp>
        <p:sp>
          <p:nvSpPr>
            <p:cNvPr id="22" name="Rectangle 394"/>
            <p:cNvSpPr>
              <a:spLocks noChangeArrowheads="1"/>
            </p:cNvSpPr>
            <p:nvPr/>
          </p:nvSpPr>
          <p:spPr bwMode="auto">
            <a:xfrm>
              <a:off x="1543159" y="3614677"/>
              <a:ext cx="36067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HP Simplified" pitchFamily="34" charset="0"/>
                  <a:cs typeface="Arial" pitchFamily="34" charset="0"/>
                </a:rPr>
                <a:t>Secure</a:t>
              </a:r>
            </a:p>
          </p:txBody>
        </p:sp>
        <p:sp>
          <p:nvSpPr>
            <p:cNvPr id="24" name="Rectangle 380"/>
            <p:cNvSpPr>
              <a:spLocks noChangeArrowheads="1"/>
            </p:cNvSpPr>
            <p:nvPr/>
          </p:nvSpPr>
          <p:spPr bwMode="auto">
            <a:xfrm>
              <a:off x="1226285" y="4018225"/>
              <a:ext cx="34464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HP Simplified" pitchFamily="34" charset="0"/>
                  <a:cs typeface="Arial" pitchFamily="34" charset="0"/>
                </a:rPr>
                <a:t>Bridge</a:t>
              </a:r>
            </a:p>
          </p:txBody>
        </p:sp>
        <p:sp>
          <p:nvSpPr>
            <p:cNvPr id="25" name="Rectangle 394"/>
            <p:cNvSpPr>
              <a:spLocks noChangeArrowheads="1"/>
            </p:cNvSpPr>
            <p:nvPr/>
          </p:nvSpPr>
          <p:spPr bwMode="auto">
            <a:xfrm>
              <a:off x="1662549" y="3298901"/>
              <a:ext cx="869854"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HP Simplified" pitchFamily="34" charset="0"/>
                  <a:cs typeface="Arial" pitchFamily="34" charset="0"/>
                </a:rPr>
                <a:t>Orchestrate</a:t>
              </a:r>
            </a:p>
          </p:txBody>
        </p:sp>
        <p:sp>
          <p:nvSpPr>
            <p:cNvPr id="26" name="Left-Right Arrow 25"/>
            <p:cNvSpPr/>
            <p:nvPr/>
          </p:nvSpPr>
          <p:spPr>
            <a:xfrm rot="5400000">
              <a:off x="1928979" y="1923650"/>
              <a:ext cx="332881" cy="216643"/>
            </a:xfrm>
            <a:prstGeom prst="leftRightArrow">
              <a:avLst/>
            </a:prstGeom>
            <a:solidFill>
              <a:srgbClr val="B9B8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27" name="Rectangle 394"/>
            <p:cNvSpPr>
              <a:spLocks noChangeArrowheads="1"/>
            </p:cNvSpPr>
            <p:nvPr/>
          </p:nvSpPr>
          <p:spPr bwMode="auto">
            <a:xfrm>
              <a:off x="1453421" y="2220923"/>
              <a:ext cx="1300065"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HP Simplified" pitchFamily="34" charset="0"/>
                  <a:cs typeface="Arial" pitchFamily="34" charset="0"/>
                </a:rPr>
                <a:t>Services catalog</a:t>
              </a:r>
            </a:p>
          </p:txBody>
        </p:sp>
        <p:sp>
          <p:nvSpPr>
            <p:cNvPr id="28" name="Rectangle 394"/>
            <p:cNvSpPr>
              <a:spLocks noChangeArrowheads="1"/>
            </p:cNvSpPr>
            <p:nvPr/>
          </p:nvSpPr>
          <p:spPr bwMode="auto">
            <a:xfrm>
              <a:off x="1695428" y="2428715"/>
              <a:ext cx="815458"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65088" marR="0" lvl="0" indent="-6508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chemeClr val="bg1"/>
                  </a:solidFill>
                  <a:effectLst/>
                  <a:latin typeface="HP Simplified" pitchFamily="34" charset="0"/>
                  <a:cs typeface="Arial" pitchFamily="34" charset="0"/>
                </a:rPr>
                <a:t>Infrastructure</a:t>
              </a:r>
            </a:p>
            <a:p>
              <a:pPr marL="65088" marR="0" lvl="0" indent="-65088" algn="l" defTabSz="914400" rtl="0" eaLnBrk="1" fontAlgn="base" latinLnBrk="0" hangingPunct="1">
                <a:lnSpc>
                  <a:spcPct val="100000"/>
                </a:lnSpc>
                <a:spcBef>
                  <a:spcPct val="0"/>
                </a:spcBef>
                <a:spcAft>
                  <a:spcPct val="0"/>
                </a:spcAft>
                <a:buClrTx/>
                <a:buSzTx/>
                <a:buFont typeface="Arial" pitchFamily="34" charset="0"/>
                <a:buChar char="•"/>
                <a:tabLst/>
              </a:pPr>
              <a:r>
                <a:rPr lang="en-US" sz="800" dirty="0" smtClean="0">
                  <a:solidFill>
                    <a:schemeClr val="bg1"/>
                  </a:solidFill>
                  <a:latin typeface="HP Simplified" pitchFamily="34" charset="0"/>
                  <a:cs typeface="Arial" pitchFamily="34" charset="0"/>
                </a:rPr>
                <a:t>Platform</a:t>
              </a:r>
            </a:p>
            <a:p>
              <a:pPr marL="65088" marR="0" lvl="0" indent="-6508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chemeClr val="bg1"/>
                  </a:solidFill>
                  <a:effectLst/>
                  <a:latin typeface="HP Simplified" pitchFamily="34" charset="0"/>
                  <a:cs typeface="Arial" pitchFamily="34" charset="0"/>
                </a:rPr>
                <a:t>Applications</a:t>
              </a:r>
            </a:p>
            <a:p>
              <a:pPr marL="65088" marR="0" lvl="0" indent="-65088"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800" b="0" i="0" u="none" strike="noStrike" cap="none" normalizeH="0" baseline="0" dirty="0" smtClean="0">
                  <a:ln>
                    <a:noFill/>
                  </a:ln>
                  <a:solidFill>
                    <a:schemeClr val="bg1"/>
                  </a:solidFill>
                  <a:effectLst/>
                  <a:latin typeface="HP Simplified" pitchFamily="34" charset="0"/>
                  <a:cs typeface="Arial" pitchFamily="34" charset="0"/>
                </a:rPr>
                <a:t>Industry</a:t>
              </a:r>
            </a:p>
          </p:txBody>
        </p:sp>
        <p:sp>
          <p:nvSpPr>
            <p:cNvPr id="29" name="Left-Right Arrow 28"/>
            <p:cNvSpPr/>
            <p:nvPr/>
          </p:nvSpPr>
          <p:spPr>
            <a:xfrm rot="5400000">
              <a:off x="1925549" y="3040567"/>
              <a:ext cx="332881" cy="216643"/>
            </a:xfrm>
            <a:prstGeom prst="leftRightArrow">
              <a:avLst/>
            </a:prstGeom>
            <a:solidFill>
              <a:srgbClr val="B9B8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30" name="Left-Right Arrow 29"/>
            <p:cNvSpPr/>
            <p:nvPr/>
          </p:nvSpPr>
          <p:spPr>
            <a:xfrm rot="5400000">
              <a:off x="1924330" y="3592659"/>
              <a:ext cx="332881" cy="216643"/>
            </a:xfrm>
            <a:prstGeom prst="leftRightArrow">
              <a:avLst/>
            </a:prstGeom>
            <a:solidFill>
              <a:srgbClr val="B9B8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31" name="Left-Right Arrow 30"/>
            <p:cNvSpPr/>
            <p:nvPr/>
          </p:nvSpPr>
          <p:spPr>
            <a:xfrm rot="2700000">
              <a:off x="3186049" y="3659639"/>
              <a:ext cx="332881" cy="216643"/>
            </a:xfrm>
            <a:prstGeom prst="leftRightArrow">
              <a:avLst/>
            </a:prstGeom>
            <a:solidFill>
              <a:srgbClr val="B9B8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sp>
          <p:nvSpPr>
            <p:cNvPr id="32" name="Left-Right Arrow 31"/>
            <p:cNvSpPr/>
            <p:nvPr/>
          </p:nvSpPr>
          <p:spPr>
            <a:xfrm rot="18900000" flipV="1">
              <a:off x="716100" y="3622789"/>
              <a:ext cx="332881" cy="216643"/>
            </a:xfrm>
            <a:prstGeom prst="leftRightArrow">
              <a:avLst/>
            </a:prstGeom>
            <a:solidFill>
              <a:srgbClr val="B9B8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P Simplified" pitchFamily="34" charset="0"/>
              </a:endParaRPr>
            </a:p>
          </p:txBody>
        </p:sp>
        <p:grpSp>
          <p:nvGrpSpPr>
            <p:cNvPr id="3" name="Group 32"/>
            <p:cNvGrpSpPr/>
            <p:nvPr/>
          </p:nvGrpSpPr>
          <p:grpSpPr>
            <a:xfrm>
              <a:off x="203844" y="3999924"/>
              <a:ext cx="723014" cy="472740"/>
              <a:chOff x="3083439" y="2650790"/>
              <a:chExt cx="723014" cy="472740"/>
            </a:xfrm>
          </p:grpSpPr>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7954" y="2650790"/>
                <a:ext cx="533633" cy="300407"/>
              </a:xfrm>
              <a:prstGeom prst="rect">
                <a:avLst/>
              </a:prstGeom>
            </p:spPr>
          </p:pic>
          <p:sp>
            <p:nvSpPr>
              <p:cNvPr id="35" name="TextBox 34"/>
              <p:cNvSpPr txBox="1"/>
              <p:nvPr/>
            </p:nvSpPr>
            <p:spPr>
              <a:xfrm>
                <a:off x="3083439" y="2970822"/>
                <a:ext cx="723014" cy="152708"/>
              </a:xfrm>
              <a:prstGeom prst="rect">
                <a:avLst/>
              </a:prstGeom>
              <a:noFill/>
            </p:spPr>
            <p:txBody>
              <a:bodyPr wrap="square" lIns="0" tIns="0" rIns="0" bIns="0" rtlCol="0">
                <a:spAutoFit/>
              </a:bodyPr>
              <a:lstStyle/>
              <a:p>
                <a:pPr marL="0" algn="ctr" defTabSz="430213">
                  <a:spcAft>
                    <a:spcPts val="400"/>
                  </a:spcAft>
                  <a:buSzPct val="100000"/>
                </a:pPr>
                <a:r>
                  <a:rPr lang="en-US" sz="900" dirty="0" smtClean="0">
                    <a:solidFill>
                      <a:prstClr val="black"/>
                    </a:solidFill>
                    <a:latin typeface="HP Simplified" pitchFamily="34" charset="0"/>
                    <a:cs typeface="Arial" pitchFamily="34" charset="0"/>
                  </a:rPr>
                  <a:t>Private cloud</a:t>
                </a:r>
              </a:p>
            </p:txBody>
          </p:sp>
        </p:grpSp>
        <p:grpSp>
          <p:nvGrpSpPr>
            <p:cNvPr id="4" name="Group 35"/>
            <p:cNvGrpSpPr/>
            <p:nvPr/>
          </p:nvGrpSpPr>
          <p:grpSpPr>
            <a:xfrm>
              <a:off x="3208766" y="3987372"/>
              <a:ext cx="819445" cy="472476"/>
              <a:chOff x="3033822" y="2657878"/>
              <a:chExt cx="819445" cy="472476"/>
            </a:xfrm>
          </p:grpSpPr>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7955" y="2657878"/>
                <a:ext cx="533631" cy="300407"/>
              </a:xfrm>
              <a:prstGeom prst="rect">
                <a:avLst/>
              </a:prstGeom>
            </p:spPr>
          </p:pic>
          <p:sp>
            <p:nvSpPr>
              <p:cNvPr id="38" name="TextBox 37"/>
              <p:cNvSpPr txBox="1"/>
              <p:nvPr/>
            </p:nvSpPr>
            <p:spPr>
              <a:xfrm>
                <a:off x="3033822" y="2977646"/>
                <a:ext cx="819445" cy="152708"/>
              </a:xfrm>
              <a:prstGeom prst="rect">
                <a:avLst/>
              </a:prstGeom>
              <a:noFill/>
            </p:spPr>
            <p:txBody>
              <a:bodyPr wrap="square" lIns="0" tIns="0" rIns="0" bIns="0" rtlCol="0">
                <a:spAutoFit/>
              </a:bodyPr>
              <a:lstStyle/>
              <a:p>
                <a:pPr marL="0" algn="ctr" defTabSz="430213">
                  <a:spcAft>
                    <a:spcPts val="400"/>
                  </a:spcAft>
                  <a:buSzPct val="100000"/>
                </a:pPr>
                <a:r>
                  <a:rPr lang="en-US" sz="900" dirty="0" smtClean="0">
                    <a:solidFill>
                      <a:prstClr val="black"/>
                    </a:solidFill>
                    <a:latin typeface="HP Simplified" pitchFamily="34" charset="0"/>
                    <a:cs typeface="Arial" pitchFamily="34" charset="0"/>
                  </a:rPr>
                  <a:t>Public cloud</a:t>
                </a:r>
              </a:p>
            </p:txBody>
          </p:sp>
        </p:grpSp>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3565" y="4004570"/>
              <a:ext cx="350803" cy="197484"/>
            </a:xfrm>
            <a:prstGeom prst="rect">
              <a:avLst/>
            </a:prstGeom>
          </p:spPr>
        </p:pic>
        <p:pic>
          <p:nvPicPr>
            <p:cNvPr id="40" name="Picture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32190" y="4014095"/>
              <a:ext cx="350803" cy="197484"/>
            </a:xfrm>
            <a:prstGeom prst="rect">
              <a:avLst/>
            </a:prstGeom>
          </p:spPr>
        </p:pic>
        <p:sp>
          <p:nvSpPr>
            <p:cNvPr id="41" name="TextBox 40"/>
            <p:cNvSpPr txBox="1"/>
            <p:nvPr/>
          </p:nvSpPr>
          <p:spPr>
            <a:xfrm>
              <a:off x="1484570" y="1352368"/>
              <a:ext cx="1182555" cy="509028"/>
            </a:xfrm>
            <a:prstGeom prst="rect">
              <a:avLst/>
            </a:prstGeom>
            <a:noFill/>
          </p:spPr>
          <p:txBody>
            <a:bodyPr wrap="square" rtlCol="0">
              <a:spAutoFit/>
            </a:bodyPr>
            <a:lstStyle/>
            <a:p>
              <a:pPr algn="ctr"/>
              <a:r>
                <a:rPr lang="en-US" sz="1200" dirty="0" smtClean="0">
                  <a:latin typeface="HP Simplified" pitchFamily="34" charset="0"/>
                </a:rPr>
                <a:t>Self-Service Portal</a:t>
              </a:r>
              <a:endParaRPr lang="en-US" sz="1200" dirty="0">
                <a:latin typeface="HP Simplified" pitchFamily="34" charset="0"/>
              </a:endParaRPr>
            </a:p>
          </p:txBody>
        </p:sp>
      </p:grpSp>
    </p:spTree>
    <p:extLst>
      <p:ext uri="{BB962C8B-B14F-4D97-AF65-F5344CB8AC3E}">
        <p14:creationId xmlns:p14="http://schemas.microsoft.com/office/powerpoint/2010/main" val="99597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Why HP?</a:t>
            </a:r>
            <a:endParaRPr lang="en-US" dirty="0"/>
          </a:p>
        </p:txBody>
      </p:sp>
    </p:spTree>
    <p:extLst>
      <p:ext uri="{BB962C8B-B14F-4D97-AF65-F5344CB8AC3E}">
        <p14:creationId xmlns:p14="http://schemas.microsoft.com/office/powerpoint/2010/main" val="90627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Rectangle 250"/>
          <p:cNvSpPr/>
          <p:nvPr/>
        </p:nvSpPr>
        <p:spPr>
          <a:xfrm>
            <a:off x="20" y="4555938"/>
            <a:ext cx="8205013" cy="5875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Title 1"/>
          <p:cNvSpPr>
            <a:spLocks noGrp="1"/>
          </p:cNvSpPr>
          <p:nvPr>
            <p:ph type="title"/>
          </p:nvPr>
        </p:nvSpPr>
        <p:spPr/>
        <p:txBody>
          <a:bodyPr/>
          <a:lstStyle/>
          <a:p>
            <a:r>
              <a:rPr lang="en-US" dirty="0" smtClean="0"/>
              <a:t>Did you know:</a:t>
            </a:r>
            <a:endParaRPr lang="en-US" sz="1400" dirty="0"/>
          </a:p>
        </p:txBody>
      </p:sp>
      <p:sp>
        <p:nvSpPr>
          <p:cNvPr id="2" name="Subtitle 1"/>
          <p:cNvSpPr>
            <a:spLocks noGrp="1"/>
          </p:cNvSpPr>
          <p:nvPr>
            <p:ph type="subTitle" idx="1"/>
          </p:nvPr>
        </p:nvSpPr>
        <p:spPr/>
        <p:txBody>
          <a:bodyPr/>
          <a:lstStyle/>
          <a:p>
            <a:r>
              <a:rPr lang="en-US" dirty="0" smtClean="0"/>
              <a:t>Workload and Cloud Solutions</a:t>
            </a:r>
            <a:endParaRPr lang="en-US" dirty="0"/>
          </a:p>
        </p:txBody>
      </p:sp>
      <p:sp>
        <p:nvSpPr>
          <p:cNvPr id="169" name="Round Diagonal Corner Rectangle 168"/>
          <p:cNvSpPr/>
          <p:nvPr/>
        </p:nvSpPr>
        <p:spPr>
          <a:xfrm flipH="1">
            <a:off x="340759" y="1147159"/>
            <a:ext cx="2788988" cy="1706546"/>
          </a:xfrm>
          <a:prstGeom prst="round2DiagRect">
            <a:avLst>
              <a:gd name="adj1" fmla="val 5617"/>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sp>
        <p:nvSpPr>
          <p:cNvPr id="170" name="Round Diagonal Corner Rectangle 169"/>
          <p:cNvSpPr/>
          <p:nvPr/>
        </p:nvSpPr>
        <p:spPr>
          <a:xfrm flipH="1">
            <a:off x="3188265" y="1147159"/>
            <a:ext cx="2788988" cy="1706546"/>
          </a:xfrm>
          <a:prstGeom prst="round2DiagRect">
            <a:avLst>
              <a:gd name="adj1" fmla="val 5617"/>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sp>
        <p:nvSpPr>
          <p:cNvPr id="171" name="Round Diagonal Corner Rectangle 170"/>
          <p:cNvSpPr/>
          <p:nvPr/>
        </p:nvSpPr>
        <p:spPr>
          <a:xfrm flipH="1">
            <a:off x="6035771" y="1129020"/>
            <a:ext cx="2788988" cy="1723744"/>
          </a:xfrm>
          <a:prstGeom prst="round2DiagRect">
            <a:avLst>
              <a:gd name="adj1" fmla="val 5617"/>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grpSp>
        <p:nvGrpSpPr>
          <p:cNvPr id="172" name="Group 171"/>
          <p:cNvGrpSpPr/>
          <p:nvPr/>
        </p:nvGrpSpPr>
        <p:grpSpPr>
          <a:xfrm>
            <a:off x="318068" y="4235069"/>
            <a:ext cx="893921" cy="559085"/>
            <a:chOff x="345062" y="4209019"/>
            <a:chExt cx="893921" cy="559085"/>
          </a:xfrm>
        </p:grpSpPr>
        <p:sp>
          <p:nvSpPr>
            <p:cNvPr id="173" name="Round Diagonal Corner Rectangle 172"/>
            <p:cNvSpPr/>
            <p:nvPr/>
          </p:nvSpPr>
          <p:spPr>
            <a:xfrm flipH="1">
              <a:off x="345062" y="4213145"/>
              <a:ext cx="893921" cy="554959"/>
            </a:xfrm>
            <a:prstGeom prst="round2DiagRect">
              <a:avLst>
                <a:gd name="adj1" fmla="val 4692"/>
                <a:gd name="adj2" fmla="val 0"/>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174" name="TextBox 173"/>
            <p:cNvSpPr txBox="1"/>
            <p:nvPr/>
          </p:nvSpPr>
          <p:spPr>
            <a:xfrm>
              <a:off x="525632" y="4475293"/>
              <a:ext cx="644154" cy="142181"/>
            </a:xfrm>
            <a:prstGeom prst="rect">
              <a:avLst/>
            </a:prstGeom>
            <a:noFill/>
          </p:spPr>
          <p:txBody>
            <a:bodyPr wrap="none" rtlCol="0">
              <a:noAutofit/>
            </a:bodyPr>
            <a:lstStyle/>
            <a:p>
              <a:pPr defTabSz="430213" fontAlgn="auto">
                <a:spcBef>
                  <a:spcPts val="0"/>
                </a:spcBef>
                <a:spcAft>
                  <a:spcPts val="400"/>
                </a:spcAft>
                <a:buSzPct val="100000"/>
              </a:pPr>
              <a:r>
                <a:rPr lang="en-US" sz="600" dirty="0" smtClean="0">
                  <a:solidFill>
                    <a:srgbClr val="000000"/>
                  </a:solidFill>
                  <a:latin typeface="HP Simplified"/>
                  <a:cs typeface="HP Simplified" pitchFamily="34" charset="0"/>
                </a:rPr>
                <a:t>Dual/HA DC</a:t>
              </a:r>
            </a:p>
          </p:txBody>
        </p:sp>
        <p:sp>
          <p:nvSpPr>
            <p:cNvPr id="175" name="TextBox 174"/>
            <p:cNvSpPr txBox="1"/>
            <p:nvPr/>
          </p:nvSpPr>
          <p:spPr>
            <a:xfrm>
              <a:off x="535157" y="4209019"/>
              <a:ext cx="644154" cy="142181"/>
            </a:xfrm>
            <a:prstGeom prst="rect">
              <a:avLst/>
            </a:prstGeom>
            <a:noFill/>
          </p:spPr>
          <p:txBody>
            <a:bodyPr wrap="none" rtlCol="0">
              <a:noAutofit/>
            </a:bodyPr>
            <a:lstStyle/>
            <a:p>
              <a:pPr defTabSz="430213" fontAlgn="auto">
                <a:spcBef>
                  <a:spcPts val="0"/>
                </a:spcBef>
                <a:spcAft>
                  <a:spcPts val="400"/>
                </a:spcAft>
                <a:buSzPct val="100000"/>
              </a:pPr>
              <a:r>
                <a:rPr lang="en-US" sz="600" dirty="0" smtClean="0">
                  <a:solidFill>
                    <a:srgbClr val="000000"/>
                  </a:solidFill>
                  <a:latin typeface="HP Simplified"/>
                  <a:cs typeface="HP Simplified" pitchFamily="34" charset="0"/>
                </a:rPr>
                <a:t>ECS-VPC Site</a:t>
              </a:r>
            </a:p>
          </p:txBody>
        </p:sp>
        <p:sp>
          <p:nvSpPr>
            <p:cNvPr id="176" name="TextBox 175"/>
            <p:cNvSpPr txBox="1"/>
            <p:nvPr/>
          </p:nvSpPr>
          <p:spPr>
            <a:xfrm>
              <a:off x="535157" y="4337890"/>
              <a:ext cx="644154" cy="142181"/>
            </a:xfrm>
            <a:prstGeom prst="rect">
              <a:avLst/>
            </a:prstGeom>
            <a:noFill/>
          </p:spPr>
          <p:txBody>
            <a:bodyPr wrap="none" rtlCol="0">
              <a:noAutofit/>
            </a:bodyPr>
            <a:lstStyle/>
            <a:p>
              <a:pPr defTabSz="430213" fontAlgn="auto">
                <a:spcBef>
                  <a:spcPts val="0"/>
                </a:spcBef>
                <a:spcAft>
                  <a:spcPts val="400"/>
                </a:spcAft>
                <a:buSzPct val="100000"/>
              </a:pPr>
              <a:r>
                <a:rPr lang="en-US" sz="600" dirty="0" smtClean="0">
                  <a:solidFill>
                    <a:srgbClr val="000000"/>
                  </a:solidFill>
                  <a:latin typeface="HP Simplified"/>
                  <a:cs typeface="HP Simplified" pitchFamily="34" charset="0"/>
                </a:rPr>
                <a:t>VPC Public Sector</a:t>
              </a:r>
            </a:p>
          </p:txBody>
        </p:sp>
        <p:sp>
          <p:nvSpPr>
            <p:cNvPr id="177" name="TextBox 176"/>
            <p:cNvSpPr txBox="1"/>
            <p:nvPr/>
          </p:nvSpPr>
          <p:spPr>
            <a:xfrm>
              <a:off x="531214" y="4595915"/>
              <a:ext cx="644154" cy="142181"/>
            </a:xfrm>
            <a:prstGeom prst="rect">
              <a:avLst/>
            </a:prstGeom>
            <a:noFill/>
          </p:spPr>
          <p:txBody>
            <a:bodyPr wrap="none" rtlCol="0">
              <a:noAutofit/>
            </a:bodyPr>
            <a:lstStyle/>
            <a:p>
              <a:pPr defTabSz="430213" fontAlgn="auto">
                <a:spcBef>
                  <a:spcPts val="0"/>
                </a:spcBef>
                <a:spcAft>
                  <a:spcPts val="400"/>
                </a:spcAft>
                <a:buSzPct val="100000"/>
              </a:pPr>
              <a:r>
                <a:rPr lang="en-US" sz="600" dirty="0" smtClean="0">
                  <a:solidFill>
                    <a:srgbClr val="000000"/>
                  </a:solidFill>
                  <a:latin typeface="HP Simplified"/>
                  <a:cs typeface="HP Simplified" pitchFamily="34" charset="0"/>
                </a:rPr>
                <a:t>ECS-Continuity</a:t>
              </a:r>
            </a:p>
          </p:txBody>
        </p:sp>
        <p:sp>
          <p:nvSpPr>
            <p:cNvPr id="178" name="Oval 177"/>
            <p:cNvSpPr>
              <a:spLocks noChangeAspect="1"/>
            </p:cNvSpPr>
            <p:nvPr/>
          </p:nvSpPr>
          <p:spPr>
            <a:xfrm>
              <a:off x="428295" y="4242854"/>
              <a:ext cx="99691" cy="9969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grpSp>
          <p:nvGrpSpPr>
            <p:cNvPr id="179" name="Group 178"/>
            <p:cNvGrpSpPr/>
            <p:nvPr/>
          </p:nvGrpSpPr>
          <p:grpSpPr>
            <a:xfrm>
              <a:off x="385292" y="4519325"/>
              <a:ext cx="185678" cy="84840"/>
              <a:chOff x="359611" y="4507591"/>
              <a:chExt cx="237040" cy="108307"/>
            </a:xfrm>
          </p:grpSpPr>
          <p:sp>
            <p:nvSpPr>
              <p:cNvPr id="182" name="Oval 181"/>
              <p:cNvSpPr>
                <a:spLocks noChangeAspect="1"/>
              </p:cNvSpPr>
              <p:nvPr/>
            </p:nvSpPr>
            <p:spPr>
              <a:xfrm>
                <a:off x="379569" y="4512725"/>
                <a:ext cx="99691" cy="99692"/>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sp>
            <p:nvSpPr>
              <p:cNvPr id="183" name="Oval 182"/>
              <p:cNvSpPr>
                <a:spLocks noChangeAspect="1"/>
              </p:cNvSpPr>
              <p:nvPr/>
            </p:nvSpPr>
            <p:spPr>
              <a:xfrm>
                <a:off x="425322" y="4553778"/>
                <a:ext cx="15699" cy="15699"/>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sp>
            <p:nvSpPr>
              <p:cNvPr id="184" name="Oval 183"/>
              <p:cNvSpPr>
                <a:spLocks noChangeAspect="1"/>
              </p:cNvSpPr>
              <p:nvPr/>
            </p:nvSpPr>
            <p:spPr>
              <a:xfrm>
                <a:off x="477003" y="4512725"/>
                <a:ext cx="99691" cy="99692"/>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sp>
            <p:nvSpPr>
              <p:cNvPr id="185" name="Oval 184"/>
              <p:cNvSpPr>
                <a:spLocks noChangeAspect="1"/>
              </p:cNvSpPr>
              <p:nvPr/>
            </p:nvSpPr>
            <p:spPr>
              <a:xfrm>
                <a:off x="509082" y="4553778"/>
                <a:ext cx="15699" cy="15699"/>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sp>
            <p:nvSpPr>
              <p:cNvPr id="186" name="Rounded Rectangle 185"/>
              <p:cNvSpPr/>
              <p:nvPr/>
            </p:nvSpPr>
            <p:spPr>
              <a:xfrm>
                <a:off x="359611" y="4507591"/>
                <a:ext cx="237040" cy="108307"/>
              </a:xfrm>
              <a:prstGeom prst="roundRect">
                <a:avLst/>
              </a:pr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050" dirty="0" smtClean="0">
                  <a:solidFill>
                    <a:prstClr val="black"/>
                  </a:solidFill>
                </a:endParaRPr>
              </a:p>
            </p:txBody>
          </p:sp>
        </p:grpSp>
        <p:sp>
          <p:nvSpPr>
            <p:cNvPr id="180" name="Oval 179"/>
            <p:cNvSpPr>
              <a:spLocks noChangeAspect="1"/>
            </p:cNvSpPr>
            <p:nvPr/>
          </p:nvSpPr>
          <p:spPr>
            <a:xfrm>
              <a:off x="428286" y="4367777"/>
              <a:ext cx="99691" cy="99692"/>
            </a:xfrm>
            <a:prstGeom prst="ellipse">
              <a:avLst/>
            </a:prstGeom>
            <a:solidFill>
              <a:schemeClr val="accent1">
                <a:lumMod val="5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sp>
          <p:nvSpPr>
            <p:cNvPr id="181" name="Oval 180"/>
            <p:cNvSpPr>
              <a:spLocks noChangeAspect="1"/>
            </p:cNvSpPr>
            <p:nvPr/>
          </p:nvSpPr>
          <p:spPr>
            <a:xfrm>
              <a:off x="436531" y="4640731"/>
              <a:ext cx="99691" cy="9969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grpSp>
      <p:sp>
        <p:nvSpPr>
          <p:cNvPr id="187" name="TextBox 186"/>
          <p:cNvSpPr txBox="1"/>
          <p:nvPr/>
        </p:nvSpPr>
        <p:spPr>
          <a:xfrm>
            <a:off x="6048448" y="2897783"/>
            <a:ext cx="877894" cy="278849"/>
          </a:xfrm>
          <a:prstGeom prst="rect">
            <a:avLst/>
          </a:prstGeom>
          <a:noFill/>
        </p:spPr>
        <p:txBody>
          <a:bodyPr wrap="none" rtlCol="0">
            <a:noAutofit/>
          </a:bodyPr>
          <a:lstStyle/>
          <a:p>
            <a:pPr defTabSz="430213" fontAlgn="auto">
              <a:spcBef>
                <a:spcPts val="0"/>
              </a:spcBef>
              <a:spcAft>
                <a:spcPts val="400"/>
              </a:spcAft>
              <a:buSzPct val="100000"/>
            </a:pPr>
            <a:r>
              <a:rPr lang="en-US" sz="1600" b="1" dirty="0" smtClean="0">
                <a:solidFill>
                  <a:srgbClr val="0096D6"/>
                </a:solidFill>
                <a:latin typeface="HP Simplified"/>
                <a:cs typeface="HP Simplified" pitchFamily="34" charset="0"/>
              </a:rPr>
              <a:t>Asia-Pacific</a:t>
            </a:r>
          </a:p>
        </p:txBody>
      </p:sp>
      <p:pic>
        <p:nvPicPr>
          <p:cNvPr id="188" name="Picture 187" descr="world map no brdrs new blue.png"/>
          <p:cNvPicPr>
            <a:picLocks noChangeAspect="1"/>
          </p:cNvPicPr>
          <p:nvPr/>
        </p:nvPicPr>
        <p:blipFill rotWithShape="1">
          <a:blip r:embed="rId3">
            <a:duotone>
              <a:schemeClr val="bg2">
                <a:shade val="45000"/>
                <a:satMod val="135000"/>
              </a:schemeClr>
              <a:prstClr val="white"/>
            </a:duotone>
          </a:blip>
          <a:srcRect l="70112" t="2351" r="2991" b="19511"/>
          <a:stretch/>
        </p:blipFill>
        <p:spPr>
          <a:xfrm>
            <a:off x="6449230" y="3212370"/>
            <a:ext cx="1584874" cy="1682237"/>
          </a:xfrm>
          <a:prstGeom prst="rect">
            <a:avLst/>
          </a:prstGeom>
        </p:spPr>
      </p:pic>
      <p:sp>
        <p:nvSpPr>
          <p:cNvPr id="189" name="Oval 188"/>
          <p:cNvSpPr>
            <a:spLocks noChangeAspect="1"/>
          </p:cNvSpPr>
          <p:nvPr/>
        </p:nvSpPr>
        <p:spPr>
          <a:xfrm>
            <a:off x="6554890" y="4013494"/>
            <a:ext cx="152828" cy="13626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190" name="Oval 189"/>
          <p:cNvSpPr>
            <a:spLocks noChangeAspect="1"/>
          </p:cNvSpPr>
          <p:nvPr/>
        </p:nvSpPr>
        <p:spPr>
          <a:xfrm>
            <a:off x="6625032" y="4069614"/>
            <a:ext cx="24067" cy="2145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191" name="Rectangle 190"/>
          <p:cNvSpPr/>
          <p:nvPr/>
        </p:nvSpPr>
        <p:spPr>
          <a:xfrm>
            <a:off x="6450305" y="3798937"/>
            <a:ext cx="579005" cy="200055"/>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Bangalore</a:t>
            </a:r>
            <a:endParaRPr lang="en-US" sz="700" b="1" dirty="0">
              <a:solidFill>
                <a:prstClr val="black"/>
              </a:solidFill>
              <a:latin typeface="HP Simplified"/>
            </a:endParaRPr>
          </a:p>
        </p:txBody>
      </p:sp>
      <p:sp>
        <p:nvSpPr>
          <p:cNvPr id="192" name="Oval 191"/>
          <p:cNvSpPr>
            <a:spLocks noChangeAspect="1"/>
          </p:cNvSpPr>
          <p:nvPr/>
        </p:nvSpPr>
        <p:spPr>
          <a:xfrm>
            <a:off x="7882869" y="4784565"/>
            <a:ext cx="24067" cy="2145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193" name="Rectangle 192"/>
          <p:cNvSpPr/>
          <p:nvPr/>
        </p:nvSpPr>
        <p:spPr>
          <a:xfrm>
            <a:off x="7626738" y="4426367"/>
            <a:ext cx="784561" cy="200055"/>
          </a:xfrm>
          <a:prstGeom prst="rect">
            <a:avLst/>
          </a:prstGeom>
        </p:spPr>
        <p:txBody>
          <a:bodyPr wrap="square">
            <a:spAutoFit/>
          </a:bodyPr>
          <a:lstStyle/>
          <a:p>
            <a:pPr algn="ctr" defTabSz="457200" fontAlgn="auto">
              <a:spcBef>
                <a:spcPts val="0"/>
              </a:spcBef>
              <a:spcAft>
                <a:spcPts val="0"/>
              </a:spcAft>
            </a:pPr>
            <a:r>
              <a:rPr lang="en-GB" sz="700" b="1" dirty="0" smtClean="0">
                <a:solidFill>
                  <a:prstClr val="black"/>
                </a:solidFill>
                <a:latin typeface="HP Simplified"/>
              </a:rPr>
              <a:t>Eastern Creek</a:t>
            </a:r>
            <a:endParaRPr lang="en-US" sz="700" b="1" dirty="0">
              <a:solidFill>
                <a:prstClr val="black"/>
              </a:solidFill>
              <a:latin typeface="HP Simplified"/>
            </a:endParaRPr>
          </a:p>
        </p:txBody>
      </p:sp>
      <p:sp>
        <p:nvSpPr>
          <p:cNvPr id="194" name="Rectangle 193"/>
          <p:cNvSpPr/>
          <p:nvPr/>
        </p:nvSpPr>
        <p:spPr>
          <a:xfrm>
            <a:off x="7420452" y="3491988"/>
            <a:ext cx="784561" cy="200055"/>
          </a:xfrm>
          <a:prstGeom prst="rect">
            <a:avLst/>
          </a:prstGeom>
        </p:spPr>
        <p:txBody>
          <a:bodyPr wrap="square">
            <a:spAutoFit/>
          </a:bodyPr>
          <a:lstStyle/>
          <a:p>
            <a:pPr algn="ctr" defTabSz="457200" fontAlgn="auto">
              <a:spcBef>
                <a:spcPts val="0"/>
              </a:spcBef>
              <a:spcAft>
                <a:spcPts val="0"/>
              </a:spcAft>
            </a:pPr>
            <a:r>
              <a:rPr lang="en-GB" sz="700" b="1" dirty="0" smtClean="0">
                <a:solidFill>
                  <a:prstClr val="black"/>
                </a:solidFill>
                <a:latin typeface="HP Simplified"/>
              </a:rPr>
              <a:t>Shinsuna</a:t>
            </a:r>
            <a:endParaRPr lang="en-US" sz="700" b="1" dirty="0">
              <a:solidFill>
                <a:prstClr val="black"/>
              </a:solidFill>
              <a:latin typeface="HP Simplified"/>
            </a:endParaRPr>
          </a:p>
        </p:txBody>
      </p:sp>
      <p:sp>
        <p:nvSpPr>
          <p:cNvPr id="195" name="Rectangle 194"/>
          <p:cNvSpPr/>
          <p:nvPr/>
        </p:nvSpPr>
        <p:spPr>
          <a:xfrm>
            <a:off x="7100176" y="3904088"/>
            <a:ext cx="784561" cy="200055"/>
          </a:xfrm>
          <a:prstGeom prst="rect">
            <a:avLst/>
          </a:prstGeom>
        </p:spPr>
        <p:txBody>
          <a:bodyPr wrap="square">
            <a:spAutoFit/>
          </a:bodyPr>
          <a:lstStyle/>
          <a:p>
            <a:pPr algn="ctr" defTabSz="457200" fontAlgn="auto">
              <a:spcBef>
                <a:spcPts val="0"/>
              </a:spcBef>
              <a:spcAft>
                <a:spcPts val="0"/>
              </a:spcAft>
            </a:pPr>
            <a:r>
              <a:rPr lang="en-GB" sz="700" b="1" dirty="0" smtClean="0">
                <a:solidFill>
                  <a:prstClr val="black"/>
                </a:solidFill>
                <a:latin typeface="HP Simplified"/>
              </a:rPr>
              <a:t>Keppel DigiHub</a:t>
            </a:r>
            <a:endParaRPr lang="en-US" sz="700" b="1" dirty="0">
              <a:solidFill>
                <a:prstClr val="black"/>
              </a:solidFill>
              <a:latin typeface="HP Simplified"/>
            </a:endParaRPr>
          </a:p>
        </p:txBody>
      </p:sp>
      <p:sp>
        <p:nvSpPr>
          <p:cNvPr id="196" name="Oval 195"/>
          <p:cNvSpPr>
            <a:spLocks noChangeAspect="1"/>
          </p:cNvSpPr>
          <p:nvPr/>
        </p:nvSpPr>
        <p:spPr>
          <a:xfrm>
            <a:off x="7088840" y="4139613"/>
            <a:ext cx="152828" cy="13626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197" name="Oval 196"/>
          <p:cNvSpPr>
            <a:spLocks noChangeAspect="1"/>
          </p:cNvSpPr>
          <p:nvPr/>
        </p:nvSpPr>
        <p:spPr>
          <a:xfrm>
            <a:off x="7158982" y="4195734"/>
            <a:ext cx="24067" cy="2145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198" name="Oval 197"/>
          <p:cNvSpPr>
            <a:spLocks noChangeAspect="1"/>
          </p:cNvSpPr>
          <p:nvPr/>
        </p:nvSpPr>
        <p:spPr>
          <a:xfrm>
            <a:off x="7611801" y="3707145"/>
            <a:ext cx="152828" cy="13626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199" name="Oval 198"/>
          <p:cNvSpPr>
            <a:spLocks noChangeAspect="1"/>
          </p:cNvSpPr>
          <p:nvPr/>
        </p:nvSpPr>
        <p:spPr>
          <a:xfrm>
            <a:off x="7681943" y="3763264"/>
            <a:ext cx="24067" cy="2145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cxnSp>
        <p:nvCxnSpPr>
          <p:cNvPr id="200" name="Straight Connector 199"/>
          <p:cNvCxnSpPr>
            <a:stCxn id="199" idx="0"/>
            <a:endCxn id="194" idx="2"/>
          </p:cNvCxnSpPr>
          <p:nvPr/>
        </p:nvCxnSpPr>
        <p:spPr>
          <a:xfrm flipV="1">
            <a:off x="7693977" y="3692043"/>
            <a:ext cx="118756" cy="71221"/>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a:stCxn id="190" idx="5"/>
          </p:cNvCxnSpPr>
          <p:nvPr/>
        </p:nvCxnSpPr>
        <p:spPr>
          <a:xfrm flipV="1">
            <a:off x="6645590" y="3956563"/>
            <a:ext cx="3525" cy="131374"/>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197" idx="0"/>
          </p:cNvCxnSpPr>
          <p:nvPr/>
        </p:nvCxnSpPr>
        <p:spPr>
          <a:xfrm flipV="1">
            <a:off x="7171015" y="4069614"/>
            <a:ext cx="70651" cy="126119"/>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a:stCxn id="192" idx="0"/>
          </p:cNvCxnSpPr>
          <p:nvPr/>
        </p:nvCxnSpPr>
        <p:spPr>
          <a:xfrm flipV="1">
            <a:off x="7894917" y="4586107"/>
            <a:ext cx="68923" cy="198457"/>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204" name="Group 203"/>
          <p:cNvGrpSpPr/>
          <p:nvPr/>
        </p:nvGrpSpPr>
        <p:grpSpPr>
          <a:xfrm>
            <a:off x="7631034" y="4710547"/>
            <a:ext cx="363385" cy="148037"/>
            <a:chOff x="3793242" y="2782576"/>
            <a:chExt cx="440278" cy="201168"/>
          </a:xfrm>
        </p:grpSpPr>
        <p:sp>
          <p:nvSpPr>
            <p:cNvPr id="205" name="Oval 204"/>
            <p:cNvSpPr>
              <a:spLocks noChangeAspect="1"/>
            </p:cNvSpPr>
            <p:nvPr/>
          </p:nvSpPr>
          <p:spPr>
            <a:xfrm>
              <a:off x="3830311" y="2792101"/>
              <a:ext cx="185166" cy="185166"/>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06" name="Oval 205"/>
            <p:cNvSpPr>
              <a:spLocks noChangeAspect="1"/>
            </p:cNvSpPr>
            <p:nvPr/>
          </p:nvSpPr>
          <p:spPr>
            <a:xfrm>
              <a:off x="3915295" y="2868363"/>
              <a:ext cx="29160" cy="2916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07" name="Oval 206"/>
            <p:cNvSpPr>
              <a:spLocks noChangeAspect="1"/>
            </p:cNvSpPr>
            <p:nvPr/>
          </p:nvSpPr>
          <p:spPr>
            <a:xfrm>
              <a:off x="4011286" y="2792101"/>
              <a:ext cx="185166" cy="185166"/>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08" name="Oval 207"/>
            <p:cNvSpPr>
              <a:spLocks noChangeAspect="1"/>
            </p:cNvSpPr>
            <p:nvPr/>
          </p:nvSpPr>
          <p:spPr>
            <a:xfrm>
              <a:off x="4096270" y="2868363"/>
              <a:ext cx="29160" cy="2916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09" name="Rounded Rectangle 208"/>
            <p:cNvSpPr/>
            <p:nvPr/>
          </p:nvSpPr>
          <p:spPr>
            <a:xfrm>
              <a:off x="3793242" y="2782576"/>
              <a:ext cx="440278" cy="201168"/>
            </a:xfrm>
            <a:prstGeom prst="roundRect">
              <a:avLst/>
            </a:pr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900" dirty="0" smtClean="0">
                <a:solidFill>
                  <a:prstClr val="black"/>
                </a:solidFill>
              </a:endParaRPr>
            </a:p>
          </p:txBody>
        </p:sp>
      </p:grpSp>
      <p:sp>
        <p:nvSpPr>
          <p:cNvPr id="210" name="Rectangle 209"/>
          <p:cNvSpPr/>
          <p:nvPr/>
        </p:nvSpPr>
        <p:spPr>
          <a:xfrm>
            <a:off x="7118560" y="4383247"/>
            <a:ext cx="784560" cy="200055"/>
          </a:xfrm>
          <a:prstGeom prst="rect">
            <a:avLst/>
          </a:prstGeom>
        </p:spPr>
        <p:txBody>
          <a:bodyPr wrap="square">
            <a:spAutoFit/>
          </a:bodyPr>
          <a:lstStyle/>
          <a:p>
            <a:pPr algn="ctr" defTabSz="457200" fontAlgn="auto">
              <a:spcBef>
                <a:spcPts val="0"/>
              </a:spcBef>
              <a:spcAft>
                <a:spcPts val="0"/>
              </a:spcAft>
            </a:pPr>
            <a:r>
              <a:rPr lang="en-GB" sz="700" b="1" dirty="0" smtClean="0">
                <a:solidFill>
                  <a:prstClr val="black"/>
                </a:solidFill>
                <a:latin typeface="HP Simplified"/>
              </a:rPr>
              <a:t>Sydney</a:t>
            </a:r>
            <a:endParaRPr lang="en-US" sz="700" b="1" dirty="0">
              <a:solidFill>
                <a:prstClr val="black"/>
              </a:solidFill>
              <a:latin typeface="HP Simplified"/>
            </a:endParaRPr>
          </a:p>
        </p:txBody>
      </p:sp>
      <p:cxnSp>
        <p:nvCxnSpPr>
          <p:cNvPr id="211" name="Straight Connector 210"/>
          <p:cNvCxnSpPr>
            <a:stCxn id="206" idx="0"/>
          </p:cNvCxnSpPr>
          <p:nvPr/>
        </p:nvCxnSpPr>
        <p:spPr>
          <a:xfrm flipH="1" flipV="1">
            <a:off x="7557014" y="4539333"/>
            <a:ext cx="186793" cy="234343"/>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12" name="Rectangle 211"/>
          <p:cNvSpPr/>
          <p:nvPr/>
        </p:nvSpPr>
        <p:spPr>
          <a:xfrm>
            <a:off x="7199001" y="4505661"/>
            <a:ext cx="401072" cy="184666"/>
          </a:xfrm>
          <a:prstGeom prst="rect">
            <a:avLst/>
          </a:prstGeom>
        </p:spPr>
        <p:txBody>
          <a:bodyPr wrap="none">
            <a:spAutoFit/>
          </a:bodyPr>
          <a:lstStyle/>
          <a:p>
            <a:pPr defTabSz="457200" fontAlgn="auto">
              <a:spcBef>
                <a:spcPts val="0"/>
              </a:spcBef>
              <a:spcAft>
                <a:spcPts val="0"/>
              </a:spcAft>
            </a:pPr>
            <a:r>
              <a:rPr lang="en-GB" sz="600" dirty="0" smtClean="0">
                <a:solidFill>
                  <a:prstClr val="black"/>
                </a:solidFill>
                <a:latin typeface="HP Simplified"/>
              </a:rPr>
              <a:t>(4Q14)</a:t>
            </a:r>
          </a:p>
        </p:txBody>
      </p:sp>
      <p:sp>
        <p:nvSpPr>
          <p:cNvPr id="213" name="TextBox 212"/>
          <p:cNvSpPr txBox="1"/>
          <p:nvPr/>
        </p:nvSpPr>
        <p:spPr>
          <a:xfrm>
            <a:off x="3153459" y="2897783"/>
            <a:ext cx="822544" cy="293031"/>
          </a:xfrm>
          <a:prstGeom prst="rect">
            <a:avLst/>
          </a:prstGeom>
          <a:noFill/>
        </p:spPr>
        <p:txBody>
          <a:bodyPr wrap="none" rtlCol="0">
            <a:noAutofit/>
          </a:bodyPr>
          <a:lstStyle/>
          <a:p>
            <a:pPr defTabSz="430213" fontAlgn="auto">
              <a:spcBef>
                <a:spcPts val="0"/>
              </a:spcBef>
              <a:spcAft>
                <a:spcPts val="400"/>
              </a:spcAft>
              <a:buSzPct val="100000"/>
            </a:pPr>
            <a:r>
              <a:rPr lang="en-US" sz="1600" b="1" dirty="0" smtClean="0">
                <a:solidFill>
                  <a:srgbClr val="0096D6"/>
                </a:solidFill>
                <a:latin typeface="HP Simplified"/>
                <a:cs typeface="HP Simplified" pitchFamily="34" charset="0"/>
              </a:rPr>
              <a:t>EMEA</a:t>
            </a:r>
          </a:p>
        </p:txBody>
      </p:sp>
      <p:grpSp>
        <p:nvGrpSpPr>
          <p:cNvPr id="214" name="Group 213"/>
          <p:cNvGrpSpPr/>
          <p:nvPr/>
        </p:nvGrpSpPr>
        <p:grpSpPr>
          <a:xfrm>
            <a:off x="3386327" y="3174324"/>
            <a:ext cx="2173404" cy="1678340"/>
            <a:chOff x="3344148" y="3005542"/>
            <a:chExt cx="2300695" cy="1776636"/>
          </a:xfrm>
        </p:grpSpPr>
        <p:pic>
          <p:nvPicPr>
            <p:cNvPr id="215" name="Picture 214" descr="world map no brdrs new blue.png"/>
            <p:cNvPicPr>
              <a:picLocks noChangeAspect="1"/>
            </p:cNvPicPr>
            <p:nvPr/>
          </p:nvPicPr>
          <p:blipFill rotWithShape="1">
            <a:blip r:embed="rId3">
              <a:duotone>
                <a:schemeClr val="bg2">
                  <a:shade val="45000"/>
                  <a:satMod val="135000"/>
                </a:schemeClr>
                <a:prstClr val="white"/>
              </a:duotone>
            </a:blip>
            <a:srcRect l="44740" t="13288" r="46315" b="67441"/>
            <a:stretch/>
          </p:blipFill>
          <p:spPr>
            <a:xfrm>
              <a:off x="3651551" y="3155804"/>
              <a:ext cx="1842410" cy="1626374"/>
            </a:xfrm>
            <a:prstGeom prst="rect">
              <a:avLst/>
            </a:prstGeom>
            <a:ln>
              <a:noFill/>
            </a:ln>
          </p:spPr>
        </p:pic>
        <p:sp>
          <p:nvSpPr>
            <p:cNvPr id="216" name="Oval 215"/>
            <p:cNvSpPr>
              <a:spLocks noChangeAspect="1"/>
            </p:cNvSpPr>
            <p:nvPr/>
          </p:nvSpPr>
          <p:spPr>
            <a:xfrm>
              <a:off x="3922190" y="3363035"/>
              <a:ext cx="143192" cy="143192"/>
            </a:xfrm>
            <a:prstGeom prst="ellipse">
              <a:avLst/>
            </a:prstGeom>
            <a:solidFill>
              <a:schemeClr val="accent1">
                <a:lumMod val="5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17" name="Oval 216"/>
            <p:cNvSpPr>
              <a:spLocks noChangeAspect="1"/>
            </p:cNvSpPr>
            <p:nvPr/>
          </p:nvSpPr>
          <p:spPr>
            <a:xfrm>
              <a:off x="3987910" y="3422009"/>
              <a:ext cx="22550" cy="2255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18" name="Oval 217"/>
            <p:cNvSpPr>
              <a:spLocks noChangeAspect="1"/>
            </p:cNvSpPr>
            <p:nvPr/>
          </p:nvSpPr>
          <p:spPr>
            <a:xfrm>
              <a:off x="4062141" y="3363035"/>
              <a:ext cx="143192" cy="143192"/>
            </a:xfrm>
            <a:prstGeom prst="ellipse">
              <a:avLst/>
            </a:prstGeom>
            <a:solidFill>
              <a:schemeClr val="accent1">
                <a:lumMod val="50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19" name="Oval 218"/>
            <p:cNvSpPr>
              <a:spLocks noChangeAspect="1"/>
            </p:cNvSpPr>
            <p:nvPr/>
          </p:nvSpPr>
          <p:spPr>
            <a:xfrm>
              <a:off x="4127860" y="3422009"/>
              <a:ext cx="22550" cy="2255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20" name="Rounded Rectangle 219"/>
            <p:cNvSpPr/>
            <p:nvPr/>
          </p:nvSpPr>
          <p:spPr>
            <a:xfrm>
              <a:off x="3893524" y="3355669"/>
              <a:ext cx="340474" cy="155567"/>
            </a:xfrm>
            <a:prstGeom prst="roundRect">
              <a:avLst/>
            </a:pr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900" dirty="0" smtClean="0">
                <a:solidFill>
                  <a:prstClr val="black"/>
                </a:solidFill>
              </a:endParaRPr>
            </a:p>
          </p:txBody>
        </p:sp>
        <p:sp>
          <p:nvSpPr>
            <p:cNvPr id="221" name="Rectangle 220"/>
            <p:cNvSpPr/>
            <p:nvPr/>
          </p:nvSpPr>
          <p:spPr>
            <a:xfrm>
              <a:off x="3934466" y="3009749"/>
              <a:ext cx="497252" cy="292388"/>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Doxford</a:t>
              </a:r>
            </a:p>
            <a:p>
              <a:pPr defTabSz="457200" fontAlgn="auto">
                <a:spcBef>
                  <a:spcPts val="0"/>
                </a:spcBef>
                <a:spcAft>
                  <a:spcPts val="0"/>
                </a:spcAft>
              </a:pPr>
              <a:endParaRPr lang="en-US" sz="600" dirty="0">
                <a:solidFill>
                  <a:prstClr val="black"/>
                </a:solidFill>
                <a:latin typeface="HP Simplified"/>
              </a:endParaRPr>
            </a:p>
          </p:txBody>
        </p:sp>
        <p:sp>
          <p:nvSpPr>
            <p:cNvPr id="222" name="Rectangle 221"/>
            <p:cNvSpPr/>
            <p:nvPr/>
          </p:nvSpPr>
          <p:spPr>
            <a:xfrm>
              <a:off x="3385921" y="3005542"/>
              <a:ext cx="526106" cy="200055"/>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Wynyard</a:t>
              </a:r>
            </a:p>
          </p:txBody>
        </p:sp>
        <p:sp>
          <p:nvSpPr>
            <p:cNvPr id="223" name="Oval 222"/>
            <p:cNvSpPr>
              <a:spLocks noChangeAspect="1"/>
            </p:cNvSpPr>
            <p:nvPr/>
          </p:nvSpPr>
          <p:spPr>
            <a:xfrm>
              <a:off x="3673283" y="4340523"/>
              <a:ext cx="143192" cy="143192"/>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24" name="Oval 223"/>
            <p:cNvSpPr>
              <a:spLocks noChangeAspect="1"/>
            </p:cNvSpPr>
            <p:nvPr/>
          </p:nvSpPr>
          <p:spPr>
            <a:xfrm>
              <a:off x="3739002" y="4399498"/>
              <a:ext cx="22550" cy="2255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25" name="Oval 224"/>
            <p:cNvSpPr>
              <a:spLocks noChangeAspect="1"/>
            </p:cNvSpPr>
            <p:nvPr/>
          </p:nvSpPr>
          <p:spPr>
            <a:xfrm>
              <a:off x="3813233" y="4340523"/>
              <a:ext cx="143192" cy="143192"/>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26" name="Oval 225"/>
            <p:cNvSpPr>
              <a:spLocks noChangeAspect="1"/>
            </p:cNvSpPr>
            <p:nvPr/>
          </p:nvSpPr>
          <p:spPr>
            <a:xfrm>
              <a:off x="3878953" y="4399498"/>
              <a:ext cx="22550" cy="2255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27" name="Rounded Rectangle 226"/>
            <p:cNvSpPr/>
            <p:nvPr/>
          </p:nvSpPr>
          <p:spPr>
            <a:xfrm>
              <a:off x="3644616" y="4333158"/>
              <a:ext cx="340474" cy="155567"/>
            </a:xfrm>
            <a:prstGeom prst="roundRect">
              <a:avLst/>
            </a:pr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900" dirty="0" smtClean="0">
                <a:solidFill>
                  <a:prstClr val="black"/>
                </a:solidFill>
              </a:endParaRPr>
            </a:p>
          </p:txBody>
        </p:sp>
        <p:sp>
          <p:nvSpPr>
            <p:cNvPr id="228" name="Rectangle 227"/>
            <p:cNvSpPr/>
            <p:nvPr/>
          </p:nvSpPr>
          <p:spPr>
            <a:xfrm>
              <a:off x="3349398" y="4045564"/>
              <a:ext cx="495375" cy="353943"/>
            </a:xfrm>
            <a:prstGeom prst="rect">
              <a:avLst/>
            </a:prstGeom>
          </p:spPr>
          <p:txBody>
            <a:bodyPr wrap="square">
              <a:spAutoFit/>
            </a:bodyPr>
            <a:lstStyle/>
            <a:p>
              <a:pPr defTabSz="457200" fontAlgn="auto">
                <a:spcBef>
                  <a:spcPts val="0"/>
                </a:spcBef>
                <a:spcAft>
                  <a:spcPts val="0"/>
                </a:spcAft>
              </a:pPr>
              <a:r>
                <a:rPr lang="en-GB" sz="700" b="1" dirty="0" smtClean="0">
                  <a:solidFill>
                    <a:prstClr val="black"/>
                  </a:solidFill>
                  <a:latin typeface="HP Simplified"/>
                </a:rPr>
                <a:t>Spain</a:t>
              </a:r>
            </a:p>
            <a:p>
              <a:pPr defTabSz="457200" fontAlgn="auto">
                <a:spcBef>
                  <a:spcPts val="0"/>
                </a:spcBef>
                <a:spcAft>
                  <a:spcPts val="0"/>
                </a:spcAft>
              </a:pPr>
              <a:r>
                <a:rPr lang="en-GB" sz="500" dirty="0" smtClean="0">
                  <a:solidFill>
                    <a:prstClr val="black"/>
                  </a:solidFill>
                  <a:latin typeface="HP Simplified"/>
                </a:rPr>
                <a:t>(secondary</a:t>
              </a:r>
            </a:p>
            <a:p>
              <a:pPr defTabSz="457200" fontAlgn="auto">
                <a:spcBef>
                  <a:spcPts val="0"/>
                </a:spcBef>
                <a:spcAft>
                  <a:spcPts val="0"/>
                </a:spcAft>
              </a:pPr>
              <a:r>
                <a:rPr lang="en-GB" sz="500" dirty="0" smtClean="0">
                  <a:solidFill>
                    <a:prstClr val="black"/>
                  </a:solidFill>
                  <a:latin typeface="HP Simplified"/>
                </a:rPr>
                <a:t>2Q14)</a:t>
              </a:r>
              <a:endParaRPr lang="en-US" sz="500" dirty="0">
                <a:solidFill>
                  <a:prstClr val="black"/>
                </a:solidFill>
                <a:latin typeface="HP Simplified"/>
              </a:endParaRPr>
            </a:p>
          </p:txBody>
        </p:sp>
        <p:cxnSp>
          <p:nvCxnSpPr>
            <p:cNvPr id="229" name="Straight Connector 228"/>
            <p:cNvCxnSpPr>
              <a:stCxn id="224" idx="2"/>
              <a:endCxn id="228" idx="3"/>
            </p:cNvCxnSpPr>
            <p:nvPr/>
          </p:nvCxnSpPr>
          <p:spPr>
            <a:xfrm flipV="1">
              <a:off x="3739002" y="4222536"/>
              <a:ext cx="105771" cy="188237"/>
            </a:xfrm>
            <a:prstGeom prst="line">
              <a:avLst/>
            </a:prstGeom>
            <a:ln w="9525"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a:stCxn id="226" idx="2"/>
              <a:endCxn id="228" idx="3"/>
            </p:cNvCxnSpPr>
            <p:nvPr/>
          </p:nvCxnSpPr>
          <p:spPr>
            <a:xfrm flipH="1" flipV="1">
              <a:off x="3844773" y="4222536"/>
              <a:ext cx="34180" cy="188237"/>
            </a:xfrm>
            <a:prstGeom prst="line">
              <a:avLst/>
            </a:prstGeom>
            <a:ln w="9525"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31" name="Oval 230"/>
            <p:cNvSpPr>
              <a:spLocks noChangeAspect="1"/>
            </p:cNvSpPr>
            <p:nvPr/>
          </p:nvSpPr>
          <p:spPr>
            <a:xfrm>
              <a:off x="4601376" y="3839206"/>
              <a:ext cx="143192" cy="143192"/>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32" name="Oval 231"/>
            <p:cNvSpPr>
              <a:spLocks noChangeAspect="1"/>
            </p:cNvSpPr>
            <p:nvPr/>
          </p:nvSpPr>
          <p:spPr>
            <a:xfrm>
              <a:off x="4667096" y="3898181"/>
              <a:ext cx="22550" cy="2255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33" name="Oval 232"/>
            <p:cNvSpPr>
              <a:spLocks noChangeAspect="1"/>
            </p:cNvSpPr>
            <p:nvPr/>
          </p:nvSpPr>
          <p:spPr>
            <a:xfrm>
              <a:off x="4741327" y="3839206"/>
              <a:ext cx="143192" cy="143192"/>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34" name="Oval 233"/>
            <p:cNvSpPr>
              <a:spLocks noChangeAspect="1"/>
            </p:cNvSpPr>
            <p:nvPr/>
          </p:nvSpPr>
          <p:spPr>
            <a:xfrm>
              <a:off x="4807046" y="3898181"/>
              <a:ext cx="22550" cy="2255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35" name="Rounded Rectangle 234"/>
            <p:cNvSpPr/>
            <p:nvPr/>
          </p:nvSpPr>
          <p:spPr>
            <a:xfrm>
              <a:off x="4572710" y="3831841"/>
              <a:ext cx="340474" cy="155567"/>
            </a:xfrm>
            <a:prstGeom prst="roundRect">
              <a:avLst/>
            </a:pr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900" dirty="0" smtClean="0">
                <a:solidFill>
                  <a:prstClr val="black"/>
                </a:solidFill>
              </a:endParaRPr>
            </a:p>
          </p:txBody>
        </p:sp>
        <p:sp>
          <p:nvSpPr>
            <p:cNvPr id="236" name="Rectangle 235"/>
            <p:cNvSpPr/>
            <p:nvPr/>
          </p:nvSpPr>
          <p:spPr>
            <a:xfrm>
              <a:off x="4891894" y="3591584"/>
              <a:ext cx="556563" cy="200055"/>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Frankfurt</a:t>
              </a:r>
              <a:endParaRPr lang="en-US" sz="700" b="1" dirty="0">
                <a:solidFill>
                  <a:prstClr val="black"/>
                </a:solidFill>
                <a:latin typeface="HP Simplified"/>
              </a:endParaRPr>
            </a:p>
          </p:txBody>
        </p:sp>
        <p:sp>
          <p:nvSpPr>
            <p:cNvPr id="237" name="Rectangle 236"/>
            <p:cNvSpPr/>
            <p:nvPr/>
          </p:nvSpPr>
          <p:spPr>
            <a:xfrm>
              <a:off x="4856071" y="3747366"/>
              <a:ext cx="665567" cy="200055"/>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Russelsheim</a:t>
              </a:r>
            </a:p>
          </p:txBody>
        </p:sp>
        <p:cxnSp>
          <p:nvCxnSpPr>
            <p:cNvPr id="238" name="Straight Connector 237"/>
            <p:cNvCxnSpPr>
              <a:stCxn id="232" idx="2"/>
            </p:cNvCxnSpPr>
            <p:nvPr/>
          </p:nvCxnSpPr>
          <p:spPr>
            <a:xfrm flipV="1">
              <a:off x="4667096" y="3741855"/>
              <a:ext cx="246088" cy="167607"/>
            </a:xfrm>
            <a:prstGeom prst="line">
              <a:avLst/>
            </a:prstGeom>
            <a:ln w="9525"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a:stCxn id="234" idx="5"/>
              <a:endCxn id="237" idx="1"/>
            </p:cNvCxnSpPr>
            <p:nvPr/>
          </p:nvCxnSpPr>
          <p:spPr>
            <a:xfrm flipV="1">
              <a:off x="4826294" y="3847394"/>
              <a:ext cx="29777" cy="70035"/>
            </a:xfrm>
            <a:prstGeom prst="line">
              <a:avLst/>
            </a:prstGeom>
            <a:ln w="9525"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0" name="Rectangle 239"/>
            <p:cNvSpPr/>
            <p:nvPr/>
          </p:nvSpPr>
          <p:spPr>
            <a:xfrm>
              <a:off x="3802738" y="3713858"/>
              <a:ext cx="651140" cy="200055"/>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Isle d’Abeau</a:t>
              </a:r>
              <a:endParaRPr lang="en-US" sz="700" b="1" dirty="0">
                <a:solidFill>
                  <a:prstClr val="black"/>
                </a:solidFill>
                <a:latin typeface="HP Simplified"/>
              </a:endParaRPr>
            </a:p>
          </p:txBody>
        </p:sp>
        <p:sp>
          <p:nvSpPr>
            <p:cNvPr id="241" name="Rectangle 240"/>
            <p:cNvSpPr/>
            <p:nvPr/>
          </p:nvSpPr>
          <p:spPr>
            <a:xfrm>
              <a:off x="3596772" y="3937448"/>
              <a:ext cx="530915" cy="200055"/>
            </a:xfrm>
            <a:prstGeom prst="rect">
              <a:avLst/>
            </a:prstGeom>
          </p:spPr>
          <p:txBody>
            <a:bodyPr wrap="none">
              <a:spAutoFit/>
            </a:bodyPr>
            <a:lstStyle/>
            <a:p>
              <a:pPr algn="r" defTabSz="457200" fontAlgn="auto">
                <a:spcBef>
                  <a:spcPts val="0"/>
                </a:spcBef>
                <a:spcAft>
                  <a:spcPts val="0"/>
                </a:spcAft>
              </a:pPr>
              <a:r>
                <a:rPr lang="en-GB" sz="700" b="1" dirty="0" smtClean="0">
                  <a:solidFill>
                    <a:prstClr val="black"/>
                  </a:solidFill>
                  <a:latin typeface="HP Simplified"/>
                </a:rPr>
                <a:t>Grenoble</a:t>
              </a:r>
            </a:p>
          </p:txBody>
        </p:sp>
        <p:sp>
          <p:nvSpPr>
            <p:cNvPr id="242" name="Oval 241"/>
            <p:cNvSpPr>
              <a:spLocks noChangeAspect="1"/>
            </p:cNvSpPr>
            <p:nvPr/>
          </p:nvSpPr>
          <p:spPr>
            <a:xfrm>
              <a:off x="4156249" y="3964115"/>
              <a:ext cx="143192" cy="143192"/>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43" name="Oval 242"/>
            <p:cNvSpPr>
              <a:spLocks noChangeAspect="1"/>
            </p:cNvSpPr>
            <p:nvPr/>
          </p:nvSpPr>
          <p:spPr>
            <a:xfrm>
              <a:off x="4221969" y="4023090"/>
              <a:ext cx="22550" cy="2255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44" name="Oval 243"/>
            <p:cNvSpPr>
              <a:spLocks noChangeAspect="1"/>
            </p:cNvSpPr>
            <p:nvPr/>
          </p:nvSpPr>
          <p:spPr>
            <a:xfrm>
              <a:off x="4296200" y="3964115"/>
              <a:ext cx="143192" cy="143192"/>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45" name="Oval 244"/>
            <p:cNvSpPr>
              <a:spLocks noChangeAspect="1"/>
            </p:cNvSpPr>
            <p:nvPr/>
          </p:nvSpPr>
          <p:spPr>
            <a:xfrm>
              <a:off x="4361919" y="4023090"/>
              <a:ext cx="22550" cy="2255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46" name="Rounded Rectangle 245"/>
            <p:cNvSpPr/>
            <p:nvPr/>
          </p:nvSpPr>
          <p:spPr>
            <a:xfrm>
              <a:off x="4127583" y="3956749"/>
              <a:ext cx="340474" cy="155567"/>
            </a:xfrm>
            <a:prstGeom prst="roundRect">
              <a:avLst/>
            </a:pr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900" dirty="0" smtClean="0">
                <a:solidFill>
                  <a:prstClr val="black"/>
                </a:solidFill>
              </a:endParaRPr>
            </a:p>
          </p:txBody>
        </p:sp>
        <p:cxnSp>
          <p:nvCxnSpPr>
            <p:cNvPr id="247" name="Straight Connector 246"/>
            <p:cNvCxnSpPr>
              <a:stCxn id="245" idx="7"/>
            </p:cNvCxnSpPr>
            <p:nvPr/>
          </p:nvCxnSpPr>
          <p:spPr>
            <a:xfrm flipH="1" flipV="1">
              <a:off x="4179728" y="3867232"/>
              <a:ext cx="201439" cy="159160"/>
            </a:xfrm>
            <a:prstGeom prst="line">
              <a:avLst/>
            </a:prstGeom>
            <a:ln w="9525"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a:stCxn id="243" idx="0"/>
            </p:cNvCxnSpPr>
            <p:nvPr/>
          </p:nvCxnSpPr>
          <p:spPr>
            <a:xfrm flipH="1">
              <a:off x="4062141" y="4023090"/>
              <a:ext cx="171103" cy="10668"/>
            </a:xfrm>
            <a:prstGeom prst="line">
              <a:avLst/>
            </a:prstGeom>
            <a:ln w="9525"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9" name="Oval 248"/>
            <p:cNvSpPr>
              <a:spLocks noChangeAspect="1"/>
            </p:cNvSpPr>
            <p:nvPr/>
          </p:nvSpPr>
          <p:spPr>
            <a:xfrm>
              <a:off x="4814985" y="4281155"/>
              <a:ext cx="143192" cy="143192"/>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50" name="Oval 249"/>
            <p:cNvSpPr>
              <a:spLocks noChangeAspect="1"/>
            </p:cNvSpPr>
            <p:nvPr/>
          </p:nvSpPr>
          <p:spPr>
            <a:xfrm>
              <a:off x="4880705" y="4340129"/>
              <a:ext cx="22550" cy="2255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52" name="Oval 251"/>
            <p:cNvSpPr>
              <a:spLocks noChangeAspect="1"/>
            </p:cNvSpPr>
            <p:nvPr/>
          </p:nvSpPr>
          <p:spPr>
            <a:xfrm>
              <a:off x="4954936" y="4281155"/>
              <a:ext cx="143192" cy="143192"/>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53" name="Oval 252"/>
            <p:cNvSpPr>
              <a:spLocks noChangeAspect="1"/>
            </p:cNvSpPr>
            <p:nvPr/>
          </p:nvSpPr>
          <p:spPr>
            <a:xfrm>
              <a:off x="5020655" y="4340129"/>
              <a:ext cx="22550" cy="2255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54" name="Rounded Rectangle 253"/>
            <p:cNvSpPr/>
            <p:nvPr/>
          </p:nvSpPr>
          <p:spPr>
            <a:xfrm>
              <a:off x="4786319" y="4273789"/>
              <a:ext cx="340474" cy="155567"/>
            </a:xfrm>
            <a:prstGeom prst="roundRect">
              <a:avLst/>
            </a:pr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900" dirty="0" smtClean="0">
                <a:solidFill>
                  <a:prstClr val="black"/>
                </a:solidFill>
              </a:endParaRPr>
            </a:p>
          </p:txBody>
        </p:sp>
        <p:sp>
          <p:nvSpPr>
            <p:cNvPr id="255" name="Rectangle 254"/>
            <p:cNvSpPr/>
            <p:nvPr/>
          </p:nvSpPr>
          <p:spPr>
            <a:xfrm>
              <a:off x="4855055" y="3927957"/>
              <a:ext cx="396262" cy="200055"/>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Milan</a:t>
              </a:r>
            </a:p>
          </p:txBody>
        </p:sp>
        <p:sp>
          <p:nvSpPr>
            <p:cNvPr id="256" name="Rectangle 255"/>
            <p:cNvSpPr/>
            <p:nvPr/>
          </p:nvSpPr>
          <p:spPr>
            <a:xfrm>
              <a:off x="5163621" y="4132843"/>
              <a:ext cx="481222" cy="292388"/>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Inverno</a:t>
              </a:r>
            </a:p>
            <a:p>
              <a:pPr defTabSz="457200" fontAlgn="auto">
                <a:spcBef>
                  <a:spcPts val="0"/>
                </a:spcBef>
                <a:spcAft>
                  <a:spcPts val="0"/>
                </a:spcAft>
              </a:pPr>
              <a:r>
                <a:rPr lang="en-GB" sz="600" dirty="0" smtClean="0">
                  <a:solidFill>
                    <a:prstClr val="black"/>
                  </a:solidFill>
                  <a:latin typeface="HP Simplified"/>
                </a:rPr>
                <a:t>(2Q14)</a:t>
              </a:r>
              <a:endParaRPr lang="en-US" sz="600" dirty="0">
                <a:solidFill>
                  <a:prstClr val="black"/>
                </a:solidFill>
                <a:latin typeface="HP Simplified"/>
              </a:endParaRPr>
            </a:p>
          </p:txBody>
        </p:sp>
        <p:cxnSp>
          <p:nvCxnSpPr>
            <p:cNvPr id="257" name="Straight Connector 256"/>
            <p:cNvCxnSpPr>
              <a:stCxn id="250" idx="2"/>
            </p:cNvCxnSpPr>
            <p:nvPr/>
          </p:nvCxnSpPr>
          <p:spPr>
            <a:xfrm flipV="1">
              <a:off x="4880705" y="4124321"/>
              <a:ext cx="162501" cy="227091"/>
            </a:xfrm>
            <a:prstGeom prst="line">
              <a:avLst/>
            </a:prstGeom>
            <a:ln w="9525"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a:stCxn id="253" idx="5"/>
              <a:endCxn id="256" idx="1"/>
            </p:cNvCxnSpPr>
            <p:nvPr/>
          </p:nvCxnSpPr>
          <p:spPr>
            <a:xfrm flipV="1">
              <a:off x="5039903" y="4279037"/>
              <a:ext cx="123718" cy="80340"/>
            </a:xfrm>
            <a:prstGeom prst="line">
              <a:avLst/>
            </a:prstGeom>
            <a:ln w="9525"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9" name="Oval 258"/>
            <p:cNvSpPr>
              <a:spLocks noChangeAspect="1"/>
            </p:cNvSpPr>
            <p:nvPr/>
          </p:nvSpPr>
          <p:spPr>
            <a:xfrm>
              <a:off x="4402562" y="3612602"/>
              <a:ext cx="143192" cy="14319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60" name="Oval 259"/>
            <p:cNvSpPr>
              <a:spLocks noChangeAspect="1"/>
            </p:cNvSpPr>
            <p:nvPr/>
          </p:nvSpPr>
          <p:spPr>
            <a:xfrm>
              <a:off x="4468281" y="3671577"/>
              <a:ext cx="22550" cy="225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61" name="Rectangle 260"/>
            <p:cNvSpPr/>
            <p:nvPr/>
          </p:nvSpPr>
          <p:spPr>
            <a:xfrm>
              <a:off x="4446653" y="3061461"/>
              <a:ext cx="729687" cy="292388"/>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Roosendal, NL</a:t>
              </a:r>
            </a:p>
            <a:p>
              <a:pPr defTabSz="457200" fontAlgn="auto">
                <a:spcBef>
                  <a:spcPts val="0"/>
                </a:spcBef>
                <a:spcAft>
                  <a:spcPts val="0"/>
                </a:spcAft>
              </a:pPr>
              <a:r>
                <a:rPr lang="en-GB" sz="600" dirty="0" smtClean="0">
                  <a:solidFill>
                    <a:prstClr val="black"/>
                  </a:solidFill>
                  <a:latin typeface="HP Simplified"/>
                </a:rPr>
                <a:t>(1Q14)</a:t>
              </a:r>
              <a:endParaRPr lang="en-US" sz="600" dirty="0">
                <a:solidFill>
                  <a:prstClr val="black"/>
                </a:solidFill>
                <a:latin typeface="HP Simplified"/>
              </a:endParaRPr>
            </a:p>
          </p:txBody>
        </p:sp>
        <p:sp>
          <p:nvSpPr>
            <p:cNvPr id="262" name="Rectangle 261"/>
            <p:cNvSpPr/>
            <p:nvPr/>
          </p:nvSpPr>
          <p:spPr>
            <a:xfrm>
              <a:off x="4638065" y="3411154"/>
              <a:ext cx="500458" cy="292388"/>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Belgium</a:t>
              </a:r>
            </a:p>
            <a:p>
              <a:pPr defTabSz="457200" fontAlgn="auto">
                <a:spcBef>
                  <a:spcPts val="0"/>
                </a:spcBef>
                <a:spcAft>
                  <a:spcPts val="0"/>
                </a:spcAft>
              </a:pPr>
              <a:r>
                <a:rPr lang="en-GB" sz="600" dirty="0" smtClean="0">
                  <a:solidFill>
                    <a:prstClr val="black"/>
                  </a:solidFill>
                  <a:latin typeface="HP Simplified"/>
                </a:rPr>
                <a:t>(2Q14)</a:t>
              </a:r>
              <a:endParaRPr lang="en-US" sz="600" dirty="0">
                <a:solidFill>
                  <a:prstClr val="black"/>
                </a:solidFill>
                <a:latin typeface="HP Simplified"/>
              </a:endParaRPr>
            </a:p>
          </p:txBody>
        </p:sp>
        <p:sp>
          <p:nvSpPr>
            <p:cNvPr id="263" name="Oval 262"/>
            <p:cNvSpPr>
              <a:spLocks noChangeAspect="1"/>
            </p:cNvSpPr>
            <p:nvPr/>
          </p:nvSpPr>
          <p:spPr>
            <a:xfrm>
              <a:off x="4468855" y="3686261"/>
              <a:ext cx="143192" cy="14319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64" name="Oval 263"/>
            <p:cNvSpPr>
              <a:spLocks noChangeAspect="1"/>
            </p:cNvSpPr>
            <p:nvPr/>
          </p:nvSpPr>
          <p:spPr>
            <a:xfrm>
              <a:off x="4534574" y="3745235"/>
              <a:ext cx="22550" cy="225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cxnSp>
          <p:nvCxnSpPr>
            <p:cNvPr id="265" name="Straight Connector 264"/>
            <p:cNvCxnSpPr>
              <a:stCxn id="264" idx="5"/>
            </p:cNvCxnSpPr>
            <p:nvPr/>
          </p:nvCxnSpPr>
          <p:spPr>
            <a:xfrm flipV="1">
              <a:off x="4553822" y="3615837"/>
              <a:ext cx="136811" cy="148646"/>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p:cNvCxnSpPr>
              <a:stCxn id="260" idx="0"/>
            </p:cNvCxnSpPr>
            <p:nvPr/>
          </p:nvCxnSpPr>
          <p:spPr>
            <a:xfrm flipV="1">
              <a:off x="4479556" y="3318446"/>
              <a:ext cx="85446" cy="353131"/>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67" name="Oval 266"/>
            <p:cNvSpPr>
              <a:spLocks noChangeAspect="1"/>
            </p:cNvSpPr>
            <p:nvPr/>
          </p:nvSpPr>
          <p:spPr>
            <a:xfrm>
              <a:off x="3564137" y="3363035"/>
              <a:ext cx="143192" cy="143192"/>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268" name="Oval 267"/>
            <p:cNvSpPr>
              <a:spLocks noChangeAspect="1"/>
            </p:cNvSpPr>
            <p:nvPr/>
          </p:nvSpPr>
          <p:spPr>
            <a:xfrm>
              <a:off x="3629856" y="3422009"/>
              <a:ext cx="22550" cy="2255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307" name="Oval 306"/>
            <p:cNvSpPr>
              <a:spLocks noChangeAspect="1"/>
            </p:cNvSpPr>
            <p:nvPr/>
          </p:nvSpPr>
          <p:spPr>
            <a:xfrm>
              <a:off x="3704087" y="3363035"/>
              <a:ext cx="143192" cy="143192"/>
            </a:xfrm>
            <a:prstGeom prst="ellipse">
              <a:avLst/>
            </a:prstGeom>
            <a:solidFill>
              <a:srgbClr val="00B0F0"/>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308" name="Oval 307"/>
            <p:cNvSpPr>
              <a:spLocks noChangeAspect="1"/>
            </p:cNvSpPr>
            <p:nvPr/>
          </p:nvSpPr>
          <p:spPr>
            <a:xfrm>
              <a:off x="3769807" y="3422009"/>
              <a:ext cx="22550" cy="22550"/>
            </a:xfrm>
            <a:prstGeom prst="ellipse">
              <a:avLst/>
            </a:prstGeom>
            <a:solidFill>
              <a:schemeClr val="tx1"/>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309" name="Rounded Rectangle 308"/>
            <p:cNvSpPr/>
            <p:nvPr/>
          </p:nvSpPr>
          <p:spPr>
            <a:xfrm>
              <a:off x="3535471" y="3355669"/>
              <a:ext cx="340474" cy="155567"/>
            </a:xfrm>
            <a:prstGeom prst="roundRect">
              <a:avLst/>
            </a:prstGeom>
            <a:no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900" dirty="0" smtClean="0">
                <a:solidFill>
                  <a:prstClr val="black"/>
                </a:solidFill>
              </a:endParaRPr>
            </a:p>
          </p:txBody>
        </p:sp>
        <p:cxnSp>
          <p:nvCxnSpPr>
            <p:cNvPr id="310" name="Straight Connector 309"/>
            <p:cNvCxnSpPr/>
            <p:nvPr/>
          </p:nvCxnSpPr>
          <p:spPr>
            <a:xfrm flipV="1">
              <a:off x="3884829" y="3130529"/>
              <a:ext cx="116102" cy="165252"/>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flipH="1" flipV="1">
              <a:off x="3787638" y="3249663"/>
              <a:ext cx="97213" cy="40543"/>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12" name="Oval 311"/>
            <p:cNvSpPr>
              <a:spLocks noChangeAspect="1"/>
            </p:cNvSpPr>
            <p:nvPr/>
          </p:nvSpPr>
          <p:spPr>
            <a:xfrm>
              <a:off x="4009692" y="3592339"/>
              <a:ext cx="22550" cy="225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313" name="Oval 312"/>
            <p:cNvSpPr>
              <a:spLocks noChangeAspect="1"/>
            </p:cNvSpPr>
            <p:nvPr/>
          </p:nvSpPr>
          <p:spPr>
            <a:xfrm>
              <a:off x="3967270" y="3551840"/>
              <a:ext cx="119737" cy="119737"/>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sp>
          <p:nvSpPr>
            <p:cNvPr id="314" name="Rectangle 313"/>
            <p:cNvSpPr/>
            <p:nvPr/>
          </p:nvSpPr>
          <p:spPr>
            <a:xfrm>
              <a:off x="3344148" y="3584053"/>
              <a:ext cx="495649" cy="200055"/>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Reading</a:t>
              </a:r>
              <a:endParaRPr lang="en-US" sz="700" b="1" dirty="0">
                <a:solidFill>
                  <a:prstClr val="black"/>
                </a:solidFill>
                <a:latin typeface="HP Simplified"/>
              </a:endParaRPr>
            </a:p>
          </p:txBody>
        </p:sp>
        <p:cxnSp>
          <p:nvCxnSpPr>
            <p:cNvPr id="315" name="Straight Connector 314"/>
            <p:cNvCxnSpPr>
              <a:stCxn id="314" idx="3"/>
              <a:endCxn id="313" idx="2"/>
            </p:cNvCxnSpPr>
            <p:nvPr/>
          </p:nvCxnSpPr>
          <p:spPr>
            <a:xfrm flipV="1">
              <a:off x="3839797" y="3611709"/>
              <a:ext cx="127473" cy="72372"/>
            </a:xfrm>
            <a:prstGeom prst="line">
              <a:avLst/>
            </a:prstGeom>
            <a:ln w="9525" cmpd="sng">
              <a:solidFill>
                <a:schemeClr val="bg2">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16" name="Rectangle 315"/>
            <p:cNvSpPr/>
            <p:nvPr/>
          </p:nvSpPr>
          <p:spPr>
            <a:xfrm>
              <a:off x="3377379" y="3115381"/>
              <a:ext cx="814435" cy="169277"/>
            </a:xfrm>
            <a:prstGeom prst="rect">
              <a:avLst/>
            </a:prstGeom>
          </p:spPr>
          <p:txBody>
            <a:bodyPr wrap="square">
              <a:spAutoFit/>
            </a:bodyPr>
            <a:lstStyle/>
            <a:p>
              <a:pPr defTabSz="457200" fontAlgn="auto">
                <a:spcBef>
                  <a:spcPts val="0"/>
                </a:spcBef>
                <a:spcAft>
                  <a:spcPts val="0"/>
                </a:spcAft>
              </a:pPr>
              <a:r>
                <a:rPr lang="en-GB" sz="500" dirty="0" smtClean="0">
                  <a:solidFill>
                    <a:prstClr val="black"/>
                  </a:solidFill>
                  <a:latin typeface="HP Simplified"/>
                </a:rPr>
                <a:t>(UKPS 2Q14)</a:t>
              </a:r>
            </a:p>
          </p:txBody>
        </p:sp>
        <p:sp>
          <p:nvSpPr>
            <p:cNvPr id="317" name="Rectangle 316"/>
            <p:cNvSpPr/>
            <p:nvPr/>
          </p:nvSpPr>
          <p:spPr>
            <a:xfrm>
              <a:off x="3940403" y="3105031"/>
              <a:ext cx="486030" cy="169277"/>
            </a:xfrm>
            <a:prstGeom prst="rect">
              <a:avLst/>
            </a:prstGeom>
          </p:spPr>
          <p:txBody>
            <a:bodyPr wrap="none">
              <a:spAutoFit/>
            </a:bodyPr>
            <a:lstStyle/>
            <a:p>
              <a:pPr defTabSz="457200" fontAlgn="auto">
                <a:spcBef>
                  <a:spcPts val="0"/>
                </a:spcBef>
                <a:spcAft>
                  <a:spcPts val="0"/>
                </a:spcAft>
              </a:pPr>
              <a:r>
                <a:rPr lang="en-GB" sz="500" dirty="0" smtClean="0">
                  <a:solidFill>
                    <a:prstClr val="black"/>
                  </a:solidFill>
                  <a:latin typeface="HP Simplified"/>
                </a:rPr>
                <a:t>(UKPS TBD)</a:t>
              </a:r>
            </a:p>
          </p:txBody>
        </p:sp>
      </p:grpSp>
      <p:sp>
        <p:nvSpPr>
          <p:cNvPr id="318" name="TextBox 317"/>
          <p:cNvSpPr txBox="1"/>
          <p:nvPr/>
        </p:nvSpPr>
        <p:spPr>
          <a:xfrm>
            <a:off x="345419" y="2897783"/>
            <a:ext cx="816949" cy="291038"/>
          </a:xfrm>
          <a:prstGeom prst="rect">
            <a:avLst/>
          </a:prstGeom>
          <a:noFill/>
        </p:spPr>
        <p:txBody>
          <a:bodyPr wrap="none" rtlCol="0">
            <a:noAutofit/>
          </a:bodyPr>
          <a:lstStyle/>
          <a:p>
            <a:pPr defTabSz="430213" fontAlgn="auto">
              <a:spcBef>
                <a:spcPts val="0"/>
              </a:spcBef>
              <a:spcAft>
                <a:spcPts val="400"/>
              </a:spcAft>
              <a:buSzPct val="100000"/>
            </a:pPr>
            <a:r>
              <a:rPr lang="en-US" sz="1600" b="1" dirty="0" smtClean="0">
                <a:solidFill>
                  <a:srgbClr val="0096D6"/>
                </a:solidFill>
                <a:latin typeface="HP Simplified"/>
                <a:cs typeface="HP Simplified" pitchFamily="34" charset="0"/>
              </a:rPr>
              <a:t>Americas</a:t>
            </a:r>
          </a:p>
        </p:txBody>
      </p:sp>
      <p:pic>
        <p:nvPicPr>
          <p:cNvPr id="319" name="Picture 318" descr="world map no brdrs new blue.png"/>
          <p:cNvPicPr>
            <a:picLocks noChangeAspect="1"/>
          </p:cNvPicPr>
          <p:nvPr/>
        </p:nvPicPr>
        <p:blipFill rotWithShape="1">
          <a:blip r:embed="rId3">
            <a:duotone>
              <a:schemeClr val="bg2">
                <a:shade val="45000"/>
                <a:satMod val="135000"/>
              </a:schemeClr>
              <a:prstClr val="white"/>
            </a:duotone>
          </a:blip>
          <a:srcRect l="-2" t="-710" r="65422" b="22574"/>
          <a:stretch/>
        </p:blipFill>
        <p:spPr>
          <a:xfrm>
            <a:off x="648408" y="3039042"/>
            <a:ext cx="1896234" cy="1755773"/>
          </a:xfrm>
          <a:prstGeom prst="rect">
            <a:avLst/>
          </a:prstGeom>
          <a:ln>
            <a:noFill/>
          </a:ln>
        </p:spPr>
      </p:pic>
      <p:grpSp>
        <p:nvGrpSpPr>
          <p:cNvPr id="320" name="Group 319"/>
          <p:cNvGrpSpPr/>
          <p:nvPr/>
        </p:nvGrpSpPr>
        <p:grpSpPr>
          <a:xfrm>
            <a:off x="1671754" y="3942561"/>
            <a:ext cx="142217" cy="142217"/>
            <a:chOff x="1671754" y="3806383"/>
            <a:chExt cx="142217" cy="142217"/>
          </a:xfrm>
        </p:grpSpPr>
        <p:sp>
          <p:nvSpPr>
            <p:cNvPr id="321" name="Oval 320"/>
            <p:cNvSpPr>
              <a:spLocks noChangeAspect="1"/>
            </p:cNvSpPr>
            <p:nvPr/>
          </p:nvSpPr>
          <p:spPr>
            <a:xfrm>
              <a:off x="1671754" y="3806383"/>
              <a:ext cx="142217" cy="142217"/>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322" name="Oval 321"/>
            <p:cNvSpPr>
              <a:spLocks noChangeAspect="1"/>
            </p:cNvSpPr>
            <p:nvPr/>
          </p:nvSpPr>
          <p:spPr>
            <a:xfrm>
              <a:off x="1737026" y="3864956"/>
              <a:ext cx="22396" cy="2239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grpSp>
      <p:sp>
        <p:nvSpPr>
          <p:cNvPr id="323" name="Rectangle 322"/>
          <p:cNvSpPr/>
          <p:nvPr/>
        </p:nvSpPr>
        <p:spPr>
          <a:xfrm>
            <a:off x="1169786" y="4089687"/>
            <a:ext cx="492443" cy="200055"/>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Orlando</a:t>
            </a:r>
            <a:endParaRPr lang="en-US" sz="700" b="1" dirty="0">
              <a:solidFill>
                <a:prstClr val="black"/>
              </a:solidFill>
              <a:latin typeface="HP Simplified"/>
            </a:endParaRPr>
          </a:p>
        </p:txBody>
      </p:sp>
      <p:cxnSp>
        <p:nvCxnSpPr>
          <p:cNvPr id="324" name="Straight Connector 323"/>
          <p:cNvCxnSpPr>
            <a:endCxn id="322" idx="1"/>
          </p:cNvCxnSpPr>
          <p:nvPr/>
        </p:nvCxnSpPr>
        <p:spPr>
          <a:xfrm flipV="1">
            <a:off x="1533934" y="4004420"/>
            <a:ext cx="206380" cy="142318"/>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25" name="Rectangle 324"/>
          <p:cNvSpPr/>
          <p:nvPr/>
        </p:nvSpPr>
        <p:spPr>
          <a:xfrm>
            <a:off x="1882143" y="3909815"/>
            <a:ext cx="601447" cy="200055"/>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Alpharetta</a:t>
            </a:r>
            <a:endParaRPr lang="en-US" sz="700" b="1" dirty="0">
              <a:solidFill>
                <a:prstClr val="black"/>
              </a:solidFill>
              <a:latin typeface="HP Simplified"/>
            </a:endParaRPr>
          </a:p>
        </p:txBody>
      </p:sp>
      <p:sp>
        <p:nvSpPr>
          <p:cNvPr id="326" name="Oval 325"/>
          <p:cNvSpPr>
            <a:spLocks noChangeAspect="1"/>
          </p:cNvSpPr>
          <p:nvPr/>
        </p:nvSpPr>
        <p:spPr>
          <a:xfrm>
            <a:off x="1333856" y="3769763"/>
            <a:ext cx="22396" cy="2239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grpSp>
        <p:nvGrpSpPr>
          <p:cNvPr id="327" name="Group 326"/>
          <p:cNvGrpSpPr/>
          <p:nvPr/>
        </p:nvGrpSpPr>
        <p:grpSpPr>
          <a:xfrm>
            <a:off x="1391708" y="3773397"/>
            <a:ext cx="142217" cy="142217"/>
            <a:chOff x="705233" y="1316736"/>
            <a:chExt cx="185166" cy="185166"/>
          </a:xfrm>
          <a:solidFill>
            <a:srgbClr val="00B0F0"/>
          </a:solidFill>
        </p:grpSpPr>
        <p:sp>
          <p:nvSpPr>
            <p:cNvPr id="328" name="Oval 327"/>
            <p:cNvSpPr>
              <a:spLocks noChangeAspect="1"/>
            </p:cNvSpPr>
            <p:nvPr/>
          </p:nvSpPr>
          <p:spPr>
            <a:xfrm>
              <a:off x="705233" y="1316736"/>
              <a:ext cx="185166" cy="18516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329" name="Oval 328"/>
            <p:cNvSpPr>
              <a:spLocks noChangeAspect="1"/>
            </p:cNvSpPr>
            <p:nvPr/>
          </p:nvSpPr>
          <p:spPr>
            <a:xfrm>
              <a:off x="790217" y="1392998"/>
              <a:ext cx="29160" cy="29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grpSp>
      <p:sp>
        <p:nvSpPr>
          <p:cNvPr id="330" name="Rectangle 329"/>
          <p:cNvSpPr/>
          <p:nvPr/>
        </p:nvSpPr>
        <p:spPr>
          <a:xfrm>
            <a:off x="955354" y="3841404"/>
            <a:ext cx="396262" cy="200055"/>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Tulsa</a:t>
            </a:r>
            <a:endParaRPr lang="en-US" sz="700" b="1" dirty="0">
              <a:solidFill>
                <a:prstClr val="black"/>
              </a:solidFill>
              <a:latin typeface="HP Simplified"/>
            </a:endParaRPr>
          </a:p>
        </p:txBody>
      </p:sp>
      <p:sp>
        <p:nvSpPr>
          <p:cNvPr id="331" name="Rectangle 330"/>
          <p:cNvSpPr/>
          <p:nvPr/>
        </p:nvSpPr>
        <p:spPr>
          <a:xfrm>
            <a:off x="1424322" y="3263283"/>
            <a:ext cx="534121" cy="200055"/>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Montreal</a:t>
            </a:r>
            <a:endParaRPr lang="en-US" sz="700" b="1" dirty="0">
              <a:solidFill>
                <a:prstClr val="black"/>
              </a:solidFill>
              <a:latin typeface="HP Simplified"/>
            </a:endParaRPr>
          </a:p>
        </p:txBody>
      </p:sp>
      <p:grpSp>
        <p:nvGrpSpPr>
          <p:cNvPr id="332" name="Group 331"/>
          <p:cNvGrpSpPr/>
          <p:nvPr/>
        </p:nvGrpSpPr>
        <p:grpSpPr>
          <a:xfrm>
            <a:off x="1869070" y="3525519"/>
            <a:ext cx="142217" cy="142217"/>
            <a:chOff x="705233" y="1316736"/>
            <a:chExt cx="185166" cy="185166"/>
          </a:xfrm>
          <a:solidFill>
            <a:srgbClr val="00B0F0"/>
          </a:solidFill>
        </p:grpSpPr>
        <p:sp>
          <p:nvSpPr>
            <p:cNvPr id="333" name="Oval 332"/>
            <p:cNvSpPr>
              <a:spLocks noChangeAspect="1"/>
            </p:cNvSpPr>
            <p:nvPr/>
          </p:nvSpPr>
          <p:spPr>
            <a:xfrm>
              <a:off x="705233" y="1316736"/>
              <a:ext cx="185166" cy="18516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348" name="Oval 347"/>
            <p:cNvSpPr>
              <a:spLocks noChangeAspect="1"/>
            </p:cNvSpPr>
            <p:nvPr/>
          </p:nvSpPr>
          <p:spPr>
            <a:xfrm>
              <a:off x="790217" y="1392998"/>
              <a:ext cx="29160" cy="29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grpSp>
      <p:sp>
        <p:nvSpPr>
          <p:cNvPr id="349" name="Oval 348"/>
          <p:cNvSpPr>
            <a:spLocks noChangeAspect="1"/>
          </p:cNvSpPr>
          <p:nvPr/>
        </p:nvSpPr>
        <p:spPr>
          <a:xfrm>
            <a:off x="1341858" y="3759717"/>
            <a:ext cx="22396" cy="2239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cxnSp>
        <p:nvCxnSpPr>
          <p:cNvPr id="350" name="Straight Connector 349"/>
          <p:cNvCxnSpPr>
            <a:stCxn id="348" idx="1"/>
          </p:cNvCxnSpPr>
          <p:nvPr/>
        </p:nvCxnSpPr>
        <p:spPr>
          <a:xfrm flipH="1" flipV="1">
            <a:off x="1803323" y="3443239"/>
            <a:ext cx="134299" cy="144133"/>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368" name="Group 367"/>
          <p:cNvGrpSpPr/>
          <p:nvPr/>
        </p:nvGrpSpPr>
        <p:grpSpPr>
          <a:xfrm>
            <a:off x="1726853" y="3810617"/>
            <a:ext cx="142217" cy="142217"/>
            <a:chOff x="705233" y="1316736"/>
            <a:chExt cx="185166" cy="185166"/>
          </a:xfrm>
          <a:solidFill>
            <a:srgbClr val="00B0F0"/>
          </a:solidFill>
        </p:grpSpPr>
        <p:sp>
          <p:nvSpPr>
            <p:cNvPr id="369" name="Oval 368"/>
            <p:cNvSpPr>
              <a:spLocks noChangeAspect="1"/>
            </p:cNvSpPr>
            <p:nvPr/>
          </p:nvSpPr>
          <p:spPr>
            <a:xfrm>
              <a:off x="705233" y="1316736"/>
              <a:ext cx="185166" cy="18516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370" name="Oval 369"/>
            <p:cNvSpPr>
              <a:spLocks noChangeAspect="1"/>
            </p:cNvSpPr>
            <p:nvPr/>
          </p:nvSpPr>
          <p:spPr>
            <a:xfrm>
              <a:off x="790217" y="1392998"/>
              <a:ext cx="29160" cy="2916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grpSp>
      <p:cxnSp>
        <p:nvCxnSpPr>
          <p:cNvPr id="371" name="Straight Connector 370"/>
          <p:cNvCxnSpPr>
            <a:endCxn id="369" idx="5"/>
          </p:cNvCxnSpPr>
          <p:nvPr/>
        </p:nvCxnSpPr>
        <p:spPr>
          <a:xfrm flipH="1" flipV="1">
            <a:off x="1848243" y="3932007"/>
            <a:ext cx="110200" cy="56332"/>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29" idx="5"/>
          </p:cNvCxnSpPr>
          <p:nvPr/>
        </p:nvCxnSpPr>
        <p:spPr>
          <a:xfrm flipH="1">
            <a:off x="1313516" y="3851086"/>
            <a:ext cx="162595" cy="58685"/>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373" name="Group 372"/>
          <p:cNvGrpSpPr/>
          <p:nvPr/>
        </p:nvGrpSpPr>
        <p:grpSpPr>
          <a:xfrm>
            <a:off x="2341373" y="4649487"/>
            <a:ext cx="142217" cy="142217"/>
            <a:chOff x="2341373" y="4513309"/>
            <a:chExt cx="142217" cy="142217"/>
          </a:xfrm>
        </p:grpSpPr>
        <p:sp>
          <p:nvSpPr>
            <p:cNvPr id="374" name="Oval 373"/>
            <p:cNvSpPr>
              <a:spLocks noChangeAspect="1"/>
            </p:cNvSpPr>
            <p:nvPr/>
          </p:nvSpPr>
          <p:spPr>
            <a:xfrm>
              <a:off x="2341373" y="4513309"/>
              <a:ext cx="142217" cy="142217"/>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sp>
          <p:nvSpPr>
            <p:cNvPr id="375" name="Oval 374"/>
            <p:cNvSpPr>
              <a:spLocks noChangeAspect="1"/>
            </p:cNvSpPr>
            <p:nvPr/>
          </p:nvSpPr>
          <p:spPr>
            <a:xfrm>
              <a:off x="2406646" y="4571882"/>
              <a:ext cx="22396" cy="2239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a:solidFill>
                  <a:prstClr val="white"/>
                </a:solidFill>
              </a:endParaRPr>
            </a:p>
          </p:txBody>
        </p:sp>
      </p:grpSp>
      <p:sp>
        <p:nvSpPr>
          <p:cNvPr id="376" name="Rectangle 375"/>
          <p:cNvSpPr/>
          <p:nvPr/>
        </p:nvSpPr>
        <p:spPr>
          <a:xfrm>
            <a:off x="1403410" y="4620005"/>
            <a:ext cx="843501" cy="200055"/>
          </a:xfrm>
          <a:prstGeom prst="rect">
            <a:avLst/>
          </a:prstGeom>
        </p:spPr>
        <p:txBody>
          <a:bodyPr wrap="none">
            <a:spAutoFit/>
          </a:bodyPr>
          <a:lstStyle/>
          <a:p>
            <a:pPr defTabSz="457200" fontAlgn="auto">
              <a:spcBef>
                <a:spcPts val="0"/>
              </a:spcBef>
              <a:spcAft>
                <a:spcPts val="0"/>
              </a:spcAft>
            </a:pPr>
            <a:r>
              <a:rPr lang="en-GB" sz="700" b="1" dirty="0" smtClean="0">
                <a:solidFill>
                  <a:prstClr val="black"/>
                </a:solidFill>
                <a:latin typeface="HP Simplified"/>
              </a:rPr>
              <a:t>Alphaville, Brazil</a:t>
            </a:r>
            <a:endParaRPr lang="en-US" sz="700" b="1" dirty="0">
              <a:solidFill>
                <a:prstClr val="black"/>
              </a:solidFill>
              <a:latin typeface="HP Simplified"/>
            </a:endParaRPr>
          </a:p>
        </p:txBody>
      </p:sp>
      <p:sp>
        <p:nvSpPr>
          <p:cNvPr id="377" name="Oval 376"/>
          <p:cNvSpPr>
            <a:spLocks noChangeAspect="1"/>
          </p:cNvSpPr>
          <p:nvPr/>
        </p:nvSpPr>
        <p:spPr>
          <a:xfrm>
            <a:off x="1282408" y="3720065"/>
            <a:ext cx="121339" cy="121339"/>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sp>
        <p:nvSpPr>
          <p:cNvPr id="378" name="Rectangle 377"/>
          <p:cNvSpPr/>
          <p:nvPr/>
        </p:nvSpPr>
        <p:spPr>
          <a:xfrm>
            <a:off x="765173" y="3480289"/>
            <a:ext cx="529312" cy="307777"/>
          </a:xfrm>
          <a:prstGeom prst="rect">
            <a:avLst/>
          </a:prstGeom>
        </p:spPr>
        <p:txBody>
          <a:bodyPr wrap="none">
            <a:spAutoFit/>
          </a:bodyPr>
          <a:lstStyle/>
          <a:p>
            <a:pPr algn="ctr" defTabSz="457200" fontAlgn="auto">
              <a:spcBef>
                <a:spcPts val="0"/>
              </a:spcBef>
              <a:spcAft>
                <a:spcPts val="0"/>
              </a:spcAft>
            </a:pPr>
            <a:r>
              <a:rPr lang="en-GB" sz="700" b="1" dirty="0" smtClean="0">
                <a:solidFill>
                  <a:prstClr val="black"/>
                </a:solidFill>
                <a:latin typeface="HP Simplified"/>
              </a:rPr>
              <a:t>Colorado</a:t>
            </a:r>
          </a:p>
          <a:p>
            <a:pPr algn="ctr" defTabSz="457200" fontAlgn="auto">
              <a:spcBef>
                <a:spcPts val="0"/>
              </a:spcBef>
              <a:spcAft>
                <a:spcPts val="0"/>
              </a:spcAft>
            </a:pPr>
            <a:r>
              <a:rPr lang="en-GB" sz="700" b="1" dirty="0" smtClean="0">
                <a:solidFill>
                  <a:prstClr val="black"/>
                </a:solidFill>
                <a:latin typeface="HP Simplified"/>
              </a:rPr>
              <a:t>Springs</a:t>
            </a:r>
            <a:endParaRPr lang="en-US" sz="700" b="1" dirty="0">
              <a:solidFill>
                <a:prstClr val="black"/>
              </a:solidFill>
              <a:latin typeface="HP Simplified"/>
            </a:endParaRPr>
          </a:p>
        </p:txBody>
      </p:sp>
      <p:cxnSp>
        <p:nvCxnSpPr>
          <p:cNvPr id="379" name="Straight Connector 378"/>
          <p:cNvCxnSpPr/>
          <p:nvPr/>
        </p:nvCxnSpPr>
        <p:spPr>
          <a:xfrm flipH="1" flipV="1">
            <a:off x="1211989" y="3695600"/>
            <a:ext cx="119628" cy="69485"/>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80" name="TextBox 13"/>
          <p:cNvSpPr txBox="1"/>
          <p:nvPr/>
        </p:nvSpPr>
        <p:spPr>
          <a:xfrm>
            <a:off x="6165339" y="2346849"/>
            <a:ext cx="914400" cy="448335"/>
          </a:xfrm>
          <a:prstGeom prst="rect">
            <a:avLst/>
          </a:prstGeom>
          <a:noFill/>
          <a:ln>
            <a:noFill/>
          </a:ln>
        </p:spPr>
        <p:txBody>
          <a:bodyPr wrap="square" lIns="0" tIns="0" rIns="0" bIns="0" anchor="b"/>
          <a:lstStyle/>
          <a:p>
            <a:pPr algn="r" defTabSz="457200" fontAlgn="auto">
              <a:spcBef>
                <a:spcPts val="0"/>
              </a:spcBef>
              <a:spcAft>
                <a:spcPts val="0"/>
              </a:spcAft>
              <a:defRPr lang="en-US"/>
            </a:pPr>
            <a:r>
              <a:rPr lang="en-US" sz="2400" b="1" spc="-56" dirty="0">
                <a:solidFill>
                  <a:prstClr val="white"/>
                </a:solidFill>
                <a:latin typeface="HP Simplified"/>
                <a:ea typeface="HP Simplified W01 Bold" charset="77"/>
                <a:cs typeface="HP Simplified W01 Bold" charset="77"/>
              </a:rPr>
              <a:t>1000+</a:t>
            </a:r>
          </a:p>
        </p:txBody>
      </p:sp>
      <p:sp>
        <p:nvSpPr>
          <p:cNvPr id="381" name="TextBox 14"/>
          <p:cNvSpPr txBox="1"/>
          <p:nvPr/>
        </p:nvSpPr>
        <p:spPr>
          <a:xfrm>
            <a:off x="7168486" y="2450613"/>
            <a:ext cx="1660515" cy="310117"/>
          </a:xfrm>
          <a:prstGeom prst="rect">
            <a:avLst/>
          </a:prstGeom>
          <a:noFill/>
          <a:ln>
            <a:noFill/>
          </a:ln>
        </p:spPr>
        <p:txBody>
          <a:bodyPr wrap="square" lIns="0" tIns="0" rIns="0" bIns="0" anchor="ctr"/>
          <a:lstStyle/>
          <a:p>
            <a:pPr defTabSz="457200" fontAlgn="auto">
              <a:lnSpc>
                <a:spcPts val="1518"/>
              </a:lnSpc>
              <a:spcBef>
                <a:spcPts val="0"/>
              </a:spcBef>
              <a:spcAft>
                <a:spcPts val="0"/>
              </a:spcAft>
              <a:tabLst>
                <a:tab pos="80778" algn="l"/>
              </a:tabLst>
              <a:defRPr lang="en-US"/>
            </a:pPr>
            <a:r>
              <a:rPr lang="en-US" sz="1000" dirty="0">
                <a:solidFill>
                  <a:prstClr val="white"/>
                </a:solidFill>
                <a:latin typeface="HP Simplified"/>
                <a:ea typeface="HP Simplified W01 Regular" charset="77"/>
                <a:cs typeface="HP Simplified W01 Regular" charset="77"/>
              </a:rPr>
              <a:t>HP Cloud </a:t>
            </a:r>
            <a:r>
              <a:rPr lang="en-US" sz="1000" dirty="0" smtClean="0">
                <a:solidFill>
                  <a:prstClr val="white"/>
                </a:solidFill>
                <a:latin typeface="HP Simplified"/>
                <a:ea typeface="HP Simplified W01 Regular" charset="77"/>
                <a:cs typeface="HP Simplified W01 Regular" charset="77"/>
              </a:rPr>
              <a:t>Journey workshops </a:t>
            </a:r>
            <a:br>
              <a:rPr lang="en-US" sz="1000" dirty="0" smtClean="0">
                <a:solidFill>
                  <a:prstClr val="white"/>
                </a:solidFill>
                <a:latin typeface="HP Simplified"/>
                <a:ea typeface="HP Simplified W01 Regular" charset="77"/>
                <a:cs typeface="HP Simplified W01 Regular" charset="77"/>
              </a:rPr>
            </a:br>
            <a:r>
              <a:rPr lang="en-US" sz="1000" dirty="0" smtClean="0">
                <a:solidFill>
                  <a:prstClr val="white"/>
                </a:solidFill>
                <a:latin typeface="HP Simplified"/>
                <a:ea typeface="HP Simplified W01 Regular" charset="77"/>
                <a:cs typeface="HP Simplified W01 Regular" charset="77"/>
              </a:rPr>
              <a:t>with </a:t>
            </a:r>
            <a:r>
              <a:rPr lang="en-US" sz="1000" b="1" dirty="0" smtClean="0">
                <a:solidFill>
                  <a:prstClr val="white"/>
                </a:solidFill>
                <a:latin typeface="HP Simplified"/>
                <a:ea typeface="HP Simplified W01 Regular" charset="77"/>
                <a:cs typeface="HP Simplified W01 Regular" charset="77"/>
              </a:rPr>
              <a:t>5,600+ </a:t>
            </a:r>
            <a:r>
              <a:rPr lang="en-US" sz="1000" dirty="0" smtClean="0">
                <a:solidFill>
                  <a:prstClr val="white"/>
                </a:solidFill>
                <a:latin typeface="HP Simplified"/>
                <a:ea typeface="HP Simplified W01 Regular" charset="77"/>
                <a:cs typeface="HP Simplified W01 Regular" charset="77"/>
              </a:rPr>
              <a:t>attendees</a:t>
            </a:r>
            <a:endParaRPr lang="en-US" sz="600" dirty="0">
              <a:solidFill>
                <a:prstClr val="white"/>
              </a:solidFill>
              <a:latin typeface="HP Simplified"/>
              <a:ea typeface="HP Simplified W01 Regular" charset="77"/>
              <a:cs typeface="HP Simplified W01 Regular" charset="77"/>
            </a:endParaRPr>
          </a:p>
        </p:txBody>
      </p:sp>
      <p:sp>
        <p:nvSpPr>
          <p:cNvPr id="447" name="TextBox 15"/>
          <p:cNvSpPr txBox="1"/>
          <p:nvPr/>
        </p:nvSpPr>
        <p:spPr>
          <a:xfrm>
            <a:off x="6165339" y="1495030"/>
            <a:ext cx="914400" cy="447165"/>
          </a:xfrm>
          <a:prstGeom prst="rect">
            <a:avLst/>
          </a:prstGeom>
          <a:noFill/>
          <a:ln>
            <a:noFill/>
          </a:ln>
        </p:spPr>
        <p:txBody>
          <a:bodyPr wrap="square" lIns="0" tIns="0" rIns="0" bIns="0" anchor="b"/>
          <a:lstStyle/>
          <a:p>
            <a:pPr algn="r" defTabSz="457200" fontAlgn="auto">
              <a:spcBef>
                <a:spcPts val="0"/>
              </a:spcBef>
              <a:spcAft>
                <a:spcPts val="0"/>
              </a:spcAft>
              <a:defRPr lang="en-US"/>
            </a:pPr>
            <a:r>
              <a:rPr lang="en-US" sz="2400" b="1" spc="-56" dirty="0">
                <a:solidFill>
                  <a:prstClr val="white"/>
                </a:solidFill>
                <a:latin typeface="HP Simplified"/>
                <a:ea typeface="HP Simplified W01 Bold" charset="77"/>
                <a:cs typeface="HP Simplified W01 Bold" charset="77"/>
              </a:rPr>
              <a:t>250+</a:t>
            </a:r>
          </a:p>
        </p:txBody>
      </p:sp>
      <p:sp>
        <p:nvSpPr>
          <p:cNvPr id="448" name="TextBox 16"/>
          <p:cNvSpPr txBox="1"/>
          <p:nvPr/>
        </p:nvSpPr>
        <p:spPr>
          <a:xfrm>
            <a:off x="7168487" y="1635293"/>
            <a:ext cx="1457039" cy="233256"/>
          </a:xfrm>
          <a:prstGeom prst="rect">
            <a:avLst/>
          </a:prstGeom>
          <a:noFill/>
          <a:ln>
            <a:noFill/>
          </a:ln>
        </p:spPr>
        <p:txBody>
          <a:bodyPr wrap="square" lIns="0" tIns="0" rIns="0" bIns="0" anchor="ctr"/>
          <a:lstStyle/>
          <a:p>
            <a:pPr defTabSz="457200" fontAlgn="auto">
              <a:lnSpc>
                <a:spcPts val="1727"/>
              </a:lnSpc>
              <a:spcBef>
                <a:spcPts val="0"/>
              </a:spcBef>
              <a:spcAft>
                <a:spcPts val="0"/>
              </a:spcAft>
              <a:tabLst>
                <a:tab pos="80778" algn="l"/>
              </a:tabLst>
              <a:defRPr lang="en-US"/>
            </a:pPr>
            <a:r>
              <a:rPr lang="en-US" sz="1000" dirty="0">
                <a:solidFill>
                  <a:prstClr val="white"/>
                </a:solidFill>
                <a:latin typeface="HP Simplified"/>
                <a:ea typeface="HP Simplified W01 Regular" charset="77"/>
                <a:cs typeface="HP Simplified W01 Regular" charset="77"/>
              </a:rPr>
              <a:t>Managed </a:t>
            </a:r>
            <a:r>
              <a:rPr lang="en-US" sz="1000" dirty="0" smtClean="0">
                <a:solidFill>
                  <a:prstClr val="white"/>
                </a:solidFill>
                <a:latin typeface="HP Simplified"/>
                <a:ea typeface="HP Simplified W01 Regular" charset="77"/>
                <a:cs typeface="HP Simplified W01 Regular" charset="77"/>
              </a:rPr>
              <a:t>cloud customers</a:t>
            </a:r>
            <a:endParaRPr lang="en-US" sz="1000" b="1" dirty="0">
              <a:solidFill>
                <a:prstClr val="white"/>
              </a:solidFill>
              <a:latin typeface="HP Simplified"/>
              <a:ea typeface="HP Simplified W01 Regular" charset="77"/>
              <a:cs typeface="HP Simplified W01 Regular" charset="77"/>
            </a:endParaRPr>
          </a:p>
        </p:txBody>
      </p:sp>
      <p:sp>
        <p:nvSpPr>
          <p:cNvPr id="449" name="TextBox 3"/>
          <p:cNvSpPr txBox="1"/>
          <p:nvPr/>
        </p:nvSpPr>
        <p:spPr>
          <a:xfrm>
            <a:off x="6165339" y="1946496"/>
            <a:ext cx="914400" cy="456588"/>
          </a:xfrm>
          <a:prstGeom prst="rect">
            <a:avLst/>
          </a:prstGeom>
          <a:noFill/>
          <a:ln>
            <a:noFill/>
          </a:ln>
        </p:spPr>
        <p:txBody>
          <a:bodyPr wrap="square" lIns="0" tIns="0" rIns="0" bIns="0" anchor="ctr"/>
          <a:lstStyle/>
          <a:p>
            <a:pPr algn="r" defTabSz="457200" fontAlgn="auto">
              <a:spcBef>
                <a:spcPts val="0"/>
              </a:spcBef>
              <a:spcAft>
                <a:spcPts val="0"/>
              </a:spcAft>
              <a:defRPr lang="en-US"/>
            </a:pPr>
            <a:r>
              <a:rPr lang="en-US" sz="2400" b="1" spc="-56" dirty="0">
                <a:solidFill>
                  <a:prstClr val="white"/>
                </a:solidFill>
                <a:latin typeface="HP Simplified"/>
                <a:ea typeface="HP Simplified W01 Bold" charset="77"/>
                <a:cs typeface="HP Simplified W01 Bold" charset="77"/>
              </a:rPr>
              <a:t>40%</a:t>
            </a:r>
          </a:p>
        </p:txBody>
      </p:sp>
      <p:sp>
        <p:nvSpPr>
          <p:cNvPr id="450" name="TextBox 4"/>
          <p:cNvSpPr txBox="1"/>
          <p:nvPr/>
        </p:nvSpPr>
        <p:spPr>
          <a:xfrm>
            <a:off x="7168487" y="1970842"/>
            <a:ext cx="1457040" cy="415456"/>
          </a:xfrm>
          <a:prstGeom prst="rect">
            <a:avLst/>
          </a:prstGeom>
          <a:noFill/>
          <a:ln>
            <a:noFill/>
          </a:ln>
        </p:spPr>
        <p:txBody>
          <a:bodyPr wrap="square" lIns="0" tIns="0" rIns="0" bIns="0" anchor="ctr"/>
          <a:lstStyle/>
          <a:p>
            <a:pPr defTabSz="457200" fontAlgn="auto">
              <a:lnSpc>
                <a:spcPts val="1518"/>
              </a:lnSpc>
              <a:spcBef>
                <a:spcPts val="0"/>
              </a:spcBef>
              <a:spcAft>
                <a:spcPts val="0"/>
              </a:spcAft>
              <a:tabLst>
                <a:tab pos="80778" algn="l"/>
              </a:tabLst>
              <a:defRPr lang="en-US"/>
            </a:pPr>
            <a:r>
              <a:rPr lang="en-US" sz="1000" dirty="0" smtClean="0">
                <a:solidFill>
                  <a:prstClr val="white"/>
                </a:solidFill>
                <a:latin typeface="HP Simplified"/>
                <a:ea typeface="HP Simplified W01 Regular" charset="77"/>
                <a:cs typeface="HP Simplified W01 Regular" charset="77"/>
              </a:rPr>
              <a:t>40% of </a:t>
            </a:r>
            <a:r>
              <a:rPr lang="en-US" sz="1000" dirty="0">
                <a:solidFill>
                  <a:prstClr val="white"/>
                </a:solidFill>
                <a:latin typeface="HP Simplified"/>
                <a:ea typeface="HP Simplified W01 Regular" charset="77"/>
                <a:cs typeface="HP Simplified W01 Regular" charset="77"/>
              </a:rPr>
              <a:t>Fortune 100 </a:t>
            </a:r>
            <a:r>
              <a:rPr lang="en-US" sz="1000" dirty="0" smtClean="0">
                <a:solidFill>
                  <a:prstClr val="white"/>
                </a:solidFill>
                <a:latin typeface="HP Simplified"/>
                <a:ea typeface="HP Simplified W01 Regular" charset="77"/>
                <a:cs typeface="HP Simplified W01 Regular" charset="77"/>
              </a:rPr>
              <a:t> </a:t>
            </a:r>
            <a:br>
              <a:rPr lang="en-US" sz="1000" dirty="0" smtClean="0">
                <a:solidFill>
                  <a:prstClr val="white"/>
                </a:solidFill>
                <a:latin typeface="HP Simplified"/>
                <a:ea typeface="HP Simplified W01 Regular" charset="77"/>
                <a:cs typeface="HP Simplified W01 Regular" charset="77"/>
              </a:rPr>
            </a:br>
            <a:r>
              <a:rPr lang="en-US" sz="1000" dirty="0" smtClean="0">
                <a:solidFill>
                  <a:prstClr val="white"/>
                </a:solidFill>
                <a:latin typeface="HP Simplified"/>
                <a:ea typeface="HP Simplified W01 Regular" charset="77"/>
                <a:cs typeface="HP Simplified W01 Regular" charset="77"/>
              </a:rPr>
              <a:t>companies run HP Cloud</a:t>
            </a:r>
            <a:endParaRPr lang="en-US" sz="1000" b="1" dirty="0">
              <a:solidFill>
                <a:prstClr val="white"/>
              </a:solidFill>
              <a:latin typeface="HP Simplified"/>
              <a:ea typeface="HP Simplified W01 Regular" charset="77"/>
              <a:cs typeface="HP Simplified W01 Regular" charset="77"/>
            </a:endParaRPr>
          </a:p>
        </p:txBody>
      </p:sp>
      <p:sp>
        <p:nvSpPr>
          <p:cNvPr id="451" name="TextBox 7"/>
          <p:cNvSpPr txBox="1"/>
          <p:nvPr/>
        </p:nvSpPr>
        <p:spPr>
          <a:xfrm>
            <a:off x="333915" y="1309509"/>
            <a:ext cx="614158" cy="423531"/>
          </a:xfrm>
          <a:prstGeom prst="rect">
            <a:avLst/>
          </a:prstGeom>
          <a:noFill/>
          <a:ln>
            <a:noFill/>
          </a:ln>
        </p:spPr>
        <p:txBody>
          <a:bodyPr wrap="square" lIns="0" tIns="0" rIns="0" bIns="0" anchor="b"/>
          <a:lstStyle/>
          <a:p>
            <a:pPr algn="r" defTabSz="457200" fontAlgn="auto">
              <a:spcBef>
                <a:spcPts val="0"/>
              </a:spcBef>
              <a:spcAft>
                <a:spcPts val="0"/>
              </a:spcAft>
              <a:defRPr lang="en-US"/>
            </a:pPr>
            <a:r>
              <a:rPr lang="en-US" sz="3600" b="1" spc="-56" dirty="0" smtClean="0">
                <a:solidFill>
                  <a:prstClr val="white"/>
                </a:solidFill>
                <a:latin typeface="HP Simplified"/>
                <a:ea typeface="HP Simplified W01 Bold" charset="77"/>
                <a:cs typeface="HP Simplified W01 Bold" charset="77"/>
              </a:rPr>
              <a:t>81</a:t>
            </a:r>
            <a:endParaRPr lang="en-US" sz="3600" b="1" spc="-56" dirty="0">
              <a:solidFill>
                <a:prstClr val="white"/>
              </a:solidFill>
              <a:latin typeface="HP Simplified"/>
              <a:ea typeface="HP Simplified W01 Bold" charset="77"/>
              <a:cs typeface="HP Simplified W01 Bold" charset="77"/>
            </a:endParaRPr>
          </a:p>
        </p:txBody>
      </p:sp>
      <p:sp>
        <p:nvSpPr>
          <p:cNvPr id="452" name="TextBox 8"/>
          <p:cNvSpPr txBox="1"/>
          <p:nvPr/>
        </p:nvSpPr>
        <p:spPr>
          <a:xfrm>
            <a:off x="1011365" y="1215091"/>
            <a:ext cx="1953678" cy="754509"/>
          </a:xfrm>
          <a:prstGeom prst="rect">
            <a:avLst/>
          </a:prstGeom>
          <a:noFill/>
          <a:ln>
            <a:noFill/>
          </a:ln>
        </p:spPr>
        <p:txBody>
          <a:bodyPr wrap="square" lIns="9144" tIns="9144" rIns="9144" bIns="9144" anchor="t" anchorCtr="0">
            <a:noAutofit/>
          </a:bodyPr>
          <a:lstStyle/>
          <a:p>
            <a:pPr defTabSz="457200" fontAlgn="auto">
              <a:spcBef>
                <a:spcPts val="0"/>
              </a:spcBef>
              <a:spcAft>
                <a:spcPts val="0"/>
              </a:spcAft>
              <a:tabLst>
                <a:tab pos="80778" algn="l"/>
              </a:tabLst>
              <a:defRPr lang="en-US"/>
            </a:pPr>
            <a:r>
              <a:rPr lang="en-US" sz="1100" b="1" dirty="0" smtClean="0">
                <a:solidFill>
                  <a:prstClr val="white"/>
                </a:solidFill>
                <a:latin typeface="HP Simplified"/>
                <a:ea typeface="HP Simplified W01 Regular" charset="77"/>
                <a:cs typeface="HP Simplified W01 Regular" charset="77"/>
              </a:rPr>
              <a:t>HP Leveraged Data Centers</a:t>
            </a:r>
          </a:p>
          <a:p>
            <a:pPr marL="115888" indent="-115888" defTabSz="457200" fontAlgn="auto">
              <a:spcBef>
                <a:spcPts val="0"/>
              </a:spcBef>
              <a:spcAft>
                <a:spcPts val="0"/>
              </a:spcAft>
              <a:buFont typeface="Arial" panose="020B0604020202020204" pitchFamily="34" charset="0"/>
              <a:buChar char="•"/>
              <a:defRPr lang="en-US"/>
            </a:pPr>
            <a:r>
              <a:rPr lang="en-US" sz="900" dirty="0" smtClean="0">
                <a:solidFill>
                  <a:prstClr val="white"/>
                </a:solidFill>
                <a:latin typeface="HP Simplified"/>
                <a:ea typeface="HP Simplified W01 Regular" charset="77"/>
                <a:cs typeface="HP Simplified W01 Regular" charset="77"/>
              </a:rPr>
              <a:t>18 running Virtual Private Cloud </a:t>
            </a:r>
          </a:p>
          <a:p>
            <a:pPr marL="115888" indent="-115888" defTabSz="457200" fontAlgn="auto">
              <a:spcBef>
                <a:spcPts val="0"/>
              </a:spcBef>
              <a:spcAft>
                <a:spcPts val="0"/>
              </a:spcAft>
              <a:buFont typeface="Arial" panose="020B0604020202020204" pitchFamily="34" charset="0"/>
              <a:buChar char="•"/>
              <a:defRPr lang="en-US"/>
            </a:pPr>
            <a:r>
              <a:rPr lang="en-US" sz="900" dirty="0" smtClean="0">
                <a:solidFill>
                  <a:prstClr val="white"/>
                </a:solidFill>
                <a:latin typeface="HP Simplified"/>
                <a:ea typeface="HP Simplified W01 Regular" charset="77"/>
                <a:cs typeface="HP Simplified W01 Regular" charset="77"/>
              </a:rPr>
              <a:t>5 continents with 7 dual pairs</a:t>
            </a:r>
          </a:p>
          <a:p>
            <a:pPr marL="115888" indent="-115888" defTabSz="457200" fontAlgn="auto">
              <a:spcBef>
                <a:spcPts val="0"/>
              </a:spcBef>
              <a:spcAft>
                <a:spcPts val="0"/>
              </a:spcAft>
              <a:buFont typeface="Arial" panose="020B0604020202020204" pitchFamily="34" charset="0"/>
              <a:buChar char="•"/>
              <a:defRPr lang="en-US"/>
            </a:pPr>
            <a:r>
              <a:rPr lang="en-US" sz="900" dirty="0" smtClean="0">
                <a:solidFill>
                  <a:prstClr val="white"/>
                </a:solidFill>
                <a:latin typeface="HP Simplified"/>
                <a:ea typeface="HP Simplified W01 Regular" charset="77"/>
                <a:cs typeface="HP Simplified W01 Regular" charset="77"/>
              </a:rPr>
              <a:t>Expanding to 24 VPC cloud data centers in next 12 months</a:t>
            </a:r>
            <a:endParaRPr lang="en-US" sz="1100" dirty="0">
              <a:solidFill>
                <a:prstClr val="white"/>
              </a:solidFill>
              <a:latin typeface="HP Simplified"/>
              <a:ea typeface="HP Simplified W01 Regular" charset="77"/>
              <a:cs typeface="HP Simplified W01 Regular" charset="77"/>
            </a:endParaRPr>
          </a:p>
        </p:txBody>
      </p:sp>
      <p:sp>
        <p:nvSpPr>
          <p:cNvPr id="453" name="TextBox 9"/>
          <p:cNvSpPr txBox="1"/>
          <p:nvPr/>
        </p:nvSpPr>
        <p:spPr>
          <a:xfrm>
            <a:off x="6165339" y="1099760"/>
            <a:ext cx="914400" cy="430235"/>
          </a:xfrm>
          <a:prstGeom prst="rect">
            <a:avLst/>
          </a:prstGeom>
          <a:noFill/>
          <a:ln>
            <a:noFill/>
          </a:ln>
        </p:spPr>
        <p:txBody>
          <a:bodyPr wrap="square" lIns="0" tIns="0" rIns="0" bIns="0" anchor="b"/>
          <a:lstStyle/>
          <a:p>
            <a:pPr algn="r" defTabSz="457200" fontAlgn="auto">
              <a:spcBef>
                <a:spcPts val="0"/>
              </a:spcBef>
              <a:spcAft>
                <a:spcPts val="0"/>
              </a:spcAft>
              <a:defRPr lang="en-US"/>
            </a:pPr>
            <a:r>
              <a:rPr lang="en-US" sz="2400" b="1" spc="-56" dirty="0">
                <a:solidFill>
                  <a:prstClr val="white"/>
                </a:solidFill>
                <a:latin typeface="HP Simplified"/>
                <a:ea typeface="HP Simplified W01 Bold" charset="77"/>
                <a:cs typeface="HP Simplified W01 Bold" charset="77"/>
              </a:rPr>
              <a:t>1,200+</a:t>
            </a:r>
          </a:p>
        </p:txBody>
      </p:sp>
      <p:sp>
        <p:nvSpPr>
          <p:cNvPr id="454" name="TextBox 10"/>
          <p:cNvSpPr txBox="1"/>
          <p:nvPr/>
        </p:nvSpPr>
        <p:spPr>
          <a:xfrm>
            <a:off x="7168486" y="1217507"/>
            <a:ext cx="1540783" cy="266683"/>
          </a:xfrm>
          <a:prstGeom prst="rect">
            <a:avLst/>
          </a:prstGeom>
          <a:noFill/>
          <a:ln>
            <a:noFill/>
          </a:ln>
        </p:spPr>
        <p:txBody>
          <a:bodyPr wrap="square" lIns="0" tIns="0" rIns="0" bIns="0" anchor="ctr"/>
          <a:lstStyle/>
          <a:p>
            <a:pPr defTabSz="457200" fontAlgn="auto">
              <a:lnSpc>
                <a:spcPts val="1727"/>
              </a:lnSpc>
              <a:spcBef>
                <a:spcPts val="0"/>
              </a:spcBef>
              <a:spcAft>
                <a:spcPts val="0"/>
              </a:spcAft>
              <a:tabLst>
                <a:tab pos="80778" algn="l"/>
              </a:tabLst>
              <a:defRPr lang="en-US"/>
            </a:pPr>
            <a:r>
              <a:rPr lang="en-US" sz="1000" dirty="0" smtClean="0">
                <a:solidFill>
                  <a:prstClr val="white"/>
                </a:solidFill>
                <a:latin typeface="HP Simplified"/>
                <a:ea typeface="HP Simplified W01 Regular" charset="77"/>
                <a:cs typeface="HP Simplified W01 Regular" charset="77"/>
              </a:rPr>
              <a:t>Private cloud clients</a:t>
            </a:r>
            <a:endParaRPr lang="en-US" sz="1000" b="1" dirty="0">
              <a:solidFill>
                <a:prstClr val="white"/>
              </a:solidFill>
              <a:latin typeface="HP Simplified"/>
              <a:ea typeface="HP Simplified W01 Regular" charset="77"/>
              <a:cs typeface="HP Simplified W01 Regular" charset="77"/>
            </a:endParaRPr>
          </a:p>
        </p:txBody>
      </p:sp>
      <p:sp>
        <p:nvSpPr>
          <p:cNvPr id="455" name="TextBox 17"/>
          <p:cNvSpPr txBox="1"/>
          <p:nvPr/>
        </p:nvSpPr>
        <p:spPr>
          <a:xfrm>
            <a:off x="333915" y="1844744"/>
            <a:ext cx="603228" cy="950543"/>
          </a:xfrm>
          <a:prstGeom prst="rect">
            <a:avLst/>
          </a:prstGeom>
          <a:noFill/>
          <a:ln>
            <a:noFill/>
          </a:ln>
        </p:spPr>
        <p:txBody>
          <a:bodyPr wrap="square" lIns="0" tIns="0" rIns="0" bIns="0" anchor="ctr"/>
          <a:lstStyle/>
          <a:p>
            <a:pPr algn="r" defTabSz="457200" fontAlgn="auto">
              <a:spcBef>
                <a:spcPts val="0"/>
              </a:spcBef>
              <a:spcAft>
                <a:spcPts val="0"/>
              </a:spcAft>
              <a:defRPr lang="en-US"/>
            </a:pPr>
            <a:r>
              <a:rPr lang="en-US" sz="3600" b="1" spc="-56" dirty="0">
                <a:solidFill>
                  <a:prstClr val="white"/>
                </a:solidFill>
                <a:latin typeface="HP Simplified"/>
                <a:ea typeface="HP Simplified W01 Bold" charset="77"/>
                <a:cs typeface="HP Simplified W01 Bold" charset="77"/>
              </a:rPr>
              <a:t>27</a:t>
            </a:r>
          </a:p>
        </p:txBody>
      </p:sp>
      <p:sp>
        <p:nvSpPr>
          <p:cNvPr id="456" name="Rectangle 455"/>
          <p:cNvSpPr/>
          <p:nvPr/>
        </p:nvSpPr>
        <p:spPr>
          <a:xfrm>
            <a:off x="1011364" y="2111824"/>
            <a:ext cx="2079385" cy="725527"/>
          </a:xfrm>
          <a:prstGeom prst="rect">
            <a:avLst/>
          </a:prstGeom>
        </p:spPr>
        <p:txBody>
          <a:bodyPr wrap="square" lIns="9144" tIns="9144" rIns="9144" bIns="9144">
            <a:noAutofit/>
          </a:bodyPr>
          <a:lstStyle/>
          <a:p>
            <a:pPr defTabSz="457200" fontAlgn="auto">
              <a:spcBef>
                <a:spcPts val="0"/>
              </a:spcBef>
              <a:spcAft>
                <a:spcPts val="0"/>
              </a:spcAft>
              <a:tabLst>
                <a:tab pos="80778" algn="l"/>
              </a:tabLst>
              <a:defRPr lang="en-US"/>
            </a:pPr>
            <a:r>
              <a:rPr lang="en-US" sz="1100" b="1" dirty="0">
                <a:solidFill>
                  <a:prstClr val="white"/>
                </a:solidFill>
                <a:latin typeface="HP Simplified"/>
                <a:ea typeface="HP Simplified W01 Regular" charset="77"/>
                <a:cs typeface="HP Simplified W01 Regular" charset="77"/>
              </a:rPr>
              <a:t>Total space </a:t>
            </a:r>
            <a:r>
              <a:rPr lang="en-US" sz="1100" b="1" dirty="0" smtClean="0">
                <a:solidFill>
                  <a:prstClr val="white"/>
                </a:solidFill>
                <a:latin typeface="HP Simplified"/>
                <a:ea typeface="HP Simplified W01 Regular" charset="77"/>
                <a:cs typeface="HP Simplified W01 Regular" charset="77"/>
              </a:rPr>
              <a:t>= </a:t>
            </a:r>
            <a:r>
              <a:rPr lang="en-US" sz="1100" b="1" dirty="0">
                <a:solidFill>
                  <a:prstClr val="white"/>
                </a:solidFill>
                <a:latin typeface="HP Simplified"/>
                <a:ea typeface="HP Simplified W01 Regular" charset="77"/>
                <a:cs typeface="HP Simplified W01 Regular" charset="77"/>
              </a:rPr>
              <a:t>27 US football fields</a:t>
            </a:r>
          </a:p>
          <a:p>
            <a:pPr marL="115888" indent="-115888" defTabSz="457200" fontAlgn="auto">
              <a:spcBef>
                <a:spcPts val="0"/>
              </a:spcBef>
              <a:spcAft>
                <a:spcPts val="0"/>
              </a:spcAft>
              <a:buFont typeface="Arial" panose="020B0604020202020204" pitchFamily="34" charset="0"/>
              <a:buChar char="•"/>
              <a:defRPr lang="en-US"/>
            </a:pPr>
            <a:r>
              <a:rPr lang="en-US" sz="900" dirty="0">
                <a:solidFill>
                  <a:prstClr val="white"/>
                </a:solidFill>
                <a:latin typeface="HP Simplified"/>
                <a:ea typeface="HP Simplified W01 Regular" charset="77"/>
                <a:cs typeface="HP Simplified W01 Regular" charset="77"/>
              </a:rPr>
              <a:t>972,429 sqft used end of </a:t>
            </a:r>
            <a:r>
              <a:rPr lang="en-US" sz="900" dirty="0" smtClean="0">
                <a:solidFill>
                  <a:prstClr val="white"/>
                </a:solidFill>
                <a:latin typeface="HP Simplified"/>
                <a:ea typeface="HP Simplified W01 Regular" charset="77"/>
                <a:cs typeface="HP Simplified W01 Regular" charset="77"/>
              </a:rPr>
              <a:t>program</a:t>
            </a:r>
            <a:endParaRPr lang="en-US" sz="900" dirty="0">
              <a:solidFill>
                <a:prstClr val="white"/>
              </a:solidFill>
              <a:latin typeface="HP Simplified"/>
              <a:ea typeface="HP Simplified W01 Regular" charset="77"/>
              <a:cs typeface="HP Simplified W01 Regular" charset="77"/>
            </a:endParaRPr>
          </a:p>
          <a:p>
            <a:pPr marL="115888" indent="-115888" defTabSz="457200" fontAlgn="auto">
              <a:spcBef>
                <a:spcPts val="0"/>
              </a:spcBef>
              <a:spcAft>
                <a:spcPts val="0"/>
              </a:spcAft>
              <a:buFont typeface="Arial" panose="020B0604020202020204" pitchFamily="34" charset="0"/>
              <a:buChar char="•"/>
              <a:defRPr lang="en-US"/>
            </a:pPr>
            <a:r>
              <a:rPr lang="en-US" sz="900" dirty="0">
                <a:solidFill>
                  <a:prstClr val="white"/>
                </a:solidFill>
                <a:latin typeface="HP Simplified"/>
                <a:ea typeface="HP Simplified W01 Regular" charset="77"/>
                <a:cs typeface="HP Simplified W01 Regular" charset="77"/>
              </a:rPr>
              <a:t>599,895 sqft available end of </a:t>
            </a:r>
            <a:r>
              <a:rPr lang="en-US" sz="900" dirty="0" smtClean="0">
                <a:solidFill>
                  <a:prstClr val="white"/>
                </a:solidFill>
                <a:latin typeface="HP Simplified"/>
                <a:ea typeface="HP Simplified W01 Regular" charset="77"/>
                <a:cs typeface="HP Simplified W01 Regular" charset="77"/>
              </a:rPr>
              <a:t>program</a:t>
            </a:r>
          </a:p>
          <a:p>
            <a:pPr marL="115888" indent="-115888" defTabSz="457200" fontAlgn="auto">
              <a:spcBef>
                <a:spcPts val="0"/>
              </a:spcBef>
              <a:spcAft>
                <a:spcPts val="0"/>
              </a:spcAft>
              <a:buFont typeface="Arial" panose="020B0604020202020204" pitchFamily="34" charset="0"/>
              <a:buChar char="•"/>
              <a:defRPr lang="en-US"/>
            </a:pPr>
            <a:r>
              <a:rPr lang="en-US" sz="900" dirty="0" smtClean="0">
                <a:solidFill>
                  <a:prstClr val="white"/>
                </a:solidFill>
                <a:latin typeface="HP Simplified"/>
                <a:ea typeface="HP Simplified W01 Regular" charset="77"/>
                <a:cs typeface="HP Simplified W01 Regular" charset="77"/>
              </a:rPr>
              <a:t>160 PB (Petabytes) online storage </a:t>
            </a:r>
          </a:p>
          <a:p>
            <a:pPr marL="115888" indent="-115888" defTabSz="457200" fontAlgn="auto">
              <a:spcBef>
                <a:spcPts val="0"/>
              </a:spcBef>
              <a:spcAft>
                <a:spcPts val="0"/>
              </a:spcAft>
              <a:buFont typeface="Arial" panose="020B0604020202020204" pitchFamily="34" charset="0"/>
              <a:buChar char="•"/>
              <a:defRPr lang="en-US"/>
            </a:pPr>
            <a:r>
              <a:rPr lang="en-US" sz="900" dirty="0" smtClean="0">
                <a:solidFill>
                  <a:prstClr val="white"/>
                </a:solidFill>
                <a:latin typeface="HP Simplified"/>
                <a:ea typeface="HP Simplified W01 Regular" charset="77"/>
                <a:cs typeface="HP Simplified W01 Regular" charset="77"/>
              </a:rPr>
              <a:t>700 </a:t>
            </a:r>
            <a:r>
              <a:rPr lang="en-US" sz="900" dirty="0">
                <a:solidFill>
                  <a:prstClr val="white"/>
                </a:solidFill>
                <a:latin typeface="HP Simplified"/>
                <a:ea typeface="HP Simplified W01 Regular" charset="77"/>
                <a:cs typeface="HP Simplified W01 Regular" charset="77"/>
              </a:rPr>
              <a:t>PB of backed-up data</a:t>
            </a:r>
          </a:p>
        </p:txBody>
      </p:sp>
      <p:sp>
        <p:nvSpPr>
          <p:cNvPr id="457" name="TextBox 14"/>
          <p:cNvSpPr txBox="1"/>
          <p:nvPr/>
        </p:nvSpPr>
        <p:spPr>
          <a:xfrm>
            <a:off x="4521452" y="1202170"/>
            <a:ext cx="1467931" cy="1115609"/>
          </a:xfrm>
          <a:prstGeom prst="rect">
            <a:avLst/>
          </a:prstGeom>
          <a:noFill/>
          <a:ln>
            <a:noFill/>
          </a:ln>
        </p:spPr>
        <p:txBody>
          <a:bodyPr wrap="square" lIns="0" tIns="0" rIns="0" bIns="0" anchor="t"/>
          <a:lstStyle/>
          <a:p>
            <a:pPr defTabSz="457200" fontAlgn="auto">
              <a:lnSpc>
                <a:spcPts val="1518"/>
              </a:lnSpc>
              <a:spcBef>
                <a:spcPts val="0"/>
              </a:spcBef>
              <a:spcAft>
                <a:spcPts val="0"/>
              </a:spcAft>
              <a:tabLst>
                <a:tab pos="80778" algn="l"/>
              </a:tabLst>
              <a:defRPr lang="en-US"/>
            </a:pPr>
            <a:r>
              <a:rPr lang="en-US" sz="1000" b="1" dirty="0" smtClean="0">
                <a:solidFill>
                  <a:prstClr val="white"/>
                </a:solidFill>
                <a:latin typeface="HP Simplified"/>
                <a:ea typeface="HP Simplified W01 Regular" charset="77"/>
                <a:cs typeface="HP Simplified W01 Regular" charset="77"/>
              </a:rPr>
              <a:t>45,000</a:t>
            </a:r>
            <a:r>
              <a:rPr lang="en-US" sz="1000" dirty="0" smtClean="0">
                <a:solidFill>
                  <a:prstClr val="white"/>
                </a:solidFill>
                <a:latin typeface="HP Simplified"/>
                <a:ea typeface="HP Simplified W01 Regular" charset="77"/>
                <a:cs typeface="HP Simplified W01 Regular" charset="77"/>
              </a:rPr>
              <a:t> application    resources with </a:t>
            </a:r>
            <a:r>
              <a:rPr lang="en-US" sz="1000" b="1" dirty="0">
                <a:solidFill>
                  <a:prstClr val="white"/>
                </a:solidFill>
                <a:latin typeface="HP Simplified"/>
                <a:ea typeface="HP Simplified W01 Regular" charset="77"/>
                <a:cs typeface="HP Simplified W01 Regular" charset="77"/>
              </a:rPr>
              <a:t>12,000+ </a:t>
            </a:r>
            <a:r>
              <a:rPr lang="en-US" sz="1000" dirty="0" smtClean="0">
                <a:solidFill>
                  <a:prstClr val="white"/>
                </a:solidFill>
                <a:latin typeface="HP Simplified"/>
                <a:ea typeface="HP Simplified W01 Regular" charset="77"/>
                <a:cs typeface="HP Simplified W01 Regular" charset="77"/>
              </a:rPr>
              <a:t>ERP professionals </a:t>
            </a:r>
          </a:p>
          <a:p>
            <a:pPr defTabSz="457200" fontAlgn="auto">
              <a:lnSpc>
                <a:spcPts val="1518"/>
              </a:lnSpc>
              <a:spcBef>
                <a:spcPts val="0"/>
              </a:spcBef>
              <a:spcAft>
                <a:spcPts val="0"/>
              </a:spcAft>
              <a:tabLst>
                <a:tab pos="80778" algn="l"/>
              </a:tabLst>
              <a:defRPr lang="en-US"/>
            </a:pPr>
            <a:endParaRPr lang="en-US" sz="1000" dirty="0" smtClean="0">
              <a:solidFill>
                <a:prstClr val="white"/>
              </a:solidFill>
              <a:latin typeface="HP Simplified"/>
              <a:ea typeface="HP Simplified W01 Regular" charset="77"/>
              <a:cs typeface="HP Simplified W01 Regular" charset="77"/>
            </a:endParaRPr>
          </a:p>
          <a:p>
            <a:pPr defTabSz="457200">
              <a:spcBef>
                <a:spcPts val="0"/>
              </a:spcBef>
              <a:spcAft>
                <a:spcPts val="0"/>
              </a:spcAft>
            </a:pPr>
            <a:r>
              <a:rPr lang="en-US" sz="1000" dirty="0" smtClean="0">
                <a:solidFill>
                  <a:prstClr val="white"/>
                </a:solidFill>
                <a:latin typeface="HP Simplified"/>
                <a:cs typeface="HP Simplified W04 Bold"/>
              </a:rPr>
              <a:t>private </a:t>
            </a:r>
            <a:r>
              <a:rPr lang="en-US" sz="1000" dirty="0">
                <a:solidFill>
                  <a:prstClr val="white"/>
                </a:solidFill>
                <a:latin typeface="HP Simplified"/>
                <a:cs typeface="HP Simplified W04 Bold"/>
              </a:rPr>
              <a:t>cloud provider </a:t>
            </a:r>
            <a:endParaRPr lang="en-US" sz="1050" dirty="0">
              <a:solidFill>
                <a:prstClr val="white"/>
              </a:solidFill>
              <a:latin typeface="HP Simplified"/>
              <a:cs typeface="HP Simplified W04 Bold"/>
            </a:endParaRPr>
          </a:p>
          <a:p>
            <a:pPr defTabSz="457200" fontAlgn="auto">
              <a:lnSpc>
                <a:spcPts val="1518"/>
              </a:lnSpc>
              <a:spcBef>
                <a:spcPts val="0"/>
              </a:spcBef>
              <a:spcAft>
                <a:spcPts val="0"/>
              </a:spcAft>
              <a:tabLst>
                <a:tab pos="80778" algn="l"/>
              </a:tabLst>
              <a:defRPr lang="en-US"/>
            </a:pPr>
            <a:endParaRPr lang="en-US" sz="600" dirty="0">
              <a:solidFill>
                <a:prstClr val="white"/>
              </a:solidFill>
              <a:latin typeface="HP Simplified"/>
              <a:ea typeface="HP Simplified W01 Regular" charset="77"/>
              <a:cs typeface="HP Simplified W01 Regular" charset="77"/>
            </a:endParaRPr>
          </a:p>
        </p:txBody>
      </p:sp>
      <p:sp>
        <p:nvSpPr>
          <p:cNvPr id="458" name="TextBox 3"/>
          <p:cNvSpPr txBox="1"/>
          <p:nvPr/>
        </p:nvSpPr>
        <p:spPr>
          <a:xfrm>
            <a:off x="3188265" y="1723074"/>
            <a:ext cx="1048618" cy="539496"/>
          </a:xfrm>
          <a:prstGeom prst="rect">
            <a:avLst/>
          </a:prstGeom>
          <a:noFill/>
          <a:ln>
            <a:noFill/>
          </a:ln>
        </p:spPr>
        <p:txBody>
          <a:bodyPr wrap="square" lIns="0" tIns="0" rIns="0" bIns="0" anchor="ctr"/>
          <a:lstStyle/>
          <a:p>
            <a:pPr algn="r">
              <a:defRPr lang="en-US"/>
            </a:pPr>
            <a:r>
              <a:rPr lang="en-US" sz="2400" b="1" spc="-56" dirty="0" smtClean="0">
                <a:solidFill>
                  <a:prstClr val="white"/>
                </a:solidFill>
                <a:latin typeface="HP Simplified"/>
                <a:ea typeface="HP Simplified W01 Bold" charset="77"/>
                <a:cs typeface="HP Simplified W04 Bold"/>
              </a:rPr>
              <a:t>#1   </a:t>
            </a:r>
            <a:endParaRPr lang="en-US" sz="2400" b="1" spc="-56" dirty="0">
              <a:solidFill>
                <a:prstClr val="white"/>
              </a:solidFill>
              <a:latin typeface="HP Simplified"/>
              <a:ea typeface="HP Simplified W01 Bold" charset="77"/>
              <a:cs typeface="HP Simplified W04 Bold"/>
            </a:endParaRPr>
          </a:p>
        </p:txBody>
      </p:sp>
      <p:sp>
        <p:nvSpPr>
          <p:cNvPr id="459" name="Title 2"/>
          <p:cNvSpPr txBox="1">
            <a:spLocks/>
          </p:cNvSpPr>
          <p:nvPr/>
        </p:nvSpPr>
        <p:spPr bwMode="black">
          <a:xfrm>
            <a:off x="4543432" y="1092542"/>
            <a:ext cx="1591697" cy="557414"/>
          </a:xfrm>
          <a:prstGeom prst="rect">
            <a:avLst/>
          </a:prstGeom>
          <a:ln>
            <a:noFill/>
          </a:ln>
        </p:spPr>
        <p:txBody>
          <a:bodyPr vert="horz" wrap="square" lIns="0" tIns="0" rIns="0" bIns="0" rtlCol="0" anchor="ctr"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endParaRPr lang="en-US" sz="1050" b="0" dirty="0">
              <a:solidFill>
                <a:prstClr val="white"/>
              </a:solidFill>
              <a:latin typeface="HP Simplified"/>
              <a:cs typeface="HP Simplified W04 Bold"/>
            </a:endParaRPr>
          </a:p>
        </p:txBody>
      </p:sp>
      <p:sp>
        <p:nvSpPr>
          <p:cNvPr id="460" name="TextBox 3"/>
          <p:cNvSpPr txBox="1"/>
          <p:nvPr/>
        </p:nvSpPr>
        <p:spPr>
          <a:xfrm>
            <a:off x="3295393" y="2281011"/>
            <a:ext cx="1133806" cy="398100"/>
          </a:xfrm>
          <a:prstGeom prst="rect">
            <a:avLst/>
          </a:prstGeom>
          <a:noFill/>
          <a:ln>
            <a:noFill/>
          </a:ln>
        </p:spPr>
        <p:txBody>
          <a:bodyPr wrap="square" lIns="0" tIns="0" rIns="0" bIns="0" anchor="ctr"/>
          <a:lstStyle/>
          <a:p>
            <a:pPr algn="r">
              <a:defRPr lang="en-US"/>
            </a:pPr>
            <a:r>
              <a:rPr lang="en-US" sz="2400" b="1" spc="-56" dirty="0" smtClean="0">
                <a:solidFill>
                  <a:prstClr val="white"/>
                </a:solidFill>
                <a:latin typeface="HP Simplified"/>
                <a:ea typeface="HP Simplified W01 Bold" charset="77"/>
                <a:cs typeface="HP Simplified W04 Bold"/>
              </a:rPr>
              <a:t>$Billions</a:t>
            </a:r>
            <a:endParaRPr lang="en-US" sz="2400" b="1" spc="-56" dirty="0">
              <a:solidFill>
                <a:prstClr val="white"/>
              </a:solidFill>
              <a:latin typeface="HP Simplified"/>
              <a:ea typeface="HP Simplified W01 Bold" charset="77"/>
              <a:cs typeface="HP Simplified W04 Bold"/>
            </a:endParaRPr>
          </a:p>
        </p:txBody>
      </p:sp>
      <p:sp>
        <p:nvSpPr>
          <p:cNvPr id="461" name="Title 2"/>
          <p:cNvSpPr txBox="1">
            <a:spLocks/>
          </p:cNvSpPr>
          <p:nvPr/>
        </p:nvSpPr>
        <p:spPr bwMode="black">
          <a:xfrm>
            <a:off x="4543431" y="2248290"/>
            <a:ext cx="1150897" cy="463542"/>
          </a:xfrm>
          <a:prstGeom prst="rect">
            <a:avLst/>
          </a:prstGeom>
          <a:ln>
            <a:noFill/>
          </a:ln>
        </p:spPr>
        <p:txBody>
          <a:bodyPr vert="horz" wrap="square" lIns="0" tIns="0" rIns="0" bIns="0" rtlCol="0" anchor="ctr"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lang="en-US" sz="1000" b="0" dirty="0" smtClean="0">
                <a:solidFill>
                  <a:prstClr val="white"/>
                </a:solidFill>
                <a:latin typeface="HP Simplified"/>
                <a:cs typeface="HP Simplified W04 Bold"/>
              </a:rPr>
              <a:t>largest single HP incremental investment in cloud</a:t>
            </a:r>
            <a:endParaRPr lang="en-US" sz="1000" b="0" dirty="0">
              <a:solidFill>
                <a:prstClr val="white"/>
              </a:solidFill>
              <a:latin typeface="HP Simplified"/>
              <a:cs typeface="HP Simplified W04 Bold"/>
            </a:endParaRPr>
          </a:p>
        </p:txBody>
      </p:sp>
      <p:sp>
        <p:nvSpPr>
          <p:cNvPr id="462" name="Oval 461"/>
          <p:cNvSpPr>
            <a:spLocks noChangeAspect="1"/>
          </p:cNvSpPr>
          <p:nvPr/>
        </p:nvSpPr>
        <p:spPr>
          <a:xfrm>
            <a:off x="1616037" y="3523781"/>
            <a:ext cx="99691" cy="9969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sp>
        <p:nvSpPr>
          <p:cNvPr id="463" name="Rectangle 462"/>
          <p:cNvSpPr/>
          <p:nvPr/>
        </p:nvSpPr>
        <p:spPr>
          <a:xfrm>
            <a:off x="1071268" y="3323726"/>
            <a:ext cx="495649" cy="200055"/>
          </a:xfrm>
          <a:prstGeom prst="rect">
            <a:avLst/>
          </a:prstGeom>
        </p:spPr>
        <p:txBody>
          <a:bodyPr wrap="none">
            <a:spAutoFit/>
          </a:bodyPr>
          <a:lstStyle/>
          <a:p>
            <a:pPr algn="ctr" defTabSz="457200" fontAlgn="auto">
              <a:spcBef>
                <a:spcPts val="0"/>
              </a:spcBef>
              <a:spcAft>
                <a:spcPts val="0"/>
              </a:spcAft>
            </a:pPr>
            <a:r>
              <a:rPr lang="en-GB" sz="700" b="1" dirty="0" smtClean="0">
                <a:solidFill>
                  <a:prstClr val="black"/>
                </a:solidFill>
                <a:latin typeface="HP Simplified"/>
              </a:rPr>
              <a:t>Toronto</a:t>
            </a:r>
          </a:p>
        </p:txBody>
      </p:sp>
      <p:cxnSp>
        <p:nvCxnSpPr>
          <p:cNvPr id="464" name="Straight Connector 463"/>
          <p:cNvCxnSpPr/>
          <p:nvPr/>
        </p:nvCxnSpPr>
        <p:spPr>
          <a:xfrm flipH="1" flipV="1">
            <a:off x="1479376" y="3480289"/>
            <a:ext cx="160904" cy="103803"/>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65" name="Oval 464"/>
          <p:cNvSpPr>
            <a:spLocks noChangeAspect="1"/>
          </p:cNvSpPr>
          <p:nvPr/>
        </p:nvSpPr>
        <p:spPr>
          <a:xfrm>
            <a:off x="1825160" y="3670219"/>
            <a:ext cx="99691" cy="9969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400" dirty="0">
              <a:solidFill>
                <a:prstClr val="white"/>
              </a:solidFill>
            </a:endParaRPr>
          </a:p>
        </p:txBody>
      </p:sp>
      <p:sp>
        <p:nvSpPr>
          <p:cNvPr id="466" name="Rectangle 465"/>
          <p:cNvSpPr/>
          <p:nvPr/>
        </p:nvSpPr>
        <p:spPr>
          <a:xfrm>
            <a:off x="2035828" y="3643113"/>
            <a:ext cx="526106" cy="200055"/>
          </a:xfrm>
          <a:prstGeom prst="rect">
            <a:avLst/>
          </a:prstGeom>
        </p:spPr>
        <p:txBody>
          <a:bodyPr wrap="none">
            <a:spAutoFit/>
          </a:bodyPr>
          <a:lstStyle/>
          <a:p>
            <a:pPr algn="ctr" defTabSz="457200" fontAlgn="auto">
              <a:spcBef>
                <a:spcPts val="0"/>
              </a:spcBef>
              <a:spcAft>
                <a:spcPts val="0"/>
              </a:spcAft>
            </a:pPr>
            <a:r>
              <a:rPr lang="en-GB" sz="700" b="1" dirty="0" smtClean="0">
                <a:solidFill>
                  <a:prstClr val="black"/>
                </a:solidFill>
                <a:latin typeface="HP Simplified"/>
              </a:rPr>
              <a:t>Littleton</a:t>
            </a:r>
          </a:p>
        </p:txBody>
      </p:sp>
      <p:cxnSp>
        <p:nvCxnSpPr>
          <p:cNvPr id="467" name="Straight Connector 466"/>
          <p:cNvCxnSpPr/>
          <p:nvPr/>
        </p:nvCxnSpPr>
        <p:spPr>
          <a:xfrm flipH="1" flipV="1">
            <a:off x="1945540" y="3739306"/>
            <a:ext cx="145368" cy="10651"/>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68" name="TextBox 13"/>
          <p:cNvSpPr txBox="1"/>
          <p:nvPr/>
        </p:nvSpPr>
        <p:spPr>
          <a:xfrm>
            <a:off x="3243508" y="939801"/>
            <a:ext cx="1027315" cy="568250"/>
          </a:xfrm>
          <a:prstGeom prst="rect">
            <a:avLst/>
          </a:prstGeom>
          <a:noFill/>
          <a:ln>
            <a:noFill/>
          </a:ln>
        </p:spPr>
        <p:txBody>
          <a:bodyPr wrap="square" lIns="0" tIns="0" rIns="0" bIns="0" anchor="b"/>
          <a:lstStyle/>
          <a:p>
            <a:pPr algn="r" defTabSz="457200" fontAlgn="auto">
              <a:spcBef>
                <a:spcPts val="0"/>
              </a:spcBef>
              <a:spcAft>
                <a:spcPts val="0"/>
              </a:spcAft>
              <a:defRPr lang="en-US"/>
            </a:pPr>
            <a:r>
              <a:rPr lang="en-US" sz="2400" b="1" spc="-56" dirty="0" smtClean="0">
                <a:solidFill>
                  <a:prstClr val="white"/>
                </a:solidFill>
                <a:latin typeface="HP Simplified"/>
                <a:ea typeface="HP Simplified W01 Bold" charset="77"/>
                <a:cs typeface="HP Simplified W01 Bold" charset="77"/>
              </a:rPr>
              <a:t>45,000</a:t>
            </a:r>
            <a:endParaRPr lang="en-US" sz="2400" b="1" spc="-56" dirty="0">
              <a:solidFill>
                <a:prstClr val="white"/>
              </a:solidFill>
              <a:latin typeface="HP Simplified"/>
              <a:ea typeface="HP Simplified W01 Bold" charset="77"/>
              <a:cs typeface="HP Simplified W01 Bold" charset="77"/>
            </a:endParaRPr>
          </a:p>
        </p:txBody>
      </p:sp>
      <p:sp>
        <p:nvSpPr>
          <p:cNvPr id="3" name="Rectangle 2"/>
          <p:cNvSpPr/>
          <p:nvPr/>
        </p:nvSpPr>
        <p:spPr>
          <a:xfrm>
            <a:off x="0" y="4931182"/>
            <a:ext cx="8205013" cy="2123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460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Built to meet your business needs</a:t>
            </a:r>
            <a:endParaRPr lang="en-US" dirty="0">
              <a:solidFill>
                <a:srgbClr val="000000"/>
              </a:solidFill>
            </a:endParaRPr>
          </a:p>
        </p:txBody>
      </p:sp>
      <p:sp>
        <p:nvSpPr>
          <p:cNvPr id="8" name="Content Placeholder 2"/>
          <p:cNvSpPr>
            <a:spLocks noGrp="1"/>
          </p:cNvSpPr>
          <p:nvPr>
            <p:ph sz="half" idx="1"/>
          </p:nvPr>
        </p:nvSpPr>
        <p:spPr>
          <a:xfrm>
            <a:off x="4519414" y="2703461"/>
            <a:ext cx="1944414" cy="1693368"/>
          </a:xfrm>
        </p:spPr>
        <p:txBody>
          <a:bodyPr/>
          <a:lstStyle/>
          <a:p>
            <a:pPr lvl="2">
              <a:spcAft>
                <a:spcPts val="300"/>
              </a:spcAft>
            </a:pPr>
            <a:r>
              <a:rPr lang="en-US" sz="1200" dirty="0">
                <a:solidFill>
                  <a:schemeClr val="tx1"/>
                </a:solidFill>
              </a:rPr>
              <a:t>Enables service </a:t>
            </a:r>
            <a:br>
              <a:rPr lang="en-US" sz="1200" dirty="0">
                <a:solidFill>
                  <a:schemeClr val="tx1"/>
                </a:solidFill>
              </a:rPr>
            </a:br>
            <a:r>
              <a:rPr lang="en-US" sz="1200" dirty="0">
                <a:solidFill>
                  <a:schemeClr val="tx1"/>
                </a:solidFill>
              </a:rPr>
              <a:t>flexibility and portability</a:t>
            </a:r>
          </a:p>
          <a:p>
            <a:pPr lvl="2">
              <a:spcAft>
                <a:spcPts val="300"/>
              </a:spcAft>
            </a:pPr>
            <a:r>
              <a:rPr lang="en-US" sz="1200" dirty="0">
                <a:solidFill>
                  <a:schemeClr val="tx1"/>
                </a:solidFill>
              </a:rPr>
              <a:t>Heterogeneous (hypervisor, deployment, development, infrastructure)</a:t>
            </a:r>
          </a:p>
          <a:p>
            <a:pPr lvl="2">
              <a:spcAft>
                <a:spcPts val="300"/>
              </a:spcAft>
            </a:pPr>
            <a:r>
              <a:rPr lang="en-US" sz="1200" dirty="0">
                <a:solidFill>
                  <a:schemeClr val="tx1"/>
                </a:solidFill>
              </a:rPr>
              <a:t>Designed with </a:t>
            </a:r>
            <a:r>
              <a:rPr lang="en-US" sz="1200" dirty="0" smtClean="0">
                <a:solidFill>
                  <a:schemeClr val="tx1"/>
                </a:solidFill>
              </a:rPr>
              <a:t>public </a:t>
            </a:r>
            <a:br>
              <a:rPr lang="en-US" sz="1200" dirty="0" smtClean="0">
                <a:solidFill>
                  <a:schemeClr val="tx1"/>
                </a:solidFill>
              </a:rPr>
            </a:br>
            <a:r>
              <a:rPr lang="en-US" sz="1200" dirty="0" smtClean="0">
                <a:solidFill>
                  <a:schemeClr val="tx1"/>
                </a:solidFill>
              </a:rPr>
              <a:t>sector in </a:t>
            </a:r>
            <a:r>
              <a:rPr lang="en-US" sz="1200" dirty="0">
                <a:solidFill>
                  <a:schemeClr val="tx1"/>
                </a:solidFill>
              </a:rPr>
              <a:t>mind</a:t>
            </a:r>
          </a:p>
        </p:txBody>
      </p:sp>
      <p:sp>
        <p:nvSpPr>
          <p:cNvPr id="10" name="Content Placeholder 2"/>
          <p:cNvSpPr>
            <a:spLocks noGrp="1"/>
          </p:cNvSpPr>
          <p:nvPr>
            <p:ph sz="half" idx="2"/>
          </p:nvPr>
        </p:nvSpPr>
        <p:spPr>
          <a:xfrm>
            <a:off x="6525138" y="2703461"/>
            <a:ext cx="1944414" cy="1693368"/>
          </a:xfrm>
        </p:spPr>
        <p:txBody>
          <a:bodyPr/>
          <a:lstStyle/>
          <a:p>
            <a:pPr lvl="2">
              <a:spcAft>
                <a:spcPts val="300"/>
              </a:spcAft>
            </a:pPr>
            <a:r>
              <a:rPr lang="en-US" sz="1200" dirty="0" smtClean="0">
                <a:solidFill>
                  <a:schemeClr val="tx1"/>
                </a:solidFill>
              </a:rPr>
              <a:t>1000+ customer </a:t>
            </a:r>
            <a:r>
              <a:rPr lang="en-US" sz="1200" dirty="0">
                <a:solidFill>
                  <a:schemeClr val="tx1"/>
                </a:solidFill>
              </a:rPr>
              <a:t>engagements</a:t>
            </a:r>
          </a:p>
          <a:p>
            <a:pPr lvl="2">
              <a:spcAft>
                <a:spcPts val="300"/>
              </a:spcAft>
            </a:pPr>
            <a:r>
              <a:rPr lang="en-US" sz="1200" dirty="0">
                <a:solidFill>
                  <a:schemeClr val="tx1"/>
                </a:solidFill>
              </a:rPr>
              <a:t>Knowledge running large-scale cloud environments</a:t>
            </a:r>
          </a:p>
        </p:txBody>
      </p:sp>
      <p:sp>
        <p:nvSpPr>
          <p:cNvPr id="6" name="Content Placeholder 2"/>
          <p:cNvSpPr>
            <a:spLocks noGrp="1"/>
          </p:cNvSpPr>
          <p:nvPr>
            <p:ph sz="half" idx="4294967295"/>
          </p:nvPr>
        </p:nvSpPr>
        <p:spPr>
          <a:xfrm>
            <a:off x="550969" y="2741613"/>
            <a:ext cx="1874838" cy="1693862"/>
          </a:xfrm>
        </p:spPr>
        <p:txBody>
          <a:bodyPr/>
          <a:lstStyle/>
          <a:p>
            <a:pPr lvl="2">
              <a:spcAft>
                <a:spcPts val="300"/>
              </a:spcAft>
            </a:pPr>
            <a:r>
              <a:rPr lang="en-US" sz="1200" dirty="0">
                <a:solidFill>
                  <a:schemeClr val="tx1"/>
                </a:solidFill>
              </a:rPr>
              <a:t>Spans traditional IT, private, managed, and public cloud</a:t>
            </a:r>
          </a:p>
          <a:p>
            <a:pPr lvl="2">
              <a:spcAft>
                <a:spcPts val="300"/>
              </a:spcAft>
            </a:pPr>
            <a:r>
              <a:rPr lang="en-US" sz="1200" dirty="0">
                <a:solidFill>
                  <a:schemeClr val="tx1"/>
                </a:solidFill>
              </a:rPr>
              <a:t>Supports infrastructure, </a:t>
            </a:r>
            <a:r>
              <a:rPr lang="en-US" sz="1200" dirty="0" smtClean="0">
                <a:solidFill>
                  <a:schemeClr val="tx1"/>
                </a:solidFill>
              </a:rPr>
              <a:t>applications, </a:t>
            </a:r>
            <a:r>
              <a:rPr lang="en-US" sz="1200" dirty="0">
                <a:solidFill>
                  <a:schemeClr val="tx1"/>
                </a:solidFill>
              </a:rPr>
              <a:t>and information</a:t>
            </a:r>
          </a:p>
        </p:txBody>
      </p:sp>
      <p:sp>
        <p:nvSpPr>
          <p:cNvPr id="3" name="Content Placeholder 2"/>
          <p:cNvSpPr>
            <a:spLocks noGrp="1"/>
          </p:cNvSpPr>
          <p:nvPr>
            <p:ph sz="half" idx="4294967295"/>
          </p:nvPr>
        </p:nvSpPr>
        <p:spPr>
          <a:xfrm>
            <a:off x="2527037" y="2741613"/>
            <a:ext cx="1906588" cy="1693862"/>
          </a:xfrm>
        </p:spPr>
        <p:txBody>
          <a:bodyPr/>
          <a:lstStyle/>
          <a:p>
            <a:pPr lvl="2">
              <a:spcAft>
                <a:spcPts val="300"/>
              </a:spcAft>
            </a:pPr>
            <a:r>
              <a:rPr lang="en-US" sz="1200" dirty="0">
                <a:solidFill>
                  <a:schemeClr val="tx1"/>
                </a:solidFill>
              </a:rPr>
              <a:t>Converged infrastructure</a:t>
            </a:r>
          </a:p>
          <a:p>
            <a:pPr lvl="2">
              <a:spcAft>
                <a:spcPts val="300"/>
              </a:spcAft>
            </a:pPr>
            <a:r>
              <a:rPr lang="en-US" sz="1200" dirty="0">
                <a:solidFill>
                  <a:schemeClr val="tx1"/>
                </a:solidFill>
              </a:rPr>
              <a:t>Converged management</a:t>
            </a:r>
            <a:br>
              <a:rPr lang="en-US" sz="1200" dirty="0">
                <a:solidFill>
                  <a:schemeClr val="tx1"/>
                </a:solidFill>
              </a:rPr>
            </a:br>
            <a:r>
              <a:rPr lang="en-US" sz="1200" dirty="0">
                <a:solidFill>
                  <a:schemeClr val="tx1"/>
                </a:solidFill>
              </a:rPr>
              <a:t>and security</a:t>
            </a:r>
          </a:p>
          <a:p>
            <a:pPr lvl="2">
              <a:spcAft>
                <a:spcPts val="300"/>
              </a:spcAft>
            </a:pPr>
            <a:r>
              <a:rPr lang="en-US" sz="1200" dirty="0">
                <a:solidFill>
                  <a:schemeClr val="tx1"/>
                </a:solidFill>
              </a:rPr>
              <a:t>Converged information</a:t>
            </a:r>
          </a:p>
          <a:p>
            <a:endParaRPr lang="en-US" sz="2000" dirty="0">
              <a:solidFill>
                <a:schemeClr val="tx1"/>
              </a:solidFill>
            </a:endParaRPr>
          </a:p>
        </p:txBody>
      </p:sp>
      <p:grpSp>
        <p:nvGrpSpPr>
          <p:cNvPr id="24" name="Group 23"/>
          <p:cNvGrpSpPr/>
          <p:nvPr/>
        </p:nvGrpSpPr>
        <p:grpSpPr>
          <a:xfrm>
            <a:off x="477685" y="2148058"/>
            <a:ext cx="8000625" cy="487886"/>
            <a:chOff x="477685" y="2148058"/>
            <a:chExt cx="8000625" cy="487886"/>
          </a:xfrm>
        </p:grpSpPr>
        <p:sp>
          <p:nvSpPr>
            <p:cNvPr id="16" name="Round Single Corner Rectangle 15"/>
            <p:cNvSpPr/>
            <p:nvPr/>
          </p:nvSpPr>
          <p:spPr>
            <a:xfrm rot="10800000">
              <a:off x="477685" y="2148058"/>
              <a:ext cx="1948122" cy="487886"/>
            </a:xfrm>
            <a:prstGeom prst="round1Rect">
              <a:avLst>
                <a:gd name="adj" fmla="val 0"/>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lIns="137160" anchor="ctr"/>
            <a:lstStyle/>
            <a:p>
              <a:pPr fontAlgn="auto">
                <a:lnSpc>
                  <a:spcPts val="1500"/>
                </a:lnSpc>
                <a:spcBef>
                  <a:spcPts val="0"/>
                </a:spcBef>
                <a:spcAft>
                  <a:spcPts val="400"/>
                </a:spcAft>
                <a:defRPr/>
              </a:pPr>
              <a:endParaRPr lang="en-GB" sz="1200" b="1" dirty="0">
                <a:cs typeface="Arial"/>
              </a:endParaRPr>
            </a:p>
          </p:txBody>
        </p:sp>
        <p:sp>
          <p:nvSpPr>
            <p:cNvPr id="17" name="Round Single Corner Rectangle 16"/>
            <p:cNvSpPr/>
            <p:nvPr/>
          </p:nvSpPr>
          <p:spPr>
            <a:xfrm>
              <a:off x="2506270" y="2148058"/>
              <a:ext cx="1948122" cy="487886"/>
            </a:xfrm>
            <a:prstGeom prst="round1Rect">
              <a:avLst>
                <a:gd name="adj" fmla="val 0"/>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lIns="137160" anchor="ctr"/>
            <a:lstStyle/>
            <a:p>
              <a:pPr fontAlgn="auto">
                <a:lnSpc>
                  <a:spcPts val="1500"/>
                </a:lnSpc>
                <a:spcBef>
                  <a:spcPts val="0"/>
                </a:spcBef>
                <a:spcAft>
                  <a:spcPts val="400"/>
                </a:spcAft>
                <a:defRPr/>
              </a:pPr>
              <a:r>
                <a:rPr lang="en-GB" sz="1600" b="1" dirty="0">
                  <a:cs typeface="Arial"/>
                </a:rPr>
                <a:t>Hybrid delivery</a:t>
              </a:r>
            </a:p>
          </p:txBody>
        </p:sp>
        <p:sp>
          <p:nvSpPr>
            <p:cNvPr id="18" name="Round Single Corner Rectangle 17"/>
            <p:cNvSpPr/>
            <p:nvPr/>
          </p:nvSpPr>
          <p:spPr>
            <a:xfrm>
              <a:off x="6530189" y="2148058"/>
              <a:ext cx="1948121" cy="487886"/>
            </a:xfrm>
            <a:prstGeom prst="round1Rect">
              <a:avLst>
                <a:gd name="adj" fmla="val 0"/>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lIns="137160" anchor="ctr"/>
            <a:lstStyle/>
            <a:p>
              <a:pPr fontAlgn="auto">
                <a:lnSpc>
                  <a:spcPts val="1500"/>
                </a:lnSpc>
                <a:spcBef>
                  <a:spcPts val="0"/>
                </a:spcBef>
                <a:spcAft>
                  <a:spcPts val="400"/>
                </a:spcAft>
                <a:defRPr/>
              </a:pPr>
              <a:r>
                <a:rPr lang="en-GB" sz="1600" b="1" dirty="0">
                  <a:cs typeface="Arial"/>
                </a:rPr>
                <a:t>Experience</a:t>
              </a:r>
            </a:p>
          </p:txBody>
        </p:sp>
        <p:sp>
          <p:nvSpPr>
            <p:cNvPr id="20" name="Round Single Corner Rectangle 19"/>
            <p:cNvSpPr/>
            <p:nvPr/>
          </p:nvSpPr>
          <p:spPr>
            <a:xfrm>
              <a:off x="4517310" y="2148058"/>
              <a:ext cx="1948122" cy="487886"/>
            </a:xfrm>
            <a:prstGeom prst="round1Rect">
              <a:avLst>
                <a:gd name="adj" fmla="val 0"/>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lIns="137160" anchor="ctr"/>
            <a:lstStyle/>
            <a:p>
              <a:pPr fontAlgn="auto">
                <a:lnSpc>
                  <a:spcPts val="1500"/>
                </a:lnSpc>
                <a:spcBef>
                  <a:spcPts val="0"/>
                </a:spcBef>
                <a:spcAft>
                  <a:spcPts val="400"/>
                </a:spcAft>
                <a:defRPr/>
              </a:pPr>
              <a:r>
                <a:rPr lang="en-GB" sz="1600" b="1" dirty="0">
                  <a:cs typeface="Arial"/>
                </a:rPr>
                <a:t>Open, extensible architecture</a:t>
              </a:r>
            </a:p>
          </p:txBody>
        </p:sp>
      </p:grpSp>
      <p:pic>
        <p:nvPicPr>
          <p:cNvPr id="21" name="Picture 20" descr="CFD Training ic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054" y="1278761"/>
            <a:ext cx="835904" cy="757826"/>
          </a:xfrm>
          <a:prstGeom prst="rect">
            <a:avLst/>
          </a:prstGeom>
        </p:spPr>
      </p:pic>
      <p:pic>
        <p:nvPicPr>
          <p:cNvPr id="22" name="Picture 21" descr="CFD Training icons-0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307" y="1271446"/>
            <a:ext cx="708483" cy="762566"/>
          </a:xfrm>
          <a:prstGeom prst="rect">
            <a:avLst/>
          </a:prstGeom>
        </p:spPr>
      </p:pic>
      <p:pic>
        <p:nvPicPr>
          <p:cNvPr id="23" name="Picture 22" descr="CFD Training icons-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9080" y="1293391"/>
            <a:ext cx="914742" cy="733306"/>
          </a:xfrm>
          <a:prstGeom prst="rect">
            <a:avLst/>
          </a:prstGeom>
        </p:spPr>
      </p:pic>
      <p:pic>
        <p:nvPicPr>
          <p:cNvPr id="25" name="Picture 24" descr="CFD Training icons-0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1060" y="1246620"/>
            <a:ext cx="834818" cy="780077"/>
          </a:xfrm>
          <a:prstGeom prst="rect">
            <a:avLst/>
          </a:prstGeom>
        </p:spPr>
      </p:pic>
      <p:sp>
        <p:nvSpPr>
          <p:cNvPr id="27" name="Round Single Corner Rectangle 26"/>
          <p:cNvSpPr/>
          <p:nvPr/>
        </p:nvSpPr>
        <p:spPr>
          <a:xfrm>
            <a:off x="485411" y="2148059"/>
            <a:ext cx="1948122" cy="487886"/>
          </a:xfrm>
          <a:prstGeom prst="round1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137160" anchor="ctr"/>
          <a:lstStyle/>
          <a:p>
            <a:pPr fontAlgn="auto">
              <a:lnSpc>
                <a:spcPts val="1500"/>
              </a:lnSpc>
              <a:spcBef>
                <a:spcPts val="0"/>
              </a:spcBef>
              <a:spcAft>
                <a:spcPts val="400"/>
              </a:spcAft>
              <a:defRPr/>
            </a:pPr>
            <a:r>
              <a:rPr lang="en-GB" sz="1600" b="1" dirty="0" smtClean="0">
                <a:cs typeface="Arial"/>
              </a:rPr>
              <a:t>Best-in-class technology</a:t>
            </a:r>
            <a:endParaRPr lang="en-GB" sz="1600" b="1" dirty="0">
              <a:cs typeface="Arial"/>
            </a:endParaRPr>
          </a:p>
        </p:txBody>
      </p:sp>
    </p:spTree>
    <p:extLst>
      <p:ext uri="{BB962C8B-B14F-4D97-AF65-F5344CB8AC3E}">
        <p14:creationId xmlns:p14="http://schemas.microsoft.com/office/powerpoint/2010/main" val="47151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71428" y="1125677"/>
            <a:ext cx="2562281" cy="2574171"/>
            <a:chOff x="2663438" y="1034314"/>
            <a:chExt cx="3711949" cy="3599998"/>
          </a:xfrm>
        </p:grpSpPr>
        <p:pic>
          <p:nvPicPr>
            <p:cNvPr id="5" name="Picture 4"/>
            <p:cNvPicPr>
              <a:picLocks noChangeAspect="1"/>
            </p:cNvPicPr>
            <p:nvPr/>
          </p:nvPicPr>
          <p:blipFill>
            <a:blip r:embed="rId3"/>
            <a:stretch>
              <a:fillRect/>
            </a:stretch>
          </p:blipFill>
          <p:spPr>
            <a:xfrm rot="600901">
              <a:off x="2758788" y="1281248"/>
              <a:ext cx="3487186" cy="3353064"/>
            </a:xfrm>
            <a:prstGeom prst="rect">
              <a:avLst/>
            </a:prstGeom>
          </p:spPr>
        </p:pic>
        <p:grpSp>
          <p:nvGrpSpPr>
            <p:cNvPr id="6" name="Group 5"/>
            <p:cNvGrpSpPr/>
            <p:nvPr/>
          </p:nvGrpSpPr>
          <p:grpSpPr>
            <a:xfrm>
              <a:off x="2663438" y="3305458"/>
              <a:ext cx="828622" cy="828622"/>
              <a:chOff x="5709141" y="2009337"/>
              <a:chExt cx="579120" cy="579120"/>
            </a:xfrm>
            <a:solidFill>
              <a:schemeClr val="tx2"/>
            </a:solidFill>
          </p:grpSpPr>
          <p:sp>
            <p:nvSpPr>
              <p:cNvPr id="13" name="Oval 12"/>
              <p:cNvSpPr/>
              <p:nvPr/>
            </p:nvSpPr>
            <p:spPr>
              <a:xfrm>
                <a:off x="5709141" y="2009337"/>
                <a:ext cx="579120" cy="5791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14" name="Picture 13" descr="v5 file folder wht.png"/>
              <p:cNvPicPr>
                <a:picLocks noChangeAspect="1"/>
              </p:cNvPicPr>
              <p:nvPr/>
            </p:nvPicPr>
            <p:blipFill>
              <a:blip r:embed="rId4"/>
              <a:stretch>
                <a:fillRect/>
              </a:stretch>
            </p:blipFill>
            <p:spPr>
              <a:xfrm>
                <a:off x="5837728" y="2179672"/>
                <a:ext cx="317535" cy="236928"/>
              </a:xfrm>
              <a:prstGeom prst="rect">
                <a:avLst/>
              </a:prstGeom>
              <a:grpFill/>
              <a:ln>
                <a:noFill/>
              </a:ln>
            </p:spPr>
          </p:pic>
        </p:grpSp>
        <p:grpSp>
          <p:nvGrpSpPr>
            <p:cNvPr id="7" name="Group 6"/>
            <p:cNvGrpSpPr/>
            <p:nvPr/>
          </p:nvGrpSpPr>
          <p:grpSpPr>
            <a:xfrm>
              <a:off x="4112107" y="1034314"/>
              <a:ext cx="828622" cy="828622"/>
              <a:chOff x="2676919" y="2602526"/>
              <a:chExt cx="579120" cy="579120"/>
            </a:xfrm>
            <a:solidFill>
              <a:schemeClr val="tx2"/>
            </a:solidFill>
          </p:grpSpPr>
          <p:sp>
            <p:nvSpPr>
              <p:cNvPr id="11" name="Oval 10"/>
              <p:cNvSpPr/>
              <p:nvPr/>
            </p:nvSpPr>
            <p:spPr>
              <a:xfrm>
                <a:off x="2676919" y="2602526"/>
                <a:ext cx="579120" cy="5791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81454" y="2771587"/>
                <a:ext cx="382206" cy="209567"/>
              </a:xfrm>
              <a:prstGeom prst="rect">
                <a:avLst/>
              </a:prstGeom>
              <a:grpFill/>
              <a:ln>
                <a:noFill/>
              </a:ln>
            </p:spPr>
          </p:pic>
        </p:grpSp>
        <p:grpSp>
          <p:nvGrpSpPr>
            <p:cNvPr id="8" name="Group 7"/>
            <p:cNvGrpSpPr/>
            <p:nvPr/>
          </p:nvGrpSpPr>
          <p:grpSpPr>
            <a:xfrm>
              <a:off x="5546765" y="3297238"/>
              <a:ext cx="828622" cy="828622"/>
              <a:chOff x="4046807" y="262599"/>
              <a:chExt cx="579120" cy="579120"/>
            </a:xfrm>
            <a:solidFill>
              <a:schemeClr val="tx2"/>
            </a:solidFill>
          </p:grpSpPr>
          <p:sp>
            <p:nvSpPr>
              <p:cNvPr id="9" name="Oval 8"/>
              <p:cNvSpPr/>
              <p:nvPr/>
            </p:nvSpPr>
            <p:spPr>
              <a:xfrm>
                <a:off x="4046807" y="262599"/>
                <a:ext cx="579120" cy="5791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211406" y="375594"/>
                <a:ext cx="266890" cy="318073"/>
              </a:xfrm>
              <a:prstGeom prst="rect">
                <a:avLst/>
              </a:prstGeom>
              <a:grpFill/>
              <a:ln>
                <a:noFill/>
              </a:ln>
            </p:spPr>
          </p:pic>
        </p:grpSp>
      </p:grpSp>
      <p:pic>
        <p:nvPicPr>
          <p:cNvPr id="3389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255" y="1207896"/>
            <a:ext cx="2900404" cy="29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ubtitle 1"/>
          <p:cNvSpPr>
            <a:spLocks noGrp="1"/>
          </p:cNvSpPr>
          <p:nvPr>
            <p:ph type="subTitle" idx="1"/>
          </p:nvPr>
        </p:nvSpPr>
        <p:spPr>
          <a:xfrm>
            <a:off x="287746" y="680533"/>
            <a:ext cx="8460105" cy="377026"/>
          </a:xfrm>
        </p:spPr>
        <p:txBody>
          <a:bodyPr/>
          <a:lstStyle/>
          <a:p>
            <a:r>
              <a:rPr lang="en-US" dirty="0" smtClean="0"/>
              <a:t> Putting your business first</a:t>
            </a:r>
            <a:endParaRPr lang="en-US" dirty="0"/>
          </a:p>
        </p:txBody>
      </p:sp>
      <p:sp>
        <p:nvSpPr>
          <p:cNvPr id="3" name="Title 2"/>
          <p:cNvSpPr>
            <a:spLocks noGrp="1"/>
          </p:cNvSpPr>
          <p:nvPr>
            <p:ph type="title"/>
          </p:nvPr>
        </p:nvSpPr>
        <p:spPr/>
        <p:txBody>
          <a:bodyPr/>
          <a:lstStyle/>
          <a:p>
            <a:r>
              <a:rPr lang="en-US" dirty="0"/>
              <a:t>Why partner with </a:t>
            </a:r>
            <a:r>
              <a:rPr lang="en-US" dirty="0" smtClean="0"/>
              <a:t>HP  </a:t>
            </a:r>
            <a:endParaRPr lang="en-US" dirty="0"/>
          </a:p>
        </p:txBody>
      </p:sp>
      <p:sp>
        <p:nvSpPr>
          <p:cNvPr id="17" name="TextBox 16"/>
          <p:cNvSpPr txBox="1"/>
          <p:nvPr/>
        </p:nvSpPr>
        <p:spPr>
          <a:xfrm>
            <a:off x="3191035" y="1719731"/>
            <a:ext cx="1826575" cy="461665"/>
          </a:xfrm>
          <a:prstGeom prst="rect">
            <a:avLst/>
          </a:prstGeom>
          <a:noFill/>
        </p:spPr>
        <p:txBody>
          <a:bodyPr wrap="square" rtlCol="0">
            <a:spAutoFit/>
          </a:bodyPr>
          <a:lstStyle/>
          <a:p>
            <a:pPr algn="ctr" defTabSz="430213" fontAlgn="auto">
              <a:spcBef>
                <a:spcPts val="0"/>
              </a:spcBef>
              <a:spcAft>
                <a:spcPts val="0"/>
              </a:spcAft>
              <a:buSzPct val="100000"/>
            </a:pPr>
            <a:r>
              <a:rPr lang="en-US" sz="1200" b="1" dirty="0" smtClean="0">
                <a:solidFill>
                  <a:srgbClr val="000000"/>
                </a:solidFill>
                <a:latin typeface="HP Simplified"/>
                <a:cs typeface="HP Simplified" pitchFamily="34" charset="0"/>
              </a:rPr>
              <a:t>Hybrid cloud </a:t>
            </a:r>
          </a:p>
          <a:p>
            <a:pPr algn="ctr" defTabSz="430213" fontAlgn="auto">
              <a:spcBef>
                <a:spcPts val="0"/>
              </a:spcBef>
              <a:spcAft>
                <a:spcPts val="0"/>
              </a:spcAft>
              <a:buSzPct val="100000"/>
            </a:pPr>
            <a:r>
              <a:rPr lang="en-US" sz="1200" b="1" dirty="0" smtClean="0">
                <a:solidFill>
                  <a:srgbClr val="000000"/>
                </a:solidFill>
                <a:latin typeface="HP Simplified"/>
                <a:cs typeface="HP Simplified" pitchFamily="34" charset="0"/>
              </a:rPr>
              <a:t>delivery models</a:t>
            </a: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val="0"/>
              </a:ext>
            </a:extLst>
          </a:blip>
          <a:srcRect b="18311"/>
          <a:stretch/>
        </p:blipFill>
        <p:spPr>
          <a:xfrm>
            <a:off x="4742786" y="2799738"/>
            <a:ext cx="470502" cy="430081"/>
          </a:xfrm>
          <a:prstGeom prst="rect">
            <a:avLst/>
          </a:prstGeom>
        </p:spPr>
      </p:pic>
      <p:sp>
        <p:nvSpPr>
          <p:cNvPr id="20" name="TextBox 19"/>
          <p:cNvSpPr txBox="1"/>
          <p:nvPr/>
        </p:nvSpPr>
        <p:spPr>
          <a:xfrm>
            <a:off x="3881181" y="3754312"/>
            <a:ext cx="2201404" cy="646331"/>
          </a:xfrm>
          <a:prstGeom prst="rect">
            <a:avLst/>
          </a:prstGeom>
          <a:noFill/>
        </p:spPr>
        <p:txBody>
          <a:bodyPr wrap="square" rtlCol="0">
            <a:spAutoFit/>
          </a:bodyPr>
          <a:lstStyle/>
          <a:p>
            <a:pPr algn="ctr" defTabSz="430213" fontAlgn="auto">
              <a:spcBef>
                <a:spcPts val="0"/>
              </a:spcBef>
              <a:spcAft>
                <a:spcPts val="0"/>
              </a:spcAft>
              <a:buSzPct val="100000"/>
            </a:pPr>
            <a:r>
              <a:rPr lang="en-US" sz="1200" b="1" dirty="0" smtClean="0">
                <a:solidFill>
                  <a:srgbClr val="000000"/>
                </a:solidFill>
                <a:latin typeface="HP Simplified"/>
                <a:cs typeface="HP Simplified" pitchFamily="34" charset="0"/>
              </a:rPr>
              <a:t>High availability, compliance, security, localized clouds for data privacy and sovereignty </a:t>
            </a:r>
          </a:p>
        </p:txBody>
      </p:sp>
      <p:grpSp>
        <p:nvGrpSpPr>
          <p:cNvPr id="21" name="Group 37"/>
          <p:cNvGrpSpPr/>
          <p:nvPr/>
        </p:nvGrpSpPr>
        <p:grpSpPr bwMode="gray">
          <a:xfrm>
            <a:off x="6944913" y="1380866"/>
            <a:ext cx="1584176" cy="950667"/>
            <a:chOff x="769063" y="1335060"/>
            <a:chExt cx="1584176" cy="950667"/>
          </a:xfrm>
        </p:grpSpPr>
        <p:sp>
          <p:nvSpPr>
            <p:cNvPr id="22" name="Round Diagonal Corner Rectangle 21"/>
            <p:cNvSpPr/>
            <p:nvPr/>
          </p:nvSpPr>
          <p:spPr bwMode="gray">
            <a:xfrm flipH="1">
              <a:off x="769063" y="1335060"/>
              <a:ext cx="1584176" cy="950667"/>
            </a:xfrm>
            <a:prstGeom prst="round2DiagRect">
              <a:avLst>
                <a:gd name="adj1" fmla="val 9339"/>
                <a:gd name="adj2" fmla="val 0"/>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defTabSz="430213" fontAlgn="auto">
                <a:lnSpc>
                  <a:spcPts val="1000"/>
                </a:lnSpc>
                <a:spcBef>
                  <a:spcPts val="0"/>
                </a:spcBef>
                <a:spcAft>
                  <a:spcPts val="0"/>
                </a:spcAft>
                <a:buSzPct val="100000"/>
              </a:pPr>
              <a:endParaRPr lang="en-US" sz="900" dirty="0">
                <a:solidFill>
                  <a:srgbClr val="FFFFFF"/>
                </a:solidFill>
                <a:cs typeface="HP Simplified" pitchFamily="34" charset="0"/>
              </a:endParaRPr>
            </a:p>
          </p:txBody>
        </p:sp>
        <p:pic>
          <p:nvPicPr>
            <p:cNvPr id="23" name="Picture 22" descr="04.png"/>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gray">
            <a:xfrm>
              <a:off x="1386104" y="1780095"/>
              <a:ext cx="350094" cy="389390"/>
            </a:xfrm>
            <a:prstGeom prst="rect">
              <a:avLst/>
            </a:prstGeom>
          </p:spPr>
        </p:pic>
        <p:sp>
          <p:nvSpPr>
            <p:cNvPr id="24" name="TextBox 23"/>
            <p:cNvSpPr txBox="1"/>
            <p:nvPr/>
          </p:nvSpPr>
          <p:spPr bwMode="gray">
            <a:xfrm>
              <a:off x="769063" y="1351473"/>
              <a:ext cx="1584176" cy="666849"/>
            </a:xfrm>
            <a:prstGeom prst="rect">
              <a:avLst/>
            </a:prstGeom>
            <a:noFill/>
          </p:spPr>
          <p:txBody>
            <a:bodyPr wrap="square" rtlCol="0">
              <a:spAutoFit/>
            </a:bodyPr>
            <a:lstStyle/>
            <a:p>
              <a:pPr algn="ctr" defTabSz="430213" fontAlgn="auto">
                <a:spcBef>
                  <a:spcPts val="0"/>
                </a:spcBef>
                <a:spcAft>
                  <a:spcPts val="400"/>
                </a:spcAft>
                <a:buSzPct val="100000"/>
              </a:pPr>
              <a:r>
                <a:rPr lang="en-US" sz="1100" smtClean="0">
                  <a:solidFill>
                    <a:prstClr val="white"/>
                  </a:solidFill>
                  <a:latin typeface="HP Simplified"/>
                  <a:ea typeface="ヒラギノ角ゴ Pro W3"/>
                  <a:cs typeface="ヒラギノ角ゴ Pro W3"/>
                </a:rPr>
                <a:t>Current state assessment   </a:t>
              </a:r>
            </a:p>
            <a:p>
              <a:pPr defTabSz="430213" fontAlgn="auto">
                <a:spcBef>
                  <a:spcPts val="0"/>
                </a:spcBef>
                <a:spcAft>
                  <a:spcPts val="400"/>
                </a:spcAft>
                <a:buSzPct val="100000"/>
              </a:pPr>
              <a:endParaRPr lang="en-US" sz="1200" dirty="0" smtClean="0">
                <a:solidFill>
                  <a:prstClr val="black"/>
                </a:solidFill>
                <a:latin typeface="HP Simplified"/>
                <a:cs typeface="Arial" pitchFamily="34" charset="0"/>
              </a:endParaRPr>
            </a:p>
          </p:txBody>
        </p:sp>
      </p:grpSp>
      <p:grpSp>
        <p:nvGrpSpPr>
          <p:cNvPr id="25" name="Group 36"/>
          <p:cNvGrpSpPr/>
          <p:nvPr/>
        </p:nvGrpSpPr>
        <p:grpSpPr bwMode="gray">
          <a:xfrm>
            <a:off x="6944913" y="2388978"/>
            <a:ext cx="1598054" cy="950667"/>
            <a:chOff x="3434549" y="1281569"/>
            <a:chExt cx="1598054" cy="950667"/>
          </a:xfrm>
        </p:grpSpPr>
        <p:sp>
          <p:nvSpPr>
            <p:cNvPr id="26" name="Round Diagonal Corner Rectangle 25"/>
            <p:cNvSpPr/>
            <p:nvPr/>
          </p:nvSpPr>
          <p:spPr bwMode="gray">
            <a:xfrm flipH="1">
              <a:off x="3434549" y="1281569"/>
              <a:ext cx="1598054" cy="950667"/>
            </a:xfrm>
            <a:prstGeom prst="round2DiagRect">
              <a:avLst>
                <a:gd name="adj1" fmla="val 8707"/>
                <a:gd name="adj2" fmla="val 0"/>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defTabSz="430213" fontAlgn="auto">
                <a:lnSpc>
                  <a:spcPts val="1000"/>
                </a:lnSpc>
                <a:spcBef>
                  <a:spcPts val="0"/>
                </a:spcBef>
                <a:spcAft>
                  <a:spcPts val="0"/>
                </a:spcAft>
                <a:buSzPct val="100000"/>
              </a:pPr>
              <a:endParaRPr lang="en-US" sz="900" dirty="0">
                <a:solidFill>
                  <a:srgbClr val="FFFFFF"/>
                </a:solidFill>
                <a:cs typeface="HP Simplified" pitchFamily="34" charset="0"/>
              </a:endParaRPr>
            </a:p>
          </p:txBody>
        </p:sp>
        <p:sp>
          <p:nvSpPr>
            <p:cNvPr id="27" name="TextBox 26"/>
            <p:cNvSpPr txBox="1"/>
            <p:nvPr/>
          </p:nvSpPr>
          <p:spPr bwMode="gray">
            <a:xfrm>
              <a:off x="3434549" y="1297982"/>
              <a:ext cx="1598054" cy="497572"/>
            </a:xfrm>
            <a:prstGeom prst="rect">
              <a:avLst/>
            </a:prstGeom>
            <a:noFill/>
          </p:spPr>
          <p:txBody>
            <a:bodyPr wrap="square" rtlCol="0">
              <a:spAutoFit/>
            </a:bodyPr>
            <a:lstStyle/>
            <a:p>
              <a:pPr algn="ctr" defTabSz="430213" fontAlgn="auto">
                <a:spcBef>
                  <a:spcPts val="0"/>
                </a:spcBef>
                <a:spcAft>
                  <a:spcPts val="400"/>
                </a:spcAft>
                <a:buSzPct val="100000"/>
              </a:pPr>
              <a:r>
                <a:rPr lang="en-US" sz="1100" smtClean="0">
                  <a:solidFill>
                    <a:prstClr val="white"/>
                  </a:solidFill>
                  <a:latin typeface="HP Simplified"/>
                  <a:ea typeface="ヒラギノ角ゴ Pro W3"/>
                  <a:cs typeface="ヒラギノ角ゴ Pro W3"/>
                </a:rPr>
                <a:t>Strategy/roadmap  </a:t>
              </a:r>
              <a:endParaRPr lang="en-US" sz="1100" dirty="0" smtClean="0">
                <a:solidFill>
                  <a:prstClr val="white"/>
                </a:solidFill>
                <a:latin typeface="HP Simplified"/>
                <a:ea typeface="ヒラギノ角ゴ Pro W3"/>
                <a:cs typeface="ヒラギノ角ゴ Pro W3"/>
              </a:endParaRPr>
            </a:p>
            <a:p>
              <a:pPr defTabSz="430213" fontAlgn="auto">
                <a:spcBef>
                  <a:spcPts val="0"/>
                </a:spcBef>
                <a:spcAft>
                  <a:spcPts val="400"/>
                </a:spcAft>
                <a:buSzPct val="100000"/>
              </a:pPr>
              <a:endParaRPr lang="en-US" sz="1200" dirty="0" smtClean="0">
                <a:solidFill>
                  <a:prstClr val="black"/>
                </a:solidFill>
                <a:latin typeface="HP Simplified"/>
                <a:cs typeface="Arial" pitchFamily="34" charset="0"/>
              </a:endParaRPr>
            </a:p>
          </p:txBody>
        </p:sp>
        <p:pic>
          <p:nvPicPr>
            <p:cNvPr id="28" name="Picture 27" descr="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gray">
            <a:xfrm>
              <a:off x="4046651" y="1654615"/>
              <a:ext cx="373850" cy="360732"/>
            </a:xfrm>
            <a:prstGeom prst="rect">
              <a:avLst/>
            </a:prstGeom>
          </p:spPr>
        </p:pic>
      </p:grpSp>
      <p:grpSp>
        <p:nvGrpSpPr>
          <p:cNvPr id="29" name="Group 28"/>
          <p:cNvGrpSpPr/>
          <p:nvPr/>
        </p:nvGrpSpPr>
        <p:grpSpPr>
          <a:xfrm>
            <a:off x="6944913" y="3410746"/>
            <a:ext cx="1598054" cy="950667"/>
            <a:chOff x="4572000" y="3579862"/>
            <a:chExt cx="1598054" cy="950667"/>
          </a:xfrm>
        </p:grpSpPr>
        <p:sp>
          <p:nvSpPr>
            <p:cNvPr id="30" name="Round Diagonal Corner Rectangle 29"/>
            <p:cNvSpPr/>
            <p:nvPr/>
          </p:nvSpPr>
          <p:spPr bwMode="gray">
            <a:xfrm flipH="1">
              <a:off x="4572000" y="3579862"/>
              <a:ext cx="1598054" cy="950667"/>
            </a:xfrm>
            <a:prstGeom prst="round2DiagRect">
              <a:avLst>
                <a:gd name="adj1" fmla="val 8707"/>
                <a:gd name="adj2" fmla="val 0"/>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defTabSz="430213" fontAlgn="auto">
                <a:lnSpc>
                  <a:spcPts val="1000"/>
                </a:lnSpc>
                <a:spcBef>
                  <a:spcPts val="0"/>
                </a:spcBef>
                <a:spcAft>
                  <a:spcPts val="0"/>
                </a:spcAft>
                <a:buSzPct val="100000"/>
              </a:pPr>
              <a:endParaRPr lang="en-US" sz="900" dirty="0">
                <a:solidFill>
                  <a:srgbClr val="FFFFFF"/>
                </a:solidFill>
                <a:cs typeface="HP Simplified" pitchFamily="34" charset="0"/>
              </a:endParaRPr>
            </a:p>
          </p:txBody>
        </p:sp>
        <p:sp>
          <p:nvSpPr>
            <p:cNvPr id="31" name="TextBox 30"/>
            <p:cNvSpPr txBox="1"/>
            <p:nvPr/>
          </p:nvSpPr>
          <p:spPr bwMode="gray">
            <a:xfrm>
              <a:off x="4572000" y="3596275"/>
              <a:ext cx="1598054" cy="261610"/>
            </a:xfrm>
            <a:prstGeom prst="rect">
              <a:avLst/>
            </a:prstGeom>
            <a:noFill/>
          </p:spPr>
          <p:txBody>
            <a:bodyPr wrap="square" rtlCol="0">
              <a:spAutoFit/>
            </a:bodyPr>
            <a:lstStyle/>
            <a:p>
              <a:pPr algn="ctr" defTabSz="430213" fontAlgn="auto">
                <a:spcBef>
                  <a:spcPts val="0"/>
                </a:spcBef>
                <a:spcAft>
                  <a:spcPts val="400"/>
                </a:spcAft>
                <a:buSzPct val="100000"/>
              </a:pPr>
              <a:r>
                <a:rPr lang="en-US" sz="1100" smtClean="0">
                  <a:solidFill>
                    <a:prstClr val="white"/>
                  </a:solidFill>
                  <a:latin typeface="HP Simplified"/>
                  <a:ea typeface="ヒラギノ角ゴ Pro W3"/>
                  <a:cs typeface="ヒラギノ角ゴ Pro W3"/>
                </a:rPr>
                <a:t>Business case</a:t>
              </a:r>
              <a:endParaRPr lang="en-US" sz="1200" dirty="0" smtClean="0">
                <a:solidFill>
                  <a:prstClr val="black"/>
                </a:solidFill>
                <a:latin typeface="HP Simplified"/>
                <a:cs typeface="Arial" pitchFamily="34" charset="0"/>
              </a:endParaRPr>
            </a:p>
          </p:txBody>
        </p:sp>
        <p:pic>
          <p:nvPicPr>
            <p:cNvPr id="32" name="Picture 31" descr="02.png"/>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gray">
            <a:xfrm>
              <a:off x="5182708" y="3929934"/>
              <a:ext cx="376639" cy="376639"/>
            </a:xfrm>
            <a:prstGeom prst="rect">
              <a:avLst/>
            </a:prstGeom>
          </p:spPr>
        </p:pic>
      </p:grpSp>
      <p:sp>
        <p:nvSpPr>
          <p:cNvPr id="34" name="TextBox 33"/>
          <p:cNvSpPr txBox="1"/>
          <p:nvPr/>
        </p:nvSpPr>
        <p:spPr>
          <a:xfrm>
            <a:off x="6952228" y="1008031"/>
            <a:ext cx="1598054" cy="369332"/>
          </a:xfrm>
          <a:prstGeom prst="rect">
            <a:avLst/>
          </a:prstGeom>
          <a:noFill/>
        </p:spPr>
        <p:txBody>
          <a:bodyPr wrap="square" rtlCol="0">
            <a:spAutoFit/>
          </a:bodyPr>
          <a:lstStyle/>
          <a:p>
            <a:pPr algn="ctr" defTabSz="430213" fontAlgn="auto">
              <a:spcBef>
                <a:spcPts val="0"/>
              </a:spcBef>
              <a:spcAft>
                <a:spcPts val="400"/>
              </a:spcAft>
              <a:buSzPct val="100000"/>
            </a:pPr>
            <a:r>
              <a:rPr lang="en-US" b="1" dirty="0" smtClean="0">
                <a:solidFill>
                  <a:srgbClr val="000000"/>
                </a:solidFill>
                <a:latin typeface="HP Simplified"/>
                <a:cs typeface="HP Simplified" pitchFamily="34" charset="0"/>
              </a:rPr>
              <a:t>Next steps? </a:t>
            </a:r>
            <a:r>
              <a:rPr lang="en-US" dirty="0" smtClean="0">
                <a:solidFill>
                  <a:srgbClr val="000000"/>
                </a:solidFill>
                <a:latin typeface="HP Simplified"/>
                <a:cs typeface="HP Simplified" pitchFamily="34" charset="0"/>
              </a:rPr>
              <a:t> </a:t>
            </a:r>
          </a:p>
        </p:txBody>
      </p:sp>
      <p:sp>
        <p:nvSpPr>
          <p:cNvPr id="35" name="TextBox 34"/>
          <p:cNvSpPr txBox="1"/>
          <p:nvPr/>
        </p:nvSpPr>
        <p:spPr>
          <a:xfrm>
            <a:off x="5035114" y="1719731"/>
            <a:ext cx="1695362" cy="461665"/>
          </a:xfrm>
          <a:prstGeom prst="rect">
            <a:avLst/>
          </a:prstGeom>
          <a:noFill/>
        </p:spPr>
        <p:txBody>
          <a:bodyPr wrap="square" rtlCol="0">
            <a:spAutoFit/>
          </a:bodyPr>
          <a:lstStyle/>
          <a:p>
            <a:pPr algn="ctr" defTabSz="430213" fontAlgn="auto">
              <a:spcBef>
                <a:spcPts val="0"/>
              </a:spcBef>
              <a:spcAft>
                <a:spcPts val="0"/>
              </a:spcAft>
              <a:buSzPct val="100000"/>
            </a:pPr>
            <a:r>
              <a:rPr lang="en-US" sz="1200" b="1" dirty="0" smtClean="0">
                <a:solidFill>
                  <a:srgbClr val="000000"/>
                </a:solidFill>
                <a:latin typeface="HP Simplified"/>
                <a:cs typeface="HP Simplified" pitchFamily="34" charset="0"/>
              </a:rPr>
              <a:t>Knowledge of old style &amp; New </a:t>
            </a:r>
            <a:r>
              <a:rPr lang="en-US" sz="1200" b="1" dirty="0">
                <a:solidFill>
                  <a:srgbClr val="000000"/>
                </a:solidFill>
                <a:latin typeface="HP Simplified"/>
                <a:cs typeface="HP Simplified" pitchFamily="34" charset="0"/>
              </a:rPr>
              <a:t>S</a:t>
            </a:r>
            <a:r>
              <a:rPr lang="en-US" sz="1200" b="1" dirty="0" smtClean="0">
                <a:solidFill>
                  <a:srgbClr val="000000"/>
                </a:solidFill>
                <a:latin typeface="HP Simplified"/>
                <a:cs typeface="HP Simplified" pitchFamily="34" charset="0"/>
              </a:rPr>
              <a:t>tyle of IT</a:t>
            </a:r>
          </a:p>
        </p:txBody>
      </p:sp>
      <p:sp>
        <p:nvSpPr>
          <p:cNvPr id="15" name="TextBox 14"/>
          <p:cNvSpPr txBox="1"/>
          <p:nvPr/>
        </p:nvSpPr>
        <p:spPr>
          <a:xfrm>
            <a:off x="482088" y="3937404"/>
            <a:ext cx="2819036" cy="338554"/>
          </a:xfrm>
          <a:prstGeom prst="rect">
            <a:avLst/>
          </a:prstGeom>
          <a:noFill/>
        </p:spPr>
        <p:txBody>
          <a:bodyPr wrap="square" rtlCol="0">
            <a:spAutoFit/>
          </a:bodyPr>
          <a:lstStyle/>
          <a:p>
            <a:pPr defTabSz="430213" fontAlgn="auto">
              <a:spcBef>
                <a:spcPts val="0"/>
              </a:spcBef>
              <a:spcAft>
                <a:spcPts val="400"/>
              </a:spcAft>
              <a:buSzPct val="100000"/>
            </a:pPr>
            <a:r>
              <a:rPr lang="en-US" sz="1200" b="1" dirty="0" smtClean="0">
                <a:solidFill>
                  <a:srgbClr val="000000"/>
                </a:solidFill>
                <a:latin typeface="HP Simplified"/>
                <a:cs typeface="HP Simplified" pitchFamily="34" charset="0"/>
              </a:rPr>
              <a:t> </a:t>
            </a:r>
            <a:r>
              <a:rPr lang="en-US" sz="1600" b="1" dirty="0" smtClean="0">
                <a:solidFill>
                  <a:srgbClr val="000000"/>
                </a:solidFill>
                <a:latin typeface="HP Simplified"/>
                <a:cs typeface="HP Simplified" pitchFamily="34" charset="0"/>
              </a:rPr>
              <a:t>Advisory and transformation   </a:t>
            </a:r>
          </a:p>
        </p:txBody>
      </p:sp>
      <p:grpSp>
        <p:nvGrpSpPr>
          <p:cNvPr id="36" name="Group 35"/>
          <p:cNvGrpSpPr/>
          <p:nvPr/>
        </p:nvGrpSpPr>
        <p:grpSpPr>
          <a:xfrm>
            <a:off x="4024908" y="2280433"/>
            <a:ext cx="2251360" cy="446894"/>
            <a:chOff x="3907868" y="2134133"/>
            <a:chExt cx="2251360" cy="446894"/>
          </a:xfrm>
        </p:grpSpPr>
        <p:pic>
          <p:nvPicPr>
            <p:cNvPr id="19"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r="80457"/>
            <a:stretch/>
          </p:blipFill>
          <p:spPr bwMode="auto">
            <a:xfrm>
              <a:off x="3907868" y="2134133"/>
              <a:ext cx="561719" cy="44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4337916" y="2218574"/>
              <a:ext cx="1821312" cy="307777"/>
            </a:xfrm>
            <a:prstGeom prst="rect">
              <a:avLst/>
            </a:prstGeom>
            <a:noFill/>
          </p:spPr>
          <p:txBody>
            <a:bodyPr wrap="square" rtlCol="0">
              <a:spAutoFit/>
            </a:bodyPr>
            <a:lstStyle/>
            <a:p>
              <a:pPr marL="0" defTabSz="430213">
                <a:spcAft>
                  <a:spcPts val="400"/>
                </a:spcAft>
                <a:buSzPct val="100000"/>
              </a:pPr>
              <a:r>
                <a:rPr lang="en-US" sz="1400" b="1" dirty="0" smtClean="0">
                  <a:solidFill>
                    <a:srgbClr val="000000"/>
                  </a:solidFill>
                  <a:latin typeface="HP Simplified" pitchFamily="34" charset="0"/>
                  <a:cs typeface="HP Simplified" pitchFamily="34" charset="0"/>
                </a:rPr>
                <a:t>Safe pair of hands</a:t>
              </a:r>
            </a:p>
          </p:txBody>
        </p:sp>
      </p:grpSp>
    </p:spTree>
    <p:extLst>
      <p:ext uri="{BB962C8B-B14F-4D97-AF65-F5344CB8AC3E}">
        <p14:creationId xmlns:p14="http://schemas.microsoft.com/office/powerpoint/2010/main" val="22303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0" dirty="0" smtClean="0"/>
              <a:t>Thank you</a:t>
            </a:r>
            <a:endParaRPr lang="en-US" spc="0" dirty="0"/>
          </a:p>
        </p:txBody>
      </p:sp>
    </p:spTree>
    <p:extLst>
      <p:ext uri="{BB962C8B-B14F-4D97-AF65-F5344CB8AC3E}">
        <p14:creationId xmlns:p14="http://schemas.microsoft.com/office/powerpoint/2010/main" val="26107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0" dirty="0" smtClean="0"/>
              <a:t>Optional slides</a:t>
            </a:r>
            <a:endParaRPr lang="en-US" spc="0" dirty="0"/>
          </a:p>
        </p:txBody>
      </p:sp>
    </p:spTree>
    <p:extLst>
      <p:ext uri="{BB962C8B-B14F-4D97-AF65-F5344CB8AC3E}">
        <p14:creationId xmlns:p14="http://schemas.microsoft.com/office/powerpoint/2010/main" val="415654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challenges: Example</a:t>
            </a:r>
            <a:endParaRPr lang="en-US" dirty="0"/>
          </a:p>
        </p:txBody>
      </p:sp>
      <p:sp>
        <p:nvSpPr>
          <p:cNvPr id="7" name="Content Placeholder 6"/>
          <p:cNvSpPr>
            <a:spLocks noGrp="1"/>
          </p:cNvSpPr>
          <p:nvPr>
            <p:ph sz="quarter" idx="16"/>
          </p:nvPr>
        </p:nvSpPr>
        <p:spPr>
          <a:xfrm>
            <a:off x="328613" y="1200065"/>
            <a:ext cx="8461704" cy="3243762"/>
          </a:xfrm>
        </p:spPr>
        <p:txBody>
          <a:bodyPr/>
          <a:lstStyle/>
          <a:p>
            <a:pPr marL="118872" lvl="0" indent="-118872">
              <a:spcBef>
                <a:spcPts val="600"/>
              </a:spcBef>
              <a:buClr>
                <a:schemeClr val="tx1"/>
              </a:buClr>
              <a:buFont typeface="Arial" panose="020B0604020202020204" pitchFamily="34" charset="0"/>
              <a:buChar char="•"/>
            </a:pPr>
            <a:r>
              <a:rPr lang="en-US" sz="1400" dirty="0">
                <a:cs typeface="+mn-cs"/>
              </a:rPr>
              <a:t>Lack of </a:t>
            </a:r>
            <a:r>
              <a:rPr lang="en-US" sz="1400" dirty="0" smtClean="0">
                <a:cs typeface="+mn-cs"/>
              </a:rPr>
              <a:t>agility:</a:t>
            </a:r>
            <a:r>
              <a:rPr lang="en-US" sz="1400" b="0" dirty="0" smtClean="0">
                <a:solidFill>
                  <a:schemeClr val="tx1"/>
                </a:solidFill>
              </a:rPr>
              <a:t> Traditional </a:t>
            </a:r>
            <a:r>
              <a:rPr lang="en-US" sz="1400" b="0" dirty="0">
                <a:solidFill>
                  <a:schemeClr val="tx1"/>
                </a:solidFill>
              </a:rPr>
              <a:t>systems are slow to change and repurpose to meet rapidly evolving business needs </a:t>
            </a:r>
          </a:p>
          <a:p>
            <a:pPr marL="118872" lvl="0" indent="-118872">
              <a:spcBef>
                <a:spcPts val="600"/>
              </a:spcBef>
              <a:buClr>
                <a:schemeClr val="tx1"/>
              </a:buClr>
              <a:buFont typeface="Arial" panose="020B0604020202020204" pitchFamily="34" charset="0"/>
              <a:buChar char="•"/>
            </a:pPr>
            <a:r>
              <a:rPr lang="en-US" sz="1400" dirty="0">
                <a:cs typeface="+mn-cs"/>
              </a:rPr>
              <a:t>Low asset </a:t>
            </a:r>
            <a:r>
              <a:rPr lang="en-US" sz="1400" dirty="0" smtClean="0">
                <a:cs typeface="+mn-cs"/>
              </a:rPr>
              <a:t>utilization:</a:t>
            </a:r>
            <a:r>
              <a:rPr lang="en-US" sz="1400" b="0" dirty="0" smtClean="0">
                <a:solidFill>
                  <a:schemeClr val="tx1"/>
                </a:solidFill>
              </a:rPr>
              <a:t> Traditional </a:t>
            </a:r>
            <a:r>
              <a:rPr lang="en-US" sz="1400" b="0" dirty="0">
                <a:solidFill>
                  <a:schemeClr val="tx1"/>
                </a:solidFill>
              </a:rPr>
              <a:t>system utilization rates average between 18% and 25%</a:t>
            </a:r>
          </a:p>
          <a:p>
            <a:pPr marL="118872" lvl="0" indent="-118872">
              <a:spcBef>
                <a:spcPts val="600"/>
              </a:spcBef>
              <a:buClr>
                <a:schemeClr val="tx1"/>
              </a:buClr>
              <a:buFont typeface="Arial" panose="020B0604020202020204" pitchFamily="34" charset="0"/>
              <a:buChar char="•"/>
            </a:pPr>
            <a:r>
              <a:rPr lang="en-US" sz="1400" dirty="0">
                <a:cs typeface="+mn-cs"/>
              </a:rPr>
              <a:t>Budgetary </a:t>
            </a:r>
            <a:r>
              <a:rPr lang="en-US" sz="1400" dirty="0" smtClean="0">
                <a:cs typeface="+mn-cs"/>
              </a:rPr>
              <a:t>constraints:</a:t>
            </a:r>
            <a:r>
              <a:rPr lang="en-US" sz="1400" b="0" dirty="0" smtClean="0">
                <a:solidFill>
                  <a:schemeClr val="tx1"/>
                </a:solidFill>
              </a:rPr>
              <a:t> Increased </a:t>
            </a:r>
            <a:r>
              <a:rPr lang="en-US" sz="1400" b="0" dirty="0">
                <a:solidFill>
                  <a:schemeClr val="tx1"/>
                </a:solidFill>
              </a:rPr>
              <a:t>pressure to cut spending inhibits ability to transform services and expand capacity </a:t>
            </a:r>
          </a:p>
          <a:p>
            <a:pPr marL="118872" lvl="0" indent="-118872">
              <a:spcBef>
                <a:spcPts val="600"/>
              </a:spcBef>
              <a:buClr>
                <a:schemeClr val="tx1"/>
              </a:buClr>
              <a:buFont typeface="Arial" panose="020B0604020202020204" pitchFamily="34" charset="0"/>
              <a:buChar char="•"/>
            </a:pPr>
            <a:r>
              <a:rPr lang="en-US" sz="1400" dirty="0" smtClean="0">
                <a:cs typeface="+mn-cs"/>
              </a:rPr>
              <a:t>Security:</a:t>
            </a:r>
            <a:r>
              <a:rPr lang="en-US" sz="1400" b="0" dirty="0" smtClean="0">
                <a:solidFill>
                  <a:schemeClr val="tx1"/>
                </a:solidFill>
              </a:rPr>
              <a:t> Applications </a:t>
            </a:r>
            <a:r>
              <a:rPr lang="en-US" sz="1400" b="0" dirty="0">
                <a:solidFill>
                  <a:schemeClr val="tx1"/>
                </a:solidFill>
              </a:rPr>
              <a:t>and processes demand significantly higher levels of security and transparency than is available from public cloud implementations</a:t>
            </a:r>
          </a:p>
          <a:p>
            <a:pPr marL="118872" lvl="0" indent="-118872">
              <a:spcBef>
                <a:spcPts val="600"/>
              </a:spcBef>
              <a:buClr>
                <a:schemeClr val="tx1"/>
              </a:buClr>
              <a:buFont typeface="Arial" panose="020B0604020202020204" pitchFamily="34" charset="0"/>
              <a:buChar char="•"/>
            </a:pPr>
            <a:r>
              <a:rPr lang="en-US" sz="1400" dirty="0">
                <a:cs typeface="+mn-cs"/>
              </a:rPr>
              <a:t>Experience </a:t>
            </a:r>
            <a:r>
              <a:rPr lang="en-US" sz="1400" dirty="0" smtClean="0">
                <a:cs typeface="+mn-cs"/>
              </a:rPr>
              <a:t>gap:</a:t>
            </a:r>
            <a:r>
              <a:rPr lang="en-US" sz="1400" b="0" dirty="0" smtClean="0">
                <a:solidFill>
                  <a:schemeClr val="tx1"/>
                </a:solidFill>
              </a:rPr>
              <a:t> </a:t>
            </a:r>
            <a:r>
              <a:rPr lang="en-US" sz="1400" b="0" dirty="0">
                <a:solidFill>
                  <a:schemeClr val="tx1"/>
                </a:solidFill>
              </a:rPr>
              <a:t>IT staff challenged to balance acquisition of new skills and technology while managing daily operations</a:t>
            </a:r>
          </a:p>
          <a:p>
            <a:pPr marL="118872" lvl="0" indent="-118872">
              <a:spcBef>
                <a:spcPts val="600"/>
              </a:spcBef>
              <a:buClr>
                <a:schemeClr val="tx1"/>
              </a:buClr>
              <a:buFont typeface="Arial" panose="020B0604020202020204" pitchFamily="34" charset="0"/>
              <a:buChar char="•"/>
            </a:pPr>
            <a:r>
              <a:rPr lang="en-US" sz="1400" dirty="0" smtClean="0">
                <a:cs typeface="+mn-cs"/>
              </a:rPr>
              <a:t>Compliance</a:t>
            </a:r>
            <a:r>
              <a:rPr lang="en-US" sz="1400" b="0" dirty="0">
                <a:solidFill>
                  <a:schemeClr val="tx1"/>
                </a:solidFill>
                <a:cs typeface="+mn-cs"/>
              </a:rPr>
              <a:t>:</a:t>
            </a:r>
            <a:r>
              <a:rPr lang="en-US" sz="1400" b="0" dirty="0" smtClean="0">
                <a:solidFill>
                  <a:schemeClr val="tx1"/>
                </a:solidFill>
              </a:rPr>
              <a:t> </a:t>
            </a:r>
            <a:r>
              <a:rPr lang="en-US" sz="1400" b="0" dirty="0">
                <a:solidFill>
                  <a:schemeClr val="tx1"/>
                </a:solidFill>
              </a:rPr>
              <a:t>IT departments must be able to respond to rapid policy or regulatory changes to meet citizen needs</a:t>
            </a:r>
          </a:p>
          <a:p>
            <a:pPr marL="118872" lvl="0" indent="-118872">
              <a:spcBef>
                <a:spcPts val="600"/>
              </a:spcBef>
              <a:buClr>
                <a:schemeClr val="tx1"/>
              </a:buClr>
              <a:buFont typeface="Arial" panose="020B0604020202020204" pitchFamily="34" charset="0"/>
              <a:buChar char="•"/>
            </a:pPr>
            <a:r>
              <a:rPr lang="en-US" sz="1400" dirty="0">
                <a:cs typeface="+mn-cs"/>
              </a:rPr>
              <a:t>Government procurement </a:t>
            </a:r>
            <a:r>
              <a:rPr lang="en-US" sz="1400" dirty="0" smtClean="0">
                <a:cs typeface="+mn-cs"/>
              </a:rPr>
              <a:t>lifecycle: </a:t>
            </a:r>
            <a:r>
              <a:rPr lang="en-US" sz="1400" b="0" dirty="0" smtClean="0">
                <a:solidFill>
                  <a:schemeClr val="tx1"/>
                </a:solidFill>
              </a:rPr>
              <a:t>Clients </a:t>
            </a:r>
            <a:r>
              <a:rPr lang="en-US" sz="1400" b="0" dirty="0">
                <a:solidFill>
                  <a:schemeClr val="tx1"/>
                </a:solidFill>
              </a:rPr>
              <a:t>face lengthy and complex purchasing cycle for IT related infrastructure</a:t>
            </a:r>
          </a:p>
        </p:txBody>
      </p:sp>
    </p:spTree>
    <p:extLst>
      <p:ext uri="{BB962C8B-B14F-4D97-AF65-F5344CB8AC3E}">
        <p14:creationId xmlns:p14="http://schemas.microsoft.com/office/powerpoint/2010/main" val="91952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key challenges?</a:t>
            </a:r>
            <a:endParaRPr lang="en-US" dirty="0"/>
          </a:p>
        </p:txBody>
      </p:sp>
      <p:sp>
        <p:nvSpPr>
          <p:cNvPr id="3" name="Text Placeholder 2"/>
          <p:cNvSpPr>
            <a:spLocks noGrp="1"/>
          </p:cNvSpPr>
          <p:nvPr>
            <p:ph sz="quarter" idx="16"/>
          </p:nvPr>
        </p:nvSpPr>
        <p:spPr>
          <a:xfrm>
            <a:off x="329184" y="1188720"/>
            <a:ext cx="2523744" cy="2148840"/>
          </a:xfrm>
        </p:spPr>
        <p:txBody>
          <a:bodyPr/>
          <a:lstStyle/>
          <a:p>
            <a:r>
              <a:rPr lang="en-US" dirty="0" smtClean="0"/>
              <a:t>CFO/PM perspective</a:t>
            </a:r>
          </a:p>
          <a:p>
            <a:pPr lvl="2"/>
            <a:r>
              <a:rPr lang="en-US" dirty="0" smtClean="0"/>
              <a:t>Manage capital and cash flow</a:t>
            </a:r>
          </a:p>
          <a:p>
            <a:pPr lvl="2"/>
            <a:r>
              <a:rPr lang="en-US" dirty="0" smtClean="0"/>
              <a:t>Mitigate financial risk</a:t>
            </a:r>
          </a:p>
          <a:p>
            <a:pPr lvl="2"/>
            <a:r>
              <a:rPr lang="en-US" dirty="0" smtClean="0"/>
              <a:t>Drive return on assets</a:t>
            </a:r>
          </a:p>
          <a:p>
            <a:pPr lvl="1"/>
            <a:endParaRPr lang="en-US" dirty="0"/>
          </a:p>
        </p:txBody>
      </p:sp>
      <p:sp>
        <p:nvSpPr>
          <p:cNvPr id="6" name="Content Placeholder 5"/>
          <p:cNvSpPr>
            <a:spLocks noGrp="1"/>
          </p:cNvSpPr>
          <p:nvPr>
            <p:ph sz="quarter" idx="17"/>
          </p:nvPr>
        </p:nvSpPr>
        <p:spPr>
          <a:xfrm>
            <a:off x="2970871" y="1188720"/>
            <a:ext cx="2523744" cy="2148841"/>
          </a:xfrm>
        </p:spPr>
        <p:txBody>
          <a:bodyPr/>
          <a:lstStyle/>
          <a:p>
            <a:r>
              <a:rPr lang="en-US" dirty="0" smtClean="0"/>
              <a:t>CIO perspective</a:t>
            </a:r>
            <a:endParaRPr lang="en-US" dirty="0"/>
          </a:p>
          <a:p>
            <a:pPr lvl="2"/>
            <a:r>
              <a:rPr lang="en-US" dirty="0"/>
              <a:t>Respond to change</a:t>
            </a:r>
          </a:p>
          <a:p>
            <a:pPr lvl="2"/>
            <a:r>
              <a:rPr lang="en-US" dirty="0"/>
              <a:t>Shift from maintain to innovate</a:t>
            </a:r>
          </a:p>
          <a:p>
            <a:pPr lvl="2"/>
            <a:r>
              <a:rPr lang="en-US" dirty="0"/>
              <a:t>Deliver reliably and securely</a:t>
            </a:r>
          </a:p>
          <a:p>
            <a:pPr lvl="2"/>
            <a:r>
              <a:rPr lang="en-US" dirty="0"/>
              <a:t>Manage rapid </a:t>
            </a:r>
            <a:r>
              <a:rPr lang="en-US" dirty="0" smtClean="0"/>
              <a:t>growth</a:t>
            </a:r>
          </a:p>
          <a:p>
            <a:pPr lvl="2"/>
            <a:endParaRPr lang="en-US" dirty="0"/>
          </a:p>
          <a:p>
            <a:endParaRPr lang="en-US" dirty="0"/>
          </a:p>
        </p:txBody>
      </p:sp>
      <p:sp>
        <p:nvSpPr>
          <p:cNvPr id="9" name="Content Placeholder 8"/>
          <p:cNvSpPr>
            <a:spLocks noGrp="1"/>
          </p:cNvSpPr>
          <p:nvPr>
            <p:ph sz="quarter" idx="18"/>
          </p:nvPr>
        </p:nvSpPr>
        <p:spPr>
          <a:xfrm>
            <a:off x="5766173" y="1188720"/>
            <a:ext cx="2939958" cy="2148840"/>
          </a:xfrm>
        </p:spPr>
        <p:txBody>
          <a:bodyPr/>
          <a:lstStyle/>
          <a:p>
            <a:r>
              <a:rPr lang="en-US" dirty="0"/>
              <a:t>Lines of </a:t>
            </a:r>
            <a:r>
              <a:rPr lang="en-US" dirty="0" smtClean="0"/>
              <a:t>business perspective</a:t>
            </a:r>
            <a:endParaRPr lang="en-US" dirty="0"/>
          </a:p>
          <a:p>
            <a:pPr lvl="2"/>
            <a:r>
              <a:rPr lang="en-US" dirty="0"/>
              <a:t>Capitalize on new opportunities to drive growth</a:t>
            </a:r>
          </a:p>
          <a:p>
            <a:pPr lvl="2"/>
            <a:r>
              <a:rPr lang="en-US" dirty="0"/>
              <a:t>Reduce operating and unit cost</a:t>
            </a:r>
          </a:p>
          <a:p>
            <a:pPr lvl="2"/>
            <a:r>
              <a:rPr lang="en-US" dirty="0"/>
              <a:t>Deliver value to </a:t>
            </a:r>
            <a:r>
              <a:rPr lang="en-US" dirty="0" smtClean="0"/>
              <a:t>stakeholders</a:t>
            </a:r>
          </a:p>
          <a:p>
            <a:pPr lvl="2"/>
            <a:endParaRPr lang="en-US" dirty="0"/>
          </a:p>
          <a:p>
            <a:endParaRPr lang="en-US" dirty="0"/>
          </a:p>
        </p:txBody>
      </p:sp>
      <p:pic>
        <p:nvPicPr>
          <p:cNvPr id="215042" name="Picture 2" descr="C:\Users\kthomas\Pictures\HP Photos\Man in su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3901641"/>
            <a:ext cx="9144000" cy="12609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8398" y="4549635"/>
            <a:ext cx="341348" cy="341348"/>
          </a:xfrm>
          <a:prstGeom prst="rect">
            <a:avLst/>
          </a:prstGeom>
        </p:spPr>
      </p:pic>
    </p:spTree>
    <p:custDataLst>
      <p:tags r:id="rId1"/>
    </p:custDataLst>
    <p:extLst>
      <p:ext uri="{BB962C8B-B14F-4D97-AF65-F5344CB8AC3E}">
        <p14:creationId xmlns:p14="http://schemas.microsoft.com/office/powerpoint/2010/main" val="94896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new business landscape and its challenges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3570261571"/>
              </p:ext>
            </p:ext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33890"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1"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custDataLst>
              <p:tags r:id="rId3"/>
            </p:custDataLst>
          </p:nvPr>
        </p:nvSpPr>
        <p:spPr>
          <a:ln>
            <a:noFill/>
          </a:ln>
        </p:spPr>
        <p:txBody>
          <a:bodyPr vert="horz" wrap="square" lIns="0" tIns="0" rIns="0" bIns="0" rtlCol="0" anchor="t" anchorCtr="0">
            <a:noAutofit/>
          </a:bodyPr>
          <a:lstStyle/>
          <a:p>
            <a:r>
              <a:rPr lang="en-US" dirty="0" smtClean="0"/>
              <a:t>Cloud computing fundamentally changes IT</a:t>
            </a:r>
            <a:endParaRPr lang="en-US" dirty="0"/>
          </a:p>
        </p:txBody>
      </p:sp>
      <p:sp>
        <p:nvSpPr>
          <p:cNvPr id="80" name="Subtitle 79"/>
          <p:cNvSpPr>
            <a:spLocks noGrp="1"/>
          </p:cNvSpPr>
          <p:nvPr>
            <p:ph type="subTitle" idx="1"/>
          </p:nvPr>
        </p:nvSpPr>
        <p:spPr>
          <a:xfrm>
            <a:off x="331470" y="745362"/>
            <a:ext cx="8117206" cy="276999"/>
          </a:xfrm>
        </p:spPr>
        <p:txBody>
          <a:bodyPr/>
          <a:lstStyle/>
          <a:p>
            <a:r>
              <a:rPr lang="en-US" dirty="0" smtClean="0"/>
              <a:t>Are you ready to take advantage of these changes?</a:t>
            </a:r>
          </a:p>
        </p:txBody>
      </p:sp>
      <p:sp>
        <p:nvSpPr>
          <p:cNvPr id="34" name="TextBox 33"/>
          <p:cNvSpPr txBox="1"/>
          <p:nvPr/>
        </p:nvSpPr>
        <p:spPr>
          <a:xfrm>
            <a:off x="311524" y="4389784"/>
            <a:ext cx="3029333" cy="180551"/>
          </a:xfrm>
          <a:prstGeom prst="rect">
            <a:avLst/>
          </a:prstGeom>
          <a:noFill/>
        </p:spPr>
        <p:txBody>
          <a:bodyPr wrap="square" rtlCol="0">
            <a:noAutofit/>
          </a:bodyPr>
          <a:lstStyle/>
          <a:p>
            <a:pPr marL="0" defTabSz="430213">
              <a:spcAft>
                <a:spcPts val="400"/>
              </a:spcAft>
              <a:buSzPct val="100000"/>
            </a:pPr>
            <a:r>
              <a:rPr lang="en-US" sz="800" dirty="0">
                <a:solidFill>
                  <a:schemeClr val="accent4"/>
                </a:solidFill>
                <a:latin typeface="+mj-lt"/>
              </a:rPr>
              <a:t>Source: Coleman Parkes Research by HP, May </a:t>
            </a:r>
            <a:r>
              <a:rPr lang="en-US" sz="800" dirty="0" smtClean="0">
                <a:solidFill>
                  <a:schemeClr val="accent4"/>
                </a:solidFill>
                <a:latin typeface="+mj-lt"/>
              </a:rPr>
              <a:t>2013</a:t>
            </a:r>
            <a:endParaRPr lang="en-US" sz="800" dirty="0" smtClean="0">
              <a:solidFill>
                <a:schemeClr val="accent4"/>
              </a:solidFill>
              <a:latin typeface="+mj-lt"/>
              <a:cs typeface="HP Simplified" pitchFamily="34" charset="0"/>
            </a:endParaRPr>
          </a:p>
        </p:txBody>
      </p:sp>
      <p:sp>
        <p:nvSpPr>
          <p:cNvPr id="36" name="Rectangle 35"/>
          <p:cNvSpPr/>
          <p:nvPr/>
        </p:nvSpPr>
        <p:spPr>
          <a:xfrm>
            <a:off x="377359" y="3754092"/>
            <a:ext cx="8375941" cy="523220"/>
          </a:xfrm>
          <a:prstGeom prst="rect">
            <a:avLst/>
          </a:prstGeom>
          <a:solidFill>
            <a:srgbClr val="E7E7E7"/>
          </a:solidFill>
        </p:spPr>
        <p:txBody>
          <a:bodyPr wrap="square">
            <a:spAutoFit/>
          </a:bodyPr>
          <a:lstStyle/>
          <a:p>
            <a:pPr marL="171441" indent="-171441" algn="ctr"/>
            <a:r>
              <a:rPr lang="en-US" sz="1400" dirty="0" smtClean="0">
                <a:latin typeface="HP Simplified" pitchFamily="34" charset="0"/>
                <a:cs typeface="HP Simplified"/>
              </a:rPr>
              <a:t>By 2016, Enterprise IT delivery will be 39% in private cloud, 21% in managed cloud, and 15% in public cloud. </a:t>
            </a:r>
          </a:p>
          <a:p>
            <a:pPr marL="171441" indent="-171441" algn="ctr"/>
            <a:r>
              <a:rPr lang="en-US" sz="1400" dirty="0" smtClean="0">
                <a:latin typeface="HP Simplified" pitchFamily="34" charset="0"/>
                <a:cs typeface="HP Simplified"/>
              </a:rPr>
              <a:t>Leaving 25% in traditional IT.</a:t>
            </a:r>
          </a:p>
        </p:txBody>
      </p:sp>
      <p:pic>
        <p:nvPicPr>
          <p:cNvPr id="301059" name="Picture 3"/>
          <p:cNvPicPr>
            <a:picLocks noChangeAspect="1" noChangeArrowheads="1"/>
          </p:cNvPicPr>
          <p:nvPr/>
        </p:nvPicPr>
        <p:blipFill>
          <a:blip r:embed="rId8"/>
          <a:srcRect/>
          <a:stretch>
            <a:fillRect/>
          </a:stretch>
        </p:blipFill>
        <p:spPr bwMode="auto">
          <a:xfrm>
            <a:off x="1119188" y="1225764"/>
            <a:ext cx="6905625" cy="2333625"/>
          </a:xfrm>
          <a:prstGeom prst="rect">
            <a:avLst/>
          </a:prstGeom>
          <a:noFill/>
          <a:ln w="9525">
            <a:noFill/>
            <a:miter lim="800000"/>
            <a:headEnd/>
            <a:tailEnd/>
          </a:ln>
          <a:effectLst/>
        </p:spPr>
      </p:pic>
    </p:spTree>
    <p:extLst>
      <p:ext uri="{BB962C8B-B14F-4D97-AF65-F5344CB8AC3E}">
        <p14:creationId xmlns:p14="http://schemas.microsoft.com/office/powerpoint/2010/main" val="3094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Disruptive innovation is accelerating</a:t>
            </a:r>
            <a:endParaRPr lang="en-GB" dirty="0"/>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3812" y="1773287"/>
            <a:ext cx="1884829" cy="1806453"/>
          </a:xfrm>
          <a:prstGeom prst="rect">
            <a:avLst/>
          </a:prstGeom>
        </p:spPr>
      </p:pic>
      <p:sp>
        <p:nvSpPr>
          <p:cNvPr id="9" name="Rectangle 8"/>
          <p:cNvSpPr/>
          <p:nvPr/>
        </p:nvSpPr>
        <p:spPr>
          <a:xfrm>
            <a:off x="324350" y="2139141"/>
            <a:ext cx="3543738" cy="10650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74860" y="2721081"/>
            <a:ext cx="887596" cy="276999"/>
          </a:xfrm>
          <a:prstGeom prst="rect">
            <a:avLst/>
          </a:prstGeom>
          <a:noFill/>
        </p:spPr>
        <p:txBody>
          <a:bodyPr wrap="square" lIns="0" rIns="0" rtlCol="0">
            <a:spAutoFit/>
          </a:bodyPr>
          <a:lstStyle/>
          <a:p>
            <a:pPr marL="0" algn="ctr" defTabSz="430213">
              <a:spcAft>
                <a:spcPts val="400"/>
              </a:spcAft>
              <a:buSzPct val="100000"/>
            </a:pPr>
            <a:r>
              <a:rPr lang="en-US" sz="1200" b="1" dirty="0" smtClean="0">
                <a:solidFill>
                  <a:schemeClr val="bg1"/>
                </a:solidFill>
                <a:latin typeface="HP Simplified" pitchFamily="34" charset="0"/>
                <a:cs typeface="HP Simplified" pitchFamily="34" charset="0"/>
              </a:rPr>
              <a:t>Mainframe</a:t>
            </a:r>
          </a:p>
        </p:txBody>
      </p:sp>
      <p:sp>
        <p:nvSpPr>
          <p:cNvPr id="11" name="TextBox 10"/>
          <p:cNvSpPr txBox="1"/>
          <p:nvPr/>
        </p:nvSpPr>
        <p:spPr>
          <a:xfrm>
            <a:off x="1390868" y="2721081"/>
            <a:ext cx="887596" cy="276999"/>
          </a:xfrm>
          <a:prstGeom prst="rect">
            <a:avLst/>
          </a:prstGeom>
          <a:noFill/>
        </p:spPr>
        <p:txBody>
          <a:bodyPr wrap="square" lIns="0" rIns="0" rtlCol="0">
            <a:spAutoFit/>
          </a:bodyPr>
          <a:lstStyle/>
          <a:p>
            <a:pPr marL="0" algn="ctr" defTabSz="430213">
              <a:spcAft>
                <a:spcPts val="400"/>
              </a:spcAft>
              <a:buSzPct val="100000"/>
            </a:pPr>
            <a:r>
              <a:rPr lang="en-US" sz="1200" b="1" dirty="0" smtClean="0">
                <a:solidFill>
                  <a:schemeClr val="bg1"/>
                </a:solidFill>
                <a:latin typeface="HP Simplified" pitchFamily="34" charset="0"/>
                <a:cs typeface="HP Simplified" pitchFamily="34" charset="0"/>
              </a:rPr>
              <a:t>Client/server</a:t>
            </a:r>
          </a:p>
        </p:txBody>
      </p:sp>
      <p:sp>
        <p:nvSpPr>
          <p:cNvPr id="12" name="TextBox 11"/>
          <p:cNvSpPr txBox="1"/>
          <p:nvPr/>
        </p:nvSpPr>
        <p:spPr>
          <a:xfrm>
            <a:off x="2429109" y="2721081"/>
            <a:ext cx="887596" cy="276999"/>
          </a:xfrm>
          <a:prstGeom prst="rect">
            <a:avLst/>
          </a:prstGeom>
          <a:noFill/>
        </p:spPr>
        <p:txBody>
          <a:bodyPr wrap="square" lIns="0" rIns="0" rtlCol="0">
            <a:spAutoFit/>
          </a:bodyPr>
          <a:lstStyle/>
          <a:p>
            <a:pPr marL="0" algn="ctr" defTabSz="430213">
              <a:spcAft>
                <a:spcPts val="400"/>
              </a:spcAft>
              <a:buSzPct val="100000"/>
            </a:pPr>
            <a:r>
              <a:rPr lang="en-US" sz="1200" b="1" dirty="0" smtClean="0">
                <a:solidFill>
                  <a:schemeClr val="bg1"/>
                </a:solidFill>
                <a:latin typeface="HP Simplified" pitchFamily="34" charset="0"/>
                <a:cs typeface="HP Simplified" pitchFamily="34" charset="0"/>
              </a:rPr>
              <a:t>Internet</a:t>
            </a:r>
          </a:p>
        </p:txBody>
      </p:sp>
      <p:sp>
        <p:nvSpPr>
          <p:cNvPr id="13" name="TextBox 12"/>
          <p:cNvSpPr txBox="1"/>
          <p:nvPr/>
        </p:nvSpPr>
        <p:spPr>
          <a:xfrm>
            <a:off x="3327877" y="2754784"/>
            <a:ext cx="1301234" cy="276999"/>
          </a:xfrm>
          <a:prstGeom prst="rect">
            <a:avLst/>
          </a:prstGeom>
          <a:noFill/>
        </p:spPr>
        <p:txBody>
          <a:bodyPr wrap="square" lIns="0" rIns="0" rtlCol="0">
            <a:noAutofit/>
          </a:bodyPr>
          <a:lstStyle/>
          <a:p>
            <a:pPr marL="0" algn="ctr" defTabSz="430213">
              <a:lnSpc>
                <a:spcPts val="1200"/>
              </a:lnSpc>
              <a:spcAft>
                <a:spcPts val="400"/>
              </a:spcAft>
              <a:buSzPct val="100000"/>
            </a:pPr>
            <a:r>
              <a:rPr lang="en-US" sz="1200" b="1" dirty="0" smtClean="0">
                <a:solidFill>
                  <a:schemeClr val="bg1"/>
                </a:solidFill>
                <a:latin typeface="HP Simplified" pitchFamily="34" charset="0"/>
                <a:cs typeface="HP Simplified" pitchFamily="34" charset="0"/>
              </a:rPr>
              <a:t>Mobile, social,</a:t>
            </a:r>
            <a:br>
              <a:rPr lang="en-US" sz="1200" b="1" dirty="0" smtClean="0">
                <a:solidFill>
                  <a:schemeClr val="bg1"/>
                </a:solidFill>
                <a:latin typeface="HP Simplified" pitchFamily="34" charset="0"/>
                <a:cs typeface="HP Simplified" pitchFamily="34" charset="0"/>
              </a:rPr>
            </a:br>
            <a:r>
              <a:rPr lang="en-US" sz="1200" b="1" dirty="0" smtClean="0">
                <a:solidFill>
                  <a:schemeClr val="bg1"/>
                </a:solidFill>
                <a:latin typeface="HP Simplified" pitchFamily="34" charset="0"/>
                <a:cs typeface="HP Simplified" pitchFamily="34" charset="0"/>
              </a:rPr>
              <a:t>big data, cloud</a:t>
            </a:r>
          </a:p>
        </p:txBody>
      </p:sp>
      <p:cxnSp>
        <p:nvCxnSpPr>
          <p:cNvPr id="14" name="Straight Connector 13"/>
          <p:cNvCxnSpPr/>
          <p:nvPr/>
        </p:nvCxnSpPr>
        <p:spPr>
          <a:xfrm>
            <a:off x="1321831" y="2056013"/>
            <a:ext cx="0" cy="1413163"/>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369268" y="2025262"/>
            <a:ext cx="0" cy="1413163"/>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383542" y="2056013"/>
            <a:ext cx="0" cy="1413163"/>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5974" y="2378904"/>
            <a:ext cx="378568" cy="378568"/>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26956" y="2372966"/>
            <a:ext cx="690429" cy="378568"/>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5461" y="2352141"/>
            <a:ext cx="238269" cy="399393"/>
          </a:xfrm>
          <a:prstGeom prst="rect">
            <a:avLst/>
          </a:prstGeom>
        </p:spPr>
      </p:pic>
      <p:pic>
        <p:nvPicPr>
          <p:cNvPr id="20" name="Picture 19"/>
          <p:cNvPicPr>
            <a:picLocks noChangeAspect="1"/>
          </p:cNvPicPr>
          <p:nvPr/>
        </p:nvPicPr>
        <p:blipFill>
          <a:blip r:embed="rId14">
            <a:biLevel thresh="25000"/>
            <a:extLst>
              <a:ext uri="{28A0092B-C50C-407E-A947-70E740481C1C}">
                <a14:useLocalDpi xmlns:a14="http://schemas.microsoft.com/office/drawing/2010/main" val="0"/>
              </a:ext>
            </a:extLst>
          </a:blip>
          <a:stretch>
            <a:fillRect/>
          </a:stretch>
        </p:blipFill>
        <p:spPr>
          <a:xfrm>
            <a:off x="1482518" y="2459091"/>
            <a:ext cx="725427" cy="269067"/>
          </a:xfrm>
          <a:prstGeom prst="rect">
            <a:avLst/>
          </a:prstGeom>
        </p:spPr>
      </p:pic>
      <p:sp>
        <p:nvSpPr>
          <p:cNvPr id="22" name="TextBox 21"/>
          <p:cNvSpPr txBox="1"/>
          <p:nvPr>
            <p:custDataLst>
              <p:tags r:id="rId1"/>
            </p:custDataLst>
          </p:nvPr>
        </p:nvSpPr>
        <p:spPr>
          <a:xfrm>
            <a:off x="5646210" y="3105170"/>
            <a:ext cx="1513754" cy="361149"/>
          </a:xfrm>
          <a:prstGeom prst="rect">
            <a:avLst/>
          </a:prstGeom>
          <a:noFill/>
        </p:spPr>
        <p:txBody>
          <a:bodyPr wrap="none" rtlCol="0">
            <a:noAutofit/>
          </a:bodyPr>
          <a:lstStyle/>
          <a:p>
            <a:pPr marL="0" defTabSz="430213">
              <a:spcAft>
                <a:spcPts val="400"/>
              </a:spcAft>
              <a:buSzPct val="100000"/>
            </a:pPr>
            <a:r>
              <a:rPr lang="en-US" sz="1600" b="1" dirty="0" smtClean="0">
                <a:solidFill>
                  <a:srgbClr val="000000"/>
                </a:solidFill>
                <a:latin typeface="+mn-lt"/>
                <a:cs typeface="HP Simplified" pitchFamily="34" charset="0"/>
              </a:rPr>
              <a:t>98,000+</a:t>
            </a:r>
            <a:r>
              <a:rPr lang="en-US" sz="1600" dirty="0" smtClean="0">
                <a:solidFill>
                  <a:srgbClr val="000000"/>
                </a:solidFill>
                <a:latin typeface="+mn-lt"/>
                <a:cs typeface="HP Simplified" pitchFamily="34" charset="0"/>
              </a:rPr>
              <a:t> tweets</a:t>
            </a:r>
          </a:p>
        </p:txBody>
      </p:sp>
      <p:pic>
        <p:nvPicPr>
          <p:cNvPr id="23" name="Picture 8"/>
          <p:cNvPicPr>
            <a:picLocks noChangeAspect="1" noChangeArrowheads="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bwMode="auto">
          <a:xfrm>
            <a:off x="5255274" y="3131902"/>
            <a:ext cx="368631" cy="29968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custDataLst>
              <p:tags r:id="rId3"/>
            </p:custDataLst>
          </p:nvPr>
        </p:nvSpPr>
        <p:spPr>
          <a:xfrm>
            <a:off x="5648919" y="3520461"/>
            <a:ext cx="1513754" cy="361149"/>
          </a:xfrm>
          <a:prstGeom prst="rect">
            <a:avLst/>
          </a:prstGeom>
          <a:noFill/>
        </p:spPr>
        <p:txBody>
          <a:bodyPr wrap="none" rtlCol="0">
            <a:noAutofit/>
          </a:bodyPr>
          <a:lstStyle/>
          <a:p>
            <a:pPr marL="0" defTabSz="430213">
              <a:spcAft>
                <a:spcPts val="400"/>
              </a:spcAft>
              <a:buSzPct val="100000"/>
            </a:pPr>
            <a:r>
              <a:rPr lang="en-US" sz="1600" b="1" dirty="0" smtClean="0">
                <a:solidFill>
                  <a:srgbClr val="000000"/>
                </a:solidFill>
                <a:latin typeface="+mn-lt"/>
                <a:cs typeface="HP Simplified" pitchFamily="34" charset="0"/>
              </a:rPr>
              <a:t>698,445</a:t>
            </a:r>
            <a:r>
              <a:rPr lang="en-US" sz="1600" dirty="0" smtClean="0">
                <a:solidFill>
                  <a:srgbClr val="000000"/>
                </a:solidFill>
                <a:latin typeface="+mn-lt"/>
                <a:cs typeface="HP Simplified" pitchFamily="34" charset="0"/>
              </a:rPr>
              <a:t> Google searches</a:t>
            </a:r>
          </a:p>
        </p:txBody>
      </p:sp>
      <p:grpSp>
        <p:nvGrpSpPr>
          <p:cNvPr id="26" name="Group 275"/>
          <p:cNvGrpSpPr/>
          <p:nvPr>
            <p:custDataLst>
              <p:tags r:id="rId4"/>
            </p:custDataLst>
          </p:nvPr>
        </p:nvGrpSpPr>
        <p:grpSpPr>
          <a:xfrm rot="21094486">
            <a:off x="5257088" y="3553977"/>
            <a:ext cx="365002" cy="243136"/>
            <a:chOff x="4556476" y="1061146"/>
            <a:chExt cx="734286" cy="489131"/>
          </a:xfrm>
        </p:grpSpPr>
        <p:sp>
          <p:nvSpPr>
            <p:cNvPr id="27" name="Rounded Rectangle 26"/>
            <p:cNvSpPr/>
            <p:nvPr/>
          </p:nvSpPr>
          <p:spPr>
            <a:xfrm rot="19800000">
              <a:off x="4556476" y="1449331"/>
              <a:ext cx="333481" cy="100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sp>
          <p:nvSpPr>
            <p:cNvPr id="28" name="Donut 27"/>
            <p:cNvSpPr/>
            <p:nvPr/>
          </p:nvSpPr>
          <p:spPr>
            <a:xfrm>
              <a:off x="4807093" y="1061146"/>
              <a:ext cx="483669" cy="483673"/>
            </a:xfrm>
            <a:prstGeom prst="donut">
              <a:avLst>
                <a:gd name="adj" fmla="val 17202"/>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sp>
        <p:nvSpPr>
          <p:cNvPr id="30" name="TextBox 29"/>
          <p:cNvSpPr txBox="1"/>
          <p:nvPr>
            <p:custDataLst>
              <p:tags r:id="rId5"/>
            </p:custDataLst>
          </p:nvPr>
        </p:nvSpPr>
        <p:spPr>
          <a:xfrm>
            <a:off x="5638309" y="3919765"/>
            <a:ext cx="1513754" cy="361149"/>
          </a:xfrm>
          <a:prstGeom prst="rect">
            <a:avLst/>
          </a:prstGeom>
          <a:noFill/>
        </p:spPr>
        <p:txBody>
          <a:bodyPr wrap="none" rtlCol="0">
            <a:noAutofit/>
          </a:bodyPr>
          <a:lstStyle/>
          <a:p>
            <a:pPr marL="0" defTabSz="430213">
              <a:spcAft>
                <a:spcPts val="400"/>
              </a:spcAft>
              <a:buSzPct val="100000"/>
            </a:pPr>
            <a:r>
              <a:rPr lang="en-US" sz="1600" b="1" dirty="0" smtClean="0">
                <a:solidFill>
                  <a:srgbClr val="000000"/>
                </a:solidFill>
                <a:latin typeface="+mn-lt"/>
                <a:cs typeface="HP Simplified" pitchFamily="34" charset="0"/>
              </a:rPr>
              <a:t>168 million+ </a:t>
            </a:r>
            <a:r>
              <a:rPr lang="en-US" sz="1600" dirty="0" smtClean="0">
                <a:solidFill>
                  <a:srgbClr val="000000"/>
                </a:solidFill>
                <a:latin typeface="+mn-lt"/>
                <a:cs typeface="HP Simplified" pitchFamily="34" charset="0"/>
              </a:rPr>
              <a:t>emails sent</a:t>
            </a:r>
          </a:p>
        </p:txBody>
      </p:sp>
      <p:sp>
        <p:nvSpPr>
          <p:cNvPr id="32" name="Rectangle 31"/>
          <p:cNvSpPr>
            <a:spLocks noChangeArrowheads="1"/>
          </p:cNvSpPr>
          <p:nvPr>
            <p:custDataLst>
              <p:tags r:id="rId6"/>
            </p:custDataLst>
          </p:nvPr>
        </p:nvSpPr>
        <p:spPr bwMode="auto">
          <a:xfrm>
            <a:off x="5187421" y="2796614"/>
            <a:ext cx="3124664" cy="275026"/>
          </a:xfrm>
          <a:prstGeom prst="rect">
            <a:avLst/>
          </a:prstGeom>
          <a:noFill/>
          <a:ln w="9525">
            <a:noFill/>
            <a:miter lim="800000"/>
            <a:headEnd/>
            <a:tailEnd/>
          </a:ln>
        </p:spPr>
        <p:txBody>
          <a:bodyPr wrap="square" lIns="43758" tIns="21883" rIns="43758" bIns="21883">
            <a:spAutoFit/>
          </a:bodyPr>
          <a:lstStyle/>
          <a:p>
            <a:pPr defTabSz="455014" fontAlgn="base">
              <a:lnSpc>
                <a:spcPct val="75000"/>
              </a:lnSpc>
              <a:spcBef>
                <a:spcPct val="0"/>
              </a:spcBef>
              <a:spcAft>
                <a:spcPct val="0"/>
              </a:spcAft>
            </a:pPr>
            <a:r>
              <a:rPr lang="en-US" sz="2000" b="1" dirty="0" smtClean="0">
                <a:solidFill>
                  <a:schemeClr val="accent1"/>
                </a:solidFill>
                <a:latin typeface="+mn-lt"/>
                <a:ea typeface="ＭＳ Ｐゴシック" pitchFamily="34" charset="-128"/>
              </a:rPr>
              <a:t>And every </a:t>
            </a:r>
            <a:r>
              <a:rPr lang="en-US" sz="2000" b="1" dirty="0">
                <a:solidFill>
                  <a:schemeClr val="accent1"/>
                </a:solidFill>
                <a:latin typeface="+mn-lt"/>
                <a:ea typeface="ＭＳ Ｐゴシック" pitchFamily="34" charset="-128"/>
              </a:rPr>
              <a:t>60 </a:t>
            </a:r>
            <a:r>
              <a:rPr lang="en-US" sz="2000" b="1" dirty="0" smtClean="0">
                <a:solidFill>
                  <a:schemeClr val="accent1"/>
                </a:solidFill>
                <a:latin typeface="+mn-lt"/>
                <a:ea typeface="ＭＳ Ｐゴシック" pitchFamily="34" charset="-128"/>
              </a:rPr>
              <a:t>seconds:</a:t>
            </a:r>
            <a:endParaRPr lang="en-US" sz="2000" b="1" dirty="0">
              <a:solidFill>
                <a:schemeClr val="accent1"/>
              </a:solidFill>
              <a:latin typeface="+mn-lt"/>
              <a:ea typeface="ＭＳ Ｐゴシック" pitchFamily="34" charset="-128"/>
            </a:endParaRPr>
          </a:p>
        </p:txBody>
      </p:sp>
      <p:grpSp>
        <p:nvGrpSpPr>
          <p:cNvPr id="33" name="Group 17"/>
          <p:cNvGrpSpPr/>
          <p:nvPr/>
        </p:nvGrpSpPr>
        <p:grpSpPr>
          <a:xfrm>
            <a:off x="5255741" y="4297984"/>
            <a:ext cx="1891900" cy="361149"/>
            <a:chOff x="5066961" y="4197128"/>
            <a:chExt cx="1891900" cy="361149"/>
          </a:xfrm>
        </p:grpSpPr>
        <p:sp>
          <p:nvSpPr>
            <p:cNvPr id="34" name="TextBox 33"/>
            <p:cNvSpPr txBox="1"/>
            <p:nvPr>
              <p:custDataLst>
                <p:tags r:id="rId7"/>
              </p:custDataLst>
            </p:nvPr>
          </p:nvSpPr>
          <p:spPr>
            <a:xfrm>
              <a:off x="5445107" y="4197128"/>
              <a:ext cx="1513754" cy="361149"/>
            </a:xfrm>
            <a:prstGeom prst="rect">
              <a:avLst/>
            </a:prstGeom>
            <a:noFill/>
          </p:spPr>
          <p:txBody>
            <a:bodyPr wrap="none" rtlCol="0">
              <a:noAutofit/>
            </a:bodyPr>
            <a:lstStyle/>
            <a:p>
              <a:r>
                <a:rPr lang="en-US" sz="1600" b="1" dirty="0" smtClean="0">
                  <a:solidFill>
                    <a:srgbClr val="000000"/>
                  </a:solidFill>
                  <a:latin typeface="+mn-lt"/>
                  <a:cs typeface="HP Simplified" pitchFamily="34" charset="0"/>
                </a:rPr>
                <a:t>217 </a:t>
              </a:r>
              <a:r>
                <a:rPr lang="en-US" sz="1600" dirty="0">
                  <a:latin typeface="+mn-lt"/>
                </a:rPr>
                <a:t>new mobile web users </a:t>
              </a:r>
            </a:p>
          </p:txBody>
        </p:sp>
        <p:grpSp>
          <p:nvGrpSpPr>
            <p:cNvPr id="37" name="Group 15"/>
            <p:cNvGrpSpPr/>
            <p:nvPr/>
          </p:nvGrpSpPr>
          <p:grpSpPr>
            <a:xfrm>
              <a:off x="5066961" y="4253185"/>
              <a:ext cx="182880" cy="153600"/>
              <a:chOff x="4995937" y="4253185"/>
              <a:chExt cx="182880" cy="153600"/>
            </a:xfrm>
          </p:grpSpPr>
          <p:cxnSp>
            <p:nvCxnSpPr>
              <p:cNvPr id="38" name="Straight Connector 37"/>
              <p:cNvCxnSpPr/>
              <p:nvPr/>
            </p:nvCxnSpPr>
            <p:spPr>
              <a:xfrm flipH="1" flipV="1">
                <a:off x="4995937" y="4253185"/>
                <a:ext cx="18288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flipV="1">
                <a:off x="4995937" y="4304385"/>
                <a:ext cx="18288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4995937" y="4355585"/>
                <a:ext cx="18288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flipV="1">
                <a:off x="4995937" y="4406785"/>
                <a:ext cx="18288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43" name="TextBox 42"/>
          <p:cNvSpPr txBox="1"/>
          <p:nvPr/>
        </p:nvSpPr>
        <p:spPr>
          <a:xfrm>
            <a:off x="5112995" y="935764"/>
            <a:ext cx="3839447" cy="1672253"/>
          </a:xfrm>
          <a:prstGeom prst="rect">
            <a:avLst/>
          </a:prstGeom>
          <a:noFill/>
        </p:spPr>
        <p:txBody>
          <a:bodyPr wrap="square" rtlCol="0">
            <a:spAutoFit/>
          </a:bodyPr>
          <a:lstStyle/>
          <a:p>
            <a:pPr marL="153988" indent="-153988" defTabSz="430213">
              <a:spcAft>
                <a:spcPts val="400"/>
              </a:spcAft>
              <a:buSzPct val="100000"/>
              <a:buFont typeface="Arial" pitchFamily="34" charset="0"/>
              <a:buChar char="•"/>
            </a:pPr>
            <a:r>
              <a:rPr lang="en-US" sz="1600" b="1" dirty="0" smtClean="0">
                <a:latin typeface="+mn-lt"/>
              </a:rPr>
              <a:t>66% of IT decision makers </a:t>
            </a:r>
            <a:r>
              <a:rPr lang="en-US" sz="1600" dirty="0" smtClean="0">
                <a:latin typeface="+mn-lt"/>
              </a:rPr>
              <a:t>spending less on traditional services as a result of moving to the cloud</a:t>
            </a:r>
          </a:p>
          <a:p>
            <a:pPr marL="153988" indent="-153988" defTabSz="430213">
              <a:spcAft>
                <a:spcPts val="400"/>
              </a:spcAft>
              <a:buSzPct val="100000"/>
              <a:buFont typeface="Arial" pitchFamily="34" charset="0"/>
              <a:buChar char="•"/>
            </a:pPr>
            <a:r>
              <a:rPr lang="en-US" sz="1600" dirty="0" smtClean="0">
                <a:latin typeface="+mn-lt"/>
              </a:rPr>
              <a:t>Average </a:t>
            </a:r>
            <a:r>
              <a:rPr lang="en-GB" sz="1600" dirty="0" smtClean="0">
                <a:latin typeface="+mn-lt"/>
              </a:rPr>
              <a:t>cost </a:t>
            </a:r>
            <a:r>
              <a:rPr lang="en-GB" sz="1600" dirty="0">
                <a:latin typeface="+mn-lt"/>
              </a:rPr>
              <a:t>of a </a:t>
            </a:r>
            <a:r>
              <a:rPr lang="en-GB" sz="1600" dirty="0" smtClean="0">
                <a:latin typeface="+mn-lt"/>
              </a:rPr>
              <a:t>security breach </a:t>
            </a:r>
            <a:br>
              <a:rPr lang="en-GB" sz="1600" dirty="0" smtClean="0">
                <a:latin typeface="+mn-lt"/>
              </a:rPr>
            </a:br>
            <a:r>
              <a:rPr lang="en-GB" sz="1600" b="1" dirty="0" smtClean="0">
                <a:latin typeface="+mn-lt"/>
              </a:rPr>
              <a:t>$8.6M USD</a:t>
            </a:r>
          </a:p>
          <a:p>
            <a:pPr marL="153988" indent="-153988">
              <a:buFont typeface="Arial" pitchFamily="34" charset="0"/>
              <a:buChar char="•"/>
            </a:pPr>
            <a:r>
              <a:rPr lang="en-GB" sz="1600" dirty="0" smtClean="0">
                <a:latin typeface="+mn-lt"/>
              </a:rPr>
              <a:t>Volume of data by 2020: </a:t>
            </a:r>
            <a:r>
              <a:rPr lang="en-US" sz="1600" b="1" dirty="0" smtClean="0">
                <a:latin typeface="+mn-lt"/>
              </a:rPr>
              <a:t>35 </a:t>
            </a:r>
            <a:r>
              <a:rPr lang="en-US" sz="1600" b="1" dirty="0">
                <a:latin typeface="+mn-lt"/>
              </a:rPr>
              <a:t>Zettabytes</a:t>
            </a:r>
            <a:endParaRPr lang="en-US" sz="1600" dirty="0" smtClean="0">
              <a:solidFill>
                <a:srgbClr val="000000"/>
              </a:solidFill>
              <a:latin typeface="+mn-lt"/>
              <a:cs typeface="HP Simplified" pitchFamily="34" charset="0"/>
            </a:endParaRPr>
          </a:p>
        </p:txBody>
      </p:sp>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33519" y="4316332"/>
            <a:ext cx="212141" cy="308268"/>
          </a:xfrm>
          <a:prstGeom prst="rect">
            <a:avLst/>
          </a:prstGeom>
        </p:spPr>
      </p:pic>
      <p:pic>
        <p:nvPicPr>
          <p:cNvPr id="44" name="Picture 4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45675" y="3973391"/>
            <a:ext cx="387828" cy="253895"/>
          </a:xfrm>
          <a:prstGeom prst="rect">
            <a:avLst/>
          </a:prstGeom>
        </p:spPr>
      </p:pic>
    </p:spTree>
    <p:extLst>
      <p:ext uri="{BB962C8B-B14F-4D97-AF65-F5344CB8AC3E}">
        <p14:creationId xmlns:p14="http://schemas.microsoft.com/office/powerpoint/2010/main" val="310387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303" y="267494"/>
            <a:ext cx="8117206" cy="430887"/>
          </a:xfrm>
        </p:spPr>
        <p:txBody>
          <a:bodyPr/>
          <a:lstStyle/>
          <a:p>
            <a:r>
              <a:rPr lang="en-GB" dirty="0"/>
              <a:t>The </a:t>
            </a:r>
            <a:r>
              <a:rPr lang="en-GB" dirty="0" smtClean="0"/>
              <a:t>result: a New </a:t>
            </a:r>
            <a:r>
              <a:rPr lang="en-GB" dirty="0"/>
              <a:t>S</a:t>
            </a:r>
            <a:r>
              <a:rPr lang="en-GB" dirty="0" smtClean="0"/>
              <a:t>tyle </a:t>
            </a:r>
            <a:r>
              <a:rPr lang="en-GB" dirty="0"/>
              <a:t>of IT has emerged</a:t>
            </a:r>
          </a:p>
        </p:txBody>
      </p:sp>
      <p:grpSp>
        <p:nvGrpSpPr>
          <p:cNvPr id="58" name="Group 57"/>
          <p:cNvGrpSpPr/>
          <p:nvPr/>
        </p:nvGrpSpPr>
        <p:grpSpPr>
          <a:xfrm>
            <a:off x="345288" y="850676"/>
            <a:ext cx="8798712" cy="3570570"/>
            <a:chOff x="345288" y="850676"/>
            <a:chExt cx="8798712" cy="3570570"/>
          </a:xfrm>
        </p:grpSpPr>
        <p:sp>
          <p:nvSpPr>
            <p:cNvPr id="59" name="Freeform 14"/>
            <p:cNvSpPr>
              <a:spLocks/>
            </p:cNvSpPr>
            <p:nvPr/>
          </p:nvSpPr>
          <p:spPr bwMode="auto">
            <a:xfrm>
              <a:off x="2347188" y="850676"/>
              <a:ext cx="4404687" cy="2356199"/>
            </a:xfrm>
            <a:custGeom>
              <a:avLst/>
              <a:gdLst/>
              <a:ahLst/>
              <a:cxnLst>
                <a:cxn ang="0">
                  <a:pos x="196" y="74"/>
                </a:cxn>
                <a:cxn ang="0">
                  <a:pos x="186" y="73"/>
                </a:cxn>
                <a:cxn ang="0">
                  <a:pos x="164" y="43"/>
                </a:cxn>
                <a:cxn ang="0">
                  <a:pos x="135" y="43"/>
                </a:cxn>
                <a:cxn ang="0">
                  <a:pos x="108" y="10"/>
                </a:cxn>
                <a:cxn ang="0">
                  <a:pos x="46" y="34"/>
                </a:cxn>
                <a:cxn ang="0">
                  <a:pos x="43" y="46"/>
                </a:cxn>
                <a:cxn ang="0">
                  <a:pos x="8" y="66"/>
                </a:cxn>
                <a:cxn ang="0">
                  <a:pos x="25" y="110"/>
                </a:cxn>
                <a:cxn ang="0">
                  <a:pos x="39" y="113"/>
                </a:cxn>
                <a:cxn ang="0">
                  <a:pos x="190" y="113"/>
                </a:cxn>
                <a:cxn ang="0">
                  <a:pos x="206" y="101"/>
                </a:cxn>
                <a:cxn ang="0">
                  <a:pos x="196" y="74"/>
                </a:cxn>
              </a:cxnLst>
              <a:rect l="0" t="0" r="r" b="b"/>
              <a:pathLst>
                <a:path w="211" h="113">
                  <a:moveTo>
                    <a:pt x="196" y="74"/>
                  </a:moveTo>
                  <a:cubicBezTo>
                    <a:pt x="193" y="73"/>
                    <a:pt x="190" y="73"/>
                    <a:pt x="186" y="73"/>
                  </a:cubicBezTo>
                  <a:cubicBezTo>
                    <a:pt x="185" y="60"/>
                    <a:pt x="177" y="48"/>
                    <a:pt x="164" y="43"/>
                  </a:cubicBezTo>
                  <a:cubicBezTo>
                    <a:pt x="155" y="38"/>
                    <a:pt x="144" y="39"/>
                    <a:pt x="135" y="43"/>
                  </a:cubicBezTo>
                  <a:cubicBezTo>
                    <a:pt x="132" y="29"/>
                    <a:pt x="122" y="16"/>
                    <a:pt x="108" y="10"/>
                  </a:cubicBezTo>
                  <a:cubicBezTo>
                    <a:pt x="84" y="0"/>
                    <a:pt x="57" y="10"/>
                    <a:pt x="46" y="34"/>
                  </a:cubicBezTo>
                  <a:cubicBezTo>
                    <a:pt x="45" y="38"/>
                    <a:pt x="44" y="42"/>
                    <a:pt x="43" y="46"/>
                  </a:cubicBezTo>
                  <a:cubicBezTo>
                    <a:pt x="28" y="44"/>
                    <a:pt x="14" y="52"/>
                    <a:pt x="8" y="66"/>
                  </a:cubicBezTo>
                  <a:cubicBezTo>
                    <a:pt x="0" y="83"/>
                    <a:pt x="8" y="103"/>
                    <a:pt x="25" y="110"/>
                  </a:cubicBezTo>
                  <a:cubicBezTo>
                    <a:pt x="29" y="112"/>
                    <a:pt x="34" y="113"/>
                    <a:pt x="39" y="113"/>
                  </a:cubicBezTo>
                  <a:cubicBezTo>
                    <a:pt x="190" y="113"/>
                    <a:pt x="190" y="113"/>
                    <a:pt x="190" y="113"/>
                  </a:cubicBezTo>
                  <a:cubicBezTo>
                    <a:pt x="197" y="112"/>
                    <a:pt x="203" y="108"/>
                    <a:pt x="206" y="101"/>
                  </a:cubicBezTo>
                  <a:cubicBezTo>
                    <a:pt x="211" y="90"/>
                    <a:pt x="206" y="79"/>
                    <a:pt x="196" y="74"/>
                  </a:cubicBezTo>
                </a:path>
              </a:pathLst>
            </a:custGeom>
            <a:solidFill>
              <a:srgbClr val="E5E8E8"/>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grpSp>
          <p:nvGrpSpPr>
            <p:cNvPr id="60" name="Group 59"/>
            <p:cNvGrpSpPr/>
            <p:nvPr/>
          </p:nvGrpSpPr>
          <p:grpSpPr>
            <a:xfrm>
              <a:off x="2068388" y="2306013"/>
              <a:ext cx="4899625" cy="148247"/>
              <a:chOff x="2068388" y="2306013"/>
              <a:chExt cx="4899625" cy="148247"/>
            </a:xfrm>
          </p:grpSpPr>
          <p:cxnSp>
            <p:nvCxnSpPr>
              <p:cNvPr id="100" name="Straight Connector 99"/>
              <p:cNvCxnSpPr/>
              <p:nvPr/>
            </p:nvCxnSpPr>
            <p:spPr>
              <a:xfrm>
                <a:off x="2068388" y="2306013"/>
                <a:ext cx="4899624" cy="0"/>
              </a:xfrm>
              <a:prstGeom prst="line">
                <a:avLst/>
              </a:prstGeom>
              <a:noFill/>
              <a:ln w="38100" cap="flat" cmpd="sng" algn="ctr">
                <a:solidFill>
                  <a:srgbClr val="87898B"/>
                </a:solidFill>
                <a:prstDash val="solid"/>
              </a:ln>
              <a:effectLst/>
            </p:spPr>
          </p:cxnSp>
          <p:cxnSp>
            <p:nvCxnSpPr>
              <p:cNvPr id="101" name="Straight Connector 100"/>
              <p:cNvCxnSpPr/>
              <p:nvPr/>
            </p:nvCxnSpPr>
            <p:spPr>
              <a:xfrm>
                <a:off x="2068388" y="2380136"/>
                <a:ext cx="4899625" cy="0"/>
              </a:xfrm>
              <a:prstGeom prst="line">
                <a:avLst/>
              </a:prstGeom>
              <a:noFill/>
              <a:ln w="38100" cap="flat" cmpd="sng" algn="ctr">
                <a:solidFill>
                  <a:srgbClr val="87898B"/>
                </a:solidFill>
                <a:prstDash val="solid"/>
              </a:ln>
              <a:effectLst/>
            </p:spPr>
          </p:cxnSp>
          <p:cxnSp>
            <p:nvCxnSpPr>
              <p:cNvPr id="102" name="Straight Connector 101"/>
              <p:cNvCxnSpPr/>
              <p:nvPr/>
            </p:nvCxnSpPr>
            <p:spPr>
              <a:xfrm>
                <a:off x="2068388" y="2454260"/>
                <a:ext cx="4899625" cy="0"/>
              </a:xfrm>
              <a:prstGeom prst="line">
                <a:avLst/>
              </a:prstGeom>
              <a:noFill/>
              <a:ln w="38100" cap="flat" cmpd="sng" algn="ctr">
                <a:solidFill>
                  <a:srgbClr val="87898B"/>
                </a:solidFill>
                <a:prstDash val="solid"/>
              </a:ln>
              <a:effectLst/>
            </p:spPr>
          </p:cxnSp>
        </p:grpSp>
        <p:sp>
          <p:nvSpPr>
            <p:cNvPr id="61" name="TextBox 60"/>
            <p:cNvSpPr txBox="1"/>
            <p:nvPr/>
          </p:nvSpPr>
          <p:spPr>
            <a:xfrm>
              <a:off x="2522213" y="2523987"/>
              <a:ext cx="1530401" cy="425758"/>
            </a:xfrm>
            <a:prstGeom prst="rect">
              <a:avLst/>
            </a:prstGeom>
            <a:noFill/>
          </p:spPr>
          <p:txBody>
            <a:bodyPr wrap="square" rtlCol="0">
              <a:spAutoFit/>
            </a:bodyPr>
            <a:lstStyle/>
            <a:p>
              <a:pPr algn="ctr" defTabSz="430213">
                <a:lnSpc>
                  <a:spcPts val="1300"/>
                </a:lnSpc>
                <a:spcAft>
                  <a:spcPts val="400"/>
                </a:spcAft>
                <a:buSzPct val="100000"/>
                <a:defRPr/>
              </a:pPr>
              <a:r>
                <a:rPr lang="en-US" sz="1400" b="1" kern="0" dirty="0" smtClean="0">
                  <a:solidFill>
                    <a:srgbClr val="0096D6"/>
                  </a:solidFill>
                  <a:latin typeface="+mn-lt"/>
                  <a:cs typeface="HP Simplified" pitchFamily="34" charset="0"/>
                </a:rPr>
                <a:t>Hybrid</a:t>
              </a:r>
              <a:br>
                <a:rPr lang="en-US" sz="1400" b="1" kern="0" dirty="0" smtClean="0">
                  <a:solidFill>
                    <a:srgbClr val="0096D6"/>
                  </a:solidFill>
                  <a:latin typeface="+mn-lt"/>
                  <a:cs typeface="HP Simplified" pitchFamily="34" charset="0"/>
                </a:rPr>
              </a:br>
              <a:r>
                <a:rPr lang="en-US" sz="1400" b="1" kern="0" dirty="0" smtClean="0">
                  <a:solidFill>
                    <a:srgbClr val="0096D6"/>
                  </a:solidFill>
                  <a:latin typeface="+mn-lt"/>
                  <a:cs typeface="HP Simplified" pitchFamily="34" charset="0"/>
                </a:rPr>
                <a:t>cloud</a:t>
              </a:r>
            </a:p>
          </p:txBody>
        </p:sp>
        <p:grpSp>
          <p:nvGrpSpPr>
            <p:cNvPr id="62" name="Group 61"/>
            <p:cNvGrpSpPr/>
            <p:nvPr/>
          </p:nvGrpSpPr>
          <p:grpSpPr>
            <a:xfrm>
              <a:off x="4340198" y="2683386"/>
              <a:ext cx="1553504" cy="469668"/>
              <a:chOff x="3949878" y="2605322"/>
              <a:chExt cx="1553504" cy="469668"/>
            </a:xfrm>
          </p:grpSpPr>
          <p:sp>
            <p:nvSpPr>
              <p:cNvPr id="98" name="Rectangle 97"/>
              <p:cNvSpPr/>
              <p:nvPr/>
            </p:nvSpPr>
            <p:spPr>
              <a:xfrm>
                <a:off x="4240794" y="2605322"/>
                <a:ext cx="1262588" cy="469668"/>
              </a:xfrm>
              <a:prstGeom prst="rect">
                <a:avLst/>
              </a:prstGeom>
              <a:noFill/>
              <a:ln w="19050" cap="flat" cmpd="sng" algn="ctr">
                <a:noFill/>
                <a:prstDash val="solid"/>
              </a:ln>
              <a:effectLst/>
            </p:spPr>
            <p:txBody>
              <a:bodyPr rtlCol="0" anchor="ctr"/>
              <a:lstStyle/>
              <a:p>
                <a:pPr defTabSz="430213">
                  <a:lnSpc>
                    <a:spcPts val="1400"/>
                  </a:lnSpc>
                  <a:spcAft>
                    <a:spcPts val="400"/>
                  </a:spcAft>
                  <a:buSzPct val="100000"/>
                  <a:defRPr/>
                </a:pPr>
                <a:r>
                  <a:rPr lang="en-US" sz="1400" b="1" kern="0" dirty="0" smtClean="0">
                    <a:solidFill>
                      <a:srgbClr val="0096D6"/>
                    </a:solidFill>
                    <a:latin typeface="+mn-lt"/>
                    <a:cs typeface="HP Simplified" pitchFamily="34" charset="0"/>
                  </a:rPr>
                  <a:t>Information optimization</a:t>
                </a:r>
                <a:endParaRPr lang="en-US" sz="1400" b="1" kern="0" dirty="0">
                  <a:solidFill>
                    <a:srgbClr val="0096D6"/>
                  </a:solidFill>
                  <a:latin typeface="+mn-lt"/>
                  <a:cs typeface="HP Simplified" pitchFamily="34" charset="0"/>
                </a:endParaRPr>
              </a:p>
            </p:txBody>
          </p:sp>
          <p:pic>
            <p:nvPicPr>
              <p:cNvPr id="99" name="Picture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878" y="2673220"/>
                <a:ext cx="314735" cy="315839"/>
              </a:xfrm>
              <a:prstGeom prst="rect">
                <a:avLst/>
              </a:prstGeom>
            </p:spPr>
          </p:pic>
        </p:grpSp>
        <p:sp>
          <p:nvSpPr>
            <p:cNvPr id="63" name="TextBox 62"/>
            <p:cNvSpPr txBox="1"/>
            <p:nvPr/>
          </p:nvSpPr>
          <p:spPr>
            <a:xfrm>
              <a:off x="345288" y="1270953"/>
              <a:ext cx="2212468" cy="477054"/>
            </a:xfrm>
            <a:prstGeom prst="rect">
              <a:avLst/>
            </a:prstGeom>
            <a:noFill/>
          </p:spPr>
          <p:txBody>
            <a:bodyPr wrap="square" rtlCol="0">
              <a:spAutoFit/>
            </a:bodyPr>
            <a:lstStyle/>
            <a:p>
              <a:pPr algn="ctr" defTabSz="430213">
                <a:lnSpc>
                  <a:spcPts val="1500"/>
                </a:lnSpc>
                <a:buSzPct val="100000"/>
              </a:pPr>
              <a:r>
                <a:rPr lang="en-US" b="1" dirty="0" smtClean="0">
                  <a:solidFill>
                    <a:srgbClr val="000000"/>
                  </a:solidFill>
                  <a:latin typeface="+mn-lt"/>
                  <a:cs typeface="HP Simplified" pitchFamily="34" charset="0"/>
                </a:rPr>
                <a:t>Systems of record</a:t>
              </a:r>
            </a:p>
            <a:p>
              <a:pPr algn="ctr" defTabSz="430213">
                <a:lnSpc>
                  <a:spcPts val="1500"/>
                </a:lnSpc>
                <a:buSzPct val="100000"/>
              </a:pPr>
              <a:r>
                <a:rPr lang="en-US" sz="1400" dirty="0" smtClean="0">
                  <a:solidFill>
                    <a:srgbClr val="000000"/>
                  </a:solidFill>
                  <a:latin typeface="+mn-lt"/>
                  <a:cs typeface="HP Simplified" pitchFamily="34" charset="0"/>
                </a:rPr>
                <a:t>(Legacy systems)</a:t>
              </a:r>
            </a:p>
          </p:txBody>
        </p:sp>
        <p:sp>
          <p:nvSpPr>
            <p:cNvPr id="64" name="TextBox 63"/>
            <p:cNvSpPr txBox="1"/>
            <p:nvPr/>
          </p:nvSpPr>
          <p:spPr>
            <a:xfrm>
              <a:off x="6076964" y="1187833"/>
              <a:ext cx="2565400" cy="584775"/>
            </a:xfrm>
            <a:prstGeom prst="rect">
              <a:avLst/>
            </a:prstGeom>
            <a:noFill/>
          </p:spPr>
          <p:txBody>
            <a:bodyPr wrap="square" rtlCol="0">
              <a:spAutoFit/>
            </a:bodyPr>
            <a:lstStyle/>
            <a:p>
              <a:pPr algn="ctr" defTabSz="430213">
                <a:buSzPct val="100000"/>
                <a:defRPr/>
              </a:pPr>
              <a:r>
                <a:rPr lang="en-US" b="1" kern="0" dirty="0" smtClean="0">
                  <a:solidFill>
                    <a:srgbClr val="000000"/>
                  </a:solidFill>
                  <a:latin typeface="+mn-lt"/>
                  <a:cs typeface="HP Simplified" pitchFamily="34" charset="0"/>
                </a:rPr>
                <a:t>Systems of engagement</a:t>
              </a:r>
            </a:p>
            <a:p>
              <a:pPr algn="ctr" defTabSz="430213">
                <a:buSzPct val="100000"/>
                <a:defRPr/>
              </a:pPr>
              <a:r>
                <a:rPr lang="en-US" sz="1400" kern="0" dirty="0" smtClean="0">
                  <a:solidFill>
                    <a:srgbClr val="000000"/>
                  </a:solidFill>
                  <a:latin typeface="+mn-lt"/>
                  <a:cs typeface="HP Simplified" pitchFamily="34" charset="0"/>
                </a:rPr>
                <a:t>(Social and mobile)</a:t>
              </a:r>
            </a:p>
          </p:txBody>
        </p:sp>
        <p:sp>
          <p:nvSpPr>
            <p:cNvPr id="65" name="Isosceles Triangle 64"/>
            <p:cNvSpPr/>
            <p:nvPr/>
          </p:nvSpPr>
          <p:spPr>
            <a:xfrm flipV="1">
              <a:off x="3692319" y="3295190"/>
              <a:ext cx="1584221" cy="293832"/>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sp>
          <p:nvSpPr>
            <p:cNvPr id="67" name="Text Placeholder 17"/>
            <p:cNvSpPr txBox="1">
              <a:spLocks/>
            </p:cNvSpPr>
            <p:nvPr/>
          </p:nvSpPr>
          <p:spPr>
            <a:xfrm>
              <a:off x="406241" y="3096882"/>
              <a:ext cx="2838712" cy="1174580"/>
            </a:xfrm>
            <a:prstGeom prst="rect">
              <a:avLst/>
            </a:prstGeom>
          </p:spPr>
          <p:txBody>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3350" lvl="1" indent="-133350" defTabSz="457200" fontAlgn="base">
                <a:buFont typeface="Arial" pitchFamily="34" charset="0"/>
                <a:buChar char="•"/>
                <a:defRPr/>
              </a:pPr>
              <a:r>
                <a:rPr lang="en-US" sz="1400" dirty="0" smtClean="0">
                  <a:solidFill>
                    <a:prstClr val="black"/>
                  </a:solidFill>
                  <a:latin typeface="+mn-lt"/>
                  <a:ea typeface="ＭＳ Ｐゴシック" pitchFamily="34" charset="-128"/>
                </a:rPr>
                <a:t>IT driven</a:t>
              </a:r>
            </a:p>
            <a:p>
              <a:pPr marL="133350" lvl="1" indent="-133350" defTabSz="457200" fontAlgn="base">
                <a:buFont typeface="Arial" pitchFamily="34" charset="0"/>
                <a:buChar char="•"/>
                <a:defRPr/>
              </a:pPr>
              <a:r>
                <a:rPr lang="en-US" sz="1400" dirty="0" smtClean="0">
                  <a:solidFill>
                    <a:prstClr val="black"/>
                  </a:solidFill>
                  <a:latin typeface="+mn-lt"/>
                  <a:ea typeface="ＭＳ Ｐゴシック" pitchFamily="34" charset="-128"/>
                </a:rPr>
                <a:t>Host business processes</a:t>
              </a:r>
            </a:p>
            <a:p>
              <a:pPr marL="133350" lvl="1" indent="-133350" defTabSz="457200" fontAlgn="base">
                <a:buFont typeface="Arial" pitchFamily="34" charset="0"/>
                <a:buChar char="•"/>
                <a:defRPr/>
              </a:pPr>
              <a:r>
                <a:rPr lang="en-US" sz="1400" dirty="0" smtClean="0">
                  <a:solidFill>
                    <a:prstClr val="black"/>
                  </a:solidFill>
                  <a:latin typeface="+mn-lt"/>
                  <a:ea typeface="ＭＳ Ｐゴシック" pitchFamily="34" charset="-128"/>
                </a:rPr>
                <a:t>Deeply entrenched, decades </a:t>
              </a:r>
              <a:br>
                <a:rPr lang="en-US" sz="1400" dirty="0" smtClean="0">
                  <a:solidFill>
                    <a:prstClr val="black"/>
                  </a:solidFill>
                  <a:latin typeface="+mn-lt"/>
                  <a:ea typeface="ＭＳ Ｐゴシック" pitchFamily="34" charset="-128"/>
                </a:rPr>
              </a:br>
              <a:r>
                <a:rPr lang="en-US" sz="1400" dirty="0" smtClean="0">
                  <a:solidFill>
                    <a:prstClr val="black"/>
                  </a:solidFill>
                  <a:latin typeface="+mn-lt"/>
                  <a:ea typeface="ＭＳ Ｐゴシック" pitchFamily="34" charset="-128"/>
                </a:rPr>
                <a:t>to build </a:t>
              </a:r>
            </a:p>
            <a:p>
              <a:pPr marL="133350" lvl="1" indent="-133350" defTabSz="457200" fontAlgn="base">
                <a:buFont typeface="Arial" pitchFamily="34" charset="0"/>
                <a:buChar char="•"/>
                <a:defRPr/>
              </a:pPr>
              <a:r>
                <a:rPr lang="en-US" sz="1400" dirty="0" smtClean="0">
                  <a:solidFill>
                    <a:prstClr val="black"/>
                  </a:solidFill>
                  <a:latin typeface="+mn-lt"/>
                  <a:ea typeface="ＭＳ Ｐゴシック" pitchFamily="34" charset="-128"/>
                </a:rPr>
                <a:t>Modernizing and migrating,   </a:t>
              </a:r>
              <a:br>
                <a:rPr lang="en-US" sz="1400" dirty="0" smtClean="0">
                  <a:solidFill>
                    <a:prstClr val="black"/>
                  </a:solidFill>
                  <a:latin typeface="+mn-lt"/>
                  <a:ea typeface="ＭＳ Ｐゴシック" pitchFamily="34" charset="-128"/>
                </a:rPr>
              </a:br>
              <a:r>
                <a:rPr lang="en-US" sz="1400" dirty="0" smtClean="0">
                  <a:solidFill>
                    <a:prstClr val="black"/>
                  </a:solidFill>
                  <a:latin typeface="+mn-lt"/>
                  <a:ea typeface="ＭＳ Ｐゴシック" pitchFamily="34" charset="-128"/>
                </a:rPr>
                <a:t>remain in new model  </a:t>
              </a:r>
            </a:p>
          </p:txBody>
        </p:sp>
        <p:sp>
          <p:nvSpPr>
            <p:cNvPr id="68" name="Text Placeholder 17"/>
            <p:cNvSpPr txBox="1">
              <a:spLocks/>
            </p:cNvSpPr>
            <p:nvPr/>
          </p:nvSpPr>
          <p:spPr>
            <a:xfrm>
              <a:off x="6588223" y="3096882"/>
              <a:ext cx="2555777" cy="1324364"/>
            </a:xfrm>
            <a:prstGeom prst="rect">
              <a:avLst/>
            </a:prstGeom>
          </p:spPr>
          <p:txBody>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9700" lvl="1" indent="-139700" defTabSz="457200" fontAlgn="base">
                <a:buFont typeface="Arial" pitchFamily="34" charset="0"/>
                <a:buChar char="•"/>
                <a:defRPr/>
              </a:pPr>
              <a:r>
                <a:rPr lang="en-US" sz="1400" dirty="0" smtClean="0">
                  <a:solidFill>
                    <a:prstClr val="black"/>
                  </a:solidFill>
                  <a:latin typeface="+mn-lt"/>
                  <a:ea typeface="ＭＳ Ｐゴシック" pitchFamily="34" charset="-128"/>
                </a:rPr>
                <a:t>End user driven  </a:t>
              </a:r>
            </a:p>
            <a:p>
              <a:pPr marL="139700" lvl="1" indent="-139700" defTabSz="457200" fontAlgn="base">
                <a:buFont typeface="Arial" pitchFamily="34" charset="0"/>
                <a:buChar char="•"/>
                <a:defRPr/>
              </a:pPr>
              <a:r>
                <a:rPr lang="en-US" sz="1400" dirty="0" smtClean="0">
                  <a:solidFill>
                    <a:prstClr val="black"/>
                  </a:solidFill>
                  <a:latin typeface="+mn-lt"/>
                  <a:ea typeface="ＭＳ Ｐゴシック" pitchFamily="34" charset="-128"/>
                </a:rPr>
                <a:t>Contacts and connections</a:t>
              </a:r>
            </a:p>
            <a:p>
              <a:pPr marL="139700" lvl="1" indent="-139700" defTabSz="457200" fontAlgn="base">
                <a:buFont typeface="Arial" pitchFamily="34" charset="0"/>
                <a:buChar char="•"/>
                <a:defRPr/>
              </a:pPr>
              <a:r>
                <a:rPr lang="en-US" sz="1400" dirty="0" smtClean="0">
                  <a:solidFill>
                    <a:prstClr val="black"/>
                  </a:solidFill>
                  <a:latin typeface="+mn-lt"/>
                  <a:ea typeface="ＭＳ Ｐゴシック" pitchFamily="34" charset="-128"/>
                </a:rPr>
                <a:t>Digital (social/business, transactions, money)</a:t>
              </a:r>
            </a:p>
            <a:p>
              <a:pPr marL="139700" lvl="1" indent="-139700" defTabSz="457200" fontAlgn="base">
                <a:buFont typeface="Arial" pitchFamily="34" charset="0"/>
                <a:buChar char="•"/>
                <a:defRPr/>
              </a:pPr>
              <a:r>
                <a:rPr lang="en-US" sz="1400" dirty="0" smtClean="0">
                  <a:solidFill>
                    <a:prstClr val="black"/>
                  </a:solidFill>
                  <a:latin typeface="+mn-lt"/>
                  <a:ea typeface="ＭＳ Ｐゴシック" pitchFamily="34" charset="-128"/>
                </a:rPr>
                <a:t>Cloud and analytics</a:t>
              </a:r>
            </a:p>
            <a:p>
              <a:pPr lvl="1" defTabSz="457200" fontAlgn="base">
                <a:defRPr/>
              </a:pPr>
              <a:endParaRPr lang="en-US" sz="1400" dirty="0" smtClean="0">
                <a:solidFill>
                  <a:prstClr val="black"/>
                </a:solidFill>
                <a:latin typeface="+mn-lt"/>
                <a:ea typeface="ＭＳ Ｐゴシック" pitchFamily="34" charset="-128"/>
              </a:endParaRPr>
            </a:p>
          </p:txBody>
        </p:sp>
        <p:sp>
          <p:nvSpPr>
            <p:cNvPr id="69" name="Freeform 14"/>
            <p:cNvSpPr>
              <a:spLocks/>
            </p:cNvSpPr>
            <p:nvPr/>
          </p:nvSpPr>
          <p:spPr bwMode="auto">
            <a:xfrm>
              <a:off x="4141830" y="1741122"/>
              <a:ext cx="1692678" cy="905464"/>
            </a:xfrm>
            <a:custGeom>
              <a:avLst/>
              <a:gdLst/>
              <a:ahLst/>
              <a:cxnLst>
                <a:cxn ang="0">
                  <a:pos x="196" y="74"/>
                </a:cxn>
                <a:cxn ang="0">
                  <a:pos x="186" y="73"/>
                </a:cxn>
                <a:cxn ang="0">
                  <a:pos x="164" y="43"/>
                </a:cxn>
                <a:cxn ang="0">
                  <a:pos x="135" y="43"/>
                </a:cxn>
                <a:cxn ang="0">
                  <a:pos x="108" y="10"/>
                </a:cxn>
                <a:cxn ang="0">
                  <a:pos x="46" y="34"/>
                </a:cxn>
                <a:cxn ang="0">
                  <a:pos x="43" y="46"/>
                </a:cxn>
                <a:cxn ang="0">
                  <a:pos x="8" y="66"/>
                </a:cxn>
                <a:cxn ang="0">
                  <a:pos x="25" y="110"/>
                </a:cxn>
                <a:cxn ang="0">
                  <a:pos x="39" y="113"/>
                </a:cxn>
                <a:cxn ang="0">
                  <a:pos x="190" y="113"/>
                </a:cxn>
                <a:cxn ang="0">
                  <a:pos x="206" y="101"/>
                </a:cxn>
                <a:cxn ang="0">
                  <a:pos x="196" y="74"/>
                </a:cxn>
              </a:cxnLst>
              <a:rect l="0" t="0" r="r" b="b"/>
              <a:pathLst>
                <a:path w="211" h="113">
                  <a:moveTo>
                    <a:pt x="196" y="74"/>
                  </a:moveTo>
                  <a:cubicBezTo>
                    <a:pt x="193" y="73"/>
                    <a:pt x="190" y="73"/>
                    <a:pt x="186" y="73"/>
                  </a:cubicBezTo>
                  <a:cubicBezTo>
                    <a:pt x="185" y="60"/>
                    <a:pt x="177" y="48"/>
                    <a:pt x="164" y="43"/>
                  </a:cubicBezTo>
                  <a:cubicBezTo>
                    <a:pt x="155" y="38"/>
                    <a:pt x="144" y="39"/>
                    <a:pt x="135" y="43"/>
                  </a:cubicBezTo>
                  <a:cubicBezTo>
                    <a:pt x="132" y="29"/>
                    <a:pt x="122" y="16"/>
                    <a:pt x="108" y="10"/>
                  </a:cubicBezTo>
                  <a:cubicBezTo>
                    <a:pt x="84" y="0"/>
                    <a:pt x="57" y="10"/>
                    <a:pt x="46" y="34"/>
                  </a:cubicBezTo>
                  <a:cubicBezTo>
                    <a:pt x="45" y="38"/>
                    <a:pt x="44" y="42"/>
                    <a:pt x="43" y="46"/>
                  </a:cubicBezTo>
                  <a:cubicBezTo>
                    <a:pt x="28" y="44"/>
                    <a:pt x="14" y="52"/>
                    <a:pt x="8" y="66"/>
                  </a:cubicBezTo>
                  <a:cubicBezTo>
                    <a:pt x="0" y="83"/>
                    <a:pt x="8" y="103"/>
                    <a:pt x="25" y="110"/>
                  </a:cubicBezTo>
                  <a:cubicBezTo>
                    <a:pt x="29" y="112"/>
                    <a:pt x="34" y="113"/>
                    <a:pt x="39" y="113"/>
                  </a:cubicBezTo>
                  <a:cubicBezTo>
                    <a:pt x="190" y="113"/>
                    <a:pt x="190" y="113"/>
                    <a:pt x="190" y="113"/>
                  </a:cubicBezTo>
                  <a:cubicBezTo>
                    <a:pt x="197" y="112"/>
                    <a:pt x="203" y="108"/>
                    <a:pt x="206" y="101"/>
                  </a:cubicBezTo>
                  <a:cubicBezTo>
                    <a:pt x="211" y="90"/>
                    <a:pt x="206" y="79"/>
                    <a:pt x="196" y="74"/>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grpSp>
          <p:nvGrpSpPr>
            <p:cNvPr id="70" name="Group 69"/>
            <p:cNvGrpSpPr/>
            <p:nvPr/>
          </p:nvGrpSpPr>
          <p:grpSpPr>
            <a:xfrm>
              <a:off x="587497" y="1988705"/>
              <a:ext cx="952501" cy="851451"/>
              <a:chOff x="598137" y="1949673"/>
              <a:chExt cx="808037" cy="722313"/>
            </a:xfrm>
          </p:grpSpPr>
          <p:sp>
            <p:nvSpPr>
              <p:cNvPr id="91" name="Freeform 44"/>
              <p:cNvSpPr>
                <a:spLocks noEditPoints="1"/>
              </p:cNvSpPr>
              <p:nvPr/>
            </p:nvSpPr>
            <p:spPr bwMode="auto">
              <a:xfrm>
                <a:off x="744186" y="2419573"/>
                <a:ext cx="250825" cy="69850"/>
              </a:xfrm>
              <a:custGeom>
                <a:avLst/>
                <a:gdLst/>
                <a:ahLst/>
                <a:cxnLst>
                  <a:cxn ang="0">
                    <a:pos x="109" y="0"/>
                  </a:cxn>
                  <a:cxn ang="0">
                    <a:pos x="0" y="0"/>
                  </a:cxn>
                  <a:cxn ang="0">
                    <a:pos x="0" y="34"/>
                  </a:cxn>
                  <a:cxn ang="0">
                    <a:pos x="121" y="34"/>
                  </a:cxn>
                  <a:cxn ang="0">
                    <a:pos x="121" y="12"/>
                  </a:cxn>
                  <a:cxn ang="0">
                    <a:pos x="109" y="0"/>
                  </a:cxn>
                  <a:cxn ang="0">
                    <a:pos x="17" y="22"/>
                  </a:cxn>
                  <a:cxn ang="0">
                    <a:pos x="12" y="17"/>
                  </a:cxn>
                  <a:cxn ang="0">
                    <a:pos x="17" y="11"/>
                  </a:cxn>
                  <a:cxn ang="0">
                    <a:pos x="22" y="17"/>
                  </a:cxn>
                  <a:cxn ang="0">
                    <a:pos x="17" y="22"/>
                  </a:cxn>
                </a:cxnLst>
                <a:rect l="0" t="0" r="r" b="b"/>
                <a:pathLst>
                  <a:path w="121" h="34">
                    <a:moveTo>
                      <a:pt x="109" y="0"/>
                    </a:moveTo>
                    <a:cubicBezTo>
                      <a:pt x="0" y="0"/>
                      <a:pt x="0" y="0"/>
                      <a:pt x="0" y="0"/>
                    </a:cubicBezTo>
                    <a:cubicBezTo>
                      <a:pt x="0" y="34"/>
                      <a:pt x="0" y="34"/>
                      <a:pt x="0" y="34"/>
                    </a:cubicBezTo>
                    <a:cubicBezTo>
                      <a:pt x="121" y="34"/>
                      <a:pt x="121" y="34"/>
                      <a:pt x="121" y="34"/>
                    </a:cubicBezTo>
                    <a:cubicBezTo>
                      <a:pt x="121" y="12"/>
                      <a:pt x="121" y="12"/>
                      <a:pt x="121" y="12"/>
                    </a:cubicBezTo>
                    <a:cubicBezTo>
                      <a:pt x="121" y="5"/>
                      <a:pt x="116" y="0"/>
                      <a:pt x="109" y="0"/>
                    </a:cubicBezTo>
                    <a:close/>
                    <a:moveTo>
                      <a:pt x="17" y="22"/>
                    </a:moveTo>
                    <a:cubicBezTo>
                      <a:pt x="14" y="22"/>
                      <a:pt x="12" y="20"/>
                      <a:pt x="12" y="17"/>
                    </a:cubicBezTo>
                    <a:cubicBezTo>
                      <a:pt x="12" y="14"/>
                      <a:pt x="14" y="11"/>
                      <a:pt x="17" y="11"/>
                    </a:cubicBezTo>
                    <a:cubicBezTo>
                      <a:pt x="20" y="11"/>
                      <a:pt x="22" y="14"/>
                      <a:pt x="22" y="17"/>
                    </a:cubicBezTo>
                    <a:cubicBezTo>
                      <a:pt x="22" y="20"/>
                      <a:pt x="20" y="22"/>
                      <a:pt x="17"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sp>
            <p:nvSpPr>
              <p:cNvPr id="92" name="Freeform 45"/>
              <p:cNvSpPr>
                <a:spLocks noEditPoints="1"/>
              </p:cNvSpPr>
              <p:nvPr/>
            </p:nvSpPr>
            <p:spPr bwMode="auto">
              <a:xfrm>
                <a:off x="744186" y="2511648"/>
                <a:ext cx="250825" cy="69850"/>
              </a:xfrm>
              <a:custGeom>
                <a:avLst/>
                <a:gdLst/>
                <a:ahLst/>
                <a:cxnLst>
                  <a:cxn ang="0">
                    <a:pos x="0" y="0"/>
                  </a:cxn>
                  <a:cxn ang="0">
                    <a:pos x="0" y="34"/>
                  </a:cxn>
                  <a:cxn ang="0">
                    <a:pos x="121" y="34"/>
                  </a:cxn>
                  <a:cxn ang="0">
                    <a:pos x="121" y="0"/>
                  </a:cxn>
                  <a:cxn ang="0">
                    <a:pos x="0" y="0"/>
                  </a:cxn>
                  <a:cxn ang="0">
                    <a:pos x="15" y="22"/>
                  </a:cxn>
                  <a:cxn ang="0">
                    <a:pos x="10" y="17"/>
                  </a:cxn>
                  <a:cxn ang="0">
                    <a:pos x="15" y="11"/>
                  </a:cxn>
                  <a:cxn ang="0">
                    <a:pos x="20" y="17"/>
                  </a:cxn>
                  <a:cxn ang="0">
                    <a:pos x="15" y="22"/>
                  </a:cxn>
                </a:cxnLst>
                <a:rect l="0" t="0" r="r" b="b"/>
                <a:pathLst>
                  <a:path w="121" h="34">
                    <a:moveTo>
                      <a:pt x="0" y="0"/>
                    </a:moveTo>
                    <a:cubicBezTo>
                      <a:pt x="0" y="34"/>
                      <a:pt x="0" y="34"/>
                      <a:pt x="0" y="34"/>
                    </a:cubicBezTo>
                    <a:cubicBezTo>
                      <a:pt x="121" y="34"/>
                      <a:pt x="121" y="34"/>
                      <a:pt x="121" y="34"/>
                    </a:cubicBezTo>
                    <a:cubicBezTo>
                      <a:pt x="121" y="0"/>
                      <a:pt x="121" y="0"/>
                      <a:pt x="121" y="0"/>
                    </a:cubicBezTo>
                    <a:lnTo>
                      <a:pt x="0" y="0"/>
                    </a:lnTo>
                    <a:close/>
                    <a:moveTo>
                      <a:pt x="15" y="22"/>
                    </a:moveTo>
                    <a:cubicBezTo>
                      <a:pt x="12" y="22"/>
                      <a:pt x="10" y="20"/>
                      <a:pt x="10" y="17"/>
                    </a:cubicBezTo>
                    <a:cubicBezTo>
                      <a:pt x="10" y="14"/>
                      <a:pt x="12" y="11"/>
                      <a:pt x="15" y="11"/>
                    </a:cubicBezTo>
                    <a:cubicBezTo>
                      <a:pt x="18" y="11"/>
                      <a:pt x="20" y="14"/>
                      <a:pt x="20" y="17"/>
                    </a:cubicBezTo>
                    <a:cubicBezTo>
                      <a:pt x="20" y="20"/>
                      <a:pt x="18" y="22"/>
                      <a:pt x="15"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sp>
            <p:nvSpPr>
              <p:cNvPr id="93" name="Freeform 46"/>
              <p:cNvSpPr>
                <a:spLocks noEditPoints="1"/>
              </p:cNvSpPr>
              <p:nvPr/>
            </p:nvSpPr>
            <p:spPr bwMode="auto">
              <a:xfrm>
                <a:off x="744186" y="2602136"/>
                <a:ext cx="250825" cy="69850"/>
              </a:xfrm>
              <a:custGeom>
                <a:avLst/>
                <a:gdLst/>
                <a:ahLst/>
                <a:cxnLst>
                  <a:cxn ang="0">
                    <a:pos x="0" y="0"/>
                  </a:cxn>
                  <a:cxn ang="0">
                    <a:pos x="0" y="23"/>
                  </a:cxn>
                  <a:cxn ang="0">
                    <a:pos x="12" y="34"/>
                  </a:cxn>
                  <a:cxn ang="0">
                    <a:pos x="121" y="34"/>
                  </a:cxn>
                  <a:cxn ang="0">
                    <a:pos x="121" y="0"/>
                  </a:cxn>
                  <a:cxn ang="0">
                    <a:pos x="0" y="0"/>
                  </a:cxn>
                  <a:cxn ang="0">
                    <a:pos x="15" y="22"/>
                  </a:cxn>
                  <a:cxn ang="0">
                    <a:pos x="10" y="17"/>
                  </a:cxn>
                  <a:cxn ang="0">
                    <a:pos x="15" y="12"/>
                  </a:cxn>
                  <a:cxn ang="0">
                    <a:pos x="21" y="17"/>
                  </a:cxn>
                  <a:cxn ang="0">
                    <a:pos x="15" y="22"/>
                  </a:cxn>
                </a:cxnLst>
                <a:rect l="0" t="0" r="r" b="b"/>
                <a:pathLst>
                  <a:path w="121" h="34">
                    <a:moveTo>
                      <a:pt x="0" y="0"/>
                    </a:moveTo>
                    <a:cubicBezTo>
                      <a:pt x="0" y="23"/>
                      <a:pt x="0" y="23"/>
                      <a:pt x="0" y="23"/>
                    </a:cubicBezTo>
                    <a:cubicBezTo>
                      <a:pt x="0" y="29"/>
                      <a:pt x="6" y="34"/>
                      <a:pt x="12" y="34"/>
                    </a:cubicBezTo>
                    <a:cubicBezTo>
                      <a:pt x="121" y="34"/>
                      <a:pt x="121" y="34"/>
                      <a:pt x="121" y="34"/>
                    </a:cubicBezTo>
                    <a:cubicBezTo>
                      <a:pt x="121" y="0"/>
                      <a:pt x="121" y="0"/>
                      <a:pt x="121" y="0"/>
                    </a:cubicBezTo>
                    <a:lnTo>
                      <a:pt x="0" y="0"/>
                    </a:lnTo>
                    <a:close/>
                    <a:moveTo>
                      <a:pt x="15" y="22"/>
                    </a:moveTo>
                    <a:cubicBezTo>
                      <a:pt x="12" y="22"/>
                      <a:pt x="10" y="20"/>
                      <a:pt x="10" y="17"/>
                    </a:cubicBezTo>
                    <a:cubicBezTo>
                      <a:pt x="10" y="14"/>
                      <a:pt x="12" y="12"/>
                      <a:pt x="15" y="12"/>
                    </a:cubicBezTo>
                    <a:cubicBezTo>
                      <a:pt x="18" y="12"/>
                      <a:pt x="21" y="14"/>
                      <a:pt x="21" y="17"/>
                    </a:cubicBezTo>
                    <a:cubicBezTo>
                      <a:pt x="21" y="20"/>
                      <a:pt x="18" y="22"/>
                      <a:pt x="15" y="2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sp>
            <p:nvSpPr>
              <p:cNvPr id="94" name="Freeform 47"/>
              <p:cNvSpPr>
                <a:spLocks noEditPoints="1"/>
              </p:cNvSpPr>
              <p:nvPr/>
            </p:nvSpPr>
            <p:spPr bwMode="auto">
              <a:xfrm>
                <a:off x="882299" y="1949673"/>
                <a:ext cx="228600" cy="161925"/>
              </a:xfrm>
              <a:custGeom>
                <a:avLst/>
                <a:gdLst/>
                <a:ahLst/>
                <a:cxnLst>
                  <a:cxn ang="0">
                    <a:pos x="9" y="78"/>
                  </a:cxn>
                  <a:cxn ang="0">
                    <a:pos x="111" y="78"/>
                  </a:cxn>
                  <a:cxn ang="0">
                    <a:pos x="111" y="9"/>
                  </a:cxn>
                  <a:cxn ang="0">
                    <a:pos x="102" y="0"/>
                  </a:cxn>
                  <a:cxn ang="0">
                    <a:pos x="0" y="0"/>
                  </a:cxn>
                  <a:cxn ang="0">
                    <a:pos x="0" y="68"/>
                  </a:cxn>
                  <a:cxn ang="0">
                    <a:pos x="9" y="78"/>
                  </a:cxn>
                  <a:cxn ang="0">
                    <a:pos x="11" y="11"/>
                  </a:cxn>
                  <a:cxn ang="0">
                    <a:pos x="100" y="11"/>
                  </a:cxn>
                  <a:cxn ang="0">
                    <a:pos x="100" y="66"/>
                  </a:cxn>
                  <a:cxn ang="0">
                    <a:pos x="11" y="66"/>
                  </a:cxn>
                  <a:cxn ang="0">
                    <a:pos x="11" y="11"/>
                  </a:cxn>
                </a:cxnLst>
                <a:rect l="0" t="0" r="r" b="b"/>
                <a:pathLst>
                  <a:path w="111" h="78">
                    <a:moveTo>
                      <a:pt x="9" y="78"/>
                    </a:moveTo>
                    <a:cubicBezTo>
                      <a:pt x="111" y="78"/>
                      <a:pt x="111" y="78"/>
                      <a:pt x="111" y="78"/>
                    </a:cubicBezTo>
                    <a:cubicBezTo>
                      <a:pt x="111" y="9"/>
                      <a:pt x="111" y="9"/>
                      <a:pt x="111" y="9"/>
                    </a:cubicBezTo>
                    <a:cubicBezTo>
                      <a:pt x="111" y="4"/>
                      <a:pt x="107" y="0"/>
                      <a:pt x="102" y="0"/>
                    </a:cubicBezTo>
                    <a:cubicBezTo>
                      <a:pt x="0" y="0"/>
                      <a:pt x="0" y="0"/>
                      <a:pt x="0" y="0"/>
                    </a:cubicBezTo>
                    <a:cubicBezTo>
                      <a:pt x="0" y="68"/>
                      <a:pt x="0" y="68"/>
                      <a:pt x="0" y="68"/>
                    </a:cubicBezTo>
                    <a:cubicBezTo>
                      <a:pt x="0" y="73"/>
                      <a:pt x="4" y="78"/>
                      <a:pt x="9" y="78"/>
                    </a:cubicBezTo>
                    <a:close/>
                    <a:moveTo>
                      <a:pt x="11" y="11"/>
                    </a:moveTo>
                    <a:cubicBezTo>
                      <a:pt x="100" y="11"/>
                      <a:pt x="100" y="11"/>
                      <a:pt x="100" y="11"/>
                    </a:cubicBezTo>
                    <a:cubicBezTo>
                      <a:pt x="100" y="66"/>
                      <a:pt x="100" y="66"/>
                      <a:pt x="100" y="66"/>
                    </a:cubicBezTo>
                    <a:cubicBezTo>
                      <a:pt x="11" y="66"/>
                      <a:pt x="11" y="66"/>
                      <a:pt x="11" y="66"/>
                    </a:cubicBezTo>
                    <a:lnTo>
                      <a:pt x="11" y="11"/>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sp>
            <p:nvSpPr>
              <p:cNvPr id="95" name="Freeform 48"/>
              <p:cNvSpPr>
                <a:spLocks/>
              </p:cNvSpPr>
              <p:nvPr/>
            </p:nvSpPr>
            <p:spPr bwMode="auto">
              <a:xfrm>
                <a:off x="882299" y="2129061"/>
                <a:ext cx="320675" cy="66675"/>
              </a:xfrm>
              <a:custGeom>
                <a:avLst/>
                <a:gdLst/>
                <a:ahLst/>
                <a:cxnLst>
                  <a:cxn ang="0">
                    <a:pos x="50" y="32"/>
                  </a:cxn>
                  <a:cxn ang="0">
                    <a:pos x="155" y="32"/>
                  </a:cxn>
                  <a:cxn ang="0">
                    <a:pos x="126" y="8"/>
                  </a:cxn>
                  <a:cxn ang="0">
                    <a:pos x="104" y="0"/>
                  </a:cxn>
                  <a:cxn ang="0">
                    <a:pos x="0" y="0"/>
                  </a:cxn>
                  <a:cxn ang="0">
                    <a:pos x="29" y="24"/>
                  </a:cxn>
                  <a:cxn ang="0">
                    <a:pos x="50" y="32"/>
                  </a:cxn>
                </a:cxnLst>
                <a:rect l="0" t="0" r="r" b="b"/>
                <a:pathLst>
                  <a:path w="155" h="32">
                    <a:moveTo>
                      <a:pt x="50" y="32"/>
                    </a:moveTo>
                    <a:cubicBezTo>
                      <a:pt x="155" y="32"/>
                      <a:pt x="155" y="32"/>
                      <a:pt x="155" y="32"/>
                    </a:cubicBezTo>
                    <a:cubicBezTo>
                      <a:pt x="126" y="8"/>
                      <a:pt x="126" y="8"/>
                      <a:pt x="126" y="8"/>
                    </a:cubicBezTo>
                    <a:cubicBezTo>
                      <a:pt x="120" y="4"/>
                      <a:pt x="111" y="0"/>
                      <a:pt x="104" y="0"/>
                    </a:cubicBezTo>
                    <a:cubicBezTo>
                      <a:pt x="0" y="0"/>
                      <a:pt x="0" y="0"/>
                      <a:pt x="0" y="0"/>
                    </a:cubicBezTo>
                    <a:cubicBezTo>
                      <a:pt x="29" y="24"/>
                      <a:pt x="29" y="24"/>
                      <a:pt x="29" y="24"/>
                    </a:cubicBezTo>
                    <a:cubicBezTo>
                      <a:pt x="34" y="28"/>
                      <a:pt x="44" y="32"/>
                      <a:pt x="50" y="3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sp>
            <p:nvSpPr>
              <p:cNvPr id="96" name="Freeform 49"/>
              <p:cNvSpPr>
                <a:spLocks/>
              </p:cNvSpPr>
              <p:nvPr/>
            </p:nvSpPr>
            <p:spPr bwMode="auto">
              <a:xfrm>
                <a:off x="598137" y="2221135"/>
                <a:ext cx="808037" cy="176213"/>
              </a:xfrm>
              <a:custGeom>
                <a:avLst/>
                <a:gdLst/>
                <a:ahLst/>
                <a:cxnLst>
                  <a:cxn ang="0">
                    <a:pos x="218" y="31"/>
                  </a:cxn>
                  <a:cxn ang="0">
                    <a:pos x="218" y="11"/>
                  </a:cxn>
                  <a:cxn ang="0">
                    <a:pos x="218" y="0"/>
                  </a:cxn>
                  <a:cxn ang="0">
                    <a:pos x="207" y="0"/>
                  </a:cxn>
                  <a:cxn ang="0">
                    <a:pos x="195" y="0"/>
                  </a:cxn>
                  <a:cxn ang="0">
                    <a:pos x="195" y="31"/>
                  </a:cxn>
                  <a:cxn ang="0">
                    <a:pos x="60" y="31"/>
                  </a:cxn>
                  <a:cxn ang="0">
                    <a:pos x="31" y="11"/>
                  </a:cxn>
                  <a:cxn ang="0">
                    <a:pos x="0" y="42"/>
                  </a:cxn>
                  <a:cxn ang="0">
                    <a:pos x="31" y="74"/>
                  </a:cxn>
                  <a:cxn ang="0">
                    <a:pos x="60" y="54"/>
                  </a:cxn>
                  <a:cxn ang="0">
                    <a:pos x="117" y="54"/>
                  </a:cxn>
                  <a:cxn ang="0">
                    <a:pos x="117" y="85"/>
                  </a:cxn>
                  <a:cxn ang="0">
                    <a:pos x="140" y="85"/>
                  </a:cxn>
                  <a:cxn ang="0">
                    <a:pos x="140" y="85"/>
                  </a:cxn>
                  <a:cxn ang="0">
                    <a:pos x="140" y="54"/>
                  </a:cxn>
                  <a:cxn ang="0">
                    <a:pos x="273" y="54"/>
                  </a:cxn>
                  <a:cxn ang="0">
                    <a:pos x="273" y="74"/>
                  </a:cxn>
                  <a:cxn ang="0">
                    <a:pos x="273" y="85"/>
                  </a:cxn>
                  <a:cxn ang="0">
                    <a:pos x="284" y="85"/>
                  </a:cxn>
                  <a:cxn ang="0">
                    <a:pos x="296" y="85"/>
                  </a:cxn>
                  <a:cxn ang="0">
                    <a:pos x="296" y="54"/>
                  </a:cxn>
                  <a:cxn ang="0">
                    <a:pos x="390" y="54"/>
                  </a:cxn>
                  <a:cxn ang="0">
                    <a:pos x="390" y="31"/>
                  </a:cxn>
                  <a:cxn ang="0">
                    <a:pos x="218" y="31"/>
                  </a:cxn>
                </a:cxnLst>
                <a:rect l="0" t="0" r="r" b="b"/>
                <a:pathLst>
                  <a:path w="390" h="85">
                    <a:moveTo>
                      <a:pt x="218" y="31"/>
                    </a:moveTo>
                    <a:cubicBezTo>
                      <a:pt x="218" y="11"/>
                      <a:pt x="218" y="11"/>
                      <a:pt x="218" y="11"/>
                    </a:cubicBezTo>
                    <a:cubicBezTo>
                      <a:pt x="218" y="0"/>
                      <a:pt x="218" y="0"/>
                      <a:pt x="218" y="0"/>
                    </a:cubicBezTo>
                    <a:cubicBezTo>
                      <a:pt x="207" y="0"/>
                      <a:pt x="207" y="0"/>
                      <a:pt x="207" y="0"/>
                    </a:cubicBezTo>
                    <a:cubicBezTo>
                      <a:pt x="195" y="0"/>
                      <a:pt x="195" y="0"/>
                      <a:pt x="195" y="0"/>
                    </a:cubicBezTo>
                    <a:cubicBezTo>
                      <a:pt x="195" y="31"/>
                      <a:pt x="195" y="31"/>
                      <a:pt x="195" y="31"/>
                    </a:cubicBezTo>
                    <a:cubicBezTo>
                      <a:pt x="60" y="31"/>
                      <a:pt x="60" y="31"/>
                      <a:pt x="60" y="31"/>
                    </a:cubicBezTo>
                    <a:cubicBezTo>
                      <a:pt x="56" y="19"/>
                      <a:pt x="44" y="11"/>
                      <a:pt x="31" y="11"/>
                    </a:cubicBezTo>
                    <a:cubicBezTo>
                      <a:pt x="14" y="11"/>
                      <a:pt x="0" y="25"/>
                      <a:pt x="0" y="42"/>
                    </a:cubicBezTo>
                    <a:cubicBezTo>
                      <a:pt x="0" y="60"/>
                      <a:pt x="14" y="74"/>
                      <a:pt x="31" y="74"/>
                    </a:cubicBezTo>
                    <a:cubicBezTo>
                      <a:pt x="44" y="74"/>
                      <a:pt x="56" y="65"/>
                      <a:pt x="60" y="54"/>
                    </a:cubicBezTo>
                    <a:cubicBezTo>
                      <a:pt x="117" y="54"/>
                      <a:pt x="117" y="54"/>
                      <a:pt x="117" y="54"/>
                    </a:cubicBezTo>
                    <a:cubicBezTo>
                      <a:pt x="117" y="85"/>
                      <a:pt x="117" y="85"/>
                      <a:pt x="117" y="85"/>
                    </a:cubicBezTo>
                    <a:cubicBezTo>
                      <a:pt x="140" y="85"/>
                      <a:pt x="140" y="85"/>
                      <a:pt x="140" y="85"/>
                    </a:cubicBezTo>
                    <a:cubicBezTo>
                      <a:pt x="140" y="85"/>
                      <a:pt x="140" y="85"/>
                      <a:pt x="140" y="85"/>
                    </a:cubicBezTo>
                    <a:cubicBezTo>
                      <a:pt x="140" y="54"/>
                      <a:pt x="140" y="54"/>
                      <a:pt x="140" y="54"/>
                    </a:cubicBezTo>
                    <a:cubicBezTo>
                      <a:pt x="273" y="54"/>
                      <a:pt x="273" y="54"/>
                      <a:pt x="273" y="54"/>
                    </a:cubicBezTo>
                    <a:cubicBezTo>
                      <a:pt x="273" y="74"/>
                      <a:pt x="273" y="74"/>
                      <a:pt x="273" y="74"/>
                    </a:cubicBezTo>
                    <a:cubicBezTo>
                      <a:pt x="273" y="85"/>
                      <a:pt x="273" y="85"/>
                      <a:pt x="273" y="85"/>
                    </a:cubicBezTo>
                    <a:cubicBezTo>
                      <a:pt x="284" y="85"/>
                      <a:pt x="284" y="85"/>
                      <a:pt x="284" y="85"/>
                    </a:cubicBezTo>
                    <a:cubicBezTo>
                      <a:pt x="296" y="85"/>
                      <a:pt x="296" y="85"/>
                      <a:pt x="296" y="85"/>
                    </a:cubicBezTo>
                    <a:cubicBezTo>
                      <a:pt x="296" y="54"/>
                      <a:pt x="296" y="54"/>
                      <a:pt x="296" y="54"/>
                    </a:cubicBezTo>
                    <a:cubicBezTo>
                      <a:pt x="390" y="54"/>
                      <a:pt x="390" y="54"/>
                      <a:pt x="390" y="54"/>
                    </a:cubicBezTo>
                    <a:cubicBezTo>
                      <a:pt x="390" y="31"/>
                      <a:pt x="390" y="31"/>
                      <a:pt x="390" y="31"/>
                    </a:cubicBezTo>
                    <a:lnTo>
                      <a:pt x="218" y="31"/>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sp>
            <p:nvSpPr>
              <p:cNvPr id="97" name="Freeform 50"/>
              <p:cNvSpPr>
                <a:spLocks/>
              </p:cNvSpPr>
              <p:nvPr/>
            </p:nvSpPr>
            <p:spPr bwMode="auto">
              <a:xfrm>
                <a:off x="1114074" y="2419573"/>
                <a:ext cx="150812" cy="252413"/>
              </a:xfrm>
              <a:custGeom>
                <a:avLst/>
                <a:gdLst/>
                <a:ahLst/>
                <a:cxnLst>
                  <a:cxn ang="0">
                    <a:pos x="64" y="0"/>
                  </a:cxn>
                  <a:cxn ang="0">
                    <a:pos x="0" y="0"/>
                  </a:cxn>
                  <a:cxn ang="0">
                    <a:pos x="0" y="14"/>
                  </a:cxn>
                  <a:cxn ang="0">
                    <a:pos x="56" y="14"/>
                  </a:cxn>
                  <a:cxn ang="0">
                    <a:pos x="56" y="22"/>
                  </a:cxn>
                  <a:cxn ang="0">
                    <a:pos x="0" y="22"/>
                  </a:cxn>
                  <a:cxn ang="0">
                    <a:pos x="0" y="33"/>
                  </a:cxn>
                  <a:cxn ang="0">
                    <a:pos x="56" y="33"/>
                  </a:cxn>
                  <a:cxn ang="0">
                    <a:pos x="56" y="41"/>
                  </a:cxn>
                  <a:cxn ang="0">
                    <a:pos x="0" y="41"/>
                  </a:cxn>
                  <a:cxn ang="0">
                    <a:pos x="0" y="114"/>
                  </a:cxn>
                  <a:cxn ang="0">
                    <a:pos x="8" y="122"/>
                  </a:cxn>
                  <a:cxn ang="0">
                    <a:pos x="73" y="122"/>
                  </a:cxn>
                  <a:cxn ang="0">
                    <a:pos x="73" y="8"/>
                  </a:cxn>
                  <a:cxn ang="0">
                    <a:pos x="64" y="0"/>
                  </a:cxn>
                </a:cxnLst>
                <a:rect l="0" t="0" r="r" b="b"/>
                <a:pathLst>
                  <a:path w="73" h="122">
                    <a:moveTo>
                      <a:pt x="64" y="0"/>
                    </a:moveTo>
                    <a:cubicBezTo>
                      <a:pt x="0" y="0"/>
                      <a:pt x="0" y="0"/>
                      <a:pt x="0" y="0"/>
                    </a:cubicBezTo>
                    <a:cubicBezTo>
                      <a:pt x="0" y="14"/>
                      <a:pt x="0" y="14"/>
                      <a:pt x="0" y="14"/>
                    </a:cubicBezTo>
                    <a:cubicBezTo>
                      <a:pt x="56" y="14"/>
                      <a:pt x="56" y="14"/>
                      <a:pt x="56" y="14"/>
                    </a:cubicBezTo>
                    <a:cubicBezTo>
                      <a:pt x="56" y="22"/>
                      <a:pt x="56" y="22"/>
                      <a:pt x="56" y="22"/>
                    </a:cubicBezTo>
                    <a:cubicBezTo>
                      <a:pt x="0" y="22"/>
                      <a:pt x="0" y="22"/>
                      <a:pt x="0" y="22"/>
                    </a:cubicBezTo>
                    <a:cubicBezTo>
                      <a:pt x="0" y="33"/>
                      <a:pt x="0" y="33"/>
                      <a:pt x="0" y="33"/>
                    </a:cubicBezTo>
                    <a:cubicBezTo>
                      <a:pt x="56" y="33"/>
                      <a:pt x="56" y="33"/>
                      <a:pt x="56" y="33"/>
                    </a:cubicBezTo>
                    <a:cubicBezTo>
                      <a:pt x="56" y="41"/>
                      <a:pt x="56" y="41"/>
                      <a:pt x="56" y="41"/>
                    </a:cubicBezTo>
                    <a:cubicBezTo>
                      <a:pt x="0" y="41"/>
                      <a:pt x="0" y="41"/>
                      <a:pt x="0" y="41"/>
                    </a:cubicBezTo>
                    <a:cubicBezTo>
                      <a:pt x="0" y="114"/>
                      <a:pt x="0" y="114"/>
                      <a:pt x="0" y="114"/>
                    </a:cubicBezTo>
                    <a:cubicBezTo>
                      <a:pt x="0" y="118"/>
                      <a:pt x="3" y="122"/>
                      <a:pt x="8" y="122"/>
                    </a:cubicBezTo>
                    <a:cubicBezTo>
                      <a:pt x="73" y="122"/>
                      <a:pt x="73" y="122"/>
                      <a:pt x="73" y="122"/>
                    </a:cubicBezTo>
                    <a:cubicBezTo>
                      <a:pt x="73" y="8"/>
                      <a:pt x="73" y="8"/>
                      <a:pt x="73" y="8"/>
                    </a:cubicBezTo>
                    <a:cubicBezTo>
                      <a:pt x="73" y="4"/>
                      <a:pt x="69" y="0"/>
                      <a:pt x="64" y="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grpSp>
        <p:sp>
          <p:nvSpPr>
            <p:cNvPr id="71" name="Freeform 5"/>
            <p:cNvSpPr>
              <a:spLocks noEditPoints="1"/>
            </p:cNvSpPr>
            <p:nvPr/>
          </p:nvSpPr>
          <p:spPr bwMode="auto">
            <a:xfrm>
              <a:off x="1486197" y="2148722"/>
              <a:ext cx="607047" cy="468188"/>
            </a:xfrm>
            <a:custGeom>
              <a:avLst/>
              <a:gdLst/>
              <a:ahLst/>
              <a:cxnLst>
                <a:cxn ang="0">
                  <a:pos x="28" y="158"/>
                </a:cxn>
                <a:cxn ang="0">
                  <a:pos x="206" y="158"/>
                </a:cxn>
                <a:cxn ang="0">
                  <a:pos x="206" y="27"/>
                </a:cxn>
                <a:cxn ang="0">
                  <a:pos x="178" y="0"/>
                </a:cxn>
                <a:cxn ang="0">
                  <a:pos x="0" y="0"/>
                </a:cxn>
                <a:cxn ang="0">
                  <a:pos x="0" y="131"/>
                </a:cxn>
                <a:cxn ang="0">
                  <a:pos x="28" y="158"/>
                </a:cxn>
                <a:cxn ang="0">
                  <a:pos x="18" y="36"/>
                </a:cxn>
                <a:cxn ang="0">
                  <a:pos x="188" y="36"/>
                </a:cxn>
                <a:cxn ang="0">
                  <a:pos x="188" y="140"/>
                </a:cxn>
                <a:cxn ang="0">
                  <a:pos x="28" y="140"/>
                </a:cxn>
                <a:cxn ang="0">
                  <a:pos x="18" y="131"/>
                </a:cxn>
                <a:cxn ang="0">
                  <a:pos x="18" y="36"/>
                </a:cxn>
              </a:cxnLst>
              <a:rect l="0" t="0" r="r" b="b"/>
              <a:pathLst>
                <a:path w="206" h="158">
                  <a:moveTo>
                    <a:pt x="28" y="158"/>
                  </a:moveTo>
                  <a:cubicBezTo>
                    <a:pt x="206" y="158"/>
                    <a:pt x="206" y="158"/>
                    <a:pt x="206" y="158"/>
                  </a:cubicBezTo>
                  <a:cubicBezTo>
                    <a:pt x="206" y="27"/>
                    <a:pt x="206" y="27"/>
                    <a:pt x="206" y="27"/>
                  </a:cubicBezTo>
                  <a:cubicBezTo>
                    <a:pt x="206" y="12"/>
                    <a:pt x="194" y="0"/>
                    <a:pt x="178" y="0"/>
                  </a:cubicBezTo>
                  <a:cubicBezTo>
                    <a:pt x="0" y="0"/>
                    <a:pt x="0" y="0"/>
                    <a:pt x="0" y="0"/>
                  </a:cubicBezTo>
                  <a:cubicBezTo>
                    <a:pt x="0" y="131"/>
                    <a:pt x="0" y="131"/>
                    <a:pt x="0" y="131"/>
                  </a:cubicBezTo>
                  <a:cubicBezTo>
                    <a:pt x="0" y="146"/>
                    <a:pt x="12" y="158"/>
                    <a:pt x="28" y="158"/>
                  </a:cubicBezTo>
                  <a:close/>
                  <a:moveTo>
                    <a:pt x="18" y="36"/>
                  </a:moveTo>
                  <a:cubicBezTo>
                    <a:pt x="188" y="36"/>
                    <a:pt x="188" y="36"/>
                    <a:pt x="188" y="36"/>
                  </a:cubicBezTo>
                  <a:cubicBezTo>
                    <a:pt x="188" y="140"/>
                    <a:pt x="188" y="140"/>
                    <a:pt x="188" y="140"/>
                  </a:cubicBezTo>
                  <a:cubicBezTo>
                    <a:pt x="28" y="140"/>
                    <a:pt x="28" y="140"/>
                    <a:pt x="28" y="140"/>
                  </a:cubicBezTo>
                  <a:cubicBezTo>
                    <a:pt x="23" y="140"/>
                    <a:pt x="18" y="136"/>
                    <a:pt x="18" y="131"/>
                  </a:cubicBezTo>
                  <a:lnTo>
                    <a:pt x="18" y="3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sp>
          <p:nvSpPr>
            <p:cNvPr id="72" name="Freeform 6"/>
            <p:cNvSpPr>
              <a:spLocks/>
            </p:cNvSpPr>
            <p:nvPr/>
          </p:nvSpPr>
          <p:spPr bwMode="auto">
            <a:xfrm>
              <a:off x="1709846" y="2301005"/>
              <a:ext cx="180640" cy="201530"/>
            </a:xfrm>
            <a:custGeom>
              <a:avLst/>
              <a:gdLst/>
              <a:ahLst/>
              <a:cxnLst>
                <a:cxn ang="0">
                  <a:pos x="9" y="65"/>
                </a:cxn>
                <a:cxn ang="0">
                  <a:pos x="55" y="40"/>
                </a:cxn>
                <a:cxn ang="0">
                  <a:pos x="55" y="29"/>
                </a:cxn>
                <a:cxn ang="0">
                  <a:pos x="9" y="3"/>
                </a:cxn>
                <a:cxn ang="0">
                  <a:pos x="0" y="10"/>
                </a:cxn>
                <a:cxn ang="0">
                  <a:pos x="0" y="59"/>
                </a:cxn>
                <a:cxn ang="0">
                  <a:pos x="9" y="65"/>
                </a:cxn>
              </a:cxnLst>
              <a:rect l="0" t="0" r="r" b="b"/>
              <a:pathLst>
                <a:path w="61" h="68">
                  <a:moveTo>
                    <a:pt x="9" y="65"/>
                  </a:moveTo>
                  <a:cubicBezTo>
                    <a:pt x="55" y="40"/>
                    <a:pt x="55" y="40"/>
                    <a:pt x="55" y="40"/>
                  </a:cubicBezTo>
                  <a:cubicBezTo>
                    <a:pt x="61" y="37"/>
                    <a:pt x="61" y="32"/>
                    <a:pt x="55" y="29"/>
                  </a:cubicBezTo>
                  <a:cubicBezTo>
                    <a:pt x="9" y="3"/>
                    <a:pt x="9" y="3"/>
                    <a:pt x="9" y="3"/>
                  </a:cubicBezTo>
                  <a:cubicBezTo>
                    <a:pt x="4" y="0"/>
                    <a:pt x="0" y="3"/>
                    <a:pt x="0" y="10"/>
                  </a:cubicBezTo>
                  <a:cubicBezTo>
                    <a:pt x="0" y="59"/>
                    <a:pt x="0" y="59"/>
                    <a:pt x="0" y="59"/>
                  </a:cubicBezTo>
                  <a:cubicBezTo>
                    <a:pt x="0" y="65"/>
                    <a:pt x="4" y="68"/>
                    <a:pt x="9" y="6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grpSp>
          <p:nvGrpSpPr>
            <p:cNvPr id="73" name="Group 72"/>
            <p:cNvGrpSpPr/>
            <p:nvPr/>
          </p:nvGrpSpPr>
          <p:grpSpPr>
            <a:xfrm>
              <a:off x="3746839" y="1091094"/>
              <a:ext cx="962340" cy="724799"/>
              <a:chOff x="3306335" y="907086"/>
              <a:chExt cx="962340" cy="724799"/>
            </a:xfrm>
          </p:grpSpPr>
          <p:sp>
            <p:nvSpPr>
              <p:cNvPr id="89" name="TextBox 88"/>
              <p:cNvSpPr txBox="1"/>
              <p:nvPr/>
            </p:nvSpPr>
            <p:spPr>
              <a:xfrm>
                <a:off x="3306335" y="1324108"/>
                <a:ext cx="962340" cy="307777"/>
              </a:xfrm>
              <a:prstGeom prst="rect">
                <a:avLst/>
              </a:prstGeom>
              <a:noFill/>
            </p:spPr>
            <p:txBody>
              <a:bodyPr wrap="square" rtlCol="0">
                <a:spAutoFit/>
              </a:bodyPr>
              <a:lstStyle/>
              <a:p>
                <a:pPr algn="ctr" defTabSz="430213">
                  <a:spcAft>
                    <a:spcPts val="400"/>
                  </a:spcAft>
                  <a:buSzPct val="100000"/>
                  <a:defRPr/>
                </a:pPr>
                <a:r>
                  <a:rPr lang="en-US" sz="1400" b="1" kern="0" dirty="0" smtClean="0">
                    <a:solidFill>
                      <a:srgbClr val="0096D6"/>
                    </a:solidFill>
                    <a:latin typeface="+mn-lt"/>
                    <a:cs typeface="HP Simplified" pitchFamily="34" charset="0"/>
                  </a:rPr>
                  <a:t>Security</a:t>
                </a:r>
              </a:p>
            </p:txBody>
          </p:sp>
          <p:sp>
            <p:nvSpPr>
              <p:cNvPr id="90" name="Freeform 10"/>
              <p:cNvSpPr>
                <a:spLocks noEditPoints="1"/>
              </p:cNvSpPr>
              <p:nvPr/>
            </p:nvSpPr>
            <p:spPr bwMode="auto">
              <a:xfrm>
                <a:off x="3585261" y="907086"/>
                <a:ext cx="388258" cy="463137"/>
              </a:xfrm>
              <a:custGeom>
                <a:avLst/>
                <a:gdLst/>
                <a:ahLst/>
                <a:cxnLst>
                  <a:cxn ang="0">
                    <a:pos x="259" y="153"/>
                  </a:cxn>
                  <a:cxn ang="0">
                    <a:pos x="238" y="153"/>
                  </a:cxn>
                  <a:cxn ang="0">
                    <a:pos x="238" y="99"/>
                  </a:cxn>
                  <a:cxn ang="0">
                    <a:pos x="138" y="0"/>
                  </a:cxn>
                  <a:cxn ang="0">
                    <a:pos x="39" y="99"/>
                  </a:cxn>
                  <a:cxn ang="0">
                    <a:pos x="39" y="153"/>
                  </a:cxn>
                  <a:cxn ang="0">
                    <a:pos x="0" y="153"/>
                  </a:cxn>
                  <a:cxn ang="0">
                    <a:pos x="0" y="312"/>
                  </a:cxn>
                  <a:cxn ang="0">
                    <a:pos x="21" y="334"/>
                  </a:cxn>
                  <a:cxn ang="0">
                    <a:pos x="280" y="334"/>
                  </a:cxn>
                  <a:cxn ang="0">
                    <a:pos x="280" y="174"/>
                  </a:cxn>
                  <a:cxn ang="0">
                    <a:pos x="259" y="153"/>
                  </a:cxn>
                  <a:cxn ang="0">
                    <a:pos x="81" y="99"/>
                  </a:cxn>
                  <a:cxn ang="0">
                    <a:pos x="138" y="43"/>
                  </a:cxn>
                  <a:cxn ang="0">
                    <a:pos x="195" y="99"/>
                  </a:cxn>
                  <a:cxn ang="0">
                    <a:pos x="195" y="153"/>
                  </a:cxn>
                  <a:cxn ang="0">
                    <a:pos x="81" y="153"/>
                  </a:cxn>
                  <a:cxn ang="0">
                    <a:pos x="81" y="99"/>
                  </a:cxn>
                </a:cxnLst>
                <a:rect l="0" t="0" r="r" b="b"/>
                <a:pathLst>
                  <a:path w="280" h="334">
                    <a:moveTo>
                      <a:pt x="259" y="153"/>
                    </a:moveTo>
                    <a:cubicBezTo>
                      <a:pt x="238" y="153"/>
                      <a:pt x="238" y="153"/>
                      <a:pt x="238" y="153"/>
                    </a:cubicBezTo>
                    <a:cubicBezTo>
                      <a:pt x="238" y="99"/>
                      <a:pt x="238" y="99"/>
                      <a:pt x="238" y="99"/>
                    </a:cubicBezTo>
                    <a:cubicBezTo>
                      <a:pt x="238" y="45"/>
                      <a:pt x="193" y="0"/>
                      <a:pt x="138" y="0"/>
                    </a:cubicBezTo>
                    <a:cubicBezTo>
                      <a:pt x="83" y="0"/>
                      <a:pt x="39" y="45"/>
                      <a:pt x="39" y="99"/>
                    </a:cubicBezTo>
                    <a:cubicBezTo>
                      <a:pt x="39" y="153"/>
                      <a:pt x="39" y="153"/>
                      <a:pt x="39" y="153"/>
                    </a:cubicBezTo>
                    <a:cubicBezTo>
                      <a:pt x="0" y="153"/>
                      <a:pt x="0" y="153"/>
                      <a:pt x="0" y="153"/>
                    </a:cubicBezTo>
                    <a:cubicBezTo>
                      <a:pt x="0" y="312"/>
                      <a:pt x="0" y="312"/>
                      <a:pt x="0" y="312"/>
                    </a:cubicBezTo>
                    <a:cubicBezTo>
                      <a:pt x="0" y="324"/>
                      <a:pt x="9" y="334"/>
                      <a:pt x="21" y="334"/>
                    </a:cubicBezTo>
                    <a:cubicBezTo>
                      <a:pt x="280" y="334"/>
                      <a:pt x="280" y="334"/>
                      <a:pt x="280" y="334"/>
                    </a:cubicBezTo>
                    <a:cubicBezTo>
                      <a:pt x="280" y="174"/>
                      <a:pt x="280" y="174"/>
                      <a:pt x="280" y="174"/>
                    </a:cubicBezTo>
                    <a:cubicBezTo>
                      <a:pt x="280" y="162"/>
                      <a:pt x="271" y="153"/>
                      <a:pt x="259" y="153"/>
                    </a:cubicBezTo>
                    <a:moveTo>
                      <a:pt x="81" y="99"/>
                    </a:moveTo>
                    <a:cubicBezTo>
                      <a:pt x="81" y="68"/>
                      <a:pt x="107" y="43"/>
                      <a:pt x="138" y="43"/>
                    </a:cubicBezTo>
                    <a:cubicBezTo>
                      <a:pt x="169" y="43"/>
                      <a:pt x="195" y="68"/>
                      <a:pt x="195" y="99"/>
                    </a:cubicBezTo>
                    <a:cubicBezTo>
                      <a:pt x="195" y="153"/>
                      <a:pt x="195" y="153"/>
                      <a:pt x="195" y="153"/>
                    </a:cubicBezTo>
                    <a:cubicBezTo>
                      <a:pt x="81" y="153"/>
                      <a:pt x="81" y="153"/>
                      <a:pt x="81" y="153"/>
                    </a:cubicBezTo>
                    <a:lnTo>
                      <a:pt x="81" y="9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grpSp>
        <p:grpSp>
          <p:nvGrpSpPr>
            <p:cNvPr id="74" name="Group 121"/>
            <p:cNvGrpSpPr/>
            <p:nvPr/>
          </p:nvGrpSpPr>
          <p:grpSpPr>
            <a:xfrm>
              <a:off x="6957667" y="1994743"/>
              <a:ext cx="667928" cy="694119"/>
              <a:chOff x="7396029" y="372374"/>
              <a:chExt cx="667928" cy="694119"/>
            </a:xfrm>
          </p:grpSpPr>
          <p:sp>
            <p:nvSpPr>
              <p:cNvPr id="82" name="Freeform 9"/>
              <p:cNvSpPr>
                <a:spLocks noEditPoints="1"/>
              </p:cNvSpPr>
              <p:nvPr/>
            </p:nvSpPr>
            <p:spPr bwMode="auto">
              <a:xfrm>
                <a:off x="7517857" y="372374"/>
                <a:ext cx="546100" cy="406401"/>
              </a:xfrm>
              <a:custGeom>
                <a:avLst/>
                <a:gdLst/>
                <a:ahLst/>
                <a:cxnLst>
                  <a:cxn ang="0">
                    <a:pos x="284" y="205"/>
                  </a:cxn>
                  <a:cxn ang="0">
                    <a:pos x="24" y="205"/>
                  </a:cxn>
                  <a:cxn ang="0">
                    <a:pos x="24" y="24"/>
                  </a:cxn>
                  <a:cxn ang="0">
                    <a:pos x="284" y="24"/>
                  </a:cxn>
                  <a:cxn ang="0">
                    <a:pos x="284" y="205"/>
                  </a:cxn>
                  <a:cxn ang="0">
                    <a:pos x="284" y="0"/>
                  </a:cxn>
                  <a:cxn ang="0">
                    <a:pos x="0" y="0"/>
                  </a:cxn>
                  <a:cxn ang="0">
                    <a:pos x="0" y="205"/>
                  </a:cxn>
                  <a:cxn ang="0">
                    <a:pos x="24" y="229"/>
                  </a:cxn>
                  <a:cxn ang="0">
                    <a:pos x="308" y="229"/>
                  </a:cxn>
                  <a:cxn ang="0">
                    <a:pos x="308" y="24"/>
                  </a:cxn>
                  <a:cxn ang="0">
                    <a:pos x="284" y="0"/>
                  </a:cxn>
                </a:cxnLst>
                <a:rect l="0" t="0" r="r" b="b"/>
                <a:pathLst>
                  <a:path w="308" h="229">
                    <a:moveTo>
                      <a:pt x="284" y="205"/>
                    </a:moveTo>
                    <a:cubicBezTo>
                      <a:pt x="24" y="205"/>
                      <a:pt x="24" y="205"/>
                      <a:pt x="24" y="205"/>
                    </a:cubicBezTo>
                    <a:cubicBezTo>
                      <a:pt x="24" y="24"/>
                      <a:pt x="24" y="24"/>
                      <a:pt x="24" y="24"/>
                    </a:cubicBezTo>
                    <a:cubicBezTo>
                      <a:pt x="284" y="24"/>
                      <a:pt x="284" y="24"/>
                      <a:pt x="284" y="24"/>
                    </a:cubicBezTo>
                    <a:lnTo>
                      <a:pt x="284" y="205"/>
                    </a:lnTo>
                    <a:close/>
                    <a:moveTo>
                      <a:pt x="284" y="0"/>
                    </a:moveTo>
                    <a:cubicBezTo>
                      <a:pt x="0" y="0"/>
                      <a:pt x="0" y="0"/>
                      <a:pt x="0" y="0"/>
                    </a:cubicBezTo>
                    <a:cubicBezTo>
                      <a:pt x="0" y="205"/>
                      <a:pt x="0" y="205"/>
                      <a:pt x="0" y="205"/>
                    </a:cubicBezTo>
                    <a:cubicBezTo>
                      <a:pt x="0" y="218"/>
                      <a:pt x="11" y="229"/>
                      <a:pt x="24" y="229"/>
                    </a:cubicBezTo>
                    <a:cubicBezTo>
                      <a:pt x="308" y="229"/>
                      <a:pt x="308" y="229"/>
                      <a:pt x="308" y="229"/>
                    </a:cubicBezTo>
                    <a:cubicBezTo>
                      <a:pt x="308" y="24"/>
                      <a:pt x="308" y="24"/>
                      <a:pt x="308" y="24"/>
                    </a:cubicBezTo>
                    <a:cubicBezTo>
                      <a:pt x="308" y="11"/>
                      <a:pt x="297" y="0"/>
                      <a:pt x="284" y="0"/>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sp>
            <p:nvSpPr>
              <p:cNvPr id="83" name="Freeform 10"/>
              <p:cNvSpPr>
                <a:spLocks noEditPoints="1"/>
              </p:cNvSpPr>
              <p:nvPr/>
            </p:nvSpPr>
            <p:spPr bwMode="auto">
              <a:xfrm>
                <a:off x="7739771" y="802531"/>
                <a:ext cx="221285" cy="263962"/>
              </a:xfrm>
              <a:custGeom>
                <a:avLst/>
                <a:gdLst/>
                <a:ahLst/>
                <a:cxnLst>
                  <a:cxn ang="0">
                    <a:pos x="259" y="153"/>
                  </a:cxn>
                  <a:cxn ang="0">
                    <a:pos x="238" y="153"/>
                  </a:cxn>
                  <a:cxn ang="0">
                    <a:pos x="238" y="99"/>
                  </a:cxn>
                  <a:cxn ang="0">
                    <a:pos x="138" y="0"/>
                  </a:cxn>
                  <a:cxn ang="0">
                    <a:pos x="39" y="99"/>
                  </a:cxn>
                  <a:cxn ang="0">
                    <a:pos x="39" y="153"/>
                  </a:cxn>
                  <a:cxn ang="0">
                    <a:pos x="0" y="153"/>
                  </a:cxn>
                  <a:cxn ang="0">
                    <a:pos x="0" y="312"/>
                  </a:cxn>
                  <a:cxn ang="0">
                    <a:pos x="21" y="334"/>
                  </a:cxn>
                  <a:cxn ang="0">
                    <a:pos x="280" y="334"/>
                  </a:cxn>
                  <a:cxn ang="0">
                    <a:pos x="280" y="174"/>
                  </a:cxn>
                  <a:cxn ang="0">
                    <a:pos x="259" y="153"/>
                  </a:cxn>
                  <a:cxn ang="0">
                    <a:pos x="81" y="99"/>
                  </a:cxn>
                  <a:cxn ang="0">
                    <a:pos x="138" y="43"/>
                  </a:cxn>
                  <a:cxn ang="0">
                    <a:pos x="195" y="99"/>
                  </a:cxn>
                  <a:cxn ang="0">
                    <a:pos x="195" y="153"/>
                  </a:cxn>
                  <a:cxn ang="0">
                    <a:pos x="81" y="153"/>
                  </a:cxn>
                  <a:cxn ang="0">
                    <a:pos x="81" y="99"/>
                  </a:cxn>
                </a:cxnLst>
                <a:rect l="0" t="0" r="r" b="b"/>
                <a:pathLst>
                  <a:path w="280" h="334">
                    <a:moveTo>
                      <a:pt x="259" y="153"/>
                    </a:moveTo>
                    <a:cubicBezTo>
                      <a:pt x="238" y="153"/>
                      <a:pt x="238" y="153"/>
                      <a:pt x="238" y="153"/>
                    </a:cubicBezTo>
                    <a:cubicBezTo>
                      <a:pt x="238" y="99"/>
                      <a:pt x="238" y="99"/>
                      <a:pt x="238" y="99"/>
                    </a:cubicBezTo>
                    <a:cubicBezTo>
                      <a:pt x="238" y="45"/>
                      <a:pt x="193" y="0"/>
                      <a:pt x="138" y="0"/>
                    </a:cubicBezTo>
                    <a:cubicBezTo>
                      <a:pt x="83" y="0"/>
                      <a:pt x="39" y="45"/>
                      <a:pt x="39" y="99"/>
                    </a:cubicBezTo>
                    <a:cubicBezTo>
                      <a:pt x="39" y="153"/>
                      <a:pt x="39" y="153"/>
                      <a:pt x="39" y="153"/>
                    </a:cubicBezTo>
                    <a:cubicBezTo>
                      <a:pt x="0" y="153"/>
                      <a:pt x="0" y="153"/>
                      <a:pt x="0" y="153"/>
                    </a:cubicBezTo>
                    <a:cubicBezTo>
                      <a:pt x="0" y="312"/>
                      <a:pt x="0" y="312"/>
                      <a:pt x="0" y="312"/>
                    </a:cubicBezTo>
                    <a:cubicBezTo>
                      <a:pt x="0" y="324"/>
                      <a:pt x="9" y="334"/>
                      <a:pt x="21" y="334"/>
                    </a:cubicBezTo>
                    <a:cubicBezTo>
                      <a:pt x="280" y="334"/>
                      <a:pt x="280" y="334"/>
                      <a:pt x="280" y="334"/>
                    </a:cubicBezTo>
                    <a:cubicBezTo>
                      <a:pt x="280" y="174"/>
                      <a:pt x="280" y="174"/>
                      <a:pt x="280" y="174"/>
                    </a:cubicBezTo>
                    <a:cubicBezTo>
                      <a:pt x="280" y="162"/>
                      <a:pt x="271" y="153"/>
                      <a:pt x="259" y="153"/>
                    </a:cubicBezTo>
                    <a:moveTo>
                      <a:pt x="81" y="99"/>
                    </a:moveTo>
                    <a:cubicBezTo>
                      <a:pt x="81" y="68"/>
                      <a:pt x="107" y="43"/>
                      <a:pt x="138" y="43"/>
                    </a:cubicBezTo>
                    <a:cubicBezTo>
                      <a:pt x="169" y="43"/>
                      <a:pt x="195" y="68"/>
                      <a:pt x="195" y="99"/>
                    </a:cubicBezTo>
                    <a:cubicBezTo>
                      <a:pt x="195" y="153"/>
                      <a:pt x="195" y="153"/>
                      <a:pt x="195" y="153"/>
                    </a:cubicBezTo>
                    <a:cubicBezTo>
                      <a:pt x="81" y="153"/>
                      <a:pt x="81" y="153"/>
                      <a:pt x="81" y="153"/>
                    </a:cubicBezTo>
                    <a:lnTo>
                      <a:pt x="81" y="9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grpSp>
            <p:nvGrpSpPr>
              <p:cNvPr id="84" name="Group 101"/>
              <p:cNvGrpSpPr/>
              <p:nvPr/>
            </p:nvGrpSpPr>
            <p:grpSpPr>
              <a:xfrm>
                <a:off x="7396029" y="547610"/>
                <a:ext cx="300101" cy="434099"/>
                <a:chOff x="5234721" y="1070125"/>
                <a:chExt cx="300101" cy="434099"/>
              </a:xfrm>
            </p:grpSpPr>
            <p:sp>
              <p:nvSpPr>
                <p:cNvPr id="85" name="Rectangle 84"/>
                <p:cNvSpPr/>
                <p:nvPr/>
              </p:nvSpPr>
              <p:spPr>
                <a:xfrm>
                  <a:off x="5255514" y="1097280"/>
                  <a:ext cx="262890" cy="3863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86" name="Group 134"/>
                <p:cNvGrpSpPr/>
                <p:nvPr/>
              </p:nvGrpSpPr>
              <p:grpSpPr>
                <a:xfrm>
                  <a:off x="5234725" y="1070129"/>
                  <a:ext cx="300102" cy="434101"/>
                  <a:chOff x="1501775" y="844551"/>
                  <a:chExt cx="341313" cy="493713"/>
                </a:xfrm>
                <a:solidFill>
                  <a:schemeClr val="accent1"/>
                </a:solidFill>
              </p:grpSpPr>
              <p:sp>
                <p:nvSpPr>
                  <p:cNvPr id="87" name="Oval 10"/>
                  <p:cNvSpPr>
                    <a:spLocks noChangeArrowheads="1"/>
                  </p:cNvSpPr>
                  <p:nvPr/>
                </p:nvSpPr>
                <p:spPr bwMode="auto">
                  <a:xfrm>
                    <a:off x="1652588" y="1223963"/>
                    <a:ext cx="39688" cy="39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sp>
                <p:nvSpPr>
                  <p:cNvPr id="88" name="Freeform 11"/>
                  <p:cNvSpPr>
                    <a:spLocks noEditPoints="1"/>
                  </p:cNvSpPr>
                  <p:nvPr/>
                </p:nvSpPr>
                <p:spPr bwMode="auto">
                  <a:xfrm>
                    <a:off x="1501775" y="844551"/>
                    <a:ext cx="341313" cy="493713"/>
                  </a:xfrm>
                  <a:custGeom>
                    <a:avLst/>
                    <a:gdLst/>
                    <a:ahLst/>
                    <a:cxnLst>
                      <a:cxn ang="0">
                        <a:pos x="144" y="0"/>
                      </a:cxn>
                      <a:cxn ang="0">
                        <a:pos x="88" y="0"/>
                      </a:cxn>
                      <a:cxn ang="0">
                        <a:pos x="0" y="0"/>
                      </a:cxn>
                      <a:cxn ang="0">
                        <a:pos x="0" y="79"/>
                      </a:cxn>
                      <a:cxn ang="0">
                        <a:pos x="0" y="228"/>
                      </a:cxn>
                      <a:cxn ang="0">
                        <a:pos x="40" y="268"/>
                      </a:cxn>
                      <a:cxn ang="0">
                        <a:pos x="101" y="268"/>
                      </a:cxn>
                      <a:cxn ang="0">
                        <a:pos x="184" y="268"/>
                      </a:cxn>
                      <a:cxn ang="0">
                        <a:pos x="184" y="189"/>
                      </a:cxn>
                      <a:cxn ang="0">
                        <a:pos x="184" y="40"/>
                      </a:cxn>
                      <a:cxn ang="0">
                        <a:pos x="144" y="0"/>
                      </a:cxn>
                      <a:cxn ang="0">
                        <a:pos x="44" y="244"/>
                      </a:cxn>
                      <a:cxn ang="0">
                        <a:pos x="24" y="224"/>
                      </a:cxn>
                      <a:cxn ang="0">
                        <a:pos x="24" y="24"/>
                      </a:cxn>
                      <a:cxn ang="0">
                        <a:pos x="140" y="24"/>
                      </a:cxn>
                      <a:cxn ang="0">
                        <a:pos x="160" y="44"/>
                      </a:cxn>
                      <a:cxn ang="0">
                        <a:pos x="160" y="244"/>
                      </a:cxn>
                      <a:cxn ang="0">
                        <a:pos x="44" y="244"/>
                      </a:cxn>
                    </a:cxnLst>
                    <a:rect l="0" t="0" r="r" b="b"/>
                    <a:pathLst>
                      <a:path w="184" h="268">
                        <a:moveTo>
                          <a:pt x="144" y="0"/>
                        </a:moveTo>
                        <a:cubicBezTo>
                          <a:pt x="88" y="0"/>
                          <a:pt x="88" y="0"/>
                          <a:pt x="88" y="0"/>
                        </a:cubicBezTo>
                        <a:cubicBezTo>
                          <a:pt x="0" y="0"/>
                          <a:pt x="0" y="0"/>
                          <a:pt x="0" y="0"/>
                        </a:cubicBezTo>
                        <a:cubicBezTo>
                          <a:pt x="0" y="79"/>
                          <a:pt x="0" y="79"/>
                          <a:pt x="0" y="79"/>
                        </a:cubicBezTo>
                        <a:cubicBezTo>
                          <a:pt x="0" y="228"/>
                          <a:pt x="0" y="228"/>
                          <a:pt x="0" y="228"/>
                        </a:cubicBezTo>
                        <a:cubicBezTo>
                          <a:pt x="0" y="252"/>
                          <a:pt x="16" y="268"/>
                          <a:pt x="40" y="268"/>
                        </a:cubicBezTo>
                        <a:cubicBezTo>
                          <a:pt x="101" y="268"/>
                          <a:pt x="101" y="268"/>
                          <a:pt x="101" y="268"/>
                        </a:cubicBezTo>
                        <a:cubicBezTo>
                          <a:pt x="184" y="268"/>
                          <a:pt x="184" y="268"/>
                          <a:pt x="184" y="268"/>
                        </a:cubicBezTo>
                        <a:cubicBezTo>
                          <a:pt x="184" y="189"/>
                          <a:pt x="184" y="189"/>
                          <a:pt x="184" y="189"/>
                        </a:cubicBezTo>
                        <a:cubicBezTo>
                          <a:pt x="184" y="40"/>
                          <a:pt x="184" y="40"/>
                          <a:pt x="184" y="40"/>
                        </a:cubicBezTo>
                        <a:cubicBezTo>
                          <a:pt x="184" y="16"/>
                          <a:pt x="168" y="0"/>
                          <a:pt x="144" y="0"/>
                        </a:cubicBezTo>
                        <a:moveTo>
                          <a:pt x="44" y="244"/>
                        </a:moveTo>
                        <a:cubicBezTo>
                          <a:pt x="32" y="244"/>
                          <a:pt x="24" y="236"/>
                          <a:pt x="24" y="224"/>
                        </a:cubicBezTo>
                        <a:cubicBezTo>
                          <a:pt x="24" y="217"/>
                          <a:pt x="24" y="24"/>
                          <a:pt x="24" y="24"/>
                        </a:cubicBezTo>
                        <a:cubicBezTo>
                          <a:pt x="140" y="24"/>
                          <a:pt x="140" y="24"/>
                          <a:pt x="140" y="24"/>
                        </a:cubicBezTo>
                        <a:cubicBezTo>
                          <a:pt x="152" y="24"/>
                          <a:pt x="160" y="32"/>
                          <a:pt x="160" y="44"/>
                        </a:cubicBezTo>
                        <a:cubicBezTo>
                          <a:pt x="160" y="244"/>
                          <a:pt x="160" y="244"/>
                          <a:pt x="160" y="244"/>
                        </a:cubicBezTo>
                        <a:lnTo>
                          <a:pt x="44" y="2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mn-lt"/>
                    </a:endParaRPr>
                  </a:p>
                </p:txBody>
              </p:sp>
            </p:grpSp>
          </p:grpSp>
        </p:grpSp>
        <p:sp>
          <p:nvSpPr>
            <p:cNvPr id="75" name="TextBox 74"/>
            <p:cNvSpPr txBox="1"/>
            <p:nvPr/>
          </p:nvSpPr>
          <p:spPr>
            <a:xfrm>
              <a:off x="4297933" y="2105022"/>
              <a:ext cx="1328880" cy="425758"/>
            </a:xfrm>
            <a:prstGeom prst="rect">
              <a:avLst/>
            </a:prstGeom>
            <a:noFill/>
          </p:spPr>
          <p:txBody>
            <a:bodyPr wrap="square" rtlCol="0">
              <a:spAutoFit/>
            </a:bodyPr>
            <a:lstStyle/>
            <a:p>
              <a:pPr algn="ctr" defTabSz="914400">
                <a:lnSpc>
                  <a:spcPts val="1300"/>
                </a:lnSpc>
                <a:defRPr/>
              </a:pPr>
              <a:r>
                <a:rPr lang="en-US" sz="1200" b="1" kern="0" dirty="0" smtClean="0">
                  <a:solidFill>
                    <a:sysClr val="window" lastClr="FFFFFF"/>
                  </a:solidFill>
                  <a:latin typeface="+mn-lt"/>
                </a:rPr>
                <a:t>Mobile Apps Integration</a:t>
              </a:r>
            </a:p>
          </p:txBody>
        </p:sp>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072" y="1984726"/>
              <a:ext cx="342860" cy="858188"/>
            </a:xfrm>
            <a:prstGeom prst="rect">
              <a:avLst/>
            </a:prstGeom>
          </p:spPr>
        </p:pic>
        <p:grpSp>
          <p:nvGrpSpPr>
            <p:cNvPr id="77" name="Group 76"/>
            <p:cNvGrpSpPr/>
            <p:nvPr/>
          </p:nvGrpSpPr>
          <p:grpSpPr>
            <a:xfrm>
              <a:off x="2783259" y="1966318"/>
              <a:ext cx="974851" cy="534519"/>
              <a:chOff x="1067995" y="2574647"/>
              <a:chExt cx="974851" cy="534519"/>
            </a:xfrm>
          </p:grpSpPr>
          <p:pic>
            <p:nvPicPr>
              <p:cNvPr id="80" name="Picture 79"/>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02233" y="2602846"/>
                <a:ext cx="906375" cy="496973"/>
              </a:xfrm>
              <a:prstGeom prst="rect">
                <a:avLst/>
              </a:prstGeom>
            </p:spPr>
          </p:pic>
          <p:pic>
            <p:nvPicPr>
              <p:cNvPr id="81" name="Picture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995" y="2574647"/>
                <a:ext cx="974851" cy="534519"/>
              </a:xfrm>
              <a:prstGeom prst="rect">
                <a:avLst/>
              </a:prstGeom>
            </p:spPr>
          </p:pic>
        </p:grpSp>
        <p:sp>
          <p:nvSpPr>
            <p:cNvPr id="78" name="Oval 77"/>
            <p:cNvSpPr/>
            <p:nvPr/>
          </p:nvSpPr>
          <p:spPr>
            <a:xfrm>
              <a:off x="3206171" y="1856687"/>
              <a:ext cx="406844" cy="40684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9" name="Picture 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3410" y="1890817"/>
              <a:ext cx="388258" cy="337493"/>
            </a:xfrm>
            <a:prstGeom prst="rect">
              <a:avLst/>
            </a:prstGeom>
          </p:spPr>
        </p:pic>
      </p:grpSp>
      <p:sp>
        <p:nvSpPr>
          <p:cNvPr id="47" name="TextBox 46"/>
          <p:cNvSpPr txBox="1"/>
          <p:nvPr/>
        </p:nvSpPr>
        <p:spPr>
          <a:xfrm>
            <a:off x="3111749" y="3824650"/>
            <a:ext cx="2697875" cy="502702"/>
          </a:xfrm>
          <a:prstGeom prst="rect">
            <a:avLst/>
          </a:prstGeom>
          <a:noFill/>
        </p:spPr>
        <p:txBody>
          <a:bodyPr wrap="square" rtlCol="0">
            <a:spAutoFit/>
          </a:bodyPr>
          <a:lstStyle/>
          <a:p>
            <a:pPr algn="ctr" defTabSz="430213">
              <a:lnSpc>
                <a:spcPts val="1600"/>
              </a:lnSpc>
              <a:buSzPct val="100000"/>
            </a:pPr>
            <a:r>
              <a:rPr lang="en-US" sz="1600" b="1" dirty="0">
                <a:solidFill>
                  <a:srgbClr val="0096D6"/>
                </a:solidFill>
                <a:latin typeface="+mn-lt"/>
                <a:cs typeface="HP Simplified" pitchFamily="34" charset="0"/>
              </a:rPr>
              <a:t>Balancing</a:t>
            </a:r>
          </a:p>
          <a:p>
            <a:pPr algn="ctr" defTabSz="430213">
              <a:lnSpc>
                <a:spcPts val="1600"/>
              </a:lnSpc>
              <a:buSzPct val="100000"/>
            </a:pPr>
            <a:r>
              <a:rPr lang="en-US" sz="1600" b="1" dirty="0">
                <a:solidFill>
                  <a:srgbClr val="0096D6"/>
                </a:solidFill>
                <a:latin typeface="+mn-lt"/>
                <a:cs typeface="HP Simplified" pitchFamily="34" charset="0"/>
              </a:rPr>
              <a:t>opportunity and risk</a:t>
            </a:r>
          </a:p>
        </p:txBody>
      </p:sp>
    </p:spTree>
    <p:extLst>
      <p:ext uri="{BB962C8B-B14F-4D97-AF65-F5344CB8AC3E}">
        <p14:creationId xmlns:p14="http://schemas.microsoft.com/office/powerpoint/2010/main" val="143328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90847" y="4439569"/>
            <a:ext cx="1353153" cy="703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ound Diagonal Corner Rectangle 33"/>
          <p:cNvSpPr/>
          <p:nvPr>
            <p:custDataLst>
              <p:tags r:id="rId1"/>
            </p:custDataLst>
          </p:nvPr>
        </p:nvSpPr>
        <p:spPr>
          <a:xfrm flipH="1">
            <a:off x="336429" y="924301"/>
            <a:ext cx="8492028" cy="3740599"/>
          </a:xfrm>
          <a:prstGeom prst="round2DiagRect">
            <a:avLst>
              <a:gd name="adj1" fmla="val 2855"/>
              <a:gd name="adj2" fmla="val 0"/>
            </a:avLst>
          </a:prstGeom>
          <a:solidFill>
            <a:srgbClr val="0096D6"/>
          </a:solidFill>
          <a:ln w="38100">
            <a:noFill/>
          </a:ln>
          <a:effectLst/>
        </p:spPr>
        <p:style>
          <a:lnRef idx="1">
            <a:schemeClr val="accent1"/>
          </a:lnRef>
          <a:fillRef idx="3">
            <a:schemeClr val="accent1"/>
          </a:fillRef>
          <a:effectRef idx="2">
            <a:schemeClr val="accent1"/>
          </a:effectRef>
          <a:fontRef idx="minor">
            <a:schemeClr val="lt1"/>
          </a:fontRef>
        </p:style>
        <p:txBody>
          <a:bodyPr lIns="18288" tIns="18288" rIns="18288" bIns="18288" rtlCol="0" anchor="t"/>
          <a:lstStyle/>
          <a:p>
            <a:pPr algn="ctr" defTabSz="454504"/>
            <a:endParaRPr lang="en-US" sz="2000" b="1" dirty="0">
              <a:solidFill>
                <a:srgbClr val="0096D6">
                  <a:lumMod val="20000"/>
                  <a:lumOff val="80000"/>
                </a:srgbClr>
              </a:solidFill>
            </a:endParaRPr>
          </a:p>
        </p:txBody>
      </p:sp>
      <p:sp>
        <p:nvSpPr>
          <p:cNvPr id="114" name="Round Diagonal Corner Rectangle 113"/>
          <p:cNvSpPr/>
          <p:nvPr/>
        </p:nvSpPr>
        <p:spPr>
          <a:xfrm>
            <a:off x="440007" y="2590525"/>
            <a:ext cx="8291750" cy="793689"/>
          </a:xfrm>
          <a:prstGeom prst="round2DiagRect">
            <a:avLst>
              <a:gd name="adj1" fmla="val 0"/>
              <a:gd name="adj2" fmla="val 0"/>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smtClean="0">
              <a:solidFill>
                <a:prstClr val="black"/>
              </a:solidFill>
            </a:endParaRPr>
          </a:p>
        </p:txBody>
      </p:sp>
      <p:sp>
        <p:nvSpPr>
          <p:cNvPr id="66" name="TextBox 65"/>
          <p:cNvSpPr txBox="1"/>
          <p:nvPr/>
        </p:nvSpPr>
        <p:spPr>
          <a:xfrm>
            <a:off x="369393" y="2250154"/>
            <a:ext cx="1891865" cy="338554"/>
          </a:xfrm>
          <a:prstGeom prst="rect">
            <a:avLst/>
          </a:prstGeom>
          <a:noFill/>
        </p:spPr>
        <p:txBody>
          <a:bodyPr wrap="none" rtlCol="0">
            <a:spAutoFit/>
          </a:bodyPr>
          <a:lstStyle/>
          <a:p>
            <a:pPr defTabSz="430213" fontAlgn="auto">
              <a:spcBef>
                <a:spcPts val="0"/>
              </a:spcBef>
              <a:spcAft>
                <a:spcPts val="400"/>
              </a:spcAft>
              <a:buSzPct val="100000"/>
            </a:pPr>
            <a:r>
              <a:rPr lang="en-US" sz="1600" b="1" dirty="0" smtClean="0">
                <a:solidFill>
                  <a:prstClr val="white"/>
                </a:solidFill>
                <a:latin typeface="HP Simplified" pitchFamily="34" charset="0"/>
                <a:cs typeface="HP Simplified" pitchFamily="34" charset="0"/>
              </a:rPr>
              <a:t>User demands on IT</a:t>
            </a:r>
            <a:endParaRPr lang="en-US" sz="1600" b="1" dirty="0">
              <a:solidFill>
                <a:prstClr val="white"/>
              </a:solidFill>
              <a:latin typeface="HP Simplified" pitchFamily="34" charset="0"/>
              <a:cs typeface="HP Simplified" pitchFamily="34" charset="0"/>
            </a:endParaRPr>
          </a:p>
        </p:txBody>
      </p:sp>
      <p:sp>
        <p:nvSpPr>
          <p:cNvPr id="92" name="Round Diagonal Corner Rectangle 91"/>
          <p:cNvSpPr/>
          <p:nvPr/>
        </p:nvSpPr>
        <p:spPr bwMode="auto">
          <a:xfrm rot="10800000" flipV="1">
            <a:off x="822010" y="3117860"/>
            <a:ext cx="1680425" cy="268308"/>
          </a:xfrm>
          <a:prstGeom prst="round2DiagRect">
            <a:avLst>
              <a:gd name="adj1" fmla="val 16667"/>
              <a:gd name="adj2" fmla="val 0"/>
            </a:avLst>
          </a:prstGeom>
          <a:noFill/>
          <a:ln w="57150" cmpd="sng">
            <a:noFill/>
            <a:miter lim="800000"/>
          </a:ln>
          <a:effectLst/>
        </p:spPr>
        <p:style>
          <a:lnRef idx="1">
            <a:schemeClr val="accent1"/>
          </a:lnRef>
          <a:fillRef idx="3">
            <a:schemeClr val="accent1"/>
          </a:fillRef>
          <a:effectRef idx="2">
            <a:schemeClr val="accent1"/>
          </a:effectRef>
          <a:fontRef idx="minor">
            <a:schemeClr val="lt1"/>
          </a:fontRef>
        </p:style>
        <p:txBody>
          <a:bodyPr lIns="91440" tIns="91440" rIns="91440" bIns="91440" anchor="ctr"/>
          <a:lstStyle/>
          <a:p>
            <a:pPr algn="ctr" defTabSz="456804">
              <a:defRPr/>
            </a:pPr>
            <a:r>
              <a:rPr lang="en-US" sz="1400" b="1" dirty="0">
                <a:solidFill>
                  <a:srgbClr val="0096D6"/>
                </a:solidFill>
              </a:rPr>
              <a:t>Speed</a:t>
            </a:r>
          </a:p>
        </p:txBody>
      </p:sp>
      <p:sp>
        <p:nvSpPr>
          <p:cNvPr id="93" name="Round Diagonal Corner Rectangle 92"/>
          <p:cNvSpPr/>
          <p:nvPr/>
        </p:nvSpPr>
        <p:spPr bwMode="auto">
          <a:xfrm rot="10800000" flipV="1">
            <a:off x="6772558" y="3117860"/>
            <a:ext cx="1680425" cy="268308"/>
          </a:xfrm>
          <a:prstGeom prst="round2DiagRect">
            <a:avLst>
              <a:gd name="adj1" fmla="val 16667"/>
              <a:gd name="adj2" fmla="val 0"/>
            </a:avLst>
          </a:prstGeom>
          <a:noFill/>
          <a:ln w="57150" cmpd="sng">
            <a:noFill/>
            <a:miter lim="800000"/>
          </a:ln>
          <a:effectLst/>
        </p:spPr>
        <p:style>
          <a:lnRef idx="1">
            <a:schemeClr val="accent1"/>
          </a:lnRef>
          <a:fillRef idx="3">
            <a:schemeClr val="accent1"/>
          </a:fillRef>
          <a:effectRef idx="2">
            <a:schemeClr val="accent1"/>
          </a:effectRef>
          <a:fontRef idx="minor">
            <a:schemeClr val="lt1"/>
          </a:fontRef>
        </p:style>
        <p:txBody>
          <a:bodyPr lIns="91440" tIns="91440" rIns="91440" bIns="91440" anchor="ctr"/>
          <a:lstStyle/>
          <a:p>
            <a:pPr algn="ctr" defTabSz="456804">
              <a:defRPr/>
            </a:pPr>
            <a:r>
              <a:rPr lang="en-US" sz="1400" b="1">
                <a:solidFill>
                  <a:srgbClr val="0096D6"/>
                </a:solidFill>
              </a:rPr>
              <a:t>Lower </a:t>
            </a:r>
            <a:r>
              <a:rPr lang="en-US" sz="1400" b="1" smtClean="0">
                <a:solidFill>
                  <a:srgbClr val="0096D6"/>
                </a:solidFill>
              </a:rPr>
              <a:t>cost</a:t>
            </a:r>
            <a:endParaRPr lang="en-US" sz="1400" b="1" dirty="0">
              <a:solidFill>
                <a:srgbClr val="0096D6"/>
              </a:solidFill>
            </a:endParaRPr>
          </a:p>
        </p:txBody>
      </p:sp>
      <p:sp>
        <p:nvSpPr>
          <p:cNvPr id="94" name="Round Diagonal Corner Rectangle 93"/>
          <p:cNvSpPr/>
          <p:nvPr/>
        </p:nvSpPr>
        <p:spPr bwMode="auto">
          <a:xfrm rot="10800000" flipV="1">
            <a:off x="2798421" y="3117861"/>
            <a:ext cx="1680425" cy="268308"/>
          </a:xfrm>
          <a:prstGeom prst="round2DiagRect">
            <a:avLst>
              <a:gd name="adj1" fmla="val 16667"/>
              <a:gd name="adj2" fmla="val 0"/>
            </a:avLst>
          </a:prstGeom>
          <a:noFill/>
          <a:ln w="57150" cmpd="sng">
            <a:noFill/>
            <a:miter lim="800000"/>
          </a:ln>
          <a:effectLst/>
        </p:spPr>
        <p:style>
          <a:lnRef idx="1">
            <a:schemeClr val="accent1"/>
          </a:lnRef>
          <a:fillRef idx="3">
            <a:schemeClr val="accent1"/>
          </a:fillRef>
          <a:effectRef idx="2">
            <a:schemeClr val="accent1"/>
          </a:effectRef>
          <a:fontRef idx="minor">
            <a:schemeClr val="lt1"/>
          </a:fontRef>
        </p:style>
        <p:txBody>
          <a:bodyPr lIns="91440" tIns="91440" rIns="91440" bIns="91440" anchor="ctr"/>
          <a:lstStyle/>
          <a:p>
            <a:pPr algn="ctr" defTabSz="456804">
              <a:defRPr/>
            </a:pPr>
            <a:r>
              <a:rPr lang="en-US" sz="1400" b="1" dirty="0">
                <a:solidFill>
                  <a:srgbClr val="0096D6"/>
                </a:solidFill>
              </a:rPr>
              <a:t>Simplicity</a:t>
            </a:r>
          </a:p>
        </p:txBody>
      </p:sp>
      <p:sp>
        <p:nvSpPr>
          <p:cNvPr id="95" name="Round Diagonal Corner Rectangle 94"/>
          <p:cNvSpPr/>
          <p:nvPr/>
        </p:nvSpPr>
        <p:spPr bwMode="auto">
          <a:xfrm rot="10800000" flipV="1">
            <a:off x="4705851" y="3117860"/>
            <a:ext cx="1680425" cy="268308"/>
          </a:xfrm>
          <a:prstGeom prst="round2DiagRect">
            <a:avLst>
              <a:gd name="adj1" fmla="val 16667"/>
              <a:gd name="adj2" fmla="val 0"/>
            </a:avLst>
          </a:prstGeom>
          <a:noFill/>
          <a:ln w="57150" cmpd="sng">
            <a:noFill/>
            <a:miter lim="800000"/>
          </a:ln>
          <a:effectLst/>
        </p:spPr>
        <p:style>
          <a:lnRef idx="1">
            <a:schemeClr val="accent1"/>
          </a:lnRef>
          <a:fillRef idx="3">
            <a:schemeClr val="accent1"/>
          </a:fillRef>
          <a:effectRef idx="2">
            <a:schemeClr val="accent1"/>
          </a:effectRef>
          <a:fontRef idx="minor">
            <a:schemeClr val="lt1"/>
          </a:fontRef>
        </p:style>
        <p:txBody>
          <a:bodyPr lIns="91440" tIns="91440" rIns="91440" bIns="91440" anchor="ctr"/>
          <a:lstStyle/>
          <a:p>
            <a:pPr algn="ctr" defTabSz="456804">
              <a:defRPr/>
            </a:pPr>
            <a:r>
              <a:rPr lang="en-US" sz="1400" b="1" dirty="0">
                <a:solidFill>
                  <a:srgbClr val="0096D6"/>
                </a:solidFill>
              </a:rPr>
              <a:t>Innovation</a:t>
            </a:r>
          </a:p>
        </p:txBody>
      </p:sp>
      <p:sp>
        <p:nvSpPr>
          <p:cNvPr id="96" name="Freeform 448"/>
          <p:cNvSpPr>
            <a:spLocks/>
          </p:cNvSpPr>
          <p:nvPr/>
        </p:nvSpPr>
        <p:spPr bwMode="auto">
          <a:xfrm>
            <a:off x="7618869" y="2690505"/>
            <a:ext cx="17075" cy="36591"/>
          </a:xfrm>
          <a:custGeom>
            <a:avLst/>
            <a:gdLst/>
            <a:ahLst/>
            <a:cxnLst>
              <a:cxn ang="0">
                <a:pos x="4" y="0"/>
              </a:cxn>
              <a:cxn ang="0">
                <a:pos x="0" y="60"/>
              </a:cxn>
              <a:cxn ang="0">
                <a:pos x="0" y="60"/>
              </a:cxn>
              <a:cxn ang="0">
                <a:pos x="14" y="58"/>
              </a:cxn>
              <a:cxn ang="0">
                <a:pos x="18" y="56"/>
              </a:cxn>
              <a:cxn ang="0">
                <a:pos x="22" y="52"/>
              </a:cxn>
              <a:cxn ang="0">
                <a:pos x="22" y="52"/>
              </a:cxn>
              <a:cxn ang="0">
                <a:pos x="26" y="42"/>
              </a:cxn>
              <a:cxn ang="0">
                <a:pos x="28" y="30"/>
              </a:cxn>
              <a:cxn ang="0">
                <a:pos x="28" y="30"/>
              </a:cxn>
              <a:cxn ang="0">
                <a:pos x="26" y="18"/>
              </a:cxn>
              <a:cxn ang="0">
                <a:pos x="22" y="10"/>
              </a:cxn>
              <a:cxn ang="0">
                <a:pos x="22" y="10"/>
              </a:cxn>
              <a:cxn ang="0">
                <a:pos x="14" y="6"/>
              </a:cxn>
              <a:cxn ang="0">
                <a:pos x="4" y="0"/>
              </a:cxn>
            </a:cxnLst>
            <a:rect l="0" t="0" r="r" b="b"/>
            <a:pathLst>
              <a:path w="28" h="60">
                <a:moveTo>
                  <a:pt x="4" y="0"/>
                </a:moveTo>
                <a:lnTo>
                  <a:pt x="0" y="60"/>
                </a:lnTo>
                <a:lnTo>
                  <a:pt x="0" y="60"/>
                </a:lnTo>
                <a:lnTo>
                  <a:pt x="14" y="58"/>
                </a:lnTo>
                <a:lnTo>
                  <a:pt x="18" y="56"/>
                </a:lnTo>
                <a:lnTo>
                  <a:pt x="22" y="52"/>
                </a:lnTo>
                <a:lnTo>
                  <a:pt x="22" y="52"/>
                </a:lnTo>
                <a:lnTo>
                  <a:pt x="26" y="42"/>
                </a:lnTo>
                <a:lnTo>
                  <a:pt x="28" y="30"/>
                </a:lnTo>
                <a:lnTo>
                  <a:pt x="28" y="30"/>
                </a:lnTo>
                <a:lnTo>
                  <a:pt x="26" y="18"/>
                </a:lnTo>
                <a:lnTo>
                  <a:pt x="22" y="10"/>
                </a:lnTo>
                <a:lnTo>
                  <a:pt x="22" y="10"/>
                </a:lnTo>
                <a:lnTo>
                  <a:pt x="14" y="6"/>
                </a:lnTo>
                <a:lnTo>
                  <a:pt x="4" y="0"/>
                </a:ln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1000" dirty="0">
              <a:solidFill>
                <a:srgbClr val="0096D6"/>
              </a:solidFill>
              <a:latin typeface="HP Simplified"/>
            </a:endParaRPr>
          </a:p>
        </p:txBody>
      </p:sp>
      <p:sp>
        <p:nvSpPr>
          <p:cNvPr id="97" name="Freeform 450"/>
          <p:cNvSpPr>
            <a:spLocks/>
          </p:cNvSpPr>
          <p:nvPr/>
        </p:nvSpPr>
        <p:spPr bwMode="auto">
          <a:xfrm>
            <a:off x="7588376" y="2690505"/>
            <a:ext cx="17075" cy="35372"/>
          </a:xfrm>
          <a:custGeom>
            <a:avLst/>
            <a:gdLst/>
            <a:ahLst/>
            <a:cxnLst>
              <a:cxn ang="0">
                <a:pos x="0" y="28"/>
              </a:cxn>
              <a:cxn ang="0">
                <a:pos x="0" y="28"/>
              </a:cxn>
              <a:cxn ang="0">
                <a:pos x="2" y="40"/>
              </a:cxn>
              <a:cxn ang="0">
                <a:pos x="6" y="48"/>
              </a:cxn>
              <a:cxn ang="0">
                <a:pos x="6" y="48"/>
              </a:cxn>
              <a:cxn ang="0">
                <a:pos x="14" y="52"/>
              </a:cxn>
              <a:cxn ang="0">
                <a:pos x="24" y="58"/>
              </a:cxn>
              <a:cxn ang="0">
                <a:pos x="28" y="0"/>
              </a:cxn>
              <a:cxn ang="0">
                <a:pos x="28" y="0"/>
              </a:cxn>
              <a:cxn ang="0">
                <a:pos x="14" y="2"/>
              </a:cxn>
              <a:cxn ang="0">
                <a:pos x="10" y="6"/>
              </a:cxn>
              <a:cxn ang="0">
                <a:pos x="6" y="8"/>
              </a:cxn>
              <a:cxn ang="0">
                <a:pos x="6" y="8"/>
              </a:cxn>
              <a:cxn ang="0">
                <a:pos x="2" y="18"/>
              </a:cxn>
              <a:cxn ang="0">
                <a:pos x="0" y="28"/>
              </a:cxn>
            </a:cxnLst>
            <a:rect l="0" t="0" r="r" b="b"/>
            <a:pathLst>
              <a:path w="28" h="58">
                <a:moveTo>
                  <a:pt x="0" y="28"/>
                </a:moveTo>
                <a:lnTo>
                  <a:pt x="0" y="28"/>
                </a:lnTo>
                <a:lnTo>
                  <a:pt x="2" y="40"/>
                </a:lnTo>
                <a:lnTo>
                  <a:pt x="6" y="48"/>
                </a:lnTo>
                <a:lnTo>
                  <a:pt x="6" y="48"/>
                </a:lnTo>
                <a:lnTo>
                  <a:pt x="14" y="52"/>
                </a:lnTo>
                <a:lnTo>
                  <a:pt x="24" y="58"/>
                </a:lnTo>
                <a:lnTo>
                  <a:pt x="28" y="0"/>
                </a:lnTo>
                <a:lnTo>
                  <a:pt x="28" y="0"/>
                </a:lnTo>
                <a:lnTo>
                  <a:pt x="14" y="2"/>
                </a:lnTo>
                <a:lnTo>
                  <a:pt x="10" y="6"/>
                </a:lnTo>
                <a:lnTo>
                  <a:pt x="6" y="8"/>
                </a:lnTo>
                <a:lnTo>
                  <a:pt x="6" y="8"/>
                </a:lnTo>
                <a:lnTo>
                  <a:pt x="2" y="18"/>
                </a:lnTo>
                <a:lnTo>
                  <a:pt x="0" y="28"/>
                </a:ln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1000" dirty="0">
              <a:solidFill>
                <a:srgbClr val="0096D6"/>
              </a:solidFill>
              <a:latin typeface="HP Simplified"/>
            </a:endParaRPr>
          </a:p>
        </p:txBody>
      </p:sp>
      <p:sp>
        <p:nvSpPr>
          <p:cNvPr id="98" name="Freeform 451"/>
          <p:cNvSpPr>
            <a:spLocks noEditPoints="1"/>
          </p:cNvSpPr>
          <p:nvPr/>
        </p:nvSpPr>
        <p:spPr bwMode="auto">
          <a:xfrm>
            <a:off x="7449324" y="2705135"/>
            <a:ext cx="356153" cy="446410"/>
          </a:xfrm>
          <a:custGeom>
            <a:avLst/>
            <a:gdLst/>
            <a:ahLst/>
            <a:cxnLst>
              <a:cxn ang="0">
                <a:pos x="426" y="0"/>
              </a:cxn>
              <a:cxn ang="0">
                <a:pos x="70" y="192"/>
              </a:cxn>
              <a:cxn ang="0">
                <a:pos x="40" y="196"/>
              </a:cxn>
              <a:cxn ang="0">
                <a:pos x="10" y="214"/>
              </a:cxn>
              <a:cxn ang="0">
                <a:pos x="0" y="244"/>
              </a:cxn>
              <a:cxn ang="0">
                <a:pos x="2" y="262"/>
              </a:cxn>
              <a:cxn ang="0">
                <a:pos x="242" y="696"/>
              </a:cxn>
              <a:cxn ang="0">
                <a:pos x="278" y="730"/>
              </a:cxn>
              <a:cxn ang="0">
                <a:pos x="318" y="722"/>
              </a:cxn>
              <a:cxn ang="0">
                <a:pos x="574" y="280"/>
              </a:cxn>
              <a:cxn ang="0">
                <a:pos x="584" y="252"/>
              </a:cxn>
              <a:cxn ang="0">
                <a:pos x="582" y="232"/>
              </a:cxn>
              <a:cxn ang="0">
                <a:pos x="566" y="206"/>
              </a:cxn>
              <a:cxn ang="0">
                <a:pos x="528" y="192"/>
              </a:cxn>
              <a:cxn ang="0">
                <a:pos x="386" y="460"/>
              </a:cxn>
              <a:cxn ang="0">
                <a:pos x="368" y="488"/>
              </a:cxn>
              <a:cxn ang="0">
                <a:pos x="338" y="504"/>
              </a:cxn>
              <a:cxn ang="0">
                <a:pos x="294" y="554"/>
              </a:cxn>
              <a:cxn ang="0">
                <a:pos x="266" y="554"/>
              </a:cxn>
              <a:cxn ang="0">
                <a:pos x="260" y="546"/>
              </a:cxn>
              <a:cxn ang="0">
                <a:pos x="262" y="508"/>
              </a:cxn>
              <a:cxn ang="0">
                <a:pos x="214" y="502"/>
              </a:cxn>
              <a:cxn ang="0">
                <a:pos x="200" y="494"/>
              </a:cxn>
              <a:cxn ang="0">
                <a:pos x="196" y="482"/>
              </a:cxn>
              <a:cxn ang="0">
                <a:pos x="232" y="452"/>
              </a:cxn>
              <a:cxn ang="0">
                <a:pos x="272" y="386"/>
              </a:cxn>
              <a:cxn ang="0">
                <a:pos x="236" y="370"/>
              </a:cxn>
              <a:cxn ang="0">
                <a:pos x="212" y="352"/>
              </a:cxn>
              <a:cxn ang="0">
                <a:pos x="198" y="330"/>
              </a:cxn>
              <a:cxn ang="0">
                <a:pos x="194" y="300"/>
              </a:cxn>
              <a:cxn ang="0">
                <a:pos x="200" y="260"/>
              </a:cxn>
              <a:cxn ang="0">
                <a:pos x="218" y="232"/>
              </a:cxn>
              <a:cxn ang="0">
                <a:pos x="248" y="218"/>
              </a:cxn>
              <a:cxn ang="0">
                <a:pos x="286" y="212"/>
              </a:cxn>
              <a:cxn ang="0">
                <a:pos x="310" y="170"/>
              </a:cxn>
              <a:cxn ang="0">
                <a:pos x="320" y="174"/>
              </a:cxn>
              <a:cxn ang="0">
                <a:pos x="320" y="212"/>
              </a:cxn>
              <a:cxn ang="0">
                <a:pos x="346" y="214"/>
              </a:cxn>
              <a:cxn ang="0">
                <a:pos x="366" y="220"/>
              </a:cxn>
              <a:cxn ang="0">
                <a:pos x="378" y="230"/>
              </a:cxn>
              <a:cxn ang="0">
                <a:pos x="380" y="270"/>
              </a:cxn>
              <a:cxn ang="0">
                <a:pos x="310" y="332"/>
              </a:cxn>
              <a:cxn ang="0">
                <a:pos x="348" y="348"/>
              </a:cxn>
              <a:cxn ang="0">
                <a:pos x="372" y="364"/>
              </a:cxn>
              <a:cxn ang="0">
                <a:pos x="386" y="386"/>
              </a:cxn>
              <a:cxn ang="0">
                <a:pos x="392" y="420"/>
              </a:cxn>
            </a:cxnLst>
            <a:rect l="0" t="0" r="r" b="b"/>
            <a:pathLst>
              <a:path w="584" h="732">
                <a:moveTo>
                  <a:pt x="514" y="192"/>
                </a:moveTo>
                <a:lnTo>
                  <a:pt x="426" y="192"/>
                </a:lnTo>
                <a:lnTo>
                  <a:pt x="426" y="0"/>
                </a:lnTo>
                <a:lnTo>
                  <a:pt x="158" y="0"/>
                </a:lnTo>
                <a:lnTo>
                  <a:pt x="158" y="192"/>
                </a:lnTo>
                <a:lnTo>
                  <a:pt x="70" y="192"/>
                </a:lnTo>
                <a:lnTo>
                  <a:pt x="70" y="192"/>
                </a:lnTo>
                <a:lnTo>
                  <a:pt x="54" y="192"/>
                </a:lnTo>
                <a:lnTo>
                  <a:pt x="40" y="196"/>
                </a:lnTo>
                <a:lnTo>
                  <a:pt x="28" y="200"/>
                </a:lnTo>
                <a:lnTo>
                  <a:pt x="18" y="206"/>
                </a:lnTo>
                <a:lnTo>
                  <a:pt x="10" y="214"/>
                </a:lnTo>
                <a:lnTo>
                  <a:pt x="4" y="222"/>
                </a:lnTo>
                <a:lnTo>
                  <a:pt x="2" y="232"/>
                </a:lnTo>
                <a:lnTo>
                  <a:pt x="0" y="244"/>
                </a:lnTo>
                <a:lnTo>
                  <a:pt x="0" y="244"/>
                </a:lnTo>
                <a:lnTo>
                  <a:pt x="0" y="252"/>
                </a:lnTo>
                <a:lnTo>
                  <a:pt x="2" y="262"/>
                </a:lnTo>
                <a:lnTo>
                  <a:pt x="10" y="280"/>
                </a:lnTo>
                <a:lnTo>
                  <a:pt x="242" y="696"/>
                </a:lnTo>
                <a:lnTo>
                  <a:pt x="242" y="696"/>
                </a:lnTo>
                <a:lnTo>
                  <a:pt x="254" y="712"/>
                </a:lnTo>
                <a:lnTo>
                  <a:pt x="266" y="722"/>
                </a:lnTo>
                <a:lnTo>
                  <a:pt x="278" y="730"/>
                </a:lnTo>
                <a:lnTo>
                  <a:pt x="292" y="732"/>
                </a:lnTo>
                <a:lnTo>
                  <a:pt x="306" y="730"/>
                </a:lnTo>
                <a:lnTo>
                  <a:pt x="318" y="722"/>
                </a:lnTo>
                <a:lnTo>
                  <a:pt x="330" y="712"/>
                </a:lnTo>
                <a:lnTo>
                  <a:pt x="342" y="696"/>
                </a:lnTo>
                <a:lnTo>
                  <a:pt x="574" y="280"/>
                </a:lnTo>
                <a:lnTo>
                  <a:pt x="574" y="280"/>
                </a:lnTo>
                <a:lnTo>
                  <a:pt x="582" y="262"/>
                </a:lnTo>
                <a:lnTo>
                  <a:pt x="584" y="252"/>
                </a:lnTo>
                <a:lnTo>
                  <a:pt x="584" y="244"/>
                </a:lnTo>
                <a:lnTo>
                  <a:pt x="584" y="244"/>
                </a:lnTo>
                <a:lnTo>
                  <a:pt x="582" y="232"/>
                </a:lnTo>
                <a:lnTo>
                  <a:pt x="580" y="222"/>
                </a:lnTo>
                <a:lnTo>
                  <a:pt x="574" y="214"/>
                </a:lnTo>
                <a:lnTo>
                  <a:pt x="566" y="206"/>
                </a:lnTo>
                <a:lnTo>
                  <a:pt x="556" y="200"/>
                </a:lnTo>
                <a:lnTo>
                  <a:pt x="542" y="196"/>
                </a:lnTo>
                <a:lnTo>
                  <a:pt x="528" y="192"/>
                </a:lnTo>
                <a:lnTo>
                  <a:pt x="514" y="192"/>
                </a:lnTo>
                <a:close/>
                <a:moveTo>
                  <a:pt x="386" y="460"/>
                </a:moveTo>
                <a:lnTo>
                  <a:pt x="386" y="460"/>
                </a:lnTo>
                <a:lnTo>
                  <a:pt x="378" y="476"/>
                </a:lnTo>
                <a:lnTo>
                  <a:pt x="368" y="488"/>
                </a:lnTo>
                <a:lnTo>
                  <a:pt x="368" y="488"/>
                </a:lnTo>
                <a:lnTo>
                  <a:pt x="354" y="498"/>
                </a:lnTo>
                <a:lnTo>
                  <a:pt x="338" y="504"/>
                </a:lnTo>
                <a:lnTo>
                  <a:pt x="338" y="504"/>
                </a:lnTo>
                <a:lnTo>
                  <a:pt x="320" y="508"/>
                </a:lnTo>
                <a:lnTo>
                  <a:pt x="298" y="508"/>
                </a:lnTo>
                <a:lnTo>
                  <a:pt x="294" y="554"/>
                </a:lnTo>
                <a:lnTo>
                  <a:pt x="272" y="554"/>
                </a:lnTo>
                <a:lnTo>
                  <a:pt x="272" y="554"/>
                </a:lnTo>
                <a:lnTo>
                  <a:pt x="266" y="554"/>
                </a:lnTo>
                <a:lnTo>
                  <a:pt x="262" y="550"/>
                </a:lnTo>
                <a:lnTo>
                  <a:pt x="262" y="550"/>
                </a:lnTo>
                <a:lnTo>
                  <a:pt x="260" y="546"/>
                </a:lnTo>
                <a:lnTo>
                  <a:pt x="260" y="540"/>
                </a:lnTo>
                <a:lnTo>
                  <a:pt x="262" y="508"/>
                </a:lnTo>
                <a:lnTo>
                  <a:pt x="262" y="508"/>
                </a:lnTo>
                <a:lnTo>
                  <a:pt x="234" y="506"/>
                </a:lnTo>
                <a:lnTo>
                  <a:pt x="234" y="506"/>
                </a:lnTo>
                <a:lnTo>
                  <a:pt x="214" y="502"/>
                </a:lnTo>
                <a:lnTo>
                  <a:pt x="214" y="502"/>
                </a:lnTo>
                <a:lnTo>
                  <a:pt x="206" y="498"/>
                </a:lnTo>
                <a:lnTo>
                  <a:pt x="200" y="494"/>
                </a:lnTo>
                <a:lnTo>
                  <a:pt x="200" y="494"/>
                </a:lnTo>
                <a:lnTo>
                  <a:pt x="198" y="488"/>
                </a:lnTo>
                <a:lnTo>
                  <a:pt x="196" y="482"/>
                </a:lnTo>
                <a:lnTo>
                  <a:pt x="196" y="452"/>
                </a:lnTo>
                <a:lnTo>
                  <a:pt x="214" y="452"/>
                </a:lnTo>
                <a:lnTo>
                  <a:pt x="232" y="452"/>
                </a:lnTo>
                <a:lnTo>
                  <a:pt x="250" y="452"/>
                </a:lnTo>
                <a:lnTo>
                  <a:pt x="266" y="452"/>
                </a:lnTo>
                <a:lnTo>
                  <a:pt x="272" y="386"/>
                </a:lnTo>
                <a:lnTo>
                  <a:pt x="272" y="386"/>
                </a:lnTo>
                <a:lnTo>
                  <a:pt x="252" y="378"/>
                </a:lnTo>
                <a:lnTo>
                  <a:pt x="236" y="370"/>
                </a:lnTo>
                <a:lnTo>
                  <a:pt x="236" y="370"/>
                </a:lnTo>
                <a:lnTo>
                  <a:pt x="222" y="362"/>
                </a:lnTo>
                <a:lnTo>
                  <a:pt x="212" y="352"/>
                </a:lnTo>
                <a:lnTo>
                  <a:pt x="212" y="352"/>
                </a:lnTo>
                <a:lnTo>
                  <a:pt x="204" y="342"/>
                </a:lnTo>
                <a:lnTo>
                  <a:pt x="198" y="330"/>
                </a:lnTo>
                <a:lnTo>
                  <a:pt x="198" y="330"/>
                </a:lnTo>
                <a:lnTo>
                  <a:pt x="194" y="316"/>
                </a:lnTo>
                <a:lnTo>
                  <a:pt x="194" y="300"/>
                </a:lnTo>
                <a:lnTo>
                  <a:pt x="194" y="300"/>
                </a:lnTo>
                <a:lnTo>
                  <a:pt x="196" y="278"/>
                </a:lnTo>
                <a:lnTo>
                  <a:pt x="200" y="260"/>
                </a:lnTo>
                <a:lnTo>
                  <a:pt x="200" y="260"/>
                </a:lnTo>
                <a:lnTo>
                  <a:pt x="208" y="244"/>
                </a:lnTo>
                <a:lnTo>
                  <a:pt x="218" y="232"/>
                </a:lnTo>
                <a:lnTo>
                  <a:pt x="218" y="232"/>
                </a:lnTo>
                <a:lnTo>
                  <a:pt x="232" y="224"/>
                </a:lnTo>
                <a:lnTo>
                  <a:pt x="248" y="218"/>
                </a:lnTo>
                <a:lnTo>
                  <a:pt x="248" y="218"/>
                </a:lnTo>
                <a:lnTo>
                  <a:pt x="266" y="214"/>
                </a:lnTo>
                <a:lnTo>
                  <a:pt x="286" y="212"/>
                </a:lnTo>
                <a:lnTo>
                  <a:pt x="288" y="170"/>
                </a:lnTo>
                <a:lnTo>
                  <a:pt x="310" y="170"/>
                </a:lnTo>
                <a:lnTo>
                  <a:pt x="310" y="170"/>
                </a:lnTo>
                <a:lnTo>
                  <a:pt x="318" y="172"/>
                </a:lnTo>
                <a:lnTo>
                  <a:pt x="320" y="174"/>
                </a:lnTo>
                <a:lnTo>
                  <a:pt x="320" y="174"/>
                </a:lnTo>
                <a:lnTo>
                  <a:pt x="322" y="178"/>
                </a:lnTo>
                <a:lnTo>
                  <a:pt x="322" y="184"/>
                </a:lnTo>
                <a:lnTo>
                  <a:pt x="320" y="212"/>
                </a:lnTo>
                <a:lnTo>
                  <a:pt x="320" y="212"/>
                </a:lnTo>
                <a:lnTo>
                  <a:pt x="334" y="212"/>
                </a:lnTo>
                <a:lnTo>
                  <a:pt x="346" y="214"/>
                </a:lnTo>
                <a:lnTo>
                  <a:pt x="346" y="214"/>
                </a:lnTo>
                <a:lnTo>
                  <a:pt x="366" y="220"/>
                </a:lnTo>
                <a:lnTo>
                  <a:pt x="366" y="220"/>
                </a:lnTo>
                <a:lnTo>
                  <a:pt x="374" y="224"/>
                </a:lnTo>
                <a:lnTo>
                  <a:pt x="378" y="230"/>
                </a:lnTo>
                <a:lnTo>
                  <a:pt x="378" y="230"/>
                </a:lnTo>
                <a:lnTo>
                  <a:pt x="380" y="242"/>
                </a:lnTo>
                <a:lnTo>
                  <a:pt x="380" y="270"/>
                </a:lnTo>
                <a:lnTo>
                  <a:pt x="380" y="270"/>
                </a:lnTo>
                <a:lnTo>
                  <a:pt x="348" y="268"/>
                </a:lnTo>
                <a:lnTo>
                  <a:pt x="316" y="268"/>
                </a:lnTo>
                <a:lnTo>
                  <a:pt x="310" y="332"/>
                </a:lnTo>
                <a:lnTo>
                  <a:pt x="310" y="332"/>
                </a:lnTo>
                <a:lnTo>
                  <a:pt x="348" y="348"/>
                </a:lnTo>
                <a:lnTo>
                  <a:pt x="348" y="348"/>
                </a:lnTo>
                <a:lnTo>
                  <a:pt x="362" y="356"/>
                </a:lnTo>
                <a:lnTo>
                  <a:pt x="372" y="364"/>
                </a:lnTo>
                <a:lnTo>
                  <a:pt x="372" y="364"/>
                </a:lnTo>
                <a:lnTo>
                  <a:pt x="382" y="374"/>
                </a:lnTo>
                <a:lnTo>
                  <a:pt x="386" y="386"/>
                </a:lnTo>
                <a:lnTo>
                  <a:pt x="386" y="386"/>
                </a:lnTo>
                <a:lnTo>
                  <a:pt x="390" y="402"/>
                </a:lnTo>
                <a:lnTo>
                  <a:pt x="392" y="420"/>
                </a:lnTo>
                <a:lnTo>
                  <a:pt x="392" y="420"/>
                </a:lnTo>
                <a:lnTo>
                  <a:pt x="390" y="442"/>
                </a:lnTo>
                <a:lnTo>
                  <a:pt x="386" y="460"/>
                </a:lnTo>
                <a:close/>
              </a:path>
            </a:pathLst>
          </a:custGeom>
          <a:solidFill>
            <a:srgbClr val="00A1DD"/>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1000" dirty="0">
              <a:solidFill>
                <a:srgbClr val="0096D6"/>
              </a:solidFill>
              <a:latin typeface="HP Simplified"/>
            </a:endParaRPr>
          </a:p>
        </p:txBody>
      </p:sp>
      <p:grpSp>
        <p:nvGrpSpPr>
          <p:cNvPr id="5" name="Group 106"/>
          <p:cNvGrpSpPr/>
          <p:nvPr/>
        </p:nvGrpSpPr>
        <p:grpSpPr>
          <a:xfrm>
            <a:off x="1445488" y="2690505"/>
            <a:ext cx="433468" cy="410412"/>
            <a:chOff x="1373460" y="2247545"/>
            <a:chExt cx="433468" cy="410412"/>
          </a:xfrm>
        </p:grpSpPr>
        <p:sp>
          <p:nvSpPr>
            <p:cNvPr id="108" name="Freeform 466"/>
            <p:cNvSpPr>
              <a:spLocks/>
            </p:cNvSpPr>
            <p:nvPr/>
          </p:nvSpPr>
          <p:spPr bwMode="auto">
            <a:xfrm>
              <a:off x="1449547" y="2331703"/>
              <a:ext cx="76087" cy="26515"/>
            </a:xfrm>
            <a:custGeom>
              <a:avLst/>
              <a:gdLst/>
              <a:ahLst/>
              <a:cxnLst>
                <a:cxn ang="0">
                  <a:pos x="86" y="0"/>
                </a:cxn>
                <a:cxn ang="0">
                  <a:pos x="8" y="0"/>
                </a:cxn>
                <a:cxn ang="0">
                  <a:pos x="0" y="46"/>
                </a:cxn>
                <a:cxn ang="0">
                  <a:pos x="78" y="46"/>
                </a:cxn>
                <a:cxn ang="0">
                  <a:pos x="114" y="46"/>
                </a:cxn>
                <a:cxn ang="0">
                  <a:pos x="124" y="46"/>
                </a:cxn>
                <a:cxn ang="0">
                  <a:pos x="132" y="0"/>
                </a:cxn>
                <a:cxn ang="0">
                  <a:pos x="122" y="0"/>
                </a:cxn>
                <a:cxn ang="0">
                  <a:pos x="86" y="0"/>
                </a:cxn>
              </a:cxnLst>
              <a:rect l="0" t="0" r="r" b="b"/>
              <a:pathLst>
                <a:path w="132" h="46">
                  <a:moveTo>
                    <a:pt x="86" y="0"/>
                  </a:moveTo>
                  <a:lnTo>
                    <a:pt x="8" y="0"/>
                  </a:lnTo>
                  <a:lnTo>
                    <a:pt x="0" y="46"/>
                  </a:lnTo>
                  <a:lnTo>
                    <a:pt x="78" y="46"/>
                  </a:lnTo>
                  <a:lnTo>
                    <a:pt x="114" y="46"/>
                  </a:lnTo>
                  <a:lnTo>
                    <a:pt x="124" y="46"/>
                  </a:lnTo>
                  <a:lnTo>
                    <a:pt x="132" y="0"/>
                  </a:lnTo>
                  <a:lnTo>
                    <a:pt x="122" y="0"/>
                  </a:lnTo>
                  <a:lnTo>
                    <a:pt x="86" y="0"/>
                  </a:lnTo>
                  <a:close/>
                </a:path>
              </a:pathLst>
            </a:custGeom>
            <a:solidFill>
              <a:srgbClr val="00A1DD"/>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800" dirty="0">
                <a:solidFill>
                  <a:srgbClr val="0096D6"/>
                </a:solidFill>
                <a:latin typeface="HP Simplified"/>
              </a:endParaRPr>
            </a:p>
          </p:txBody>
        </p:sp>
        <p:sp>
          <p:nvSpPr>
            <p:cNvPr id="109" name="Freeform 467"/>
            <p:cNvSpPr>
              <a:spLocks/>
            </p:cNvSpPr>
            <p:nvPr/>
          </p:nvSpPr>
          <p:spPr bwMode="auto">
            <a:xfrm>
              <a:off x="1373460" y="2384733"/>
              <a:ext cx="142952" cy="162551"/>
            </a:xfrm>
            <a:custGeom>
              <a:avLst/>
              <a:gdLst/>
              <a:ahLst/>
              <a:cxnLst>
                <a:cxn ang="0">
                  <a:pos x="194" y="282"/>
                </a:cxn>
                <a:cxn ang="0">
                  <a:pos x="204" y="282"/>
                </a:cxn>
                <a:cxn ang="0">
                  <a:pos x="248" y="0"/>
                </a:cxn>
                <a:cxn ang="0">
                  <a:pos x="204" y="0"/>
                </a:cxn>
                <a:cxn ang="0">
                  <a:pos x="166" y="236"/>
                </a:cxn>
                <a:cxn ang="0">
                  <a:pos x="10" y="236"/>
                </a:cxn>
                <a:cxn ang="0">
                  <a:pos x="0" y="282"/>
                </a:cxn>
                <a:cxn ang="0">
                  <a:pos x="158" y="282"/>
                </a:cxn>
                <a:cxn ang="0">
                  <a:pos x="194" y="282"/>
                </a:cxn>
              </a:cxnLst>
              <a:rect l="0" t="0" r="r" b="b"/>
              <a:pathLst>
                <a:path w="248" h="282">
                  <a:moveTo>
                    <a:pt x="194" y="282"/>
                  </a:moveTo>
                  <a:lnTo>
                    <a:pt x="204" y="282"/>
                  </a:lnTo>
                  <a:lnTo>
                    <a:pt x="248" y="0"/>
                  </a:lnTo>
                  <a:lnTo>
                    <a:pt x="204" y="0"/>
                  </a:lnTo>
                  <a:lnTo>
                    <a:pt x="166" y="236"/>
                  </a:lnTo>
                  <a:lnTo>
                    <a:pt x="10" y="236"/>
                  </a:lnTo>
                  <a:lnTo>
                    <a:pt x="0" y="282"/>
                  </a:lnTo>
                  <a:lnTo>
                    <a:pt x="158" y="282"/>
                  </a:lnTo>
                  <a:lnTo>
                    <a:pt x="194" y="282"/>
                  </a:lnTo>
                  <a:close/>
                </a:path>
              </a:pathLst>
            </a:custGeom>
            <a:solidFill>
              <a:srgbClr val="00A1DD"/>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800" dirty="0">
                <a:solidFill>
                  <a:srgbClr val="0096D6"/>
                </a:solidFill>
                <a:latin typeface="HP Simplified"/>
              </a:endParaRPr>
            </a:p>
          </p:txBody>
        </p:sp>
        <p:sp>
          <p:nvSpPr>
            <p:cNvPr id="110" name="Freeform 468"/>
            <p:cNvSpPr>
              <a:spLocks/>
            </p:cNvSpPr>
            <p:nvPr/>
          </p:nvSpPr>
          <p:spPr bwMode="auto">
            <a:xfrm>
              <a:off x="1532552" y="2527686"/>
              <a:ext cx="161398" cy="19598"/>
            </a:xfrm>
            <a:custGeom>
              <a:avLst/>
              <a:gdLst/>
              <a:ahLst/>
              <a:cxnLst>
                <a:cxn ang="0">
                  <a:pos x="280" y="0"/>
                </a:cxn>
                <a:cxn ang="0">
                  <a:pos x="6" y="0"/>
                </a:cxn>
                <a:cxn ang="0">
                  <a:pos x="0" y="34"/>
                </a:cxn>
                <a:cxn ang="0">
                  <a:pos x="276" y="34"/>
                </a:cxn>
                <a:cxn ang="0">
                  <a:pos x="280" y="0"/>
                </a:cxn>
              </a:cxnLst>
              <a:rect l="0" t="0" r="r" b="b"/>
              <a:pathLst>
                <a:path w="280" h="34">
                  <a:moveTo>
                    <a:pt x="280" y="0"/>
                  </a:moveTo>
                  <a:lnTo>
                    <a:pt x="6" y="0"/>
                  </a:lnTo>
                  <a:lnTo>
                    <a:pt x="0" y="34"/>
                  </a:lnTo>
                  <a:lnTo>
                    <a:pt x="276" y="34"/>
                  </a:lnTo>
                  <a:lnTo>
                    <a:pt x="280" y="0"/>
                  </a:lnTo>
                  <a:close/>
                </a:path>
              </a:pathLst>
            </a:custGeom>
            <a:solidFill>
              <a:srgbClr val="00A1DD"/>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800" dirty="0">
                <a:solidFill>
                  <a:srgbClr val="0096D6"/>
                </a:solidFill>
                <a:latin typeface="HP Simplified"/>
              </a:endParaRPr>
            </a:p>
          </p:txBody>
        </p:sp>
        <p:sp>
          <p:nvSpPr>
            <p:cNvPr id="111" name="Freeform 469"/>
            <p:cNvSpPr>
              <a:spLocks/>
            </p:cNvSpPr>
            <p:nvPr/>
          </p:nvSpPr>
          <p:spPr bwMode="auto">
            <a:xfrm>
              <a:off x="1524482" y="2580717"/>
              <a:ext cx="161398" cy="19598"/>
            </a:xfrm>
            <a:custGeom>
              <a:avLst/>
              <a:gdLst/>
              <a:ahLst/>
              <a:cxnLst>
                <a:cxn ang="0">
                  <a:pos x="280" y="0"/>
                </a:cxn>
                <a:cxn ang="0">
                  <a:pos x="4" y="0"/>
                </a:cxn>
                <a:cxn ang="0">
                  <a:pos x="0" y="34"/>
                </a:cxn>
                <a:cxn ang="0">
                  <a:pos x="274" y="34"/>
                </a:cxn>
                <a:cxn ang="0">
                  <a:pos x="280" y="0"/>
                </a:cxn>
              </a:cxnLst>
              <a:rect l="0" t="0" r="r" b="b"/>
              <a:pathLst>
                <a:path w="280" h="34">
                  <a:moveTo>
                    <a:pt x="280" y="0"/>
                  </a:moveTo>
                  <a:lnTo>
                    <a:pt x="4" y="0"/>
                  </a:lnTo>
                  <a:lnTo>
                    <a:pt x="0" y="34"/>
                  </a:lnTo>
                  <a:lnTo>
                    <a:pt x="274" y="34"/>
                  </a:lnTo>
                  <a:lnTo>
                    <a:pt x="280" y="0"/>
                  </a:lnTo>
                  <a:close/>
                </a:path>
              </a:pathLst>
            </a:custGeom>
            <a:solidFill>
              <a:srgbClr val="00A1DD"/>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800" dirty="0">
                <a:solidFill>
                  <a:srgbClr val="0096D6"/>
                </a:solidFill>
                <a:latin typeface="HP Simplified"/>
              </a:endParaRPr>
            </a:p>
          </p:txBody>
        </p:sp>
        <p:sp>
          <p:nvSpPr>
            <p:cNvPr id="112" name="Freeform 470"/>
            <p:cNvSpPr>
              <a:spLocks/>
            </p:cNvSpPr>
            <p:nvPr/>
          </p:nvSpPr>
          <p:spPr bwMode="auto">
            <a:xfrm>
              <a:off x="1541775" y="2474655"/>
              <a:ext cx="161398" cy="19598"/>
            </a:xfrm>
            <a:custGeom>
              <a:avLst/>
              <a:gdLst/>
              <a:ahLst/>
              <a:cxnLst>
                <a:cxn ang="0">
                  <a:pos x="280" y="0"/>
                </a:cxn>
                <a:cxn ang="0">
                  <a:pos x="6" y="0"/>
                </a:cxn>
                <a:cxn ang="0">
                  <a:pos x="0" y="34"/>
                </a:cxn>
                <a:cxn ang="0">
                  <a:pos x="276" y="34"/>
                </a:cxn>
                <a:cxn ang="0">
                  <a:pos x="280" y="0"/>
                </a:cxn>
              </a:cxnLst>
              <a:rect l="0" t="0" r="r" b="b"/>
              <a:pathLst>
                <a:path w="280" h="34">
                  <a:moveTo>
                    <a:pt x="280" y="0"/>
                  </a:moveTo>
                  <a:lnTo>
                    <a:pt x="6" y="0"/>
                  </a:lnTo>
                  <a:lnTo>
                    <a:pt x="0" y="34"/>
                  </a:lnTo>
                  <a:lnTo>
                    <a:pt x="276" y="34"/>
                  </a:lnTo>
                  <a:lnTo>
                    <a:pt x="280" y="0"/>
                  </a:lnTo>
                  <a:close/>
                </a:path>
              </a:pathLst>
            </a:custGeom>
            <a:solidFill>
              <a:srgbClr val="00A1DD"/>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800" dirty="0">
                <a:solidFill>
                  <a:srgbClr val="0096D6"/>
                </a:solidFill>
                <a:latin typeface="HP Simplified"/>
              </a:endParaRPr>
            </a:p>
          </p:txBody>
        </p:sp>
        <p:sp>
          <p:nvSpPr>
            <p:cNvPr id="126" name="Freeform 471"/>
            <p:cNvSpPr>
              <a:spLocks/>
            </p:cNvSpPr>
            <p:nvPr/>
          </p:nvSpPr>
          <p:spPr bwMode="auto">
            <a:xfrm>
              <a:off x="1413809" y="2464279"/>
              <a:ext cx="353922" cy="193678"/>
            </a:xfrm>
            <a:custGeom>
              <a:avLst/>
              <a:gdLst/>
              <a:ahLst/>
              <a:cxnLst>
                <a:cxn ang="0">
                  <a:pos x="524" y="290"/>
                </a:cxn>
                <a:cxn ang="0">
                  <a:pos x="110" y="290"/>
                </a:cxn>
                <a:cxn ang="0">
                  <a:pos x="126" y="190"/>
                </a:cxn>
                <a:cxn ang="0">
                  <a:pos x="124" y="190"/>
                </a:cxn>
                <a:cxn ang="0">
                  <a:pos x="80" y="190"/>
                </a:cxn>
                <a:cxn ang="0">
                  <a:pos x="8" y="190"/>
                </a:cxn>
                <a:cxn ang="0">
                  <a:pos x="0" y="236"/>
                </a:cxn>
                <a:cxn ang="0">
                  <a:pos x="72" y="236"/>
                </a:cxn>
                <a:cxn ang="0">
                  <a:pos x="64" y="290"/>
                </a:cxn>
                <a:cxn ang="0">
                  <a:pos x="64" y="290"/>
                </a:cxn>
                <a:cxn ang="0">
                  <a:pos x="64" y="300"/>
                </a:cxn>
                <a:cxn ang="0">
                  <a:pos x="64" y="308"/>
                </a:cxn>
                <a:cxn ang="0">
                  <a:pos x="68" y="316"/>
                </a:cxn>
                <a:cxn ang="0">
                  <a:pos x="72" y="322"/>
                </a:cxn>
                <a:cxn ang="0">
                  <a:pos x="78" y="328"/>
                </a:cxn>
                <a:cxn ang="0">
                  <a:pos x="84" y="332"/>
                </a:cxn>
                <a:cxn ang="0">
                  <a:pos x="92" y="336"/>
                </a:cxn>
                <a:cxn ang="0">
                  <a:pos x="102" y="336"/>
                </a:cxn>
                <a:cxn ang="0">
                  <a:pos x="562" y="336"/>
                </a:cxn>
                <a:cxn ang="0">
                  <a:pos x="614" y="0"/>
                </a:cxn>
                <a:cxn ang="0">
                  <a:pos x="614" y="0"/>
                </a:cxn>
                <a:cxn ang="0">
                  <a:pos x="590" y="10"/>
                </a:cxn>
                <a:cxn ang="0">
                  <a:pos x="566" y="16"/>
                </a:cxn>
                <a:cxn ang="0">
                  <a:pos x="524" y="290"/>
                </a:cxn>
              </a:cxnLst>
              <a:rect l="0" t="0" r="r" b="b"/>
              <a:pathLst>
                <a:path w="614" h="336">
                  <a:moveTo>
                    <a:pt x="524" y="290"/>
                  </a:moveTo>
                  <a:lnTo>
                    <a:pt x="110" y="290"/>
                  </a:lnTo>
                  <a:lnTo>
                    <a:pt x="126" y="190"/>
                  </a:lnTo>
                  <a:lnTo>
                    <a:pt x="124" y="190"/>
                  </a:lnTo>
                  <a:lnTo>
                    <a:pt x="80" y="190"/>
                  </a:lnTo>
                  <a:lnTo>
                    <a:pt x="8" y="190"/>
                  </a:lnTo>
                  <a:lnTo>
                    <a:pt x="0" y="236"/>
                  </a:lnTo>
                  <a:lnTo>
                    <a:pt x="72" y="236"/>
                  </a:lnTo>
                  <a:lnTo>
                    <a:pt x="64" y="290"/>
                  </a:lnTo>
                  <a:lnTo>
                    <a:pt x="64" y="290"/>
                  </a:lnTo>
                  <a:lnTo>
                    <a:pt x="64" y="300"/>
                  </a:lnTo>
                  <a:lnTo>
                    <a:pt x="64" y="308"/>
                  </a:lnTo>
                  <a:lnTo>
                    <a:pt x="68" y="316"/>
                  </a:lnTo>
                  <a:lnTo>
                    <a:pt x="72" y="322"/>
                  </a:lnTo>
                  <a:lnTo>
                    <a:pt x="78" y="328"/>
                  </a:lnTo>
                  <a:lnTo>
                    <a:pt x="84" y="332"/>
                  </a:lnTo>
                  <a:lnTo>
                    <a:pt x="92" y="336"/>
                  </a:lnTo>
                  <a:lnTo>
                    <a:pt x="102" y="336"/>
                  </a:lnTo>
                  <a:lnTo>
                    <a:pt x="562" y="336"/>
                  </a:lnTo>
                  <a:lnTo>
                    <a:pt x="614" y="0"/>
                  </a:lnTo>
                  <a:lnTo>
                    <a:pt x="614" y="0"/>
                  </a:lnTo>
                  <a:lnTo>
                    <a:pt x="590" y="10"/>
                  </a:lnTo>
                  <a:lnTo>
                    <a:pt x="566" y="16"/>
                  </a:lnTo>
                  <a:lnTo>
                    <a:pt x="524" y="290"/>
                  </a:lnTo>
                  <a:close/>
                </a:path>
              </a:pathLst>
            </a:custGeom>
            <a:solidFill>
              <a:srgbClr val="00A1DD"/>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800" dirty="0">
                <a:solidFill>
                  <a:srgbClr val="0096D6"/>
                </a:solidFill>
                <a:latin typeface="HP Simplified"/>
              </a:endParaRPr>
            </a:p>
          </p:txBody>
        </p:sp>
        <p:sp>
          <p:nvSpPr>
            <p:cNvPr id="127" name="Freeform 472"/>
            <p:cNvSpPr>
              <a:spLocks/>
            </p:cNvSpPr>
            <p:nvPr/>
          </p:nvSpPr>
          <p:spPr bwMode="auto">
            <a:xfrm>
              <a:off x="1435713" y="2278672"/>
              <a:ext cx="237485" cy="26515"/>
            </a:xfrm>
            <a:custGeom>
              <a:avLst/>
              <a:gdLst/>
              <a:ahLst/>
              <a:cxnLst>
                <a:cxn ang="0">
                  <a:pos x="412" y="0"/>
                </a:cxn>
                <a:cxn ang="0">
                  <a:pos x="8" y="0"/>
                </a:cxn>
                <a:cxn ang="0">
                  <a:pos x="0" y="46"/>
                </a:cxn>
                <a:cxn ang="0">
                  <a:pos x="354" y="46"/>
                </a:cxn>
                <a:cxn ang="0">
                  <a:pos x="354" y="46"/>
                </a:cxn>
                <a:cxn ang="0">
                  <a:pos x="368" y="32"/>
                </a:cxn>
                <a:cxn ang="0">
                  <a:pos x="382" y="20"/>
                </a:cxn>
                <a:cxn ang="0">
                  <a:pos x="396" y="10"/>
                </a:cxn>
                <a:cxn ang="0">
                  <a:pos x="412" y="0"/>
                </a:cxn>
                <a:cxn ang="0">
                  <a:pos x="412" y="0"/>
                </a:cxn>
              </a:cxnLst>
              <a:rect l="0" t="0" r="r" b="b"/>
              <a:pathLst>
                <a:path w="412" h="46">
                  <a:moveTo>
                    <a:pt x="412" y="0"/>
                  </a:moveTo>
                  <a:lnTo>
                    <a:pt x="8" y="0"/>
                  </a:lnTo>
                  <a:lnTo>
                    <a:pt x="0" y="46"/>
                  </a:lnTo>
                  <a:lnTo>
                    <a:pt x="354" y="46"/>
                  </a:lnTo>
                  <a:lnTo>
                    <a:pt x="354" y="46"/>
                  </a:lnTo>
                  <a:lnTo>
                    <a:pt x="368" y="32"/>
                  </a:lnTo>
                  <a:lnTo>
                    <a:pt x="382" y="20"/>
                  </a:lnTo>
                  <a:lnTo>
                    <a:pt x="396" y="10"/>
                  </a:lnTo>
                  <a:lnTo>
                    <a:pt x="412" y="0"/>
                  </a:lnTo>
                  <a:lnTo>
                    <a:pt x="412" y="0"/>
                  </a:lnTo>
                  <a:close/>
                </a:path>
              </a:pathLst>
            </a:custGeom>
            <a:solidFill>
              <a:srgbClr val="00A1DD"/>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800" dirty="0">
                <a:solidFill>
                  <a:srgbClr val="0096D6"/>
                </a:solidFill>
                <a:latin typeface="HP Simplified"/>
              </a:endParaRPr>
            </a:p>
          </p:txBody>
        </p:sp>
        <p:sp>
          <p:nvSpPr>
            <p:cNvPr id="128" name="Rectangle 473"/>
            <p:cNvSpPr>
              <a:spLocks noChangeArrowheads="1"/>
            </p:cNvSpPr>
            <p:nvPr/>
          </p:nvSpPr>
          <p:spPr bwMode="auto">
            <a:xfrm>
              <a:off x="1715854" y="2308646"/>
              <a:ext cx="10376" cy="27668"/>
            </a:xfrm>
            <a:prstGeom prst="rect">
              <a:avLst/>
            </a:prstGeom>
            <a:solidFill>
              <a:srgbClr val="00A1DD"/>
            </a:solidFill>
            <a:ln w="9525">
              <a:noFill/>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800" dirty="0">
                <a:solidFill>
                  <a:srgbClr val="0096D6"/>
                </a:solidFill>
                <a:latin typeface="HP Simplified"/>
              </a:endParaRPr>
            </a:p>
          </p:txBody>
        </p:sp>
        <p:sp>
          <p:nvSpPr>
            <p:cNvPr id="129" name="Freeform 474"/>
            <p:cNvSpPr>
              <a:spLocks/>
            </p:cNvSpPr>
            <p:nvPr/>
          </p:nvSpPr>
          <p:spPr bwMode="auto">
            <a:xfrm>
              <a:off x="1705478" y="2354759"/>
              <a:ext cx="31127" cy="29974"/>
            </a:xfrm>
            <a:custGeom>
              <a:avLst/>
              <a:gdLst/>
              <a:ahLst/>
              <a:cxnLst>
                <a:cxn ang="0">
                  <a:pos x="26" y="0"/>
                </a:cxn>
                <a:cxn ang="0">
                  <a:pos x="26" y="0"/>
                </a:cxn>
                <a:cxn ang="0">
                  <a:pos x="16" y="2"/>
                </a:cxn>
                <a:cxn ang="0">
                  <a:pos x="8" y="8"/>
                </a:cxn>
                <a:cxn ang="0">
                  <a:pos x="2" y="16"/>
                </a:cxn>
                <a:cxn ang="0">
                  <a:pos x="0" y="26"/>
                </a:cxn>
                <a:cxn ang="0">
                  <a:pos x="0" y="26"/>
                </a:cxn>
                <a:cxn ang="0">
                  <a:pos x="2" y="36"/>
                </a:cxn>
                <a:cxn ang="0">
                  <a:pos x="8" y="46"/>
                </a:cxn>
                <a:cxn ang="0">
                  <a:pos x="16" y="50"/>
                </a:cxn>
                <a:cxn ang="0">
                  <a:pos x="26" y="52"/>
                </a:cxn>
                <a:cxn ang="0">
                  <a:pos x="26" y="52"/>
                </a:cxn>
                <a:cxn ang="0">
                  <a:pos x="38" y="50"/>
                </a:cxn>
                <a:cxn ang="0">
                  <a:pos x="46" y="46"/>
                </a:cxn>
                <a:cxn ang="0">
                  <a:pos x="52" y="36"/>
                </a:cxn>
                <a:cxn ang="0">
                  <a:pos x="54" y="26"/>
                </a:cxn>
                <a:cxn ang="0">
                  <a:pos x="54" y="26"/>
                </a:cxn>
                <a:cxn ang="0">
                  <a:pos x="52" y="16"/>
                </a:cxn>
                <a:cxn ang="0">
                  <a:pos x="46" y="8"/>
                </a:cxn>
                <a:cxn ang="0">
                  <a:pos x="38" y="2"/>
                </a:cxn>
                <a:cxn ang="0">
                  <a:pos x="26" y="0"/>
                </a:cxn>
                <a:cxn ang="0">
                  <a:pos x="26" y="0"/>
                </a:cxn>
              </a:cxnLst>
              <a:rect l="0" t="0" r="r" b="b"/>
              <a:pathLst>
                <a:path w="54" h="52">
                  <a:moveTo>
                    <a:pt x="26" y="0"/>
                  </a:moveTo>
                  <a:lnTo>
                    <a:pt x="26" y="0"/>
                  </a:lnTo>
                  <a:lnTo>
                    <a:pt x="16" y="2"/>
                  </a:lnTo>
                  <a:lnTo>
                    <a:pt x="8" y="8"/>
                  </a:lnTo>
                  <a:lnTo>
                    <a:pt x="2" y="16"/>
                  </a:lnTo>
                  <a:lnTo>
                    <a:pt x="0" y="26"/>
                  </a:lnTo>
                  <a:lnTo>
                    <a:pt x="0" y="26"/>
                  </a:lnTo>
                  <a:lnTo>
                    <a:pt x="2" y="36"/>
                  </a:lnTo>
                  <a:lnTo>
                    <a:pt x="8" y="46"/>
                  </a:lnTo>
                  <a:lnTo>
                    <a:pt x="16" y="50"/>
                  </a:lnTo>
                  <a:lnTo>
                    <a:pt x="26" y="52"/>
                  </a:lnTo>
                  <a:lnTo>
                    <a:pt x="26" y="52"/>
                  </a:lnTo>
                  <a:lnTo>
                    <a:pt x="38" y="50"/>
                  </a:lnTo>
                  <a:lnTo>
                    <a:pt x="46" y="46"/>
                  </a:lnTo>
                  <a:lnTo>
                    <a:pt x="52" y="36"/>
                  </a:lnTo>
                  <a:lnTo>
                    <a:pt x="54" y="26"/>
                  </a:lnTo>
                  <a:lnTo>
                    <a:pt x="54" y="26"/>
                  </a:lnTo>
                  <a:lnTo>
                    <a:pt x="52" y="16"/>
                  </a:lnTo>
                  <a:lnTo>
                    <a:pt x="46" y="8"/>
                  </a:lnTo>
                  <a:lnTo>
                    <a:pt x="38" y="2"/>
                  </a:lnTo>
                  <a:lnTo>
                    <a:pt x="26" y="0"/>
                  </a:lnTo>
                  <a:lnTo>
                    <a:pt x="26" y="0"/>
                  </a:lnTo>
                  <a:close/>
                </a:path>
              </a:pathLst>
            </a:custGeom>
            <a:solidFill>
              <a:srgbClr val="00A1DD"/>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800" dirty="0">
                <a:solidFill>
                  <a:srgbClr val="0096D6"/>
                </a:solidFill>
                <a:latin typeface="HP Simplified"/>
              </a:endParaRPr>
            </a:p>
          </p:txBody>
        </p:sp>
        <p:sp>
          <p:nvSpPr>
            <p:cNvPr id="130" name="Freeform 475"/>
            <p:cNvSpPr>
              <a:spLocks noEditPoints="1"/>
            </p:cNvSpPr>
            <p:nvPr/>
          </p:nvSpPr>
          <p:spPr bwMode="auto">
            <a:xfrm>
              <a:off x="1635155" y="2247545"/>
              <a:ext cx="171773" cy="208665"/>
            </a:xfrm>
            <a:custGeom>
              <a:avLst/>
              <a:gdLst/>
              <a:ahLst/>
              <a:cxnLst>
                <a:cxn ang="0">
                  <a:pos x="280" y="112"/>
                </a:cxn>
                <a:cxn ang="0">
                  <a:pos x="248" y="80"/>
                </a:cxn>
                <a:cxn ang="0">
                  <a:pos x="246" y="100"/>
                </a:cxn>
                <a:cxn ang="0">
                  <a:pos x="188" y="68"/>
                </a:cxn>
                <a:cxn ang="0">
                  <a:pos x="192" y="44"/>
                </a:cxn>
                <a:cxn ang="0">
                  <a:pos x="190" y="14"/>
                </a:cxn>
                <a:cxn ang="0">
                  <a:pos x="166" y="0"/>
                </a:cxn>
                <a:cxn ang="0">
                  <a:pos x="104" y="22"/>
                </a:cxn>
                <a:cxn ang="0">
                  <a:pos x="120" y="42"/>
                </a:cxn>
                <a:cxn ang="0">
                  <a:pos x="132" y="64"/>
                </a:cxn>
                <a:cxn ang="0">
                  <a:pos x="92" y="74"/>
                </a:cxn>
                <a:cxn ang="0">
                  <a:pos x="38" y="114"/>
                </a:cxn>
                <a:cxn ang="0">
                  <a:pos x="10" y="158"/>
                </a:cxn>
                <a:cxn ang="0">
                  <a:pos x="0" y="198"/>
                </a:cxn>
                <a:cxn ang="0">
                  <a:pos x="0" y="228"/>
                </a:cxn>
                <a:cxn ang="0">
                  <a:pos x="12" y="270"/>
                </a:cxn>
                <a:cxn ang="0">
                  <a:pos x="34" y="308"/>
                </a:cxn>
                <a:cxn ang="0">
                  <a:pos x="66" y="336"/>
                </a:cxn>
                <a:cxn ang="0">
                  <a:pos x="104" y="354"/>
                </a:cxn>
                <a:cxn ang="0">
                  <a:pos x="148" y="362"/>
                </a:cxn>
                <a:cxn ang="0">
                  <a:pos x="178" y="358"/>
                </a:cxn>
                <a:cxn ang="0">
                  <a:pos x="220" y="344"/>
                </a:cxn>
                <a:cxn ang="0">
                  <a:pos x="254" y="318"/>
                </a:cxn>
                <a:cxn ang="0">
                  <a:pos x="280" y="284"/>
                </a:cxn>
                <a:cxn ang="0">
                  <a:pos x="296" y="242"/>
                </a:cxn>
                <a:cxn ang="0">
                  <a:pos x="298" y="212"/>
                </a:cxn>
                <a:cxn ang="0">
                  <a:pos x="292" y="170"/>
                </a:cxn>
                <a:cxn ang="0">
                  <a:pos x="276" y="134"/>
                </a:cxn>
                <a:cxn ang="0">
                  <a:pos x="148" y="332"/>
                </a:cxn>
                <a:cxn ang="0">
                  <a:pos x="126" y="328"/>
                </a:cxn>
                <a:cxn ang="0">
                  <a:pos x="66" y="296"/>
                </a:cxn>
                <a:cxn ang="0">
                  <a:pos x="32" y="236"/>
                </a:cxn>
                <a:cxn ang="0">
                  <a:pos x="30" y="212"/>
                </a:cxn>
                <a:cxn ang="0">
                  <a:pos x="40" y="166"/>
                </a:cxn>
                <a:cxn ang="0">
                  <a:pos x="82" y="114"/>
                </a:cxn>
                <a:cxn ang="0">
                  <a:pos x="136" y="94"/>
                </a:cxn>
                <a:cxn ang="0">
                  <a:pos x="162" y="94"/>
                </a:cxn>
                <a:cxn ang="0">
                  <a:pos x="216" y="114"/>
                </a:cxn>
                <a:cxn ang="0">
                  <a:pos x="258" y="166"/>
                </a:cxn>
                <a:cxn ang="0">
                  <a:pos x="268" y="212"/>
                </a:cxn>
                <a:cxn ang="0">
                  <a:pos x="266" y="236"/>
                </a:cxn>
                <a:cxn ang="0">
                  <a:pos x="232" y="296"/>
                </a:cxn>
                <a:cxn ang="0">
                  <a:pos x="172" y="328"/>
                </a:cxn>
                <a:cxn ang="0">
                  <a:pos x="148" y="332"/>
                </a:cxn>
              </a:cxnLst>
              <a:rect l="0" t="0" r="r" b="b"/>
              <a:pathLst>
                <a:path w="298" h="362">
                  <a:moveTo>
                    <a:pt x="260" y="112"/>
                  </a:moveTo>
                  <a:lnTo>
                    <a:pt x="270" y="102"/>
                  </a:lnTo>
                  <a:lnTo>
                    <a:pt x="280" y="112"/>
                  </a:lnTo>
                  <a:lnTo>
                    <a:pt x="298" y="92"/>
                  </a:lnTo>
                  <a:lnTo>
                    <a:pt x="266" y="62"/>
                  </a:lnTo>
                  <a:lnTo>
                    <a:pt x="248" y="80"/>
                  </a:lnTo>
                  <a:lnTo>
                    <a:pt x="258" y="90"/>
                  </a:lnTo>
                  <a:lnTo>
                    <a:pt x="246" y="100"/>
                  </a:lnTo>
                  <a:lnTo>
                    <a:pt x="246" y="100"/>
                  </a:lnTo>
                  <a:lnTo>
                    <a:pt x="230" y="86"/>
                  </a:lnTo>
                  <a:lnTo>
                    <a:pt x="210" y="76"/>
                  </a:lnTo>
                  <a:lnTo>
                    <a:pt x="188" y="68"/>
                  </a:lnTo>
                  <a:lnTo>
                    <a:pt x="166" y="64"/>
                  </a:lnTo>
                  <a:lnTo>
                    <a:pt x="166" y="44"/>
                  </a:lnTo>
                  <a:lnTo>
                    <a:pt x="192" y="44"/>
                  </a:lnTo>
                  <a:lnTo>
                    <a:pt x="192" y="22"/>
                  </a:lnTo>
                  <a:lnTo>
                    <a:pt x="192" y="22"/>
                  </a:lnTo>
                  <a:lnTo>
                    <a:pt x="190" y="14"/>
                  </a:lnTo>
                  <a:lnTo>
                    <a:pt x="184" y="6"/>
                  </a:lnTo>
                  <a:lnTo>
                    <a:pt x="176" y="2"/>
                  </a:lnTo>
                  <a:lnTo>
                    <a:pt x="166" y="0"/>
                  </a:lnTo>
                  <a:lnTo>
                    <a:pt x="104" y="0"/>
                  </a:lnTo>
                  <a:lnTo>
                    <a:pt x="104" y="22"/>
                  </a:lnTo>
                  <a:lnTo>
                    <a:pt x="104" y="22"/>
                  </a:lnTo>
                  <a:lnTo>
                    <a:pt x="106" y="30"/>
                  </a:lnTo>
                  <a:lnTo>
                    <a:pt x="112" y="38"/>
                  </a:lnTo>
                  <a:lnTo>
                    <a:pt x="120" y="42"/>
                  </a:lnTo>
                  <a:lnTo>
                    <a:pt x="132" y="44"/>
                  </a:lnTo>
                  <a:lnTo>
                    <a:pt x="132" y="64"/>
                  </a:lnTo>
                  <a:lnTo>
                    <a:pt x="132" y="64"/>
                  </a:lnTo>
                  <a:lnTo>
                    <a:pt x="118" y="66"/>
                  </a:lnTo>
                  <a:lnTo>
                    <a:pt x="104" y="70"/>
                  </a:lnTo>
                  <a:lnTo>
                    <a:pt x="92" y="74"/>
                  </a:lnTo>
                  <a:lnTo>
                    <a:pt x="80" y="80"/>
                  </a:lnTo>
                  <a:lnTo>
                    <a:pt x="58" y="94"/>
                  </a:lnTo>
                  <a:lnTo>
                    <a:pt x="38" y="114"/>
                  </a:lnTo>
                  <a:lnTo>
                    <a:pt x="22" y="134"/>
                  </a:lnTo>
                  <a:lnTo>
                    <a:pt x="16" y="146"/>
                  </a:lnTo>
                  <a:lnTo>
                    <a:pt x="10" y="158"/>
                  </a:lnTo>
                  <a:lnTo>
                    <a:pt x="6" y="172"/>
                  </a:lnTo>
                  <a:lnTo>
                    <a:pt x="2" y="184"/>
                  </a:lnTo>
                  <a:lnTo>
                    <a:pt x="0" y="198"/>
                  </a:lnTo>
                  <a:lnTo>
                    <a:pt x="0" y="212"/>
                  </a:lnTo>
                  <a:lnTo>
                    <a:pt x="0" y="212"/>
                  </a:lnTo>
                  <a:lnTo>
                    <a:pt x="0" y="228"/>
                  </a:lnTo>
                  <a:lnTo>
                    <a:pt x="2" y="242"/>
                  </a:lnTo>
                  <a:lnTo>
                    <a:pt x="6" y="256"/>
                  </a:lnTo>
                  <a:lnTo>
                    <a:pt x="12" y="270"/>
                  </a:lnTo>
                  <a:lnTo>
                    <a:pt x="18" y="284"/>
                  </a:lnTo>
                  <a:lnTo>
                    <a:pt x="26" y="296"/>
                  </a:lnTo>
                  <a:lnTo>
                    <a:pt x="34" y="308"/>
                  </a:lnTo>
                  <a:lnTo>
                    <a:pt x="44" y="318"/>
                  </a:lnTo>
                  <a:lnTo>
                    <a:pt x="54" y="328"/>
                  </a:lnTo>
                  <a:lnTo>
                    <a:pt x="66" y="336"/>
                  </a:lnTo>
                  <a:lnTo>
                    <a:pt x="78" y="344"/>
                  </a:lnTo>
                  <a:lnTo>
                    <a:pt x="90" y="350"/>
                  </a:lnTo>
                  <a:lnTo>
                    <a:pt x="104" y="354"/>
                  </a:lnTo>
                  <a:lnTo>
                    <a:pt x="118" y="358"/>
                  </a:lnTo>
                  <a:lnTo>
                    <a:pt x="134" y="360"/>
                  </a:lnTo>
                  <a:lnTo>
                    <a:pt x="148" y="362"/>
                  </a:lnTo>
                  <a:lnTo>
                    <a:pt x="148" y="362"/>
                  </a:lnTo>
                  <a:lnTo>
                    <a:pt x="164" y="360"/>
                  </a:lnTo>
                  <a:lnTo>
                    <a:pt x="178" y="358"/>
                  </a:lnTo>
                  <a:lnTo>
                    <a:pt x="194" y="354"/>
                  </a:lnTo>
                  <a:lnTo>
                    <a:pt x="206" y="350"/>
                  </a:lnTo>
                  <a:lnTo>
                    <a:pt x="220" y="344"/>
                  </a:lnTo>
                  <a:lnTo>
                    <a:pt x="232" y="336"/>
                  </a:lnTo>
                  <a:lnTo>
                    <a:pt x="244" y="328"/>
                  </a:lnTo>
                  <a:lnTo>
                    <a:pt x="254" y="318"/>
                  </a:lnTo>
                  <a:lnTo>
                    <a:pt x="264" y="308"/>
                  </a:lnTo>
                  <a:lnTo>
                    <a:pt x="272" y="296"/>
                  </a:lnTo>
                  <a:lnTo>
                    <a:pt x="280" y="284"/>
                  </a:lnTo>
                  <a:lnTo>
                    <a:pt x="286" y="270"/>
                  </a:lnTo>
                  <a:lnTo>
                    <a:pt x="292" y="256"/>
                  </a:lnTo>
                  <a:lnTo>
                    <a:pt x="296" y="242"/>
                  </a:lnTo>
                  <a:lnTo>
                    <a:pt x="298" y="228"/>
                  </a:lnTo>
                  <a:lnTo>
                    <a:pt x="298" y="212"/>
                  </a:lnTo>
                  <a:lnTo>
                    <a:pt x="298" y="212"/>
                  </a:lnTo>
                  <a:lnTo>
                    <a:pt x="298" y="198"/>
                  </a:lnTo>
                  <a:lnTo>
                    <a:pt x="296" y="184"/>
                  </a:lnTo>
                  <a:lnTo>
                    <a:pt x="292" y="170"/>
                  </a:lnTo>
                  <a:lnTo>
                    <a:pt x="288" y="158"/>
                  </a:lnTo>
                  <a:lnTo>
                    <a:pt x="282" y="146"/>
                  </a:lnTo>
                  <a:lnTo>
                    <a:pt x="276" y="134"/>
                  </a:lnTo>
                  <a:lnTo>
                    <a:pt x="260" y="112"/>
                  </a:lnTo>
                  <a:lnTo>
                    <a:pt x="260" y="112"/>
                  </a:lnTo>
                  <a:close/>
                  <a:moveTo>
                    <a:pt x="148" y="332"/>
                  </a:moveTo>
                  <a:lnTo>
                    <a:pt x="148" y="332"/>
                  </a:lnTo>
                  <a:lnTo>
                    <a:pt x="136" y="330"/>
                  </a:lnTo>
                  <a:lnTo>
                    <a:pt x="126" y="328"/>
                  </a:lnTo>
                  <a:lnTo>
                    <a:pt x="102" y="322"/>
                  </a:lnTo>
                  <a:lnTo>
                    <a:pt x="82" y="310"/>
                  </a:lnTo>
                  <a:lnTo>
                    <a:pt x="66" y="296"/>
                  </a:lnTo>
                  <a:lnTo>
                    <a:pt x="50" y="278"/>
                  </a:lnTo>
                  <a:lnTo>
                    <a:pt x="40" y="258"/>
                  </a:lnTo>
                  <a:lnTo>
                    <a:pt x="32" y="236"/>
                  </a:lnTo>
                  <a:lnTo>
                    <a:pt x="30" y="224"/>
                  </a:lnTo>
                  <a:lnTo>
                    <a:pt x="30" y="212"/>
                  </a:lnTo>
                  <a:lnTo>
                    <a:pt x="30" y="212"/>
                  </a:lnTo>
                  <a:lnTo>
                    <a:pt x="30" y="200"/>
                  </a:lnTo>
                  <a:lnTo>
                    <a:pt x="32" y="188"/>
                  </a:lnTo>
                  <a:lnTo>
                    <a:pt x="40" y="166"/>
                  </a:lnTo>
                  <a:lnTo>
                    <a:pt x="50" y="146"/>
                  </a:lnTo>
                  <a:lnTo>
                    <a:pt x="66" y="128"/>
                  </a:lnTo>
                  <a:lnTo>
                    <a:pt x="82" y="114"/>
                  </a:lnTo>
                  <a:lnTo>
                    <a:pt x="102" y="104"/>
                  </a:lnTo>
                  <a:lnTo>
                    <a:pt x="126" y="96"/>
                  </a:lnTo>
                  <a:lnTo>
                    <a:pt x="136" y="94"/>
                  </a:lnTo>
                  <a:lnTo>
                    <a:pt x="148" y="94"/>
                  </a:lnTo>
                  <a:lnTo>
                    <a:pt x="148" y="94"/>
                  </a:lnTo>
                  <a:lnTo>
                    <a:pt x="162" y="94"/>
                  </a:lnTo>
                  <a:lnTo>
                    <a:pt x="172" y="96"/>
                  </a:lnTo>
                  <a:lnTo>
                    <a:pt x="196" y="104"/>
                  </a:lnTo>
                  <a:lnTo>
                    <a:pt x="216" y="114"/>
                  </a:lnTo>
                  <a:lnTo>
                    <a:pt x="232" y="128"/>
                  </a:lnTo>
                  <a:lnTo>
                    <a:pt x="248" y="146"/>
                  </a:lnTo>
                  <a:lnTo>
                    <a:pt x="258" y="166"/>
                  </a:lnTo>
                  <a:lnTo>
                    <a:pt x="266" y="188"/>
                  </a:lnTo>
                  <a:lnTo>
                    <a:pt x="266" y="200"/>
                  </a:lnTo>
                  <a:lnTo>
                    <a:pt x="268" y="212"/>
                  </a:lnTo>
                  <a:lnTo>
                    <a:pt x="268" y="212"/>
                  </a:lnTo>
                  <a:lnTo>
                    <a:pt x="266" y="224"/>
                  </a:lnTo>
                  <a:lnTo>
                    <a:pt x="266" y="236"/>
                  </a:lnTo>
                  <a:lnTo>
                    <a:pt x="258" y="258"/>
                  </a:lnTo>
                  <a:lnTo>
                    <a:pt x="248" y="278"/>
                  </a:lnTo>
                  <a:lnTo>
                    <a:pt x="232" y="296"/>
                  </a:lnTo>
                  <a:lnTo>
                    <a:pt x="216" y="310"/>
                  </a:lnTo>
                  <a:lnTo>
                    <a:pt x="196" y="322"/>
                  </a:lnTo>
                  <a:lnTo>
                    <a:pt x="172" y="328"/>
                  </a:lnTo>
                  <a:lnTo>
                    <a:pt x="162" y="330"/>
                  </a:lnTo>
                  <a:lnTo>
                    <a:pt x="148" y="332"/>
                  </a:lnTo>
                  <a:lnTo>
                    <a:pt x="148" y="332"/>
                  </a:lnTo>
                  <a:close/>
                </a:path>
              </a:pathLst>
            </a:custGeom>
            <a:solidFill>
              <a:srgbClr val="00A1DD"/>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800" dirty="0">
                <a:solidFill>
                  <a:srgbClr val="0096D6"/>
                </a:solidFill>
                <a:latin typeface="HP Simplified"/>
              </a:endParaRPr>
            </a:p>
          </p:txBody>
        </p:sp>
      </p:grpSp>
      <p:grpSp>
        <p:nvGrpSpPr>
          <p:cNvPr id="6" name="Group 130"/>
          <p:cNvGrpSpPr/>
          <p:nvPr/>
        </p:nvGrpSpPr>
        <p:grpSpPr>
          <a:xfrm>
            <a:off x="5425106" y="2690505"/>
            <a:ext cx="237997" cy="424644"/>
            <a:chOff x="5287243" y="2240661"/>
            <a:chExt cx="237997" cy="424644"/>
          </a:xfrm>
        </p:grpSpPr>
        <p:sp>
          <p:nvSpPr>
            <p:cNvPr id="132" name="Flowchart: Delay 131"/>
            <p:cNvSpPr/>
            <p:nvPr/>
          </p:nvSpPr>
          <p:spPr>
            <a:xfrm rot="5400000">
              <a:off x="5350802" y="2440327"/>
              <a:ext cx="106941" cy="234059"/>
            </a:xfrm>
            <a:prstGeom prst="flowChartDelay">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smtClean="0">
                <a:solidFill>
                  <a:srgbClr val="0096D6"/>
                </a:solidFill>
              </a:endParaRPr>
            </a:p>
          </p:txBody>
        </p:sp>
        <p:sp>
          <p:nvSpPr>
            <p:cNvPr id="133" name="Rounded Rectangle 132"/>
            <p:cNvSpPr/>
            <p:nvPr/>
          </p:nvSpPr>
          <p:spPr>
            <a:xfrm>
              <a:off x="5351812" y="2566435"/>
              <a:ext cx="110976" cy="98870"/>
            </a:xfrm>
            <a:prstGeom prst="roundRect">
              <a:avLst>
                <a:gd name="adj" fmla="val 2708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smtClean="0">
                <a:solidFill>
                  <a:srgbClr val="0096D6"/>
                </a:solidFill>
              </a:endParaRPr>
            </a:p>
          </p:txBody>
        </p:sp>
        <p:sp>
          <p:nvSpPr>
            <p:cNvPr id="134" name="Rounded Rectangle 133"/>
            <p:cNvSpPr/>
            <p:nvPr/>
          </p:nvSpPr>
          <p:spPr>
            <a:xfrm rot="21030519">
              <a:off x="5294251" y="2347784"/>
              <a:ext cx="224717" cy="48426"/>
            </a:xfrm>
            <a:prstGeom prst="roundRect">
              <a:avLst>
                <a:gd name="adj" fmla="val 4385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smtClean="0">
                <a:solidFill>
                  <a:srgbClr val="0096D6"/>
                </a:solidFill>
              </a:endParaRPr>
            </a:p>
          </p:txBody>
        </p:sp>
        <p:sp>
          <p:nvSpPr>
            <p:cNvPr id="135" name="Rounded Rectangle 134"/>
            <p:cNvSpPr/>
            <p:nvPr/>
          </p:nvSpPr>
          <p:spPr>
            <a:xfrm rot="21030519">
              <a:off x="5300523" y="2409720"/>
              <a:ext cx="224717" cy="4842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smtClean="0">
                <a:solidFill>
                  <a:srgbClr val="0096D6"/>
                </a:solidFill>
              </a:endParaRPr>
            </a:p>
          </p:txBody>
        </p:sp>
        <p:sp>
          <p:nvSpPr>
            <p:cNvPr id="136" name="Rounded Rectangle 135"/>
            <p:cNvSpPr/>
            <p:nvPr/>
          </p:nvSpPr>
          <p:spPr>
            <a:xfrm rot="21030519">
              <a:off x="5312310" y="2294025"/>
              <a:ext cx="188600" cy="39912"/>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smtClean="0">
                <a:solidFill>
                  <a:srgbClr val="0096D6"/>
                </a:solidFill>
              </a:endParaRPr>
            </a:p>
          </p:txBody>
        </p:sp>
        <p:sp>
          <p:nvSpPr>
            <p:cNvPr id="137" name="Chord 136"/>
            <p:cNvSpPr/>
            <p:nvPr/>
          </p:nvSpPr>
          <p:spPr>
            <a:xfrm rot="5400000">
              <a:off x="5343473" y="2242622"/>
              <a:ext cx="113484" cy="109562"/>
            </a:xfrm>
            <a:prstGeom prst="chord">
              <a:avLst>
                <a:gd name="adj1" fmla="val 5875899"/>
                <a:gd name="adj2" fmla="val 143768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smtClean="0">
                <a:solidFill>
                  <a:srgbClr val="0096D6"/>
                </a:solidFill>
              </a:endParaRPr>
            </a:p>
          </p:txBody>
        </p:sp>
        <p:sp>
          <p:nvSpPr>
            <p:cNvPr id="138" name="Rectangle 137"/>
            <p:cNvSpPr/>
            <p:nvPr/>
          </p:nvSpPr>
          <p:spPr>
            <a:xfrm>
              <a:off x="5343958" y="2440385"/>
              <a:ext cx="43982" cy="75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smtClean="0">
                <a:solidFill>
                  <a:srgbClr val="0096D6"/>
                </a:solidFill>
              </a:endParaRPr>
            </a:p>
          </p:txBody>
        </p:sp>
        <p:sp>
          <p:nvSpPr>
            <p:cNvPr id="139" name="Rectangle 138"/>
            <p:cNvSpPr/>
            <p:nvPr/>
          </p:nvSpPr>
          <p:spPr>
            <a:xfrm>
              <a:off x="5429760" y="2440385"/>
              <a:ext cx="43982" cy="75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smtClean="0">
                <a:solidFill>
                  <a:srgbClr val="0096D6"/>
                </a:solidFill>
              </a:endParaRPr>
            </a:p>
          </p:txBody>
        </p:sp>
      </p:grpSp>
      <p:grpSp>
        <p:nvGrpSpPr>
          <p:cNvPr id="7" name="Group 139"/>
          <p:cNvGrpSpPr/>
          <p:nvPr/>
        </p:nvGrpSpPr>
        <p:grpSpPr>
          <a:xfrm>
            <a:off x="3420008" y="2719765"/>
            <a:ext cx="397718" cy="366042"/>
            <a:chOff x="3333350" y="2299263"/>
            <a:chExt cx="397718" cy="366042"/>
          </a:xfrm>
        </p:grpSpPr>
        <p:sp>
          <p:nvSpPr>
            <p:cNvPr id="141" name="Freeform 43"/>
            <p:cNvSpPr>
              <a:spLocks/>
            </p:cNvSpPr>
            <p:nvPr/>
          </p:nvSpPr>
          <p:spPr bwMode="auto">
            <a:xfrm>
              <a:off x="3333350" y="2496363"/>
              <a:ext cx="168942" cy="168942"/>
            </a:xfrm>
            <a:custGeom>
              <a:avLst/>
              <a:gdLst/>
              <a:ahLst/>
              <a:cxnLst>
                <a:cxn ang="0">
                  <a:pos x="96" y="48"/>
                </a:cxn>
                <a:cxn ang="0">
                  <a:pos x="96" y="48"/>
                </a:cxn>
                <a:cxn ang="0">
                  <a:pos x="94" y="38"/>
                </a:cxn>
                <a:cxn ang="0">
                  <a:pos x="92" y="28"/>
                </a:cxn>
                <a:cxn ang="0">
                  <a:pos x="88" y="20"/>
                </a:cxn>
                <a:cxn ang="0">
                  <a:pos x="82" y="14"/>
                </a:cxn>
                <a:cxn ang="0">
                  <a:pos x="74" y="8"/>
                </a:cxn>
                <a:cxn ang="0">
                  <a:pos x="66" y="2"/>
                </a:cxn>
                <a:cxn ang="0">
                  <a:pos x="58" y="0"/>
                </a:cxn>
                <a:cxn ang="0">
                  <a:pos x="48" y="0"/>
                </a:cxn>
                <a:cxn ang="0">
                  <a:pos x="48" y="0"/>
                </a:cxn>
                <a:cxn ang="0">
                  <a:pos x="38" y="0"/>
                </a:cxn>
                <a:cxn ang="0">
                  <a:pos x="28" y="2"/>
                </a:cxn>
                <a:cxn ang="0">
                  <a:pos x="20" y="8"/>
                </a:cxn>
                <a:cxn ang="0">
                  <a:pos x="14" y="14"/>
                </a:cxn>
                <a:cxn ang="0">
                  <a:pos x="8" y="20"/>
                </a:cxn>
                <a:cxn ang="0">
                  <a:pos x="4" y="28"/>
                </a:cxn>
                <a:cxn ang="0">
                  <a:pos x="0" y="38"/>
                </a:cxn>
                <a:cxn ang="0">
                  <a:pos x="0" y="48"/>
                </a:cxn>
                <a:cxn ang="0">
                  <a:pos x="0" y="48"/>
                </a:cxn>
                <a:cxn ang="0">
                  <a:pos x="0" y="58"/>
                </a:cxn>
                <a:cxn ang="0">
                  <a:pos x="4" y="66"/>
                </a:cxn>
                <a:cxn ang="0">
                  <a:pos x="8" y="74"/>
                </a:cxn>
                <a:cxn ang="0">
                  <a:pos x="14" y="82"/>
                </a:cxn>
                <a:cxn ang="0">
                  <a:pos x="20" y="88"/>
                </a:cxn>
                <a:cxn ang="0">
                  <a:pos x="28" y="92"/>
                </a:cxn>
                <a:cxn ang="0">
                  <a:pos x="38" y="94"/>
                </a:cxn>
                <a:cxn ang="0">
                  <a:pos x="48" y="96"/>
                </a:cxn>
                <a:cxn ang="0">
                  <a:pos x="48" y="96"/>
                </a:cxn>
                <a:cxn ang="0">
                  <a:pos x="58" y="94"/>
                </a:cxn>
                <a:cxn ang="0">
                  <a:pos x="66" y="92"/>
                </a:cxn>
                <a:cxn ang="0">
                  <a:pos x="74" y="88"/>
                </a:cxn>
                <a:cxn ang="0">
                  <a:pos x="82" y="82"/>
                </a:cxn>
                <a:cxn ang="0">
                  <a:pos x="88" y="74"/>
                </a:cxn>
                <a:cxn ang="0">
                  <a:pos x="92" y="66"/>
                </a:cxn>
                <a:cxn ang="0">
                  <a:pos x="94" y="58"/>
                </a:cxn>
                <a:cxn ang="0">
                  <a:pos x="96" y="48"/>
                </a:cxn>
                <a:cxn ang="0">
                  <a:pos x="96" y="48"/>
                </a:cxn>
              </a:cxnLst>
              <a:rect l="0" t="0" r="r" b="b"/>
              <a:pathLst>
                <a:path w="96" h="96">
                  <a:moveTo>
                    <a:pt x="96" y="48"/>
                  </a:moveTo>
                  <a:lnTo>
                    <a:pt x="96" y="48"/>
                  </a:lnTo>
                  <a:lnTo>
                    <a:pt x="94" y="38"/>
                  </a:lnTo>
                  <a:lnTo>
                    <a:pt x="92" y="28"/>
                  </a:lnTo>
                  <a:lnTo>
                    <a:pt x="88" y="20"/>
                  </a:lnTo>
                  <a:lnTo>
                    <a:pt x="82" y="14"/>
                  </a:lnTo>
                  <a:lnTo>
                    <a:pt x="74" y="8"/>
                  </a:lnTo>
                  <a:lnTo>
                    <a:pt x="66" y="2"/>
                  </a:lnTo>
                  <a:lnTo>
                    <a:pt x="58" y="0"/>
                  </a:lnTo>
                  <a:lnTo>
                    <a:pt x="48" y="0"/>
                  </a:lnTo>
                  <a:lnTo>
                    <a:pt x="48" y="0"/>
                  </a:lnTo>
                  <a:lnTo>
                    <a:pt x="38" y="0"/>
                  </a:lnTo>
                  <a:lnTo>
                    <a:pt x="28" y="2"/>
                  </a:lnTo>
                  <a:lnTo>
                    <a:pt x="20" y="8"/>
                  </a:lnTo>
                  <a:lnTo>
                    <a:pt x="14" y="14"/>
                  </a:lnTo>
                  <a:lnTo>
                    <a:pt x="8" y="20"/>
                  </a:lnTo>
                  <a:lnTo>
                    <a:pt x="4" y="28"/>
                  </a:lnTo>
                  <a:lnTo>
                    <a:pt x="0" y="38"/>
                  </a:lnTo>
                  <a:lnTo>
                    <a:pt x="0" y="48"/>
                  </a:lnTo>
                  <a:lnTo>
                    <a:pt x="0" y="48"/>
                  </a:lnTo>
                  <a:lnTo>
                    <a:pt x="0" y="58"/>
                  </a:lnTo>
                  <a:lnTo>
                    <a:pt x="4" y="66"/>
                  </a:lnTo>
                  <a:lnTo>
                    <a:pt x="8" y="74"/>
                  </a:lnTo>
                  <a:lnTo>
                    <a:pt x="14" y="82"/>
                  </a:lnTo>
                  <a:lnTo>
                    <a:pt x="20" y="88"/>
                  </a:lnTo>
                  <a:lnTo>
                    <a:pt x="28" y="92"/>
                  </a:lnTo>
                  <a:lnTo>
                    <a:pt x="38" y="94"/>
                  </a:lnTo>
                  <a:lnTo>
                    <a:pt x="48" y="96"/>
                  </a:lnTo>
                  <a:lnTo>
                    <a:pt x="48" y="96"/>
                  </a:lnTo>
                  <a:lnTo>
                    <a:pt x="58" y="94"/>
                  </a:lnTo>
                  <a:lnTo>
                    <a:pt x="66" y="92"/>
                  </a:lnTo>
                  <a:lnTo>
                    <a:pt x="74" y="88"/>
                  </a:lnTo>
                  <a:lnTo>
                    <a:pt x="82" y="82"/>
                  </a:lnTo>
                  <a:lnTo>
                    <a:pt x="88" y="74"/>
                  </a:lnTo>
                  <a:lnTo>
                    <a:pt x="92" y="66"/>
                  </a:lnTo>
                  <a:lnTo>
                    <a:pt x="94" y="58"/>
                  </a:lnTo>
                  <a:lnTo>
                    <a:pt x="96" y="48"/>
                  </a:lnTo>
                  <a:lnTo>
                    <a:pt x="96" y="48"/>
                  </a:lnTo>
                  <a:close/>
                </a:path>
              </a:pathLst>
            </a:custGeom>
            <a:solidFill>
              <a:schemeClr val="accent1"/>
            </a:solidFill>
            <a:ln w="9525">
              <a:noFill/>
              <a:round/>
              <a:headEnd/>
              <a:tailEnd/>
            </a:ln>
          </p:spPr>
          <p:txBody>
            <a:bodyPr/>
            <a:lstStyle/>
            <a:p>
              <a:pPr defTabSz="457200" fontAlgn="auto">
                <a:spcBef>
                  <a:spcPts val="0"/>
                </a:spcBef>
                <a:spcAft>
                  <a:spcPts val="0"/>
                </a:spcAft>
              </a:pPr>
              <a:endParaRPr lang="en-US" sz="1100" dirty="0">
                <a:solidFill>
                  <a:srgbClr val="0096D6"/>
                </a:solidFill>
                <a:latin typeface="HP Simplified" panose="020B0604020204020204" pitchFamily="34" charset="0"/>
              </a:endParaRPr>
            </a:p>
          </p:txBody>
        </p:sp>
        <p:sp>
          <p:nvSpPr>
            <p:cNvPr id="142" name="Freeform 44"/>
            <p:cNvSpPr>
              <a:spLocks/>
            </p:cNvSpPr>
            <p:nvPr/>
          </p:nvSpPr>
          <p:spPr bwMode="auto">
            <a:xfrm>
              <a:off x="3562126" y="2496363"/>
              <a:ext cx="168942" cy="168942"/>
            </a:xfrm>
            <a:custGeom>
              <a:avLst/>
              <a:gdLst/>
              <a:ahLst/>
              <a:cxnLst>
                <a:cxn ang="0">
                  <a:pos x="96" y="48"/>
                </a:cxn>
                <a:cxn ang="0">
                  <a:pos x="96" y="48"/>
                </a:cxn>
                <a:cxn ang="0">
                  <a:pos x="96" y="38"/>
                </a:cxn>
                <a:cxn ang="0">
                  <a:pos x="92" y="28"/>
                </a:cxn>
                <a:cxn ang="0">
                  <a:pos x="88" y="20"/>
                </a:cxn>
                <a:cxn ang="0">
                  <a:pos x="82" y="14"/>
                </a:cxn>
                <a:cxn ang="0">
                  <a:pos x="74" y="8"/>
                </a:cxn>
                <a:cxn ang="0">
                  <a:pos x="66" y="2"/>
                </a:cxn>
                <a:cxn ang="0">
                  <a:pos x="58" y="0"/>
                </a:cxn>
                <a:cxn ang="0">
                  <a:pos x="48" y="0"/>
                </a:cxn>
                <a:cxn ang="0">
                  <a:pos x="48" y="0"/>
                </a:cxn>
                <a:cxn ang="0">
                  <a:pos x="38" y="0"/>
                </a:cxn>
                <a:cxn ang="0">
                  <a:pos x="30" y="2"/>
                </a:cxn>
                <a:cxn ang="0">
                  <a:pos x="22" y="8"/>
                </a:cxn>
                <a:cxn ang="0">
                  <a:pos x="14" y="14"/>
                </a:cxn>
                <a:cxn ang="0">
                  <a:pos x="8" y="20"/>
                </a:cxn>
                <a:cxn ang="0">
                  <a:pos x="4" y="28"/>
                </a:cxn>
                <a:cxn ang="0">
                  <a:pos x="0" y="38"/>
                </a:cxn>
                <a:cxn ang="0">
                  <a:pos x="0" y="48"/>
                </a:cxn>
                <a:cxn ang="0">
                  <a:pos x="0" y="48"/>
                </a:cxn>
                <a:cxn ang="0">
                  <a:pos x="0" y="58"/>
                </a:cxn>
                <a:cxn ang="0">
                  <a:pos x="4" y="66"/>
                </a:cxn>
                <a:cxn ang="0">
                  <a:pos x="8" y="74"/>
                </a:cxn>
                <a:cxn ang="0">
                  <a:pos x="14" y="82"/>
                </a:cxn>
                <a:cxn ang="0">
                  <a:pos x="22" y="88"/>
                </a:cxn>
                <a:cxn ang="0">
                  <a:pos x="30" y="92"/>
                </a:cxn>
                <a:cxn ang="0">
                  <a:pos x="38" y="94"/>
                </a:cxn>
                <a:cxn ang="0">
                  <a:pos x="48" y="96"/>
                </a:cxn>
                <a:cxn ang="0">
                  <a:pos x="48" y="96"/>
                </a:cxn>
                <a:cxn ang="0">
                  <a:pos x="58" y="94"/>
                </a:cxn>
                <a:cxn ang="0">
                  <a:pos x="66" y="92"/>
                </a:cxn>
                <a:cxn ang="0">
                  <a:pos x="74" y="88"/>
                </a:cxn>
                <a:cxn ang="0">
                  <a:pos x="82" y="82"/>
                </a:cxn>
                <a:cxn ang="0">
                  <a:pos x="88" y="74"/>
                </a:cxn>
                <a:cxn ang="0">
                  <a:pos x="92" y="66"/>
                </a:cxn>
                <a:cxn ang="0">
                  <a:pos x="96" y="58"/>
                </a:cxn>
                <a:cxn ang="0">
                  <a:pos x="96" y="48"/>
                </a:cxn>
                <a:cxn ang="0">
                  <a:pos x="96" y="48"/>
                </a:cxn>
              </a:cxnLst>
              <a:rect l="0" t="0" r="r" b="b"/>
              <a:pathLst>
                <a:path w="96" h="96">
                  <a:moveTo>
                    <a:pt x="96" y="48"/>
                  </a:moveTo>
                  <a:lnTo>
                    <a:pt x="96" y="48"/>
                  </a:lnTo>
                  <a:lnTo>
                    <a:pt x="96" y="38"/>
                  </a:lnTo>
                  <a:lnTo>
                    <a:pt x="92" y="28"/>
                  </a:lnTo>
                  <a:lnTo>
                    <a:pt x="88" y="20"/>
                  </a:lnTo>
                  <a:lnTo>
                    <a:pt x="82" y="14"/>
                  </a:lnTo>
                  <a:lnTo>
                    <a:pt x="74" y="8"/>
                  </a:lnTo>
                  <a:lnTo>
                    <a:pt x="66" y="2"/>
                  </a:lnTo>
                  <a:lnTo>
                    <a:pt x="58" y="0"/>
                  </a:lnTo>
                  <a:lnTo>
                    <a:pt x="48" y="0"/>
                  </a:lnTo>
                  <a:lnTo>
                    <a:pt x="48" y="0"/>
                  </a:lnTo>
                  <a:lnTo>
                    <a:pt x="38" y="0"/>
                  </a:lnTo>
                  <a:lnTo>
                    <a:pt x="30" y="2"/>
                  </a:lnTo>
                  <a:lnTo>
                    <a:pt x="22" y="8"/>
                  </a:lnTo>
                  <a:lnTo>
                    <a:pt x="14" y="14"/>
                  </a:lnTo>
                  <a:lnTo>
                    <a:pt x="8" y="20"/>
                  </a:lnTo>
                  <a:lnTo>
                    <a:pt x="4" y="28"/>
                  </a:lnTo>
                  <a:lnTo>
                    <a:pt x="0" y="38"/>
                  </a:lnTo>
                  <a:lnTo>
                    <a:pt x="0" y="48"/>
                  </a:lnTo>
                  <a:lnTo>
                    <a:pt x="0" y="48"/>
                  </a:lnTo>
                  <a:lnTo>
                    <a:pt x="0" y="58"/>
                  </a:lnTo>
                  <a:lnTo>
                    <a:pt x="4" y="66"/>
                  </a:lnTo>
                  <a:lnTo>
                    <a:pt x="8" y="74"/>
                  </a:lnTo>
                  <a:lnTo>
                    <a:pt x="14" y="82"/>
                  </a:lnTo>
                  <a:lnTo>
                    <a:pt x="22" y="88"/>
                  </a:lnTo>
                  <a:lnTo>
                    <a:pt x="30" y="92"/>
                  </a:lnTo>
                  <a:lnTo>
                    <a:pt x="38" y="94"/>
                  </a:lnTo>
                  <a:lnTo>
                    <a:pt x="48" y="96"/>
                  </a:lnTo>
                  <a:lnTo>
                    <a:pt x="48" y="96"/>
                  </a:lnTo>
                  <a:lnTo>
                    <a:pt x="58" y="94"/>
                  </a:lnTo>
                  <a:lnTo>
                    <a:pt x="66" y="92"/>
                  </a:lnTo>
                  <a:lnTo>
                    <a:pt x="74" y="88"/>
                  </a:lnTo>
                  <a:lnTo>
                    <a:pt x="82" y="82"/>
                  </a:lnTo>
                  <a:lnTo>
                    <a:pt x="88" y="74"/>
                  </a:lnTo>
                  <a:lnTo>
                    <a:pt x="92" y="66"/>
                  </a:lnTo>
                  <a:lnTo>
                    <a:pt x="96" y="58"/>
                  </a:lnTo>
                  <a:lnTo>
                    <a:pt x="96" y="48"/>
                  </a:lnTo>
                  <a:lnTo>
                    <a:pt x="96" y="48"/>
                  </a:lnTo>
                  <a:close/>
                </a:path>
              </a:pathLst>
            </a:custGeom>
            <a:solidFill>
              <a:schemeClr val="accent1"/>
            </a:solidFill>
            <a:ln w="9525">
              <a:noFill/>
              <a:round/>
              <a:headEnd/>
              <a:tailEnd/>
            </a:ln>
          </p:spPr>
          <p:txBody>
            <a:bodyPr/>
            <a:lstStyle/>
            <a:p>
              <a:pPr defTabSz="457200" fontAlgn="auto">
                <a:spcBef>
                  <a:spcPts val="0"/>
                </a:spcBef>
                <a:spcAft>
                  <a:spcPts val="0"/>
                </a:spcAft>
              </a:pPr>
              <a:endParaRPr lang="en-US" sz="1100" dirty="0">
                <a:solidFill>
                  <a:srgbClr val="0096D6"/>
                </a:solidFill>
                <a:latin typeface="HP Simplified" panose="020B0604020204020204" pitchFamily="34" charset="0"/>
              </a:endParaRPr>
            </a:p>
          </p:txBody>
        </p:sp>
        <p:sp>
          <p:nvSpPr>
            <p:cNvPr id="162" name="Freeform 45"/>
            <p:cNvSpPr>
              <a:spLocks/>
            </p:cNvSpPr>
            <p:nvPr/>
          </p:nvSpPr>
          <p:spPr bwMode="auto">
            <a:xfrm>
              <a:off x="3445979" y="2299263"/>
              <a:ext cx="172462" cy="168942"/>
            </a:xfrm>
            <a:custGeom>
              <a:avLst/>
              <a:gdLst/>
              <a:ahLst/>
              <a:cxnLst>
                <a:cxn ang="0">
                  <a:pos x="98" y="48"/>
                </a:cxn>
                <a:cxn ang="0">
                  <a:pos x="98" y="48"/>
                </a:cxn>
                <a:cxn ang="0">
                  <a:pos x="96" y="38"/>
                </a:cxn>
                <a:cxn ang="0">
                  <a:pos x="94" y="30"/>
                </a:cxn>
                <a:cxn ang="0">
                  <a:pos x="88" y="22"/>
                </a:cxn>
                <a:cxn ang="0">
                  <a:pos x="82" y="14"/>
                </a:cxn>
                <a:cxn ang="0">
                  <a:pos x="76" y="8"/>
                </a:cxn>
                <a:cxn ang="0">
                  <a:pos x="68" y="4"/>
                </a:cxn>
                <a:cxn ang="0">
                  <a:pos x="58" y="2"/>
                </a:cxn>
                <a:cxn ang="0">
                  <a:pos x="48" y="0"/>
                </a:cxn>
                <a:cxn ang="0">
                  <a:pos x="48" y="0"/>
                </a:cxn>
                <a:cxn ang="0">
                  <a:pos x="40" y="2"/>
                </a:cxn>
                <a:cxn ang="0">
                  <a:pos x="30" y="4"/>
                </a:cxn>
                <a:cxn ang="0">
                  <a:pos x="22" y="8"/>
                </a:cxn>
                <a:cxn ang="0">
                  <a:pos x="14" y="14"/>
                </a:cxn>
                <a:cxn ang="0">
                  <a:pos x="8" y="22"/>
                </a:cxn>
                <a:cxn ang="0">
                  <a:pos x="4" y="30"/>
                </a:cxn>
                <a:cxn ang="0">
                  <a:pos x="2" y="38"/>
                </a:cxn>
                <a:cxn ang="0">
                  <a:pos x="0" y="48"/>
                </a:cxn>
                <a:cxn ang="0">
                  <a:pos x="0" y="48"/>
                </a:cxn>
                <a:cxn ang="0">
                  <a:pos x="2" y="58"/>
                </a:cxn>
                <a:cxn ang="0">
                  <a:pos x="4" y="68"/>
                </a:cxn>
                <a:cxn ang="0">
                  <a:pos x="8" y="76"/>
                </a:cxn>
                <a:cxn ang="0">
                  <a:pos x="14" y="82"/>
                </a:cxn>
                <a:cxn ang="0">
                  <a:pos x="22" y="88"/>
                </a:cxn>
                <a:cxn ang="0">
                  <a:pos x="30" y="94"/>
                </a:cxn>
                <a:cxn ang="0">
                  <a:pos x="40" y="96"/>
                </a:cxn>
                <a:cxn ang="0">
                  <a:pos x="48" y="96"/>
                </a:cxn>
                <a:cxn ang="0">
                  <a:pos x="48" y="96"/>
                </a:cxn>
                <a:cxn ang="0">
                  <a:pos x="58" y="96"/>
                </a:cxn>
                <a:cxn ang="0">
                  <a:pos x="68" y="94"/>
                </a:cxn>
                <a:cxn ang="0">
                  <a:pos x="76" y="88"/>
                </a:cxn>
                <a:cxn ang="0">
                  <a:pos x="82" y="82"/>
                </a:cxn>
                <a:cxn ang="0">
                  <a:pos x="88" y="76"/>
                </a:cxn>
                <a:cxn ang="0">
                  <a:pos x="94" y="68"/>
                </a:cxn>
                <a:cxn ang="0">
                  <a:pos x="96" y="58"/>
                </a:cxn>
                <a:cxn ang="0">
                  <a:pos x="98" y="48"/>
                </a:cxn>
                <a:cxn ang="0">
                  <a:pos x="98" y="48"/>
                </a:cxn>
              </a:cxnLst>
              <a:rect l="0" t="0" r="r" b="b"/>
              <a:pathLst>
                <a:path w="98" h="96">
                  <a:moveTo>
                    <a:pt x="98" y="48"/>
                  </a:moveTo>
                  <a:lnTo>
                    <a:pt x="98" y="48"/>
                  </a:lnTo>
                  <a:lnTo>
                    <a:pt x="96" y="38"/>
                  </a:lnTo>
                  <a:lnTo>
                    <a:pt x="94" y="30"/>
                  </a:lnTo>
                  <a:lnTo>
                    <a:pt x="88" y="22"/>
                  </a:lnTo>
                  <a:lnTo>
                    <a:pt x="82" y="14"/>
                  </a:lnTo>
                  <a:lnTo>
                    <a:pt x="76" y="8"/>
                  </a:lnTo>
                  <a:lnTo>
                    <a:pt x="68" y="4"/>
                  </a:lnTo>
                  <a:lnTo>
                    <a:pt x="58" y="2"/>
                  </a:lnTo>
                  <a:lnTo>
                    <a:pt x="48" y="0"/>
                  </a:lnTo>
                  <a:lnTo>
                    <a:pt x="48" y="0"/>
                  </a:lnTo>
                  <a:lnTo>
                    <a:pt x="40" y="2"/>
                  </a:lnTo>
                  <a:lnTo>
                    <a:pt x="30" y="4"/>
                  </a:lnTo>
                  <a:lnTo>
                    <a:pt x="22" y="8"/>
                  </a:lnTo>
                  <a:lnTo>
                    <a:pt x="14" y="14"/>
                  </a:lnTo>
                  <a:lnTo>
                    <a:pt x="8" y="22"/>
                  </a:lnTo>
                  <a:lnTo>
                    <a:pt x="4" y="30"/>
                  </a:lnTo>
                  <a:lnTo>
                    <a:pt x="2" y="38"/>
                  </a:lnTo>
                  <a:lnTo>
                    <a:pt x="0" y="48"/>
                  </a:lnTo>
                  <a:lnTo>
                    <a:pt x="0" y="48"/>
                  </a:lnTo>
                  <a:lnTo>
                    <a:pt x="2" y="58"/>
                  </a:lnTo>
                  <a:lnTo>
                    <a:pt x="4" y="68"/>
                  </a:lnTo>
                  <a:lnTo>
                    <a:pt x="8" y="76"/>
                  </a:lnTo>
                  <a:lnTo>
                    <a:pt x="14" y="82"/>
                  </a:lnTo>
                  <a:lnTo>
                    <a:pt x="22" y="88"/>
                  </a:lnTo>
                  <a:lnTo>
                    <a:pt x="30" y="94"/>
                  </a:lnTo>
                  <a:lnTo>
                    <a:pt x="40" y="96"/>
                  </a:lnTo>
                  <a:lnTo>
                    <a:pt x="48" y="96"/>
                  </a:lnTo>
                  <a:lnTo>
                    <a:pt x="48" y="96"/>
                  </a:lnTo>
                  <a:lnTo>
                    <a:pt x="58" y="96"/>
                  </a:lnTo>
                  <a:lnTo>
                    <a:pt x="68" y="94"/>
                  </a:lnTo>
                  <a:lnTo>
                    <a:pt x="76" y="88"/>
                  </a:lnTo>
                  <a:lnTo>
                    <a:pt x="82" y="82"/>
                  </a:lnTo>
                  <a:lnTo>
                    <a:pt x="88" y="76"/>
                  </a:lnTo>
                  <a:lnTo>
                    <a:pt x="94" y="68"/>
                  </a:lnTo>
                  <a:lnTo>
                    <a:pt x="96" y="58"/>
                  </a:lnTo>
                  <a:lnTo>
                    <a:pt x="98" y="48"/>
                  </a:lnTo>
                  <a:lnTo>
                    <a:pt x="98" y="48"/>
                  </a:lnTo>
                  <a:close/>
                </a:path>
              </a:pathLst>
            </a:custGeom>
            <a:solidFill>
              <a:schemeClr val="accent1"/>
            </a:solidFill>
            <a:ln w="9525">
              <a:noFill/>
              <a:round/>
              <a:headEnd/>
              <a:tailEnd/>
            </a:ln>
          </p:spPr>
          <p:txBody>
            <a:bodyPr/>
            <a:lstStyle/>
            <a:p>
              <a:pPr defTabSz="457200" fontAlgn="auto">
                <a:spcBef>
                  <a:spcPts val="0"/>
                </a:spcBef>
                <a:spcAft>
                  <a:spcPts val="0"/>
                </a:spcAft>
              </a:pPr>
              <a:endParaRPr lang="en-US" sz="1100" dirty="0">
                <a:solidFill>
                  <a:srgbClr val="0096D6"/>
                </a:solidFill>
                <a:latin typeface="HP Simplified" panose="020B0604020204020204" pitchFamily="34" charset="0"/>
              </a:endParaRPr>
            </a:p>
          </p:txBody>
        </p:sp>
      </p:grpSp>
      <p:sp>
        <p:nvSpPr>
          <p:cNvPr id="3" name="TextBox 2"/>
          <p:cNvSpPr txBox="1"/>
          <p:nvPr/>
        </p:nvSpPr>
        <p:spPr>
          <a:xfrm>
            <a:off x="369393" y="969211"/>
            <a:ext cx="2635658" cy="338554"/>
          </a:xfrm>
          <a:prstGeom prst="rect">
            <a:avLst/>
          </a:prstGeom>
          <a:noFill/>
        </p:spPr>
        <p:txBody>
          <a:bodyPr wrap="none" rtlCol="0">
            <a:spAutoFit/>
          </a:bodyPr>
          <a:lstStyle/>
          <a:p>
            <a:pPr defTabSz="430213" fontAlgn="auto">
              <a:spcBef>
                <a:spcPts val="0"/>
              </a:spcBef>
              <a:spcAft>
                <a:spcPts val="400"/>
              </a:spcAft>
              <a:buSzPct val="100000"/>
            </a:pPr>
            <a:r>
              <a:rPr lang="en-US" sz="1600" b="1" dirty="0" smtClean="0">
                <a:solidFill>
                  <a:prstClr val="white"/>
                </a:solidFill>
                <a:latin typeface="HP Simplified" pitchFamily="34" charset="0"/>
                <a:cs typeface="HP Simplified" pitchFamily="34" charset="0"/>
              </a:rPr>
              <a:t>Business requirements of IT</a:t>
            </a:r>
          </a:p>
        </p:txBody>
      </p:sp>
      <p:sp>
        <p:nvSpPr>
          <p:cNvPr id="100" name="TextBox 99"/>
          <p:cNvSpPr txBox="1"/>
          <p:nvPr/>
        </p:nvSpPr>
        <p:spPr>
          <a:xfrm>
            <a:off x="5063208" y="4441408"/>
            <a:ext cx="3340206" cy="395088"/>
          </a:xfrm>
          <a:prstGeom prst="rect">
            <a:avLst/>
          </a:prstGeom>
          <a:noFill/>
        </p:spPr>
        <p:txBody>
          <a:bodyPr wrap="square" rtlCol="0" anchor="ctr">
            <a:noAutofit/>
          </a:bodyPr>
          <a:lstStyle/>
          <a:p>
            <a:pPr defTabSz="457200" fontAlgn="auto">
              <a:spcBef>
                <a:spcPts val="0"/>
              </a:spcBef>
              <a:spcAft>
                <a:spcPts val="0"/>
              </a:spcAft>
            </a:pPr>
            <a:endParaRPr lang="en-US" sz="2800" b="1" dirty="0">
              <a:solidFill>
                <a:prstClr val="black"/>
              </a:solidFill>
              <a:latin typeface="HP Simplified"/>
            </a:endParaRPr>
          </a:p>
        </p:txBody>
      </p:sp>
      <p:sp>
        <p:nvSpPr>
          <p:cNvPr id="101" name="TextBox 100"/>
          <p:cNvSpPr txBox="1"/>
          <p:nvPr/>
        </p:nvSpPr>
        <p:spPr bwMode="gray">
          <a:xfrm>
            <a:off x="329184" y="4788485"/>
            <a:ext cx="323009" cy="149332"/>
          </a:xfrm>
          <a:prstGeom prst="rect">
            <a:avLst/>
          </a:prstGeom>
        </p:spPr>
        <p:txBody>
          <a:bodyPr vert="horz" wrap="none" lIns="0" tIns="45720" rIns="91440" bIns="45720" rtlCol="0" anchor="ctr">
            <a:noAutofit/>
          </a:bodyPr>
          <a:lstStyle/>
          <a:p>
            <a:pPr defTabSz="914400" fontAlgn="auto">
              <a:spcBef>
                <a:spcPts val="0"/>
              </a:spcBef>
              <a:spcAft>
                <a:spcPts val="0"/>
              </a:spcAft>
            </a:pPr>
            <a:fld id="{6C5AF65D-6854-49AF-ABC5-48B5BA0EA842}" type="slidenum">
              <a:rPr lang="en-US" sz="700" smtClean="0">
                <a:solidFill>
                  <a:prstClr val="white"/>
                </a:solidFill>
                <a:latin typeface="HP Simplified"/>
                <a:cs typeface="HP Simplified"/>
              </a:rPr>
              <a:pPr defTabSz="914400" fontAlgn="auto">
                <a:spcBef>
                  <a:spcPts val="0"/>
                </a:spcBef>
                <a:spcAft>
                  <a:spcPts val="0"/>
                </a:spcAft>
              </a:pPr>
              <a:t>33</a:t>
            </a:fld>
            <a:endParaRPr lang="en-US" sz="700" dirty="0" smtClean="0">
              <a:solidFill>
                <a:prstClr val="white"/>
              </a:solidFill>
              <a:latin typeface="HP Simplified"/>
              <a:cs typeface="HP Simplified"/>
            </a:endParaRPr>
          </a:p>
        </p:txBody>
      </p:sp>
      <p:sp>
        <p:nvSpPr>
          <p:cNvPr id="83" name="Title 1"/>
          <p:cNvSpPr>
            <a:spLocks noGrp="1"/>
          </p:cNvSpPr>
          <p:nvPr>
            <p:ph type="title"/>
          </p:nvPr>
        </p:nvSpPr>
        <p:spPr>
          <a:xfrm>
            <a:off x="329184" y="235064"/>
            <a:ext cx="8117206" cy="430887"/>
          </a:xfrm>
        </p:spPr>
        <p:txBody>
          <a:bodyPr/>
          <a:lstStyle/>
          <a:p>
            <a:r>
              <a:rPr lang="en-US" dirty="0" smtClean="0"/>
              <a:t>Business demands: A New </a:t>
            </a:r>
            <a:r>
              <a:rPr lang="en-US" dirty="0"/>
              <a:t>S</a:t>
            </a:r>
            <a:r>
              <a:rPr lang="en-US" dirty="0" smtClean="0"/>
              <a:t>tyle of IT</a:t>
            </a:r>
            <a:endParaRPr lang="en-US" dirty="0"/>
          </a:p>
        </p:txBody>
      </p:sp>
      <p:grpSp>
        <p:nvGrpSpPr>
          <p:cNvPr id="2" name="Group 1"/>
          <p:cNvGrpSpPr/>
          <p:nvPr/>
        </p:nvGrpSpPr>
        <p:grpSpPr>
          <a:xfrm>
            <a:off x="440007" y="1303434"/>
            <a:ext cx="8291750" cy="900111"/>
            <a:chOff x="308337" y="1062039"/>
            <a:chExt cx="8291750" cy="900111"/>
          </a:xfrm>
        </p:grpSpPr>
        <p:sp>
          <p:nvSpPr>
            <p:cNvPr id="99" name="Round Diagonal Corner Rectangle 98"/>
            <p:cNvSpPr/>
            <p:nvPr/>
          </p:nvSpPr>
          <p:spPr>
            <a:xfrm>
              <a:off x="308337" y="1062039"/>
              <a:ext cx="8291750" cy="900111"/>
            </a:xfrm>
            <a:prstGeom prst="round2DiagRect">
              <a:avLst>
                <a:gd name="adj1" fmla="val 0"/>
                <a:gd name="adj2" fmla="val 0"/>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smtClean="0">
                <a:solidFill>
                  <a:prstClr val="black"/>
                </a:solidFill>
              </a:endParaRPr>
            </a:p>
          </p:txBody>
        </p:sp>
        <p:sp>
          <p:nvSpPr>
            <p:cNvPr id="88" name="Round Diagonal Corner Rectangle 87"/>
            <p:cNvSpPr/>
            <p:nvPr/>
          </p:nvSpPr>
          <p:spPr bwMode="auto">
            <a:xfrm rot="10800000" flipV="1">
              <a:off x="627845" y="1617641"/>
              <a:ext cx="1879807" cy="268308"/>
            </a:xfrm>
            <a:prstGeom prst="round2DiagRect">
              <a:avLst>
                <a:gd name="adj1" fmla="val 16667"/>
                <a:gd name="adj2" fmla="val 0"/>
              </a:avLst>
            </a:prstGeom>
            <a:noFill/>
            <a:ln w="57150" cmpd="sng">
              <a:noFill/>
              <a:miter lim="800000"/>
            </a:ln>
            <a:effectLst/>
          </p:spPr>
          <p:style>
            <a:lnRef idx="1">
              <a:schemeClr val="accent1"/>
            </a:lnRef>
            <a:fillRef idx="3">
              <a:schemeClr val="accent1"/>
            </a:fillRef>
            <a:effectRef idx="2">
              <a:schemeClr val="accent1"/>
            </a:effectRef>
            <a:fontRef idx="minor">
              <a:schemeClr val="lt1"/>
            </a:fontRef>
          </p:style>
          <p:txBody>
            <a:bodyPr lIns="91440" tIns="91440" rIns="91440" bIns="91440" anchor="ctr"/>
            <a:lstStyle/>
            <a:p>
              <a:pPr algn="ctr" defTabSz="456804">
                <a:lnSpc>
                  <a:spcPts val="1300"/>
                </a:lnSpc>
                <a:defRPr/>
              </a:pPr>
              <a:r>
                <a:rPr lang="en-US" sz="1400" b="1" dirty="0" smtClean="0">
                  <a:solidFill>
                    <a:srgbClr val="0096D6"/>
                  </a:solidFill>
                </a:rPr>
                <a:t>Driven by the business</a:t>
              </a:r>
              <a:endParaRPr lang="en-US" sz="1400" b="1" dirty="0">
                <a:solidFill>
                  <a:srgbClr val="0096D6"/>
                </a:solidFill>
              </a:endParaRPr>
            </a:p>
          </p:txBody>
        </p:sp>
        <p:sp>
          <p:nvSpPr>
            <p:cNvPr id="91" name="Round Diagonal Corner Rectangle 90"/>
            <p:cNvSpPr/>
            <p:nvPr/>
          </p:nvSpPr>
          <p:spPr bwMode="auto">
            <a:xfrm rot="10800000" flipV="1">
              <a:off x="6578393" y="1610326"/>
              <a:ext cx="1879807" cy="268308"/>
            </a:xfrm>
            <a:prstGeom prst="round2DiagRect">
              <a:avLst>
                <a:gd name="adj1" fmla="val 16667"/>
                <a:gd name="adj2" fmla="val 0"/>
              </a:avLst>
            </a:prstGeom>
            <a:noFill/>
            <a:ln w="57150" cmpd="sng">
              <a:noFill/>
              <a:miter lim="800000"/>
            </a:ln>
            <a:effectLst/>
          </p:spPr>
          <p:style>
            <a:lnRef idx="1">
              <a:schemeClr val="accent1"/>
            </a:lnRef>
            <a:fillRef idx="3">
              <a:schemeClr val="accent1"/>
            </a:fillRef>
            <a:effectRef idx="2">
              <a:schemeClr val="accent1"/>
            </a:effectRef>
            <a:fontRef idx="minor">
              <a:schemeClr val="lt1"/>
            </a:fontRef>
          </p:style>
          <p:txBody>
            <a:bodyPr lIns="91440" tIns="91440" rIns="91440" bIns="91440" anchor="ctr"/>
            <a:lstStyle/>
            <a:p>
              <a:pPr algn="ctr" defTabSz="456804">
                <a:lnSpc>
                  <a:spcPts val="1300"/>
                </a:lnSpc>
                <a:defRPr/>
              </a:pPr>
              <a:r>
                <a:rPr lang="en-US" sz="1400" b="1" dirty="0" smtClean="0">
                  <a:solidFill>
                    <a:srgbClr val="0096D6"/>
                  </a:solidFill>
                </a:rPr>
                <a:t>Enable business growth</a:t>
              </a:r>
              <a:endParaRPr lang="en-US" sz="1400" b="1" dirty="0">
                <a:solidFill>
                  <a:srgbClr val="0096D6"/>
                </a:solidFill>
              </a:endParaRPr>
            </a:p>
          </p:txBody>
        </p:sp>
        <p:sp>
          <p:nvSpPr>
            <p:cNvPr id="102" name="Round Diagonal Corner Rectangle 101"/>
            <p:cNvSpPr/>
            <p:nvPr/>
          </p:nvSpPr>
          <p:spPr bwMode="auto">
            <a:xfrm rot="10800000" flipV="1">
              <a:off x="2604256" y="1617642"/>
              <a:ext cx="1879807" cy="268308"/>
            </a:xfrm>
            <a:prstGeom prst="round2DiagRect">
              <a:avLst>
                <a:gd name="adj1" fmla="val 16667"/>
                <a:gd name="adj2" fmla="val 0"/>
              </a:avLst>
            </a:prstGeom>
            <a:noFill/>
            <a:ln w="57150" cmpd="sng">
              <a:noFill/>
              <a:miter lim="800000"/>
            </a:ln>
            <a:effectLst/>
          </p:spPr>
          <p:style>
            <a:lnRef idx="1">
              <a:schemeClr val="accent1"/>
            </a:lnRef>
            <a:fillRef idx="3">
              <a:schemeClr val="accent1"/>
            </a:fillRef>
            <a:effectRef idx="2">
              <a:schemeClr val="accent1"/>
            </a:effectRef>
            <a:fontRef idx="minor">
              <a:schemeClr val="lt1"/>
            </a:fontRef>
          </p:style>
          <p:txBody>
            <a:bodyPr lIns="91440" tIns="91440" rIns="91440" bIns="91440" anchor="ctr"/>
            <a:lstStyle/>
            <a:p>
              <a:pPr algn="ctr" defTabSz="456804">
                <a:lnSpc>
                  <a:spcPts val="1300"/>
                </a:lnSpc>
                <a:defRPr/>
              </a:pPr>
              <a:r>
                <a:rPr lang="en-US" sz="1400" b="1" dirty="0" smtClean="0">
                  <a:solidFill>
                    <a:srgbClr val="0096D6"/>
                  </a:solidFill>
                </a:rPr>
                <a:t>New IT delivery models</a:t>
              </a:r>
              <a:endParaRPr lang="en-US" sz="1400" b="1" dirty="0">
                <a:solidFill>
                  <a:srgbClr val="0096D6"/>
                </a:solidFill>
              </a:endParaRPr>
            </a:p>
          </p:txBody>
        </p:sp>
        <p:sp>
          <p:nvSpPr>
            <p:cNvPr id="103" name="Round Diagonal Corner Rectangle 102"/>
            <p:cNvSpPr/>
            <p:nvPr/>
          </p:nvSpPr>
          <p:spPr bwMode="auto">
            <a:xfrm rot="10800000" flipV="1">
              <a:off x="4618713" y="1617641"/>
              <a:ext cx="1879807" cy="268308"/>
            </a:xfrm>
            <a:prstGeom prst="round2DiagRect">
              <a:avLst>
                <a:gd name="adj1" fmla="val 16667"/>
                <a:gd name="adj2" fmla="val 0"/>
              </a:avLst>
            </a:prstGeom>
            <a:noFill/>
            <a:ln w="57150" cmpd="sng">
              <a:noFill/>
              <a:miter lim="800000"/>
            </a:ln>
            <a:effectLst/>
          </p:spPr>
          <p:style>
            <a:lnRef idx="1">
              <a:schemeClr val="accent1"/>
            </a:lnRef>
            <a:fillRef idx="3">
              <a:schemeClr val="accent1"/>
            </a:fillRef>
            <a:effectRef idx="2">
              <a:schemeClr val="accent1"/>
            </a:effectRef>
            <a:fontRef idx="minor">
              <a:schemeClr val="lt1"/>
            </a:fontRef>
          </p:style>
          <p:txBody>
            <a:bodyPr lIns="91440" tIns="91440" rIns="91440" bIns="91440" anchor="ctr"/>
            <a:lstStyle/>
            <a:p>
              <a:pPr algn="ctr" defTabSz="456804">
                <a:lnSpc>
                  <a:spcPts val="1300"/>
                </a:lnSpc>
                <a:defRPr/>
              </a:pPr>
              <a:r>
                <a:rPr lang="en-US" sz="1400" b="1" dirty="0" smtClean="0">
                  <a:solidFill>
                    <a:srgbClr val="0096D6"/>
                  </a:solidFill>
                </a:rPr>
                <a:t>Bridge consumer</a:t>
              </a:r>
              <a:br>
                <a:rPr lang="en-US" sz="1400" b="1" dirty="0" smtClean="0">
                  <a:solidFill>
                    <a:srgbClr val="0096D6"/>
                  </a:solidFill>
                </a:rPr>
              </a:br>
              <a:r>
                <a:rPr lang="en-US" sz="1400" b="1" dirty="0" smtClean="0">
                  <a:solidFill>
                    <a:srgbClr val="0096D6"/>
                  </a:solidFill>
                </a:rPr>
                <a:t>and enterprise</a:t>
              </a:r>
              <a:endParaRPr lang="en-US" sz="1400" b="1" dirty="0">
                <a:solidFill>
                  <a:srgbClr val="0096D6"/>
                </a:solidFill>
              </a:endParaRPr>
            </a:p>
          </p:txBody>
        </p:sp>
        <p:grpSp>
          <p:nvGrpSpPr>
            <p:cNvPr id="104" name="Group 82"/>
            <p:cNvGrpSpPr/>
            <p:nvPr/>
          </p:nvGrpSpPr>
          <p:grpSpPr>
            <a:xfrm>
              <a:off x="5223249" y="1182616"/>
              <a:ext cx="559090" cy="354362"/>
              <a:chOff x="5245695" y="3307229"/>
              <a:chExt cx="559090" cy="354362"/>
            </a:xfrm>
            <a:solidFill>
              <a:schemeClr val="accent1"/>
            </a:solidFill>
          </p:grpSpPr>
          <p:sp>
            <p:nvSpPr>
              <p:cNvPr id="105" name="Freeform 1843"/>
              <p:cNvSpPr>
                <a:spLocks/>
              </p:cNvSpPr>
              <p:nvPr/>
            </p:nvSpPr>
            <p:spPr bwMode="auto">
              <a:xfrm>
                <a:off x="5245695" y="3318741"/>
                <a:ext cx="480285" cy="342850"/>
              </a:xfrm>
              <a:custGeom>
                <a:avLst/>
                <a:gdLst/>
                <a:ahLst/>
                <a:cxnLst>
                  <a:cxn ang="0">
                    <a:pos x="348" y="244"/>
                  </a:cxn>
                  <a:cxn ang="0">
                    <a:pos x="326" y="260"/>
                  </a:cxn>
                  <a:cxn ang="0">
                    <a:pos x="300" y="264"/>
                  </a:cxn>
                  <a:cxn ang="0">
                    <a:pos x="282" y="262"/>
                  </a:cxn>
                  <a:cxn ang="0">
                    <a:pos x="254" y="246"/>
                  </a:cxn>
                  <a:cxn ang="0">
                    <a:pos x="246" y="238"/>
                  </a:cxn>
                  <a:cxn ang="0">
                    <a:pos x="240" y="226"/>
                  </a:cxn>
                  <a:cxn ang="0">
                    <a:pos x="234" y="198"/>
                  </a:cxn>
                  <a:cxn ang="0">
                    <a:pos x="240" y="168"/>
                  </a:cxn>
                  <a:cxn ang="0">
                    <a:pos x="288" y="116"/>
                  </a:cxn>
                  <a:cxn ang="0">
                    <a:pos x="178" y="8"/>
                  </a:cxn>
                  <a:cxn ang="0">
                    <a:pos x="152" y="0"/>
                  </a:cxn>
                  <a:cxn ang="0">
                    <a:pos x="126" y="8"/>
                  </a:cxn>
                  <a:cxn ang="0">
                    <a:pos x="166" y="296"/>
                  </a:cxn>
                  <a:cxn ang="0">
                    <a:pos x="202" y="262"/>
                  </a:cxn>
                  <a:cxn ang="0">
                    <a:pos x="224" y="252"/>
                  </a:cxn>
                  <a:cxn ang="0">
                    <a:pos x="234" y="252"/>
                  </a:cxn>
                  <a:cxn ang="0">
                    <a:pos x="248" y="254"/>
                  </a:cxn>
                  <a:cxn ang="0">
                    <a:pos x="276" y="268"/>
                  </a:cxn>
                  <a:cxn ang="0">
                    <a:pos x="284" y="278"/>
                  </a:cxn>
                  <a:cxn ang="0">
                    <a:pos x="300" y="284"/>
                  </a:cxn>
                  <a:cxn ang="0">
                    <a:pos x="322" y="290"/>
                  </a:cxn>
                  <a:cxn ang="0">
                    <a:pos x="342" y="302"/>
                  </a:cxn>
                  <a:cxn ang="0">
                    <a:pos x="358" y="332"/>
                  </a:cxn>
                  <a:cxn ang="0">
                    <a:pos x="374" y="348"/>
                  </a:cxn>
                  <a:cxn ang="0">
                    <a:pos x="394" y="368"/>
                  </a:cxn>
                  <a:cxn ang="0">
                    <a:pos x="402" y="406"/>
                  </a:cxn>
                  <a:cxn ang="0">
                    <a:pos x="412" y="414"/>
                  </a:cxn>
                  <a:cxn ang="0">
                    <a:pos x="432" y="444"/>
                  </a:cxn>
                  <a:cxn ang="0">
                    <a:pos x="432" y="478"/>
                  </a:cxn>
                  <a:cxn ang="0">
                    <a:pos x="402" y="522"/>
                  </a:cxn>
                  <a:cxn ang="0">
                    <a:pos x="412" y="530"/>
                  </a:cxn>
                  <a:cxn ang="0">
                    <a:pos x="432" y="536"/>
                  </a:cxn>
                  <a:cxn ang="0">
                    <a:pos x="446" y="534"/>
                  </a:cxn>
                  <a:cxn ang="0">
                    <a:pos x="458" y="526"/>
                  </a:cxn>
                  <a:cxn ang="0">
                    <a:pos x="468" y="498"/>
                  </a:cxn>
                  <a:cxn ang="0">
                    <a:pos x="472" y="494"/>
                  </a:cxn>
                  <a:cxn ang="0">
                    <a:pos x="490" y="504"/>
                  </a:cxn>
                  <a:cxn ang="0">
                    <a:pos x="506" y="504"/>
                  </a:cxn>
                  <a:cxn ang="0">
                    <a:pos x="524" y="494"/>
                  </a:cxn>
                  <a:cxn ang="0">
                    <a:pos x="534" y="476"/>
                  </a:cxn>
                  <a:cxn ang="0">
                    <a:pos x="532" y="456"/>
                  </a:cxn>
                  <a:cxn ang="0">
                    <a:pos x="556" y="464"/>
                  </a:cxn>
                  <a:cxn ang="0">
                    <a:pos x="576" y="458"/>
                  </a:cxn>
                  <a:cxn ang="0">
                    <a:pos x="588" y="444"/>
                  </a:cxn>
                  <a:cxn ang="0">
                    <a:pos x="590" y="414"/>
                  </a:cxn>
                  <a:cxn ang="0">
                    <a:pos x="608" y="420"/>
                  </a:cxn>
                  <a:cxn ang="0">
                    <a:pos x="622" y="416"/>
                  </a:cxn>
                  <a:cxn ang="0">
                    <a:pos x="634" y="408"/>
                  </a:cxn>
                  <a:cxn ang="0">
                    <a:pos x="644" y="390"/>
                  </a:cxn>
                  <a:cxn ang="0">
                    <a:pos x="642" y="370"/>
                  </a:cxn>
                  <a:cxn ang="0">
                    <a:pos x="462" y="190"/>
                  </a:cxn>
                </a:cxnLst>
                <a:rect l="0" t="0" r="r" b="b"/>
                <a:pathLst>
                  <a:path w="646" h="536">
                    <a:moveTo>
                      <a:pt x="462" y="190"/>
                    </a:moveTo>
                    <a:lnTo>
                      <a:pt x="402" y="190"/>
                    </a:lnTo>
                    <a:lnTo>
                      <a:pt x="348" y="244"/>
                    </a:lnTo>
                    <a:lnTo>
                      <a:pt x="348" y="244"/>
                    </a:lnTo>
                    <a:lnTo>
                      <a:pt x="338" y="254"/>
                    </a:lnTo>
                    <a:lnTo>
                      <a:pt x="326" y="260"/>
                    </a:lnTo>
                    <a:lnTo>
                      <a:pt x="314" y="264"/>
                    </a:lnTo>
                    <a:lnTo>
                      <a:pt x="300" y="264"/>
                    </a:lnTo>
                    <a:lnTo>
                      <a:pt x="300" y="264"/>
                    </a:lnTo>
                    <a:lnTo>
                      <a:pt x="292" y="264"/>
                    </a:lnTo>
                    <a:lnTo>
                      <a:pt x="282" y="262"/>
                    </a:lnTo>
                    <a:lnTo>
                      <a:pt x="282" y="262"/>
                    </a:lnTo>
                    <a:lnTo>
                      <a:pt x="268" y="256"/>
                    </a:lnTo>
                    <a:lnTo>
                      <a:pt x="254" y="246"/>
                    </a:lnTo>
                    <a:lnTo>
                      <a:pt x="254" y="246"/>
                    </a:lnTo>
                    <a:lnTo>
                      <a:pt x="254" y="244"/>
                    </a:lnTo>
                    <a:lnTo>
                      <a:pt x="254" y="244"/>
                    </a:lnTo>
                    <a:lnTo>
                      <a:pt x="246" y="238"/>
                    </a:lnTo>
                    <a:lnTo>
                      <a:pt x="246" y="238"/>
                    </a:lnTo>
                    <a:lnTo>
                      <a:pt x="240" y="226"/>
                    </a:lnTo>
                    <a:lnTo>
                      <a:pt x="240" y="226"/>
                    </a:lnTo>
                    <a:lnTo>
                      <a:pt x="236" y="218"/>
                    </a:lnTo>
                    <a:lnTo>
                      <a:pt x="234" y="208"/>
                    </a:lnTo>
                    <a:lnTo>
                      <a:pt x="234" y="198"/>
                    </a:lnTo>
                    <a:lnTo>
                      <a:pt x="234" y="186"/>
                    </a:lnTo>
                    <a:lnTo>
                      <a:pt x="236" y="178"/>
                    </a:lnTo>
                    <a:lnTo>
                      <a:pt x="240" y="168"/>
                    </a:lnTo>
                    <a:lnTo>
                      <a:pt x="246" y="158"/>
                    </a:lnTo>
                    <a:lnTo>
                      <a:pt x="254" y="150"/>
                    </a:lnTo>
                    <a:lnTo>
                      <a:pt x="288" y="116"/>
                    </a:lnTo>
                    <a:lnTo>
                      <a:pt x="186" y="14"/>
                    </a:lnTo>
                    <a:lnTo>
                      <a:pt x="186" y="14"/>
                    </a:lnTo>
                    <a:lnTo>
                      <a:pt x="178" y="8"/>
                    </a:lnTo>
                    <a:lnTo>
                      <a:pt x="170" y="4"/>
                    </a:lnTo>
                    <a:lnTo>
                      <a:pt x="162" y="0"/>
                    </a:lnTo>
                    <a:lnTo>
                      <a:pt x="152" y="0"/>
                    </a:lnTo>
                    <a:lnTo>
                      <a:pt x="144" y="0"/>
                    </a:lnTo>
                    <a:lnTo>
                      <a:pt x="134" y="4"/>
                    </a:lnTo>
                    <a:lnTo>
                      <a:pt x="126" y="8"/>
                    </a:lnTo>
                    <a:lnTo>
                      <a:pt x="118" y="14"/>
                    </a:lnTo>
                    <a:lnTo>
                      <a:pt x="0" y="132"/>
                    </a:lnTo>
                    <a:lnTo>
                      <a:pt x="166" y="296"/>
                    </a:lnTo>
                    <a:lnTo>
                      <a:pt x="192" y="270"/>
                    </a:lnTo>
                    <a:lnTo>
                      <a:pt x="192" y="270"/>
                    </a:lnTo>
                    <a:lnTo>
                      <a:pt x="202" y="262"/>
                    </a:lnTo>
                    <a:lnTo>
                      <a:pt x="214" y="256"/>
                    </a:lnTo>
                    <a:lnTo>
                      <a:pt x="214" y="256"/>
                    </a:lnTo>
                    <a:lnTo>
                      <a:pt x="224" y="252"/>
                    </a:lnTo>
                    <a:lnTo>
                      <a:pt x="234" y="252"/>
                    </a:lnTo>
                    <a:lnTo>
                      <a:pt x="234" y="252"/>
                    </a:lnTo>
                    <a:lnTo>
                      <a:pt x="234" y="252"/>
                    </a:lnTo>
                    <a:lnTo>
                      <a:pt x="234" y="252"/>
                    </a:lnTo>
                    <a:lnTo>
                      <a:pt x="248" y="254"/>
                    </a:lnTo>
                    <a:lnTo>
                      <a:pt x="248" y="254"/>
                    </a:lnTo>
                    <a:lnTo>
                      <a:pt x="264" y="258"/>
                    </a:lnTo>
                    <a:lnTo>
                      <a:pt x="276" y="268"/>
                    </a:lnTo>
                    <a:lnTo>
                      <a:pt x="276" y="268"/>
                    </a:lnTo>
                    <a:lnTo>
                      <a:pt x="278" y="270"/>
                    </a:lnTo>
                    <a:lnTo>
                      <a:pt x="278" y="270"/>
                    </a:lnTo>
                    <a:lnTo>
                      <a:pt x="284" y="278"/>
                    </a:lnTo>
                    <a:lnTo>
                      <a:pt x="288" y="286"/>
                    </a:lnTo>
                    <a:lnTo>
                      <a:pt x="288" y="286"/>
                    </a:lnTo>
                    <a:lnTo>
                      <a:pt x="300" y="284"/>
                    </a:lnTo>
                    <a:lnTo>
                      <a:pt x="300" y="284"/>
                    </a:lnTo>
                    <a:lnTo>
                      <a:pt x="312" y="286"/>
                    </a:lnTo>
                    <a:lnTo>
                      <a:pt x="322" y="290"/>
                    </a:lnTo>
                    <a:lnTo>
                      <a:pt x="332" y="294"/>
                    </a:lnTo>
                    <a:lnTo>
                      <a:pt x="342" y="302"/>
                    </a:lnTo>
                    <a:lnTo>
                      <a:pt x="342" y="302"/>
                    </a:lnTo>
                    <a:lnTo>
                      <a:pt x="350" y="312"/>
                    </a:lnTo>
                    <a:lnTo>
                      <a:pt x="354" y="322"/>
                    </a:lnTo>
                    <a:lnTo>
                      <a:pt x="358" y="332"/>
                    </a:lnTo>
                    <a:lnTo>
                      <a:pt x="360" y="342"/>
                    </a:lnTo>
                    <a:lnTo>
                      <a:pt x="360" y="342"/>
                    </a:lnTo>
                    <a:lnTo>
                      <a:pt x="374" y="348"/>
                    </a:lnTo>
                    <a:lnTo>
                      <a:pt x="384" y="358"/>
                    </a:lnTo>
                    <a:lnTo>
                      <a:pt x="384" y="358"/>
                    </a:lnTo>
                    <a:lnTo>
                      <a:pt x="394" y="368"/>
                    </a:lnTo>
                    <a:lnTo>
                      <a:pt x="400" y="380"/>
                    </a:lnTo>
                    <a:lnTo>
                      <a:pt x="402" y="394"/>
                    </a:lnTo>
                    <a:lnTo>
                      <a:pt x="402" y="406"/>
                    </a:lnTo>
                    <a:lnTo>
                      <a:pt x="402" y="406"/>
                    </a:lnTo>
                    <a:lnTo>
                      <a:pt x="412" y="414"/>
                    </a:lnTo>
                    <a:lnTo>
                      <a:pt x="412" y="414"/>
                    </a:lnTo>
                    <a:lnTo>
                      <a:pt x="422" y="422"/>
                    </a:lnTo>
                    <a:lnTo>
                      <a:pt x="428" y="432"/>
                    </a:lnTo>
                    <a:lnTo>
                      <a:pt x="432" y="444"/>
                    </a:lnTo>
                    <a:lnTo>
                      <a:pt x="434" y="456"/>
                    </a:lnTo>
                    <a:lnTo>
                      <a:pt x="434" y="466"/>
                    </a:lnTo>
                    <a:lnTo>
                      <a:pt x="432" y="478"/>
                    </a:lnTo>
                    <a:lnTo>
                      <a:pt x="428" y="490"/>
                    </a:lnTo>
                    <a:lnTo>
                      <a:pt x="420" y="500"/>
                    </a:lnTo>
                    <a:lnTo>
                      <a:pt x="402" y="522"/>
                    </a:lnTo>
                    <a:lnTo>
                      <a:pt x="406" y="526"/>
                    </a:lnTo>
                    <a:lnTo>
                      <a:pt x="406" y="526"/>
                    </a:lnTo>
                    <a:lnTo>
                      <a:pt x="412" y="530"/>
                    </a:lnTo>
                    <a:lnTo>
                      <a:pt x="418" y="534"/>
                    </a:lnTo>
                    <a:lnTo>
                      <a:pt x="424" y="536"/>
                    </a:lnTo>
                    <a:lnTo>
                      <a:pt x="432" y="536"/>
                    </a:lnTo>
                    <a:lnTo>
                      <a:pt x="432" y="536"/>
                    </a:lnTo>
                    <a:lnTo>
                      <a:pt x="438" y="536"/>
                    </a:lnTo>
                    <a:lnTo>
                      <a:pt x="446" y="534"/>
                    </a:lnTo>
                    <a:lnTo>
                      <a:pt x="452" y="530"/>
                    </a:lnTo>
                    <a:lnTo>
                      <a:pt x="458" y="526"/>
                    </a:lnTo>
                    <a:lnTo>
                      <a:pt x="458" y="526"/>
                    </a:lnTo>
                    <a:lnTo>
                      <a:pt x="464" y="518"/>
                    </a:lnTo>
                    <a:lnTo>
                      <a:pt x="468" y="508"/>
                    </a:lnTo>
                    <a:lnTo>
                      <a:pt x="468" y="498"/>
                    </a:lnTo>
                    <a:lnTo>
                      <a:pt x="466" y="488"/>
                    </a:lnTo>
                    <a:lnTo>
                      <a:pt x="472" y="494"/>
                    </a:lnTo>
                    <a:lnTo>
                      <a:pt x="472" y="494"/>
                    </a:lnTo>
                    <a:lnTo>
                      <a:pt x="478" y="498"/>
                    </a:lnTo>
                    <a:lnTo>
                      <a:pt x="484" y="502"/>
                    </a:lnTo>
                    <a:lnTo>
                      <a:pt x="490" y="504"/>
                    </a:lnTo>
                    <a:lnTo>
                      <a:pt x="498" y="504"/>
                    </a:lnTo>
                    <a:lnTo>
                      <a:pt x="498" y="504"/>
                    </a:lnTo>
                    <a:lnTo>
                      <a:pt x="506" y="504"/>
                    </a:lnTo>
                    <a:lnTo>
                      <a:pt x="512" y="502"/>
                    </a:lnTo>
                    <a:lnTo>
                      <a:pt x="518" y="498"/>
                    </a:lnTo>
                    <a:lnTo>
                      <a:pt x="524" y="494"/>
                    </a:lnTo>
                    <a:lnTo>
                      <a:pt x="524" y="494"/>
                    </a:lnTo>
                    <a:lnTo>
                      <a:pt x="530" y="486"/>
                    </a:lnTo>
                    <a:lnTo>
                      <a:pt x="534" y="476"/>
                    </a:lnTo>
                    <a:lnTo>
                      <a:pt x="534" y="466"/>
                    </a:lnTo>
                    <a:lnTo>
                      <a:pt x="532" y="456"/>
                    </a:lnTo>
                    <a:lnTo>
                      <a:pt x="532" y="456"/>
                    </a:lnTo>
                    <a:lnTo>
                      <a:pt x="544" y="462"/>
                    </a:lnTo>
                    <a:lnTo>
                      <a:pt x="556" y="464"/>
                    </a:lnTo>
                    <a:lnTo>
                      <a:pt x="556" y="464"/>
                    </a:lnTo>
                    <a:lnTo>
                      <a:pt x="562" y="464"/>
                    </a:lnTo>
                    <a:lnTo>
                      <a:pt x="570" y="462"/>
                    </a:lnTo>
                    <a:lnTo>
                      <a:pt x="576" y="458"/>
                    </a:lnTo>
                    <a:lnTo>
                      <a:pt x="582" y="454"/>
                    </a:lnTo>
                    <a:lnTo>
                      <a:pt x="582" y="454"/>
                    </a:lnTo>
                    <a:lnTo>
                      <a:pt x="588" y="444"/>
                    </a:lnTo>
                    <a:lnTo>
                      <a:pt x="592" y="434"/>
                    </a:lnTo>
                    <a:lnTo>
                      <a:pt x="592" y="424"/>
                    </a:lnTo>
                    <a:lnTo>
                      <a:pt x="590" y="414"/>
                    </a:lnTo>
                    <a:lnTo>
                      <a:pt x="590" y="414"/>
                    </a:lnTo>
                    <a:lnTo>
                      <a:pt x="598" y="418"/>
                    </a:lnTo>
                    <a:lnTo>
                      <a:pt x="608" y="420"/>
                    </a:lnTo>
                    <a:lnTo>
                      <a:pt x="608" y="420"/>
                    </a:lnTo>
                    <a:lnTo>
                      <a:pt x="616" y="418"/>
                    </a:lnTo>
                    <a:lnTo>
                      <a:pt x="622" y="416"/>
                    </a:lnTo>
                    <a:lnTo>
                      <a:pt x="628" y="414"/>
                    </a:lnTo>
                    <a:lnTo>
                      <a:pt x="634" y="408"/>
                    </a:lnTo>
                    <a:lnTo>
                      <a:pt x="634" y="408"/>
                    </a:lnTo>
                    <a:lnTo>
                      <a:pt x="640" y="404"/>
                    </a:lnTo>
                    <a:lnTo>
                      <a:pt x="642" y="396"/>
                    </a:lnTo>
                    <a:lnTo>
                      <a:pt x="644" y="390"/>
                    </a:lnTo>
                    <a:lnTo>
                      <a:pt x="646" y="382"/>
                    </a:lnTo>
                    <a:lnTo>
                      <a:pt x="644" y="376"/>
                    </a:lnTo>
                    <a:lnTo>
                      <a:pt x="642" y="370"/>
                    </a:lnTo>
                    <a:lnTo>
                      <a:pt x="640" y="362"/>
                    </a:lnTo>
                    <a:lnTo>
                      <a:pt x="634" y="356"/>
                    </a:lnTo>
                    <a:lnTo>
                      <a:pt x="462" y="1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1000" dirty="0">
                  <a:solidFill>
                    <a:srgbClr val="0096D6"/>
                  </a:solidFill>
                  <a:latin typeface="HP Simplified"/>
                </a:endParaRPr>
              </a:p>
            </p:txBody>
          </p:sp>
          <p:sp>
            <p:nvSpPr>
              <p:cNvPr id="106" name="Freeform 1844"/>
              <p:cNvSpPr>
                <a:spLocks/>
              </p:cNvSpPr>
              <p:nvPr/>
            </p:nvSpPr>
            <p:spPr bwMode="auto">
              <a:xfrm>
                <a:off x="5363163" y="3495283"/>
                <a:ext cx="187355" cy="166308"/>
              </a:xfrm>
              <a:custGeom>
                <a:avLst/>
                <a:gdLst/>
                <a:ahLst/>
                <a:cxnLst>
                  <a:cxn ang="0">
                    <a:pos x="228" y="150"/>
                  </a:cxn>
                  <a:cxn ang="0">
                    <a:pos x="212" y="148"/>
                  </a:cxn>
                  <a:cxn ang="0">
                    <a:pos x="218" y="136"/>
                  </a:cxn>
                  <a:cxn ang="0">
                    <a:pos x="220" y="116"/>
                  </a:cxn>
                  <a:cxn ang="0">
                    <a:pos x="210" y="98"/>
                  </a:cxn>
                  <a:cxn ang="0">
                    <a:pos x="198" y="90"/>
                  </a:cxn>
                  <a:cxn ang="0">
                    <a:pos x="184" y="88"/>
                  </a:cxn>
                  <a:cxn ang="0">
                    <a:pos x="176" y="78"/>
                  </a:cxn>
                  <a:cxn ang="0">
                    <a:pos x="168" y="44"/>
                  </a:cxn>
                  <a:cxn ang="0">
                    <a:pos x="154" y="36"/>
                  </a:cxn>
                  <a:cxn ang="0">
                    <a:pos x="142" y="32"/>
                  </a:cxn>
                  <a:cxn ang="0">
                    <a:pos x="120" y="38"/>
                  </a:cxn>
                  <a:cxn ang="0">
                    <a:pos x="112" y="48"/>
                  </a:cxn>
                  <a:cxn ang="0">
                    <a:pos x="108" y="18"/>
                  </a:cxn>
                  <a:cxn ang="0">
                    <a:pos x="102" y="10"/>
                  </a:cxn>
                  <a:cxn ang="0">
                    <a:pos x="90" y="2"/>
                  </a:cxn>
                  <a:cxn ang="0">
                    <a:pos x="76" y="0"/>
                  </a:cxn>
                  <a:cxn ang="0">
                    <a:pos x="58" y="4"/>
                  </a:cxn>
                  <a:cxn ang="0">
                    <a:pos x="16" y="44"/>
                  </a:cxn>
                  <a:cxn ang="0">
                    <a:pos x="8" y="54"/>
                  </a:cxn>
                  <a:cxn ang="0">
                    <a:pos x="2" y="66"/>
                  </a:cxn>
                  <a:cxn ang="0">
                    <a:pos x="6" y="96"/>
                  </a:cxn>
                  <a:cxn ang="0">
                    <a:pos x="16" y="106"/>
                  </a:cxn>
                  <a:cxn ang="0">
                    <a:pos x="38" y="112"/>
                  </a:cxn>
                  <a:cxn ang="0">
                    <a:pos x="54" y="108"/>
                  </a:cxn>
                  <a:cxn ang="0">
                    <a:pos x="50" y="130"/>
                  </a:cxn>
                  <a:cxn ang="0">
                    <a:pos x="60" y="150"/>
                  </a:cxn>
                  <a:cxn ang="0">
                    <a:pos x="80" y="160"/>
                  </a:cxn>
                  <a:cxn ang="0">
                    <a:pos x="94" y="160"/>
                  </a:cxn>
                  <a:cxn ang="0">
                    <a:pos x="98" y="168"/>
                  </a:cxn>
                  <a:cxn ang="0">
                    <a:pos x="108" y="200"/>
                  </a:cxn>
                  <a:cxn ang="0">
                    <a:pos x="122" y="208"/>
                  </a:cxn>
                  <a:cxn ang="0">
                    <a:pos x="134" y="210"/>
                  </a:cxn>
                  <a:cxn ang="0">
                    <a:pos x="150" y="206"/>
                  </a:cxn>
                  <a:cxn ang="0">
                    <a:pos x="152" y="242"/>
                  </a:cxn>
                  <a:cxn ang="0">
                    <a:pos x="172" y="256"/>
                  </a:cxn>
                  <a:cxn ang="0">
                    <a:pos x="192" y="258"/>
                  </a:cxn>
                  <a:cxn ang="0">
                    <a:pos x="210" y="248"/>
                  </a:cxn>
                  <a:cxn ang="0">
                    <a:pos x="218" y="238"/>
                  </a:cxn>
                  <a:cxn ang="0">
                    <a:pos x="244" y="208"/>
                  </a:cxn>
                  <a:cxn ang="0">
                    <a:pos x="252" y="188"/>
                  </a:cxn>
                  <a:cxn ang="0">
                    <a:pos x="248" y="168"/>
                  </a:cxn>
                </a:cxnLst>
                <a:rect l="0" t="0" r="r" b="b"/>
                <a:pathLst>
                  <a:path w="252" h="260">
                    <a:moveTo>
                      <a:pt x="240" y="156"/>
                    </a:moveTo>
                    <a:lnTo>
                      <a:pt x="240" y="156"/>
                    </a:lnTo>
                    <a:lnTo>
                      <a:pt x="228" y="150"/>
                    </a:lnTo>
                    <a:lnTo>
                      <a:pt x="216" y="148"/>
                    </a:lnTo>
                    <a:lnTo>
                      <a:pt x="216" y="148"/>
                    </a:lnTo>
                    <a:lnTo>
                      <a:pt x="212" y="148"/>
                    </a:lnTo>
                    <a:lnTo>
                      <a:pt x="212" y="148"/>
                    </a:lnTo>
                    <a:lnTo>
                      <a:pt x="216" y="142"/>
                    </a:lnTo>
                    <a:lnTo>
                      <a:pt x="218" y="136"/>
                    </a:lnTo>
                    <a:lnTo>
                      <a:pt x="220" y="130"/>
                    </a:lnTo>
                    <a:lnTo>
                      <a:pt x="220" y="122"/>
                    </a:lnTo>
                    <a:lnTo>
                      <a:pt x="220" y="116"/>
                    </a:lnTo>
                    <a:lnTo>
                      <a:pt x="218" y="110"/>
                    </a:lnTo>
                    <a:lnTo>
                      <a:pt x="214" y="104"/>
                    </a:lnTo>
                    <a:lnTo>
                      <a:pt x="210" y="98"/>
                    </a:lnTo>
                    <a:lnTo>
                      <a:pt x="210" y="98"/>
                    </a:lnTo>
                    <a:lnTo>
                      <a:pt x="204" y="94"/>
                    </a:lnTo>
                    <a:lnTo>
                      <a:pt x="198" y="90"/>
                    </a:lnTo>
                    <a:lnTo>
                      <a:pt x="192" y="88"/>
                    </a:lnTo>
                    <a:lnTo>
                      <a:pt x="184" y="88"/>
                    </a:lnTo>
                    <a:lnTo>
                      <a:pt x="184" y="88"/>
                    </a:lnTo>
                    <a:lnTo>
                      <a:pt x="172" y="90"/>
                    </a:lnTo>
                    <a:lnTo>
                      <a:pt x="172" y="90"/>
                    </a:lnTo>
                    <a:lnTo>
                      <a:pt x="176" y="78"/>
                    </a:lnTo>
                    <a:lnTo>
                      <a:pt x="178" y="66"/>
                    </a:lnTo>
                    <a:lnTo>
                      <a:pt x="174" y="54"/>
                    </a:lnTo>
                    <a:lnTo>
                      <a:pt x="168" y="44"/>
                    </a:lnTo>
                    <a:lnTo>
                      <a:pt x="168" y="44"/>
                    </a:lnTo>
                    <a:lnTo>
                      <a:pt x="162" y="38"/>
                    </a:lnTo>
                    <a:lnTo>
                      <a:pt x="154" y="36"/>
                    </a:lnTo>
                    <a:lnTo>
                      <a:pt x="148" y="34"/>
                    </a:lnTo>
                    <a:lnTo>
                      <a:pt x="142" y="32"/>
                    </a:lnTo>
                    <a:lnTo>
                      <a:pt x="142" y="32"/>
                    </a:lnTo>
                    <a:lnTo>
                      <a:pt x="134" y="34"/>
                    </a:lnTo>
                    <a:lnTo>
                      <a:pt x="128" y="36"/>
                    </a:lnTo>
                    <a:lnTo>
                      <a:pt x="120" y="38"/>
                    </a:lnTo>
                    <a:lnTo>
                      <a:pt x="116" y="44"/>
                    </a:lnTo>
                    <a:lnTo>
                      <a:pt x="112" y="48"/>
                    </a:lnTo>
                    <a:lnTo>
                      <a:pt x="112" y="48"/>
                    </a:lnTo>
                    <a:lnTo>
                      <a:pt x="112" y="38"/>
                    </a:lnTo>
                    <a:lnTo>
                      <a:pt x="112" y="28"/>
                    </a:lnTo>
                    <a:lnTo>
                      <a:pt x="108" y="18"/>
                    </a:lnTo>
                    <a:lnTo>
                      <a:pt x="102" y="10"/>
                    </a:lnTo>
                    <a:lnTo>
                      <a:pt x="102" y="10"/>
                    </a:lnTo>
                    <a:lnTo>
                      <a:pt x="102" y="10"/>
                    </a:lnTo>
                    <a:lnTo>
                      <a:pt x="102" y="10"/>
                    </a:lnTo>
                    <a:lnTo>
                      <a:pt x="96" y="6"/>
                    </a:lnTo>
                    <a:lnTo>
                      <a:pt x="90" y="2"/>
                    </a:lnTo>
                    <a:lnTo>
                      <a:pt x="84" y="0"/>
                    </a:lnTo>
                    <a:lnTo>
                      <a:pt x="76" y="0"/>
                    </a:lnTo>
                    <a:lnTo>
                      <a:pt x="76" y="0"/>
                    </a:lnTo>
                    <a:lnTo>
                      <a:pt x="68" y="0"/>
                    </a:lnTo>
                    <a:lnTo>
                      <a:pt x="68" y="0"/>
                    </a:lnTo>
                    <a:lnTo>
                      <a:pt x="58" y="4"/>
                    </a:lnTo>
                    <a:lnTo>
                      <a:pt x="50" y="10"/>
                    </a:lnTo>
                    <a:lnTo>
                      <a:pt x="24" y="36"/>
                    </a:lnTo>
                    <a:lnTo>
                      <a:pt x="16" y="44"/>
                    </a:lnTo>
                    <a:lnTo>
                      <a:pt x="12" y="50"/>
                    </a:lnTo>
                    <a:lnTo>
                      <a:pt x="12" y="50"/>
                    </a:lnTo>
                    <a:lnTo>
                      <a:pt x="8" y="54"/>
                    </a:lnTo>
                    <a:lnTo>
                      <a:pt x="8" y="54"/>
                    </a:lnTo>
                    <a:lnTo>
                      <a:pt x="4" y="60"/>
                    </a:lnTo>
                    <a:lnTo>
                      <a:pt x="2" y="66"/>
                    </a:lnTo>
                    <a:lnTo>
                      <a:pt x="0" y="78"/>
                    </a:lnTo>
                    <a:lnTo>
                      <a:pt x="4" y="90"/>
                    </a:lnTo>
                    <a:lnTo>
                      <a:pt x="6" y="96"/>
                    </a:lnTo>
                    <a:lnTo>
                      <a:pt x="12" y="102"/>
                    </a:lnTo>
                    <a:lnTo>
                      <a:pt x="12" y="102"/>
                    </a:lnTo>
                    <a:lnTo>
                      <a:pt x="16" y="106"/>
                    </a:lnTo>
                    <a:lnTo>
                      <a:pt x="24" y="110"/>
                    </a:lnTo>
                    <a:lnTo>
                      <a:pt x="30" y="112"/>
                    </a:lnTo>
                    <a:lnTo>
                      <a:pt x="38" y="112"/>
                    </a:lnTo>
                    <a:lnTo>
                      <a:pt x="38" y="112"/>
                    </a:lnTo>
                    <a:lnTo>
                      <a:pt x="46" y="112"/>
                    </a:lnTo>
                    <a:lnTo>
                      <a:pt x="54" y="108"/>
                    </a:lnTo>
                    <a:lnTo>
                      <a:pt x="54" y="108"/>
                    </a:lnTo>
                    <a:lnTo>
                      <a:pt x="50" y="120"/>
                    </a:lnTo>
                    <a:lnTo>
                      <a:pt x="50" y="130"/>
                    </a:lnTo>
                    <a:lnTo>
                      <a:pt x="54" y="142"/>
                    </a:lnTo>
                    <a:lnTo>
                      <a:pt x="60" y="150"/>
                    </a:lnTo>
                    <a:lnTo>
                      <a:pt x="60" y="150"/>
                    </a:lnTo>
                    <a:lnTo>
                      <a:pt x="66" y="156"/>
                    </a:lnTo>
                    <a:lnTo>
                      <a:pt x="72" y="158"/>
                    </a:lnTo>
                    <a:lnTo>
                      <a:pt x="80" y="160"/>
                    </a:lnTo>
                    <a:lnTo>
                      <a:pt x="86" y="162"/>
                    </a:lnTo>
                    <a:lnTo>
                      <a:pt x="86" y="162"/>
                    </a:lnTo>
                    <a:lnTo>
                      <a:pt x="94" y="160"/>
                    </a:lnTo>
                    <a:lnTo>
                      <a:pt x="102" y="158"/>
                    </a:lnTo>
                    <a:lnTo>
                      <a:pt x="102" y="158"/>
                    </a:lnTo>
                    <a:lnTo>
                      <a:pt x="98" y="168"/>
                    </a:lnTo>
                    <a:lnTo>
                      <a:pt x="98" y="180"/>
                    </a:lnTo>
                    <a:lnTo>
                      <a:pt x="102" y="190"/>
                    </a:lnTo>
                    <a:lnTo>
                      <a:pt x="108" y="200"/>
                    </a:lnTo>
                    <a:lnTo>
                      <a:pt x="108" y="200"/>
                    </a:lnTo>
                    <a:lnTo>
                      <a:pt x="114" y="204"/>
                    </a:lnTo>
                    <a:lnTo>
                      <a:pt x="122" y="208"/>
                    </a:lnTo>
                    <a:lnTo>
                      <a:pt x="128" y="210"/>
                    </a:lnTo>
                    <a:lnTo>
                      <a:pt x="134" y="210"/>
                    </a:lnTo>
                    <a:lnTo>
                      <a:pt x="134" y="210"/>
                    </a:lnTo>
                    <a:lnTo>
                      <a:pt x="144" y="210"/>
                    </a:lnTo>
                    <a:lnTo>
                      <a:pt x="150" y="206"/>
                    </a:lnTo>
                    <a:lnTo>
                      <a:pt x="150" y="206"/>
                    </a:lnTo>
                    <a:lnTo>
                      <a:pt x="148" y="218"/>
                    </a:lnTo>
                    <a:lnTo>
                      <a:pt x="148" y="230"/>
                    </a:lnTo>
                    <a:lnTo>
                      <a:pt x="152" y="242"/>
                    </a:lnTo>
                    <a:lnTo>
                      <a:pt x="160" y="250"/>
                    </a:lnTo>
                    <a:lnTo>
                      <a:pt x="160" y="250"/>
                    </a:lnTo>
                    <a:lnTo>
                      <a:pt x="172" y="256"/>
                    </a:lnTo>
                    <a:lnTo>
                      <a:pt x="184" y="260"/>
                    </a:lnTo>
                    <a:lnTo>
                      <a:pt x="184" y="260"/>
                    </a:lnTo>
                    <a:lnTo>
                      <a:pt x="192" y="258"/>
                    </a:lnTo>
                    <a:lnTo>
                      <a:pt x="198" y="256"/>
                    </a:lnTo>
                    <a:lnTo>
                      <a:pt x="204" y="252"/>
                    </a:lnTo>
                    <a:lnTo>
                      <a:pt x="210" y="248"/>
                    </a:lnTo>
                    <a:lnTo>
                      <a:pt x="210" y="248"/>
                    </a:lnTo>
                    <a:lnTo>
                      <a:pt x="212" y="246"/>
                    </a:lnTo>
                    <a:lnTo>
                      <a:pt x="218" y="238"/>
                    </a:lnTo>
                    <a:lnTo>
                      <a:pt x="226" y="228"/>
                    </a:lnTo>
                    <a:lnTo>
                      <a:pt x="244" y="208"/>
                    </a:lnTo>
                    <a:lnTo>
                      <a:pt x="244" y="208"/>
                    </a:lnTo>
                    <a:lnTo>
                      <a:pt x="248" y="202"/>
                    </a:lnTo>
                    <a:lnTo>
                      <a:pt x="250" y="196"/>
                    </a:lnTo>
                    <a:lnTo>
                      <a:pt x="252" y="188"/>
                    </a:lnTo>
                    <a:lnTo>
                      <a:pt x="252" y="182"/>
                    </a:lnTo>
                    <a:lnTo>
                      <a:pt x="250" y="174"/>
                    </a:lnTo>
                    <a:lnTo>
                      <a:pt x="248" y="168"/>
                    </a:lnTo>
                    <a:lnTo>
                      <a:pt x="244" y="162"/>
                    </a:lnTo>
                    <a:lnTo>
                      <a:pt x="240" y="1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1000" dirty="0">
                  <a:solidFill>
                    <a:srgbClr val="0096D6"/>
                  </a:solidFill>
                  <a:latin typeface="HP Simplified"/>
                </a:endParaRPr>
              </a:p>
            </p:txBody>
          </p:sp>
          <p:sp>
            <p:nvSpPr>
              <p:cNvPr id="107" name="Freeform 1846"/>
              <p:cNvSpPr>
                <a:spLocks/>
              </p:cNvSpPr>
              <p:nvPr/>
            </p:nvSpPr>
            <p:spPr bwMode="auto">
              <a:xfrm>
                <a:off x="5437509" y="3307229"/>
                <a:ext cx="367276" cy="203407"/>
              </a:xfrm>
              <a:custGeom>
                <a:avLst/>
                <a:gdLst/>
                <a:ahLst/>
                <a:cxnLst>
                  <a:cxn ang="0">
                    <a:pos x="480" y="118"/>
                  </a:cxn>
                  <a:cxn ang="0">
                    <a:pos x="362" y="0"/>
                  </a:cxn>
                  <a:cxn ang="0">
                    <a:pos x="284" y="78"/>
                  </a:cxn>
                  <a:cxn ang="0">
                    <a:pos x="274" y="88"/>
                  </a:cxn>
                  <a:cxn ang="0">
                    <a:pos x="264" y="100"/>
                  </a:cxn>
                  <a:cxn ang="0">
                    <a:pos x="264" y="100"/>
                  </a:cxn>
                  <a:cxn ang="0">
                    <a:pos x="260" y="98"/>
                  </a:cxn>
                  <a:cxn ang="0">
                    <a:pos x="124" y="98"/>
                  </a:cxn>
                  <a:cxn ang="0">
                    <a:pos x="122" y="98"/>
                  </a:cxn>
                  <a:cxn ang="0">
                    <a:pos x="122" y="98"/>
                  </a:cxn>
                  <a:cxn ang="0">
                    <a:pos x="116" y="98"/>
                  </a:cxn>
                  <a:cxn ang="0">
                    <a:pos x="116" y="98"/>
                  </a:cxn>
                  <a:cxn ang="0">
                    <a:pos x="108" y="100"/>
                  </a:cxn>
                  <a:cxn ang="0">
                    <a:pos x="100" y="102"/>
                  </a:cxn>
                  <a:cxn ang="0">
                    <a:pos x="92" y="106"/>
                  </a:cxn>
                  <a:cxn ang="0">
                    <a:pos x="86" y="112"/>
                  </a:cxn>
                  <a:cxn ang="0">
                    <a:pos x="46" y="150"/>
                  </a:cxn>
                  <a:cxn ang="0">
                    <a:pos x="12" y="186"/>
                  </a:cxn>
                  <a:cxn ang="0">
                    <a:pos x="12" y="186"/>
                  </a:cxn>
                  <a:cxn ang="0">
                    <a:pos x="6" y="194"/>
                  </a:cxn>
                  <a:cxn ang="0">
                    <a:pos x="2" y="204"/>
                  </a:cxn>
                  <a:cxn ang="0">
                    <a:pos x="0" y="214"/>
                  </a:cxn>
                  <a:cxn ang="0">
                    <a:pos x="0" y="226"/>
                  </a:cxn>
                  <a:cxn ang="0">
                    <a:pos x="0" y="226"/>
                  </a:cxn>
                  <a:cxn ang="0">
                    <a:pos x="6" y="238"/>
                  </a:cxn>
                  <a:cxn ang="0">
                    <a:pos x="6" y="238"/>
                  </a:cxn>
                  <a:cxn ang="0">
                    <a:pos x="12" y="246"/>
                  </a:cxn>
                  <a:cxn ang="0">
                    <a:pos x="12" y="246"/>
                  </a:cxn>
                  <a:cxn ang="0">
                    <a:pos x="14" y="246"/>
                  </a:cxn>
                  <a:cxn ang="0">
                    <a:pos x="14" y="246"/>
                  </a:cxn>
                  <a:cxn ang="0">
                    <a:pos x="20" y="252"/>
                  </a:cxn>
                  <a:cxn ang="0">
                    <a:pos x="28" y="256"/>
                  </a:cxn>
                  <a:cxn ang="0">
                    <a:pos x="34" y="258"/>
                  </a:cxn>
                  <a:cxn ang="0">
                    <a:pos x="42" y="258"/>
                  </a:cxn>
                  <a:cxn ang="0">
                    <a:pos x="42" y="258"/>
                  </a:cxn>
                  <a:cxn ang="0">
                    <a:pos x="46" y="258"/>
                  </a:cxn>
                  <a:cxn ang="0">
                    <a:pos x="46" y="258"/>
                  </a:cxn>
                  <a:cxn ang="0">
                    <a:pos x="54" y="256"/>
                  </a:cxn>
                  <a:cxn ang="0">
                    <a:pos x="60" y="254"/>
                  </a:cxn>
                  <a:cxn ang="0">
                    <a:pos x="66" y="250"/>
                  </a:cxn>
                  <a:cxn ang="0">
                    <a:pos x="72" y="246"/>
                  </a:cxn>
                  <a:cxn ang="0">
                    <a:pos x="134" y="184"/>
                  </a:cxn>
                  <a:cxn ang="0">
                    <a:pos x="178" y="184"/>
                  </a:cxn>
                  <a:cxn ang="0">
                    <a:pos x="196" y="184"/>
                  </a:cxn>
                  <a:cxn ang="0">
                    <a:pos x="212" y="184"/>
                  </a:cxn>
                  <a:cxn ang="0">
                    <a:pos x="226" y="196"/>
                  </a:cxn>
                  <a:cxn ang="0">
                    <a:pos x="238" y="208"/>
                  </a:cxn>
                  <a:cxn ang="0">
                    <a:pos x="242" y="212"/>
                  </a:cxn>
                  <a:cxn ang="0">
                    <a:pos x="348" y="318"/>
                  </a:cxn>
                  <a:cxn ang="0">
                    <a:pos x="350" y="316"/>
                  </a:cxn>
                  <a:cxn ang="0">
                    <a:pos x="480" y="186"/>
                  </a:cxn>
                  <a:cxn ang="0">
                    <a:pos x="480" y="186"/>
                  </a:cxn>
                  <a:cxn ang="0">
                    <a:pos x="486" y="178"/>
                  </a:cxn>
                  <a:cxn ang="0">
                    <a:pos x="490" y="170"/>
                  </a:cxn>
                  <a:cxn ang="0">
                    <a:pos x="494" y="160"/>
                  </a:cxn>
                  <a:cxn ang="0">
                    <a:pos x="494" y="152"/>
                  </a:cxn>
                  <a:cxn ang="0">
                    <a:pos x="494" y="142"/>
                  </a:cxn>
                  <a:cxn ang="0">
                    <a:pos x="490" y="134"/>
                  </a:cxn>
                  <a:cxn ang="0">
                    <a:pos x="486" y="126"/>
                  </a:cxn>
                  <a:cxn ang="0">
                    <a:pos x="480" y="118"/>
                  </a:cxn>
                </a:cxnLst>
                <a:rect l="0" t="0" r="r" b="b"/>
                <a:pathLst>
                  <a:path w="494" h="318">
                    <a:moveTo>
                      <a:pt x="480" y="118"/>
                    </a:moveTo>
                    <a:lnTo>
                      <a:pt x="362" y="0"/>
                    </a:lnTo>
                    <a:lnTo>
                      <a:pt x="284" y="78"/>
                    </a:lnTo>
                    <a:lnTo>
                      <a:pt x="274" y="88"/>
                    </a:lnTo>
                    <a:lnTo>
                      <a:pt x="264" y="100"/>
                    </a:lnTo>
                    <a:lnTo>
                      <a:pt x="264" y="100"/>
                    </a:lnTo>
                    <a:lnTo>
                      <a:pt x="260" y="98"/>
                    </a:lnTo>
                    <a:lnTo>
                      <a:pt x="124" y="98"/>
                    </a:lnTo>
                    <a:lnTo>
                      <a:pt x="122" y="98"/>
                    </a:lnTo>
                    <a:lnTo>
                      <a:pt x="122" y="98"/>
                    </a:lnTo>
                    <a:lnTo>
                      <a:pt x="116" y="98"/>
                    </a:lnTo>
                    <a:lnTo>
                      <a:pt x="116" y="98"/>
                    </a:lnTo>
                    <a:lnTo>
                      <a:pt x="108" y="100"/>
                    </a:lnTo>
                    <a:lnTo>
                      <a:pt x="100" y="102"/>
                    </a:lnTo>
                    <a:lnTo>
                      <a:pt x="92" y="106"/>
                    </a:lnTo>
                    <a:lnTo>
                      <a:pt x="86" y="112"/>
                    </a:lnTo>
                    <a:lnTo>
                      <a:pt x="46" y="150"/>
                    </a:lnTo>
                    <a:lnTo>
                      <a:pt x="12" y="186"/>
                    </a:lnTo>
                    <a:lnTo>
                      <a:pt x="12" y="186"/>
                    </a:lnTo>
                    <a:lnTo>
                      <a:pt x="6" y="194"/>
                    </a:lnTo>
                    <a:lnTo>
                      <a:pt x="2" y="204"/>
                    </a:lnTo>
                    <a:lnTo>
                      <a:pt x="0" y="214"/>
                    </a:lnTo>
                    <a:lnTo>
                      <a:pt x="0" y="226"/>
                    </a:lnTo>
                    <a:lnTo>
                      <a:pt x="0" y="226"/>
                    </a:lnTo>
                    <a:lnTo>
                      <a:pt x="6" y="238"/>
                    </a:lnTo>
                    <a:lnTo>
                      <a:pt x="6" y="238"/>
                    </a:lnTo>
                    <a:lnTo>
                      <a:pt x="12" y="246"/>
                    </a:lnTo>
                    <a:lnTo>
                      <a:pt x="12" y="246"/>
                    </a:lnTo>
                    <a:lnTo>
                      <a:pt x="14" y="246"/>
                    </a:lnTo>
                    <a:lnTo>
                      <a:pt x="14" y="246"/>
                    </a:lnTo>
                    <a:lnTo>
                      <a:pt x="20" y="252"/>
                    </a:lnTo>
                    <a:lnTo>
                      <a:pt x="28" y="256"/>
                    </a:lnTo>
                    <a:lnTo>
                      <a:pt x="34" y="258"/>
                    </a:lnTo>
                    <a:lnTo>
                      <a:pt x="42" y="258"/>
                    </a:lnTo>
                    <a:lnTo>
                      <a:pt x="42" y="258"/>
                    </a:lnTo>
                    <a:lnTo>
                      <a:pt x="46" y="258"/>
                    </a:lnTo>
                    <a:lnTo>
                      <a:pt x="46" y="258"/>
                    </a:lnTo>
                    <a:lnTo>
                      <a:pt x="54" y="256"/>
                    </a:lnTo>
                    <a:lnTo>
                      <a:pt x="60" y="254"/>
                    </a:lnTo>
                    <a:lnTo>
                      <a:pt x="66" y="250"/>
                    </a:lnTo>
                    <a:lnTo>
                      <a:pt x="72" y="246"/>
                    </a:lnTo>
                    <a:lnTo>
                      <a:pt x="134" y="184"/>
                    </a:lnTo>
                    <a:lnTo>
                      <a:pt x="178" y="184"/>
                    </a:lnTo>
                    <a:lnTo>
                      <a:pt x="196" y="184"/>
                    </a:lnTo>
                    <a:lnTo>
                      <a:pt x="212" y="184"/>
                    </a:lnTo>
                    <a:lnTo>
                      <a:pt x="226" y="196"/>
                    </a:lnTo>
                    <a:lnTo>
                      <a:pt x="238" y="208"/>
                    </a:lnTo>
                    <a:lnTo>
                      <a:pt x="242" y="212"/>
                    </a:lnTo>
                    <a:lnTo>
                      <a:pt x="348" y="318"/>
                    </a:lnTo>
                    <a:lnTo>
                      <a:pt x="350" y="316"/>
                    </a:lnTo>
                    <a:lnTo>
                      <a:pt x="480" y="186"/>
                    </a:lnTo>
                    <a:lnTo>
                      <a:pt x="480" y="186"/>
                    </a:lnTo>
                    <a:lnTo>
                      <a:pt x="486" y="178"/>
                    </a:lnTo>
                    <a:lnTo>
                      <a:pt x="490" y="170"/>
                    </a:lnTo>
                    <a:lnTo>
                      <a:pt x="494" y="160"/>
                    </a:lnTo>
                    <a:lnTo>
                      <a:pt x="494" y="152"/>
                    </a:lnTo>
                    <a:lnTo>
                      <a:pt x="494" y="142"/>
                    </a:lnTo>
                    <a:lnTo>
                      <a:pt x="490" y="134"/>
                    </a:lnTo>
                    <a:lnTo>
                      <a:pt x="486" y="126"/>
                    </a:lnTo>
                    <a:lnTo>
                      <a:pt x="480"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1000" dirty="0">
                  <a:solidFill>
                    <a:srgbClr val="0096D6"/>
                  </a:solidFill>
                  <a:latin typeface="HP Simplified"/>
                </a:endParaRPr>
              </a:p>
            </p:txBody>
          </p:sp>
        </p:grpSp>
        <p:sp>
          <p:nvSpPr>
            <p:cNvPr id="113" name="Freeform 496"/>
            <p:cNvSpPr>
              <a:spLocks noEditPoints="1"/>
            </p:cNvSpPr>
            <p:nvPr/>
          </p:nvSpPr>
          <p:spPr bwMode="auto">
            <a:xfrm>
              <a:off x="3310380" y="1182616"/>
              <a:ext cx="474466" cy="352769"/>
            </a:xfrm>
            <a:custGeom>
              <a:avLst/>
              <a:gdLst/>
              <a:ahLst/>
              <a:cxnLst>
                <a:cxn ang="0">
                  <a:pos x="568" y="410"/>
                </a:cxn>
                <a:cxn ang="0">
                  <a:pos x="48" y="410"/>
                </a:cxn>
                <a:cxn ang="0">
                  <a:pos x="48" y="48"/>
                </a:cxn>
                <a:cxn ang="0">
                  <a:pos x="568" y="48"/>
                </a:cxn>
                <a:cxn ang="0">
                  <a:pos x="568" y="410"/>
                </a:cxn>
                <a:cxn ang="0">
                  <a:pos x="568" y="0"/>
                </a:cxn>
                <a:cxn ang="0">
                  <a:pos x="0" y="0"/>
                </a:cxn>
                <a:cxn ang="0">
                  <a:pos x="0" y="410"/>
                </a:cxn>
                <a:cxn ang="0">
                  <a:pos x="0" y="410"/>
                </a:cxn>
                <a:cxn ang="0">
                  <a:pos x="0" y="420"/>
                </a:cxn>
                <a:cxn ang="0">
                  <a:pos x="4" y="428"/>
                </a:cxn>
                <a:cxn ang="0">
                  <a:pos x="8" y="436"/>
                </a:cxn>
                <a:cxn ang="0">
                  <a:pos x="14" y="444"/>
                </a:cxn>
                <a:cxn ang="0">
                  <a:pos x="22" y="450"/>
                </a:cxn>
                <a:cxn ang="0">
                  <a:pos x="30" y="454"/>
                </a:cxn>
                <a:cxn ang="0">
                  <a:pos x="38" y="456"/>
                </a:cxn>
                <a:cxn ang="0">
                  <a:pos x="48" y="458"/>
                </a:cxn>
                <a:cxn ang="0">
                  <a:pos x="616" y="458"/>
                </a:cxn>
                <a:cxn ang="0">
                  <a:pos x="616" y="48"/>
                </a:cxn>
                <a:cxn ang="0">
                  <a:pos x="616" y="48"/>
                </a:cxn>
                <a:cxn ang="0">
                  <a:pos x="616" y="38"/>
                </a:cxn>
                <a:cxn ang="0">
                  <a:pos x="612" y="30"/>
                </a:cxn>
                <a:cxn ang="0">
                  <a:pos x="608" y="22"/>
                </a:cxn>
                <a:cxn ang="0">
                  <a:pos x="602" y="14"/>
                </a:cxn>
                <a:cxn ang="0">
                  <a:pos x="594" y="8"/>
                </a:cxn>
                <a:cxn ang="0">
                  <a:pos x="586" y="4"/>
                </a:cxn>
                <a:cxn ang="0">
                  <a:pos x="578" y="0"/>
                </a:cxn>
                <a:cxn ang="0">
                  <a:pos x="568" y="0"/>
                </a:cxn>
              </a:cxnLst>
              <a:rect l="0" t="0" r="r" b="b"/>
              <a:pathLst>
                <a:path w="616" h="458">
                  <a:moveTo>
                    <a:pt x="568" y="410"/>
                  </a:moveTo>
                  <a:lnTo>
                    <a:pt x="48" y="410"/>
                  </a:lnTo>
                  <a:lnTo>
                    <a:pt x="48" y="48"/>
                  </a:lnTo>
                  <a:lnTo>
                    <a:pt x="568" y="48"/>
                  </a:lnTo>
                  <a:lnTo>
                    <a:pt x="568" y="410"/>
                  </a:lnTo>
                  <a:close/>
                  <a:moveTo>
                    <a:pt x="568" y="0"/>
                  </a:moveTo>
                  <a:lnTo>
                    <a:pt x="0" y="0"/>
                  </a:lnTo>
                  <a:lnTo>
                    <a:pt x="0" y="410"/>
                  </a:lnTo>
                  <a:lnTo>
                    <a:pt x="0" y="410"/>
                  </a:lnTo>
                  <a:lnTo>
                    <a:pt x="0" y="420"/>
                  </a:lnTo>
                  <a:lnTo>
                    <a:pt x="4" y="428"/>
                  </a:lnTo>
                  <a:lnTo>
                    <a:pt x="8" y="436"/>
                  </a:lnTo>
                  <a:lnTo>
                    <a:pt x="14" y="444"/>
                  </a:lnTo>
                  <a:lnTo>
                    <a:pt x="22" y="450"/>
                  </a:lnTo>
                  <a:lnTo>
                    <a:pt x="30" y="454"/>
                  </a:lnTo>
                  <a:lnTo>
                    <a:pt x="38" y="456"/>
                  </a:lnTo>
                  <a:lnTo>
                    <a:pt x="48" y="458"/>
                  </a:lnTo>
                  <a:lnTo>
                    <a:pt x="616" y="458"/>
                  </a:lnTo>
                  <a:lnTo>
                    <a:pt x="616" y="48"/>
                  </a:lnTo>
                  <a:lnTo>
                    <a:pt x="616" y="48"/>
                  </a:lnTo>
                  <a:lnTo>
                    <a:pt x="616" y="38"/>
                  </a:lnTo>
                  <a:lnTo>
                    <a:pt x="612" y="30"/>
                  </a:lnTo>
                  <a:lnTo>
                    <a:pt x="608" y="22"/>
                  </a:lnTo>
                  <a:lnTo>
                    <a:pt x="602" y="14"/>
                  </a:lnTo>
                  <a:lnTo>
                    <a:pt x="594" y="8"/>
                  </a:lnTo>
                  <a:lnTo>
                    <a:pt x="586" y="4"/>
                  </a:lnTo>
                  <a:lnTo>
                    <a:pt x="578" y="0"/>
                  </a:lnTo>
                  <a:lnTo>
                    <a:pt x="568"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1600" dirty="0">
                <a:solidFill>
                  <a:srgbClr val="0096D6"/>
                </a:solidFill>
                <a:latin typeface="HP Simplified"/>
              </a:endParaRPr>
            </a:p>
          </p:txBody>
        </p:sp>
        <p:grpSp>
          <p:nvGrpSpPr>
            <p:cNvPr id="116" name="Group 87"/>
            <p:cNvGrpSpPr/>
            <p:nvPr/>
          </p:nvGrpSpPr>
          <p:grpSpPr>
            <a:xfrm>
              <a:off x="1260367" y="1182616"/>
              <a:ext cx="656307" cy="316204"/>
              <a:chOff x="1282813" y="3328243"/>
              <a:chExt cx="656307" cy="316204"/>
            </a:xfrm>
          </p:grpSpPr>
          <p:sp>
            <p:nvSpPr>
              <p:cNvPr id="117" name="Freeform 1611"/>
              <p:cNvSpPr>
                <a:spLocks noEditPoints="1"/>
              </p:cNvSpPr>
              <p:nvPr/>
            </p:nvSpPr>
            <p:spPr bwMode="auto">
              <a:xfrm>
                <a:off x="1282813" y="3328243"/>
                <a:ext cx="170641" cy="316204"/>
              </a:xfrm>
              <a:custGeom>
                <a:avLst/>
                <a:gdLst/>
                <a:ahLst/>
                <a:cxnLst>
                  <a:cxn ang="0">
                    <a:pos x="160" y="0"/>
                  </a:cxn>
                  <a:cxn ang="0">
                    <a:pos x="0" y="0"/>
                  </a:cxn>
                  <a:cxn ang="0">
                    <a:pos x="0" y="400"/>
                  </a:cxn>
                  <a:cxn ang="0">
                    <a:pos x="0" y="400"/>
                  </a:cxn>
                  <a:cxn ang="0">
                    <a:pos x="0" y="410"/>
                  </a:cxn>
                  <a:cxn ang="0">
                    <a:pos x="4" y="418"/>
                  </a:cxn>
                  <a:cxn ang="0">
                    <a:pos x="8" y="426"/>
                  </a:cxn>
                  <a:cxn ang="0">
                    <a:pos x="14" y="434"/>
                  </a:cxn>
                  <a:cxn ang="0">
                    <a:pos x="20" y="440"/>
                  </a:cxn>
                  <a:cxn ang="0">
                    <a:pos x="28" y="444"/>
                  </a:cxn>
                  <a:cxn ang="0">
                    <a:pos x="38" y="448"/>
                  </a:cxn>
                  <a:cxn ang="0">
                    <a:pos x="48" y="448"/>
                  </a:cxn>
                  <a:cxn ang="0">
                    <a:pos x="208" y="448"/>
                  </a:cxn>
                  <a:cxn ang="0">
                    <a:pos x="208" y="48"/>
                  </a:cxn>
                  <a:cxn ang="0">
                    <a:pos x="208" y="48"/>
                  </a:cxn>
                  <a:cxn ang="0">
                    <a:pos x="206" y="38"/>
                  </a:cxn>
                  <a:cxn ang="0">
                    <a:pos x="204" y="30"/>
                  </a:cxn>
                  <a:cxn ang="0">
                    <a:pos x="200" y="22"/>
                  </a:cxn>
                  <a:cxn ang="0">
                    <a:pos x="194" y="14"/>
                  </a:cxn>
                  <a:cxn ang="0">
                    <a:pos x="186" y="8"/>
                  </a:cxn>
                  <a:cxn ang="0">
                    <a:pos x="178" y="4"/>
                  </a:cxn>
                  <a:cxn ang="0">
                    <a:pos x="170" y="0"/>
                  </a:cxn>
                  <a:cxn ang="0">
                    <a:pos x="160" y="0"/>
                  </a:cxn>
                  <a:cxn ang="0">
                    <a:pos x="152" y="312"/>
                  </a:cxn>
                  <a:cxn ang="0">
                    <a:pos x="56" y="312"/>
                  </a:cxn>
                  <a:cxn ang="0">
                    <a:pos x="56" y="216"/>
                  </a:cxn>
                  <a:cxn ang="0">
                    <a:pos x="152" y="216"/>
                  </a:cxn>
                  <a:cxn ang="0">
                    <a:pos x="152" y="312"/>
                  </a:cxn>
                  <a:cxn ang="0">
                    <a:pos x="152" y="160"/>
                  </a:cxn>
                  <a:cxn ang="0">
                    <a:pos x="56" y="160"/>
                  </a:cxn>
                  <a:cxn ang="0">
                    <a:pos x="56" y="64"/>
                  </a:cxn>
                  <a:cxn ang="0">
                    <a:pos x="152" y="64"/>
                  </a:cxn>
                  <a:cxn ang="0">
                    <a:pos x="152" y="160"/>
                  </a:cxn>
                </a:cxnLst>
                <a:rect l="0" t="0" r="r" b="b"/>
                <a:pathLst>
                  <a:path w="208" h="448">
                    <a:moveTo>
                      <a:pt x="160" y="0"/>
                    </a:moveTo>
                    <a:lnTo>
                      <a:pt x="0" y="0"/>
                    </a:lnTo>
                    <a:lnTo>
                      <a:pt x="0" y="400"/>
                    </a:lnTo>
                    <a:lnTo>
                      <a:pt x="0" y="400"/>
                    </a:lnTo>
                    <a:lnTo>
                      <a:pt x="0" y="410"/>
                    </a:lnTo>
                    <a:lnTo>
                      <a:pt x="4" y="418"/>
                    </a:lnTo>
                    <a:lnTo>
                      <a:pt x="8" y="426"/>
                    </a:lnTo>
                    <a:lnTo>
                      <a:pt x="14" y="434"/>
                    </a:lnTo>
                    <a:lnTo>
                      <a:pt x="20" y="440"/>
                    </a:lnTo>
                    <a:lnTo>
                      <a:pt x="28" y="444"/>
                    </a:lnTo>
                    <a:lnTo>
                      <a:pt x="38" y="448"/>
                    </a:lnTo>
                    <a:lnTo>
                      <a:pt x="48" y="448"/>
                    </a:lnTo>
                    <a:lnTo>
                      <a:pt x="208" y="448"/>
                    </a:lnTo>
                    <a:lnTo>
                      <a:pt x="208" y="48"/>
                    </a:lnTo>
                    <a:lnTo>
                      <a:pt x="208" y="48"/>
                    </a:lnTo>
                    <a:lnTo>
                      <a:pt x="206" y="38"/>
                    </a:lnTo>
                    <a:lnTo>
                      <a:pt x="204" y="30"/>
                    </a:lnTo>
                    <a:lnTo>
                      <a:pt x="200" y="22"/>
                    </a:lnTo>
                    <a:lnTo>
                      <a:pt x="194" y="14"/>
                    </a:lnTo>
                    <a:lnTo>
                      <a:pt x="186" y="8"/>
                    </a:lnTo>
                    <a:lnTo>
                      <a:pt x="178" y="4"/>
                    </a:lnTo>
                    <a:lnTo>
                      <a:pt x="170" y="0"/>
                    </a:lnTo>
                    <a:lnTo>
                      <a:pt x="160" y="0"/>
                    </a:lnTo>
                    <a:close/>
                    <a:moveTo>
                      <a:pt x="152" y="312"/>
                    </a:moveTo>
                    <a:lnTo>
                      <a:pt x="56" y="312"/>
                    </a:lnTo>
                    <a:lnTo>
                      <a:pt x="56" y="216"/>
                    </a:lnTo>
                    <a:lnTo>
                      <a:pt x="152" y="216"/>
                    </a:lnTo>
                    <a:lnTo>
                      <a:pt x="152" y="312"/>
                    </a:lnTo>
                    <a:close/>
                    <a:moveTo>
                      <a:pt x="152" y="160"/>
                    </a:moveTo>
                    <a:lnTo>
                      <a:pt x="56" y="160"/>
                    </a:lnTo>
                    <a:lnTo>
                      <a:pt x="56" y="64"/>
                    </a:lnTo>
                    <a:lnTo>
                      <a:pt x="152" y="64"/>
                    </a:lnTo>
                    <a:lnTo>
                      <a:pt x="152" y="16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1000" dirty="0">
                  <a:solidFill>
                    <a:srgbClr val="0096D6"/>
                  </a:solidFill>
                  <a:latin typeface="HP Simplified"/>
                </a:endParaRPr>
              </a:p>
            </p:txBody>
          </p:sp>
          <p:sp>
            <p:nvSpPr>
              <p:cNvPr id="118" name="Freeform 1615"/>
              <p:cNvSpPr>
                <a:spLocks noEditPoints="1"/>
              </p:cNvSpPr>
              <p:nvPr/>
            </p:nvSpPr>
            <p:spPr bwMode="auto">
              <a:xfrm>
                <a:off x="1473141" y="3384705"/>
                <a:ext cx="465979" cy="259739"/>
              </a:xfrm>
              <a:custGeom>
                <a:avLst/>
                <a:gdLst/>
                <a:ahLst/>
                <a:cxnLst>
                  <a:cxn ang="0">
                    <a:pos x="520" y="0"/>
                  </a:cxn>
                  <a:cxn ang="0">
                    <a:pos x="0" y="0"/>
                  </a:cxn>
                  <a:cxn ang="0">
                    <a:pos x="0" y="368"/>
                  </a:cxn>
                  <a:cxn ang="0">
                    <a:pos x="568" y="368"/>
                  </a:cxn>
                  <a:cxn ang="0">
                    <a:pos x="568" y="48"/>
                  </a:cxn>
                  <a:cxn ang="0">
                    <a:pos x="568" y="48"/>
                  </a:cxn>
                  <a:cxn ang="0">
                    <a:pos x="566" y="38"/>
                  </a:cxn>
                  <a:cxn ang="0">
                    <a:pos x="564" y="30"/>
                  </a:cxn>
                  <a:cxn ang="0">
                    <a:pos x="560" y="22"/>
                  </a:cxn>
                  <a:cxn ang="0">
                    <a:pos x="554" y="14"/>
                  </a:cxn>
                  <a:cxn ang="0">
                    <a:pos x="546" y="8"/>
                  </a:cxn>
                  <a:cxn ang="0">
                    <a:pos x="538" y="4"/>
                  </a:cxn>
                  <a:cxn ang="0">
                    <a:pos x="530" y="0"/>
                  </a:cxn>
                  <a:cxn ang="0">
                    <a:pos x="520" y="0"/>
                  </a:cxn>
                  <a:cxn ang="0">
                    <a:pos x="176" y="296"/>
                  </a:cxn>
                  <a:cxn ang="0">
                    <a:pos x="80" y="296"/>
                  </a:cxn>
                  <a:cxn ang="0">
                    <a:pos x="80" y="200"/>
                  </a:cxn>
                  <a:cxn ang="0">
                    <a:pos x="176" y="200"/>
                  </a:cxn>
                  <a:cxn ang="0">
                    <a:pos x="176" y="296"/>
                  </a:cxn>
                  <a:cxn ang="0">
                    <a:pos x="176" y="152"/>
                  </a:cxn>
                  <a:cxn ang="0">
                    <a:pos x="80" y="152"/>
                  </a:cxn>
                  <a:cxn ang="0">
                    <a:pos x="80" y="56"/>
                  </a:cxn>
                  <a:cxn ang="0">
                    <a:pos x="176" y="56"/>
                  </a:cxn>
                  <a:cxn ang="0">
                    <a:pos x="176" y="152"/>
                  </a:cxn>
                  <a:cxn ang="0">
                    <a:pos x="328" y="296"/>
                  </a:cxn>
                  <a:cxn ang="0">
                    <a:pos x="232" y="296"/>
                  </a:cxn>
                  <a:cxn ang="0">
                    <a:pos x="232" y="200"/>
                  </a:cxn>
                  <a:cxn ang="0">
                    <a:pos x="328" y="200"/>
                  </a:cxn>
                  <a:cxn ang="0">
                    <a:pos x="328" y="296"/>
                  </a:cxn>
                  <a:cxn ang="0">
                    <a:pos x="328" y="152"/>
                  </a:cxn>
                  <a:cxn ang="0">
                    <a:pos x="232" y="152"/>
                  </a:cxn>
                  <a:cxn ang="0">
                    <a:pos x="232" y="56"/>
                  </a:cxn>
                  <a:cxn ang="0">
                    <a:pos x="328" y="56"/>
                  </a:cxn>
                  <a:cxn ang="0">
                    <a:pos x="328" y="152"/>
                  </a:cxn>
                  <a:cxn ang="0">
                    <a:pos x="480" y="152"/>
                  </a:cxn>
                  <a:cxn ang="0">
                    <a:pos x="384" y="152"/>
                  </a:cxn>
                  <a:cxn ang="0">
                    <a:pos x="384" y="56"/>
                  </a:cxn>
                  <a:cxn ang="0">
                    <a:pos x="480" y="56"/>
                  </a:cxn>
                  <a:cxn ang="0">
                    <a:pos x="480" y="152"/>
                  </a:cxn>
                </a:cxnLst>
                <a:rect l="0" t="0" r="r" b="b"/>
                <a:pathLst>
                  <a:path w="568" h="368">
                    <a:moveTo>
                      <a:pt x="520" y="0"/>
                    </a:moveTo>
                    <a:lnTo>
                      <a:pt x="0" y="0"/>
                    </a:lnTo>
                    <a:lnTo>
                      <a:pt x="0" y="368"/>
                    </a:lnTo>
                    <a:lnTo>
                      <a:pt x="568" y="368"/>
                    </a:lnTo>
                    <a:lnTo>
                      <a:pt x="568" y="48"/>
                    </a:lnTo>
                    <a:lnTo>
                      <a:pt x="568" y="48"/>
                    </a:lnTo>
                    <a:lnTo>
                      <a:pt x="566" y="38"/>
                    </a:lnTo>
                    <a:lnTo>
                      <a:pt x="564" y="30"/>
                    </a:lnTo>
                    <a:lnTo>
                      <a:pt x="560" y="22"/>
                    </a:lnTo>
                    <a:lnTo>
                      <a:pt x="554" y="14"/>
                    </a:lnTo>
                    <a:lnTo>
                      <a:pt x="546" y="8"/>
                    </a:lnTo>
                    <a:lnTo>
                      <a:pt x="538" y="4"/>
                    </a:lnTo>
                    <a:lnTo>
                      <a:pt x="530" y="0"/>
                    </a:lnTo>
                    <a:lnTo>
                      <a:pt x="520" y="0"/>
                    </a:lnTo>
                    <a:close/>
                    <a:moveTo>
                      <a:pt x="176" y="296"/>
                    </a:moveTo>
                    <a:lnTo>
                      <a:pt x="80" y="296"/>
                    </a:lnTo>
                    <a:lnTo>
                      <a:pt x="80" y="200"/>
                    </a:lnTo>
                    <a:lnTo>
                      <a:pt x="176" y="200"/>
                    </a:lnTo>
                    <a:lnTo>
                      <a:pt x="176" y="296"/>
                    </a:lnTo>
                    <a:close/>
                    <a:moveTo>
                      <a:pt x="176" y="152"/>
                    </a:moveTo>
                    <a:lnTo>
                      <a:pt x="80" y="152"/>
                    </a:lnTo>
                    <a:lnTo>
                      <a:pt x="80" y="56"/>
                    </a:lnTo>
                    <a:lnTo>
                      <a:pt x="176" y="56"/>
                    </a:lnTo>
                    <a:lnTo>
                      <a:pt x="176" y="152"/>
                    </a:lnTo>
                    <a:close/>
                    <a:moveTo>
                      <a:pt x="328" y="296"/>
                    </a:moveTo>
                    <a:lnTo>
                      <a:pt x="232" y="296"/>
                    </a:lnTo>
                    <a:lnTo>
                      <a:pt x="232" y="200"/>
                    </a:lnTo>
                    <a:lnTo>
                      <a:pt x="328" y="200"/>
                    </a:lnTo>
                    <a:lnTo>
                      <a:pt x="328" y="296"/>
                    </a:lnTo>
                    <a:close/>
                    <a:moveTo>
                      <a:pt x="328" y="152"/>
                    </a:moveTo>
                    <a:lnTo>
                      <a:pt x="232" y="152"/>
                    </a:lnTo>
                    <a:lnTo>
                      <a:pt x="232" y="56"/>
                    </a:lnTo>
                    <a:lnTo>
                      <a:pt x="328" y="56"/>
                    </a:lnTo>
                    <a:lnTo>
                      <a:pt x="328" y="152"/>
                    </a:lnTo>
                    <a:close/>
                    <a:moveTo>
                      <a:pt x="480" y="152"/>
                    </a:moveTo>
                    <a:lnTo>
                      <a:pt x="384" y="152"/>
                    </a:lnTo>
                    <a:lnTo>
                      <a:pt x="384" y="56"/>
                    </a:lnTo>
                    <a:lnTo>
                      <a:pt x="480" y="56"/>
                    </a:lnTo>
                    <a:lnTo>
                      <a:pt x="480" y="15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sz="1000" dirty="0">
                  <a:solidFill>
                    <a:srgbClr val="0096D6"/>
                  </a:solidFill>
                  <a:latin typeface="HP Simplified"/>
                </a:endParaRPr>
              </a:p>
            </p:txBody>
          </p:sp>
        </p:grpSp>
        <p:grpSp>
          <p:nvGrpSpPr>
            <p:cNvPr id="119" name="Group 172"/>
            <p:cNvGrpSpPr/>
            <p:nvPr/>
          </p:nvGrpSpPr>
          <p:grpSpPr>
            <a:xfrm>
              <a:off x="7262165" y="1182616"/>
              <a:ext cx="404903" cy="286445"/>
              <a:chOff x="2660698" y="747072"/>
              <a:chExt cx="2406156" cy="1702215"/>
            </a:xfrm>
            <a:solidFill>
              <a:srgbClr val="0096D6"/>
            </a:solidFill>
          </p:grpSpPr>
          <p:grpSp>
            <p:nvGrpSpPr>
              <p:cNvPr id="120" name="Group 173"/>
              <p:cNvGrpSpPr/>
              <p:nvPr/>
            </p:nvGrpSpPr>
            <p:grpSpPr>
              <a:xfrm>
                <a:off x="3030581" y="747216"/>
                <a:ext cx="1922095" cy="1702071"/>
                <a:chOff x="3030581" y="1876772"/>
                <a:chExt cx="1922095" cy="572515"/>
              </a:xfrm>
              <a:grpFill/>
            </p:grpSpPr>
            <p:sp>
              <p:nvSpPr>
                <p:cNvPr id="140" name="Rectangle 139"/>
                <p:cNvSpPr/>
                <p:nvPr/>
              </p:nvSpPr>
              <p:spPr>
                <a:xfrm>
                  <a:off x="3030581" y="2146109"/>
                  <a:ext cx="228600" cy="30317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dirty="0">
                    <a:solidFill>
                      <a:srgbClr val="0096D6"/>
                    </a:solidFill>
                  </a:endParaRPr>
                </a:p>
              </p:txBody>
            </p:sp>
            <p:sp>
              <p:nvSpPr>
                <p:cNvPr id="143" name="Rectangle 142"/>
                <p:cNvSpPr/>
                <p:nvPr/>
              </p:nvSpPr>
              <p:spPr>
                <a:xfrm>
                  <a:off x="3369280" y="2062625"/>
                  <a:ext cx="228600" cy="3866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dirty="0">
                    <a:solidFill>
                      <a:srgbClr val="0096D6"/>
                    </a:solidFill>
                  </a:endParaRPr>
                </a:p>
              </p:txBody>
            </p:sp>
            <p:sp>
              <p:nvSpPr>
                <p:cNvPr id="144" name="Rectangle 143"/>
                <p:cNvSpPr/>
                <p:nvPr/>
              </p:nvSpPr>
              <p:spPr>
                <a:xfrm>
                  <a:off x="3707979" y="2012096"/>
                  <a:ext cx="228600" cy="4371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dirty="0">
                    <a:solidFill>
                      <a:srgbClr val="0096D6"/>
                    </a:solidFill>
                  </a:endParaRPr>
                </a:p>
              </p:txBody>
            </p:sp>
            <p:sp>
              <p:nvSpPr>
                <p:cNvPr id="145" name="Rectangle 144"/>
                <p:cNvSpPr/>
                <p:nvPr/>
              </p:nvSpPr>
              <p:spPr>
                <a:xfrm>
                  <a:off x="4046678" y="2012096"/>
                  <a:ext cx="228600" cy="43719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dirty="0">
                    <a:solidFill>
                      <a:srgbClr val="0096D6"/>
                    </a:solidFill>
                  </a:endParaRPr>
                </a:p>
              </p:txBody>
            </p:sp>
            <p:sp>
              <p:nvSpPr>
                <p:cNvPr id="146" name="Rectangle 145"/>
                <p:cNvSpPr/>
                <p:nvPr/>
              </p:nvSpPr>
              <p:spPr>
                <a:xfrm>
                  <a:off x="4385377" y="1965960"/>
                  <a:ext cx="228600" cy="48332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dirty="0">
                    <a:solidFill>
                      <a:srgbClr val="0096D6"/>
                    </a:solidFill>
                  </a:endParaRPr>
                </a:p>
              </p:txBody>
            </p:sp>
            <p:sp>
              <p:nvSpPr>
                <p:cNvPr id="147" name="Rectangle 146"/>
                <p:cNvSpPr/>
                <p:nvPr/>
              </p:nvSpPr>
              <p:spPr>
                <a:xfrm>
                  <a:off x="4724076" y="1876772"/>
                  <a:ext cx="228600" cy="57251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dirty="0">
                    <a:solidFill>
                      <a:srgbClr val="0096D6"/>
                    </a:solidFill>
                  </a:endParaRPr>
                </a:p>
              </p:txBody>
            </p:sp>
          </p:grpSp>
          <p:grpSp>
            <p:nvGrpSpPr>
              <p:cNvPr id="121" name="Group 174"/>
              <p:cNvGrpSpPr/>
              <p:nvPr/>
            </p:nvGrpSpPr>
            <p:grpSpPr>
              <a:xfrm>
                <a:off x="2660698" y="889775"/>
                <a:ext cx="2386511" cy="853157"/>
                <a:chOff x="2660698" y="889775"/>
                <a:chExt cx="2386511" cy="853157"/>
              </a:xfrm>
              <a:grpFill/>
            </p:grpSpPr>
            <p:sp>
              <p:nvSpPr>
                <p:cNvPr id="125" name="Rectangle 124"/>
                <p:cNvSpPr/>
                <p:nvPr/>
              </p:nvSpPr>
              <p:spPr>
                <a:xfrm rot="18912498">
                  <a:off x="2660698" y="1282875"/>
                  <a:ext cx="1328073" cy="4600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dirty="0">
                    <a:solidFill>
                      <a:srgbClr val="0096D6"/>
                    </a:solidFill>
                  </a:endParaRPr>
                </a:p>
              </p:txBody>
            </p:sp>
            <p:sp>
              <p:nvSpPr>
                <p:cNvPr id="131" name="Rectangle 130"/>
                <p:cNvSpPr/>
                <p:nvPr/>
              </p:nvSpPr>
              <p:spPr>
                <a:xfrm rot="18912498">
                  <a:off x="3581381" y="889775"/>
                  <a:ext cx="1465828" cy="4600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dirty="0">
                    <a:solidFill>
                      <a:srgbClr val="0096D6"/>
                    </a:solidFill>
                  </a:endParaRPr>
                </a:p>
              </p:txBody>
            </p:sp>
          </p:grpSp>
          <p:grpSp>
            <p:nvGrpSpPr>
              <p:cNvPr id="122" name="Group 175"/>
              <p:cNvGrpSpPr/>
              <p:nvPr/>
            </p:nvGrpSpPr>
            <p:grpSpPr>
              <a:xfrm>
                <a:off x="2660698" y="747072"/>
                <a:ext cx="2406156" cy="861253"/>
                <a:chOff x="2660698" y="881679"/>
                <a:chExt cx="2406156" cy="861253"/>
              </a:xfrm>
              <a:grpFill/>
            </p:grpSpPr>
            <p:sp>
              <p:nvSpPr>
                <p:cNvPr id="123" name="Rectangle 122"/>
                <p:cNvSpPr/>
                <p:nvPr/>
              </p:nvSpPr>
              <p:spPr>
                <a:xfrm rot="18912498">
                  <a:off x="2660698" y="1282875"/>
                  <a:ext cx="1328073" cy="4600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dirty="0">
                    <a:solidFill>
                      <a:srgbClr val="0096D6"/>
                    </a:solidFill>
                  </a:endParaRPr>
                </a:p>
              </p:txBody>
            </p:sp>
            <p:sp>
              <p:nvSpPr>
                <p:cNvPr id="124" name="Rectangle 123"/>
                <p:cNvSpPr/>
                <p:nvPr/>
              </p:nvSpPr>
              <p:spPr>
                <a:xfrm rot="18912498">
                  <a:off x="3578045" y="881679"/>
                  <a:ext cx="1488809" cy="4600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dirty="0">
                    <a:solidFill>
                      <a:srgbClr val="0096D6"/>
                    </a:solidFill>
                  </a:endParaRPr>
                </a:p>
              </p:txBody>
            </p:sp>
          </p:grpSp>
        </p:grpSp>
      </p:grpSp>
      <p:sp>
        <p:nvSpPr>
          <p:cNvPr id="148" name="Isosceles Triangle 147"/>
          <p:cNvSpPr/>
          <p:nvPr/>
        </p:nvSpPr>
        <p:spPr>
          <a:xfrm rot="2700000">
            <a:off x="7675740" y="1341391"/>
            <a:ext cx="206101" cy="86131"/>
          </a:xfrm>
          <a:prstGeom prst="triangle">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600" dirty="0">
              <a:solidFill>
                <a:srgbClr val="0096D6"/>
              </a:solidFill>
            </a:endParaRPr>
          </a:p>
        </p:txBody>
      </p:sp>
      <p:grpSp>
        <p:nvGrpSpPr>
          <p:cNvPr id="149" name="Group 3"/>
          <p:cNvGrpSpPr/>
          <p:nvPr/>
        </p:nvGrpSpPr>
        <p:grpSpPr>
          <a:xfrm>
            <a:off x="369393" y="3426253"/>
            <a:ext cx="8362364" cy="1120597"/>
            <a:chOff x="331470" y="739292"/>
            <a:chExt cx="8362364" cy="1120597"/>
          </a:xfrm>
        </p:grpSpPr>
        <p:sp>
          <p:nvSpPr>
            <p:cNvPr id="150" name="Round Diagonal Corner Rectangle 149"/>
            <p:cNvSpPr/>
            <p:nvPr/>
          </p:nvSpPr>
          <p:spPr>
            <a:xfrm>
              <a:off x="402084" y="1066200"/>
              <a:ext cx="8291750" cy="793689"/>
            </a:xfrm>
            <a:prstGeom prst="round2DiagRect">
              <a:avLst>
                <a:gd name="adj1" fmla="val 0"/>
                <a:gd name="adj2" fmla="val 0"/>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100" dirty="0" smtClean="0">
                <a:solidFill>
                  <a:prstClr val="black"/>
                </a:solidFill>
              </a:endParaRPr>
            </a:p>
          </p:txBody>
        </p:sp>
        <p:sp>
          <p:nvSpPr>
            <p:cNvPr id="151" name="TextBox 150"/>
            <p:cNvSpPr txBox="1"/>
            <p:nvPr/>
          </p:nvSpPr>
          <p:spPr>
            <a:xfrm>
              <a:off x="331470" y="739292"/>
              <a:ext cx="2864887" cy="338554"/>
            </a:xfrm>
            <a:prstGeom prst="rect">
              <a:avLst/>
            </a:prstGeom>
            <a:noFill/>
          </p:spPr>
          <p:txBody>
            <a:bodyPr wrap="none" rtlCol="0">
              <a:spAutoFit/>
            </a:bodyPr>
            <a:lstStyle/>
            <a:p>
              <a:pPr defTabSz="430213" fontAlgn="auto">
                <a:spcBef>
                  <a:spcPts val="0"/>
                </a:spcBef>
                <a:spcAft>
                  <a:spcPts val="400"/>
                </a:spcAft>
                <a:buSzPct val="100000"/>
              </a:pPr>
              <a:r>
                <a:rPr lang="en-US" sz="1600" b="1" dirty="0" smtClean="0">
                  <a:solidFill>
                    <a:prstClr val="white"/>
                  </a:solidFill>
                  <a:latin typeface="HP Simplified" pitchFamily="34" charset="0"/>
                  <a:cs typeface="HP Simplified" pitchFamily="34" charset="0"/>
                </a:rPr>
                <a:t>Technology trends to leverage</a:t>
              </a:r>
            </a:p>
          </p:txBody>
        </p:sp>
        <p:sp>
          <p:nvSpPr>
            <p:cNvPr id="152" name="Round Diagonal Corner Rectangle 151"/>
            <p:cNvSpPr/>
            <p:nvPr/>
          </p:nvSpPr>
          <p:spPr bwMode="auto">
            <a:xfrm rot="10800000" flipV="1">
              <a:off x="5716815" y="1581879"/>
              <a:ext cx="1073232" cy="268308"/>
            </a:xfrm>
            <a:prstGeom prst="round2DiagRect">
              <a:avLst>
                <a:gd name="adj1" fmla="val 16667"/>
                <a:gd name="adj2" fmla="val 0"/>
              </a:avLst>
            </a:prstGeom>
            <a:noFill/>
            <a:ln w="57150" cmpd="sng">
              <a:noFill/>
              <a:miter lim="800000"/>
            </a:ln>
            <a:effectLst/>
          </p:spPr>
          <p:style>
            <a:lnRef idx="1">
              <a:schemeClr val="accent1"/>
            </a:lnRef>
            <a:fillRef idx="3">
              <a:schemeClr val="accent1"/>
            </a:fillRef>
            <a:effectRef idx="2">
              <a:schemeClr val="accent1"/>
            </a:effectRef>
            <a:fontRef idx="minor">
              <a:schemeClr val="lt1"/>
            </a:fontRef>
          </p:style>
          <p:txBody>
            <a:bodyPr lIns="91440" tIns="91440" rIns="91440" bIns="91440" anchor="ctr"/>
            <a:lstStyle/>
            <a:p>
              <a:pPr algn="ctr" defTabSz="456804">
                <a:lnSpc>
                  <a:spcPct val="90000"/>
                </a:lnSpc>
                <a:defRPr/>
              </a:pPr>
              <a:r>
                <a:rPr lang="en-US" sz="1400" b="1" dirty="0" smtClean="0">
                  <a:solidFill>
                    <a:srgbClr val="0096D6"/>
                  </a:solidFill>
                </a:rPr>
                <a:t>Big Data</a:t>
              </a:r>
              <a:endParaRPr lang="en-US" sz="1400" b="1" dirty="0">
                <a:solidFill>
                  <a:srgbClr val="0096D6"/>
                </a:solidFill>
              </a:endParaRPr>
            </a:p>
          </p:txBody>
        </p:sp>
        <p:sp>
          <p:nvSpPr>
            <p:cNvPr id="153" name="Round Diagonal Corner Rectangle 152"/>
            <p:cNvSpPr/>
            <p:nvPr/>
          </p:nvSpPr>
          <p:spPr bwMode="auto">
            <a:xfrm rot="10800000" flipV="1">
              <a:off x="7278990" y="1581879"/>
              <a:ext cx="1073232" cy="268308"/>
            </a:xfrm>
            <a:prstGeom prst="round2DiagRect">
              <a:avLst>
                <a:gd name="adj1" fmla="val 16667"/>
                <a:gd name="adj2" fmla="val 0"/>
              </a:avLst>
            </a:prstGeom>
            <a:noFill/>
            <a:ln w="57150" cmpd="sng">
              <a:noFill/>
              <a:miter lim="800000"/>
            </a:ln>
            <a:effectLst/>
          </p:spPr>
          <p:style>
            <a:lnRef idx="1">
              <a:schemeClr val="accent1"/>
            </a:lnRef>
            <a:fillRef idx="3">
              <a:schemeClr val="accent1"/>
            </a:fillRef>
            <a:effectRef idx="2">
              <a:schemeClr val="accent1"/>
            </a:effectRef>
            <a:fontRef idx="minor">
              <a:schemeClr val="lt1"/>
            </a:fontRef>
          </p:style>
          <p:txBody>
            <a:bodyPr lIns="91440" tIns="91440" rIns="91440" bIns="91440" anchor="ctr"/>
            <a:lstStyle/>
            <a:p>
              <a:pPr algn="ctr" defTabSz="456804">
                <a:lnSpc>
                  <a:spcPct val="90000"/>
                </a:lnSpc>
                <a:defRPr/>
              </a:pPr>
              <a:r>
                <a:rPr lang="en-US" sz="1400" b="1" dirty="0" smtClean="0">
                  <a:solidFill>
                    <a:srgbClr val="0096D6"/>
                  </a:solidFill>
                </a:rPr>
                <a:t>Mobile</a:t>
              </a:r>
              <a:endParaRPr lang="en-US" sz="1400" b="1" dirty="0">
                <a:solidFill>
                  <a:srgbClr val="0096D6"/>
                </a:solidFill>
              </a:endParaRPr>
            </a:p>
          </p:txBody>
        </p:sp>
        <p:sp>
          <p:nvSpPr>
            <p:cNvPr id="154" name="Round Diagonal Corner Rectangle 153"/>
            <p:cNvSpPr/>
            <p:nvPr/>
          </p:nvSpPr>
          <p:spPr bwMode="auto">
            <a:xfrm rot="10800000" flipV="1">
              <a:off x="1042560" y="1581879"/>
              <a:ext cx="1073232" cy="268308"/>
            </a:xfrm>
            <a:prstGeom prst="round2DiagRect">
              <a:avLst>
                <a:gd name="adj1" fmla="val 16667"/>
                <a:gd name="adj2" fmla="val 0"/>
              </a:avLst>
            </a:prstGeom>
            <a:noFill/>
            <a:ln w="57150" cmpd="sng">
              <a:noFill/>
              <a:miter lim="800000"/>
            </a:ln>
            <a:effectLst/>
          </p:spPr>
          <p:style>
            <a:lnRef idx="1">
              <a:schemeClr val="accent1"/>
            </a:lnRef>
            <a:fillRef idx="3">
              <a:schemeClr val="accent1"/>
            </a:fillRef>
            <a:effectRef idx="2">
              <a:schemeClr val="accent1"/>
            </a:effectRef>
            <a:fontRef idx="minor">
              <a:schemeClr val="lt1"/>
            </a:fontRef>
          </p:style>
          <p:txBody>
            <a:bodyPr lIns="91440" tIns="91440" rIns="91440" bIns="91440" anchor="ctr"/>
            <a:lstStyle/>
            <a:p>
              <a:pPr algn="ctr" defTabSz="456804">
                <a:defRPr/>
              </a:pPr>
              <a:r>
                <a:rPr lang="en-US" sz="1400" b="1" dirty="0" smtClean="0">
                  <a:solidFill>
                    <a:srgbClr val="0096D6"/>
                  </a:solidFill>
                </a:rPr>
                <a:t>Cloud</a:t>
              </a:r>
              <a:endParaRPr lang="en-US" sz="1400" b="1" dirty="0">
                <a:solidFill>
                  <a:srgbClr val="0096D6"/>
                </a:solidFill>
              </a:endParaRPr>
            </a:p>
          </p:txBody>
        </p:sp>
        <p:sp>
          <p:nvSpPr>
            <p:cNvPr id="155" name="Freeform 112"/>
            <p:cNvSpPr>
              <a:spLocks noEditPoints="1"/>
            </p:cNvSpPr>
            <p:nvPr/>
          </p:nvSpPr>
          <p:spPr bwMode="auto">
            <a:xfrm>
              <a:off x="1255607" y="1191301"/>
              <a:ext cx="647138" cy="354638"/>
            </a:xfrm>
            <a:custGeom>
              <a:avLst/>
              <a:gdLst/>
              <a:ahLst/>
              <a:cxnLst>
                <a:cxn ang="0">
                  <a:pos x="138" y="466"/>
                </a:cxn>
                <a:cxn ang="0">
                  <a:pos x="94" y="454"/>
                </a:cxn>
                <a:cxn ang="0">
                  <a:pos x="38" y="414"/>
                </a:cxn>
                <a:cxn ang="0">
                  <a:pos x="2" y="334"/>
                </a:cxn>
                <a:cxn ang="0">
                  <a:pos x="2" y="296"/>
                </a:cxn>
                <a:cxn ang="0">
                  <a:pos x="14" y="250"/>
                </a:cxn>
                <a:cxn ang="0">
                  <a:pos x="54" y="196"/>
                </a:cxn>
                <a:cxn ang="0">
                  <a:pos x="134" y="158"/>
                </a:cxn>
                <a:cxn ang="0">
                  <a:pos x="158" y="158"/>
                </a:cxn>
                <a:cxn ang="0">
                  <a:pos x="168" y="124"/>
                </a:cxn>
                <a:cxn ang="0">
                  <a:pos x="202" y="72"/>
                </a:cxn>
                <a:cxn ang="0">
                  <a:pos x="300" y="8"/>
                </a:cxn>
                <a:cxn ang="0">
                  <a:pos x="358" y="0"/>
                </a:cxn>
                <a:cxn ang="0">
                  <a:pos x="440" y="16"/>
                </a:cxn>
                <a:cxn ang="0">
                  <a:pos x="480" y="38"/>
                </a:cxn>
                <a:cxn ang="0">
                  <a:pos x="536" y="102"/>
                </a:cxn>
                <a:cxn ang="0">
                  <a:pos x="554" y="140"/>
                </a:cxn>
                <a:cxn ang="0">
                  <a:pos x="602" y="134"/>
                </a:cxn>
                <a:cxn ang="0">
                  <a:pos x="668" y="148"/>
                </a:cxn>
                <a:cxn ang="0">
                  <a:pos x="704" y="168"/>
                </a:cxn>
                <a:cxn ang="0">
                  <a:pos x="752" y="230"/>
                </a:cxn>
                <a:cxn ang="0">
                  <a:pos x="764" y="266"/>
                </a:cxn>
                <a:cxn ang="0">
                  <a:pos x="794" y="274"/>
                </a:cxn>
                <a:cxn ang="0">
                  <a:pos x="818" y="290"/>
                </a:cxn>
                <a:cxn ang="0">
                  <a:pos x="850" y="338"/>
                </a:cxn>
                <a:cxn ang="0">
                  <a:pos x="854" y="366"/>
                </a:cxn>
                <a:cxn ang="0">
                  <a:pos x="846" y="406"/>
                </a:cxn>
                <a:cxn ang="0">
                  <a:pos x="812" y="448"/>
                </a:cxn>
                <a:cxn ang="0">
                  <a:pos x="764" y="468"/>
                </a:cxn>
                <a:cxn ang="0">
                  <a:pos x="154" y="468"/>
                </a:cxn>
                <a:cxn ang="0">
                  <a:pos x="788" y="416"/>
                </a:cxn>
                <a:cxn ang="0">
                  <a:pos x="808" y="390"/>
                </a:cxn>
                <a:cxn ang="0">
                  <a:pos x="814" y="366"/>
                </a:cxn>
                <a:cxn ang="0">
                  <a:pos x="804" y="334"/>
                </a:cxn>
                <a:cxn ang="0">
                  <a:pos x="778" y="310"/>
                </a:cxn>
                <a:cxn ang="0">
                  <a:pos x="766" y="308"/>
                </a:cxn>
                <a:cxn ang="0">
                  <a:pos x="750" y="306"/>
                </a:cxn>
                <a:cxn ang="0">
                  <a:pos x="728" y="288"/>
                </a:cxn>
                <a:cxn ang="0">
                  <a:pos x="704" y="226"/>
                </a:cxn>
                <a:cxn ang="0">
                  <a:pos x="652" y="184"/>
                </a:cxn>
                <a:cxn ang="0">
                  <a:pos x="626" y="176"/>
                </a:cxn>
                <a:cxn ang="0">
                  <a:pos x="602" y="174"/>
                </a:cxn>
                <a:cxn ang="0">
                  <a:pos x="548" y="186"/>
                </a:cxn>
                <a:cxn ang="0">
                  <a:pos x="522" y="172"/>
                </a:cxn>
                <a:cxn ang="0">
                  <a:pos x="488" y="102"/>
                </a:cxn>
                <a:cxn ang="0">
                  <a:pos x="424" y="54"/>
                </a:cxn>
                <a:cxn ang="0">
                  <a:pos x="392" y="42"/>
                </a:cxn>
                <a:cxn ang="0">
                  <a:pos x="358" y="40"/>
                </a:cxn>
                <a:cxn ang="0">
                  <a:pos x="268" y="66"/>
                </a:cxn>
                <a:cxn ang="0">
                  <a:pos x="206" y="140"/>
                </a:cxn>
                <a:cxn ang="0">
                  <a:pos x="194" y="182"/>
                </a:cxn>
                <a:cxn ang="0">
                  <a:pos x="172" y="198"/>
                </a:cxn>
                <a:cxn ang="0">
                  <a:pos x="140" y="198"/>
                </a:cxn>
                <a:cxn ang="0">
                  <a:pos x="80" y="226"/>
                </a:cxn>
                <a:cxn ang="0">
                  <a:pos x="50" y="266"/>
                </a:cxn>
                <a:cxn ang="0">
                  <a:pos x="40" y="312"/>
                </a:cxn>
                <a:cxn ang="0">
                  <a:pos x="46" y="344"/>
                </a:cxn>
                <a:cxn ang="0">
                  <a:pos x="80" y="400"/>
                </a:cxn>
                <a:cxn ang="0">
                  <a:pos x="110" y="418"/>
                </a:cxn>
                <a:cxn ang="0">
                  <a:pos x="156" y="428"/>
                </a:cxn>
                <a:cxn ang="0">
                  <a:pos x="156" y="428"/>
                </a:cxn>
              </a:cxnLst>
              <a:rect l="0" t="0" r="r" b="b"/>
              <a:pathLst>
                <a:path w="854" h="468">
                  <a:moveTo>
                    <a:pt x="154" y="468"/>
                  </a:moveTo>
                  <a:lnTo>
                    <a:pt x="154" y="468"/>
                  </a:lnTo>
                  <a:lnTo>
                    <a:pt x="154" y="468"/>
                  </a:lnTo>
                  <a:lnTo>
                    <a:pt x="138" y="466"/>
                  </a:lnTo>
                  <a:lnTo>
                    <a:pt x="124" y="464"/>
                  </a:lnTo>
                  <a:lnTo>
                    <a:pt x="108" y="460"/>
                  </a:lnTo>
                  <a:lnTo>
                    <a:pt x="94" y="454"/>
                  </a:lnTo>
                  <a:lnTo>
                    <a:pt x="94" y="454"/>
                  </a:lnTo>
                  <a:lnTo>
                    <a:pt x="94" y="454"/>
                  </a:lnTo>
                  <a:lnTo>
                    <a:pt x="74" y="444"/>
                  </a:lnTo>
                  <a:lnTo>
                    <a:pt x="54" y="430"/>
                  </a:lnTo>
                  <a:lnTo>
                    <a:pt x="38" y="414"/>
                  </a:lnTo>
                  <a:lnTo>
                    <a:pt x="26" y="396"/>
                  </a:lnTo>
                  <a:lnTo>
                    <a:pt x="14" y="376"/>
                  </a:lnTo>
                  <a:lnTo>
                    <a:pt x="8" y="356"/>
                  </a:lnTo>
                  <a:lnTo>
                    <a:pt x="2" y="334"/>
                  </a:lnTo>
                  <a:lnTo>
                    <a:pt x="0" y="312"/>
                  </a:lnTo>
                  <a:lnTo>
                    <a:pt x="0" y="312"/>
                  </a:lnTo>
                  <a:lnTo>
                    <a:pt x="0" y="312"/>
                  </a:lnTo>
                  <a:lnTo>
                    <a:pt x="2" y="296"/>
                  </a:lnTo>
                  <a:lnTo>
                    <a:pt x="4" y="282"/>
                  </a:lnTo>
                  <a:lnTo>
                    <a:pt x="8" y="266"/>
                  </a:lnTo>
                  <a:lnTo>
                    <a:pt x="14" y="250"/>
                  </a:lnTo>
                  <a:lnTo>
                    <a:pt x="14" y="250"/>
                  </a:lnTo>
                  <a:lnTo>
                    <a:pt x="14" y="250"/>
                  </a:lnTo>
                  <a:lnTo>
                    <a:pt x="24" y="230"/>
                  </a:lnTo>
                  <a:lnTo>
                    <a:pt x="38" y="212"/>
                  </a:lnTo>
                  <a:lnTo>
                    <a:pt x="54" y="196"/>
                  </a:lnTo>
                  <a:lnTo>
                    <a:pt x="72" y="182"/>
                  </a:lnTo>
                  <a:lnTo>
                    <a:pt x="92" y="172"/>
                  </a:lnTo>
                  <a:lnTo>
                    <a:pt x="112" y="164"/>
                  </a:lnTo>
                  <a:lnTo>
                    <a:pt x="134" y="158"/>
                  </a:lnTo>
                  <a:lnTo>
                    <a:pt x="156" y="158"/>
                  </a:lnTo>
                  <a:lnTo>
                    <a:pt x="156" y="158"/>
                  </a:lnTo>
                  <a:lnTo>
                    <a:pt x="156" y="158"/>
                  </a:lnTo>
                  <a:lnTo>
                    <a:pt x="158" y="158"/>
                  </a:lnTo>
                  <a:lnTo>
                    <a:pt x="158" y="158"/>
                  </a:lnTo>
                  <a:lnTo>
                    <a:pt x="158" y="158"/>
                  </a:lnTo>
                  <a:lnTo>
                    <a:pt x="162" y="140"/>
                  </a:lnTo>
                  <a:lnTo>
                    <a:pt x="168" y="124"/>
                  </a:lnTo>
                  <a:lnTo>
                    <a:pt x="168" y="124"/>
                  </a:lnTo>
                  <a:lnTo>
                    <a:pt x="168" y="124"/>
                  </a:lnTo>
                  <a:lnTo>
                    <a:pt x="184" y="96"/>
                  </a:lnTo>
                  <a:lnTo>
                    <a:pt x="202" y="72"/>
                  </a:lnTo>
                  <a:lnTo>
                    <a:pt x="222" y="50"/>
                  </a:lnTo>
                  <a:lnTo>
                    <a:pt x="246" y="32"/>
                  </a:lnTo>
                  <a:lnTo>
                    <a:pt x="272" y="18"/>
                  </a:lnTo>
                  <a:lnTo>
                    <a:pt x="300" y="8"/>
                  </a:lnTo>
                  <a:lnTo>
                    <a:pt x="328" y="2"/>
                  </a:lnTo>
                  <a:lnTo>
                    <a:pt x="358" y="0"/>
                  </a:lnTo>
                  <a:lnTo>
                    <a:pt x="358" y="0"/>
                  </a:lnTo>
                  <a:lnTo>
                    <a:pt x="358" y="0"/>
                  </a:lnTo>
                  <a:lnTo>
                    <a:pt x="380" y="0"/>
                  </a:lnTo>
                  <a:lnTo>
                    <a:pt x="400" y="4"/>
                  </a:lnTo>
                  <a:lnTo>
                    <a:pt x="420" y="8"/>
                  </a:lnTo>
                  <a:lnTo>
                    <a:pt x="440" y="16"/>
                  </a:lnTo>
                  <a:lnTo>
                    <a:pt x="440" y="16"/>
                  </a:lnTo>
                  <a:lnTo>
                    <a:pt x="440" y="16"/>
                  </a:lnTo>
                  <a:lnTo>
                    <a:pt x="460" y="26"/>
                  </a:lnTo>
                  <a:lnTo>
                    <a:pt x="480" y="38"/>
                  </a:lnTo>
                  <a:lnTo>
                    <a:pt x="496" y="52"/>
                  </a:lnTo>
                  <a:lnTo>
                    <a:pt x="512" y="68"/>
                  </a:lnTo>
                  <a:lnTo>
                    <a:pt x="526" y="84"/>
                  </a:lnTo>
                  <a:lnTo>
                    <a:pt x="536" y="102"/>
                  </a:lnTo>
                  <a:lnTo>
                    <a:pt x="546" y="120"/>
                  </a:lnTo>
                  <a:lnTo>
                    <a:pt x="554" y="140"/>
                  </a:lnTo>
                  <a:lnTo>
                    <a:pt x="554" y="140"/>
                  </a:lnTo>
                  <a:lnTo>
                    <a:pt x="554" y="140"/>
                  </a:lnTo>
                  <a:lnTo>
                    <a:pt x="578" y="136"/>
                  </a:lnTo>
                  <a:lnTo>
                    <a:pt x="602" y="134"/>
                  </a:lnTo>
                  <a:lnTo>
                    <a:pt x="602" y="134"/>
                  </a:lnTo>
                  <a:lnTo>
                    <a:pt x="602" y="134"/>
                  </a:lnTo>
                  <a:lnTo>
                    <a:pt x="618" y="134"/>
                  </a:lnTo>
                  <a:lnTo>
                    <a:pt x="634" y="136"/>
                  </a:lnTo>
                  <a:lnTo>
                    <a:pt x="652" y="142"/>
                  </a:lnTo>
                  <a:lnTo>
                    <a:pt x="668" y="148"/>
                  </a:lnTo>
                  <a:lnTo>
                    <a:pt x="668" y="148"/>
                  </a:lnTo>
                  <a:lnTo>
                    <a:pt x="668" y="148"/>
                  </a:lnTo>
                  <a:lnTo>
                    <a:pt x="686" y="156"/>
                  </a:lnTo>
                  <a:lnTo>
                    <a:pt x="704" y="168"/>
                  </a:lnTo>
                  <a:lnTo>
                    <a:pt x="718" y="182"/>
                  </a:lnTo>
                  <a:lnTo>
                    <a:pt x="732" y="196"/>
                  </a:lnTo>
                  <a:lnTo>
                    <a:pt x="744" y="212"/>
                  </a:lnTo>
                  <a:lnTo>
                    <a:pt x="752" y="230"/>
                  </a:lnTo>
                  <a:lnTo>
                    <a:pt x="760" y="248"/>
                  </a:lnTo>
                  <a:lnTo>
                    <a:pt x="764" y="266"/>
                  </a:lnTo>
                  <a:lnTo>
                    <a:pt x="764" y="266"/>
                  </a:lnTo>
                  <a:lnTo>
                    <a:pt x="764" y="266"/>
                  </a:lnTo>
                  <a:lnTo>
                    <a:pt x="780" y="270"/>
                  </a:lnTo>
                  <a:lnTo>
                    <a:pt x="794" y="274"/>
                  </a:lnTo>
                  <a:lnTo>
                    <a:pt x="794" y="274"/>
                  </a:lnTo>
                  <a:lnTo>
                    <a:pt x="794" y="274"/>
                  </a:lnTo>
                  <a:lnTo>
                    <a:pt x="794" y="274"/>
                  </a:lnTo>
                  <a:lnTo>
                    <a:pt x="794" y="274"/>
                  </a:lnTo>
                  <a:lnTo>
                    <a:pt x="806" y="282"/>
                  </a:lnTo>
                  <a:lnTo>
                    <a:pt x="818" y="290"/>
                  </a:lnTo>
                  <a:lnTo>
                    <a:pt x="830" y="300"/>
                  </a:lnTo>
                  <a:lnTo>
                    <a:pt x="838" y="312"/>
                  </a:lnTo>
                  <a:lnTo>
                    <a:pt x="844" y="324"/>
                  </a:lnTo>
                  <a:lnTo>
                    <a:pt x="850" y="338"/>
                  </a:lnTo>
                  <a:lnTo>
                    <a:pt x="852" y="352"/>
                  </a:lnTo>
                  <a:lnTo>
                    <a:pt x="854" y="366"/>
                  </a:lnTo>
                  <a:lnTo>
                    <a:pt x="854" y="366"/>
                  </a:lnTo>
                  <a:lnTo>
                    <a:pt x="854" y="366"/>
                  </a:lnTo>
                  <a:lnTo>
                    <a:pt x="852" y="386"/>
                  </a:lnTo>
                  <a:lnTo>
                    <a:pt x="846" y="406"/>
                  </a:lnTo>
                  <a:lnTo>
                    <a:pt x="846" y="406"/>
                  </a:lnTo>
                  <a:lnTo>
                    <a:pt x="846" y="406"/>
                  </a:lnTo>
                  <a:lnTo>
                    <a:pt x="840" y="418"/>
                  </a:lnTo>
                  <a:lnTo>
                    <a:pt x="832" y="430"/>
                  </a:lnTo>
                  <a:lnTo>
                    <a:pt x="822" y="440"/>
                  </a:lnTo>
                  <a:lnTo>
                    <a:pt x="812" y="448"/>
                  </a:lnTo>
                  <a:lnTo>
                    <a:pt x="802" y="456"/>
                  </a:lnTo>
                  <a:lnTo>
                    <a:pt x="790" y="460"/>
                  </a:lnTo>
                  <a:lnTo>
                    <a:pt x="776" y="466"/>
                  </a:lnTo>
                  <a:lnTo>
                    <a:pt x="764" y="468"/>
                  </a:lnTo>
                  <a:lnTo>
                    <a:pt x="764" y="468"/>
                  </a:lnTo>
                  <a:lnTo>
                    <a:pt x="762" y="468"/>
                  </a:lnTo>
                  <a:lnTo>
                    <a:pt x="154" y="468"/>
                  </a:lnTo>
                  <a:lnTo>
                    <a:pt x="154" y="468"/>
                  </a:lnTo>
                  <a:close/>
                  <a:moveTo>
                    <a:pt x="760" y="428"/>
                  </a:moveTo>
                  <a:lnTo>
                    <a:pt x="760" y="428"/>
                  </a:lnTo>
                  <a:lnTo>
                    <a:pt x="776" y="424"/>
                  </a:lnTo>
                  <a:lnTo>
                    <a:pt x="788" y="416"/>
                  </a:lnTo>
                  <a:lnTo>
                    <a:pt x="800" y="404"/>
                  </a:lnTo>
                  <a:lnTo>
                    <a:pt x="808" y="390"/>
                  </a:lnTo>
                  <a:lnTo>
                    <a:pt x="808" y="390"/>
                  </a:lnTo>
                  <a:lnTo>
                    <a:pt x="808" y="390"/>
                  </a:lnTo>
                  <a:lnTo>
                    <a:pt x="812" y="378"/>
                  </a:lnTo>
                  <a:lnTo>
                    <a:pt x="814" y="366"/>
                  </a:lnTo>
                  <a:lnTo>
                    <a:pt x="814" y="366"/>
                  </a:lnTo>
                  <a:lnTo>
                    <a:pt x="814" y="366"/>
                  </a:lnTo>
                  <a:lnTo>
                    <a:pt x="814" y="358"/>
                  </a:lnTo>
                  <a:lnTo>
                    <a:pt x="812" y="348"/>
                  </a:lnTo>
                  <a:lnTo>
                    <a:pt x="808" y="340"/>
                  </a:lnTo>
                  <a:lnTo>
                    <a:pt x="804" y="334"/>
                  </a:lnTo>
                  <a:lnTo>
                    <a:pt x="798" y="326"/>
                  </a:lnTo>
                  <a:lnTo>
                    <a:pt x="792" y="320"/>
                  </a:lnTo>
                  <a:lnTo>
                    <a:pt x="786" y="316"/>
                  </a:lnTo>
                  <a:lnTo>
                    <a:pt x="778" y="310"/>
                  </a:lnTo>
                  <a:lnTo>
                    <a:pt x="778" y="310"/>
                  </a:lnTo>
                  <a:lnTo>
                    <a:pt x="778" y="310"/>
                  </a:lnTo>
                  <a:lnTo>
                    <a:pt x="778" y="310"/>
                  </a:lnTo>
                  <a:lnTo>
                    <a:pt x="766" y="308"/>
                  </a:lnTo>
                  <a:lnTo>
                    <a:pt x="754" y="306"/>
                  </a:lnTo>
                  <a:lnTo>
                    <a:pt x="754" y="306"/>
                  </a:lnTo>
                  <a:lnTo>
                    <a:pt x="754" y="306"/>
                  </a:lnTo>
                  <a:lnTo>
                    <a:pt x="750" y="306"/>
                  </a:lnTo>
                  <a:lnTo>
                    <a:pt x="750" y="306"/>
                  </a:lnTo>
                  <a:lnTo>
                    <a:pt x="730" y="308"/>
                  </a:lnTo>
                  <a:lnTo>
                    <a:pt x="728" y="288"/>
                  </a:lnTo>
                  <a:lnTo>
                    <a:pt x="728" y="288"/>
                  </a:lnTo>
                  <a:lnTo>
                    <a:pt x="724" y="272"/>
                  </a:lnTo>
                  <a:lnTo>
                    <a:pt x="720" y="256"/>
                  </a:lnTo>
                  <a:lnTo>
                    <a:pt x="714" y="240"/>
                  </a:lnTo>
                  <a:lnTo>
                    <a:pt x="704" y="226"/>
                  </a:lnTo>
                  <a:lnTo>
                    <a:pt x="694" y="214"/>
                  </a:lnTo>
                  <a:lnTo>
                    <a:pt x="682" y="202"/>
                  </a:lnTo>
                  <a:lnTo>
                    <a:pt x="668" y="192"/>
                  </a:lnTo>
                  <a:lnTo>
                    <a:pt x="652" y="184"/>
                  </a:lnTo>
                  <a:lnTo>
                    <a:pt x="652" y="184"/>
                  </a:lnTo>
                  <a:lnTo>
                    <a:pt x="652" y="184"/>
                  </a:lnTo>
                  <a:lnTo>
                    <a:pt x="640" y="180"/>
                  </a:lnTo>
                  <a:lnTo>
                    <a:pt x="626" y="176"/>
                  </a:lnTo>
                  <a:lnTo>
                    <a:pt x="614" y="174"/>
                  </a:lnTo>
                  <a:lnTo>
                    <a:pt x="602" y="174"/>
                  </a:lnTo>
                  <a:lnTo>
                    <a:pt x="602" y="174"/>
                  </a:lnTo>
                  <a:lnTo>
                    <a:pt x="602" y="174"/>
                  </a:lnTo>
                  <a:lnTo>
                    <a:pt x="588" y="174"/>
                  </a:lnTo>
                  <a:lnTo>
                    <a:pt x="574" y="176"/>
                  </a:lnTo>
                  <a:lnTo>
                    <a:pt x="562" y="180"/>
                  </a:lnTo>
                  <a:lnTo>
                    <a:pt x="548" y="186"/>
                  </a:lnTo>
                  <a:lnTo>
                    <a:pt x="548" y="186"/>
                  </a:lnTo>
                  <a:lnTo>
                    <a:pt x="526" y="196"/>
                  </a:lnTo>
                  <a:lnTo>
                    <a:pt x="522" y="172"/>
                  </a:lnTo>
                  <a:lnTo>
                    <a:pt x="522" y="172"/>
                  </a:lnTo>
                  <a:lnTo>
                    <a:pt x="516" y="152"/>
                  </a:lnTo>
                  <a:lnTo>
                    <a:pt x="508" y="134"/>
                  </a:lnTo>
                  <a:lnTo>
                    <a:pt x="500" y="118"/>
                  </a:lnTo>
                  <a:lnTo>
                    <a:pt x="488" y="102"/>
                  </a:lnTo>
                  <a:lnTo>
                    <a:pt x="474" y="86"/>
                  </a:lnTo>
                  <a:lnTo>
                    <a:pt x="460" y="74"/>
                  </a:lnTo>
                  <a:lnTo>
                    <a:pt x="444" y="62"/>
                  </a:lnTo>
                  <a:lnTo>
                    <a:pt x="424" y="54"/>
                  </a:lnTo>
                  <a:lnTo>
                    <a:pt x="424" y="54"/>
                  </a:lnTo>
                  <a:lnTo>
                    <a:pt x="424" y="54"/>
                  </a:lnTo>
                  <a:lnTo>
                    <a:pt x="408" y="46"/>
                  </a:lnTo>
                  <a:lnTo>
                    <a:pt x="392" y="42"/>
                  </a:lnTo>
                  <a:lnTo>
                    <a:pt x="376" y="40"/>
                  </a:lnTo>
                  <a:lnTo>
                    <a:pt x="358" y="40"/>
                  </a:lnTo>
                  <a:lnTo>
                    <a:pt x="358" y="40"/>
                  </a:lnTo>
                  <a:lnTo>
                    <a:pt x="358" y="40"/>
                  </a:lnTo>
                  <a:lnTo>
                    <a:pt x="334" y="40"/>
                  </a:lnTo>
                  <a:lnTo>
                    <a:pt x="312" y="46"/>
                  </a:lnTo>
                  <a:lnTo>
                    <a:pt x="288" y="54"/>
                  </a:lnTo>
                  <a:lnTo>
                    <a:pt x="268" y="66"/>
                  </a:lnTo>
                  <a:lnTo>
                    <a:pt x="248" y="80"/>
                  </a:lnTo>
                  <a:lnTo>
                    <a:pt x="232" y="98"/>
                  </a:lnTo>
                  <a:lnTo>
                    <a:pt x="218" y="118"/>
                  </a:lnTo>
                  <a:lnTo>
                    <a:pt x="206" y="140"/>
                  </a:lnTo>
                  <a:lnTo>
                    <a:pt x="206" y="140"/>
                  </a:lnTo>
                  <a:lnTo>
                    <a:pt x="206" y="140"/>
                  </a:lnTo>
                  <a:lnTo>
                    <a:pt x="198" y="160"/>
                  </a:lnTo>
                  <a:lnTo>
                    <a:pt x="194" y="182"/>
                  </a:lnTo>
                  <a:lnTo>
                    <a:pt x="194" y="182"/>
                  </a:lnTo>
                  <a:lnTo>
                    <a:pt x="190" y="200"/>
                  </a:lnTo>
                  <a:lnTo>
                    <a:pt x="172" y="198"/>
                  </a:lnTo>
                  <a:lnTo>
                    <a:pt x="172" y="198"/>
                  </a:lnTo>
                  <a:lnTo>
                    <a:pt x="156" y="198"/>
                  </a:lnTo>
                  <a:lnTo>
                    <a:pt x="156" y="198"/>
                  </a:lnTo>
                  <a:lnTo>
                    <a:pt x="156" y="198"/>
                  </a:lnTo>
                  <a:lnTo>
                    <a:pt x="140" y="198"/>
                  </a:lnTo>
                  <a:lnTo>
                    <a:pt x="124" y="202"/>
                  </a:lnTo>
                  <a:lnTo>
                    <a:pt x="108" y="208"/>
                  </a:lnTo>
                  <a:lnTo>
                    <a:pt x="94" y="216"/>
                  </a:lnTo>
                  <a:lnTo>
                    <a:pt x="80" y="226"/>
                  </a:lnTo>
                  <a:lnTo>
                    <a:pt x="68" y="238"/>
                  </a:lnTo>
                  <a:lnTo>
                    <a:pt x="58" y="252"/>
                  </a:lnTo>
                  <a:lnTo>
                    <a:pt x="50" y="266"/>
                  </a:lnTo>
                  <a:lnTo>
                    <a:pt x="50" y="266"/>
                  </a:lnTo>
                  <a:lnTo>
                    <a:pt x="50" y="266"/>
                  </a:lnTo>
                  <a:lnTo>
                    <a:pt x="46" y="278"/>
                  </a:lnTo>
                  <a:lnTo>
                    <a:pt x="44" y="290"/>
                  </a:lnTo>
                  <a:lnTo>
                    <a:pt x="40" y="312"/>
                  </a:lnTo>
                  <a:lnTo>
                    <a:pt x="40" y="312"/>
                  </a:lnTo>
                  <a:lnTo>
                    <a:pt x="40" y="312"/>
                  </a:lnTo>
                  <a:lnTo>
                    <a:pt x="42" y="328"/>
                  </a:lnTo>
                  <a:lnTo>
                    <a:pt x="46" y="344"/>
                  </a:lnTo>
                  <a:lnTo>
                    <a:pt x="52" y="360"/>
                  </a:lnTo>
                  <a:lnTo>
                    <a:pt x="60" y="374"/>
                  </a:lnTo>
                  <a:lnTo>
                    <a:pt x="70" y="388"/>
                  </a:lnTo>
                  <a:lnTo>
                    <a:pt x="80" y="400"/>
                  </a:lnTo>
                  <a:lnTo>
                    <a:pt x="94" y="410"/>
                  </a:lnTo>
                  <a:lnTo>
                    <a:pt x="110" y="418"/>
                  </a:lnTo>
                  <a:lnTo>
                    <a:pt x="110" y="418"/>
                  </a:lnTo>
                  <a:lnTo>
                    <a:pt x="110" y="418"/>
                  </a:lnTo>
                  <a:lnTo>
                    <a:pt x="122" y="422"/>
                  </a:lnTo>
                  <a:lnTo>
                    <a:pt x="132" y="426"/>
                  </a:lnTo>
                  <a:lnTo>
                    <a:pt x="156" y="428"/>
                  </a:lnTo>
                  <a:lnTo>
                    <a:pt x="156" y="428"/>
                  </a:lnTo>
                  <a:lnTo>
                    <a:pt x="156" y="428"/>
                  </a:lnTo>
                  <a:lnTo>
                    <a:pt x="156" y="428"/>
                  </a:lnTo>
                  <a:lnTo>
                    <a:pt x="156" y="428"/>
                  </a:lnTo>
                  <a:lnTo>
                    <a:pt x="156" y="428"/>
                  </a:lnTo>
                  <a:lnTo>
                    <a:pt x="760" y="428"/>
                  </a:lnTo>
                  <a:lnTo>
                    <a:pt x="760" y="428"/>
                  </a:ln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bodyPr>
            <a:lstStyle/>
            <a:p>
              <a:pPr defTabSz="457200" fontAlgn="auto">
                <a:spcBef>
                  <a:spcPts val="0"/>
                </a:spcBef>
                <a:spcAft>
                  <a:spcPts val="0"/>
                </a:spcAft>
              </a:pPr>
              <a:endParaRPr lang="en-US" sz="1200" dirty="0">
                <a:solidFill>
                  <a:srgbClr val="0096D6"/>
                </a:solidFill>
                <a:latin typeface="HP Simplified"/>
              </a:endParaRPr>
            </a:p>
          </p:txBody>
        </p:sp>
        <p:sp>
          <p:nvSpPr>
            <p:cNvPr id="156" name="Round Diagonal Corner Rectangle 155"/>
            <p:cNvSpPr/>
            <p:nvPr/>
          </p:nvSpPr>
          <p:spPr bwMode="auto">
            <a:xfrm rot="10800000" flipV="1">
              <a:off x="2598601" y="1581879"/>
              <a:ext cx="1073232" cy="268308"/>
            </a:xfrm>
            <a:prstGeom prst="round2DiagRect">
              <a:avLst>
                <a:gd name="adj1" fmla="val 16667"/>
                <a:gd name="adj2" fmla="val 0"/>
              </a:avLst>
            </a:prstGeom>
            <a:noFill/>
            <a:ln w="57150" cmpd="sng">
              <a:noFill/>
              <a:miter lim="800000"/>
            </a:ln>
            <a:effectLst/>
          </p:spPr>
          <p:style>
            <a:lnRef idx="1">
              <a:schemeClr val="accent1"/>
            </a:lnRef>
            <a:fillRef idx="3">
              <a:schemeClr val="accent1"/>
            </a:fillRef>
            <a:effectRef idx="2">
              <a:schemeClr val="accent1"/>
            </a:effectRef>
            <a:fontRef idx="minor">
              <a:schemeClr val="lt1"/>
            </a:fontRef>
          </p:style>
          <p:txBody>
            <a:bodyPr lIns="91440" tIns="91440" rIns="91440" bIns="91440" anchor="ctr"/>
            <a:lstStyle/>
            <a:p>
              <a:pPr algn="ctr" defTabSz="456804">
                <a:defRPr/>
              </a:pPr>
              <a:r>
                <a:rPr lang="en-US" sz="1400" b="1" dirty="0" smtClean="0">
                  <a:solidFill>
                    <a:srgbClr val="0096D6"/>
                  </a:solidFill>
                </a:rPr>
                <a:t>Social</a:t>
              </a:r>
              <a:endParaRPr lang="en-US" sz="1400" b="1" dirty="0">
                <a:solidFill>
                  <a:srgbClr val="0096D6"/>
                </a:solidFill>
              </a:endParaRPr>
            </a:p>
          </p:txBody>
        </p:sp>
        <p:pic>
          <p:nvPicPr>
            <p:cNvPr id="157" name="Picture 1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102" y="1189758"/>
              <a:ext cx="364228" cy="358988"/>
            </a:xfrm>
            <a:prstGeom prst="rect">
              <a:avLst/>
            </a:prstGeom>
            <a:noFill/>
          </p:spPr>
        </p:pic>
        <p:sp>
          <p:nvSpPr>
            <p:cNvPr id="158" name="Round Diagonal Corner Rectangle 157"/>
            <p:cNvSpPr/>
            <p:nvPr/>
          </p:nvSpPr>
          <p:spPr bwMode="auto">
            <a:xfrm rot="10800000" flipV="1">
              <a:off x="4154641" y="1581879"/>
              <a:ext cx="1073232" cy="268308"/>
            </a:xfrm>
            <a:prstGeom prst="round2DiagRect">
              <a:avLst>
                <a:gd name="adj1" fmla="val 16667"/>
                <a:gd name="adj2" fmla="val 0"/>
              </a:avLst>
            </a:prstGeom>
            <a:noFill/>
            <a:ln w="57150" cmpd="sng">
              <a:noFill/>
              <a:miter lim="800000"/>
            </a:ln>
            <a:effectLst/>
          </p:spPr>
          <p:style>
            <a:lnRef idx="1">
              <a:schemeClr val="accent1"/>
            </a:lnRef>
            <a:fillRef idx="3">
              <a:schemeClr val="accent1"/>
            </a:fillRef>
            <a:effectRef idx="2">
              <a:schemeClr val="accent1"/>
            </a:effectRef>
            <a:fontRef idx="minor">
              <a:schemeClr val="lt1"/>
            </a:fontRef>
          </p:style>
          <p:txBody>
            <a:bodyPr lIns="91440" tIns="91440" rIns="91440" bIns="91440" anchor="ctr"/>
            <a:lstStyle/>
            <a:p>
              <a:pPr algn="ctr" defTabSz="456804">
                <a:defRPr/>
              </a:pPr>
              <a:r>
                <a:rPr lang="en-US" sz="1400" b="1" dirty="0">
                  <a:solidFill>
                    <a:srgbClr val="0096D6"/>
                  </a:solidFill>
                </a:rPr>
                <a:t>Security</a:t>
              </a:r>
            </a:p>
          </p:txBody>
        </p:sp>
        <p:sp>
          <p:nvSpPr>
            <p:cNvPr id="159" name="Freeform 46"/>
            <p:cNvSpPr>
              <a:spLocks/>
            </p:cNvSpPr>
            <p:nvPr/>
          </p:nvSpPr>
          <p:spPr bwMode="auto">
            <a:xfrm>
              <a:off x="4531089" y="1198616"/>
              <a:ext cx="302529" cy="367928"/>
            </a:xfrm>
            <a:custGeom>
              <a:avLst/>
              <a:gdLst/>
              <a:ahLst/>
              <a:cxnLst/>
              <a:rect l="l" t="t" r="r" b="b"/>
              <a:pathLst>
                <a:path w="710095" h="863600">
                  <a:moveTo>
                    <a:pt x="504030" y="272918"/>
                  </a:moveTo>
                  <a:lnTo>
                    <a:pt x="570705" y="342768"/>
                  </a:lnTo>
                  <a:lnTo>
                    <a:pt x="316705" y="552318"/>
                  </a:lnTo>
                  <a:lnTo>
                    <a:pt x="173829" y="415793"/>
                  </a:lnTo>
                  <a:lnTo>
                    <a:pt x="234154" y="364993"/>
                  </a:lnTo>
                  <a:lnTo>
                    <a:pt x="316705" y="469768"/>
                  </a:lnTo>
                  <a:close/>
                  <a:moveTo>
                    <a:pt x="355049" y="85591"/>
                  </a:moveTo>
                  <a:cubicBezTo>
                    <a:pt x="346366" y="94268"/>
                    <a:pt x="337683" y="102944"/>
                    <a:pt x="329000" y="102944"/>
                  </a:cubicBezTo>
                  <a:cubicBezTo>
                    <a:pt x="242170" y="163679"/>
                    <a:pt x="146656" y="198385"/>
                    <a:pt x="59826" y="198385"/>
                  </a:cubicBezTo>
                  <a:cubicBezTo>
                    <a:pt x="59826" y="207061"/>
                    <a:pt x="59826" y="215738"/>
                    <a:pt x="59826" y="224414"/>
                  </a:cubicBezTo>
                  <a:cubicBezTo>
                    <a:pt x="59826" y="389267"/>
                    <a:pt x="103241" y="658236"/>
                    <a:pt x="355049" y="797059"/>
                  </a:cubicBezTo>
                  <a:cubicBezTo>
                    <a:pt x="606857" y="658236"/>
                    <a:pt x="650272" y="389267"/>
                    <a:pt x="650272" y="224414"/>
                  </a:cubicBezTo>
                  <a:cubicBezTo>
                    <a:pt x="650272" y="215738"/>
                    <a:pt x="650272" y="207061"/>
                    <a:pt x="650272" y="198385"/>
                  </a:cubicBezTo>
                  <a:cubicBezTo>
                    <a:pt x="554759" y="198385"/>
                    <a:pt x="467928" y="163679"/>
                    <a:pt x="381098" y="102944"/>
                  </a:cubicBezTo>
                  <a:cubicBezTo>
                    <a:pt x="372415" y="102944"/>
                    <a:pt x="363732" y="94268"/>
                    <a:pt x="355049" y="85591"/>
                  </a:cubicBezTo>
                  <a:close/>
                  <a:moveTo>
                    <a:pt x="355048" y="0"/>
                  </a:moveTo>
                  <a:cubicBezTo>
                    <a:pt x="355097" y="56"/>
                    <a:pt x="519805" y="187728"/>
                    <a:pt x="699483" y="112644"/>
                  </a:cubicBezTo>
                  <a:cubicBezTo>
                    <a:pt x="699505" y="112759"/>
                    <a:pt x="804265" y="668371"/>
                    <a:pt x="355048" y="863600"/>
                  </a:cubicBezTo>
                  <a:cubicBezTo>
                    <a:pt x="-94188" y="668363"/>
                    <a:pt x="10600" y="112711"/>
                    <a:pt x="10613" y="112644"/>
                  </a:cubicBezTo>
                  <a:cubicBezTo>
                    <a:pt x="190304" y="187733"/>
                    <a:pt x="355021" y="31"/>
                    <a:pt x="355048" y="0"/>
                  </a:cubicBezTo>
                  <a:close/>
                </a:path>
              </a:pathLst>
            </a:custGeom>
            <a:solidFill>
              <a:schemeClr val="accent1"/>
            </a:solidFill>
            <a:ln w="9525">
              <a:noFill/>
              <a:round/>
              <a:headEnd/>
              <a:tailEnd/>
            </a:ln>
          </p:spPr>
          <p:txBody>
            <a:bodyPr vert="horz" wrap="square" lIns="91440" tIns="45720" rIns="91440" bIns="45720" numCol="1" anchor="ctr" anchorCtr="0" compatLnSpc="1">
              <a:prstTxWarp prst="textNoShape">
                <a:avLst/>
              </a:prstTxWarp>
            </a:bodyPr>
            <a:lstStyle/>
            <a:p>
              <a:pPr defTabSz="457200" fontAlgn="auto">
                <a:spcBef>
                  <a:spcPts val="0"/>
                </a:spcBef>
                <a:spcAft>
                  <a:spcPts val="0"/>
                </a:spcAft>
              </a:pPr>
              <a:endParaRPr lang="en-US" sz="1200" dirty="0">
                <a:solidFill>
                  <a:srgbClr val="0096D6"/>
                </a:solidFill>
                <a:latin typeface="HP Simplified"/>
              </a:endParaRPr>
            </a:p>
          </p:txBody>
        </p:sp>
        <p:pic>
          <p:nvPicPr>
            <p:cNvPr id="16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14904" y="1166388"/>
              <a:ext cx="926656" cy="41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5244" y="1143412"/>
              <a:ext cx="380724" cy="4120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116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0503026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48" name="think-cell Slide" r:id="rId8" imgW="360" imgH="360" progId="">
                  <p:embed/>
                </p:oleObj>
              </mc:Choice>
              <mc:Fallback>
                <p:oleObj name="think-cell Slide" r:id="rId8" imgW="360" imgH="360" progId="">
                  <p:embed/>
                  <p:pic>
                    <p:nvPicPr>
                      <p:cNvPr id="0" name="Picture 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nvPr>
        </p:nvSpPr>
        <p:spPr/>
        <p:txBody>
          <a:bodyPr/>
          <a:lstStyle/>
          <a:p>
            <a:r>
              <a:rPr lang="en-US" dirty="0" smtClean="0">
                <a:latin typeface="+mn-lt"/>
              </a:rPr>
              <a:t>Next, get started on your cloud journey</a:t>
            </a:r>
            <a:endParaRPr lang="en-US" dirty="0">
              <a:latin typeface="+mn-lt"/>
            </a:endParaRPr>
          </a:p>
        </p:txBody>
      </p:sp>
      <p:cxnSp>
        <p:nvCxnSpPr>
          <p:cNvPr id="6" name="Straight Connector 5"/>
          <p:cNvCxnSpPr/>
          <p:nvPr/>
        </p:nvCxnSpPr>
        <p:spPr>
          <a:xfrm>
            <a:off x="218160" y="2135849"/>
            <a:ext cx="8311019"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99202" y="4004840"/>
            <a:ext cx="6739383" cy="446567"/>
          </a:xfrm>
          <a:prstGeom prst="rect">
            <a:avLst/>
          </a:prstGeom>
          <a:noFill/>
        </p:spPr>
        <p:txBody>
          <a:bodyPr wrap="square" rtlCol="0">
            <a:noAutofit/>
          </a:bodyPr>
          <a:lstStyle/>
          <a:p>
            <a:pPr marL="0" algn="ctr" defTabSz="430213">
              <a:spcAft>
                <a:spcPts val="400"/>
              </a:spcAft>
              <a:buSzPct val="100000"/>
            </a:pPr>
            <a:r>
              <a:rPr lang="en-US" b="1" dirty="0" smtClean="0">
                <a:solidFill>
                  <a:srgbClr val="000000"/>
                </a:solidFill>
                <a:latin typeface="HP Simplified" pitchFamily="34" charset="0"/>
                <a:cs typeface="HP Simplified" pitchFamily="34" charset="0"/>
              </a:rPr>
              <a:t>To learn more, visit </a:t>
            </a:r>
            <a:r>
              <a:rPr lang="en-US" b="1" dirty="0" smtClean="0">
                <a:solidFill>
                  <a:srgbClr val="000000"/>
                </a:solidFill>
                <a:latin typeface="HP Simplified" pitchFamily="34" charset="0"/>
                <a:cs typeface="HP Simplified" pitchFamily="34" charset="0"/>
                <a:hlinkClick r:id="rId10"/>
              </a:rPr>
              <a:t>hp.com/govcloud</a:t>
            </a:r>
            <a:endParaRPr lang="en-US" b="1" dirty="0" smtClean="0">
              <a:solidFill>
                <a:srgbClr val="000000"/>
              </a:solidFill>
              <a:latin typeface="HP Simplified" pitchFamily="34" charset="0"/>
              <a:cs typeface="HP Simplified" pitchFamily="34" charset="0"/>
            </a:endParaRPr>
          </a:p>
        </p:txBody>
      </p:sp>
      <p:grpSp>
        <p:nvGrpSpPr>
          <p:cNvPr id="21" name="Group 20"/>
          <p:cNvGrpSpPr/>
          <p:nvPr/>
        </p:nvGrpSpPr>
        <p:grpSpPr>
          <a:xfrm>
            <a:off x="1199201" y="1212716"/>
            <a:ext cx="6739385" cy="751046"/>
            <a:chOff x="1038271" y="1044471"/>
            <a:chExt cx="6739385" cy="751046"/>
          </a:xfrm>
        </p:grpSpPr>
        <p:sp>
          <p:nvSpPr>
            <p:cNvPr id="19" name="Round Single Corner Rectangle 18"/>
            <p:cNvSpPr/>
            <p:nvPr/>
          </p:nvSpPr>
          <p:spPr>
            <a:xfrm rot="10800000">
              <a:off x="1038271" y="1044471"/>
              <a:ext cx="3387891" cy="751046"/>
            </a:xfrm>
            <a:prstGeom prst="round1Rect">
              <a:avLst>
                <a:gd name="adj" fmla="val 30004"/>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400"/>
                </a:spcAft>
                <a:defRPr/>
              </a:pPr>
              <a:endParaRPr lang="en-GB" sz="1200" b="1" dirty="0">
                <a:cs typeface="Arial"/>
              </a:endParaRPr>
            </a:p>
          </p:txBody>
        </p:sp>
        <p:sp>
          <p:nvSpPr>
            <p:cNvPr id="20" name="Round Single Corner Rectangle 19"/>
            <p:cNvSpPr/>
            <p:nvPr/>
          </p:nvSpPr>
          <p:spPr>
            <a:xfrm>
              <a:off x="4389767" y="1044471"/>
              <a:ext cx="3387889" cy="751046"/>
            </a:xfrm>
            <a:prstGeom prst="round1Rect">
              <a:avLst>
                <a:gd name="adj" fmla="val 2524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288925">
                <a:defRPr/>
              </a:pPr>
              <a:r>
                <a:rPr lang="en-US" sz="2000" b="1" dirty="0" smtClean="0">
                  <a:solidFill>
                    <a:prstClr val="white"/>
                  </a:solidFill>
                </a:rPr>
                <a:t>HP </a:t>
              </a:r>
              <a:r>
                <a:rPr lang="en-US" sz="2000" b="1" dirty="0">
                  <a:solidFill>
                    <a:prstClr val="white"/>
                  </a:solidFill>
                </a:rPr>
                <a:t>Cloud Workshop</a:t>
              </a:r>
            </a:p>
          </p:txBody>
        </p:sp>
        <p:pic>
          <p:nvPicPr>
            <p:cNvPr id="22" name="Picture 21" descr="Arrow_Left_RGB_gray_NT.png"/>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rot="10800000">
              <a:off x="4251434" y="1316625"/>
              <a:ext cx="317495" cy="214524"/>
            </a:xfrm>
            <a:prstGeom prst="rect">
              <a:avLst/>
            </a:prstGeom>
          </p:spPr>
        </p:pic>
        <p:sp>
          <p:nvSpPr>
            <p:cNvPr id="24" name="Rectangle 23"/>
            <p:cNvSpPr/>
            <p:nvPr>
              <p:custDataLst>
                <p:tags r:id="rId5"/>
              </p:custDataLst>
            </p:nvPr>
          </p:nvSpPr>
          <p:spPr>
            <a:xfrm>
              <a:off x="1173950" y="1117408"/>
              <a:ext cx="2404054" cy="623248"/>
            </a:xfrm>
            <a:prstGeom prst="rect">
              <a:avLst/>
            </a:prstGeom>
          </p:spPr>
          <p:txBody>
            <a:bodyPr wrap="square" lIns="45720" rIns="45720">
              <a:spAutoFit/>
            </a:bodyPr>
            <a:lstStyle/>
            <a:p>
              <a:pPr indent="-117475" defTabSz="457200" eaLnBrk="0" hangingPunct="0">
                <a:lnSpc>
                  <a:spcPct val="85000"/>
                </a:lnSpc>
                <a:spcAft>
                  <a:spcPts val="600"/>
                </a:spcAft>
                <a:buClr>
                  <a:srgbClr val="87898B"/>
                </a:buClr>
                <a:buSzPct val="100000"/>
                <a:defRPr/>
              </a:pPr>
              <a:r>
                <a:rPr lang="en-US" sz="2000" b="1" dirty="0" smtClean="0">
                  <a:solidFill>
                    <a:schemeClr val="bg1"/>
                  </a:solidFill>
                  <a:latin typeface="+mn-lt"/>
                </a:rPr>
                <a:t>Define your cloud journey</a:t>
              </a:r>
            </a:p>
          </p:txBody>
        </p:sp>
      </p:grpSp>
      <p:grpSp>
        <p:nvGrpSpPr>
          <p:cNvPr id="23" name="Group 22"/>
          <p:cNvGrpSpPr/>
          <p:nvPr/>
        </p:nvGrpSpPr>
        <p:grpSpPr>
          <a:xfrm>
            <a:off x="1199201" y="2158648"/>
            <a:ext cx="6739384" cy="751046"/>
            <a:chOff x="1038271" y="1990403"/>
            <a:chExt cx="6739384" cy="751046"/>
          </a:xfrm>
        </p:grpSpPr>
        <p:sp>
          <p:nvSpPr>
            <p:cNvPr id="28" name="Round Single Corner Rectangle 27"/>
            <p:cNvSpPr/>
            <p:nvPr/>
          </p:nvSpPr>
          <p:spPr>
            <a:xfrm rot="10800000">
              <a:off x="1038271" y="1990403"/>
              <a:ext cx="3387890" cy="751046"/>
            </a:xfrm>
            <a:prstGeom prst="round1Rect">
              <a:avLst>
                <a:gd name="adj" fmla="val 30004"/>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400"/>
                </a:spcAft>
                <a:defRPr/>
              </a:pPr>
              <a:endParaRPr lang="en-GB" sz="1200" b="1" dirty="0">
                <a:cs typeface="Arial"/>
              </a:endParaRPr>
            </a:p>
          </p:txBody>
        </p:sp>
        <p:sp>
          <p:nvSpPr>
            <p:cNvPr id="29" name="Round Single Corner Rectangle 28"/>
            <p:cNvSpPr/>
            <p:nvPr/>
          </p:nvSpPr>
          <p:spPr>
            <a:xfrm>
              <a:off x="4389766" y="1990403"/>
              <a:ext cx="3387889" cy="751046"/>
            </a:xfrm>
            <a:prstGeom prst="round1Rect">
              <a:avLst>
                <a:gd name="adj" fmla="val 2524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288925">
                <a:defRPr/>
              </a:pPr>
              <a:r>
                <a:rPr lang="en-US" sz="2000" b="1" dirty="0">
                  <a:solidFill>
                    <a:prstClr val="white"/>
                  </a:solidFill>
                </a:rPr>
                <a:t>HP </a:t>
              </a:r>
              <a:r>
                <a:rPr lang="en-US" sz="2000" b="1" dirty="0" smtClean="0">
                  <a:solidFill>
                    <a:prstClr val="white"/>
                  </a:solidFill>
                </a:rPr>
                <a:t>CloudSystem</a:t>
              </a:r>
              <a:endParaRPr lang="en-US" sz="2000" b="1" dirty="0">
                <a:solidFill>
                  <a:prstClr val="white"/>
                </a:solidFill>
              </a:endParaRPr>
            </a:p>
          </p:txBody>
        </p:sp>
        <p:pic>
          <p:nvPicPr>
            <p:cNvPr id="31" name="Picture 30" descr="Arrow_Left_RGB_gray_NT.png"/>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rot="10800000">
              <a:off x="4258749" y="2262557"/>
              <a:ext cx="317495" cy="214524"/>
            </a:xfrm>
            <a:prstGeom prst="rect">
              <a:avLst/>
            </a:prstGeom>
          </p:spPr>
        </p:pic>
        <p:sp>
          <p:nvSpPr>
            <p:cNvPr id="32" name="Rectangle 31"/>
            <p:cNvSpPr/>
            <p:nvPr>
              <p:custDataLst>
                <p:tags r:id="rId4"/>
              </p:custDataLst>
            </p:nvPr>
          </p:nvSpPr>
          <p:spPr>
            <a:xfrm>
              <a:off x="1173950" y="2194725"/>
              <a:ext cx="2404054" cy="361637"/>
            </a:xfrm>
            <a:prstGeom prst="rect">
              <a:avLst/>
            </a:prstGeom>
          </p:spPr>
          <p:txBody>
            <a:bodyPr wrap="square" lIns="45720" rIns="45720">
              <a:spAutoFit/>
            </a:bodyPr>
            <a:lstStyle/>
            <a:p>
              <a:pPr indent="-117475" defTabSz="457200" eaLnBrk="0" hangingPunct="0">
                <a:lnSpc>
                  <a:spcPct val="85000"/>
                </a:lnSpc>
                <a:spcAft>
                  <a:spcPts val="600"/>
                </a:spcAft>
                <a:buClr>
                  <a:srgbClr val="87898B"/>
                </a:buClr>
                <a:buSzPct val="100000"/>
                <a:defRPr/>
              </a:pPr>
              <a:r>
                <a:rPr lang="en-US" sz="2000" b="1" dirty="0" smtClean="0">
                  <a:solidFill>
                    <a:schemeClr val="bg1"/>
                  </a:solidFill>
                  <a:latin typeface="+mn-lt"/>
                </a:rPr>
                <a:t>Build your own cloud</a:t>
              </a:r>
            </a:p>
          </p:txBody>
        </p:sp>
      </p:grpSp>
      <p:grpSp>
        <p:nvGrpSpPr>
          <p:cNvPr id="25" name="Group 24"/>
          <p:cNvGrpSpPr/>
          <p:nvPr/>
        </p:nvGrpSpPr>
        <p:grpSpPr>
          <a:xfrm>
            <a:off x="1199201" y="3113338"/>
            <a:ext cx="6739384" cy="751046"/>
            <a:chOff x="1038271" y="2945093"/>
            <a:chExt cx="6739384" cy="751046"/>
          </a:xfrm>
        </p:grpSpPr>
        <p:sp>
          <p:nvSpPr>
            <p:cNvPr id="34" name="Round Single Corner Rectangle 33"/>
            <p:cNvSpPr/>
            <p:nvPr/>
          </p:nvSpPr>
          <p:spPr>
            <a:xfrm rot="10800000">
              <a:off x="1038271" y="2945093"/>
              <a:ext cx="3387890" cy="751046"/>
            </a:xfrm>
            <a:prstGeom prst="round1Rect">
              <a:avLst>
                <a:gd name="adj" fmla="val 30004"/>
              </a:avLst>
            </a:prstGeom>
            <a:solidFill>
              <a:srgbClr val="0096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400"/>
                </a:spcAft>
                <a:defRPr/>
              </a:pPr>
              <a:endParaRPr lang="en-GB" sz="1200" b="1" dirty="0">
                <a:cs typeface="Arial"/>
              </a:endParaRPr>
            </a:p>
          </p:txBody>
        </p:sp>
        <p:sp>
          <p:nvSpPr>
            <p:cNvPr id="35" name="Round Single Corner Rectangle 34"/>
            <p:cNvSpPr/>
            <p:nvPr/>
          </p:nvSpPr>
          <p:spPr>
            <a:xfrm>
              <a:off x="4389766" y="2945093"/>
              <a:ext cx="3387889" cy="751046"/>
            </a:xfrm>
            <a:prstGeom prst="round1Rect">
              <a:avLst>
                <a:gd name="adj" fmla="val 2524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288925">
                <a:lnSpc>
                  <a:spcPts val="2100"/>
                </a:lnSpc>
                <a:defRPr/>
              </a:pPr>
              <a:r>
                <a:rPr lang="en-US" sz="2000" b="1" dirty="0">
                  <a:solidFill>
                    <a:prstClr val="white"/>
                  </a:solidFill>
                </a:rPr>
                <a:t>Enterprise Cloud Services </a:t>
              </a:r>
              <a:br>
                <a:rPr lang="en-US" sz="2000" b="1" dirty="0">
                  <a:solidFill>
                    <a:prstClr val="white"/>
                  </a:solidFill>
                </a:rPr>
              </a:br>
              <a:r>
                <a:rPr lang="en-US" sz="2000" b="1" dirty="0" smtClean="0">
                  <a:solidFill>
                    <a:prstClr val="white"/>
                  </a:solidFill>
                </a:rPr>
                <a:t>HP </a:t>
              </a:r>
              <a:r>
                <a:rPr lang="en-US" sz="2000" b="1" dirty="0">
                  <a:solidFill>
                    <a:prstClr val="white"/>
                  </a:solidFill>
                </a:rPr>
                <a:t>Public Cloud Services</a:t>
              </a:r>
            </a:p>
          </p:txBody>
        </p:sp>
        <p:sp>
          <p:nvSpPr>
            <p:cNvPr id="40" name="Rectangle 39"/>
            <p:cNvSpPr/>
            <p:nvPr>
              <p:custDataLst>
                <p:tags r:id="rId3"/>
              </p:custDataLst>
            </p:nvPr>
          </p:nvSpPr>
          <p:spPr>
            <a:xfrm>
              <a:off x="1173949" y="3149415"/>
              <a:ext cx="2732395" cy="361637"/>
            </a:xfrm>
            <a:prstGeom prst="rect">
              <a:avLst/>
            </a:prstGeom>
          </p:spPr>
          <p:txBody>
            <a:bodyPr wrap="square" lIns="45720" rIns="45720">
              <a:spAutoFit/>
            </a:bodyPr>
            <a:lstStyle/>
            <a:p>
              <a:pPr indent="-117475" defTabSz="457200" eaLnBrk="0" hangingPunct="0">
                <a:lnSpc>
                  <a:spcPct val="85000"/>
                </a:lnSpc>
                <a:spcAft>
                  <a:spcPts val="600"/>
                </a:spcAft>
                <a:buClr>
                  <a:srgbClr val="87898B"/>
                </a:buClr>
                <a:buSzPct val="100000"/>
                <a:defRPr/>
              </a:pPr>
              <a:r>
                <a:rPr lang="en-US" sz="2000" b="1" dirty="0" smtClean="0">
                  <a:solidFill>
                    <a:schemeClr val="bg1"/>
                  </a:solidFill>
                  <a:latin typeface="+mn-lt"/>
                </a:rPr>
                <a:t>Consume cloud services</a:t>
              </a:r>
            </a:p>
          </p:txBody>
        </p:sp>
        <p:pic>
          <p:nvPicPr>
            <p:cNvPr id="41" name="Picture 40" descr="Arrow_Left_RGB_gray_NT.png"/>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rot="10800000">
              <a:off x="4258749" y="3217246"/>
              <a:ext cx="317495" cy="214524"/>
            </a:xfrm>
            <a:prstGeom prst="rect">
              <a:avLst/>
            </a:prstGeom>
          </p:spPr>
        </p:pic>
      </p:grpSp>
    </p:spTree>
    <p:extLst>
      <p:ext uri="{BB962C8B-B14F-4D97-AF65-F5344CB8AC3E}">
        <p14:creationId xmlns:p14="http://schemas.microsoft.com/office/powerpoint/2010/main" val="86170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31469" y="696744"/>
            <a:ext cx="8460105" cy="377026"/>
          </a:xfrm>
        </p:spPr>
        <p:txBody>
          <a:bodyPr/>
          <a:lstStyle/>
          <a:p>
            <a:r>
              <a:rPr lang="en-US" dirty="0"/>
              <a:t>Increasing our relevance to clients’ agenda</a:t>
            </a:r>
          </a:p>
        </p:txBody>
      </p:sp>
      <p:sp>
        <p:nvSpPr>
          <p:cNvPr id="5" name="Title 4"/>
          <p:cNvSpPr>
            <a:spLocks noGrp="1"/>
          </p:cNvSpPr>
          <p:nvPr>
            <p:ph type="title"/>
          </p:nvPr>
        </p:nvSpPr>
        <p:spPr/>
        <p:txBody>
          <a:bodyPr/>
          <a:lstStyle/>
          <a:p>
            <a:r>
              <a:rPr lang="en-US" dirty="0" smtClean="0"/>
              <a:t>Drive business outcomes for our clients</a:t>
            </a:r>
            <a:endParaRPr lang="en-US" dirty="0"/>
          </a:p>
        </p:txBody>
      </p:sp>
      <p:sp>
        <p:nvSpPr>
          <p:cNvPr id="8" name="Round Diagonal Corner Rectangle 7"/>
          <p:cNvSpPr/>
          <p:nvPr/>
        </p:nvSpPr>
        <p:spPr>
          <a:xfrm>
            <a:off x="7255986" y="1813395"/>
            <a:ext cx="1580775" cy="1664246"/>
          </a:xfrm>
          <a:prstGeom prst="round2DiagRect">
            <a:avLst>
              <a:gd name="adj1" fmla="val 0"/>
              <a:gd name="adj2" fmla="val 596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bIns="182880" rtlCol="0" anchor="b"/>
          <a:lstStyle/>
          <a:p>
            <a:pPr defTabSz="457200" fontAlgn="auto">
              <a:lnSpc>
                <a:spcPts val="1700"/>
              </a:lnSpc>
              <a:spcBef>
                <a:spcPts val="0"/>
              </a:spcBef>
              <a:spcAft>
                <a:spcPts val="0"/>
              </a:spcAft>
              <a:buClr>
                <a:prstClr val="black"/>
              </a:buClr>
            </a:pPr>
            <a:r>
              <a:rPr lang="en-US" sz="1600" b="1" dirty="0" smtClean="0">
                <a:solidFill>
                  <a:prstClr val="white"/>
                </a:solidFill>
              </a:rPr>
              <a:t>Acquisitions, divestitures</a:t>
            </a:r>
            <a:endParaRPr lang="en-US" sz="1600" b="1" dirty="0">
              <a:solidFill>
                <a:prstClr val="white"/>
              </a:solidFill>
            </a:endParaRPr>
          </a:p>
        </p:txBody>
      </p:sp>
      <p:pic>
        <p:nvPicPr>
          <p:cNvPr id="14" name="Picture 13"/>
          <p:cNvPicPr>
            <a:picLocks noChangeAspect="1"/>
          </p:cNvPicPr>
          <p:nvPr/>
        </p:nvPicPr>
        <p:blipFill rotWithShape="1">
          <a:blip r:embed="rId2">
            <a:biLevel thresh="25000"/>
            <a:extLst>
              <a:ext uri="{28A0092B-C50C-407E-A947-70E740481C1C}">
                <a14:useLocalDpi xmlns:a14="http://schemas.microsoft.com/office/drawing/2010/main" val="0"/>
              </a:ext>
            </a:extLst>
          </a:blip>
          <a:srcRect l="16045" r="-1"/>
          <a:stretch/>
        </p:blipFill>
        <p:spPr>
          <a:xfrm rot="10800000">
            <a:off x="7779234" y="2404813"/>
            <a:ext cx="133725" cy="130689"/>
          </a:xfrm>
          <a:prstGeom prst="rect">
            <a:avLst/>
          </a:prstGeom>
          <a:noFill/>
        </p:spPr>
      </p:pic>
      <p:sp>
        <p:nvSpPr>
          <p:cNvPr id="15" name="Rectangle 14"/>
          <p:cNvSpPr/>
          <p:nvPr/>
        </p:nvSpPr>
        <p:spPr>
          <a:xfrm>
            <a:off x="7773303" y="2440139"/>
            <a:ext cx="6511" cy="600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700"/>
              </a:lnSpc>
              <a:spcBef>
                <a:spcPts val="0"/>
              </a:spcBef>
              <a:spcAft>
                <a:spcPts val="0"/>
              </a:spcAft>
            </a:pPr>
            <a:endParaRPr lang="en-US" sz="1600" dirty="0">
              <a:solidFill>
                <a:prstClr val="white"/>
              </a:solidFill>
            </a:endParaRPr>
          </a:p>
        </p:txBody>
      </p:sp>
      <p:pic>
        <p:nvPicPr>
          <p:cNvPr id="11" name="Picture 10"/>
          <p:cNvPicPr>
            <a:picLocks noChangeAspect="1"/>
          </p:cNvPicPr>
          <p:nvPr/>
        </p:nvPicPr>
        <p:blipFill rotWithShape="1">
          <a:blip r:embed="rId2">
            <a:biLevel thresh="25000"/>
            <a:extLst>
              <a:ext uri="{28A0092B-C50C-407E-A947-70E740481C1C}">
                <a14:useLocalDpi xmlns:a14="http://schemas.microsoft.com/office/drawing/2010/main" val="0"/>
              </a:ext>
            </a:extLst>
          </a:blip>
          <a:srcRect l="13654"/>
          <a:stretch/>
        </p:blipFill>
        <p:spPr>
          <a:xfrm>
            <a:off x="7630784" y="2404813"/>
            <a:ext cx="137531" cy="130689"/>
          </a:xfrm>
          <a:prstGeom prst="rect">
            <a:avLst/>
          </a:prstGeom>
          <a:noFill/>
        </p:spPr>
      </p:pic>
      <p:pic>
        <p:nvPicPr>
          <p:cNvPr id="12" name="Picture 11"/>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7401408" y="2175523"/>
            <a:ext cx="239691" cy="589269"/>
          </a:xfrm>
          <a:prstGeom prst="rect">
            <a:avLst/>
          </a:prstGeom>
          <a:noFill/>
        </p:spPr>
      </p:pic>
      <p:pic>
        <p:nvPicPr>
          <p:cNvPr id="13" name="Picture 12"/>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7903030" y="2175523"/>
            <a:ext cx="239691" cy="589269"/>
          </a:xfrm>
          <a:prstGeom prst="rect">
            <a:avLst/>
          </a:prstGeom>
          <a:noFill/>
        </p:spPr>
      </p:pic>
      <p:sp>
        <p:nvSpPr>
          <p:cNvPr id="17" name="Round Diagonal Corner Rectangle 16"/>
          <p:cNvSpPr/>
          <p:nvPr/>
        </p:nvSpPr>
        <p:spPr>
          <a:xfrm>
            <a:off x="3801043" y="1813395"/>
            <a:ext cx="1580775" cy="1664246"/>
          </a:xfrm>
          <a:prstGeom prst="round2DiagRect">
            <a:avLst>
              <a:gd name="adj1" fmla="val 0"/>
              <a:gd name="adj2" fmla="val 92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bIns="182880" rtlCol="0" anchor="b"/>
          <a:lstStyle/>
          <a:p>
            <a:pPr defTabSz="457200" fontAlgn="auto">
              <a:lnSpc>
                <a:spcPts val="1700"/>
              </a:lnSpc>
              <a:spcBef>
                <a:spcPts val="0"/>
              </a:spcBef>
              <a:spcAft>
                <a:spcPts val="0"/>
              </a:spcAft>
              <a:buClr>
                <a:prstClr val="black"/>
              </a:buClr>
            </a:pPr>
            <a:r>
              <a:rPr lang="en-US" sz="1600" b="1" dirty="0" smtClean="0">
                <a:solidFill>
                  <a:prstClr val="white"/>
                </a:solidFill>
              </a:rPr>
              <a:t>Employee empowerment</a:t>
            </a:r>
            <a:endParaRPr lang="en-US" sz="1600" b="1" dirty="0">
              <a:solidFill>
                <a:prstClr val="white"/>
              </a:solidFill>
            </a:endParaRPr>
          </a:p>
        </p:txBody>
      </p:sp>
      <p:pic>
        <p:nvPicPr>
          <p:cNvPr id="18" name="Picture 17"/>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948181" y="2154134"/>
            <a:ext cx="565297" cy="596028"/>
          </a:xfrm>
          <a:prstGeom prst="rect">
            <a:avLst/>
          </a:prstGeom>
          <a:noFill/>
        </p:spPr>
      </p:pic>
      <p:sp>
        <p:nvSpPr>
          <p:cNvPr id="20" name="Round Diagonal Corner Rectangle 19"/>
          <p:cNvSpPr/>
          <p:nvPr/>
        </p:nvSpPr>
        <p:spPr>
          <a:xfrm>
            <a:off x="2073572" y="1813395"/>
            <a:ext cx="1580775" cy="1664246"/>
          </a:xfrm>
          <a:prstGeom prst="round2DiagRect">
            <a:avLst>
              <a:gd name="adj1" fmla="val 0"/>
              <a:gd name="adj2" fmla="val 524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bIns="182880" rtlCol="0" anchor="b"/>
          <a:lstStyle/>
          <a:p>
            <a:pPr defTabSz="457200" fontAlgn="auto">
              <a:lnSpc>
                <a:spcPts val="1700"/>
              </a:lnSpc>
              <a:spcBef>
                <a:spcPts val="0"/>
              </a:spcBef>
              <a:spcAft>
                <a:spcPts val="0"/>
              </a:spcAft>
              <a:buClr>
                <a:prstClr val="black"/>
              </a:buClr>
            </a:pPr>
            <a:r>
              <a:rPr lang="en-US" sz="1600" b="1" dirty="0" smtClean="0">
                <a:solidFill>
                  <a:prstClr val="white"/>
                </a:solidFill>
              </a:rPr>
              <a:t>Citizen engagement</a:t>
            </a:r>
            <a:endParaRPr lang="en-US" sz="1600" b="1" dirty="0">
              <a:solidFill>
                <a:prstClr val="white"/>
              </a:solidFill>
            </a:endParaRPr>
          </a:p>
        </p:txBody>
      </p:sp>
      <p:sp>
        <p:nvSpPr>
          <p:cNvPr id="22" name="Freeform 5"/>
          <p:cNvSpPr>
            <a:spLocks noEditPoints="1"/>
          </p:cNvSpPr>
          <p:nvPr/>
        </p:nvSpPr>
        <p:spPr bwMode="auto">
          <a:xfrm>
            <a:off x="2524370" y="2168616"/>
            <a:ext cx="202418" cy="596176"/>
          </a:xfrm>
          <a:custGeom>
            <a:avLst/>
            <a:gdLst>
              <a:gd name="T0" fmla="*/ 148 w 308"/>
              <a:gd name="T1" fmla="*/ 191 h 863"/>
              <a:gd name="T2" fmla="*/ 186 w 308"/>
              <a:gd name="T3" fmla="*/ 186 h 863"/>
              <a:gd name="T4" fmla="*/ 212 w 308"/>
              <a:gd name="T5" fmla="*/ 169 h 863"/>
              <a:gd name="T6" fmla="*/ 227 w 308"/>
              <a:gd name="T7" fmla="*/ 140 h 863"/>
              <a:gd name="T8" fmla="*/ 231 w 308"/>
              <a:gd name="T9" fmla="*/ 97 h 863"/>
              <a:gd name="T10" fmla="*/ 229 w 308"/>
              <a:gd name="T11" fmla="*/ 73 h 863"/>
              <a:gd name="T12" fmla="*/ 221 w 308"/>
              <a:gd name="T13" fmla="*/ 35 h 863"/>
              <a:gd name="T14" fmla="*/ 200 w 308"/>
              <a:gd name="T15" fmla="*/ 14 h 863"/>
              <a:gd name="T16" fmla="*/ 168 w 308"/>
              <a:gd name="T17" fmla="*/ 3 h 863"/>
              <a:gd name="T18" fmla="*/ 148 w 308"/>
              <a:gd name="T19" fmla="*/ 0 h 863"/>
              <a:gd name="T20" fmla="*/ 109 w 308"/>
              <a:gd name="T21" fmla="*/ 7 h 863"/>
              <a:gd name="T22" fmla="*/ 85 w 308"/>
              <a:gd name="T23" fmla="*/ 22 h 863"/>
              <a:gd name="T24" fmla="*/ 69 w 308"/>
              <a:gd name="T25" fmla="*/ 53 h 863"/>
              <a:gd name="T26" fmla="*/ 65 w 308"/>
              <a:gd name="T27" fmla="*/ 97 h 863"/>
              <a:gd name="T28" fmla="*/ 67 w 308"/>
              <a:gd name="T29" fmla="*/ 119 h 863"/>
              <a:gd name="T30" fmla="*/ 75 w 308"/>
              <a:gd name="T31" fmla="*/ 156 h 863"/>
              <a:gd name="T32" fmla="*/ 95 w 308"/>
              <a:gd name="T33" fmla="*/ 180 h 863"/>
              <a:gd name="T34" fmla="*/ 127 w 308"/>
              <a:gd name="T35" fmla="*/ 191 h 863"/>
              <a:gd name="T36" fmla="*/ 148 w 308"/>
              <a:gd name="T37" fmla="*/ 191 h 863"/>
              <a:gd name="T38" fmla="*/ 56 w 308"/>
              <a:gd name="T39" fmla="*/ 219 h 863"/>
              <a:gd name="T40" fmla="*/ 38 w 308"/>
              <a:gd name="T41" fmla="*/ 221 h 863"/>
              <a:gd name="T42" fmla="*/ 10 w 308"/>
              <a:gd name="T43" fmla="*/ 232 h 863"/>
              <a:gd name="T44" fmla="*/ 0 w 308"/>
              <a:gd name="T45" fmla="*/ 243 h 863"/>
              <a:gd name="T46" fmla="*/ 40 w 308"/>
              <a:gd name="T47" fmla="*/ 263 h 863"/>
              <a:gd name="T48" fmla="*/ 77 w 308"/>
              <a:gd name="T49" fmla="*/ 289 h 863"/>
              <a:gd name="T50" fmla="*/ 107 w 308"/>
              <a:gd name="T51" fmla="*/ 320 h 863"/>
              <a:gd name="T52" fmla="*/ 135 w 308"/>
              <a:gd name="T53" fmla="*/ 355 h 863"/>
              <a:gd name="T54" fmla="*/ 158 w 308"/>
              <a:gd name="T55" fmla="*/ 394 h 863"/>
              <a:gd name="T56" fmla="*/ 174 w 308"/>
              <a:gd name="T57" fmla="*/ 438 h 863"/>
              <a:gd name="T58" fmla="*/ 184 w 308"/>
              <a:gd name="T59" fmla="*/ 484 h 863"/>
              <a:gd name="T60" fmla="*/ 188 w 308"/>
              <a:gd name="T61" fmla="*/ 532 h 863"/>
              <a:gd name="T62" fmla="*/ 186 w 308"/>
              <a:gd name="T63" fmla="*/ 569 h 863"/>
              <a:gd name="T64" fmla="*/ 170 w 308"/>
              <a:gd name="T65" fmla="*/ 639 h 863"/>
              <a:gd name="T66" fmla="*/ 140 w 308"/>
              <a:gd name="T67" fmla="*/ 701 h 863"/>
              <a:gd name="T68" fmla="*/ 99 w 308"/>
              <a:gd name="T69" fmla="*/ 753 h 863"/>
              <a:gd name="T70" fmla="*/ 77 w 308"/>
              <a:gd name="T71" fmla="*/ 810 h 863"/>
              <a:gd name="T72" fmla="*/ 79 w 308"/>
              <a:gd name="T73" fmla="*/ 823 h 863"/>
              <a:gd name="T74" fmla="*/ 85 w 308"/>
              <a:gd name="T75" fmla="*/ 843 h 863"/>
              <a:gd name="T76" fmla="*/ 97 w 308"/>
              <a:gd name="T77" fmla="*/ 856 h 863"/>
              <a:gd name="T78" fmla="*/ 113 w 308"/>
              <a:gd name="T79" fmla="*/ 860 h 863"/>
              <a:gd name="T80" fmla="*/ 172 w 308"/>
              <a:gd name="T81" fmla="*/ 863 h 863"/>
              <a:gd name="T82" fmla="*/ 182 w 308"/>
              <a:gd name="T83" fmla="*/ 860 h 863"/>
              <a:gd name="T84" fmla="*/ 198 w 308"/>
              <a:gd name="T85" fmla="*/ 856 h 863"/>
              <a:gd name="T86" fmla="*/ 210 w 308"/>
              <a:gd name="T87" fmla="*/ 843 h 863"/>
              <a:gd name="T88" fmla="*/ 217 w 308"/>
              <a:gd name="T89" fmla="*/ 823 h 863"/>
              <a:gd name="T90" fmla="*/ 239 w 308"/>
              <a:gd name="T91" fmla="*/ 565 h 863"/>
              <a:gd name="T92" fmla="*/ 239 w 308"/>
              <a:gd name="T93" fmla="*/ 565 h 863"/>
              <a:gd name="T94" fmla="*/ 241 w 308"/>
              <a:gd name="T95" fmla="*/ 316 h 863"/>
              <a:gd name="T96" fmla="*/ 243 w 308"/>
              <a:gd name="T97" fmla="*/ 311 h 863"/>
              <a:gd name="T98" fmla="*/ 247 w 308"/>
              <a:gd name="T99" fmla="*/ 309 h 863"/>
              <a:gd name="T100" fmla="*/ 255 w 308"/>
              <a:gd name="T101" fmla="*/ 316 h 863"/>
              <a:gd name="T102" fmla="*/ 255 w 308"/>
              <a:gd name="T103" fmla="*/ 519 h 863"/>
              <a:gd name="T104" fmla="*/ 255 w 308"/>
              <a:gd name="T105" fmla="*/ 526 h 863"/>
              <a:gd name="T106" fmla="*/ 263 w 308"/>
              <a:gd name="T107" fmla="*/ 543 h 863"/>
              <a:gd name="T108" fmla="*/ 281 w 308"/>
              <a:gd name="T109" fmla="*/ 550 h 863"/>
              <a:gd name="T110" fmla="*/ 292 w 308"/>
              <a:gd name="T111" fmla="*/ 547 h 863"/>
              <a:gd name="T112" fmla="*/ 306 w 308"/>
              <a:gd name="T113" fmla="*/ 532 h 863"/>
              <a:gd name="T114" fmla="*/ 308 w 308"/>
              <a:gd name="T115" fmla="*/ 296 h 863"/>
              <a:gd name="T116" fmla="*/ 306 w 308"/>
              <a:gd name="T117" fmla="*/ 276 h 863"/>
              <a:gd name="T118" fmla="*/ 298 w 308"/>
              <a:gd name="T119" fmla="*/ 248 h 863"/>
              <a:gd name="T120" fmla="*/ 279 w 308"/>
              <a:gd name="T121" fmla="*/ 228 h 863"/>
              <a:gd name="T122" fmla="*/ 255 w 308"/>
              <a:gd name="T123" fmla="*/ 219 h 863"/>
              <a:gd name="T124" fmla="*/ 241 w 308"/>
              <a:gd name="T125" fmla="*/ 219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863">
                <a:moveTo>
                  <a:pt x="148" y="191"/>
                </a:moveTo>
                <a:lnTo>
                  <a:pt x="148" y="191"/>
                </a:lnTo>
                <a:lnTo>
                  <a:pt x="168" y="191"/>
                </a:lnTo>
                <a:lnTo>
                  <a:pt x="186" y="186"/>
                </a:lnTo>
                <a:lnTo>
                  <a:pt x="200" y="180"/>
                </a:lnTo>
                <a:lnTo>
                  <a:pt x="212" y="169"/>
                </a:lnTo>
                <a:lnTo>
                  <a:pt x="221" y="156"/>
                </a:lnTo>
                <a:lnTo>
                  <a:pt x="227" y="140"/>
                </a:lnTo>
                <a:lnTo>
                  <a:pt x="229" y="119"/>
                </a:lnTo>
                <a:lnTo>
                  <a:pt x="231" y="97"/>
                </a:lnTo>
                <a:lnTo>
                  <a:pt x="231" y="97"/>
                </a:lnTo>
                <a:lnTo>
                  <a:pt x="229" y="73"/>
                </a:lnTo>
                <a:lnTo>
                  <a:pt x="227" y="53"/>
                </a:lnTo>
                <a:lnTo>
                  <a:pt x="221" y="35"/>
                </a:lnTo>
                <a:lnTo>
                  <a:pt x="212" y="22"/>
                </a:lnTo>
                <a:lnTo>
                  <a:pt x="200" y="14"/>
                </a:lnTo>
                <a:lnTo>
                  <a:pt x="186" y="7"/>
                </a:lnTo>
                <a:lnTo>
                  <a:pt x="168" y="3"/>
                </a:lnTo>
                <a:lnTo>
                  <a:pt x="148" y="0"/>
                </a:lnTo>
                <a:lnTo>
                  <a:pt x="148" y="0"/>
                </a:lnTo>
                <a:lnTo>
                  <a:pt x="127" y="3"/>
                </a:lnTo>
                <a:lnTo>
                  <a:pt x="109" y="7"/>
                </a:lnTo>
                <a:lnTo>
                  <a:pt x="95" y="14"/>
                </a:lnTo>
                <a:lnTo>
                  <a:pt x="85" y="22"/>
                </a:lnTo>
                <a:lnTo>
                  <a:pt x="75" y="35"/>
                </a:lnTo>
                <a:lnTo>
                  <a:pt x="69" y="53"/>
                </a:lnTo>
                <a:lnTo>
                  <a:pt x="67" y="73"/>
                </a:lnTo>
                <a:lnTo>
                  <a:pt x="65" y="97"/>
                </a:lnTo>
                <a:lnTo>
                  <a:pt x="65" y="97"/>
                </a:lnTo>
                <a:lnTo>
                  <a:pt x="67" y="119"/>
                </a:lnTo>
                <a:lnTo>
                  <a:pt x="69" y="140"/>
                </a:lnTo>
                <a:lnTo>
                  <a:pt x="75" y="156"/>
                </a:lnTo>
                <a:lnTo>
                  <a:pt x="85" y="169"/>
                </a:lnTo>
                <a:lnTo>
                  <a:pt x="95" y="180"/>
                </a:lnTo>
                <a:lnTo>
                  <a:pt x="109" y="186"/>
                </a:lnTo>
                <a:lnTo>
                  <a:pt x="127" y="191"/>
                </a:lnTo>
                <a:lnTo>
                  <a:pt x="148" y="191"/>
                </a:lnTo>
                <a:lnTo>
                  <a:pt x="148" y="191"/>
                </a:lnTo>
                <a:close/>
                <a:moveTo>
                  <a:pt x="241" y="219"/>
                </a:moveTo>
                <a:lnTo>
                  <a:pt x="56" y="219"/>
                </a:lnTo>
                <a:lnTo>
                  <a:pt x="56" y="219"/>
                </a:lnTo>
                <a:lnTo>
                  <a:pt x="38" y="221"/>
                </a:lnTo>
                <a:lnTo>
                  <a:pt x="22" y="226"/>
                </a:lnTo>
                <a:lnTo>
                  <a:pt x="10" y="232"/>
                </a:lnTo>
                <a:lnTo>
                  <a:pt x="0" y="243"/>
                </a:lnTo>
                <a:lnTo>
                  <a:pt x="0" y="243"/>
                </a:lnTo>
                <a:lnTo>
                  <a:pt x="20" y="252"/>
                </a:lnTo>
                <a:lnTo>
                  <a:pt x="40" y="263"/>
                </a:lnTo>
                <a:lnTo>
                  <a:pt x="58" y="276"/>
                </a:lnTo>
                <a:lnTo>
                  <a:pt x="77" y="289"/>
                </a:lnTo>
                <a:lnTo>
                  <a:pt x="93" y="302"/>
                </a:lnTo>
                <a:lnTo>
                  <a:pt x="107" y="320"/>
                </a:lnTo>
                <a:lnTo>
                  <a:pt x="121" y="335"/>
                </a:lnTo>
                <a:lnTo>
                  <a:pt x="135" y="355"/>
                </a:lnTo>
                <a:lnTo>
                  <a:pt x="148" y="375"/>
                </a:lnTo>
                <a:lnTo>
                  <a:pt x="158" y="394"/>
                </a:lnTo>
                <a:lnTo>
                  <a:pt x="166" y="416"/>
                </a:lnTo>
                <a:lnTo>
                  <a:pt x="174" y="438"/>
                </a:lnTo>
                <a:lnTo>
                  <a:pt x="180" y="460"/>
                </a:lnTo>
                <a:lnTo>
                  <a:pt x="184" y="484"/>
                </a:lnTo>
                <a:lnTo>
                  <a:pt x="186" y="508"/>
                </a:lnTo>
                <a:lnTo>
                  <a:pt x="188" y="532"/>
                </a:lnTo>
                <a:lnTo>
                  <a:pt x="188" y="532"/>
                </a:lnTo>
                <a:lnTo>
                  <a:pt x="186" y="569"/>
                </a:lnTo>
                <a:lnTo>
                  <a:pt x="180" y="604"/>
                </a:lnTo>
                <a:lnTo>
                  <a:pt x="170" y="639"/>
                </a:lnTo>
                <a:lnTo>
                  <a:pt x="156" y="670"/>
                </a:lnTo>
                <a:lnTo>
                  <a:pt x="140" y="701"/>
                </a:lnTo>
                <a:lnTo>
                  <a:pt x="121" y="729"/>
                </a:lnTo>
                <a:lnTo>
                  <a:pt x="99" y="753"/>
                </a:lnTo>
                <a:lnTo>
                  <a:pt x="75" y="777"/>
                </a:lnTo>
                <a:lnTo>
                  <a:pt x="77" y="810"/>
                </a:lnTo>
                <a:lnTo>
                  <a:pt x="77" y="810"/>
                </a:lnTo>
                <a:lnTo>
                  <a:pt x="79" y="823"/>
                </a:lnTo>
                <a:lnTo>
                  <a:pt x="81" y="834"/>
                </a:lnTo>
                <a:lnTo>
                  <a:pt x="85" y="843"/>
                </a:lnTo>
                <a:lnTo>
                  <a:pt x="91" y="849"/>
                </a:lnTo>
                <a:lnTo>
                  <a:pt x="97" y="856"/>
                </a:lnTo>
                <a:lnTo>
                  <a:pt x="103" y="858"/>
                </a:lnTo>
                <a:lnTo>
                  <a:pt x="113" y="860"/>
                </a:lnTo>
                <a:lnTo>
                  <a:pt x="123" y="863"/>
                </a:lnTo>
                <a:lnTo>
                  <a:pt x="172" y="863"/>
                </a:lnTo>
                <a:lnTo>
                  <a:pt x="172" y="863"/>
                </a:lnTo>
                <a:lnTo>
                  <a:pt x="182" y="860"/>
                </a:lnTo>
                <a:lnTo>
                  <a:pt x="192" y="858"/>
                </a:lnTo>
                <a:lnTo>
                  <a:pt x="198" y="856"/>
                </a:lnTo>
                <a:lnTo>
                  <a:pt x="206" y="849"/>
                </a:lnTo>
                <a:lnTo>
                  <a:pt x="210" y="843"/>
                </a:lnTo>
                <a:lnTo>
                  <a:pt x="215" y="834"/>
                </a:lnTo>
                <a:lnTo>
                  <a:pt x="217" y="823"/>
                </a:lnTo>
                <a:lnTo>
                  <a:pt x="219" y="810"/>
                </a:lnTo>
                <a:lnTo>
                  <a:pt x="239" y="565"/>
                </a:lnTo>
                <a:lnTo>
                  <a:pt x="239" y="565"/>
                </a:lnTo>
                <a:lnTo>
                  <a:pt x="239" y="565"/>
                </a:lnTo>
                <a:lnTo>
                  <a:pt x="241" y="532"/>
                </a:lnTo>
                <a:lnTo>
                  <a:pt x="241" y="316"/>
                </a:lnTo>
                <a:lnTo>
                  <a:pt x="241" y="316"/>
                </a:lnTo>
                <a:lnTo>
                  <a:pt x="243" y="311"/>
                </a:lnTo>
                <a:lnTo>
                  <a:pt x="247" y="309"/>
                </a:lnTo>
                <a:lnTo>
                  <a:pt x="247" y="309"/>
                </a:lnTo>
                <a:lnTo>
                  <a:pt x="253" y="311"/>
                </a:lnTo>
                <a:lnTo>
                  <a:pt x="255" y="316"/>
                </a:lnTo>
                <a:lnTo>
                  <a:pt x="255" y="519"/>
                </a:lnTo>
                <a:lnTo>
                  <a:pt x="255" y="519"/>
                </a:lnTo>
                <a:lnTo>
                  <a:pt x="255" y="526"/>
                </a:lnTo>
                <a:lnTo>
                  <a:pt x="255" y="526"/>
                </a:lnTo>
                <a:lnTo>
                  <a:pt x="257" y="534"/>
                </a:lnTo>
                <a:lnTo>
                  <a:pt x="263" y="543"/>
                </a:lnTo>
                <a:lnTo>
                  <a:pt x="271" y="547"/>
                </a:lnTo>
                <a:lnTo>
                  <a:pt x="281" y="550"/>
                </a:lnTo>
                <a:lnTo>
                  <a:pt x="281" y="550"/>
                </a:lnTo>
                <a:lnTo>
                  <a:pt x="292" y="547"/>
                </a:lnTo>
                <a:lnTo>
                  <a:pt x="300" y="541"/>
                </a:lnTo>
                <a:lnTo>
                  <a:pt x="306" y="532"/>
                </a:lnTo>
                <a:lnTo>
                  <a:pt x="308" y="521"/>
                </a:lnTo>
                <a:lnTo>
                  <a:pt x="308" y="296"/>
                </a:lnTo>
                <a:lnTo>
                  <a:pt x="308" y="296"/>
                </a:lnTo>
                <a:lnTo>
                  <a:pt x="306" y="276"/>
                </a:lnTo>
                <a:lnTo>
                  <a:pt x="304" y="261"/>
                </a:lnTo>
                <a:lnTo>
                  <a:pt x="298" y="248"/>
                </a:lnTo>
                <a:lnTo>
                  <a:pt x="289" y="237"/>
                </a:lnTo>
                <a:lnTo>
                  <a:pt x="279" y="228"/>
                </a:lnTo>
                <a:lnTo>
                  <a:pt x="269" y="224"/>
                </a:lnTo>
                <a:lnTo>
                  <a:pt x="255" y="219"/>
                </a:lnTo>
                <a:lnTo>
                  <a:pt x="241" y="219"/>
                </a:lnTo>
                <a:lnTo>
                  <a:pt x="241" y="2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23" name="Freeform 22"/>
          <p:cNvSpPr>
            <a:spLocks noEditPoints="1"/>
          </p:cNvSpPr>
          <p:nvPr/>
        </p:nvSpPr>
        <p:spPr bwMode="auto">
          <a:xfrm>
            <a:off x="2201686" y="2168616"/>
            <a:ext cx="201103" cy="596176"/>
          </a:xfrm>
          <a:custGeom>
            <a:avLst/>
            <a:gdLst>
              <a:gd name="T0" fmla="*/ 181 w 306"/>
              <a:gd name="T1" fmla="*/ 191 h 863"/>
              <a:gd name="T2" fmla="*/ 223 w 306"/>
              <a:gd name="T3" fmla="*/ 169 h 863"/>
              <a:gd name="T4" fmla="*/ 241 w 306"/>
              <a:gd name="T5" fmla="*/ 119 h 863"/>
              <a:gd name="T6" fmla="*/ 241 w 306"/>
              <a:gd name="T7" fmla="*/ 73 h 863"/>
              <a:gd name="T8" fmla="*/ 223 w 306"/>
              <a:gd name="T9" fmla="*/ 22 h 863"/>
              <a:gd name="T10" fmla="*/ 181 w 306"/>
              <a:gd name="T11" fmla="*/ 3 h 863"/>
              <a:gd name="T12" fmla="*/ 140 w 306"/>
              <a:gd name="T13" fmla="*/ 3 h 863"/>
              <a:gd name="T14" fmla="*/ 96 w 306"/>
              <a:gd name="T15" fmla="*/ 22 h 863"/>
              <a:gd name="T16" fmla="*/ 77 w 306"/>
              <a:gd name="T17" fmla="*/ 73 h 863"/>
              <a:gd name="T18" fmla="*/ 77 w 306"/>
              <a:gd name="T19" fmla="*/ 119 h 863"/>
              <a:gd name="T20" fmla="*/ 96 w 306"/>
              <a:gd name="T21" fmla="*/ 169 h 863"/>
              <a:gd name="T22" fmla="*/ 140 w 306"/>
              <a:gd name="T23" fmla="*/ 191 h 863"/>
              <a:gd name="T24" fmla="*/ 112 w 306"/>
              <a:gd name="T25" fmla="*/ 532 h 863"/>
              <a:gd name="T26" fmla="*/ 116 w 306"/>
              <a:gd name="T27" fmla="*/ 482 h 863"/>
              <a:gd name="T28" fmla="*/ 134 w 306"/>
              <a:gd name="T29" fmla="*/ 412 h 863"/>
              <a:gd name="T30" fmla="*/ 166 w 306"/>
              <a:gd name="T31" fmla="*/ 351 h 863"/>
              <a:gd name="T32" fmla="*/ 211 w 306"/>
              <a:gd name="T33" fmla="*/ 300 h 863"/>
              <a:gd name="T34" fmla="*/ 266 w 306"/>
              <a:gd name="T35" fmla="*/ 261 h 863"/>
              <a:gd name="T36" fmla="*/ 306 w 306"/>
              <a:gd name="T37" fmla="*/ 241 h 863"/>
              <a:gd name="T38" fmla="*/ 270 w 306"/>
              <a:gd name="T39" fmla="*/ 221 h 863"/>
              <a:gd name="T40" fmla="*/ 67 w 306"/>
              <a:gd name="T41" fmla="*/ 219 h 863"/>
              <a:gd name="T42" fmla="*/ 29 w 306"/>
              <a:gd name="T43" fmla="*/ 228 h 863"/>
              <a:gd name="T44" fmla="*/ 4 w 306"/>
              <a:gd name="T45" fmla="*/ 261 h 863"/>
              <a:gd name="T46" fmla="*/ 0 w 306"/>
              <a:gd name="T47" fmla="*/ 521 h 863"/>
              <a:gd name="T48" fmla="*/ 8 w 306"/>
              <a:gd name="T49" fmla="*/ 541 h 863"/>
              <a:gd name="T50" fmla="*/ 27 w 306"/>
              <a:gd name="T51" fmla="*/ 550 h 863"/>
              <a:gd name="T52" fmla="*/ 51 w 306"/>
              <a:gd name="T53" fmla="*/ 534 h 863"/>
              <a:gd name="T54" fmla="*/ 53 w 306"/>
              <a:gd name="T55" fmla="*/ 519 h 863"/>
              <a:gd name="T56" fmla="*/ 55 w 306"/>
              <a:gd name="T57" fmla="*/ 311 h 863"/>
              <a:gd name="T58" fmla="*/ 65 w 306"/>
              <a:gd name="T59" fmla="*/ 311 h 863"/>
              <a:gd name="T60" fmla="*/ 67 w 306"/>
              <a:gd name="T61" fmla="*/ 532 h 863"/>
              <a:gd name="T62" fmla="*/ 69 w 306"/>
              <a:gd name="T63" fmla="*/ 565 h 863"/>
              <a:gd name="T64" fmla="*/ 89 w 306"/>
              <a:gd name="T65" fmla="*/ 810 h 863"/>
              <a:gd name="T66" fmla="*/ 98 w 306"/>
              <a:gd name="T67" fmla="*/ 843 h 863"/>
              <a:gd name="T68" fmla="*/ 116 w 306"/>
              <a:gd name="T69" fmla="*/ 858 h 863"/>
              <a:gd name="T70" fmla="*/ 185 w 306"/>
              <a:gd name="T71" fmla="*/ 863 h 863"/>
              <a:gd name="T72" fmla="*/ 205 w 306"/>
              <a:gd name="T73" fmla="*/ 858 h 863"/>
              <a:gd name="T74" fmla="*/ 223 w 306"/>
              <a:gd name="T75" fmla="*/ 843 h 863"/>
              <a:gd name="T76" fmla="*/ 231 w 306"/>
              <a:gd name="T77" fmla="*/ 810 h 863"/>
              <a:gd name="T78" fmla="*/ 207 w 306"/>
              <a:gd name="T79" fmla="*/ 762 h 863"/>
              <a:gd name="T80" fmla="*/ 144 w 306"/>
              <a:gd name="T81" fmla="*/ 677 h 863"/>
              <a:gd name="T82" fmla="*/ 114 w 306"/>
              <a:gd name="T83" fmla="*/ 569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 h="863">
                <a:moveTo>
                  <a:pt x="160" y="191"/>
                </a:moveTo>
                <a:lnTo>
                  <a:pt x="160" y="191"/>
                </a:lnTo>
                <a:lnTo>
                  <a:pt x="181" y="191"/>
                </a:lnTo>
                <a:lnTo>
                  <a:pt x="199" y="186"/>
                </a:lnTo>
                <a:lnTo>
                  <a:pt x="213" y="180"/>
                </a:lnTo>
                <a:lnTo>
                  <a:pt x="223" y="169"/>
                </a:lnTo>
                <a:lnTo>
                  <a:pt x="233" y="156"/>
                </a:lnTo>
                <a:lnTo>
                  <a:pt x="239" y="140"/>
                </a:lnTo>
                <a:lnTo>
                  <a:pt x="241" y="119"/>
                </a:lnTo>
                <a:lnTo>
                  <a:pt x="243" y="97"/>
                </a:lnTo>
                <a:lnTo>
                  <a:pt x="243" y="97"/>
                </a:lnTo>
                <a:lnTo>
                  <a:pt x="241" y="73"/>
                </a:lnTo>
                <a:lnTo>
                  <a:pt x="239" y="53"/>
                </a:lnTo>
                <a:lnTo>
                  <a:pt x="233" y="35"/>
                </a:lnTo>
                <a:lnTo>
                  <a:pt x="223" y="22"/>
                </a:lnTo>
                <a:lnTo>
                  <a:pt x="213" y="14"/>
                </a:lnTo>
                <a:lnTo>
                  <a:pt x="199" y="7"/>
                </a:lnTo>
                <a:lnTo>
                  <a:pt x="181" y="3"/>
                </a:lnTo>
                <a:lnTo>
                  <a:pt x="160" y="0"/>
                </a:lnTo>
                <a:lnTo>
                  <a:pt x="160" y="0"/>
                </a:lnTo>
                <a:lnTo>
                  <a:pt x="140" y="3"/>
                </a:lnTo>
                <a:lnTo>
                  <a:pt x="122" y="7"/>
                </a:lnTo>
                <a:lnTo>
                  <a:pt x="108" y="14"/>
                </a:lnTo>
                <a:lnTo>
                  <a:pt x="96" y="22"/>
                </a:lnTo>
                <a:lnTo>
                  <a:pt x="87" y="35"/>
                </a:lnTo>
                <a:lnTo>
                  <a:pt x="81" y="53"/>
                </a:lnTo>
                <a:lnTo>
                  <a:pt x="77" y="73"/>
                </a:lnTo>
                <a:lnTo>
                  <a:pt x="77" y="97"/>
                </a:lnTo>
                <a:lnTo>
                  <a:pt x="77" y="97"/>
                </a:lnTo>
                <a:lnTo>
                  <a:pt x="77" y="119"/>
                </a:lnTo>
                <a:lnTo>
                  <a:pt x="81" y="140"/>
                </a:lnTo>
                <a:lnTo>
                  <a:pt x="87" y="156"/>
                </a:lnTo>
                <a:lnTo>
                  <a:pt x="96" y="169"/>
                </a:lnTo>
                <a:lnTo>
                  <a:pt x="108" y="180"/>
                </a:lnTo>
                <a:lnTo>
                  <a:pt x="122" y="186"/>
                </a:lnTo>
                <a:lnTo>
                  <a:pt x="140" y="191"/>
                </a:lnTo>
                <a:lnTo>
                  <a:pt x="160" y="191"/>
                </a:lnTo>
                <a:lnTo>
                  <a:pt x="160" y="191"/>
                </a:lnTo>
                <a:close/>
                <a:moveTo>
                  <a:pt x="112" y="532"/>
                </a:moveTo>
                <a:lnTo>
                  <a:pt x="112" y="532"/>
                </a:lnTo>
                <a:lnTo>
                  <a:pt x="112" y="506"/>
                </a:lnTo>
                <a:lnTo>
                  <a:pt x="116" y="482"/>
                </a:lnTo>
                <a:lnTo>
                  <a:pt x="120" y="458"/>
                </a:lnTo>
                <a:lnTo>
                  <a:pt x="126" y="436"/>
                </a:lnTo>
                <a:lnTo>
                  <a:pt x="134" y="412"/>
                </a:lnTo>
                <a:lnTo>
                  <a:pt x="142" y="392"/>
                </a:lnTo>
                <a:lnTo>
                  <a:pt x="154" y="370"/>
                </a:lnTo>
                <a:lnTo>
                  <a:pt x="166" y="351"/>
                </a:lnTo>
                <a:lnTo>
                  <a:pt x="181" y="333"/>
                </a:lnTo>
                <a:lnTo>
                  <a:pt x="195" y="316"/>
                </a:lnTo>
                <a:lnTo>
                  <a:pt x="211" y="300"/>
                </a:lnTo>
                <a:lnTo>
                  <a:pt x="227" y="285"/>
                </a:lnTo>
                <a:lnTo>
                  <a:pt x="245" y="272"/>
                </a:lnTo>
                <a:lnTo>
                  <a:pt x="266" y="261"/>
                </a:lnTo>
                <a:lnTo>
                  <a:pt x="284" y="250"/>
                </a:lnTo>
                <a:lnTo>
                  <a:pt x="306" y="241"/>
                </a:lnTo>
                <a:lnTo>
                  <a:pt x="306" y="241"/>
                </a:lnTo>
                <a:lnTo>
                  <a:pt x="296" y="232"/>
                </a:lnTo>
                <a:lnTo>
                  <a:pt x="284" y="224"/>
                </a:lnTo>
                <a:lnTo>
                  <a:pt x="270" y="221"/>
                </a:lnTo>
                <a:lnTo>
                  <a:pt x="252" y="219"/>
                </a:lnTo>
                <a:lnTo>
                  <a:pt x="67" y="219"/>
                </a:lnTo>
                <a:lnTo>
                  <a:pt x="67" y="219"/>
                </a:lnTo>
                <a:lnTo>
                  <a:pt x="53" y="219"/>
                </a:lnTo>
                <a:lnTo>
                  <a:pt x="39" y="224"/>
                </a:lnTo>
                <a:lnTo>
                  <a:pt x="29" y="228"/>
                </a:lnTo>
                <a:lnTo>
                  <a:pt x="19" y="237"/>
                </a:lnTo>
                <a:lnTo>
                  <a:pt x="10" y="248"/>
                </a:lnTo>
                <a:lnTo>
                  <a:pt x="4" y="261"/>
                </a:lnTo>
                <a:lnTo>
                  <a:pt x="2" y="276"/>
                </a:lnTo>
                <a:lnTo>
                  <a:pt x="0" y="296"/>
                </a:lnTo>
                <a:lnTo>
                  <a:pt x="0" y="521"/>
                </a:lnTo>
                <a:lnTo>
                  <a:pt x="0" y="521"/>
                </a:lnTo>
                <a:lnTo>
                  <a:pt x="2" y="532"/>
                </a:lnTo>
                <a:lnTo>
                  <a:pt x="8" y="541"/>
                </a:lnTo>
                <a:lnTo>
                  <a:pt x="16" y="547"/>
                </a:lnTo>
                <a:lnTo>
                  <a:pt x="27" y="550"/>
                </a:lnTo>
                <a:lnTo>
                  <a:pt x="27" y="550"/>
                </a:lnTo>
                <a:lnTo>
                  <a:pt x="37" y="547"/>
                </a:lnTo>
                <a:lnTo>
                  <a:pt x="45" y="543"/>
                </a:lnTo>
                <a:lnTo>
                  <a:pt x="51" y="534"/>
                </a:lnTo>
                <a:lnTo>
                  <a:pt x="53" y="526"/>
                </a:lnTo>
                <a:lnTo>
                  <a:pt x="53" y="526"/>
                </a:lnTo>
                <a:lnTo>
                  <a:pt x="53" y="519"/>
                </a:lnTo>
                <a:lnTo>
                  <a:pt x="53" y="316"/>
                </a:lnTo>
                <a:lnTo>
                  <a:pt x="53" y="316"/>
                </a:lnTo>
                <a:lnTo>
                  <a:pt x="55" y="311"/>
                </a:lnTo>
                <a:lnTo>
                  <a:pt x="61" y="309"/>
                </a:lnTo>
                <a:lnTo>
                  <a:pt x="61" y="309"/>
                </a:lnTo>
                <a:lnTo>
                  <a:pt x="65" y="311"/>
                </a:lnTo>
                <a:lnTo>
                  <a:pt x="67" y="316"/>
                </a:lnTo>
                <a:lnTo>
                  <a:pt x="67" y="532"/>
                </a:lnTo>
                <a:lnTo>
                  <a:pt x="67" y="532"/>
                </a:lnTo>
                <a:lnTo>
                  <a:pt x="69" y="565"/>
                </a:lnTo>
                <a:lnTo>
                  <a:pt x="69" y="565"/>
                </a:lnTo>
                <a:lnTo>
                  <a:pt x="69" y="565"/>
                </a:lnTo>
                <a:lnTo>
                  <a:pt x="69" y="565"/>
                </a:lnTo>
                <a:lnTo>
                  <a:pt x="89" y="810"/>
                </a:lnTo>
                <a:lnTo>
                  <a:pt x="89" y="810"/>
                </a:lnTo>
                <a:lnTo>
                  <a:pt x="91" y="823"/>
                </a:lnTo>
                <a:lnTo>
                  <a:pt x="93" y="834"/>
                </a:lnTo>
                <a:lnTo>
                  <a:pt x="98" y="843"/>
                </a:lnTo>
                <a:lnTo>
                  <a:pt x="102" y="849"/>
                </a:lnTo>
                <a:lnTo>
                  <a:pt x="110" y="856"/>
                </a:lnTo>
                <a:lnTo>
                  <a:pt x="116" y="858"/>
                </a:lnTo>
                <a:lnTo>
                  <a:pt x="126" y="860"/>
                </a:lnTo>
                <a:lnTo>
                  <a:pt x="136" y="863"/>
                </a:lnTo>
                <a:lnTo>
                  <a:pt x="185" y="863"/>
                </a:lnTo>
                <a:lnTo>
                  <a:pt x="185" y="863"/>
                </a:lnTo>
                <a:lnTo>
                  <a:pt x="195" y="860"/>
                </a:lnTo>
                <a:lnTo>
                  <a:pt x="205" y="858"/>
                </a:lnTo>
                <a:lnTo>
                  <a:pt x="211" y="856"/>
                </a:lnTo>
                <a:lnTo>
                  <a:pt x="217" y="849"/>
                </a:lnTo>
                <a:lnTo>
                  <a:pt x="223" y="843"/>
                </a:lnTo>
                <a:lnTo>
                  <a:pt x="227" y="834"/>
                </a:lnTo>
                <a:lnTo>
                  <a:pt x="229" y="823"/>
                </a:lnTo>
                <a:lnTo>
                  <a:pt x="231" y="810"/>
                </a:lnTo>
                <a:lnTo>
                  <a:pt x="233" y="784"/>
                </a:lnTo>
                <a:lnTo>
                  <a:pt x="233" y="784"/>
                </a:lnTo>
                <a:lnTo>
                  <a:pt x="207" y="762"/>
                </a:lnTo>
                <a:lnTo>
                  <a:pt x="183" y="736"/>
                </a:lnTo>
                <a:lnTo>
                  <a:pt x="162" y="707"/>
                </a:lnTo>
                <a:lnTo>
                  <a:pt x="144" y="677"/>
                </a:lnTo>
                <a:lnTo>
                  <a:pt x="130" y="644"/>
                </a:lnTo>
                <a:lnTo>
                  <a:pt x="120" y="607"/>
                </a:lnTo>
                <a:lnTo>
                  <a:pt x="114" y="569"/>
                </a:lnTo>
                <a:lnTo>
                  <a:pt x="112" y="532"/>
                </a:lnTo>
                <a:lnTo>
                  <a:pt x="112" y="5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24" name="Freeform 7"/>
          <p:cNvSpPr>
            <a:spLocks noEditPoints="1"/>
          </p:cNvSpPr>
          <p:nvPr/>
        </p:nvSpPr>
        <p:spPr bwMode="auto">
          <a:xfrm>
            <a:off x="2296323" y="2348920"/>
            <a:ext cx="330571" cy="375114"/>
          </a:xfrm>
          <a:custGeom>
            <a:avLst/>
            <a:gdLst>
              <a:gd name="T0" fmla="*/ 387 w 503"/>
              <a:gd name="T1" fmla="*/ 335 h 543"/>
              <a:gd name="T2" fmla="*/ 470 w 503"/>
              <a:gd name="T3" fmla="*/ 289 h 543"/>
              <a:gd name="T4" fmla="*/ 446 w 503"/>
              <a:gd name="T5" fmla="*/ 381 h 543"/>
              <a:gd name="T6" fmla="*/ 326 w 503"/>
              <a:gd name="T7" fmla="*/ 479 h 543"/>
              <a:gd name="T8" fmla="*/ 426 w 503"/>
              <a:gd name="T9" fmla="*/ 416 h 543"/>
              <a:gd name="T10" fmla="*/ 389 w 503"/>
              <a:gd name="T11" fmla="*/ 455 h 543"/>
              <a:gd name="T12" fmla="*/ 328 w 503"/>
              <a:gd name="T13" fmla="*/ 492 h 543"/>
              <a:gd name="T14" fmla="*/ 138 w 503"/>
              <a:gd name="T15" fmla="*/ 416 h 543"/>
              <a:gd name="T16" fmla="*/ 191 w 503"/>
              <a:gd name="T17" fmla="*/ 499 h 543"/>
              <a:gd name="T18" fmla="*/ 142 w 503"/>
              <a:gd name="T19" fmla="*/ 475 h 543"/>
              <a:gd name="T20" fmla="*/ 89 w 503"/>
              <a:gd name="T21" fmla="*/ 429 h 543"/>
              <a:gd name="T22" fmla="*/ 49 w 503"/>
              <a:gd name="T23" fmla="*/ 359 h 543"/>
              <a:gd name="T24" fmla="*/ 112 w 503"/>
              <a:gd name="T25" fmla="*/ 289 h 543"/>
              <a:gd name="T26" fmla="*/ 120 w 503"/>
              <a:gd name="T27" fmla="*/ 359 h 543"/>
              <a:gd name="T28" fmla="*/ 126 w 503"/>
              <a:gd name="T29" fmla="*/ 162 h 543"/>
              <a:gd name="T30" fmla="*/ 112 w 503"/>
              <a:gd name="T31" fmla="*/ 230 h 543"/>
              <a:gd name="T32" fmla="*/ 37 w 503"/>
              <a:gd name="T33" fmla="*/ 230 h 543"/>
              <a:gd name="T34" fmla="*/ 191 w 503"/>
              <a:gd name="T35" fmla="*/ 44 h 543"/>
              <a:gd name="T36" fmla="*/ 148 w 503"/>
              <a:gd name="T37" fmla="*/ 103 h 543"/>
              <a:gd name="T38" fmla="*/ 89 w 503"/>
              <a:gd name="T39" fmla="*/ 114 h 543"/>
              <a:gd name="T40" fmla="*/ 142 w 503"/>
              <a:gd name="T41" fmla="*/ 65 h 543"/>
              <a:gd name="T42" fmla="*/ 426 w 503"/>
              <a:gd name="T43" fmla="*/ 127 h 543"/>
              <a:gd name="T44" fmla="*/ 341 w 503"/>
              <a:gd name="T45" fmla="*/ 81 h 543"/>
              <a:gd name="T46" fmla="*/ 328 w 503"/>
              <a:gd name="T47" fmla="*/ 50 h 543"/>
              <a:gd name="T48" fmla="*/ 389 w 503"/>
              <a:gd name="T49" fmla="*/ 87 h 543"/>
              <a:gd name="T50" fmla="*/ 268 w 503"/>
              <a:gd name="T51" fmla="*/ 254 h 543"/>
              <a:gd name="T52" fmla="*/ 349 w 503"/>
              <a:gd name="T53" fmla="*/ 184 h 543"/>
              <a:gd name="T54" fmla="*/ 268 w 503"/>
              <a:gd name="T55" fmla="*/ 254 h 543"/>
              <a:gd name="T56" fmla="*/ 361 w 503"/>
              <a:gd name="T57" fmla="*/ 289 h 543"/>
              <a:gd name="T58" fmla="*/ 343 w 503"/>
              <a:gd name="T59" fmla="*/ 381 h 543"/>
              <a:gd name="T60" fmla="*/ 328 w 503"/>
              <a:gd name="T61" fmla="*/ 416 h 543"/>
              <a:gd name="T62" fmla="*/ 286 w 503"/>
              <a:gd name="T63" fmla="*/ 479 h 543"/>
              <a:gd name="T64" fmla="*/ 235 w 503"/>
              <a:gd name="T65" fmla="*/ 494 h 543"/>
              <a:gd name="T66" fmla="*/ 172 w 503"/>
              <a:gd name="T67" fmla="*/ 416 h 543"/>
              <a:gd name="T68" fmla="*/ 160 w 503"/>
              <a:gd name="T69" fmla="*/ 381 h 543"/>
              <a:gd name="T70" fmla="*/ 144 w 503"/>
              <a:gd name="T71" fmla="*/ 313 h 543"/>
              <a:gd name="T72" fmla="*/ 235 w 503"/>
              <a:gd name="T73" fmla="*/ 254 h 543"/>
              <a:gd name="T74" fmla="*/ 148 w 503"/>
              <a:gd name="T75" fmla="*/ 206 h 543"/>
              <a:gd name="T76" fmla="*/ 235 w 503"/>
              <a:gd name="T77" fmla="*/ 46 h 543"/>
              <a:gd name="T78" fmla="*/ 187 w 503"/>
              <a:gd name="T79" fmla="*/ 103 h 543"/>
              <a:gd name="T80" fmla="*/ 328 w 503"/>
              <a:gd name="T81" fmla="*/ 127 h 543"/>
              <a:gd name="T82" fmla="*/ 286 w 503"/>
              <a:gd name="T83" fmla="*/ 63 h 543"/>
              <a:gd name="T84" fmla="*/ 446 w 503"/>
              <a:gd name="T85" fmla="*/ 162 h 543"/>
              <a:gd name="T86" fmla="*/ 466 w 503"/>
              <a:gd name="T87" fmla="*/ 230 h 543"/>
              <a:gd name="T88" fmla="*/ 389 w 503"/>
              <a:gd name="T89" fmla="*/ 230 h 543"/>
              <a:gd name="T90" fmla="*/ 446 w 503"/>
              <a:gd name="T91" fmla="*/ 162 h 543"/>
              <a:gd name="T92" fmla="*/ 201 w 503"/>
              <a:gd name="T93" fmla="*/ 6 h 543"/>
              <a:gd name="T94" fmla="*/ 112 w 503"/>
              <a:gd name="T95" fmla="*/ 46 h 543"/>
              <a:gd name="T96" fmla="*/ 43 w 503"/>
              <a:gd name="T97" fmla="*/ 120 h 543"/>
              <a:gd name="T98" fmla="*/ 6 w 503"/>
              <a:gd name="T99" fmla="*/ 216 h 543"/>
              <a:gd name="T100" fmla="*/ 2 w 503"/>
              <a:gd name="T101" fmla="*/ 300 h 543"/>
              <a:gd name="T102" fmla="*/ 31 w 503"/>
              <a:gd name="T103" fmla="*/ 400 h 543"/>
              <a:gd name="T104" fmla="*/ 91 w 503"/>
              <a:gd name="T105" fmla="*/ 479 h 543"/>
              <a:gd name="T106" fmla="*/ 176 w 503"/>
              <a:gd name="T107" fmla="*/ 529 h 543"/>
              <a:gd name="T108" fmla="*/ 251 w 503"/>
              <a:gd name="T109" fmla="*/ 543 h 543"/>
              <a:gd name="T110" fmla="*/ 349 w 503"/>
              <a:gd name="T111" fmla="*/ 521 h 543"/>
              <a:gd name="T112" fmla="*/ 428 w 503"/>
              <a:gd name="T113" fmla="*/ 462 h 543"/>
              <a:gd name="T114" fmla="*/ 482 w 503"/>
              <a:gd name="T115" fmla="*/ 376 h 543"/>
              <a:gd name="T116" fmla="*/ 503 w 503"/>
              <a:gd name="T117" fmla="*/ 271 h 543"/>
              <a:gd name="T118" fmla="*/ 491 w 503"/>
              <a:gd name="T119" fmla="*/ 190 h 543"/>
              <a:gd name="T120" fmla="*/ 444 w 503"/>
              <a:gd name="T121" fmla="*/ 98 h 543"/>
              <a:gd name="T122" fmla="*/ 371 w 503"/>
              <a:gd name="T123" fmla="*/ 33 h 543"/>
              <a:gd name="T124" fmla="*/ 278 w 503"/>
              <a:gd name="T125" fmla="*/ 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3" h="543">
                <a:moveTo>
                  <a:pt x="377" y="381"/>
                </a:moveTo>
                <a:lnTo>
                  <a:pt x="377" y="381"/>
                </a:lnTo>
                <a:lnTo>
                  <a:pt x="381" y="359"/>
                </a:lnTo>
                <a:lnTo>
                  <a:pt x="387" y="335"/>
                </a:lnTo>
                <a:lnTo>
                  <a:pt x="389" y="313"/>
                </a:lnTo>
                <a:lnTo>
                  <a:pt x="391" y="289"/>
                </a:lnTo>
                <a:lnTo>
                  <a:pt x="470" y="289"/>
                </a:lnTo>
                <a:lnTo>
                  <a:pt x="470" y="289"/>
                </a:lnTo>
                <a:lnTo>
                  <a:pt x="466" y="313"/>
                </a:lnTo>
                <a:lnTo>
                  <a:pt x="462" y="337"/>
                </a:lnTo>
                <a:lnTo>
                  <a:pt x="454" y="359"/>
                </a:lnTo>
                <a:lnTo>
                  <a:pt x="446" y="381"/>
                </a:lnTo>
                <a:lnTo>
                  <a:pt x="377" y="381"/>
                </a:lnTo>
                <a:close/>
                <a:moveTo>
                  <a:pt x="312" y="499"/>
                </a:moveTo>
                <a:lnTo>
                  <a:pt x="312" y="499"/>
                </a:lnTo>
                <a:lnTo>
                  <a:pt x="326" y="479"/>
                </a:lnTo>
                <a:lnTo>
                  <a:pt x="341" y="459"/>
                </a:lnTo>
                <a:lnTo>
                  <a:pt x="353" y="437"/>
                </a:lnTo>
                <a:lnTo>
                  <a:pt x="365" y="416"/>
                </a:lnTo>
                <a:lnTo>
                  <a:pt x="426" y="416"/>
                </a:lnTo>
                <a:lnTo>
                  <a:pt x="426" y="416"/>
                </a:lnTo>
                <a:lnTo>
                  <a:pt x="414" y="429"/>
                </a:lnTo>
                <a:lnTo>
                  <a:pt x="401" y="442"/>
                </a:lnTo>
                <a:lnTo>
                  <a:pt x="389" y="455"/>
                </a:lnTo>
                <a:lnTo>
                  <a:pt x="375" y="466"/>
                </a:lnTo>
                <a:lnTo>
                  <a:pt x="361" y="477"/>
                </a:lnTo>
                <a:lnTo>
                  <a:pt x="345" y="486"/>
                </a:lnTo>
                <a:lnTo>
                  <a:pt x="328" y="492"/>
                </a:lnTo>
                <a:lnTo>
                  <a:pt x="312" y="499"/>
                </a:lnTo>
                <a:close/>
                <a:moveTo>
                  <a:pt x="77" y="416"/>
                </a:moveTo>
                <a:lnTo>
                  <a:pt x="138" y="416"/>
                </a:lnTo>
                <a:lnTo>
                  <a:pt x="138" y="416"/>
                </a:lnTo>
                <a:lnTo>
                  <a:pt x="148" y="437"/>
                </a:lnTo>
                <a:lnTo>
                  <a:pt x="160" y="459"/>
                </a:lnTo>
                <a:lnTo>
                  <a:pt x="174" y="479"/>
                </a:lnTo>
                <a:lnTo>
                  <a:pt x="191" y="499"/>
                </a:lnTo>
                <a:lnTo>
                  <a:pt x="191" y="499"/>
                </a:lnTo>
                <a:lnTo>
                  <a:pt x="174" y="492"/>
                </a:lnTo>
                <a:lnTo>
                  <a:pt x="158" y="483"/>
                </a:lnTo>
                <a:lnTo>
                  <a:pt x="142" y="475"/>
                </a:lnTo>
                <a:lnTo>
                  <a:pt x="128" y="466"/>
                </a:lnTo>
                <a:lnTo>
                  <a:pt x="114" y="455"/>
                </a:lnTo>
                <a:lnTo>
                  <a:pt x="101" y="442"/>
                </a:lnTo>
                <a:lnTo>
                  <a:pt x="89" y="429"/>
                </a:lnTo>
                <a:lnTo>
                  <a:pt x="77" y="416"/>
                </a:lnTo>
                <a:close/>
                <a:moveTo>
                  <a:pt x="57" y="381"/>
                </a:moveTo>
                <a:lnTo>
                  <a:pt x="57" y="381"/>
                </a:lnTo>
                <a:lnTo>
                  <a:pt x="49" y="359"/>
                </a:lnTo>
                <a:lnTo>
                  <a:pt x="41" y="337"/>
                </a:lnTo>
                <a:lnTo>
                  <a:pt x="37" y="313"/>
                </a:lnTo>
                <a:lnTo>
                  <a:pt x="33" y="289"/>
                </a:lnTo>
                <a:lnTo>
                  <a:pt x="112" y="289"/>
                </a:lnTo>
                <a:lnTo>
                  <a:pt x="112" y="289"/>
                </a:lnTo>
                <a:lnTo>
                  <a:pt x="112" y="313"/>
                </a:lnTo>
                <a:lnTo>
                  <a:pt x="116" y="335"/>
                </a:lnTo>
                <a:lnTo>
                  <a:pt x="120" y="359"/>
                </a:lnTo>
                <a:lnTo>
                  <a:pt x="126" y="381"/>
                </a:lnTo>
                <a:lnTo>
                  <a:pt x="57" y="381"/>
                </a:lnTo>
                <a:close/>
                <a:moveTo>
                  <a:pt x="57" y="162"/>
                </a:moveTo>
                <a:lnTo>
                  <a:pt x="126" y="162"/>
                </a:lnTo>
                <a:lnTo>
                  <a:pt x="126" y="162"/>
                </a:lnTo>
                <a:lnTo>
                  <a:pt x="120" y="184"/>
                </a:lnTo>
                <a:lnTo>
                  <a:pt x="116" y="206"/>
                </a:lnTo>
                <a:lnTo>
                  <a:pt x="112" y="230"/>
                </a:lnTo>
                <a:lnTo>
                  <a:pt x="112" y="254"/>
                </a:lnTo>
                <a:lnTo>
                  <a:pt x="33" y="254"/>
                </a:lnTo>
                <a:lnTo>
                  <a:pt x="33" y="254"/>
                </a:lnTo>
                <a:lnTo>
                  <a:pt x="37" y="230"/>
                </a:lnTo>
                <a:lnTo>
                  <a:pt x="41" y="206"/>
                </a:lnTo>
                <a:lnTo>
                  <a:pt x="49" y="181"/>
                </a:lnTo>
                <a:lnTo>
                  <a:pt x="57" y="162"/>
                </a:lnTo>
                <a:close/>
                <a:moveTo>
                  <a:pt x="191" y="44"/>
                </a:moveTo>
                <a:lnTo>
                  <a:pt x="191" y="44"/>
                </a:lnTo>
                <a:lnTo>
                  <a:pt x="174" y="61"/>
                </a:lnTo>
                <a:lnTo>
                  <a:pt x="162" y="83"/>
                </a:lnTo>
                <a:lnTo>
                  <a:pt x="148" y="103"/>
                </a:lnTo>
                <a:lnTo>
                  <a:pt x="138" y="127"/>
                </a:lnTo>
                <a:lnTo>
                  <a:pt x="77" y="127"/>
                </a:lnTo>
                <a:lnTo>
                  <a:pt x="77" y="127"/>
                </a:lnTo>
                <a:lnTo>
                  <a:pt x="89" y="114"/>
                </a:lnTo>
                <a:lnTo>
                  <a:pt x="101" y="98"/>
                </a:lnTo>
                <a:lnTo>
                  <a:pt x="114" y="87"/>
                </a:lnTo>
                <a:lnTo>
                  <a:pt x="128" y="76"/>
                </a:lnTo>
                <a:lnTo>
                  <a:pt x="142" y="65"/>
                </a:lnTo>
                <a:lnTo>
                  <a:pt x="158" y="57"/>
                </a:lnTo>
                <a:lnTo>
                  <a:pt x="174" y="50"/>
                </a:lnTo>
                <a:lnTo>
                  <a:pt x="191" y="44"/>
                </a:lnTo>
                <a:close/>
                <a:moveTo>
                  <a:pt x="426" y="127"/>
                </a:moveTo>
                <a:lnTo>
                  <a:pt x="363" y="127"/>
                </a:lnTo>
                <a:lnTo>
                  <a:pt x="363" y="127"/>
                </a:lnTo>
                <a:lnTo>
                  <a:pt x="353" y="103"/>
                </a:lnTo>
                <a:lnTo>
                  <a:pt x="341" y="81"/>
                </a:lnTo>
                <a:lnTo>
                  <a:pt x="326" y="61"/>
                </a:lnTo>
                <a:lnTo>
                  <a:pt x="310" y="44"/>
                </a:lnTo>
                <a:lnTo>
                  <a:pt x="310" y="44"/>
                </a:lnTo>
                <a:lnTo>
                  <a:pt x="328" y="50"/>
                </a:lnTo>
                <a:lnTo>
                  <a:pt x="345" y="57"/>
                </a:lnTo>
                <a:lnTo>
                  <a:pt x="359" y="65"/>
                </a:lnTo>
                <a:lnTo>
                  <a:pt x="375" y="76"/>
                </a:lnTo>
                <a:lnTo>
                  <a:pt x="389" y="87"/>
                </a:lnTo>
                <a:lnTo>
                  <a:pt x="401" y="98"/>
                </a:lnTo>
                <a:lnTo>
                  <a:pt x="414" y="111"/>
                </a:lnTo>
                <a:lnTo>
                  <a:pt x="426" y="127"/>
                </a:lnTo>
                <a:close/>
                <a:moveTo>
                  <a:pt x="268" y="254"/>
                </a:moveTo>
                <a:lnTo>
                  <a:pt x="268" y="162"/>
                </a:lnTo>
                <a:lnTo>
                  <a:pt x="343" y="162"/>
                </a:lnTo>
                <a:lnTo>
                  <a:pt x="343" y="162"/>
                </a:lnTo>
                <a:lnTo>
                  <a:pt x="349" y="184"/>
                </a:lnTo>
                <a:lnTo>
                  <a:pt x="355" y="206"/>
                </a:lnTo>
                <a:lnTo>
                  <a:pt x="359" y="230"/>
                </a:lnTo>
                <a:lnTo>
                  <a:pt x="361" y="254"/>
                </a:lnTo>
                <a:lnTo>
                  <a:pt x="268" y="254"/>
                </a:lnTo>
                <a:close/>
                <a:moveTo>
                  <a:pt x="268" y="381"/>
                </a:moveTo>
                <a:lnTo>
                  <a:pt x="268" y="289"/>
                </a:lnTo>
                <a:lnTo>
                  <a:pt x="361" y="289"/>
                </a:lnTo>
                <a:lnTo>
                  <a:pt x="361" y="289"/>
                </a:lnTo>
                <a:lnTo>
                  <a:pt x="359" y="313"/>
                </a:lnTo>
                <a:lnTo>
                  <a:pt x="355" y="335"/>
                </a:lnTo>
                <a:lnTo>
                  <a:pt x="349" y="359"/>
                </a:lnTo>
                <a:lnTo>
                  <a:pt x="343" y="381"/>
                </a:lnTo>
                <a:lnTo>
                  <a:pt x="268" y="381"/>
                </a:lnTo>
                <a:close/>
                <a:moveTo>
                  <a:pt x="268" y="494"/>
                </a:moveTo>
                <a:lnTo>
                  <a:pt x="268" y="416"/>
                </a:lnTo>
                <a:lnTo>
                  <a:pt x="328" y="416"/>
                </a:lnTo>
                <a:lnTo>
                  <a:pt x="328" y="416"/>
                </a:lnTo>
                <a:lnTo>
                  <a:pt x="316" y="437"/>
                </a:lnTo>
                <a:lnTo>
                  <a:pt x="302" y="459"/>
                </a:lnTo>
                <a:lnTo>
                  <a:pt x="286" y="479"/>
                </a:lnTo>
                <a:lnTo>
                  <a:pt x="268" y="494"/>
                </a:lnTo>
                <a:close/>
                <a:moveTo>
                  <a:pt x="235" y="416"/>
                </a:moveTo>
                <a:lnTo>
                  <a:pt x="235" y="494"/>
                </a:lnTo>
                <a:lnTo>
                  <a:pt x="235" y="494"/>
                </a:lnTo>
                <a:lnTo>
                  <a:pt x="217" y="479"/>
                </a:lnTo>
                <a:lnTo>
                  <a:pt x="201" y="459"/>
                </a:lnTo>
                <a:lnTo>
                  <a:pt x="187" y="437"/>
                </a:lnTo>
                <a:lnTo>
                  <a:pt x="172" y="416"/>
                </a:lnTo>
                <a:lnTo>
                  <a:pt x="235" y="416"/>
                </a:lnTo>
                <a:close/>
                <a:moveTo>
                  <a:pt x="235" y="289"/>
                </a:moveTo>
                <a:lnTo>
                  <a:pt x="235" y="381"/>
                </a:lnTo>
                <a:lnTo>
                  <a:pt x="160" y="381"/>
                </a:lnTo>
                <a:lnTo>
                  <a:pt x="160" y="381"/>
                </a:lnTo>
                <a:lnTo>
                  <a:pt x="152" y="359"/>
                </a:lnTo>
                <a:lnTo>
                  <a:pt x="148" y="335"/>
                </a:lnTo>
                <a:lnTo>
                  <a:pt x="144" y="313"/>
                </a:lnTo>
                <a:lnTo>
                  <a:pt x="142" y="289"/>
                </a:lnTo>
                <a:lnTo>
                  <a:pt x="235" y="289"/>
                </a:lnTo>
                <a:close/>
                <a:moveTo>
                  <a:pt x="235" y="162"/>
                </a:moveTo>
                <a:lnTo>
                  <a:pt x="235" y="254"/>
                </a:lnTo>
                <a:lnTo>
                  <a:pt x="142" y="254"/>
                </a:lnTo>
                <a:lnTo>
                  <a:pt x="142" y="254"/>
                </a:lnTo>
                <a:lnTo>
                  <a:pt x="144" y="230"/>
                </a:lnTo>
                <a:lnTo>
                  <a:pt x="148" y="206"/>
                </a:lnTo>
                <a:lnTo>
                  <a:pt x="152" y="184"/>
                </a:lnTo>
                <a:lnTo>
                  <a:pt x="160" y="162"/>
                </a:lnTo>
                <a:lnTo>
                  <a:pt x="235" y="162"/>
                </a:lnTo>
                <a:close/>
                <a:moveTo>
                  <a:pt x="235" y="46"/>
                </a:moveTo>
                <a:lnTo>
                  <a:pt x="235" y="127"/>
                </a:lnTo>
                <a:lnTo>
                  <a:pt x="172" y="127"/>
                </a:lnTo>
                <a:lnTo>
                  <a:pt x="172" y="127"/>
                </a:lnTo>
                <a:lnTo>
                  <a:pt x="187" y="103"/>
                </a:lnTo>
                <a:lnTo>
                  <a:pt x="201" y="81"/>
                </a:lnTo>
                <a:lnTo>
                  <a:pt x="217" y="63"/>
                </a:lnTo>
                <a:lnTo>
                  <a:pt x="235" y="46"/>
                </a:lnTo>
                <a:close/>
                <a:moveTo>
                  <a:pt x="328" y="127"/>
                </a:moveTo>
                <a:lnTo>
                  <a:pt x="268" y="127"/>
                </a:lnTo>
                <a:lnTo>
                  <a:pt x="268" y="48"/>
                </a:lnTo>
                <a:lnTo>
                  <a:pt x="268" y="48"/>
                </a:lnTo>
                <a:lnTo>
                  <a:pt x="286" y="63"/>
                </a:lnTo>
                <a:lnTo>
                  <a:pt x="302" y="83"/>
                </a:lnTo>
                <a:lnTo>
                  <a:pt x="316" y="103"/>
                </a:lnTo>
                <a:lnTo>
                  <a:pt x="328" y="127"/>
                </a:lnTo>
                <a:close/>
                <a:moveTo>
                  <a:pt x="446" y="162"/>
                </a:moveTo>
                <a:lnTo>
                  <a:pt x="446" y="162"/>
                </a:lnTo>
                <a:lnTo>
                  <a:pt x="454" y="181"/>
                </a:lnTo>
                <a:lnTo>
                  <a:pt x="462" y="206"/>
                </a:lnTo>
                <a:lnTo>
                  <a:pt x="466" y="230"/>
                </a:lnTo>
                <a:lnTo>
                  <a:pt x="470" y="254"/>
                </a:lnTo>
                <a:lnTo>
                  <a:pt x="391" y="254"/>
                </a:lnTo>
                <a:lnTo>
                  <a:pt x="391" y="254"/>
                </a:lnTo>
                <a:lnTo>
                  <a:pt x="389" y="230"/>
                </a:lnTo>
                <a:lnTo>
                  <a:pt x="387" y="206"/>
                </a:lnTo>
                <a:lnTo>
                  <a:pt x="381" y="184"/>
                </a:lnTo>
                <a:lnTo>
                  <a:pt x="375" y="162"/>
                </a:lnTo>
                <a:lnTo>
                  <a:pt x="446" y="162"/>
                </a:lnTo>
                <a:close/>
                <a:moveTo>
                  <a:pt x="251" y="0"/>
                </a:moveTo>
                <a:lnTo>
                  <a:pt x="251" y="0"/>
                </a:lnTo>
                <a:lnTo>
                  <a:pt x="225" y="2"/>
                </a:lnTo>
                <a:lnTo>
                  <a:pt x="201" y="6"/>
                </a:lnTo>
                <a:lnTo>
                  <a:pt x="176" y="13"/>
                </a:lnTo>
                <a:lnTo>
                  <a:pt x="154" y="22"/>
                </a:lnTo>
                <a:lnTo>
                  <a:pt x="132" y="33"/>
                </a:lnTo>
                <a:lnTo>
                  <a:pt x="112" y="46"/>
                </a:lnTo>
                <a:lnTo>
                  <a:pt x="91" y="63"/>
                </a:lnTo>
                <a:lnTo>
                  <a:pt x="75" y="81"/>
                </a:lnTo>
                <a:lnTo>
                  <a:pt x="59" y="98"/>
                </a:lnTo>
                <a:lnTo>
                  <a:pt x="43" y="120"/>
                </a:lnTo>
                <a:lnTo>
                  <a:pt x="31" y="142"/>
                </a:lnTo>
                <a:lnTo>
                  <a:pt x="20" y="166"/>
                </a:lnTo>
                <a:lnTo>
                  <a:pt x="12" y="190"/>
                </a:lnTo>
                <a:lnTo>
                  <a:pt x="6" y="216"/>
                </a:lnTo>
                <a:lnTo>
                  <a:pt x="2" y="243"/>
                </a:lnTo>
                <a:lnTo>
                  <a:pt x="0" y="271"/>
                </a:lnTo>
                <a:lnTo>
                  <a:pt x="0" y="271"/>
                </a:lnTo>
                <a:lnTo>
                  <a:pt x="2" y="300"/>
                </a:lnTo>
                <a:lnTo>
                  <a:pt x="6" y="326"/>
                </a:lnTo>
                <a:lnTo>
                  <a:pt x="12" y="352"/>
                </a:lnTo>
                <a:lnTo>
                  <a:pt x="20" y="376"/>
                </a:lnTo>
                <a:lnTo>
                  <a:pt x="31" y="400"/>
                </a:lnTo>
                <a:lnTo>
                  <a:pt x="43" y="422"/>
                </a:lnTo>
                <a:lnTo>
                  <a:pt x="59" y="444"/>
                </a:lnTo>
                <a:lnTo>
                  <a:pt x="75" y="462"/>
                </a:lnTo>
                <a:lnTo>
                  <a:pt x="91" y="479"/>
                </a:lnTo>
                <a:lnTo>
                  <a:pt x="112" y="494"/>
                </a:lnTo>
                <a:lnTo>
                  <a:pt x="132" y="510"/>
                </a:lnTo>
                <a:lnTo>
                  <a:pt x="154" y="521"/>
                </a:lnTo>
                <a:lnTo>
                  <a:pt x="176" y="529"/>
                </a:lnTo>
                <a:lnTo>
                  <a:pt x="201" y="536"/>
                </a:lnTo>
                <a:lnTo>
                  <a:pt x="225" y="540"/>
                </a:lnTo>
                <a:lnTo>
                  <a:pt x="251" y="543"/>
                </a:lnTo>
                <a:lnTo>
                  <a:pt x="251" y="543"/>
                </a:lnTo>
                <a:lnTo>
                  <a:pt x="278" y="540"/>
                </a:lnTo>
                <a:lnTo>
                  <a:pt x="302" y="536"/>
                </a:lnTo>
                <a:lnTo>
                  <a:pt x="326" y="529"/>
                </a:lnTo>
                <a:lnTo>
                  <a:pt x="349" y="521"/>
                </a:lnTo>
                <a:lnTo>
                  <a:pt x="371" y="510"/>
                </a:lnTo>
                <a:lnTo>
                  <a:pt x="391" y="494"/>
                </a:lnTo>
                <a:lnTo>
                  <a:pt x="412" y="479"/>
                </a:lnTo>
                <a:lnTo>
                  <a:pt x="428" y="462"/>
                </a:lnTo>
                <a:lnTo>
                  <a:pt x="444" y="444"/>
                </a:lnTo>
                <a:lnTo>
                  <a:pt x="458" y="422"/>
                </a:lnTo>
                <a:lnTo>
                  <a:pt x="472" y="400"/>
                </a:lnTo>
                <a:lnTo>
                  <a:pt x="482" y="376"/>
                </a:lnTo>
                <a:lnTo>
                  <a:pt x="491" y="352"/>
                </a:lnTo>
                <a:lnTo>
                  <a:pt x="497" y="326"/>
                </a:lnTo>
                <a:lnTo>
                  <a:pt x="501" y="300"/>
                </a:lnTo>
                <a:lnTo>
                  <a:pt x="503" y="271"/>
                </a:lnTo>
                <a:lnTo>
                  <a:pt x="503" y="271"/>
                </a:lnTo>
                <a:lnTo>
                  <a:pt x="501" y="243"/>
                </a:lnTo>
                <a:lnTo>
                  <a:pt x="497" y="216"/>
                </a:lnTo>
                <a:lnTo>
                  <a:pt x="491" y="190"/>
                </a:lnTo>
                <a:lnTo>
                  <a:pt x="482" y="166"/>
                </a:lnTo>
                <a:lnTo>
                  <a:pt x="472" y="142"/>
                </a:lnTo>
                <a:lnTo>
                  <a:pt x="458" y="120"/>
                </a:lnTo>
                <a:lnTo>
                  <a:pt x="444" y="98"/>
                </a:lnTo>
                <a:lnTo>
                  <a:pt x="428" y="81"/>
                </a:lnTo>
                <a:lnTo>
                  <a:pt x="412" y="63"/>
                </a:lnTo>
                <a:lnTo>
                  <a:pt x="391" y="46"/>
                </a:lnTo>
                <a:lnTo>
                  <a:pt x="371" y="33"/>
                </a:lnTo>
                <a:lnTo>
                  <a:pt x="349" y="22"/>
                </a:lnTo>
                <a:lnTo>
                  <a:pt x="326" y="13"/>
                </a:lnTo>
                <a:lnTo>
                  <a:pt x="302" y="6"/>
                </a:lnTo>
                <a:lnTo>
                  <a:pt x="278" y="2"/>
                </a:lnTo>
                <a:lnTo>
                  <a:pt x="25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26" name="Round Diagonal Corner Rectangle 25"/>
          <p:cNvSpPr/>
          <p:nvPr/>
        </p:nvSpPr>
        <p:spPr>
          <a:xfrm>
            <a:off x="346101" y="1813395"/>
            <a:ext cx="1580775" cy="1664246"/>
          </a:xfrm>
          <a:prstGeom prst="round2DiagRect">
            <a:avLst>
              <a:gd name="adj1" fmla="val 0"/>
              <a:gd name="adj2" fmla="val 639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bIns="182880" rtlCol="0" anchor="b"/>
          <a:lstStyle/>
          <a:p>
            <a:pPr defTabSz="457200" fontAlgn="auto">
              <a:lnSpc>
                <a:spcPts val="1700"/>
              </a:lnSpc>
              <a:spcBef>
                <a:spcPts val="0"/>
              </a:spcBef>
              <a:spcAft>
                <a:spcPts val="0"/>
              </a:spcAft>
              <a:buClr>
                <a:prstClr val="black"/>
              </a:buClr>
            </a:pPr>
            <a:r>
              <a:rPr lang="en-US" sz="1600" b="1" dirty="0" smtClean="0">
                <a:solidFill>
                  <a:prstClr val="white"/>
                </a:solidFill>
              </a:rPr>
              <a:t>Customer experience</a:t>
            </a:r>
            <a:endParaRPr lang="en-US" sz="1600" b="1" dirty="0">
              <a:solidFill>
                <a:prstClr val="white"/>
              </a:solidFill>
            </a:endParaRPr>
          </a:p>
        </p:txBody>
      </p:sp>
      <p:sp>
        <p:nvSpPr>
          <p:cNvPr id="28" name="Freeform 5"/>
          <p:cNvSpPr>
            <a:spLocks noEditPoints="1"/>
          </p:cNvSpPr>
          <p:nvPr/>
        </p:nvSpPr>
        <p:spPr bwMode="auto">
          <a:xfrm>
            <a:off x="498538" y="2231809"/>
            <a:ext cx="131796" cy="451633"/>
          </a:xfrm>
          <a:custGeom>
            <a:avLst/>
            <a:gdLst>
              <a:gd name="T0" fmla="*/ 65 w 100"/>
              <a:gd name="T1" fmla="*/ 72 h 328"/>
              <a:gd name="T2" fmla="*/ 81 w 100"/>
              <a:gd name="T3" fmla="*/ 71 h 328"/>
              <a:gd name="T4" fmla="*/ 92 w 100"/>
              <a:gd name="T5" fmla="*/ 65 h 328"/>
              <a:gd name="T6" fmla="*/ 97 w 100"/>
              <a:gd name="T7" fmla="*/ 53 h 328"/>
              <a:gd name="T8" fmla="*/ 99 w 100"/>
              <a:gd name="T9" fmla="*/ 37 h 328"/>
              <a:gd name="T10" fmla="*/ 99 w 100"/>
              <a:gd name="T11" fmla="*/ 28 h 328"/>
              <a:gd name="T12" fmla="*/ 95 w 100"/>
              <a:gd name="T13" fmla="*/ 14 h 328"/>
              <a:gd name="T14" fmla="*/ 86 w 100"/>
              <a:gd name="T15" fmla="*/ 6 h 328"/>
              <a:gd name="T16" fmla="*/ 73 w 100"/>
              <a:gd name="T17" fmla="*/ 1 h 328"/>
              <a:gd name="T18" fmla="*/ 65 w 100"/>
              <a:gd name="T19" fmla="*/ 0 h 328"/>
              <a:gd name="T20" fmla="*/ 50 w 100"/>
              <a:gd name="T21" fmla="*/ 2 h 328"/>
              <a:gd name="T22" fmla="*/ 39 w 100"/>
              <a:gd name="T23" fmla="*/ 9 h 328"/>
              <a:gd name="T24" fmla="*/ 33 w 100"/>
              <a:gd name="T25" fmla="*/ 21 h 328"/>
              <a:gd name="T26" fmla="*/ 31 w 100"/>
              <a:gd name="T27" fmla="*/ 37 h 328"/>
              <a:gd name="T28" fmla="*/ 31 w 100"/>
              <a:gd name="T29" fmla="*/ 45 h 328"/>
              <a:gd name="T30" fmla="*/ 36 w 100"/>
              <a:gd name="T31" fmla="*/ 60 h 328"/>
              <a:gd name="T32" fmla="*/ 44 w 100"/>
              <a:gd name="T33" fmla="*/ 68 h 328"/>
              <a:gd name="T34" fmla="*/ 57 w 100"/>
              <a:gd name="T35" fmla="*/ 72 h 328"/>
              <a:gd name="T36" fmla="*/ 65 w 100"/>
              <a:gd name="T37" fmla="*/ 72 h 328"/>
              <a:gd name="T38" fmla="*/ 85 w 100"/>
              <a:gd name="T39" fmla="*/ 110 h 328"/>
              <a:gd name="T40" fmla="*/ 87 w 100"/>
              <a:gd name="T41" fmla="*/ 96 h 328"/>
              <a:gd name="T42" fmla="*/ 91 w 100"/>
              <a:gd name="T43" fmla="*/ 83 h 328"/>
              <a:gd name="T44" fmla="*/ 27 w 100"/>
              <a:gd name="T45" fmla="*/ 83 h 328"/>
              <a:gd name="T46" fmla="*/ 15 w 100"/>
              <a:gd name="T47" fmla="*/ 85 h 328"/>
              <a:gd name="T48" fmla="*/ 6 w 100"/>
              <a:gd name="T49" fmla="*/ 91 h 328"/>
              <a:gd name="T50" fmla="*/ 1 w 100"/>
              <a:gd name="T51" fmla="*/ 99 h 328"/>
              <a:gd name="T52" fmla="*/ 0 w 100"/>
              <a:gd name="T53" fmla="*/ 113 h 328"/>
              <a:gd name="T54" fmla="*/ 0 w 100"/>
              <a:gd name="T55" fmla="*/ 199 h 328"/>
              <a:gd name="T56" fmla="*/ 3 w 100"/>
              <a:gd name="T57" fmla="*/ 206 h 328"/>
              <a:gd name="T58" fmla="*/ 11 w 100"/>
              <a:gd name="T59" fmla="*/ 209 h 328"/>
              <a:gd name="T60" fmla="*/ 14 w 100"/>
              <a:gd name="T61" fmla="*/ 208 h 328"/>
              <a:gd name="T62" fmla="*/ 21 w 100"/>
              <a:gd name="T63" fmla="*/ 204 h 328"/>
              <a:gd name="T64" fmla="*/ 22 w 100"/>
              <a:gd name="T65" fmla="*/ 200 h 328"/>
              <a:gd name="T66" fmla="*/ 22 w 100"/>
              <a:gd name="T67" fmla="*/ 120 h 328"/>
              <a:gd name="T68" fmla="*/ 23 w 100"/>
              <a:gd name="T69" fmla="*/ 119 h 328"/>
              <a:gd name="T70" fmla="*/ 25 w 100"/>
              <a:gd name="T71" fmla="*/ 118 h 328"/>
              <a:gd name="T72" fmla="*/ 27 w 100"/>
              <a:gd name="T73" fmla="*/ 120 h 328"/>
              <a:gd name="T74" fmla="*/ 27 w 100"/>
              <a:gd name="T75" fmla="*/ 203 h 328"/>
              <a:gd name="T76" fmla="*/ 28 w 100"/>
              <a:gd name="T77" fmla="*/ 216 h 328"/>
              <a:gd name="T78" fmla="*/ 36 w 100"/>
              <a:gd name="T79" fmla="*/ 309 h 328"/>
              <a:gd name="T80" fmla="*/ 40 w 100"/>
              <a:gd name="T81" fmla="*/ 321 h 328"/>
              <a:gd name="T82" fmla="*/ 44 w 100"/>
              <a:gd name="T83" fmla="*/ 326 h 328"/>
              <a:gd name="T84" fmla="*/ 55 w 100"/>
              <a:gd name="T85" fmla="*/ 328 h 328"/>
              <a:gd name="T86" fmla="*/ 75 w 100"/>
              <a:gd name="T87" fmla="*/ 328 h 328"/>
              <a:gd name="T88" fmla="*/ 86 w 100"/>
              <a:gd name="T89" fmla="*/ 326 h 328"/>
              <a:gd name="T90" fmla="*/ 91 w 100"/>
              <a:gd name="T91" fmla="*/ 321 h 328"/>
              <a:gd name="T92" fmla="*/ 95 w 100"/>
              <a:gd name="T93" fmla="*/ 309 h 328"/>
              <a:gd name="T94" fmla="*/ 100 w 100"/>
              <a:gd name="T95" fmla="*/ 247 h 328"/>
              <a:gd name="T96" fmla="*/ 90 w 100"/>
              <a:gd name="T97" fmla="*/ 236 h 328"/>
              <a:gd name="T98" fmla="*/ 85 w 100"/>
              <a:gd name="T99" fmla="*/ 22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 h="328">
                <a:moveTo>
                  <a:pt x="65" y="72"/>
                </a:moveTo>
                <a:lnTo>
                  <a:pt x="65" y="72"/>
                </a:lnTo>
                <a:lnTo>
                  <a:pt x="73" y="72"/>
                </a:lnTo>
                <a:lnTo>
                  <a:pt x="81" y="71"/>
                </a:lnTo>
                <a:lnTo>
                  <a:pt x="86" y="68"/>
                </a:lnTo>
                <a:lnTo>
                  <a:pt x="92" y="65"/>
                </a:lnTo>
                <a:lnTo>
                  <a:pt x="95" y="60"/>
                </a:lnTo>
                <a:lnTo>
                  <a:pt x="97" y="53"/>
                </a:lnTo>
                <a:lnTo>
                  <a:pt x="99" y="45"/>
                </a:lnTo>
                <a:lnTo>
                  <a:pt x="99" y="37"/>
                </a:lnTo>
                <a:lnTo>
                  <a:pt x="99" y="37"/>
                </a:lnTo>
                <a:lnTo>
                  <a:pt x="99" y="28"/>
                </a:lnTo>
                <a:lnTo>
                  <a:pt x="97" y="21"/>
                </a:lnTo>
                <a:lnTo>
                  <a:pt x="95" y="14"/>
                </a:lnTo>
                <a:lnTo>
                  <a:pt x="92" y="9"/>
                </a:lnTo>
                <a:lnTo>
                  <a:pt x="86" y="6"/>
                </a:lnTo>
                <a:lnTo>
                  <a:pt x="81" y="2"/>
                </a:lnTo>
                <a:lnTo>
                  <a:pt x="73" y="1"/>
                </a:lnTo>
                <a:lnTo>
                  <a:pt x="65" y="0"/>
                </a:lnTo>
                <a:lnTo>
                  <a:pt x="65" y="0"/>
                </a:lnTo>
                <a:lnTo>
                  <a:pt x="57" y="1"/>
                </a:lnTo>
                <a:lnTo>
                  <a:pt x="50" y="2"/>
                </a:lnTo>
                <a:lnTo>
                  <a:pt x="44" y="6"/>
                </a:lnTo>
                <a:lnTo>
                  <a:pt x="39" y="9"/>
                </a:lnTo>
                <a:lnTo>
                  <a:pt x="36" y="14"/>
                </a:lnTo>
                <a:lnTo>
                  <a:pt x="33" y="21"/>
                </a:lnTo>
                <a:lnTo>
                  <a:pt x="31" y="28"/>
                </a:lnTo>
                <a:lnTo>
                  <a:pt x="31" y="37"/>
                </a:lnTo>
                <a:lnTo>
                  <a:pt x="31" y="37"/>
                </a:lnTo>
                <a:lnTo>
                  <a:pt x="31" y="45"/>
                </a:lnTo>
                <a:lnTo>
                  <a:pt x="33" y="53"/>
                </a:lnTo>
                <a:lnTo>
                  <a:pt x="36" y="60"/>
                </a:lnTo>
                <a:lnTo>
                  <a:pt x="39" y="65"/>
                </a:lnTo>
                <a:lnTo>
                  <a:pt x="44" y="68"/>
                </a:lnTo>
                <a:lnTo>
                  <a:pt x="50" y="71"/>
                </a:lnTo>
                <a:lnTo>
                  <a:pt x="57" y="72"/>
                </a:lnTo>
                <a:lnTo>
                  <a:pt x="65" y="72"/>
                </a:lnTo>
                <a:lnTo>
                  <a:pt x="65" y="72"/>
                </a:lnTo>
                <a:close/>
                <a:moveTo>
                  <a:pt x="85" y="221"/>
                </a:moveTo>
                <a:lnTo>
                  <a:pt x="85" y="110"/>
                </a:lnTo>
                <a:lnTo>
                  <a:pt x="85" y="110"/>
                </a:lnTo>
                <a:lnTo>
                  <a:pt x="87" y="96"/>
                </a:lnTo>
                <a:lnTo>
                  <a:pt x="88" y="90"/>
                </a:lnTo>
                <a:lnTo>
                  <a:pt x="91" y="83"/>
                </a:lnTo>
                <a:lnTo>
                  <a:pt x="27" y="83"/>
                </a:lnTo>
                <a:lnTo>
                  <a:pt x="27" y="83"/>
                </a:lnTo>
                <a:lnTo>
                  <a:pt x="22" y="84"/>
                </a:lnTo>
                <a:lnTo>
                  <a:pt x="15" y="85"/>
                </a:lnTo>
                <a:lnTo>
                  <a:pt x="11" y="88"/>
                </a:lnTo>
                <a:lnTo>
                  <a:pt x="6" y="91"/>
                </a:lnTo>
                <a:lnTo>
                  <a:pt x="4" y="94"/>
                </a:lnTo>
                <a:lnTo>
                  <a:pt x="1" y="99"/>
                </a:lnTo>
                <a:lnTo>
                  <a:pt x="0" y="106"/>
                </a:lnTo>
                <a:lnTo>
                  <a:pt x="0" y="113"/>
                </a:lnTo>
                <a:lnTo>
                  <a:pt x="0" y="199"/>
                </a:lnTo>
                <a:lnTo>
                  <a:pt x="0" y="199"/>
                </a:lnTo>
                <a:lnTo>
                  <a:pt x="1" y="203"/>
                </a:lnTo>
                <a:lnTo>
                  <a:pt x="3" y="206"/>
                </a:lnTo>
                <a:lnTo>
                  <a:pt x="6" y="208"/>
                </a:lnTo>
                <a:lnTo>
                  <a:pt x="11" y="209"/>
                </a:lnTo>
                <a:lnTo>
                  <a:pt x="11" y="209"/>
                </a:lnTo>
                <a:lnTo>
                  <a:pt x="14" y="208"/>
                </a:lnTo>
                <a:lnTo>
                  <a:pt x="17" y="206"/>
                </a:lnTo>
                <a:lnTo>
                  <a:pt x="21" y="204"/>
                </a:lnTo>
                <a:lnTo>
                  <a:pt x="22" y="200"/>
                </a:lnTo>
                <a:lnTo>
                  <a:pt x="22" y="200"/>
                </a:lnTo>
                <a:lnTo>
                  <a:pt x="22" y="199"/>
                </a:lnTo>
                <a:lnTo>
                  <a:pt x="22" y="120"/>
                </a:lnTo>
                <a:lnTo>
                  <a:pt x="22" y="120"/>
                </a:lnTo>
                <a:lnTo>
                  <a:pt x="23" y="119"/>
                </a:lnTo>
                <a:lnTo>
                  <a:pt x="25" y="118"/>
                </a:lnTo>
                <a:lnTo>
                  <a:pt x="25" y="118"/>
                </a:lnTo>
                <a:lnTo>
                  <a:pt x="26" y="119"/>
                </a:lnTo>
                <a:lnTo>
                  <a:pt x="27" y="120"/>
                </a:lnTo>
                <a:lnTo>
                  <a:pt x="27" y="203"/>
                </a:lnTo>
                <a:lnTo>
                  <a:pt x="27" y="203"/>
                </a:lnTo>
                <a:lnTo>
                  <a:pt x="28" y="215"/>
                </a:lnTo>
                <a:lnTo>
                  <a:pt x="28" y="216"/>
                </a:lnTo>
                <a:lnTo>
                  <a:pt x="36" y="309"/>
                </a:lnTo>
                <a:lnTo>
                  <a:pt x="36" y="309"/>
                </a:lnTo>
                <a:lnTo>
                  <a:pt x="38" y="317"/>
                </a:lnTo>
                <a:lnTo>
                  <a:pt x="40" y="321"/>
                </a:lnTo>
                <a:lnTo>
                  <a:pt x="42" y="324"/>
                </a:lnTo>
                <a:lnTo>
                  <a:pt x="44" y="326"/>
                </a:lnTo>
                <a:lnTo>
                  <a:pt x="47" y="327"/>
                </a:lnTo>
                <a:lnTo>
                  <a:pt x="55" y="328"/>
                </a:lnTo>
                <a:lnTo>
                  <a:pt x="75" y="328"/>
                </a:lnTo>
                <a:lnTo>
                  <a:pt x="75" y="328"/>
                </a:lnTo>
                <a:lnTo>
                  <a:pt x="83" y="327"/>
                </a:lnTo>
                <a:lnTo>
                  <a:pt x="86" y="326"/>
                </a:lnTo>
                <a:lnTo>
                  <a:pt x="90" y="324"/>
                </a:lnTo>
                <a:lnTo>
                  <a:pt x="91" y="321"/>
                </a:lnTo>
                <a:lnTo>
                  <a:pt x="93" y="317"/>
                </a:lnTo>
                <a:lnTo>
                  <a:pt x="95" y="309"/>
                </a:lnTo>
                <a:lnTo>
                  <a:pt x="100" y="247"/>
                </a:lnTo>
                <a:lnTo>
                  <a:pt x="100" y="247"/>
                </a:lnTo>
                <a:lnTo>
                  <a:pt x="94" y="243"/>
                </a:lnTo>
                <a:lnTo>
                  <a:pt x="90" y="236"/>
                </a:lnTo>
                <a:lnTo>
                  <a:pt x="86" y="229"/>
                </a:lnTo>
                <a:lnTo>
                  <a:pt x="85" y="221"/>
                </a:lnTo>
                <a:lnTo>
                  <a:pt x="85" y="2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29" name="Freeform 6"/>
          <p:cNvSpPr>
            <a:spLocks noEditPoints="1"/>
          </p:cNvSpPr>
          <p:nvPr/>
        </p:nvSpPr>
        <p:spPr bwMode="auto">
          <a:xfrm>
            <a:off x="864930" y="2231809"/>
            <a:ext cx="142339" cy="454404"/>
          </a:xfrm>
          <a:custGeom>
            <a:avLst/>
            <a:gdLst>
              <a:gd name="T0" fmla="*/ 84 w 108"/>
              <a:gd name="T1" fmla="*/ 108 h 329"/>
              <a:gd name="T2" fmla="*/ 81 w 108"/>
              <a:gd name="T3" fmla="*/ 100 h 329"/>
              <a:gd name="T4" fmla="*/ 75 w 108"/>
              <a:gd name="T5" fmla="*/ 93 h 329"/>
              <a:gd name="T6" fmla="*/ 65 w 108"/>
              <a:gd name="T7" fmla="*/ 86 h 329"/>
              <a:gd name="T8" fmla="*/ 52 w 108"/>
              <a:gd name="T9" fmla="*/ 84 h 329"/>
              <a:gd name="T10" fmla="*/ 16 w 108"/>
              <a:gd name="T11" fmla="*/ 84 h 329"/>
              <a:gd name="T12" fmla="*/ 9 w 108"/>
              <a:gd name="T13" fmla="*/ 85 h 329"/>
              <a:gd name="T14" fmla="*/ 13 w 108"/>
              <a:gd name="T15" fmla="*/ 110 h 329"/>
              <a:gd name="T16" fmla="*/ 13 w 108"/>
              <a:gd name="T17" fmla="*/ 221 h 329"/>
              <a:gd name="T18" fmla="*/ 10 w 108"/>
              <a:gd name="T19" fmla="*/ 235 h 329"/>
              <a:gd name="T20" fmla="*/ 1 w 108"/>
              <a:gd name="T21" fmla="*/ 245 h 329"/>
              <a:gd name="T22" fmla="*/ 11 w 108"/>
              <a:gd name="T23" fmla="*/ 309 h 329"/>
              <a:gd name="T24" fmla="*/ 12 w 108"/>
              <a:gd name="T25" fmla="*/ 315 h 329"/>
              <a:gd name="T26" fmla="*/ 15 w 108"/>
              <a:gd name="T27" fmla="*/ 324 h 329"/>
              <a:gd name="T28" fmla="*/ 19 w 108"/>
              <a:gd name="T29" fmla="*/ 326 h 329"/>
              <a:gd name="T30" fmla="*/ 27 w 108"/>
              <a:gd name="T31" fmla="*/ 329 h 329"/>
              <a:gd name="T32" fmla="*/ 30 w 108"/>
              <a:gd name="T33" fmla="*/ 329 h 329"/>
              <a:gd name="T34" fmla="*/ 38 w 108"/>
              <a:gd name="T35" fmla="*/ 329 h 329"/>
              <a:gd name="T36" fmla="*/ 41 w 108"/>
              <a:gd name="T37" fmla="*/ 329 h 329"/>
              <a:gd name="T38" fmla="*/ 47 w 108"/>
              <a:gd name="T39" fmla="*/ 328 h 329"/>
              <a:gd name="T40" fmla="*/ 51 w 108"/>
              <a:gd name="T41" fmla="*/ 325 h 329"/>
              <a:gd name="T42" fmla="*/ 55 w 108"/>
              <a:gd name="T43" fmla="*/ 318 h 329"/>
              <a:gd name="T44" fmla="*/ 57 w 108"/>
              <a:gd name="T45" fmla="*/ 309 h 329"/>
              <a:gd name="T46" fmla="*/ 78 w 108"/>
              <a:gd name="T47" fmla="*/ 245 h 329"/>
              <a:gd name="T48" fmla="*/ 81 w 108"/>
              <a:gd name="T49" fmla="*/ 245 h 329"/>
              <a:gd name="T50" fmla="*/ 86 w 108"/>
              <a:gd name="T51" fmla="*/ 243 h 329"/>
              <a:gd name="T52" fmla="*/ 90 w 108"/>
              <a:gd name="T53" fmla="*/ 237 h 329"/>
              <a:gd name="T54" fmla="*/ 91 w 108"/>
              <a:gd name="T55" fmla="*/ 232 h 329"/>
              <a:gd name="T56" fmla="*/ 80 w 108"/>
              <a:gd name="T57" fmla="*/ 193 h 329"/>
              <a:gd name="T58" fmla="*/ 62 w 108"/>
              <a:gd name="T59" fmla="*/ 128 h 329"/>
              <a:gd name="T60" fmla="*/ 59 w 108"/>
              <a:gd name="T61" fmla="*/ 121 h 329"/>
              <a:gd name="T62" fmla="*/ 62 w 108"/>
              <a:gd name="T63" fmla="*/ 118 h 329"/>
              <a:gd name="T64" fmla="*/ 64 w 108"/>
              <a:gd name="T65" fmla="*/ 118 h 329"/>
              <a:gd name="T66" fmla="*/ 67 w 108"/>
              <a:gd name="T67" fmla="*/ 128 h 329"/>
              <a:gd name="T68" fmla="*/ 67 w 108"/>
              <a:gd name="T69" fmla="*/ 128 h 329"/>
              <a:gd name="T70" fmla="*/ 86 w 108"/>
              <a:gd name="T71" fmla="*/ 192 h 329"/>
              <a:gd name="T72" fmla="*/ 93 w 108"/>
              <a:gd name="T73" fmla="*/ 200 h 329"/>
              <a:gd name="T74" fmla="*/ 100 w 108"/>
              <a:gd name="T75" fmla="*/ 201 h 329"/>
              <a:gd name="T76" fmla="*/ 107 w 108"/>
              <a:gd name="T77" fmla="*/ 195 h 329"/>
              <a:gd name="T78" fmla="*/ 108 w 108"/>
              <a:gd name="T79" fmla="*/ 185 h 329"/>
              <a:gd name="T80" fmla="*/ 34 w 108"/>
              <a:gd name="T81" fmla="*/ 72 h 329"/>
              <a:gd name="T82" fmla="*/ 42 w 108"/>
              <a:gd name="T83" fmla="*/ 72 h 329"/>
              <a:gd name="T84" fmla="*/ 55 w 108"/>
              <a:gd name="T85" fmla="*/ 68 h 329"/>
              <a:gd name="T86" fmla="*/ 64 w 108"/>
              <a:gd name="T87" fmla="*/ 60 h 329"/>
              <a:gd name="T88" fmla="*/ 68 w 108"/>
              <a:gd name="T89" fmla="*/ 45 h 329"/>
              <a:gd name="T90" fmla="*/ 68 w 108"/>
              <a:gd name="T91" fmla="*/ 37 h 329"/>
              <a:gd name="T92" fmla="*/ 66 w 108"/>
              <a:gd name="T93" fmla="*/ 21 h 329"/>
              <a:gd name="T94" fmla="*/ 61 w 108"/>
              <a:gd name="T95" fmla="*/ 9 h 329"/>
              <a:gd name="T96" fmla="*/ 50 w 108"/>
              <a:gd name="T97" fmla="*/ 2 h 329"/>
              <a:gd name="T98" fmla="*/ 34 w 108"/>
              <a:gd name="T99" fmla="*/ 0 h 329"/>
              <a:gd name="T100" fmla="*/ 26 w 108"/>
              <a:gd name="T101" fmla="*/ 1 h 329"/>
              <a:gd name="T102" fmla="*/ 13 w 108"/>
              <a:gd name="T103" fmla="*/ 6 h 329"/>
              <a:gd name="T104" fmla="*/ 4 w 108"/>
              <a:gd name="T105" fmla="*/ 14 h 329"/>
              <a:gd name="T106" fmla="*/ 0 w 108"/>
              <a:gd name="T107" fmla="*/ 28 h 329"/>
              <a:gd name="T108" fmla="*/ 0 w 108"/>
              <a:gd name="T109" fmla="*/ 37 h 329"/>
              <a:gd name="T110" fmla="*/ 2 w 108"/>
              <a:gd name="T111" fmla="*/ 53 h 329"/>
              <a:gd name="T112" fmla="*/ 8 w 108"/>
              <a:gd name="T113" fmla="*/ 64 h 329"/>
              <a:gd name="T114" fmla="*/ 19 w 108"/>
              <a:gd name="T115" fmla="*/ 70 h 329"/>
              <a:gd name="T116" fmla="*/ 34 w 108"/>
              <a:gd name="T117" fmla="*/ 7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329">
                <a:moveTo>
                  <a:pt x="108" y="185"/>
                </a:moveTo>
                <a:lnTo>
                  <a:pt x="84" y="108"/>
                </a:lnTo>
                <a:lnTo>
                  <a:pt x="84" y="108"/>
                </a:lnTo>
                <a:lnTo>
                  <a:pt x="81" y="100"/>
                </a:lnTo>
                <a:lnTo>
                  <a:pt x="78" y="96"/>
                </a:lnTo>
                <a:lnTo>
                  <a:pt x="75" y="93"/>
                </a:lnTo>
                <a:lnTo>
                  <a:pt x="70" y="90"/>
                </a:lnTo>
                <a:lnTo>
                  <a:pt x="65" y="86"/>
                </a:lnTo>
                <a:lnTo>
                  <a:pt x="58" y="84"/>
                </a:lnTo>
                <a:lnTo>
                  <a:pt x="52" y="84"/>
                </a:lnTo>
                <a:lnTo>
                  <a:pt x="16" y="84"/>
                </a:lnTo>
                <a:lnTo>
                  <a:pt x="16" y="84"/>
                </a:lnTo>
                <a:lnTo>
                  <a:pt x="9" y="85"/>
                </a:lnTo>
                <a:lnTo>
                  <a:pt x="9" y="85"/>
                </a:lnTo>
                <a:lnTo>
                  <a:pt x="12" y="96"/>
                </a:lnTo>
                <a:lnTo>
                  <a:pt x="13" y="110"/>
                </a:lnTo>
                <a:lnTo>
                  <a:pt x="13" y="221"/>
                </a:lnTo>
                <a:lnTo>
                  <a:pt x="13" y="221"/>
                </a:lnTo>
                <a:lnTo>
                  <a:pt x="12" y="228"/>
                </a:lnTo>
                <a:lnTo>
                  <a:pt x="10" y="235"/>
                </a:lnTo>
                <a:lnTo>
                  <a:pt x="6" y="241"/>
                </a:lnTo>
                <a:lnTo>
                  <a:pt x="1" y="245"/>
                </a:lnTo>
                <a:lnTo>
                  <a:pt x="1" y="245"/>
                </a:lnTo>
                <a:lnTo>
                  <a:pt x="11" y="309"/>
                </a:lnTo>
                <a:lnTo>
                  <a:pt x="11" y="309"/>
                </a:lnTo>
                <a:lnTo>
                  <a:pt x="12" y="315"/>
                </a:lnTo>
                <a:lnTo>
                  <a:pt x="13" y="319"/>
                </a:lnTo>
                <a:lnTo>
                  <a:pt x="15" y="324"/>
                </a:lnTo>
                <a:lnTo>
                  <a:pt x="19" y="326"/>
                </a:lnTo>
                <a:lnTo>
                  <a:pt x="19" y="326"/>
                </a:lnTo>
                <a:lnTo>
                  <a:pt x="23" y="328"/>
                </a:lnTo>
                <a:lnTo>
                  <a:pt x="27" y="329"/>
                </a:lnTo>
                <a:lnTo>
                  <a:pt x="30" y="329"/>
                </a:lnTo>
                <a:lnTo>
                  <a:pt x="30" y="329"/>
                </a:lnTo>
                <a:lnTo>
                  <a:pt x="38" y="329"/>
                </a:lnTo>
                <a:lnTo>
                  <a:pt x="38" y="329"/>
                </a:lnTo>
                <a:lnTo>
                  <a:pt x="38" y="329"/>
                </a:lnTo>
                <a:lnTo>
                  <a:pt x="41" y="329"/>
                </a:lnTo>
                <a:lnTo>
                  <a:pt x="41" y="329"/>
                </a:lnTo>
                <a:lnTo>
                  <a:pt x="47" y="328"/>
                </a:lnTo>
                <a:lnTo>
                  <a:pt x="51" y="325"/>
                </a:lnTo>
                <a:lnTo>
                  <a:pt x="51" y="325"/>
                </a:lnTo>
                <a:lnTo>
                  <a:pt x="53" y="323"/>
                </a:lnTo>
                <a:lnTo>
                  <a:pt x="55" y="318"/>
                </a:lnTo>
                <a:lnTo>
                  <a:pt x="56" y="314"/>
                </a:lnTo>
                <a:lnTo>
                  <a:pt x="57" y="309"/>
                </a:lnTo>
                <a:lnTo>
                  <a:pt x="67" y="245"/>
                </a:lnTo>
                <a:lnTo>
                  <a:pt x="78" y="245"/>
                </a:lnTo>
                <a:lnTo>
                  <a:pt x="78" y="245"/>
                </a:lnTo>
                <a:lnTo>
                  <a:pt x="81" y="245"/>
                </a:lnTo>
                <a:lnTo>
                  <a:pt x="84" y="244"/>
                </a:lnTo>
                <a:lnTo>
                  <a:pt x="86" y="243"/>
                </a:lnTo>
                <a:lnTo>
                  <a:pt x="89" y="241"/>
                </a:lnTo>
                <a:lnTo>
                  <a:pt x="90" y="237"/>
                </a:lnTo>
                <a:lnTo>
                  <a:pt x="91" y="235"/>
                </a:lnTo>
                <a:lnTo>
                  <a:pt x="91" y="232"/>
                </a:lnTo>
                <a:lnTo>
                  <a:pt x="91" y="229"/>
                </a:lnTo>
                <a:lnTo>
                  <a:pt x="80" y="193"/>
                </a:lnTo>
                <a:lnTo>
                  <a:pt x="80" y="193"/>
                </a:lnTo>
                <a:lnTo>
                  <a:pt x="62" y="128"/>
                </a:lnTo>
                <a:lnTo>
                  <a:pt x="59" y="121"/>
                </a:lnTo>
                <a:lnTo>
                  <a:pt x="59" y="121"/>
                </a:lnTo>
                <a:lnTo>
                  <a:pt x="59" y="119"/>
                </a:lnTo>
                <a:lnTo>
                  <a:pt x="62" y="118"/>
                </a:lnTo>
                <a:lnTo>
                  <a:pt x="62" y="118"/>
                </a:lnTo>
                <a:lnTo>
                  <a:pt x="64" y="118"/>
                </a:lnTo>
                <a:lnTo>
                  <a:pt x="65" y="120"/>
                </a:lnTo>
                <a:lnTo>
                  <a:pt x="67" y="128"/>
                </a:lnTo>
                <a:lnTo>
                  <a:pt x="67" y="128"/>
                </a:lnTo>
                <a:lnTo>
                  <a:pt x="67" y="128"/>
                </a:lnTo>
                <a:lnTo>
                  <a:pt x="86" y="192"/>
                </a:lnTo>
                <a:lnTo>
                  <a:pt x="86" y="192"/>
                </a:lnTo>
                <a:lnTo>
                  <a:pt x="89" y="197"/>
                </a:lnTo>
                <a:lnTo>
                  <a:pt x="93" y="200"/>
                </a:lnTo>
                <a:lnTo>
                  <a:pt x="96" y="201"/>
                </a:lnTo>
                <a:lnTo>
                  <a:pt x="100" y="201"/>
                </a:lnTo>
                <a:lnTo>
                  <a:pt x="105" y="199"/>
                </a:lnTo>
                <a:lnTo>
                  <a:pt x="107" y="195"/>
                </a:lnTo>
                <a:lnTo>
                  <a:pt x="108" y="191"/>
                </a:lnTo>
                <a:lnTo>
                  <a:pt x="108" y="185"/>
                </a:lnTo>
                <a:lnTo>
                  <a:pt x="108" y="185"/>
                </a:lnTo>
                <a:close/>
                <a:moveTo>
                  <a:pt x="34" y="72"/>
                </a:moveTo>
                <a:lnTo>
                  <a:pt x="34" y="72"/>
                </a:lnTo>
                <a:lnTo>
                  <a:pt x="42" y="72"/>
                </a:lnTo>
                <a:lnTo>
                  <a:pt x="50" y="70"/>
                </a:lnTo>
                <a:lnTo>
                  <a:pt x="55" y="68"/>
                </a:lnTo>
                <a:lnTo>
                  <a:pt x="61" y="64"/>
                </a:lnTo>
                <a:lnTo>
                  <a:pt x="64" y="60"/>
                </a:lnTo>
                <a:lnTo>
                  <a:pt x="66" y="53"/>
                </a:lnTo>
                <a:lnTo>
                  <a:pt x="68" y="45"/>
                </a:lnTo>
                <a:lnTo>
                  <a:pt x="68" y="37"/>
                </a:lnTo>
                <a:lnTo>
                  <a:pt x="68" y="37"/>
                </a:lnTo>
                <a:lnTo>
                  <a:pt x="68" y="28"/>
                </a:lnTo>
                <a:lnTo>
                  <a:pt x="66" y="21"/>
                </a:lnTo>
                <a:lnTo>
                  <a:pt x="64" y="14"/>
                </a:lnTo>
                <a:lnTo>
                  <a:pt x="61" y="9"/>
                </a:lnTo>
                <a:lnTo>
                  <a:pt x="55" y="6"/>
                </a:lnTo>
                <a:lnTo>
                  <a:pt x="50" y="2"/>
                </a:lnTo>
                <a:lnTo>
                  <a:pt x="42" y="1"/>
                </a:lnTo>
                <a:lnTo>
                  <a:pt x="34" y="0"/>
                </a:lnTo>
                <a:lnTo>
                  <a:pt x="34" y="0"/>
                </a:lnTo>
                <a:lnTo>
                  <a:pt x="26" y="1"/>
                </a:lnTo>
                <a:lnTo>
                  <a:pt x="19" y="2"/>
                </a:lnTo>
                <a:lnTo>
                  <a:pt x="13" y="6"/>
                </a:lnTo>
                <a:lnTo>
                  <a:pt x="8" y="9"/>
                </a:lnTo>
                <a:lnTo>
                  <a:pt x="4" y="14"/>
                </a:lnTo>
                <a:lnTo>
                  <a:pt x="2" y="21"/>
                </a:lnTo>
                <a:lnTo>
                  <a:pt x="0" y="28"/>
                </a:lnTo>
                <a:lnTo>
                  <a:pt x="0" y="37"/>
                </a:lnTo>
                <a:lnTo>
                  <a:pt x="0" y="37"/>
                </a:lnTo>
                <a:lnTo>
                  <a:pt x="0" y="45"/>
                </a:lnTo>
                <a:lnTo>
                  <a:pt x="2" y="53"/>
                </a:lnTo>
                <a:lnTo>
                  <a:pt x="4" y="60"/>
                </a:lnTo>
                <a:lnTo>
                  <a:pt x="8" y="64"/>
                </a:lnTo>
                <a:lnTo>
                  <a:pt x="13" y="68"/>
                </a:lnTo>
                <a:lnTo>
                  <a:pt x="19" y="70"/>
                </a:lnTo>
                <a:lnTo>
                  <a:pt x="26" y="72"/>
                </a:lnTo>
                <a:lnTo>
                  <a:pt x="34" y="72"/>
                </a:lnTo>
                <a:lnTo>
                  <a:pt x="34" y="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30" name="Freeform 7"/>
          <p:cNvSpPr>
            <a:spLocks/>
          </p:cNvSpPr>
          <p:nvPr/>
        </p:nvSpPr>
        <p:spPr bwMode="auto">
          <a:xfrm>
            <a:off x="632970" y="2328786"/>
            <a:ext cx="226688" cy="443321"/>
          </a:xfrm>
          <a:custGeom>
            <a:avLst/>
            <a:gdLst>
              <a:gd name="T0" fmla="*/ 143 w 172"/>
              <a:gd name="T1" fmla="*/ 150 h 319"/>
              <a:gd name="T2" fmla="*/ 143 w 172"/>
              <a:gd name="T3" fmla="*/ 152 h 319"/>
              <a:gd name="T4" fmla="*/ 145 w 172"/>
              <a:gd name="T5" fmla="*/ 157 h 319"/>
              <a:gd name="T6" fmla="*/ 152 w 172"/>
              <a:gd name="T7" fmla="*/ 163 h 319"/>
              <a:gd name="T8" fmla="*/ 157 w 172"/>
              <a:gd name="T9" fmla="*/ 164 h 319"/>
              <a:gd name="T10" fmla="*/ 168 w 172"/>
              <a:gd name="T11" fmla="*/ 160 h 319"/>
              <a:gd name="T12" fmla="*/ 172 w 172"/>
              <a:gd name="T13" fmla="*/ 150 h 319"/>
              <a:gd name="T14" fmla="*/ 172 w 172"/>
              <a:gd name="T15" fmla="*/ 74 h 319"/>
              <a:gd name="T16" fmla="*/ 172 w 172"/>
              <a:gd name="T17" fmla="*/ 39 h 319"/>
              <a:gd name="T18" fmla="*/ 171 w 172"/>
              <a:gd name="T19" fmla="*/ 29 h 319"/>
              <a:gd name="T20" fmla="*/ 166 w 172"/>
              <a:gd name="T21" fmla="*/ 15 h 319"/>
              <a:gd name="T22" fmla="*/ 157 w 172"/>
              <a:gd name="T23" fmla="*/ 6 h 319"/>
              <a:gd name="T24" fmla="*/ 144 w 172"/>
              <a:gd name="T25" fmla="*/ 1 h 319"/>
              <a:gd name="T26" fmla="*/ 87 w 172"/>
              <a:gd name="T27" fmla="*/ 0 h 319"/>
              <a:gd name="T28" fmla="*/ 37 w 172"/>
              <a:gd name="T29" fmla="*/ 0 h 319"/>
              <a:gd name="T30" fmla="*/ 22 w 172"/>
              <a:gd name="T31" fmla="*/ 3 h 319"/>
              <a:gd name="T32" fmla="*/ 10 w 172"/>
              <a:gd name="T33" fmla="*/ 10 h 319"/>
              <a:gd name="T34" fmla="*/ 4 w 172"/>
              <a:gd name="T35" fmla="*/ 22 h 319"/>
              <a:gd name="T36" fmla="*/ 0 w 172"/>
              <a:gd name="T37" fmla="*/ 39 h 319"/>
              <a:gd name="T38" fmla="*/ 0 w 172"/>
              <a:gd name="T39" fmla="*/ 74 h 319"/>
              <a:gd name="T40" fmla="*/ 0 w 172"/>
              <a:gd name="T41" fmla="*/ 150 h 319"/>
              <a:gd name="T42" fmla="*/ 0 w 172"/>
              <a:gd name="T43" fmla="*/ 150 h 319"/>
              <a:gd name="T44" fmla="*/ 5 w 172"/>
              <a:gd name="T45" fmla="*/ 160 h 319"/>
              <a:gd name="T46" fmla="*/ 16 w 172"/>
              <a:gd name="T47" fmla="*/ 164 h 319"/>
              <a:gd name="T48" fmla="*/ 20 w 172"/>
              <a:gd name="T49" fmla="*/ 163 h 319"/>
              <a:gd name="T50" fmla="*/ 27 w 172"/>
              <a:gd name="T51" fmla="*/ 157 h 319"/>
              <a:gd name="T52" fmla="*/ 30 w 172"/>
              <a:gd name="T53" fmla="*/ 152 h 319"/>
              <a:gd name="T54" fmla="*/ 30 w 172"/>
              <a:gd name="T55" fmla="*/ 49 h 319"/>
              <a:gd name="T56" fmla="*/ 31 w 172"/>
              <a:gd name="T57" fmla="*/ 46 h 319"/>
              <a:gd name="T58" fmla="*/ 33 w 172"/>
              <a:gd name="T59" fmla="*/ 45 h 319"/>
              <a:gd name="T60" fmla="*/ 37 w 172"/>
              <a:gd name="T61" fmla="*/ 49 h 319"/>
              <a:gd name="T62" fmla="*/ 37 w 172"/>
              <a:gd name="T63" fmla="*/ 156 h 319"/>
              <a:gd name="T64" fmla="*/ 37 w 172"/>
              <a:gd name="T65" fmla="*/ 172 h 319"/>
              <a:gd name="T66" fmla="*/ 37 w 172"/>
              <a:gd name="T67" fmla="*/ 172 h 319"/>
              <a:gd name="T68" fmla="*/ 48 w 172"/>
              <a:gd name="T69" fmla="*/ 294 h 319"/>
              <a:gd name="T70" fmla="*/ 51 w 172"/>
              <a:gd name="T71" fmla="*/ 305 h 319"/>
              <a:gd name="T72" fmla="*/ 55 w 172"/>
              <a:gd name="T73" fmla="*/ 313 h 319"/>
              <a:gd name="T74" fmla="*/ 63 w 172"/>
              <a:gd name="T75" fmla="*/ 317 h 319"/>
              <a:gd name="T76" fmla="*/ 74 w 172"/>
              <a:gd name="T77" fmla="*/ 319 h 319"/>
              <a:gd name="T78" fmla="*/ 100 w 172"/>
              <a:gd name="T79" fmla="*/ 319 h 319"/>
              <a:gd name="T80" fmla="*/ 105 w 172"/>
              <a:gd name="T81" fmla="*/ 318 h 319"/>
              <a:gd name="T82" fmla="*/ 114 w 172"/>
              <a:gd name="T83" fmla="*/ 316 h 319"/>
              <a:gd name="T84" fmla="*/ 120 w 172"/>
              <a:gd name="T85" fmla="*/ 310 h 319"/>
              <a:gd name="T86" fmla="*/ 123 w 172"/>
              <a:gd name="T87" fmla="*/ 300 h 319"/>
              <a:gd name="T88" fmla="*/ 135 w 172"/>
              <a:gd name="T89" fmla="*/ 172 h 319"/>
              <a:gd name="T90" fmla="*/ 135 w 172"/>
              <a:gd name="T91" fmla="*/ 172 h 319"/>
              <a:gd name="T92" fmla="*/ 135 w 172"/>
              <a:gd name="T93" fmla="*/ 172 h 319"/>
              <a:gd name="T94" fmla="*/ 136 w 172"/>
              <a:gd name="T95" fmla="*/ 49 h 319"/>
              <a:gd name="T96" fmla="*/ 137 w 172"/>
              <a:gd name="T97" fmla="*/ 46 h 319"/>
              <a:gd name="T98" fmla="*/ 140 w 172"/>
              <a:gd name="T99" fmla="*/ 45 h 319"/>
              <a:gd name="T100" fmla="*/ 143 w 172"/>
              <a:gd name="T101" fmla="*/ 4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 h="319">
                <a:moveTo>
                  <a:pt x="143" y="49"/>
                </a:moveTo>
                <a:lnTo>
                  <a:pt x="143" y="150"/>
                </a:lnTo>
                <a:lnTo>
                  <a:pt x="143" y="150"/>
                </a:lnTo>
                <a:lnTo>
                  <a:pt x="143" y="152"/>
                </a:lnTo>
                <a:lnTo>
                  <a:pt x="143" y="152"/>
                </a:lnTo>
                <a:lnTo>
                  <a:pt x="145" y="157"/>
                </a:lnTo>
                <a:lnTo>
                  <a:pt x="148" y="161"/>
                </a:lnTo>
                <a:lnTo>
                  <a:pt x="152" y="163"/>
                </a:lnTo>
                <a:lnTo>
                  <a:pt x="157" y="164"/>
                </a:lnTo>
                <a:lnTo>
                  <a:pt x="157" y="164"/>
                </a:lnTo>
                <a:lnTo>
                  <a:pt x="163" y="163"/>
                </a:lnTo>
                <a:lnTo>
                  <a:pt x="168" y="160"/>
                </a:lnTo>
                <a:lnTo>
                  <a:pt x="171" y="156"/>
                </a:lnTo>
                <a:lnTo>
                  <a:pt x="172" y="150"/>
                </a:lnTo>
                <a:lnTo>
                  <a:pt x="172" y="150"/>
                </a:lnTo>
                <a:lnTo>
                  <a:pt x="172" y="74"/>
                </a:lnTo>
                <a:lnTo>
                  <a:pt x="172" y="43"/>
                </a:lnTo>
                <a:lnTo>
                  <a:pt x="172" y="39"/>
                </a:lnTo>
                <a:lnTo>
                  <a:pt x="172" y="39"/>
                </a:lnTo>
                <a:lnTo>
                  <a:pt x="171" y="29"/>
                </a:lnTo>
                <a:lnTo>
                  <a:pt x="169" y="22"/>
                </a:lnTo>
                <a:lnTo>
                  <a:pt x="166" y="15"/>
                </a:lnTo>
                <a:lnTo>
                  <a:pt x="162" y="10"/>
                </a:lnTo>
                <a:lnTo>
                  <a:pt x="157" y="6"/>
                </a:lnTo>
                <a:lnTo>
                  <a:pt x="150" y="3"/>
                </a:lnTo>
                <a:lnTo>
                  <a:pt x="144" y="1"/>
                </a:lnTo>
                <a:lnTo>
                  <a:pt x="135" y="0"/>
                </a:lnTo>
                <a:lnTo>
                  <a:pt x="87" y="0"/>
                </a:lnTo>
                <a:lnTo>
                  <a:pt x="37" y="0"/>
                </a:lnTo>
                <a:lnTo>
                  <a:pt x="37" y="0"/>
                </a:lnTo>
                <a:lnTo>
                  <a:pt x="28" y="1"/>
                </a:lnTo>
                <a:lnTo>
                  <a:pt x="22" y="3"/>
                </a:lnTo>
                <a:lnTo>
                  <a:pt x="16" y="6"/>
                </a:lnTo>
                <a:lnTo>
                  <a:pt x="10" y="10"/>
                </a:lnTo>
                <a:lnTo>
                  <a:pt x="6" y="15"/>
                </a:lnTo>
                <a:lnTo>
                  <a:pt x="4" y="22"/>
                </a:lnTo>
                <a:lnTo>
                  <a:pt x="2" y="29"/>
                </a:lnTo>
                <a:lnTo>
                  <a:pt x="0" y="39"/>
                </a:lnTo>
                <a:lnTo>
                  <a:pt x="0" y="43"/>
                </a:lnTo>
                <a:lnTo>
                  <a:pt x="0" y="74"/>
                </a:lnTo>
                <a:lnTo>
                  <a:pt x="0" y="100"/>
                </a:lnTo>
                <a:lnTo>
                  <a:pt x="0" y="150"/>
                </a:lnTo>
                <a:lnTo>
                  <a:pt x="0" y="150"/>
                </a:lnTo>
                <a:lnTo>
                  <a:pt x="0" y="150"/>
                </a:lnTo>
                <a:lnTo>
                  <a:pt x="3" y="156"/>
                </a:lnTo>
                <a:lnTo>
                  <a:pt x="5" y="160"/>
                </a:lnTo>
                <a:lnTo>
                  <a:pt x="10" y="163"/>
                </a:lnTo>
                <a:lnTo>
                  <a:pt x="16" y="164"/>
                </a:lnTo>
                <a:lnTo>
                  <a:pt x="16" y="164"/>
                </a:lnTo>
                <a:lnTo>
                  <a:pt x="20" y="163"/>
                </a:lnTo>
                <a:lnTo>
                  <a:pt x="24" y="161"/>
                </a:lnTo>
                <a:lnTo>
                  <a:pt x="27" y="157"/>
                </a:lnTo>
                <a:lnTo>
                  <a:pt x="30" y="152"/>
                </a:lnTo>
                <a:lnTo>
                  <a:pt x="30" y="152"/>
                </a:lnTo>
                <a:lnTo>
                  <a:pt x="30" y="150"/>
                </a:lnTo>
                <a:lnTo>
                  <a:pt x="30" y="49"/>
                </a:lnTo>
                <a:lnTo>
                  <a:pt x="30" y="49"/>
                </a:lnTo>
                <a:lnTo>
                  <a:pt x="31" y="46"/>
                </a:lnTo>
                <a:lnTo>
                  <a:pt x="33" y="45"/>
                </a:lnTo>
                <a:lnTo>
                  <a:pt x="33" y="45"/>
                </a:lnTo>
                <a:lnTo>
                  <a:pt x="36" y="46"/>
                </a:lnTo>
                <a:lnTo>
                  <a:pt x="37" y="49"/>
                </a:lnTo>
                <a:lnTo>
                  <a:pt x="37" y="156"/>
                </a:lnTo>
                <a:lnTo>
                  <a:pt x="37" y="156"/>
                </a:lnTo>
                <a:lnTo>
                  <a:pt x="37" y="172"/>
                </a:lnTo>
                <a:lnTo>
                  <a:pt x="37" y="172"/>
                </a:lnTo>
                <a:lnTo>
                  <a:pt x="37" y="172"/>
                </a:lnTo>
                <a:lnTo>
                  <a:pt x="37" y="172"/>
                </a:lnTo>
                <a:lnTo>
                  <a:pt x="48" y="294"/>
                </a:lnTo>
                <a:lnTo>
                  <a:pt x="48" y="294"/>
                </a:lnTo>
                <a:lnTo>
                  <a:pt x="49" y="300"/>
                </a:lnTo>
                <a:lnTo>
                  <a:pt x="51" y="305"/>
                </a:lnTo>
                <a:lnTo>
                  <a:pt x="53" y="310"/>
                </a:lnTo>
                <a:lnTo>
                  <a:pt x="55" y="313"/>
                </a:lnTo>
                <a:lnTo>
                  <a:pt x="59" y="316"/>
                </a:lnTo>
                <a:lnTo>
                  <a:pt x="63" y="317"/>
                </a:lnTo>
                <a:lnTo>
                  <a:pt x="67" y="318"/>
                </a:lnTo>
                <a:lnTo>
                  <a:pt x="74" y="319"/>
                </a:lnTo>
                <a:lnTo>
                  <a:pt x="87" y="319"/>
                </a:lnTo>
                <a:lnTo>
                  <a:pt x="100" y="319"/>
                </a:lnTo>
                <a:lnTo>
                  <a:pt x="100" y="319"/>
                </a:lnTo>
                <a:lnTo>
                  <a:pt x="105" y="318"/>
                </a:lnTo>
                <a:lnTo>
                  <a:pt x="109" y="317"/>
                </a:lnTo>
                <a:lnTo>
                  <a:pt x="114" y="316"/>
                </a:lnTo>
                <a:lnTo>
                  <a:pt x="117" y="313"/>
                </a:lnTo>
                <a:lnTo>
                  <a:pt x="120" y="310"/>
                </a:lnTo>
                <a:lnTo>
                  <a:pt x="122" y="305"/>
                </a:lnTo>
                <a:lnTo>
                  <a:pt x="123" y="300"/>
                </a:lnTo>
                <a:lnTo>
                  <a:pt x="124" y="294"/>
                </a:lnTo>
                <a:lnTo>
                  <a:pt x="135" y="172"/>
                </a:lnTo>
                <a:lnTo>
                  <a:pt x="135" y="172"/>
                </a:lnTo>
                <a:lnTo>
                  <a:pt x="135" y="172"/>
                </a:lnTo>
                <a:lnTo>
                  <a:pt x="135" y="172"/>
                </a:lnTo>
                <a:lnTo>
                  <a:pt x="135" y="172"/>
                </a:lnTo>
                <a:lnTo>
                  <a:pt x="136" y="156"/>
                </a:lnTo>
                <a:lnTo>
                  <a:pt x="136" y="49"/>
                </a:lnTo>
                <a:lnTo>
                  <a:pt x="136" y="49"/>
                </a:lnTo>
                <a:lnTo>
                  <a:pt x="137" y="46"/>
                </a:lnTo>
                <a:lnTo>
                  <a:pt x="140" y="45"/>
                </a:lnTo>
                <a:lnTo>
                  <a:pt x="140" y="45"/>
                </a:lnTo>
                <a:lnTo>
                  <a:pt x="142" y="46"/>
                </a:lnTo>
                <a:lnTo>
                  <a:pt x="143" y="49"/>
                </a:lnTo>
                <a:lnTo>
                  <a:pt x="143" y="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31" name="Freeform 8"/>
          <p:cNvSpPr>
            <a:spLocks/>
          </p:cNvSpPr>
          <p:nvPr/>
        </p:nvSpPr>
        <p:spPr bwMode="auto">
          <a:xfrm>
            <a:off x="632970" y="2328786"/>
            <a:ext cx="226688" cy="443321"/>
          </a:xfrm>
          <a:custGeom>
            <a:avLst/>
            <a:gdLst>
              <a:gd name="T0" fmla="*/ 143 w 172"/>
              <a:gd name="T1" fmla="*/ 150 h 319"/>
              <a:gd name="T2" fmla="*/ 143 w 172"/>
              <a:gd name="T3" fmla="*/ 152 h 319"/>
              <a:gd name="T4" fmla="*/ 145 w 172"/>
              <a:gd name="T5" fmla="*/ 157 h 319"/>
              <a:gd name="T6" fmla="*/ 152 w 172"/>
              <a:gd name="T7" fmla="*/ 163 h 319"/>
              <a:gd name="T8" fmla="*/ 157 w 172"/>
              <a:gd name="T9" fmla="*/ 164 h 319"/>
              <a:gd name="T10" fmla="*/ 168 w 172"/>
              <a:gd name="T11" fmla="*/ 160 h 319"/>
              <a:gd name="T12" fmla="*/ 172 w 172"/>
              <a:gd name="T13" fmla="*/ 150 h 319"/>
              <a:gd name="T14" fmla="*/ 172 w 172"/>
              <a:gd name="T15" fmla="*/ 74 h 319"/>
              <a:gd name="T16" fmla="*/ 172 w 172"/>
              <a:gd name="T17" fmla="*/ 39 h 319"/>
              <a:gd name="T18" fmla="*/ 171 w 172"/>
              <a:gd name="T19" fmla="*/ 29 h 319"/>
              <a:gd name="T20" fmla="*/ 166 w 172"/>
              <a:gd name="T21" fmla="*/ 15 h 319"/>
              <a:gd name="T22" fmla="*/ 157 w 172"/>
              <a:gd name="T23" fmla="*/ 6 h 319"/>
              <a:gd name="T24" fmla="*/ 144 w 172"/>
              <a:gd name="T25" fmla="*/ 1 h 319"/>
              <a:gd name="T26" fmla="*/ 87 w 172"/>
              <a:gd name="T27" fmla="*/ 0 h 319"/>
              <a:gd name="T28" fmla="*/ 37 w 172"/>
              <a:gd name="T29" fmla="*/ 0 h 319"/>
              <a:gd name="T30" fmla="*/ 22 w 172"/>
              <a:gd name="T31" fmla="*/ 3 h 319"/>
              <a:gd name="T32" fmla="*/ 10 w 172"/>
              <a:gd name="T33" fmla="*/ 10 h 319"/>
              <a:gd name="T34" fmla="*/ 4 w 172"/>
              <a:gd name="T35" fmla="*/ 22 h 319"/>
              <a:gd name="T36" fmla="*/ 0 w 172"/>
              <a:gd name="T37" fmla="*/ 39 h 319"/>
              <a:gd name="T38" fmla="*/ 0 w 172"/>
              <a:gd name="T39" fmla="*/ 74 h 319"/>
              <a:gd name="T40" fmla="*/ 0 w 172"/>
              <a:gd name="T41" fmla="*/ 150 h 319"/>
              <a:gd name="T42" fmla="*/ 0 w 172"/>
              <a:gd name="T43" fmla="*/ 150 h 319"/>
              <a:gd name="T44" fmla="*/ 5 w 172"/>
              <a:gd name="T45" fmla="*/ 160 h 319"/>
              <a:gd name="T46" fmla="*/ 16 w 172"/>
              <a:gd name="T47" fmla="*/ 164 h 319"/>
              <a:gd name="T48" fmla="*/ 20 w 172"/>
              <a:gd name="T49" fmla="*/ 163 h 319"/>
              <a:gd name="T50" fmla="*/ 27 w 172"/>
              <a:gd name="T51" fmla="*/ 157 h 319"/>
              <a:gd name="T52" fmla="*/ 30 w 172"/>
              <a:gd name="T53" fmla="*/ 152 h 319"/>
              <a:gd name="T54" fmla="*/ 30 w 172"/>
              <a:gd name="T55" fmla="*/ 49 h 319"/>
              <a:gd name="T56" fmla="*/ 31 w 172"/>
              <a:gd name="T57" fmla="*/ 46 h 319"/>
              <a:gd name="T58" fmla="*/ 33 w 172"/>
              <a:gd name="T59" fmla="*/ 45 h 319"/>
              <a:gd name="T60" fmla="*/ 37 w 172"/>
              <a:gd name="T61" fmla="*/ 49 h 319"/>
              <a:gd name="T62" fmla="*/ 37 w 172"/>
              <a:gd name="T63" fmla="*/ 156 h 319"/>
              <a:gd name="T64" fmla="*/ 37 w 172"/>
              <a:gd name="T65" fmla="*/ 172 h 319"/>
              <a:gd name="T66" fmla="*/ 37 w 172"/>
              <a:gd name="T67" fmla="*/ 172 h 319"/>
              <a:gd name="T68" fmla="*/ 48 w 172"/>
              <a:gd name="T69" fmla="*/ 294 h 319"/>
              <a:gd name="T70" fmla="*/ 51 w 172"/>
              <a:gd name="T71" fmla="*/ 305 h 319"/>
              <a:gd name="T72" fmla="*/ 55 w 172"/>
              <a:gd name="T73" fmla="*/ 313 h 319"/>
              <a:gd name="T74" fmla="*/ 63 w 172"/>
              <a:gd name="T75" fmla="*/ 317 h 319"/>
              <a:gd name="T76" fmla="*/ 74 w 172"/>
              <a:gd name="T77" fmla="*/ 319 h 319"/>
              <a:gd name="T78" fmla="*/ 100 w 172"/>
              <a:gd name="T79" fmla="*/ 319 h 319"/>
              <a:gd name="T80" fmla="*/ 105 w 172"/>
              <a:gd name="T81" fmla="*/ 318 h 319"/>
              <a:gd name="T82" fmla="*/ 114 w 172"/>
              <a:gd name="T83" fmla="*/ 316 h 319"/>
              <a:gd name="T84" fmla="*/ 120 w 172"/>
              <a:gd name="T85" fmla="*/ 310 h 319"/>
              <a:gd name="T86" fmla="*/ 123 w 172"/>
              <a:gd name="T87" fmla="*/ 300 h 319"/>
              <a:gd name="T88" fmla="*/ 135 w 172"/>
              <a:gd name="T89" fmla="*/ 172 h 319"/>
              <a:gd name="T90" fmla="*/ 135 w 172"/>
              <a:gd name="T91" fmla="*/ 172 h 319"/>
              <a:gd name="T92" fmla="*/ 135 w 172"/>
              <a:gd name="T93" fmla="*/ 172 h 319"/>
              <a:gd name="T94" fmla="*/ 136 w 172"/>
              <a:gd name="T95" fmla="*/ 49 h 319"/>
              <a:gd name="T96" fmla="*/ 137 w 172"/>
              <a:gd name="T97" fmla="*/ 46 h 319"/>
              <a:gd name="T98" fmla="*/ 140 w 172"/>
              <a:gd name="T99" fmla="*/ 45 h 319"/>
              <a:gd name="T100" fmla="*/ 143 w 172"/>
              <a:gd name="T101" fmla="*/ 4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 h="319">
                <a:moveTo>
                  <a:pt x="143" y="49"/>
                </a:moveTo>
                <a:lnTo>
                  <a:pt x="143" y="150"/>
                </a:lnTo>
                <a:lnTo>
                  <a:pt x="143" y="150"/>
                </a:lnTo>
                <a:lnTo>
                  <a:pt x="143" y="152"/>
                </a:lnTo>
                <a:lnTo>
                  <a:pt x="143" y="152"/>
                </a:lnTo>
                <a:lnTo>
                  <a:pt x="145" y="157"/>
                </a:lnTo>
                <a:lnTo>
                  <a:pt x="148" y="161"/>
                </a:lnTo>
                <a:lnTo>
                  <a:pt x="152" y="163"/>
                </a:lnTo>
                <a:lnTo>
                  <a:pt x="157" y="164"/>
                </a:lnTo>
                <a:lnTo>
                  <a:pt x="157" y="164"/>
                </a:lnTo>
                <a:lnTo>
                  <a:pt x="163" y="163"/>
                </a:lnTo>
                <a:lnTo>
                  <a:pt x="168" y="160"/>
                </a:lnTo>
                <a:lnTo>
                  <a:pt x="171" y="156"/>
                </a:lnTo>
                <a:lnTo>
                  <a:pt x="172" y="150"/>
                </a:lnTo>
                <a:lnTo>
                  <a:pt x="172" y="150"/>
                </a:lnTo>
                <a:lnTo>
                  <a:pt x="172" y="74"/>
                </a:lnTo>
                <a:lnTo>
                  <a:pt x="172" y="43"/>
                </a:lnTo>
                <a:lnTo>
                  <a:pt x="172" y="39"/>
                </a:lnTo>
                <a:lnTo>
                  <a:pt x="172" y="39"/>
                </a:lnTo>
                <a:lnTo>
                  <a:pt x="171" y="29"/>
                </a:lnTo>
                <a:lnTo>
                  <a:pt x="169" y="22"/>
                </a:lnTo>
                <a:lnTo>
                  <a:pt x="166" y="15"/>
                </a:lnTo>
                <a:lnTo>
                  <a:pt x="162" y="10"/>
                </a:lnTo>
                <a:lnTo>
                  <a:pt x="157" y="6"/>
                </a:lnTo>
                <a:lnTo>
                  <a:pt x="150" y="3"/>
                </a:lnTo>
                <a:lnTo>
                  <a:pt x="144" y="1"/>
                </a:lnTo>
                <a:lnTo>
                  <a:pt x="135" y="0"/>
                </a:lnTo>
                <a:lnTo>
                  <a:pt x="87" y="0"/>
                </a:lnTo>
                <a:lnTo>
                  <a:pt x="37" y="0"/>
                </a:lnTo>
                <a:lnTo>
                  <a:pt x="37" y="0"/>
                </a:lnTo>
                <a:lnTo>
                  <a:pt x="28" y="1"/>
                </a:lnTo>
                <a:lnTo>
                  <a:pt x="22" y="3"/>
                </a:lnTo>
                <a:lnTo>
                  <a:pt x="16" y="6"/>
                </a:lnTo>
                <a:lnTo>
                  <a:pt x="10" y="10"/>
                </a:lnTo>
                <a:lnTo>
                  <a:pt x="6" y="15"/>
                </a:lnTo>
                <a:lnTo>
                  <a:pt x="4" y="22"/>
                </a:lnTo>
                <a:lnTo>
                  <a:pt x="2" y="29"/>
                </a:lnTo>
                <a:lnTo>
                  <a:pt x="0" y="39"/>
                </a:lnTo>
                <a:lnTo>
                  <a:pt x="0" y="43"/>
                </a:lnTo>
                <a:lnTo>
                  <a:pt x="0" y="74"/>
                </a:lnTo>
                <a:lnTo>
                  <a:pt x="0" y="100"/>
                </a:lnTo>
                <a:lnTo>
                  <a:pt x="0" y="150"/>
                </a:lnTo>
                <a:lnTo>
                  <a:pt x="0" y="150"/>
                </a:lnTo>
                <a:lnTo>
                  <a:pt x="0" y="150"/>
                </a:lnTo>
                <a:lnTo>
                  <a:pt x="3" y="156"/>
                </a:lnTo>
                <a:lnTo>
                  <a:pt x="5" y="160"/>
                </a:lnTo>
                <a:lnTo>
                  <a:pt x="10" y="163"/>
                </a:lnTo>
                <a:lnTo>
                  <a:pt x="16" y="164"/>
                </a:lnTo>
                <a:lnTo>
                  <a:pt x="16" y="164"/>
                </a:lnTo>
                <a:lnTo>
                  <a:pt x="20" y="163"/>
                </a:lnTo>
                <a:lnTo>
                  <a:pt x="24" y="161"/>
                </a:lnTo>
                <a:lnTo>
                  <a:pt x="27" y="157"/>
                </a:lnTo>
                <a:lnTo>
                  <a:pt x="30" y="152"/>
                </a:lnTo>
                <a:lnTo>
                  <a:pt x="30" y="152"/>
                </a:lnTo>
                <a:lnTo>
                  <a:pt x="30" y="150"/>
                </a:lnTo>
                <a:lnTo>
                  <a:pt x="30" y="49"/>
                </a:lnTo>
                <a:lnTo>
                  <a:pt x="30" y="49"/>
                </a:lnTo>
                <a:lnTo>
                  <a:pt x="31" y="46"/>
                </a:lnTo>
                <a:lnTo>
                  <a:pt x="33" y="45"/>
                </a:lnTo>
                <a:lnTo>
                  <a:pt x="33" y="45"/>
                </a:lnTo>
                <a:lnTo>
                  <a:pt x="36" y="46"/>
                </a:lnTo>
                <a:lnTo>
                  <a:pt x="37" y="49"/>
                </a:lnTo>
                <a:lnTo>
                  <a:pt x="37" y="156"/>
                </a:lnTo>
                <a:lnTo>
                  <a:pt x="37" y="156"/>
                </a:lnTo>
                <a:lnTo>
                  <a:pt x="37" y="172"/>
                </a:lnTo>
                <a:lnTo>
                  <a:pt x="37" y="172"/>
                </a:lnTo>
                <a:lnTo>
                  <a:pt x="37" y="172"/>
                </a:lnTo>
                <a:lnTo>
                  <a:pt x="37" y="172"/>
                </a:lnTo>
                <a:lnTo>
                  <a:pt x="48" y="294"/>
                </a:lnTo>
                <a:lnTo>
                  <a:pt x="48" y="294"/>
                </a:lnTo>
                <a:lnTo>
                  <a:pt x="49" y="300"/>
                </a:lnTo>
                <a:lnTo>
                  <a:pt x="51" y="305"/>
                </a:lnTo>
                <a:lnTo>
                  <a:pt x="53" y="310"/>
                </a:lnTo>
                <a:lnTo>
                  <a:pt x="55" y="313"/>
                </a:lnTo>
                <a:lnTo>
                  <a:pt x="59" y="316"/>
                </a:lnTo>
                <a:lnTo>
                  <a:pt x="63" y="317"/>
                </a:lnTo>
                <a:lnTo>
                  <a:pt x="67" y="318"/>
                </a:lnTo>
                <a:lnTo>
                  <a:pt x="74" y="319"/>
                </a:lnTo>
                <a:lnTo>
                  <a:pt x="87" y="319"/>
                </a:lnTo>
                <a:lnTo>
                  <a:pt x="100" y="319"/>
                </a:lnTo>
                <a:lnTo>
                  <a:pt x="100" y="319"/>
                </a:lnTo>
                <a:lnTo>
                  <a:pt x="105" y="318"/>
                </a:lnTo>
                <a:lnTo>
                  <a:pt x="109" y="317"/>
                </a:lnTo>
                <a:lnTo>
                  <a:pt x="114" y="316"/>
                </a:lnTo>
                <a:lnTo>
                  <a:pt x="117" y="313"/>
                </a:lnTo>
                <a:lnTo>
                  <a:pt x="120" y="310"/>
                </a:lnTo>
                <a:lnTo>
                  <a:pt x="122" y="305"/>
                </a:lnTo>
                <a:lnTo>
                  <a:pt x="123" y="300"/>
                </a:lnTo>
                <a:lnTo>
                  <a:pt x="124" y="294"/>
                </a:lnTo>
                <a:lnTo>
                  <a:pt x="135" y="172"/>
                </a:lnTo>
                <a:lnTo>
                  <a:pt x="135" y="172"/>
                </a:lnTo>
                <a:lnTo>
                  <a:pt x="135" y="172"/>
                </a:lnTo>
                <a:lnTo>
                  <a:pt x="135" y="172"/>
                </a:lnTo>
                <a:lnTo>
                  <a:pt x="135" y="172"/>
                </a:lnTo>
                <a:lnTo>
                  <a:pt x="136" y="156"/>
                </a:lnTo>
                <a:lnTo>
                  <a:pt x="136" y="49"/>
                </a:lnTo>
                <a:lnTo>
                  <a:pt x="136" y="49"/>
                </a:lnTo>
                <a:lnTo>
                  <a:pt x="137" y="46"/>
                </a:lnTo>
                <a:lnTo>
                  <a:pt x="140" y="45"/>
                </a:lnTo>
                <a:lnTo>
                  <a:pt x="140" y="45"/>
                </a:lnTo>
                <a:lnTo>
                  <a:pt x="142" y="46"/>
                </a:lnTo>
                <a:lnTo>
                  <a:pt x="143" y="49"/>
                </a:lnTo>
                <a:lnTo>
                  <a:pt x="143" y="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32" name="Freeform 9"/>
          <p:cNvSpPr>
            <a:spLocks/>
          </p:cNvSpPr>
          <p:nvPr/>
        </p:nvSpPr>
        <p:spPr bwMode="auto">
          <a:xfrm>
            <a:off x="688324" y="2179165"/>
            <a:ext cx="115980" cy="132996"/>
          </a:xfrm>
          <a:custGeom>
            <a:avLst/>
            <a:gdLst>
              <a:gd name="T0" fmla="*/ 45 w 90"/>
              <a:gd name="T1" fmla="*/ 94 h 94"/>
              <a:gd name="T2" fmla="*/ 45 w 90"/>
              <a:gd name="T3" fmla="*/ 94 h 94"/>
              <a:gd name="T4" fmla="*/ 56 w 90"/>
              <a:gd name="T5" fmla="*/ 93 h 94"/>
              <a:gd name="T6" fmla="*/ 65 w 90"/>
              <a:gd name="T7" fmla="*/ 91 h 94"/>
              <a:gd name="T8" fmla="*/ 73 w 90"/>
              <a:gd name="T9" fmla="*/ 88 h 94"/>
              <a:gd name="T10" fmla="*/ 79 w 90"/>
              <a:gd name="T11" fmla="*/ 83 h 94"/>
              <a:gd name="T12" fmla="*/ 83 w 90"/>
              <a:gd name="T13" fmla="*/ 76 h 94"/>
              <a:gd name="T14" fmla="*/ 87 w 90"/>
              <a:gd name="T15" fmla="*/ 69 h 94"/>
              <a:gd name="T16" fmla="*/ 89 w 90"/>
              <a:gd name="T17" fmla="*/ 59 h 94"/>
              <a:gd name="T18" fmla="*/ 90 w 90"/>
              <a:gd name="T19" fmla="*/ 47 h 94"/>
              <a:gd name="T20" fmla="*/ 90 w 90"/>
              <a:gd name="T21" fmla="*/ 47 h 94"/>
              <a:gd name="T22" fmla="*/ 89 w 90"/>
              <a:gd name="T23" fmla="*/ 35 h 94"/>
              <a:gd name="T24" fmla="*/ 87 w 90"/>
              <a:gd name="T25" fmla="*/ 25 h 94"/>
              <a:gd name="T26" fmla="*/ 83 w 90"/>
              <a:gd name="T27" fmla="*/ 18 h 94"/>
              <a:gd name="T28" fmla="*/ 79 w 90"/>
              <a:gd name="T29" fmla="*/ 11 h 94"/>
              <a:gd name="T30" fmla="*/ 73 w 90"/>
              <a:gd name="T31" fmla="*/ 6 h 94"/>
              <a:gd name="T32" fmla="*/ 65 w 90"/>
              <a:gd name="T33" fmla="*/ 3 h 94"/>
              <a:gd name="T34" fmla="*/ 56 w 90"/>
              <a:gd name="T35" fmla="*/ 1 h 94"/>
              <a:gd name="T36" fmla="*/ 45 w 90"/>
              <a:gd name="T37" fmla="*/ 0 h 94"/>
              <a:gd name="T38" fmla="*/ 45 w 90"/>
              <a:gd name="T39" fmla="*/ 0 h 94"/>
              <a:gd name="T40" fmla="*/ 34 w 90"/>
              <a:gd name="T41" fmla="*/ 1 h 94"/>
              <a:gd name="T42" fmla="*/ 25 w 90"/>
              <a:gd name="T43" fmla="*/ 3 h 94"/>
              <a:gd name="T44" fmla="*/ 18 w 90"/>
              <a:gd name="T45" fmla="*/ 6 h 94"/>
              <a:gd name="T46" fmla="*/ 11 w 90"/>
              <a:gd name="T47" fmla="*/ 11 h 94"/>
              <a:gd name="T48" fmla="*/ 7 w 90"/>
              <a:gd name="T49" fmla="*/ 18 h 94"/>
              <a:gd name="T50" fmla="*/ 4 w 90"/>
              <a:gd name="T51" fmla="*/ 25 h 94"/>
              <a:gd name="T52" fmla="*/ 1 w 90"/>
              <a:gd name="T53" fmla="*/ 35 h 94"/>
              <a:gd name="T54" fmla="*/ 0 w 90"/>
              <a:gd name="T55" fmla="*/ 47 h 94"/>
              <a:gd name="T56" fmla="*/ 0 w 90"/>
              <a:gd name="T57" fmla="*/ 47 h 94"/>
              <a:gd name="T58" fmla="*/ 1 w 90"/>
              <a:gd name="T59" fmla="*/ 59 h 94"/>
              <a:gd name="T60" fmla="*/ 4 w 90"/>
              <a:gd name="T61" fmla="*/ 69 h 94"/>
              <a:gd name="T62" fmla="*/ 7 w 90"/>
              <a:gd name="T63" fmla="*/ 76 h 94"/>
              <a:gd name="T64" fmla="*/ 11 w 90"/>
              <a:gd name="T65" fmla="*/ 83 h 94"/>
              <a:gd name="T66" fmla="*/ 18 w 90"/>
              <a:gd name="T67" fmla="*/ 88 h 94"/>
              <a:gd name="T68" fmla="*/ 25 w 90"/>
              <a:gd name="T69" fmla="*/ 91 h 94"/>
              <a:gd name="T70" fmla="*/ 34 w 90"/>
              <a:gd name="T71" fmla="*/ 93 h 94"/>
              <a:gd name="T72" fmla="*/ 45 w 90"/>
              <a:gd name="T73" fmla="*/ 94 h 94"/>
              <a:gd name="T74" fmla="*/ 45 w 90"/>
              <a:gd name="T7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94">
                <a:moveTo>
                  <a:pt x="45" y="94"/>
                </a:moveTo>
                <a:lnTo>
                  <a:pt x="45" y="94"/>
                </a:lnTo>
                <a:lnTo>
                  <a:pt x="56" y="93"/>
                </a:lnTo>
                <a:lnTo>
                  <a:pt x="65" y="91"/>
                </a:lnTo>
                <a:lnTo>
                  <a:pt x="73" y="88"/>
                </a:lnTo>
                <a:lnTo>
                  <a:pt x="79" y="83"/>
                </a:lnTo>
                <a:lnTo>
                  <a:pt x="83" y="76"/>
                </a:lnTo>
                <a:lnTo>
                  <a:pt x="87" y="69"/>
                </a:lnTo>
                <a:lnTo>
                  <a:pt x="89" y="59"/>
                </a:lnTo>
                <a:lnTo>
                  <a:pt x="90" y="47"/>
                </a:lnTo>
                <a:lnTo>
                  <a:pt x="90" y="47"/>
                </a:lnTo>
                <a:lnTo>
                  <a:pt x="89" y="35"/>
                </a:lnTo>
                <a:lnTo>
                  <a:pt x="87" y="25"/>
                </a:lnTo>
                <a:lnTo>
                  <a:pt x="83" y="18"/>
                </a:lnTo>
                <a:lnTo>
                  <a:pt x="79" y="11"/>
                </a:lnTo>
                <a:lnTo>
                  <a:pt x="73" y="6"/>
                </a:lnTo>
                <a:lnTo>
                  <a:pt x="65" y="3"/>
                </a:lnTo>
                <a:lnTo>
                  <a:pt x="56" y="1"/>
                </a:lnTo>
                <a:lnTo>
                  <a:pt x="45" y="0"/>
                </a:lnTo>
                <a:lnTo>
                  <a:pt x="45" y="0"/>
                </a:lnTo>
                <a:lnTo>
                  <a:pt x="34" y="1"/>
                </a:lnTo>
                <a:lnTo>
                  <a:pt x="25" y="3"/>
                </a:lnTo>
                <a:lnTo>
                  <a:pt x="18" y="6"/>
                </a:lnTo>
                <a:lnTo>
                  <a:pt x="11" y="11"/>
                </a:lnTo>
                <a:lnTo>
                  <a:pt x="7" y="18"/>
                </a:lnTo>
                <a:lnTo>
                  <a:pt x="4" y="25"/>
                </a:lnTo>
                <a:lnTo>
                  <a:pt x="1" y="35"/>
                </a:lnTo>
                <a:lnTo>
                  <a:pt x="0" y="47"/>
                </a:lnTo>
                <a:lnTo>
                  <a:pt x="0" y="47"/>
                </a:lnTo>
                <a:lnTo>
                  <a:pt x="1" y="59"/>
                </a:lnTo>
                <a:lnTo>
                  <a:pt x="4" y="69"/>
                </a:lnTo>
                <a:lnTo>
                  <a:pt x="7" y="76"/>
                </a:lnTo>
                <a:lnTo>
                  <a:pt x="11" y="83"/>
                </a:lnTo>
                <a:lnTo>
                  <a:pt x="18" y="88"/>
                </a:lnTo>
                <a:lnTo>
                  <a:pt x="25" y="91"/>
                </a:lnTo>
                <a:lnTo>
                  <a:pt x="34" y="93"/>
                </a:lnTo>
                <a:lnTo>
                  <a:pt x="45" y="94"/>
                </a:lnTo>
                <a:lnTo>
                  <a:pt x="45" y="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34" name="Round Diagonal Corner Rectangle 33"/>
          <p:cNvSpPr/>
          <p:nvPr/>
        </p:nvSpPr>
        <p:spPr>
          <a:xfrm>
            <a:off x="5528515" y="1813395"/>
            <a:ext cx="1580775" cy="1664246"/>
          </a:xfrm>
          <a:prstGeom prst="round2DiagRect">
            <a:avLst>
              <a:gd name="adj1" fmla="val 0"/>
              <a:gd name="adj2" fmla="val 406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bIns="182880" rtlCol="0" anchor="b"/>
          <a:lstStyle/>
          <a:p>
            <a:pPr defTabSz="457200" fontAlgn="auto">
              <a:lnSpc>
                <a:spcPts val="1700"/>
              </a:lnSpc>
              <a:spcBef>
                <a:spcPts val="0"/>
              </a:spcBef>
              <a:spcAft>
                <a:spcPts val="0"/>
              </a:spcAft>
              <a:buClr>
                <a:prstClr val="black"/>
              </a:buClr>
            </a:pPr>
            <a:r>
              <a:rPr lang="en-US" sz="1600" b="1" dirty="0" smtClean="0">
                <a:solidFill>
                  <a:prstClr val="white"/>
                </a:solidFill>
              </a:rPr>
              <a:t>IT-enabled transformation</a:t>
            </a:r>
            <a:endParaRPr lang="en-US" sz="1600" b="1" dirty="0">
              <a:solidFill>
                <a:prstClr val="white"/>
              </a:solidFill>
            </a:endParaRPr>
          </a:p>
        </p:txBody>
      </p:sp>
      <p:sp>
        <p:nvSpPr>
          <p:cNvPr id="45" name="Freeform 453"/>
          <p:cNvSpPr>
            <a:spLocks/>
          </p:cNvSpPr>
          <p:nvPr/>
        </p:nvSpPr>
        <p:spPr bwMode="auto">
          <a:xfrm>
            <a:off x="5668903" y="2214797"/>
            <a:ext cx="350443" cy="571940"/>
          </a:xfrm>
          <a:custGeom>
            <a:avLst/>
            <a:gdLst>
              <a:gd name="T0" fmla="*/ 23 w 153"/>
              <a:gd name="T1" fmla="*/ 44 h 235"/>
              <a:gd name="T2" fmla="*/ 16 w 153"/>
              <a:gd name="T3" fmla="*/ 39 h 235"/>
              <a:gd name="T4" fmla="*/ 11 w 153"/>
              <a:gd name="T5" fmla="*/ 32 h 235"/>
              <a:gd name="T6" fmla="*/ 16 w 153"/>
              <a:gd name="T7" fmla="*/ 26 h 235"/>
              <a:gd name="T8" fmla="*/ 63 w 153"/>
              <a:gd name="T9" fmla="*/ 1 h 235"/>
              <a:gd name="T10" fmla="*/ 70 w 153"/>
              <a:gd name="T11" fmla="*/ 1 h 235"/>
              <a:gd name="T12" fmla="*/ 72 w 153"/>
              <a:gd name="T13" fmla="*/ 7 h 235"/>
              <a:gd name="T14" fmla="*/ 69 w 153"/>
              <a:gd name="T15" fmla="*/ 61 h 235"/>
              <a:gd name="T16" fmla="*/ 65 w 153"/>
              <a:gd name="T17" fmla="*/ 67 h 235"/>
              <a:gd name="T18" fmla="*/ 57 w 153"/>
              <a:gd name="T19" fmla="*/ 66 h 235"/>
              <a:gd name="T20" fmla="*/ 44 w 153"/>
              <a:gd name="T21" fmla="*/ 68 h 235"/>
              <a:gd name="T22" fmla="*/ 39 w 153"/>
              <a:gd name="T23" fmla="*/ 79 h 235"/>
              <a:gd name="T24" fmla="*/ 33 w 153"/>
              <a:gd name="T25" fmla="*/ 102 h 235"/>
              <a:gd name="T26" fmla="*/ 32 w 153"/>
              <a:gd name="T27" fmla="*/ 113 h 235"/>
              <a:gd name="T28" fmla="*/ 35 w 153"/>
              <a:gd name="T29" fmla="*/ 131 h 235"/>
              <a:gd name="T30" fmla="*/ 39 w 153"/>
              <a:gd name="T31" fmla="*/ 148 h 235"/>
              <a:gd name="T32" fmla="*/ 48 w 153"/>
              <a:gd name="T33" fmla="*/ 163 h 235"/>
              <a:gd name="T34" fmla="*/ 59 w 153"/>
              <a:gd name="T35" fmla="*/ 177 h 235"/>
              <a:gd name="T36" fmla="*/ 72 w 153"/>
              <a:gd name="T37" fmla="*/ 188 h 235"/>
              <a:gd name="T38" fmla="*/ 88 w 153"/>
              <a:gd name="T39" fmla="*/ 196 h 235"/>
              <a:gd name="T40" fmla="*/ 104 w 153"/>
              <a:gd name="T41" fmla="*/ 202 h 235"/>
              <a:gd name="T42" fmla="*/ 123 w 153"/>
              <a:gd name="T43" fmla="*/ 203 h 235"/>
              <a:gd name="T44" fmla="*/ 139 w 153"/>
              <a:gd name="T45" fmla="*/ 202 h 235"/>
              <a:gd name="T46" fmla="*/ 153 w 153"/>
              <a:gd name="T47" fmla="*/ 232 h 235"/>
              <a:gd name="T48" fmla="*/ 137 w 153"/>
              <a:gd name="T49" fmla="*/ 234 h 235"/>
              <a:gd name="T50" fmla="*/ 123 w 153"/>
              <a:gd name="T51" fmla="*/ 235 h 235"/>
              <a:gd name="T52" fmla="*/ 98 w 153"/>
              <a:gd name="T53" fmla="*/ 233 h 235"/>
              <a:gd name="T54" fmla="*/ 75 w 153"/>
              <a:gd name="T55" fmla="*/ 226 h 235"/>
              <a:gd name="T56" fmla="*/ 55 w 153"/>
              <a:gd name="T57" fmla="*/ 214 h 235"/>
              <a:gd name="T58" fmla="*/ 36 w 153"/>
              <a:gd name="T59" fmla="*/ 200 h 235"/>
              <a:gd name="T60" fmla="*/ 22 w 153"/>
              <a:gd name="T61" fmla="*/ 181 h 235"/>
              <a:gd name="T62" fmla="*/ 10 w 153"/>
              <a:gd name="T63" fmla="*/ 161 h 235"/>
              <a:gd name="T64" fmla="*/ 3 w 153"/>
              <a:gd name="T65" fmla="*/ 137 h 235"/>
              <a:gd name="T66" fmla="*/ 0 w 153"/>
              <a:gd name="T67" fmla="*/ 113 h 235"/>
              <a:gd name="T68" fmla="*/ 2 w 153"/>
              <a:gd name="T69" fmla="*/ 97 h 235"/>
              <a:gd name="T70" fmla="*/ 10 w 153"/>
              <a:gd name="T71" fmla="*/ 66 h 235"/>
              <a:gd name="T72" fmla="*/ 17 w 153"/>
              <a:gd name="T73" fmla="*/ 5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235">
                <a:moveTo>
                  <a:pt x="17" y="52"/>
                </a:moveTo>
                <a:lnTo>
                  <a:pt x="23" y="44"/>
                </a:lnTo>
                <a:lnTo>
                  <a:pt x="16" y="39"/>
                </a:lnTo>
                <a:lnTo>
                  <a:pt x="16" y="39"/>
                </a:lnTo>
                <a:lnTo>
                  <a:pt x="12" y="35"/>
                </a:lnTo>
                <a:lnTo>
                  <a:pt x="11" y="32"/>
                </a:lnTo>
                <a:lnTo>
                  <a:pt x="12" y="29"/>
                </a:lnTo>
                <a:lnTo>
                  <a:pt x="16" y="26"/>
                </a:lnTo>
                <a:lnTo>
                  <a:pt x="63" y="1"/>
                </a:lnTo>
                <a:lnTo>
                  <a:pt x="63" y="1"/>
                </a:lnTo>
                <a:lnTo>
                  <a:pt x="66" y="0"/>
                </a:lnTo>
                <a:lnTo>
                  <a:pt x="70" y="1"/>
                </a:lnTo>
                <a:lnTo>
                  <a:pt x="71" y="3"/>
                </a:lnTo>
                <a:lnTo>
                  <a:pt x="72" y="7"/>
                </a:lnTo>
                <a:lnTo>
                  <a:pt x="69" y="61"/>
                </a:lnTo>
                <a:lnTo>
                  <a:pt x="69" y="61"/>
                </a:lnTo>
                <a:lnTo>
                  <a:pt x="68" y="65"/>
                </a:lnTo>
                <a:lnTo>
                  <a:pt x="65" y="67"/>
                </a:lnTo>
                <a:lnTo>
                  <a:pt x="62" y="67"/>
                </a:lnTo>
                <a:lnTo>
                  <a:pt x="57" y="66"/>
                </a:lnTo>
                <a:lnTo>
                  <a:pt x="50" y="60"/>
                </a:lnTo>
                <a:lnTo>
                  <a:pt x="44" y="68"/>
                </a:lnTo>
                <a:lnTo>
                  <a:pt x="44" y="68"/>
                </a:lnTo>
                <a:lnTo>
                  <a:pt x="39" y="79"/>
                </a:lnTo>
                <a:lnTo>
                  <a:pt x="36" y="90"/>
                </a:lnTo>
                <a:lnTo>
                  <a:pt x="33" y="102"/>
                </a:lnTo>
                <a:lnTo>
                  <a:pt x="32" y="113"/>
                </a:lnTo>
                <a:lnTo>
                  <a:pt x="32" y="113"/>
                </a:lnTo>
                <a:lnTo>
                  <a:pt x="33" y="122"/>
                </a:lnTo>
                <a:lnTo>
                  <a:pt x="35" y="131"/>
                </a:lnTo>
                <a:lnTo>
                  <a:pt x="37" y="139"/>
                </a:lnTo>
                <a:lnTo>
                  <a:pt x="39" y="148"/>
                </a:lnTo>
                <a:lnTo>
                  <a:pt x="43" y="156"/>
                </a:lnTo>
                <a:lnTo>
                  <a:pt x="48" y="163"/>
                </a:lnTo>
                <a:lnTo>
                  <a:pt x="53" y="170"/>
                </a:lnTo>
                <a:lnTo>
                  <a:pt x="59" y="177"/>
                </a:lnTo>
                <a:lnTo>
                  <a:pt x="65" y="183"/>
                </a:lnTo>
                <a:lnTo>
                  <a:pt x="72" y="188"/>
                </a:lnTo>
                <a:lnTo>
                  <a:pt x="79" y="193"/>
                </a:lnTo>
                <a:lnTo>
                  <a:pt x="88" y="196"/>
                </a:lnTo>
                <a:lnTo>
                  <a:pt x="96" y="200"/>
                </a:lnTo>
                <a:lnTo>
                  <a:pt x="104" y="202"/>
                </a:lnTo>
                <a:lnTo>
                  <a:pt x="114" y="203"/>
                </a:lnTo>
                <a:lnTo>
                  <a:pt x="123" y="203"/>
                </a:lnTo>
                <a:lnTo>
                  <a:pt x="123" y="203"/>
                </a:lnTo>
                <a:lnTo>
                  <a:pt x="139" y="202"/>
                </a:lnTo>
                <a:lnTo>
                  <a:pt x="153" y="199"/>
                </a:lnTo>
                <a:lnTo>
                  <a:pt x="153" y="232"/>
                </a:lnTo>
                <a:lnTo>
                  <a:pt x="153" y="232"/>
                </a:lnTo>
                <a:lnTo>
                  <a:pt x="137" y="234"/>
                </a:lnTo>
                <a:lnTo>
                  <a:pt x="123" y="235"/>
                </a:lnTo>
                <a:lnTo>
                  <a:pt x="123" y="235"/>
                </a:lnTo>
                <a:lnTo>
                  <a:pt x="110" y="235"/>
                </a:lnTo>
                <a:lnTo>
                  <a:pt x="98" y="233"/>
                </a:lnTo>
                <a:lnTo>
                  <a:pt x="87" y="229"/>
                </a:lnTo>
                <a:lnTo>
                  <a:pt x="75" y="226"/>
                </a:lnTo>
                <a:lnTo>
                  <a:pt x="64" y="221"/>
                </a:lnTo>
                <a:lnTo>
                  <a:pt x="55" y="214"/>
                </a:lnTo>
                <a:lnTo>
                  <a:pt x="45" y="207"/>
                </a:lnTo>
                <a:lnTo>
                  <a:pt x="36" y="200"/>
                </a:lnTo>
                <a:lnTo>
                  <a:pt x="29" y="190"/>
                </a:lnTo>
                <a:lnTo>
                  <a:pt x="22" y="181"/>
                </a:lnTo>
                <a:lnTo>
                  <a:pt x="16" y="171"/>
                </a:lnTo>
                <a:lnTo>
                  <a:pt x="10" y="161"/>
                </a:lnTo>
                <a:lnTo>
                  <a:pt x="6" y="149"/>
                </a:lnTo>
                <a:lnTo>
                  <a:pt x="3" y="137"/>
                </a:lnTo>
                <a:lnTo>
                  <a:pt x="2" y="125"/>
                </a:lnTo>
                <a:lnTo>
                  <a:pt x="0" y="113"/>
                </a:lnTo>
                <a:lnTo>
                  <a:pt x="0" y="113"/>
                </a:lnTo>
                <a:lnTo>
                  <a:pt x="2" y="97"/>
                </a:lnTo>
                <a:lnTo>
                  <a:pt x="5" y="81"/>
                </a:lnTo>
                <a:lnTo>
                  <a:pt x="10" y="66"/>
                </a:lnTo>
                <a:lnTo>
                  <a:pt x="17" y="52"/>
                </a:lnTo>
                <a:lnTo>
                  <a:pt x="17"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46" name="Freeform 454"/>
          <p:cNvSpPr>
            <a:spLocks/>
          </p:cNvSpPr>
          <p:nvPr/>
        </p:nvSpPr>
        <p:spPr bwMode="auto">
          <a:xfrm>
            <a:off x="5885623" y="2190561"/>
            <a:ext cx="355056" cy="571940"/>
          </a:xfrm>
          <a:custGeom>
            <a:avLst/>
            <a:gdLst>
              <a:gd name="T0" fmla="*/ 103 w 152"/>
              <a:gd name="T1" fmla="*/ 175 h 236"/>
              <a:gd name="T2" fmla="*/ 109 w 152"/>
              <a:gd name="T3" fmla="*/ 167 h 236"/>
              <a:gd name="T4" fmla="*/ 117 w 152"/>
              <a:gd name="T5" fmla="*/ 146 h 236"/>
              <a:gd name="T6" fmla="*/ 120 w 152"/>
              <a:gd name="T7" fmla="*/ 123 h 236"/>
              <a:gd name="T8" fmla="*/ 119 w 152"/>
              <a:gd name="T9" fmla="*/ 114 h 236"/>
              <a:gd name="T10" fmla="*/ 116 w 152"/>
              <a:gd name="T11" fmla="*/ 96 h 236"/>
              <a:gd name="T12" fmla="*/ 109 w 152"/>
              <a:gd name="T13" fmla="*/ 80 h 236"/>
              <a:gd name="T14" fmla="*/ 99 w 152"/>
              <a:gd name="T15" fmla="*/ 65 h 236"/>
              <a:gd name="T16" fmla="*/ 87 w 152"/>
              <a:gd name="T17" fmla="*/ 54 h 236"/>
              <a:gd name="T18" fmla="*/ 73 w 152"/>
              <a:gd name="T19" fmla="*/ 43 h 236"/>
              <a:gd name="T20" fmla="*/ 57 w 152"/>
              <a:gd name="T21" fmla="*/ 37 h 236"/>
              <a:gd name="T22" fmla="*/ 39 w 152"/>
              <a:gd name="T23" fmla="*/ 32 h 236"/>
              <a:gd name="T24" fmla="*/ 29 w 152"/>
              <a:gd name="T25" fmla="*/ 32 h 236"/>
              <a:gd name="T26" fmla="*/ 0 w 152"/>
              <a:gd name="T27" fmla="*/ 37 h 236"/>
              <a:gd name="T28" fmla="*/ 0 w 152"/>
              <a:gd name="T29" fmla="*/ 4 h 236"/>
              <a:gd name="T30" fmla="*/ 29 w 152"/>
              <a:gd name="T31" fmla="*/ 0 h 236"/>
              <a:gd name="T32" fmla="*/ 42 w 152"/>
              <a:gd name="T33" fmla="*/ 1 h 236"/>
              <a:gd name="T34" fmla="*/ 66 w 152"/>
              <a:gd name="T35" fmla="*/ 6 h 236"/>
              <a:gd name="T36" fmla="*/ 87 w 152"/>
              <a:gd name="T37" fmla="*/ 16 h 236"/>
              <a:gd name="T38" fmla="*/ 107 w 152"/>
              <a:gd name="T39" fmla="*/ 29 h 236"/>
              <a:gd name="T40" fmla="*/ 124 w 152"/>
              <a:gd name="T41" fmla="*/ 45 h 236"/>
              <a:gd name="T42" fmla="*/ 137 w 152"/>
              <a:gd name="T43" fmla="*/ 64 h 236"/>
              <a:gd name="T44" fmla="*/ 146 w 152"/>
              <a:gd name="T45" fmla="*/ 87 h 236"/>
              <a:gd name="T46" fmla="*/ 151 w 152"/>
              <a:gd name="T47" fmla="*/ 110 h 236"/>
              <a:gd name="T48" fmla="*/ 152 w 152"/>
              <a:gd name="T49" fmla="*/ 123 h 236"/>
              <a:gd name="T50" fmla="*/ 147 w 152"/>
              <a:gd name="T51" fmla="*/ 155 h 236"/>
              <a:gd name="T52" fmla="*/ 136 w 152"/>
              <a:gd name="T53" fmla="*/ 185 h 236"/>
              <a:gd name="T54" fmla="*/ 137 w 152"/>
              <a:gd name="T55" fmla="*/ 198 h 236"/>
              <a:gd name="T56" fmla="*/ 140 w 152"/>
              <a:gd name="T57" fmla="*/ 200 h 236"/>
              <a:gd name="T58" fmla="*/ 140 w 152"/>
              <a:gd name="T59" fmla="*/ 207 h 236"/>
              <a:gd name="T60" fmla="*/ 90 w 152"/>
              <a:gd name="T61" fmla="*/ 235 h 236"/>
              <a:gd name="T62" fmla="*/ 86 w 152"/>
              <a:gd name="T63" fmla="*/ 236 h 236"/>
              <a:gd name="T64" fmla="*/ 80 w 152"/>
              <a:gd name="T65" fmla="*/ 232 h 236"/>
              <a:gd name="T66" fmla="*/ 84 w 152"/>
              <a:gd name="T67" fmla="*/ 174 h 236"/>
              <a:gd name="T68" fmla="*/ 85 w 152"/>
              <a:gd name="T69" fmla="*/ 171 h 236"/>
              <a:gd name="T70" fmla="*/ 91 w 152"/>
              <a:gd name="T71" fmla="*/ 168 h 236"/>
              <a:gd name="T72" fmla="*/ 94 w 152"/>
              <a:gd name="T73" fmla="*/ 17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36">
                <a:moveTo>
                  <a:pt x="94" y="171"/>
                </a:moveTo>
                <a:lnTo>
                  <a:pt x="103" y="175"/>
                </a:lnTo>
                <a:lnTo>
                  <a:pt x="109" y="167"/>
                </a:lnTo>
                <a:lnTo>
                  <a:pt x="109" y="167"/>
                </a:lnTo>
                <a:lnTo>
                  <a:pt x="113" y="158"/>
                </a:lnTo>
                <a:lnTo>
                  <a:pt x="117" y="146"/>
                </a:lnTo>
                <a:lnTo>
                  <a:pt x="119" y="134"/>
                </a:lnTo>
                <a:lnTo>
                  <a:pt x="120" y="123"/>
                </a:lnTo>
                <a:lnTo>
                  <a:pt x="120" y="123"/>
                </a:lnTo>
                <a:lnTo>
                  <a:pt x="119" y="114"/>
                </a:lnTo>
                <a:lnTo>
                  <a:pt x="118" y="104"/>
                </a:lnTo>
                <a:lnTo>
                  <a:pt x="116" y="96"/>
                </a:lnTo>
                <a:lnTo>
                  <a:pt x="113" y="88"/>
                </a:lnTo>
                <a:lnTo>
                  <a:pt x="109" y="80"/>
                </a:lnTo>
                <a:lnTo>
                  <a:pt x="105" y="72"/>
                </a:lnTo>
                <a:lnTo>
                  <a:pt x="99" y="65"/>
                </a:lnTo>
                <a:lnTo>
                  <a:pt x="93" y="58"/>
                </a:lnTo>
                <a:lnTo>
                  <a:pt x="87" y="54"/>
                </a:lnTo>
                <a:lnTo>
                  <a:pt x="80" y="48"/>
                </a:lnTo>
                <a:lnTo>
                  <a:pt x="73" y="43"/>
                </a:lnTo>
                <a:lnTo>
                  <a:pt x="65" y="39"/>
                </a:lnTo>
                <a:lnTo>
                  <a:pt x="57" y="37"/>
                </a:lnTo>
                <a:lnTo>
                  <a:pt x="48" y="35"/>
                </a:lnTo>
                <a:lnTo>
                  <a:pt x="39" y="32"/>
                </a:lnTo>
                <a:lnTo>
                  <a:pt x="29" y="32"/>
                </a:lnTo>
                <a:lnTo>
                  <a:pt x="29" y="32"/>
                </a:lnTo>
                <a:lnTo>
                  <a:pt x="14" y="33"/>
                </a:lnTo>
                <a:lnTo>
                  <a:pt x="0" y="37"/>
                </a:lnTo>
                <a:lnTo>
                  <a:pt x="0" y="4"/>
                </a:lnTo>
                <a:lnTo>
                  <a:pt x="0" y="4"/>
                </a:lnTo>
                <a:lnTo>
                  <a:pt x="14" y="1"/>
                </a:lnTo>
                <a:lnTo>
                  <a:pt x="29" y="0"/>
                </a:lnTo>
                <a:lnTo>
                  <a:pt x="29" y="0"/>
                </a:lnTo>
                <a:lnTo>
                  <a:pt x="42" y="1"/>
                </a:lnTo>
                <a:lnTo>
                  <a:pt x="54" y="3"/>
                </a:lnTo>
                <a:lnTo>
                  <a:pt x="66" y="6"/>
                </a:lnTo>
                <a:lnTo>
                  <a:pt x="77" y="10"/>
                </a:lnTo>
                <a:lnTo>
                  <a:pt x="87" y="16"/>
                </a:lnTo>
                <a:lnTo>
                  <a:pt x="98" y="22"/>
                </a:lnTo>
                <a:lnTo>
                  <a:pt x="107" y="29"/>
                </a:lnTo>
                <a:lnTo>
                  <a:pt x="116" y="36"/>
                </a:lnTo>
                <a:lnTo>
                  <a:pt x="124" y="45"/>
                </a:lnTo>
                <a:lnTo>
                  <a:pt x="131" y="55"/>
                </a:lnTo>
                <a:lnTo>
                  <a:pt x="137" y="64"/>
                </a:lnTo>
                <a:lnTo>
                  <a:pt x="143" y="75"/>
                </a:lnTo>
                <a:lnTo>
                  <a:pt x="146" y="87"/>
                </a:lnTo>
                <a:lnTo>
                  <a:pt x="150" y="99"/>
                </a:lnTo>
                <a:lnTo>
                  <a:pt x="151" y="110"/>
                </a:lnTo>
                <a:lnTo>
                  <a:pt x="152" y="123"/>
                </a:lnTo>
                <a:lnTo>
                  <a:pt x="152" y="123"/>
                </a:lnTo>
                <a:lnTo>
                  <a:pt x="151" y="139"/>
                </a:lnTo>
                <a:lnTo>
                  <a:pt x="147" y="155"/>
                </a:lnTo>
                <a:lnTo>
                  <a:pt x="143" y="170"/>
                </a:lnTo>
                <a:lnTo>
                  <a:pt x="136" y="185"/>
                </a:lnTo>
                <a:lnTo>
                  <a:pt x="130" y="193"/>
                </a:lnTo>
                <a:lnTo>
                  <a:pt x="137" y="198"/>
                </a:lnTo>
                <a:lnTo>
                  <a:pt x="137" y="198"/>
                </a:lnTo>
                <a:lnTo>
                  <a:pt x="140" y="200"/>
                </a:lnTo>
                <a:lnTo>
                  <a:pt x="142" y="204"/>
                </a:lnTo>
                <a:lnTo>
                  <a:pt x="140" y="207"/>
                </a:lnTo>
                <a:lnTo>
                  <a:pt x="137" y="210"/>
                </a:lnTo>
                <a:lnTo>
                  <a:pt x="90" y="235"/>
                </a:lnTo>
                <a:lnTo>
                  <a:pt x="90" y="235"/>
                </a:lnTo>
                <a:lnTo>
                  <a:pt x="86" y="236"/>
                </a:lnTo>
                <a:lnTo>
                  <a:pt x="83" y="235"/>
                </a:lnTo>
                <a:lnTo>
                  <a:pt x="80" y="232"/>
                </a:lnTo>
                <a:lnTo>
                  <a:pt x="80" y="229"/>
                </a:lnTo>
                <a:lnTo>
                  <a:pt x="84" y="174"/>
                </a:lnTo>
                <a:lnTo>
                  <a:pt x="84" y="174"/>
                </a:lnTo>
                <a:lnTo>
                  <a:pt x="85" y="171"/>
                </a:lnTo>
                <a:lnTo>
                  <a:pt x="87" y="168"/>
                </a:lnTo>
                <a:lnTo>
                  <a:pt x="91" y="168"/>
                </a:lnTo>
                <a:lnTo>
                  <a:pt x="94" y="171"/>
                </a:lnTo>
                <a:lnTo>
                  <a:pt x="94" y="1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38" name="Freeform 5"/>
          <p:cNvSpPr>
            <a:spLocks noEditPoints="1"/>
          </p:cNvSpPr>
          <p:nvPr/>
        </p:nvSpPr>
        <p:spPr bwMode="auto">
          <a:xfrm>
            <a:off x="5861870" y="2509898"/>
            <a:ext cx="92921" cy="26639"/>
          </a:xfrm>
          <a:custGeom>
            <a:avLst/>
            <a:gdLst>
              <a:gd name="T0" fmla="*/ 119 w 132"/>
              <a:gd name="T1" fmla="*/ 0 h 38"/>
              <a:gd name="T2" fmla="*/ 0 w 132"/>
              <a:gd name="T3" fmla="*/ 0 h 38"/>
              <a:gd name="T4" fmla="*/ 0 w 132"/>
              <a:gd name="T5" fmla="*/ 38 h 38"/>
              <a:gd name="T6" fmla="*/ 132 w 132"/>
              <a:gd name="T7" fmla="*/ 38 h 38"/>
              <a:gd name="T8" fmla="*/ 132 w 132"/>
              <a:gd name="T9" fmla="*/ 13 h 38"/>
              <a:gd name="T10" fmla="*/ 132 w 132"/>
              <a:gd name="T11" fmla="*/ 13 h 38"/>
              <a:gd name="T12" fmla="*/ 131 w 132"/>
              <a:gd name="T13" fmla="*/ 8 h 38"/>
              <a:gd name="T14" fmla="*/ 129 w 132"/>
              <a:gd name="T15" fmla="*/ 4 h 38"/>
              <a:gd name="T16" fmla="*/ 124 w 132"/>
              <a:gd name="T17" fmla="*/ 1 h 38"/>
              <a:gd name="T18" fmla="*/ 119 w 132"/>
              <a:gd name="T19" fmla="*/ 0 h 38"/>
              <a:gd name="T20" fmla="*/ 119 w 132"/>
              <a:gd name="T21" fmla="*/ 0 h 38"/>
              <a:gd name="T22" fmla="*/ 18 w 132"/>
              <a:gd name="T23" fmla="*/ 25 h 38"/>
              <a:gd name="T24" fmla="*/ 18 w 132"/>
              <a:gd name="T25" fmla="*/ 25 h 38"/>
              <a:gd name="T26" fmla="*/ 16 w 132"/>
              <a:gd name="T27" fmla="*/ 24 h 38"/>
              <a:gd name="T28" fmla="*/ 15 w 132"/>
              <a:gd name="T29" fmla="*/ 23 h 38"/>
              <a:gd name="T30" fmla="*/ 12 w 132"/>
              <a:gd name="T31" fmla="*/ 21 h 38"/>
              <a:gd name="T32" fmla="*/ 12 w 132"/>
              <a:gd name="T33" fmla="*/ 18 h 38"/>
              <a:gd name="T34" fmla="*/ 12 w 132"/>
              <a:gd name="T35" fmla="*/ 18 h 38"/>
              <a:gd name="T36" fmla="*/ 12 w 132"/>
              <a:gd name="T37" fmla="*/ 16 h 38"/>
              <a:gd name="T38" fmla="*/ 15 w 132"/>
              <a:gd name="T39" fmla="*/ 14 h 38"/>
              <a:gd name="T40" fmla="*/ 16 w 132"/>
              <a:gd name="T41" fmla="*/ 13 h 38"/>
              <a:gd name="T42" fmla="*/ 18 w 132"/>
              <a:gd name="T43" fmla="*/ 13 h 38"/>
              <a:gd name="T44" fmla="*/ 18 w 132"/>
              <a:gd name="T45" fmla="*/ 13 h 38"/>
              <a:gd name="T46" fmla="*/ 21 w 132"/>
              <a:gd name="T47" fmla="*/ 13 h 38"/>
              <a:gd name="T48" fmla="*/ 22 w 132"/>
              <a:gd name="T49" fmla="*/ 14 h 38"/>
              <a:gd name="T50" fmla="*/ 23 w 132"/>
              <a:gd name="T51" fmla="*/ 16 h 38"/>
              <a:gd name="T52" fmla="*/ 24 w 132"/>
              <a:gd name="T53" fmla="*/ 18 h 38"/>
              <a:gd name="T54" fmla="*/ 24 w 132"/>
              <a:gd name="T55" fmla="*/ 18 h 38"/>
              <a:gd name="T56" fmla="*/ 23 w 132"/>
              <a:gd name="T57" fmla="*/ 21 h 38"/>
              <a:gd name="T58" fmla="*/ 22 w 132"/>
              <a:gd name="T59" fmla="*/ 23 h 38"/>
              <a:gd name="T60" fmla="*/ 21 w 132"/>
              <a:gd name="T61" fmla="*/ 24 h 38"/>
              <a:gd name="T62" fmla="*/ 18 w 132"/>
              <a:gd name="T63" fmla="*/ 25 h 38"/>
              <a:gd name="T64" fmla="*/ 18 w 132"/>
              <a:gd name="T65"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38">
                <a:moveTo>
                  <a:pt x="119" y="0"/>
                </a:moveTo>
                <a:lnTo>
                  <a:pt x="0" y="0"/>
                </a:lnTo>
                <a:lnTo>
                  <a:pt x="0" y="38"/>
                </a:lnTo>
                <a:lnTo>
                  <a:pt x="132" y="38"/>
                </a:lnTo>
                <a:lnTo>
                  <a:pt x="132" y="13"/>
                </a:lnTo>
                <a:lnTo>
                  <a:pt x="132" y="13"/>
                </a:lnTo>
                <a:lnTo>
                  <a:pt x="131" y="8"/>
                </a:lnTo>
                <a:lnTo>
                  <a:pt x="129" y="4"/>
                </a:lnTo>
                <a:lnTo>
                  <a:pt x="124" y="1"/>
                </a:lnTo>
                <a:lnTo>
                  <a:pt x="119" y="0"/>
                </a:lnTo>
                <a:lnTo>
                  <a:pt x="119" y="0"/>
                </a:lnTo>
                <a:close/>
                <a:moveTo>
                  <a:pt x="18" y="25"/>
                </a:moveTo>
                <a:lnTo>
                  <a:pt x="18" y="25"/>
                </a:lnTo>
                <a:lnTo>
                  <a:pt x="16" y="24"/>
                </a:lnTo>
                <a:lnTo>
                  <a:pt x="15" y="23"/>
                </a:lnTo>
                <a:lnTo>
                  <a:pt x="12" y="21"/>
                </a:lnTo>
                <a:lnTo>
                  <a:pt x="12" y="18"/>
                </a:lnTo>
                <a:lnTo>
                  <a:pt x="12" y="18"/>
                </a:lnTo>
                <a:lnTo>
                  <a:pt x="12" y="16"/>
                </a:lnTo>
                <a:lnTo>
                  <a:pt x="15" y="14"/>
                </a:lnTo>
                <a:lnTo>
                  <a:pt x="16" y="13"/>
                </a:lnTo>
                <a:lnTo>
                  <a:pt x="18" y="13"/>
                </a:lnTo>
                <a:lnTo>
                  <a:pt x="18" y="13"/>
                </a:lnTo>
                <a:lnTo>
                  <a:pt x="21" y="13"/>
                </a:lnTo>
                <a:lnTo>
                  <a:pt x="22" y="14"/>
                </a:lnTo>
                <a:lnTo>
                  <a:pt x="23" y="16"/>
                </a:lnTo>
                <a:lnTo>
                  <a:pt x="24" y="18"/>
                </a:lnTo>
                <a:lnTo>
                  <a:pt x="24" y="18"/>
                </a:lnTo>
                <a:lnTo>
                  <a:pt x="23" y="21"/>
                </a:lnTo>
                <a:lnTo>
                  <a:pt x="22" y="23"/>
                </a:lnTo>
                <a:lnTo>
                  <a:pt x="21" y="24"/>
                </a:lnTo>
                <a:lnTo>
                  <a:pt x="18" y="25"/>
                </a:lnTo>
                <a:lnTo>
                  <a:pt x="18"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39" name="Freeform 6"/>
          <p:cNvSpPr>
            <a:spLocks noEditPoints="1"/>
          </p:cNvSpPr>
          <p:nvPr/>
        </p:nvSpPr>
        <p:spPr bwMode="auto">
          <a:xfrm>
            <a:off x="5861870" y="2545416"/>
            <a:ext cx="92921" cy="28118"/>
          </a:xfrm>
          <a:custGeom>
            <a:avLst/>
            <a:gdLst>
              <a:gd name="T0" fmla="*/ 0 w 132"/>
              <a:gd name="T1" fmla="*/ 0 h 37"/>
              <a:gd name="T2" fmla="*/ 0 w 132"/>
              <a:gd name="T3" fmla="*/ 37 h 37"/>
              <a:gd name="T4" fmla="*/ 132 w 132"/>
              <a:gd name="T5" fmla="*/ 37 h 37"/>
              <a:gd name="T6" fmla="*/ 132 w 132"/>
              <a:gd name="T7" fmla="*/ 0 h 37"/>
              <a:gd name="T8" fmla="*/ 0 w 132"/>
              <a:gd name="T9" fmla="*/ 0 h 37"/>
              <a:gd name="T10" fmla="*/ 16 w 132"/>
              <a:gd name="T11" fmla="*/ 24 h 37"/>
              <a:gd name="T12" fmla="*/ 16 w 132"/>
              <a:gd name="T13" fmla="*/ 24 h 37"/>
              <a:gd name="T14" fmla="*/ 14 w 132"/>
              <a:gd name="T15" fmla="*/ 23 h 37"/>
              <a:gd name="T16" fmla="*/ 11 w 132"/>
              <a:gd name="T17" fmla="*/ 22 h 37"/>
              <a:gd name="T18" fmla="*/ 10 w 132"/>
              <a:gd name="T19" fmla="*/ 20 h 37"/>
              <a:gd name="T20" fmla="*/ 10 w 132"/>
              <a:gd name="T21" fmla="*/ 18 h 37"/>
              <a:gd name="T22" fmla="*/ 10 w 132"/>
              <a:gd name="T23" fmla="*/ 18 h 37"/>
              <a:gd name="T24" fmla="*/ 10 w 132"/>
              <a:gd name="T25" fmla="*/ 16 h 37"/>
              <a:gd name="T26" fmla="*/ 11 w 132"/>
              <a:gd name="T27" fmla="*/ 14 h 37"/>
              <a:gd name="T28" fmla="*/ 14 w 132"/>
              <a:gd name="T29" fmla="*/ 13 h 37"/>
              <a:gd name="T30" fmla="*/ 16 w 132"/>
              <a:gd name="T31" fmla="*/ 13 h 37"/>
              <a:gd name="T32" fmla="*/ 16 w 132"/>
              <a:gd name="T33" fmla="*/ 13 h 37"/>
              <a:gd name="T34" fmla="*/ 18 w 132"/>
              <a:gd name="T35" fmla="*/ 13 h 37"/>
              <a:gd name="T36" fmla="*/ 20 w 132"/>
              <a:gd name="T37" fmla="*/ 14 h 37"/>
              <a:gd name="T38" fmla="*/ 21 w 132"/>
              <a:gd name="T39" fmla="*/ 16 h 37"/>
              <a:gd name="T40" fmla="*/ 22 w 132"/>
              <a:gd name="T41" fmla="*/ 18 h 37"/>
              <a:gd name="T42" fmla="*/ 22 w 132"/>
              <a:gd name="T43" fmla="*/ 18 h 37"/>
              <a:gd name="T44" fmla="*/ 21 w 132"/>
              <a:gd name="T45" fmla="*/ 20 h 37"/>
              <a:gd name="T46" fmla="*/ 20 w 132"/>
              <a:gd name="T47" fmla="*/ 22 h 37"/>
              <a:gd name="T48" fmla="*/ 18 w 132"/>
              <a:gd name="T49" fmla="*/ 23 h 37"/>
              <a:gd name="T50" fmla="*/ 16 w 132"/>
              <a:gd name="T51" fmla="*/ 24 h 37"/>
              <a:gd name="T52" fmla="*/ 16 w 132"/>
              <a:gd name="T53"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37">
                <a:moveTo>
                  <a:pt x="0" y="0"/>
                </a:moveTo>
                <a:lnTo>
                  <a:pt x="0" y="37"/>
                </a:lnTo>
                <a:lnTo>
                  <a:pt x="132" y="37"/>
                </a:lnTo>
                <a:lnTo>
                  <a:pt x="132" y="0"/>
                </a:lnTo>
                <a:lnTo>
                  <a:pt x="0" y="0"/>
                </a:lnTo>
                <a:close/>
                <a:moveTo>
                  <a:pt x="16" y="24"/>
                </a:moveTo>
                <a:lnTo>
                  <a:pt x="16" y="24"/>
                </a:lnTo>
                <a:lnTo>
                  <a:pt x="14" y="23"/>
                </a:lnTo>
                <a:lnTo>
                  <a:pt x="11" y="22"/>
                </a:lnTo>
                <a:lnTo>
                  <a:pt x="10" y="20"/>
                </a:lnTo>
                <a:lnTo>
                  <a:pt x="10" y="18"/>
                </a:lnTo>
                <a:lnTo>
                  <a:pt x="10" y="18"/>
                </a:lnTo>
                <a:lnTo>
                  <a:pt x="10" y="16"/>
                </a:lnTo>
                <a:lnTo>
                  <a:pt x="11" y="14"/>
                </a:lnTo>
                <a:lnTo>
                  <a:pt x="14" y="13"/>
                </a:lnTo>
                <a:lnTo>
                  <a:pt x="16" y="13"/>
                </a:lnTo>
                <a:lnTo>
                  <a:pt x="16" y="13"/>
                </a:lnTo>
                <a:lnTo>
                  <a:pt x="18" y="13"/>
                </a:lnTo>
                <a:lnTo>
                  <a:pt x="20" y="14"/>
                </a:lnTo>
                <a:lnTo>
                  <a:pt x="21" y="16"/>
                </a:lnTo>
                <a:lnTo>
                  <a:pt x="22" y="18"/>
                </a:lnTo>
                <a:lnTo>
                  <a:pt x="22" y="18"/>
                </a:lnTo>
                <a:lnTo>
                  <a:pt x="21" y="20"/>
                </a:lnTo>
                <a:lnTo>
                  <a:pt x="20" y="22"/>
                </a:lnTo>
                <a:lnTo>
                  <a:pt x="18" y="23"/>
                </a:lnTo>
                <a:lnTo>
                  <a:pt x="16" y="24"/>
                </a:lnTo>
                <a:lnTo>
                  <a:pt x="16"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40" name="Freeform 7"/>
          <p:cNvSpPr>
            <a:spLocks noEditPoints="1"/>
          </p:cNvSpPr>
          <p:nvPr/>
        </p:nvSpPr>
        <p:spPr bwMode="auto">
          <a:xfrm>
            <a:off x="5861870" y="2580934"/>
            <a:ext cx="92921" cy="26639"/>
          </a:xfrm>
          <a:custGeom>
            <a:avLst/>
            <a:gdLst>
              <a:gd name="T0" fmla="*/ 0 w 132"/>
              <a:gd name="T1" fmla="*/ 0 h 37"/>
              <a:gd name="T2" fmla="*/ 0 w 132"/>
              <a:gd name="T3" fmla="*/ 25 h 37"/>
              <a:gd name="T4" fmla="*/ 0 w 132"/>
              <a:gd name="T5" fmla="*/ 25 h 37"/>
              <a:gd name="T6" fmla="*/ 1 w 132"/>
              <a:gd name="T7" fmla="*/ 29 h 37"/>
              <a:gd name="T8" fmla="*/ 4 w 132"/>
              <a:gd name="T9" fmla="*/ 34 h 37"/>
              <a:gd name="T10" fmla="*/ 8 w 132"/>
              <a:gd name="T11" fmla="*/ 37 h 37"/>
              <a:gd name="T12" fmla="*/ 14 w 132"/>
              <a:gd name="T13" fmla="*/ 37 h 37"/>
              <a:gd name="T14" fmla="*/ 132 w 132"/>
              <a:gd name="T15" fmla="*/ 37 h 37"/>
              <a:gd name="T16" fmla="*/ 132 w 132"/>
              <a:gd name="T17" fmla="*/ 0 h 37"/>
              <a:gd name="T18" fmla="*/ 0 w 132"/>
              <a:gd name="T19" fmla="*/ 0 h 37"/>
              <a:gd name="T20" fmla="*/ 17 w 132"/>
              <a:gd name="T21" fmla="*/ 24 h 37"/>
              <a:gd name="T22" fmla="*/ 17 w 132"/>
              <a:gd name="T23" fmla="*/ 24 h 37"/>
              <a:gd name="T24" fmla="*/ 14 w 132"/>
              <a:gd name="T25" fmla="*/ 24 h 37"/>
              <a:gd name="T26" fmla="*/ 12 w 132"/>
              <a:gd name="T27" fmla="*/ 23 h 37"/>
              <a:gd name="T28" fmla="*/ 11 w 132"/>
              <a:gd name="T29" fmla="*/ 21 h 37"/>
              <a:gd name="T30" fmla="*/ 10 w 132"/>
              <a:gd name="T31" fmla="*/ 18 h 37"/>
              <a:gd name="T32" fmla="*/ 10 w 132"/>
              <a:gd name="T33" fmla="*/ 18 h 37"/>
              <a:gd name="T34" fmla="*/ 11 w 132"/>
              <a:gd name="T35" fmla="*/ 16 h 37"/>
              <a:gd name="T36" fmla="*/ 12 w 132"/>
              <a:gd name="T37" fmla="*/ 14 h 37"/>
              <a:gd name="T38" fmla="*/ 14 w 132"/>
              <a:gd name="T39" fmla="*/ 13 h 37"/>
              <a:gd name="T40" fmla="*/ 17 w 132"/>
              <a:gd name="T41" fmla="*/ 13 h 37"/>
              <a:gd name="T42" fmla="*/ 17 w 132"/>
              <a:gd name="T43" fmla="*/ 13 h 37"/>
              <a:gd name="T44" fmla="*/ 19 w 132"/>
              <a:gd name="T45" fmla="*/ 13 h 37"/>
              <a:gd name="T46" fmla="*/ 20 w 132"/>
              <a:gd name="T47" fmla="*/ 14 h 37"/>
              <a:gd name="T48" fmla="*/ 22 w 132"/>
              <a:gd name="T49" fmla="*/ 16 h 37"/>
              <a:gd name="T50" fmla="*/ 22 w 132"/>
              <a:gd name="T51" fmla="*/ 18 h 37"/>
              <a:gd name="T52" fmla="*/ 22 w 132"/>
              <a:gd name="T53" fmla="*/ 18 h 37"/>
              <a:gd name="T54" fmla="*/ 22 w 132"/>
              <a:gd name="T55" fmla="*/ 21 h 37"/>
              <a:gd name="T56" fmla="*/ 20 w 132"/>
              <a:gd name="T57" fmla="*/ 23 h 37"/>
              <a:gd name="T58" fmla="*/ 19 w 132"/>
              <a:gd name="T59" fmla="*/ 24 h 37"/>
              <a:gd name="T60" fmla="*/ 17 w 132"/>
              <a:gd name="T61" fmla="*/ 24 h 37"/>
              <a:gd name="T62" fmla="*/ 17 w 132"/>
              <a:gd name="T63"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37">
                <a:moveTo>
                  <a:pt x="0" y="0"/>
                </a:moveTo>
                <a:lnTo>
                  <a:pt x="0" y="25"/>
                </a:lnTo>
                <a:lnTo>
                  <a:pt x="0" y="25"/>
                </a:lnTo>
                <a:lnTo>
                  <a:pt x="1" y="29"/>
                </a:lnTo>
                <a:lnTo>
                  <a:pt x="4" y="34"/>
                </a:lnTo>
                <a:lnTo>
                  <a:pt x="8" y="37"/>
                </a:lnTo>
                <a:lnTo>
                  <a:pt x="14" y="37"/>
                </a:lnTo>
                <a:lnTo>
                  <a:pt x="132" y="37"/>
                </a:lnTo>
                <a:lnTo>
                  <a:pt x="132" y="0"/>
                </a:lnTo>
                <a:lnTo>
                  <a:pt x="0" y="0"/>
                </a:lnTo>
                <a:close/>
                <a:moveTo>
                  <a:pt x="17" y="24"/>
                </a:moveTo>
                <a:lnTo>
                  <a:pt x="17" y="24"/>
                </a:lnTo>
                <a:lnTo>
                  <a:pt x="14" y="24"/>
                </a:lnTo>
                <a:lnTo>
                  <a:pt x="12" y="23"/>
                </a:lnTo>
                <a:lnTo>
                  <a:pt x="11" y="21"/>
                </a:lnTo>
                <a:lnTo>
                  <a:pt x="10" y="18"/>
                </a:lnTo>
                <a:lnTo>
                  <a:pt x="10" y="18"/>
                </a:lnTo>
                <a:lnTo>
                  <a:pt x="11" y="16"/>
                </a:lnTo>
                <a:lnTo>
                  <a:pt x="12" y="14"/>
                </a:lnTo>
                <a:lnTo>
                  <a:pt x="14" y="13"/>
                </a:lnTo>
                <a:lnTo>
                  <a:pt x="17" y="13"/>
                </a:lnTo>
                <a:lnTo>
                  <a:pt x="17" y="13"/>
                </a:lnTo>
                <a:lnTo>
                  <a:pt x="19" y="13"/>
                </a:lnTo>
                <a:lnTo>
                  <a:pt x="20" y="14"/>
                </a:lnTo>
                <a:lnTo>
                  <a:pt x="22" y="16"/>
                </a:lnTo>
                <a:lnTo>
                  <a:pt x="22" y="18"/>
                </a:lnTo>
                <a:lnTo>
                  <a:pt x="22" y="18"/>
                </a:lnTo>
                <a:lnTo>
                  <a:pt x="22" y="21"/>
                </a:lnTo>
                <a:lnTo>
                  <a:pt x="20" y="23"/>
                </a:lnTo>
                <a:lnTo>
                  <a:pt x="19" y="24"/>
                </a:lnTo>
                <a:lnTo>
                  <a:pt x="17" y="24"/>
                </a:lnTo>
                <a:lnTo>
                  <a:pt x="17"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41" name="Freeform 8"/>
          <p:cNvSpPr>
            <a:spLocks noEditPoints="1"/>
          </p:cNvSpPr>
          <p:nvPr/>
        </p:nvSpPr>
        <p:spPr bwMode="auto">
          <a:xfrm>
            <a:off x="5912554" y="2324908"/>
            <a:ext cx="85881" cy="63636"/>
          </a:xfrm>
          <a:custGeom>
            <a:avLst/>
            <a:gdLst>
              <a:gd name="T0" fmla="*/ 10 w 121"/>
              <a:gd name="T1" fmla="*/ 85 h 85"/>
              <a:gd name="T2" fmla="*/ 121 w 121"/>
              <a:gd name="T3" fmla="*/ 85 h 85"/>
              <a:gd name="T4" fmla="*/ 121 w 121"/>
              <a:gd name="T5" fmla="*/ 11 h 85"/>
              <a:gd name="T6" fmla="*/ 121 w 121"/>
              <a:gd name="T7" fmla="*/ 11 h 85"/>
              <a:gd name="T8" fmla="*/ 121 w 121"/>
              <a:gd name="T9" fmla="*/ 7 h 85"/>
              <a:gd name="T10" fmla="*/ 118 w 121"/>
              <a:gd name="T11" fmla="*/ 3 h 85"/>
              <a:gd name="T12" fmla="*/ 115 w 121"/>
              <a:gd name="T13" fmla="*/ 1 h 85"/>
              <a:gd name="T14" fmla="*/ 111 w 121"/>
              <a:gd name="T15" fmla="*/ 0 h 85"/>
              <a:gd name="T16" fmla="*/ 0 w 121"/>
              <a:gd name="T17" fmla="*/ 0 h 85"/>
              <a:gd name="T18" fmla="*/ 0 w 121"/>
              <a:gd name="T19" fmla="*/ 76 h 85"/>
              <a:gd name="T20" fmla="*/ 0 w 121"/>
              <a:gd name="T21" fmla="*/ 76 h 85"/>
              <a:gd name="T22" fmla="*/ 0 w 121"/>
              <a:gd name="T23" fmla="*/ 79 h 85"/>
              <a:gd name="T24" fmla="*/ 3 w 121"/>
              <a:gd name="T25" fmla="*/ 83 h 85"/>
              <a:gd name="T26" fmla="*/ 6 w 121"/>
              <a:gd name="T27" fmla="*/ 85 h 85"/>
              <a:gd name="T28" fmla="*/ 10 w 121"/>
              <a:gd name="T29" fmla="*/ 85 h 85"/>
              <a:gd name="T30" fmla="*/ 10 w 121"/>
              <a:gd name="T31" fmla="*/ 85 h 85"/>
              <a:gd name="T32" fmla="*/ 12 w 121"/>
              <a:gd name="T33" fmla="*/ 13 h 85"/>
              <a:gd name="T34" fmla="*/ 109 w 121"/>
              <a:gd name="T35" fmla="*/ 13 h 85"/>
              <a:gd name="T36" fmla="*/ 109 w 121"/>
              <a:gd name="T37" fmla="*/ 73 h 85"/>
              <a:gd name="T38" fmla="*/ 12 w 121"/>
              <a:gd name="T39" fmla="*/ 73 h 85"/>
              <a:gd name="T40" fmla="*/ 12 w 121"/>
              <a:gd name="T41"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85">
                <a:moveTo>
                  <a:pt x="10" y="85"/>
                </a:moveTo>
                <a:lnTo>
                  <a:pt x="121" y="85"/>
                </a:lnTo>
                <a:lnTo>
                  <a:pt x="121" y="11"/>
                </a:lnTo>
                <a:lnTo>
                  <a:pt x="121" y="11"/>
                </a:lnTo>
                <a:lnTo>
                  <a:pt x="121" y="7"/>
                </a:lnTo>
                <a:lnTo>
                  <a:pt x="118" y="3"/>
                </a:lnTo>
                <a:lnTo>
                  <a:pt x="115" y="1"/>
                </a:lnTo>
                <a:lnTo>
                  <a:pt x="111" y="0"/>
                </a:lnTo>
                <a:lnTo>
                  <a:pt x="0" y="0"/>
                </a:lnTo>
                <a:lnTo>
                  <a:pt x="0" y="76"/>
                </a:lnTo>
                <a:lnTo>
                  <a:pt x="0" y="76"/>
                </a:lnTo>
                <a:lnTo>
                  <a:pt x="0" y="79"/>
                </a:lnTo>
                <a:lnTo>
                  <a:pt x="3" y="83"/>
                </a:lnTo>
                <a:lnTo>
                  <a:pt x="6" y="85"/>
                </a:lnTo>
                <a:lnTo>
                  <a:pt x="10" y="85"/>
                </a:lnTo>
                <a:lnTo>
                  <a:pt x="10" y="85"/>
                </a:lnTo>
                <a:close/>
                <a:moveTo>
                  <a:pt x="12" y="13"/>
                </a:moveTo>
                <a:lnTo>
                  <a:pt x="109" y="13"/>
                </a:lnTo>
                <a:lnTo>
                  <a:pt x="109" y="73"/>
                </a:lnTo>
                <a:lnTo>
                  <a:pt x="12" y="73"/>
                </a:lnTo>
                <a:lnTo>
                  <a:pt x="12"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42" name="Freeform 9"/>
          <p:cNvSpPr>
            <a:spLocks/>
          </p:cNvSpPr>
          <p:nvPr/>
        </p:nvSpPr>
        <p:spPr bwMode="auto">
          <a:xfrm>
            <a:off x="5912554" y="2395944"/>
            <a:ext cx="119671" cy="25159"/>
          </a:xfrm>
          <a:custGeom>
            <a:avLst/>
            <a:gdLst>
              <a:gd name="T0" fmla="*/ 54 w 169"/>
              <a:gd name="T1" fmla="*/ 35 h 35"/>
              <a:gd name="T2" fmla="*/ 169 w 169"/>
              <a:gd name="T3" fmla="*/ 35 h 35"/>
              <a:gd name="T4" fmla="*/ 137 w 169"/>
              <a:gd name="T5" fmla="*/ 10 h 35"/>
              <a:gd name="T6" fmla="*/ 137 w 169"/>
              <a:gd name="T7" fmla="*/ 10 h 35"/>
              <a:gd name="T8" fmla="*/ 132 w 169"/>
              <a:gd name="T9" fmla="*/ 5 h 35"/>
              <a:gd name="T10" fmla="*/ 125 w 169"/>
              <a:gd name="T11" fmla="*/ 3 h 35"/>
              <a:gd name="T12" fmla="*/ 120 w 169"/>
              <a:gd name="T13" fmla="*/ 1 h 35"/>
              <a:gd name="T14" fmla="*/ 114 w 169"/>
              <a:gd name="T15" fmla="*/ 0 h 35"/>
              <a:gd name="T16" fmla="*/ 0 w 169"/>
              <a:gd name="T17" fmla="*/ 0 h 35"/>
              <a:gd name="T18" fmla="*/ 31 w 169"/>
              <a:gd name="T19" fmla="*/ 26 h 35"/>
              <a:gd name="T20" fmla="*/ 31 w 169"/>
              <a:gd name="T21" fmla="*/ 26 h 35"/>
              <a:gd name="T22" fmla="*/ 36 w 169"/>
              <a:gd name="T23" fmla="*/ 29 h 35"/>
              <a:gd name="T24" fmla="*/ 43 w 169"/>
              <a:gd name="T25" fmla="*/ 32 h 35"/>
              <a:gd name="T26" fmla="*/ 49 w 169"/>
              <a:gd name="T27" fmla="*/ 35 h 35"/>
              <a:gd name="T28" fmla="*/ 54 w 169"/>
              <a:gd name="T29" fmla="*/ 35 h 35"/>
              <a:gd name="T30" fmla="*/ 54 w 169"/>
              <a:gd name="T3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35">
                <a:moveTo>
                  <a:pt x="54" y="35"/>
                </a:moveTo>
                <a:lnTo>
                  <a:pt x="169" y="35"/>
                </a:lnTo>
                <a:lnTo>
                  <a:pt x="137" y="10"/>
                </a:lnTo>
                <a:lnTo>
                  <a:pt x="137" y="10"/>
                </a:lnTo>
                <a:lnTo>
                  <a:pt x="132" y="5"/>
                </a:lnTo>
                <a:lnTo>
                  <a:pt x="125" y="3"/>
                </a:lnTo>
                <a:lnTo>
                  <a:pt x="120" y="1"/>
                </a:lnTo>
                <a:lnTo>
                  <a:pt x="114" y="0"/>
                </a:lnTo>
                <a:lnTo>
                  <a:pt x="0" y="0"/>
                </a:lnTo>
                <a:lnTo>
                  <a:pt x="31" y="26"/>
                </a:lnTo>
                <a:lnTo>
                  <a:pt x="31" y="26"/>
                </a:lnTo>
                <a:lnTo>
                  <a:pt x="36" y="29"/>
                </a:lnTo>
                <a:lnTo>
                  <a:pt x="43" y="32"/>
                </a:lnTo>
                <a:lnTo>
                  <a:pt x="49" y="35"/>
                </a:lnTo>
                <a:lnTo>
                  <a:pt x="54" y="35"/>
                </a:lnTo>
                <a:lnTo>
                  <a:pt x="54" y="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43" name="Freeform 10"/>
          <p:cNvSpPr>
            <a:spLocks/>
          </p:cNvSpPr>
          <p:nvPr/>
        </p:nvSpPr>
        <p:spPr bwMode="auto">
          <a:xfrm>
            <a:off x="5808370" y="2431462"/>
            <a:ext cx="298473" cy="69556"/>
          </a:xfrm>
          <a:custGeom>
            <a:avLst/>
            <a:gdLst>
              <a:gd name="T0" fmla="*/ 239 w 426"/>
              <a:gd name="T1" fmla="*/ 35 h 94"/>
              <a:gd name="T2" fmla="*/ 239 w 426"/>
              <a:gd name="T3" fmla="*/ 13 h 94"/>
              <a:gd name="T4" fmla="*/ 239 w 426"/>
              <a:gd name="T5" fmla="*/ 0 h 94"/>
              <a:gd name="T6" fmla="*/ 226 w 426"/>
              <a:gd name="T7" fmla="*/ 0 h 94"/>
              <a:gd name="T8" fmla="*/ 213 w 426"/>
              <a:gd name="T9" fmla="*/ 0 h 94"/>
              <a:gd name="T10" fmla="*/ 213 w 426"/>
              <a:gd name="T11" fmla="*/ 35 h 94"/>
              <a:gd name="T12" fmla="*/ 66 w 426"/>
              <a:gd name="T13" fmla="*/ 35 h 94"/>
              <a:gd name="T14" fmla="*/ 66 w 426"/>
              <a:gd name="T15" fmla="*/ 35 h 94"/>
              <a:gd name="T16" fmla="*/ 64 w 426"/>
              <a:gd name="T17" fmla="*/ 31 h 94"/>
              <a:gd name="T18" fmla="*/ 60 w 426"/>
              <a:gd name="T19" fmla="*/ 26 h 94"/>
              <a:gd name="T20" fmla="*/ 57 w 426"/>
              <a:gd name="T21" fmla="*/ 23 h 94"/>
              <a:gd name="T22" fmla="*/ 54 w 426"/>
              <a:gd name="T23" fmla="*/ 20 h 94"/>
              <a:gd name="T24" fmla="*/ 50 w 426"/>
              <a:gd name="T25" fmla="*/ 17 h 94"/>
              <a:gd name="T26" fmla="*/ 44 w 426"/>
              <a:gd name="T27" fmla="*/ 16 h 94"/>
              <a:gd name="T28" fmla="*/ 40 w 426"/>
              <a:gd name="T29" fmla="*/ 15 h 94"/>
              <a:gd name="T30" fmla="*/ 35 w 426"/>
              <a:gd name="T31" fmla="*/ 13 h 94"/>
              <a:gd name="T32" fmla="*/ 35 w 426"/>
              <a:gd name="T33" fmla="*/ 13 h 94"/>
              <a:gd name="T34" fmla="*/ 27 w 426"/>
              <a:gd name="T35" fmla="*/ 15 h 94"/>
              <a:gd name="T36" fmla="*/ 22 w 426"/>
              <a:gd name="T37" fmla="*/ 17 h 94"/>
              <a:gd name="T38" fmla="*/ 15 w 426"/>
              <a:gd name="T39" fmla="*/ 20 h 94"/>
              <a:gd name="T40" fmla="*/ 10 w 426"/>
              <a:gd name="T41" fmla="*/ 23 h 94"/>
              <a:gd name="T42" fmla="*/ 7 w 426"/>
              <a:gd name="T43" fmla="*/ 29 h 94"/>
              <a:gd name="T44" fmla="*/ 3 w 426"/>
              <a:gd name="T45" fmla="*/ 35 h 94"/>
              <a:gd name="T46" fmla="*/ 1 w 426"/>
              <a:gd name="T47" fmla="*/ 40 h 94"/>
              <a:gd name="T48" fmla="*/ 0 w 426"/>
              <a:gd name="T49" fmla="*/ 48 h 94"/>
              <a:gd name="T50" fmla="*/ 0 w 426"/>
              <a:gd name="T51" fmla="*/ 48 h 94"/>
              <a:gd name="T52" fmla="*/ 1 w 426"/>
              <a:gd name="T53" fmla="*/ 54 h 94"/>
              <a:gd name="T54" fmla="*/ 3 w 426"/>
              <a:gd name="T55" fmla="*/ 61 h 94"/>
              <a:gd name="T56" fmla="*/ 7 w 426"/>
              <a:gd name="T57" fmla="*/ 67 h 94"/>
              <a:gd name="T58" fmla="*/ 10 w 426"/>
              <a:gd name="T59" fmla="*/ 72 h 94"/>
              <a:gd name="T60" fmla="*/ 15 w 426"/>
              <a:gd name="T61" fmla="*/ 76 h 94"/>
              <a:gd name="T62" fmla="*/ 22 w 426"/>
              <a:gd name="T63" fmla="*/ 79 h 94"/>
              <a:gd name="T64" fmla="*/ 27 w 426"/>
              <a:gd name="T65" fmla="*/ 81 h 94"/>
              <a:gd name="T66" fmla="*/ 35 w 426"/>
              <a:gd name="T67" fmla="*/ 82 h 94"/>
              <a:gd name="T68" fmla="*/ 35 w 426"/>
              <a:gd name="T69" fmla="*/ 82 h 94"/>
              <a:gd name="T70" fmla="*/ 40 w 426"/>
              <a:gd name="T71" fmla="*/ 81 h 94"/>
              <a:gd name="T72" fmla="*/ 44 w 426"/>
              <a:gd name="T73" fmla="*/ 80 h 94"/>
              <a:gd name="T74" fmla="*/ 50 w 426"/>
              <a:gd name="T75" fmla="*/ 78 h 94"/>
              <a:gd name="T76" fmla="*/ 54 w 426"/>
              <a:gd name="T77" fmla="*/ 76 h 94"/>
              <a:gd name="T78" fmla="*/ 57 w 426"/>
              <a:gd name="T79" fmla="*/ 73 h 94"/>
              <a:gd name="T80" fmla="*/ 60 w 426"/>
              <a:gd name="T81" fmla="*/ 69 h 94"/>
              <a:gd name="T82" fmla="*/ 64 w 426"/>
              <a:gd name="T83" fmla="*/ 65 h 94"/>
              <a:gd name="T84" fmla="*/ 66 w 426"/>
              <a:gd name="T85" fmla="*/ 61 h 94"/>
              <a:gd name="T86" fmla="*/ 128 w 426"/>
              <a:gd name="T87" fmla="*/ 61 h 94"/>
              <a:gd name="T88" fmla="*/ 128 w 426"/>
              <a:gd name="T89" fmla="*/ 94 h 94"/>
              <a:gd name="T90" fmla="*/ 153 w 426"/>
              <a:gd name="T91" fmla="*/ 94 h 94"/>
              <a:gd name="T92" fmla="*/ 154 w 426"/>
              <a:gd name="T93" fmla="*/ 94 h 94"/>
              <a:gd name="T94" fmla="*/ 154 w 426"/>
              <a:gd name="T95" fmla="*/ 61 h 94"/>
              <a:gd name="T96" fmla="*/ 298 w 426"/>
              <a:gd name="T97" fmla="*/ 61 h 94"/>
              <a:gd name="T98" fmla="*/ 298 w 426"/>
              <a:gd name="T99" fmla="*/ 82 h 94"/>
              <a:gd name="T100" fmla="*/ 298 w 426"/>
              <a:gd name="T101" fmla="*/ 94 h 94"/>
              <a:gd name="T102" fmla="*/ 311 w 426"/>
              <a:gd name="T103" fmla="*/ 94 h 94"/>
              <a:gd name="T104" fmla="*/ 324 w 426"/>
              <a:gd name="T105" fmla="*/ 94 h 94"/>
              <a:gd name="T106" fmla="*/ 324 w 426"/>
              <a:gd name="T107" fmla="*/ 61 h 94"/>
              <a:gd name="T108" fmla="*/ 426 w 426"/>
              <a:gd name="T109" fmla="*/ 61 h 94"/>
              <a:gd name="T110" fmla="*/ 426 w 426"/>
              <a:gd name="T111" fmla="*/ 35 h 94"/>
              <a:gd name="T112" fmla="*/ 239 w 426"/>
              <a:gd name="T113"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6" h="94">
                <a:moveTo>
                  <a:pt x="239" y="35"/>
                </a:moveTo>
                <a:lnTo>
                  <a:pt x="239" y="13"/>
                </a:lnTo>
                <a:lnTo>
                  <a:pt x="239" y="0"/>
                </a:lnTo>
                <a:lnTo>
                  <a:pt x="226" y="0"/>
                </a:lnTo>
                <a:lnTo>
                  <a:pt x="213" y="0"/>
                </a:lnTo>
                <a:lnTo>
                  <a:pt x="213" y="35"/>
                </a:lnTo>
                <a:lnTo>
                  <a:pt x="66" y="35"/>
                </a:lnTo>
                <a:lnTo>
                  <a:pt x="66" y="35"/>
                </a:lnTo>
                <a:lnTo>
                  <a:pt x="64" y="31"/>
                </a:lnTo>
                <a:lnTo>
                  <a:pt x="60" y="26"/>
                </a:lnTo>
                <a:lnTo>
                  <a:pt x="57" y="23"/>
                </a:lnTo>
                <a:lnTo>
                  <a:pt x="54" y="20"/>
                </a:lnTo>
                <a:lnTo>
                  <a:pt x="50" y="17"/>
                </a:lnTo>
                <a:lnTo>
                  <a:pt x="44" y="16"/>
                </a:lnTo>
                <a:lnTo>
                  <a:pt x="40" y="15"/>
                </a:lnTo>
                <a:lnTo>
                  <a:pt x="35" y="13"/>
                </a:lnTo>
                <a:lnTo>
                  <a:pt x="35" y="13"/>
                </a:lnTo>
                <a:lnTo>
                  <a:pt x="27" y="15"/>
                </a:lnTo>
                <a:lnTo>
                  <a:pt x="22" y="17"/>
                </a:lnTo>
                <a:lnTo>
                  <a:pt x="15" y="20"/>
                </a:lnTo>
                <a:lnTo>
                  <a:pt x="10" y="23"/>
                </a:lnTo>
                <a:lnTo>
                  <a:pt x="7" y="29"/>
                </a:lnTo>
                <a:lnTo>
                  <a:pt x="3" y="35"/>
                </a:lnTo>
                <a:lnTo>
                  <a:pt x="1" y="40"/>
                </a:lnTo>
                <a:lnTo>
                  <a:pt x="0" y="48"/>
                </a:lnTo>
                <a:lnTo>
                  <a:pt x="0" y="48"/>
                </a:lnTo>
                <a:lnTo>
                  <a:pt x="1" y="54"/>
                </a:lnTo>
                <a:lnTo>
                  <a:pt x="3" y="61"/>
                </a:lnTo>
                <a:lnTo>
                  <a:pt x="7" y="67"/>
                </a:lnTo>
                <a:lnTo>
                  <a:pt x="10" y="72"/>
                </a:lnTo>
                <a:lnTo>
                  <a:pt x="15" y="76"/>
                </a:lnTo>
                <a:lnTo>
                  <a:pt x="22" y="79"/>
                </a:lnTo>
                <a:lnTo>
                  <a:pt x="27" y="81"/>
                </a:lnTo>
                <a:lnTo>
                  <a:pt x="35" y="82"/>
                </a:lnTo>
                <a:lnTo>
                  <a:pt x="35" y="82"/>
                </a:lnTo>
                <a:lnTo>
                  <a:pt x="40" y="81"/>
                </a:lnTo>
                <a:lnTo>
                  <a:pt x="44" y="80"/>
                </a:lnTo>
                <a:lnTo>
                  <a:pt x="50" y="78"/>
                </a:lnTo>
                <a:lnTo>
                  <a:pt x="54" y="76"/>
                </a:lnTo>
                <a:lnTo>
                  <a:pt x="57" y="73"/>
                </a:lnTo>
                <a:lnTo>
                  <a:pt x="60" y="69"/>
                </a:lnTo>
                <a:lnTo>
                  <a:pt x="64" y="65"/>
                </a:lnTo>
                <a:lnTo>
                  <a:pt x="66" y="61"/>
                </a:lnTo>
                <a:lnTo>
                  <a:pt x="128" y="61"/>
                </a:lnTo>
                <a:lnTo>
                  <a:pt x="128" y="94"/>
                </a:lnTo>
                <a:lnTo>
                  <a:pt x="153" y="94"/>
                </a:lnTo>
                <a:lnTo>
                  <a:pt x="154" y="94"/>
                </a:lnTo>
                <a:lnTo>
                  <a:pt x="154" y="61"/>
                </a:lnTo>
                <a:lnTo>
                  <a:pt x="298" y="61"/>
                </a:lnTo>
                <a:lnTo>
                  <a:pt x="298" y="82"/>
                </a:lnTo>
                <a:lnTo>
                  <a:pt x="298" y="94"/>
                </a:lnTo>
                <a:lnTo>
                  <a:pt x="311" y="94"/>
                </a:lnTo>
                <a:lnTo>
                  <a:pt x="324" y="94"/>
                </a:lnTo>
                <a:lnTo>
                  <a:pt x="324" y="61"/>
                </a:lnTo>
                <a:lnTo>
                  <a:pt x="426" y="61"/>
                </a:lnTo>
                <a:lnTo>
                  <a:pt x="426" y="35"/>
                </a:lnTo>
                <a:lnTo>
                  <a:pt x="239" y="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
        <p:nvSpPr>
          <p:cNvPr id="44" name="Freeform 11"/>
          <p:cNvSpPr>
            <a:spLocks/>
          </p:cNvSpPr>
          <p:nvPr/>
        </p:nvSpPr>
        <p:spPr bwMode="auto">
          <a:xfrm>
            <a:off x="5998435" y="2509898"/>
            <a:ext cx="56316" cy="99154"/>
          </a:xfrm>
          <a:custGeom>
            <a:avLst/>
            <a:gdLst>
              <a:gd name="T0" fmla="*/ 71 w 81"/>
              <a:gd name="T1" fmla="*/ 0 h 135"/>
              <a:gd name="T2" fmla="*/ 0 w 81"/>
              <a:gd name="T3" fmla="*/ 0 h 135"/>
              <a:gd name="T4" fmla="*/ 0 w 81"/>
              <a:gd name="T5" fmla="*/ 15 h 135"/>
              <a:gd name="T6" fmla="*/ 62 w 81"/>
              <a:gd name="T7" fmla="*/ 15 h 135"/>
              <a:gd name="T8" fmla="*/ 62 w 81"/>
              <a:gd name="T9" fmla="*/ 25 h 135"/>
              <a:gd name="T10" fmla="*/ 0 w 81"/>
              <a:gd name="T11" fmla="*/ 25 h 135"/>
              <a:gd name="T12" fmla="*/ 0 w 81"/>
              <a:gd name="T13" fmla="*/ 37 h 135"/>
              <a:gd name="T14" fmla="*/ 62 w 81"/>
              <a:gd name="T15" fmla="*/ 37 h 135"/>
              <a:gd name="T16" fmla="*/ 62 w 81"/>
              <a:gd name="T17" fmla="*/ 45 h 135"/>
              <a:gd name="T18" fmla="*/ 0 w 81"/>
              <a:gd name="T19" fmla="*/ 45 h 135"/>
              <a:gd name="T20" fmla="*/ 0 w 81"/>
              <a:gd name="T21" fmla="*/ 125 h 135"/>
              <a:gd name="T22" fmla="*/ 0 w 81"/>
              <a:gd name="T23" fmla="*/ 125 h 135"/>
              <a:gd name="T24" fmla="*/ 1 w 81"/>
              <a:gd name="T25" fmla="*/ 128 h 135"/>
              <a:gd name="T26" fmla="*/ 3 w 81"/>
              <a:gd name="T27" fmla="*/ 132 h 135"/>
              <a:gd name="T28" fmla="*/ 7 w 81"/>
              <a:gd name="T29" fmla="*/ 134 h 135"/>
              <a:gd name="T30" fmla="*/ 10 w 81"/>
              <a:gd name="T31" fmla="*/ 135 h 135"/>
              <a:gd name="T32" fmla="*/ 81 w 81"/>
              <a:gd name="T33" fmla="*/ 135 h 135"/>
              <a:gd name="T34" fmla="*/ 81 w 81"/>
              <a:gd name="T35" fmla="*/ 10 h 135"/>
              <a:gd name="T36" fmla="*/ 81 w 81"/>
              <a:gd name="T37" fmla="*/ 10 h 135"/>
              <a:gd name="T38" fmla="*/ 80 w 81"/>
              <a:gd name="T39" fmla="*/ 6 h 135"/>
              <a:gd name="T40" fmla="*/ 77 w 81"/>
              <a:gd name="T41" fmla="*/ 3 h 135"/>
              <a:gd name="T42" fmla="*/ 74 w 81"/>
              <a:gd name="T43" fmla="*/ 1 h 135"/>
              <a:gd name="T44" fmla="*/ 71 w 81"/>
              <a:gd name="T45" fmla="*/ 0 h 135"/>
              <a:gd name="T46" fmla="*/ 71 w 81"/>
              <a:gd name="T4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135">
                <a:moveTo>
                  <a:pt x="71" y="0"/>
                </a:moveTo>
                <a:lnTo>
                  <a:pt x="0" y="0"/>
                </a:lnTo>
                <a:lnTo>
                  <a:pt x="0" y="15"/>
                </a:lnTo>
                <a:lnTo>
                  <a:pt x="62" y="15"/>
                </a:lnTo>
                <a:lnTo>
                  <a:pt x="62" y="25"/>
                </a:lnTo>
                <a:lnTo>
                  <a:pt x="0" y="25"/>
                </a:lnTo>
                <a:lnTo>
                  <a:pt x="0" y="37"/>
                </a:lnTo>
                <a:lnTo>
                  <a:pt x="62" y="37"/>
                </a:lnTo>
                <a:lnTo>
                  <a:pt x="62" y="45"/>
                </a:lnTo>
                <a:lnTo>
                  <a:pt x="0" y="45"/>
                </a:lnTo>
                <a:lnTo>
                  <a:pt x="0" y="125"/>
                </a:lnTo>
                <a:lnTo>
                  <a:pt x="0" y="125"/>
                </a:lnTo>
                <a:lnTo>
                  <a:pt x="1" y="128"/>
                </a:lnTo>
                <a:lnTo>
                  <a:pt x="3" y="132"/>
                </a:lnTo>
                <a:lnTo>
                  <a:pt x="7" y="134"/>
                </a:lnTo>
                <a:lnTo>
                  <a:pt x="10" y="135"/>
                </a:lnTo>
                <a:lnTo>
                  <a:pt x="81" y="135"/>
                </a:lnTo>
                <a:lnTo>
                  <a:pt x="81" y="10"/>
                </a:lnTo>
                <a:lnTo>
                  <a:pt x="81" y="10"/>
                </a:lnTo>
                <a:lnTo>
                  <a:pt x="80" y="6"/>
                </a:lnTo>
                <a:lnTo>
                  <a:pt x="77" y="3"/>
                </a:lnTo>
                <a:lnTo>
                  <a:pt x="74" y="1"/>
                </a:lnTo>
                <a:lnTo>
                  <a:pt x="71" y="0"/>
                </a:lnTo>
                <a:lnTo>
                  <a:pt x="7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lnSpc>
                <a:spcPts val="1700"/>
              </a:lnSpc>
              <a:spcBef>
                <a:spcPts val="0"/>
              </a:spcBef>
              <a:spcAft>
                <a:spcPts val="0"/>
              </a:spcAft>
            </a:pPr>
            <a:endParaRPr lang="en-US" sz="1600" dirty="0">
              <a:solidFill>
                <a:prstClr val="black"/>
              </a:solidFill>
              <a:latin typeface="HP Simplified"/>
            </a:endParaRPr>
          </a:p>
        </p:txBody>
      </p:sp>
    </p:spTree>
    <p:extLst>
      <p:ext uri="{BB962C8B-B14F-4D97-AF65-F5344CB8AC3E}">
        <p14:creationId xmlns:p14="http://schemas.microsoft.com/office/powerpoint/2010/main" val="198894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31469" y="696744"/>
            <a:ext cx="8460105" cy="377026"/>
          </a:xfrm>
        </p:spPr>
        <p:txBody>
          <a:bodyPr/>
          <a:lstStyle/>
          <a:p>
            <a:r>
              <a:rPr lang="en-US" dirty="0"/>
              <a:t>Empowering clients' to realize their vision</a:t>
            </a:r>
          </a:p>
        </p:txBody>
      </p:sp>
      <p:sp>
        <p:nvSpPr>
          <p:cNvPr id="5" name="Title 4"/>
          <p:cNvSpPr>
            <a:spLocks noGrp="1"/>
          </p:cNvSpPr>
          <p:nvPr>
            <p:ph type="title"/>
          </p:nvPr>
        </p:nvSpPr>
        <p:spPr/>
        <p:txBody>
          <a:bodyPr/>
          <a:lstStyle/>
          <a:p>
            <a:r>
              <a:rPr lang="en-US" sz="2700" dirty="0"/>
              <a:t>Enhanced capabilities across services value-chain</a:t>
            </a:r>
          </a:p>
        </p:txBody>
      </p:sp>
      <p:grpSp>
        <p:nvGrpSpPr>
          <p:cNvPr id="47" name="Group 46"/>
          <p:cNvGrpSpPr/>
          <p:nvPr/>
        </p:nvGrpSpPr>
        <p:grpSpPr>
          <a:xfrm>
            <a:off x="533400" y="1504950"/>
            <a:ext cx="8045816" cy="2419765"/>
            <a:chOff x="671921" y="1760047"/>
            <a:chExt cx="8045816" cy="2419765"/>
          </a:xfrm>
        </p:grpSpPr>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21" y="2017589"/>
              <a:ext cx="1427224" cy="1636614"/>
            </a:xfrm>
            <a:prstGeom prst="rect">
              <a:avLst/>
            </a:prstGeom>
          </p:spPr>
        </p:pic>
        <p:sp>
          <p:nvSpPr>
            <p:cNvPr id="49" name="Round Diagonal Corner Rectangle 48"/>
            <p:cNvSpPr/>
            <p:nvPr/>
          </p:nvSpPr>
          <p:spPr>
            <a:xfrm flipH="1">
              <a:off x="2394618" y="1766922"/>
              <a:ext cx="1918273" cy="1402539"/>
            </a:xfrm>
            <a:prstGeom prst="round2DiagRect">
              <a:avLst>
                <a:gd name="adj1" fmla="val 7217"/>
                <a:gd name="adj2" fmla="val 0"/>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lIns="45720" rIns="45720" rtlCol="0" anchor="t"/>
            <a:lstStyle/>
            <a:p>
              <a:pPr defTabSz="457200" fontAlgn="auto">
                <a:spcBef>
                  <a:spcPts val="0"/>
                </a:spcBef>
                <a:spcAft>
                  <a:spcPts val="0"/>
                </a:spcAft>
              </a:pPr>
              <a:r>
                <a:rPr lang="en-US" b="1" dirty="0" smtClean="0">
                  <a:solidFill>
                    <a:prstClr val="white"/>
                  </a:solidFill>
                </a:rPr>
                <a:t>Advise</a:t>
              </a:r>
            </a:p>
            <a:p>
              <a:pPr defTabSz="457200" fontAlgn="auto">
                <a:spcBef>
                  <a:spcPts val="288"/>
                </a:spcBef>
                <a:spcAft>
                  <a:spcPts val="0"/>
                </a:spcAft>
              </a:pPr>
              <a:r>
                <a:rPr lang="en-US" sz="1200" dirty="0">
                  <a:solidFill>
                    <a:prstClr val="white"/>
                  </a:solidFill>
                </a:rPr>
                <a:t>Advise clients on how</a:t>
              </a:r>
              <a:br>
                <a:rPr lang="en-US" sz="1200" dirty="0">
                  <a:solidFill>
                    <a:prstClr val="white"/>
                  </a:solidFill>
                </a:rPr>
              </a:br>
              <a:r>
                <a:rPr lang="en-US" sz="1200" dirty="0">
                  <a:solidFill>
                    <a:prstClr val="white"/>
                  </a:solidFill>
                </a:rPr>
                <a:t>best to deliver business </a:t>
              </a:r>
              <a:br>
                <a:rPr lang="en-US" sz="1200" dirty="0">
                  <a:solidFill>
                    <a:prstClr val="white"/>
                  </a:solidFill>
                </a:rPr>
              </a:br>
              <a:r>
                <a:rPr lang="en-US" sz="1200" dirty="0">
                  <a:solidFill>
                    <a:prstClr val="white"/>
                  </a:solidFill>
                </a:rPr>
                <a:t>outcomes using our </a:t>
              </a:r>
              <a:r>
                <a:rPr lang="en-US" sz="1200" dirty="0" smtClean="0">
                  <a:solidFill>
                    <a:prstClr val="white"/>
                  </a:solidFill>
                </a:rPr>
                <a:t>industry and </a:t>
              </a:r>
              <a:r>
                <a:rPr lang="en-US" sz="1200" dirty="0">
                  <a:solidFill>
                    <a:prstClr val="white"/>
                  </a:solidFill>
                </a:rPr>
                <a:t>technical expertise.</a:t>
              </a:r>
              <a:endParaRPr lang="en-US" sz="2100" b="1" dirty="0">
                <a:solidFill>
                  <a:prstClr val="white"/>
                </a:solidFill>
              </a:endParaRPr>
            </a:p>
            <a:p>
              <a:pPr algn="ctr" defTabSz="457200" fontAlgn="auto">
                <a:spcBef>
                  <a:spcPts val="0"/>
                </a:spcBef>
                <a:spcAft>
                  <a:spcPts val="0"/>
                </a:spcAft>
              </a:pPr>
              <a:endParaRPr lang="en-US" b="1" dirty="0">
                <a:solidFill>
                  <a:prstClr val="white"/>
                </a:solidFill>
              </a:endParaRPr>
            </a:p>
          </p:txBody>
        </p:sp>
        <p:sp>
          <p:nvSpPr>
            <p:cNvPr id="50" name="Round Diagonal Corner Rectangle 49"/>
            <p:cNvSpPr/>
            <p:nvPr/>
          </p:nvSpPr>
          <p:spPr>
            <a:xfrm flipH="1">
              <a:off x="4597015" y="1760047"/>
              <a:ext cx="1918326" cy="1402539"/>
            </a:xfrm>
            <a:prstGeom prst="round2DiagRect">
              <a:avLst>
                <a:gd name="adj1" fmla="val 7217"/>
                <a:gd name="adj2" fmla="val 0"/>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lIns="45720" rIns="45720" rtlCol="0" anchor="t"/>
            <a:lstStyle/>
            <a:p>
              <a:pPr defTabSz="457200" fontAlgn="auto">
                <a:spcBef>
                  <a:spcPts val="0"/>
                </a:spcBef>
                <a:spcAft>
                  <a:spcPts val="0"/>
                </a:spcAft>
              </a:pPr>
              <a:r>
                <a:rPr lang="en-US" b="1" dirty="0" smtClean="0">
                  <a:solidFill>
                    <a:prstClr val="white"/>
                  </a:solidFill>
                </a:rPr>
                <a:t>Transform</a:t>
              </a:r>
            </a:p>
            <a:p>
              <a:pPr defTabSz="457200" fontAlgn="auto">
                <a:spcBef>
                  <a:spcPts val="288"/>
                </a:spcBef>
                <a:spcAft>
                  <a:spcPts val="0"/>
                </a:spcAft>
              </a:pPr>
              <a:r>
                <a:rPr lang="en-US" sz="1200" dirty="0">
                  <a:solidFill>
                    <a:prstClr val="white"/>
                  </a:solidFill>
                </a:rPr>
                <a:t>Develop and implement transformational roadmaps for the largest and most complex enterprise environments in the world.</a:t>
              </a:r>
              <a:endParaRPr lang="en-US" sz="1200" b="1" dirty="0">
                <a:solidFill>
                  <a:prstClr val="white"/>
                </a:solidFill>
              </a:endParaRPr>
            </a:p>
            <a:p>
              <a:pPr algn="ctr" defTabSz="457200" fontAlgn="auto">
                <a:spcBef>
                  <a:spcPts val="0"/>
                </a:spcBef>
                <a:spcAft>
                  <a:spcPts val="0"/>
                </a:spcAft>
              </a:pPr>
              <a:endParaRPr lang="en-US" b="1" dirty="0">
                <a:solidFill>
                  <a:prstClr val="white"/>
                </a:solidFill>
              </a:endParaRPr>
            </a:p>
          </p:txBody>
        </p:sp>
        <p:sp>
          <p:nvSpPr>
            <p:cNvPr id="51" name="Round Diagonal Corner Rectangle 50"/>
            <p:cNvSpPr/>
            <p:nvPr/>
          </p:nvSpPr>
          <p:spPr>
            <a:xfrm flipH="1">
              <a:off x="6799464" y="1760047"/>
              <a:ext cx="1918273" cy="1402539"/>
            </a:xfrm>
            <a:prstGeom prst="round2DiagRect">
              <a:avLst>
                <a:gd name="adj1" fmla="val 7217"/>
                <a:gd name="adj2" fmla="val 0"/>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lIns="45720" rIns="45720" rtlCol="0" anchor="t"/>
            <a:lstStyle/>
            <a:p>
              <a:pPr defTabSz="457200" fontAlgn="auto">
                <a:spcBef>
                  <a:spcPts val="0"/>
                </a:spcBef>
                <a:spcAft>
                  <a:spcPts val="0"/>
                </a:spcAft>
              </a:pPr>
              <a:r>
                <a:rPr lang="en-US" b="1" dirty="0" smtClean="0">
                  <a:solidFill>
                    <a:prstClr val="white"/>
                  </a:solidFill>
                </a:rPr>
                <a:t>Manage</a:t>
              </a:r>
            </a:p>
            <a:p>
              <a:pPr defTabSz="457200" fontAlgn="auto">
                <a:spcBef>
                  <a:spcPts val="288"/>
                </a:spcBef>
                <a:spcAft>
                  <a:spcPts val="0"/>
                </a:spcAft>
              </a:pPr>
              <a:r>
                <a:rPr lang="en-US" sz="1200" dirty="0">
                  <a:solidFill>
                    <a:prstClr val="white"/>
                  </a:solidFill>
                </a:rPr>
                <a:t>Manage clients’ environment</a:t>
              </a:r>
              <a:br>
                <a:rPr lang="en-US" sz="1200" dirty="0">
                  <a:solidFill>
                    <a:prstClr val="white"/>
                  </a:solidFill>
                </a:rPr>
              </a:br>
              <a:r>
                <a:rPr lang="en-US" sz="1200" dirty="0">
                  <a:solidFill>
                    <a:prstClr val="white"/>
                  </a:solidFill>
                </a:rPr>
                <a:t>while they transform </a:t>
              </a:r>
              <a:r>
                <a:rPr lang="en-US" sz="1200" dirty="0" smtClean="0">
                  <a:solidFill>
                    <a:prstClr val="white"/>
                  </a:solidFill>
                </a:rPr>
                <a:t/>
              </a:r>
              <a:br>
                <a:rPr lang="en-US" sz="1200" dirty="0" smtClean="0">
                  <a:solidFill>
                    <a:prstClr val="white"/>
                  </a:solidFill>
                </a:rPr>
              </a:br>
              <a:r>
                <a:rPr lang="en-US" sz="1200" dirty="0" smtClean="0">
                  <a:solidFill>
                    <a:prstClr val="white"/>
                  </a:solidFill>
                </a:rPr>
                <a:t>from </a:t>
              </a:r>
              <a:r>
                <a:rPr lang="en-US" sz="1200" dirty="0">
                  <a:solidFill>
                    <a:prstClr val="white"/>
                  </a:solidFill>
                </a:rPr>
                <a:t>the old style to </a:t>
              </a:r>
              <a:r>
                <a:rPr lang="en-US" sz="1200" dirty="0" smtClean="0">
                  <a:solidFill>
                    <a:prstClr val="white"/>
                  </a:solidFill>
                </a:rPr>
                <a:t/>
              </a:r>
              <a:br>
                <a:rPr lang="en-US" sz="1200" dirty="0" smtClean="0">
                  <a:solidFill>
                    <a:prstClr val="white"/>
                  </a:solidFill>
                </a:rPr>
              </a:br>
              <a:r>
                <a:rPr lang="en-US" sz="1200" dirty="0" smtClean="0">
                  <a:solidFill>
                    <a:prstClr val="white"/>
                  </a:solidFill>
                </a:rPr>
                <a:t>New </a:t>
              </a:r>
              <a:r>
                <a:rPr lang="en-US" sz="1200" dirty="0">
                  <a:solidFill>
                    <a:prstClr val="white"/>
                  </a:solidFill>
                </a:rPr>
                <a:t>Style of IT.</a:t>
              </a:r>
              <a:endParaRPr lang="en-US" sz="1200" b="1" dirty="0">
                <a:solidFill>
                  <a:prstClr val="white"/>
                </a:solidFill>
              </a:endParaRPr>
            </a:p>
            <a:p>
              <a:pPr algn="ctr" defTabSz="457200" fontAlgn="auto">
                <a:spcBef>
                  <a:spcPts val="0"/>
                </a:spcBef>
                <a:spcAft>
                  <a:spcPts val="0"/>
                </a:spcAft>
              </a:pPr>
              <a:endParaRPr lang="en-US" b="1" dirty="0">
                <a:solidFill>
                  <a:prstClr val="white"/>
                </a:solidFill>
              </a:endParaRPr>
            </a:p>
          </p:txBody>
        </p:sp>
        <p:sp>
          <p:nvSpPr>
            <p:cNvPr id="52" name="Round Diagonal Corner Rectangle 51"/>
            <p:cNvSpPr/>
            <p:nvPr/>
          </p:nvSpPr>
          <p:spPr>
            <a:xfrm flipH="1">
              <a:off x="2394066" y="3550954"/>
              <a:ext cx="6323671" cy="628858"/>
            </a:xfrm>
            <a:prstGeom prst="round2DiagRect">
              <a:avLst>
                <a:gd name="adj1" fmla="val 13509"/>
                <a:gd name="adj2" fmla="val 0"/>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lIns="43955" tIns="36576" rIns="43955" bIns="21978" rtlCol="0" anchor="ctr"/>
            <a:lstStyle/>
            <a:p>
              <a:pPr algn="ctr" defTabSz="99410" fontAlgn="auto">
                <a:lnSpc>
                  <a:spcPts val="1700"/>
                </a:lnSpc>
                <a:spcBef>
                  <a:spcPts val="0"/>
                </a:spcBef>
                <a:spcAft>
                  <a:spcPts val="92"/>
                </a:spcAft>
                <a:buSzPct val="100000"/>
              </a:pPr>
              <a:r>
                <a:rPr lang="en-US" sz="2000" b="1" dirty="0">
                  <a:solidFill>
                    <a:prstClr val="white"/>
                  </a:solidFill>
                  <a:cs typeface="HP Simplified" pitchFamily="34" charset="0"/>
                </a:rPr>
                <a:t>Innovative </a:t>
              </a:r>
              <a:r>
                <a:rPr lang="en-US" sz="2000" b="1" dirty="0" smtClean="0">
                  <a:solidFill>
                    <a:prstClr val="white"/>
                  </a:solidFill>
                  <a:cs typeface="HP Simplified" pitchFamily="34" charset="0"/>
                </a:rPr>
                <a:t>solutions</a:t>
              </a:r>
              <a:br>
                <a:rPr lang="en-US" sz="2000" b="1" dirty="0" smtClean="0">
                  <a:solidFill>
                    <a:prstClr val="white"/>
                  </a:solidFill>
                  <a:cs typeface="HP Simplified" pitchFamily="34" charset="0"/>
                </a:rPr>
              </a:br>
              <a:r>
                <a:rPr lang="en-US" sz="1600" dirty="0" smtClean="0">
                  <a:solidFill>
                    <a:prstClr val="white"/>
                  </a:solidFill>
                  <a:cs typeface="HP Simplified" pitchFamily="34" charset="0"/>
                </a:rPr>
                <a:t>Global practices</a:t>
              </a:r>
              <a:endParaRPr lang="en-US" sz="1600" dirty="0">
                <a:solidFill>
                  <a:prstClr val="white"/>
                </a:solidFill>
                <a:cs typeface="HP Simplified" pitchFamily="34" charset="0"/>
              </a:endParaRPr>
            </a:p>
          </p:txBody>
        </p:sp>
        <p:sp>
          <p:nvSpPr>
            <p:cNvPr id="53" name="Freeform 112"/>
            <p:cNvSpPr>
              <a:spLocks/>
            </p:cNvSpPr>
            <p:nvPr/>
          </p:nvSpPr>
          <p:spPr bwMode="auto">
            <a:xfrm flipH="1">
              <a:off x="4380817" y="2365788"/>
              <a:ext cx="148271" cy="191055"/>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3200" dirty="0">
                <a:solidFill>
                  <a:prstClr val="white"/>
                </a:solidFill>
              </a:endParaRPr>
            </a:p>
          </p:txBody>
        </p:sp>
        <p:sp>
          <p:nvSpPr>
            <p:cNvPr id="54" name="Freeform 112"/>
            <p:cNvSpPr>
              <a:spLocks/>
            </p:cNvSpPr>
            <p:nvPr/>
          </p:nvSpPr>
          <p:spPr bwMode="auto">
            <a:xfrm flipH="1">
              <a:off x="6583267" y="2365788"/>
              <a:ext cx="148271" cy="191055"/>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3200" dirty="0">
                <a:solidFill>
                  <a:prstClr val="white"/>
                </a:solidFill>
              </a:endParaRPr>
            </a:p>
          </p:txBody>
        </p:sp>
        <p:cxnSp>
          <p:nvCxnSpPr>
            <p:cNvPr id="55" name="Elbow Connector 54"/>
            <p:cNvCxnSpPr/>
            <p:nvPr/>
          </p:nvCxnSpPr>
          <p:spPr>
            <a:xfrm rot="5400000">
              <a:off x="5521802" y="1001413"/>
              <a:ext cx="68750" cy="4404846"/>
            </a:xfrm>
            <a:prstGeom prst="bentConnector3">
              <a:avLst>
                <a:gd name="adj1" fmla="val 432509"/>
              </a:avLst>
            </a:prstGeom>
            <a:ln w="57150" cmpd="sng">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6" name="Freeform 112"/>
            <p:cNvSpPr>
              <a:spLocks/>
            </p:cNvSpPr>
            <p:nvPr/>
          </p:nvSpPr>
          <p:spPr bwMode="auto">
            <a:xfrm rot="16200000" flipH="1">
              <a:off x="3277693" y="3144753"/>
              <a:ext cx="148271" cy="191055"/>
            </a:xfrm>
            <a:custGeom>
              <a:avLst/>
              <a:gdLst>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9762 w 10000"/>
                <a:gd name="connsiteY31" fmla="*/ 2532 h 10000"/>
                <a:gd name="connsiteX32" fmla="*/ 10000 w 10000"/>
                <a:gd name="connsiteY32" fmla="*/ 2876 h 10000"/>
                <a:gd name="connsiteX33" fmla="*/ 10000 w 10000"/>
                <a:gd name="connsiteY33" fmla="*/ 7124 h 10000"/>
                <a:gd name="connsiteX34" fmla="*/ 10000 w 10000"/>
                <a:gd name="connsiteY34" fmla="*/ 7468 h 10000"/>
                <a:gd name="connsiteX35" fmla="*/ 9762 w 10000"/>
                <a:gd name="connsiteY35" fmla="*/ 7468 h 10000"/>
                <a:gd name="connsiteX36" fmla="*/ 6429 w 10000"/>
                <a:gd name="connsiteY36" fmla="*/ 7468 h 10000"/>
                <a:gd name="connsiteX37" fmla="*/ 6429 w 10000"/>
                <a:gd name="connsiteY37" fmla="*/ 8498 h 10000"/>
                <a:gd name="connsiteX38" fmla="*/ 6429 w 10000"/>
                <a:gd name="connsiteY38" fmla="*/ 8498 h 10000"/>
                <a:gd name="connsiteX39" fmla="*/ 6399 w 10000"/>
                <a:gd name="connsiteY39" fmla="*/ 8841 h 10000"/>
                <a:gd name="connsiteX40" fmla="*/ 6369 w 10000"/>
                <a:gd name="connsiteY40" fmla="*/ 9099 h 10000"/>
                <a:gd name="connsiteX41" fmla="*/ 6310 w 10000"/>
                <a:gd name="connsiteY41" fmla="*/ 9356 h 10000"/>
                <a:gd name="connsiteX42" fmla="*/ 6190 w 10000"/>
                <a:gd name="connsiteY42" fmla="*/ 9571 h 10000"/>
                <a:gd name="connsiteX43" fmla="*/ 6071 w 10000"/>
                <a:gd name="connsiteY43" fmla="*/ 9742 h 10000"/>
                <a:gd name="connsiteX44" fmla="*/ 5952 w 10000"/>
                <a:gd name="connsiteY44" fmla="*/ 9871 h 10000"/>
                <a:gd name="connsiteX45" fmla="*/ 5774 w 10000"/>
                <a:gd name="connsiteY45" fmla="*/ 9957 h 10000"/>
                <a:gd name="connsiteX46" fmla="*/ 5625 w 10000"/>
                <a:gd name="connsiteY46" fmla="*/ 10000 h 10000"/>
                <a:gd name="connsiteX47" fmla="*/ 5625 w 10000"/>
                <a:gd name="connsiteY47"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2876 h 10000"/>
                <a:gd name="connsiteX32" fmla="*/ 10000 w 10000"/>
                <a:gd name="connsiteY32" fmla="*/ 7124 h 10000"/>
                <a:gd name="connsiteX33" fmla="*/ 10000 w 10000"/>
                <a:gd name="connsiteY33" fmla="*/ 7468 h 10000"/>
                <a:gd name="connsiteX34" fmla="*/ 9762 w 10000"/>
                <a:gd name="connsiteY34" fmla="*/ 7468 h 10000"/>
                <a:gd name="connsiteX35" fmla="*/ 6429 w 10000"/>
                <a:gd name="connsiteY35" fmla="*/ 7468 h 10000"/>
                <a:gd name="connsiteX36" fmla="*/ 6429 w 10000"/>
                <a:gd name="connsiteY36" fmla="*/ 8498 h 10000"/>
                <a:gd name="connsiteX37" fmla="*/ 6429 w 10000"/>
                <a:gd name="connsiteY37" fmla="*/ 8498 h 10000"/>
                <a:gd name="connsiteX38" fmla="*/ 6399 w 10000"/>
                <a:gd name="connsiteY38" fmla="*/ 8841 h 10000"/>
                <a:gd name="connsiteX39" fmla="*/ 6369 w 10000"/>
                <a:gd name="connsiteY39" fmla="*/ 9099 h 10000"/>
                <a:gd name="connsiteX40" fmla="*/ 6310 w 10000"/>
                <a:gd name="connsiteY40" fmla="*/ 9356 h 10000"/>
                <a:gd name="connsiteX41" fmla="*/ 6190 w 10000"/>
                <a:gd name="connsiteY41" fmla="*/ 9571 h 10000"/>
                <a:gd name="connsiteX42" fmla="*/ 6071 w 10000"/>
                <a:gd name="connsiteY42" fmla="*/ 9742 h 10000"/>
                <a:gd name="connsiteX43" fmla="*/ 5952 w 10000"/>
                <a:gd name="connsiteY43" fmla="*/ 9871 h 10000"/>
                <a:gd name="connsiteX44" fmla="*/ 5774 w 10000"/>
                <a:gd name="connsiteY44" fmla="*/ 9957 h 10000"/>
                <a:gd name="connsiteX45" fmla="*/ 5625 w 10000"/>
                <a:gd name="connsiteY45" fmla="*/ 10000 h 10000"/>
                <a:gd name="connsiteX46" fmla="*/ 5625 w 10000"/>
                <a:gd name="connsiteY46"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9762 w 10000"/>
                <a:gd name="connsiteY33" fmla="*/ 7468 h 10000"/>
                <a:gd name="connsiteX34" fmla="*/ 6429 w 10000"/>
                <a:gd name="connsiteY34" fmla="*/ 7468 h 10000"/>
                <a:gd name="connsiteX35" fmla="*/ 6429 w 10000"/>
                <a:gd name="connsiteY35" fmla="*/ 8498 h 10000"/>
                <a:gd name="connsiteX36" fmla="*/ 6429 w 10000"/>
                <a:gd name="connsiteY36" fmla="*/ 8498 h 10000"/>
                <a:gd name="connsiteX37" fmla="*/ 6399 w 10000"/>
                <a:gd name="connsiteY37" fmla="*/ 8841 h 10000"/>
                <a:gd name="connsiteX38" fmla="*/ 6369 w 10000"/>
                <a:gd name="connsiteY38" fmla="*/ 9099 h 10000"/>
                <a:gd name="connsiteX39" fmla="*/ 6310 w 10000"/>
                <a:gd name="connsiteY39" fmla="*/ 9356 h 10000"/>
                <a:gd name="connsiteX40" fmla="*/ 6190 w 10000"/>
                <a:gd name="connsiteY40" fmla="*/ 9571 h 10000"/>
                <a:gd name="connsiteX41" fmla="*/ 6071 w 10000"/>
                <a:gd name="connsiteY41" fmla="*/ 9742 h 10000"/>
                <a:gd name="connsiteX42" fmla="*/ 5952 w 10000"/>
                <a:gd name="connsiteY42" fmla="*/ 9871 h 10000"/>
                <a:gd name="connsiteX43" fmla="*/ 5774 w 10000"/>
                <a:gd name="connsiteY43" fmla="*/ 9957 h 10000"/>
                <a:gd name="connsiteX44" fmla="*/ 5625 w 10000"/>
                <a:gd name="connsiteY44" fmla="*/ 10000 h 10000"/>
                <a:gd name="connsiteX45" fmla="*/ 5625 w 10000"/>
                <a:gd name="connsiteY45"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10000 w 10000"/>
                <a:gd name="connsiteY32" fmla="*/ 7468 h 10000"/>
                <a:gd name="connsiteX33" fmla="*/ 6429 w 10000"/>
                <a:gd name="connsiteY33" fmla="*/ 7468 h 10000"/>
                <a:gd name="connsiteX34" fmla="*/ 6429 w 10000"/>
                <a:gd name="connsiteY34" fmla="*/ 8498 h 10000"/>
                <a:gd name="connsiteX35" fmla="*/ 6429 w 10000"/>
                <a:gd name="connsiteY35" fmla="*/ 8498 h 10000"/>
                <a:gd name="connsiteX36" fmla="*/ 6399 w 10000"/>
                <a:gd name="connsiteY36" fmla="*/ 8841 h 10000"/>
                <a:gd name="connsiteX37" fmla="*/ 6369 w 10000"/>
                <a:gd name="connsiteY37" fmla="*/ 9099 h 10000"/>
                <a:gd name="connsiteX38" fmla="*/ 6310 w 10000"/>
                <a:gd name="connsiteY38" fmla="*/ 9356 h 10000"/>
                <a:gd name="connsiteX39" fmla="*/ 6190 w 10000"/>
                <a:gd name="connsiteY39" fmla="*/ 9571 h 10000"/>
                <a:gd name="connsiteX40" fmla="*/ 6071 w 10000"/>
                <a:gd name="connsiteY40" fmla="*/ 9742 h 10000"/>
                <a:gd name="connsiteX41" fmla="*/ 5952 w 10000"/>
                <a:gd name="connsiteY41" fmla="*/ 9871 h 10000"/>
                <a:gd name="connsiteX42" fmla="*/ 5774 w 10000"/>
                <a:gd name="connsiteY42" fmla="*/ 9957 h 10000"/>
                <a:gd name="connsiteX43" fmla="*/ 5625 w 10000"/>
                <a:gd name="connsiteY43" fmla="*/ 10000 h 10000"/>
                <a:gd name="connsiteX44" fmla="*/ 5625 w 10000"/>
                <a:gd name="connsiteY44" fmla="*/ 10000 h 10000"/>
                <a:gd name="connsiteX0" fmla="*/ 5625 w 10000"/>
                <a:gd name="connsiteY0" fmla="*/ 10000 h 10000"/>
                <a:gd name="connsiteX1" fmla="*/ 5625 w 10000"/>
                <a:gd name="connsiteY1" fmla="*/ 10000 h 10000"/>
                <a:gd name="connsiteX2" fmla="*/ 5476 w 10000"/>
                <a:gd name="connsiteY2" fmla="*/ 9957 h 10000"/>
                <a:gd name="connsiteX3" fmla="*/ 5357 w 10000"/>
                <a:gd name="connsiteY3" fmla="*/ 9914 h 10000"/>
                <a:gd name="connsiteX4" fmla="*/ 5089 w 10000"/>
                <a:gd name="connsiteY4" fmla="*/ 9785 h 10000"/>
                <a:gd name="connsiteX5" fmla="*/ 536 w 10000"/>
                <a:gd name="connsiteY5" fmla="*/ 6094 h 10000"/>
                <a:gd name="connsiteX6" fmla="*/ 536 w 10000"/>
                <a:gd name="connsiteY6" fmla="*/ 6094 h 10000"/>
                <a:gd name="connsiteX7" fmla="*/ 298 w 10000"/>
                <a:gd name="connsiteY7" fmla="*/ 5880 h 10000"/>
                <a:gd name="connsiteX8" fmla="*/ 119 w 10000"/>
                <a:gd name="connsiteY8" fmla="*/ 5579 h 10000"/>
                <a:gd name="connsiteX9" fmla="*/ 30 w 10000"/>
                <a:gd name="connsiteY9" fmla="*/ 5322 h 10000"/>
                <a:gd name="connsiteX10" fmla="*/ 0 w 10000"/>
                <a:gd name="connsiteY10" fmla="*/ 4979 h 10000"/>
                <a:gd name="connsiteX11" fmla="*/ 0 w 10000"/>
                <a:gd name="connsiteY11" fmla="*/ 4979 h 10000"/>
                <a:gd name="connsiteX12" fmla="*/ 30 w 10000"/>
                <a:gd name="connsiteY12" fmla="*/ 4678 h 10000"/>
                <a:gd name="connsiteX13" fmla="*/ 119 w 10000"/>
                <a:gd name="connsiteY13" fmla="*/ 4378 h 10000"/>
                <a:gd name="connsiteX14" fmla="*/ 298 w 10000"/>
                <a:gd name="connsiteY14" fmla="*/ 4120 h 10000"/>
                <a:gd name="connsiteX15" fmla="*/ 536 w 10000"/>
                <a:gd name="connsiteY15" fmla="*/ 3906 h 10000"/>
                <a:gd name="connsiteX16" fmla="*/ 5089 w 10000"/>
                <a:gd name="connsiteY16" fmla="*/ 215 h 10000"/>
                <a:gd name="connsiteX17" fmla="*/ 5089 w 10000"/>
                <a:gd name="connsiteY17" fmla="*/ 215 h 10000"/>
                <a:gd name="connsiteX18" fmla="*/ 5357 w 10000"/>
                <a:gd name="connsiteY18" fmla="*/ 86 h 10000"/>
                <a:gd name="connsiteX19" fmla="*/ 5476 w 10000"/>
                <a:gd name="connsiteY19" fmla="*/ 43 h 10000"/>
                <a:gd name="connsiteX20" fmla="*/ 5625 w 10000"/>
                <a:gd name="connsiteY20" fmla="*/ 0 h 10000"/>
                <a:gd name="connsiteX21" fmla="*/ 5625 w 10000"/>
                <a:gd name="connsiteY21" fmla="*/ 0 h 10000"/>
                <a:gd name="connsiteX22" fmla="*/ 5774 w 10000"/>
                <a:gd name="connsiteY22" fmla="*/ 43 h 10000"/>
                <a:gd name="connsiteX23" fmla="*/ 5923 w 10000"/>
                <a:gd name="connsiteY23" fmla="*/ 86 h 10000"/>
                <a:gd name="connsiteX24" fmla="*/ 6042 w 10000"/>
                <a:gd name="connsiteY24" fmla="*/ 215 h 10000"/>
                <a:gd name="connsiteX25" fmla="*/ 6161 w 10000"/>
                <a:gd name="connsiteY25" fmla="*/ 386 h 10000"/>
                <a:gd name="connsiteX26" fmla="*/ 6280 w 10000"/>
                <a:gd name="connsiteY26" fmla="*/ 558 h 10000"/>
                <a:gd name="connsiteX27" fmla="*/ 6369 w 10000"/>
                <a:gd name="connsiteY27" fmla="*/ 815 h 10000"/>
                <a:gd name="connsiteX28" fmla="*/ 6399 w 10000"/>
                <a:gd name="connsiteY28" fmla="*/ 1116 h 10000"/>
                <a:gd name="connsiteX29" fmla="*/ 6429 w 10000"/>
                <a:gd name="connsiteY29" fmla="*/ 1502 h 10000"/>
                <a:gd name="connsiteX30" fmla="*/ 6429 w 10000"/>
                <a:gd name="connsiteY30" fmla="*/ 2532 h 10000"/>
                <a:gd name="connsiteX31" fmla="*/ 10000 w 10000"/>
                <a:gd name="connsiteY31" fmla="*/ 7124 h 10000"/>
                <a:gd name="connsiteX32" fmla="*/ 6429 w 10000"/>
                <a:gd name="connsiteY32" fmla="*/ 7468 h 10000"/>
                <a:gd name="connsiteX33" fmla="*/ 6429 w 10000"/>
                <a:gd name="connsiteY33" fmla="*/ 8498 h 10000"/>
                <a:gd name="connsiteX34" fmla="*/ 6429 w 10000"/>
                <a:gd name="connsiteY34" fmla="*/ 8498 h 10000"/>
                <a:gd name="connsiteX35" fmla="*/ 6399 w 10000"/>
                <a:gd name="connsiteY35" fmla="*/ 8841 h 10000"/>
                <a:gd name="connsiteX36" fmla="*/ 6369 w 10000"/>
                <a:gd name="connsiteY36" fmla="*/ 9099 h 10000"/>
                <a:gd name="connsiteX37" fmla="*/ 6310 w 10000"/>
                <a:gd name="connsiteY37" fmla="*/ 9356 h 10000"/>
                <a:gd name="connsiteX38" fmla="*/ 6190 w 10000"/>
                <a:gd name="connsiteY38" fmla="*/ 9571 h 10000"/>
                <a:gd name="connsiteX39" fmla="*/ 6071 w 10000"/>
                <a:gd name="connsiteY39" fmla="*/ 9742 h 10000"/>
                <a:gd name="connsiteX40" fmla="*/ 5952 w 10000"/>
                <a:gd name="connsiteY40" fmla="*/ 9871 h 10000"/>
                <a:gd name="connsiteX41" fmla="*/ 5774 w 10000"/>
                <a:gd name="connsiteY41" fmla="*/ 9957 h 10000"/>
                <a:gd name="connsiteX42" fmla="*/ 5625 w 10000"/>
                <a:gd name="connsiteY42" fmla="*/ 10000 h 10000"/>
                <a:gd name="connsiteX43" fmla="*/ 5625 w 10000"/>
                <a:gd name="connsiteY43" fmla="*/ 10000 h 10000"/>
                <a:gd name="connsiteX0" fmla="*/ 5625 w 6429"/>
                <a:gd name="connsiteY0" fmla="*/ 10000 h 10000"/>
                <a:gd name="connsiteX1" fmla="*/ 5625 w 6429"/>
                <a:gd name="connsiteY1" fmla="*/ 10000 h 10000"/>
                <a:gd name="connsiteX2" fmla="*/ 5476 w 6429"/>
                <a:gd name="connsiteY2" fmla="*/ 9957 h 10000"/>
                <a:gd name="connsiteX3" fmla="*/ 5357 w 6429"/>
                <a:gd name="connsiteY3" fmla="*/ 9914 h 10000"/>
                <a:gd name="connsiteX4" fmla="*/ 5089 w 6429"/>
                <a:gd name="connsiteY4" fmla="*/ 9785 h 10000"/>
                <a:gd name="connsiteX5" fmla="*/ 536 w 6429"/>
                <a:gd name="connsiteY5" fmla="*/ 6094 h 10000"/>
                <a:gd name="connsiteX6" fmla="*/ 536 w 6429"/>
                <a:gd name="connsiteY6" fmla="*/ 6094 h 10000"/>
                <a:gd name="connsiteX7" fmla="*/ 298 w 6429"/>
                <a:gd name="connsiteY7" fmla="*/ 5880 h 10000"/>
                <a:gd name="connsiteX8" fmla="*/ 119 w 6429"/>
                <a:gd name="connsiteY8" fmla="*/ 5579 h 10000"/>
                <a:gd name="connsiteX9" fmla="*/ 30 w 6429"/>
                <a:gd name="connsiteY9" fmla="*/ 5322 h 10000"/>
                <a:gd name="connsiteX10" fmla="*/ 0 w 6429"/>
                <a:gd name="connsiteY10" fmla="*/ 4979 h 10000"/>
                <a:gd name="connsiteX11" fmla="*/ 0 w 6429"/>
                <a:gd name="connsiteY11" fmla="*/ 4979 h 10000"/>
                <a:gd name="connsiteX12" fmla="*/ 30 w 6429"/>
                <a:gd name="connsiteY12" fmla="*/ 4678 h 10000"/>
                <a:gd name="connsiteX13" fmla="*/ 119 w 6429"/>
                <a:gd name="connsiteY13" fmla="*/ 4378 h 10000"/>
                <a:gd name="connsiteX14" fmla="*/ 298 w 6429"/>
                <a:gd name="connsiteY14" fmla="*/ 4120 h 10000"/>
                <a:gd name="connsiteX15" fmla="*/ 536 w 6429"/>
                <a:gd name="connsiteY15" fmla="*/ 3906 h 10000"/>
                <a:gd name="connsiteX16" fmla="*/ 5089 w 6429"/>
                <a:gd name="connsiteY16" fmla="*/ 215 h 10000"/>
                <a:gd name="connsiteX17" fmla="*/ 5089 w 6429"/>
                <a:gd name="connsiteY17" fmla="*/ 215 h 10000"/>
                <a:gd name="connsiteX18" fmla="*/ 5357 w 6429"/>
                <a:gd name="connsiteY18" fmla="*/ 86 h 10000"/>
                <a:gd name="connsiteX19" fmla="*/ 5476 w 6429"/>
                <a:gd name="connsiteY19" fmla="*/ 43 h 10000"/>
                <a:gd name="connsiteX20" fmla="*/ 5625 w 6429"/>
                <a:gd name="connsiteY20" fmla="*/ 0 h 10000"/>
                <a:gd name="connsiteX21" fmla="*/ 5625 w 6429"/>
                <a:gd name="connsiteY21" fmla="*/ 0 h 10000"/>
                <a:gd name="connsiteX22" fmla="*/ 5774 w 6429"/>
                <a:gd name="connsiteY22" fmla="*/ 43 h 10000"/>
                <a:gd name="connsiteX23" fmla="*/ 5923 w 6429"/>
                <a:gd name="connsiteY23" fmla="*/ 86 h 10000"/>
                <a:gd name="connsiteX24" fmla="*/ 6042 w 6429"/>
                <a:gd name="connsiteY24" fmla="*/ 215 h 10000"/>
                <a:gd name="connsiteX25" fmla="*/ 6161 w 6429"/>
                <a:gd name="connsiteY25" fmla="*/ 386 h 10000"/>
                <a:gd name="connsiteX26" fmla="*/ 6280 w 6429"/>
                <a:gd name="connsiteY26" fmla="*/ 558 h 10000"/>
                <a:gd name="connsiteX27" fmla="*/ 6369 w 6429"/>
                <a:gd name="connsiteY27" fmla="*/ 815 h 10000"/>
                <a:gd name="connsiteX28" fmla="*/ 6399 w 6429"/>
                <a:gd name="connsiteY28" fmla="*/ 1116 h 10000"/>
                <a:gd name="connsiteX29" fmla="*/ 6429 w 6429"/>
                <a:gd name="connsiteY29" fmla="*/ 1502 h 10000"/>
                <a:gd name="connsiteX30" fmla="*/ 6429 w 6429"/>
                <a:gd name="connsiteY30" fmla="*/ 2532 h 10000"/>
                <a:gd name="connsiteX31" fmla="*/ 6429 w 6429"/>
                <a:gd name="connsiteY31" fmla="*/ 7468 h 10000"/>
                <a:gd name="connsiteX32" fmla="*/ 6429 w 6429"/>
                <a:gd name="connsiteY32" fmla="*/ 8498 h 10000"/>
                <a:gd name="connsiteX33" fmla="*/ 6429 w 6429"/>
                <a:gd name="connsiteY33" fmla="*/ 8498 h 10000"/>
                <a:gd name="connsiteX34" fmla="*/ 6399 w 6429"/>
                <a:gd name="connsiteY34" fmla="*/ 8841 h 10000"/>
                <a:gd name="connsiteX35" fmla="*/ 6369 w 6429"/>
                <a:gd name="connsiteY35" fmla="*/ 9099 h 10000"/>
                <a:gd name="connsiteX36" fmla="*/ 6310 w 6429"/>
                <a:gd name="connsiteY36" fmla="*/ 9356 h 10000"/>
                <a:gd name="connsiteX37" fmla="*/ 6190 w 6429"/>
                <a:gd name="connsiteY37" fmla="*/ 9571 h 10000"/>
                <a:gd name="connsiteX38" fmla="*/ 6071 w 6429"/>
                <a:gd name="connsiteY38" fmla="*/ 9742 h 10000"/>
                <a:gd name="connsiteX39" fmla="*/ 5952 w 6429"/>
                <a:gd name="connsiteY39" fmla="*/ 9871 h 10000"/>
                <a:gd name="connsiteX40" fmla="*/ 5774 w 6429"/>
                <a:gd name="connsiteY40" fmla="*/ 9957 h 10000"/>
                <a:gd name="connsiteX41" fmla="*/ 5625 w 6429"/>
                <a:gd name="connsiteY41" fmla="*/ 10000 h 10000"/>
                <a:gd name="connsiteX42" fmla="*/ 5625 w 6429"/>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29" h="10000">
                  <a:moveTo>
                    <a:pt x="5625" y="10000"/>
                  </a:moveTo>
                  <a:lnTo>
                    <a:pt x="5625" y="10000"/>
                  </a:lnTo>
                  <a:lnTo>
                    <a:pt x="5476" y="9957"/>
                  </a:lnTo>
                  <a:cubicBezTo>
                    <a:pt x="5436" y="9943"/>
                    <a:pt x="5397" y="9928"/>
                    <a:pt x="5357" y="9914"/>
                  </a:cubicBezTo>
                  <a:lnTo>
                    <a:pt x="5089" y="9785"/>
                  </a:lnTo>
                  <a:lnTo>
                    <a:pt x="536" y="6094"/>
                  </a:lnTo>
                  <a:lnTo>
                    <a:pt x="536" y="6094"/>
                  </a:lnTo>
                  <a:lnTo>
                    <a:pt x="298" y="5880"/>
                  </a:lnTo>
                  <a:cubicBezTo>
                    <a:pt x="238" y="5780"/>
                    <a:pt x="179" y="5679"/>
                    <a:pt x="119" y="5579"/>
                  </a:cubicBezTo>
                  <a:cubicBezTo>
                    <a:pt x="89" y="5493"/>
                    <a:pt x="60" y="5408"/>
                    <a:pt x="30" y="5322"/>
                  </a:cubicBezTo>
                  <a:cubicBezTo>
                    <a:pt x="20" y="5208"/>
                    <a:pt x="10" y="5093"/>
                    <a:pt x="0" y="4979"/>
                  </a:cubicBezTo>
                  <a:lnTo>
                    <a:pt x="0" y="4979"/>
                  </a:lnTo>
                  <a:cubicBezTo>
                    <a:pt x="10" y="4879"/>
                    <a:pt x="20" y="4778"/>
                    <a:pt x="30" y="4678"/>
                  </a:cubicBezTo>
                  <a:cubicBezTo>
                    <a:pt x="60" y="4578"/>
                    <a:pt x="89" y="4478"/>
                    <a:pt x="119" y="4378"/>
                  </a:cubicBezTo>
                  <a:lnTo>
                    <a:pt x="298" y="4120"/>
                  </a:lnTo>
                  <a:lnTo>
                    <a:pt x="536" y="3906"/>
                  </a:lnTo>
                  <a:lnTo>
                    <a:pt x="5089" y="215"/>
                  </a:lnTo>
                  <a:lnTo>
                    <a:pt x="5089" y="215"/>
                  </a:lnTo>
                  <a:lnTo>
                    <a:pt x="5357" y="86"/>
                  </a:lnTo>
                  <a:cubicBezTo>
                    <a:pt x="5397" y="72"/>
                    <a:pt x="5436" y="57"/>
                    <a:pt x="5476" y="43"/>
                  </a:cubicBezTo>
                  <a:lnTo>
                    <a:pt x="5625" y="0"/>
                  </a:lnTo>
                  <a:lnTo>
                    <a:pt x="5625" y="0"/>
                  </a:lnTo>
                  <a:lnTo>
                    <a:pt x="5774" y="43"/>
                  </a:lnTo>
                  <a:lnTo>
                    <a:pt x="5923" y="86"/>
                  </a:lnTo>
                  <a:lnTo>
                    <a:pt x="6042" y="215"/>
                  </a:lnTo>
                  <a:cubicBezTo>
                    <a:pt x="6082" y="272"/>
                    <a:pt x="6121" y="329"/>
                    <a:pt x="6161" y="386"/>
                  </a:cubicBezTo>
                  <a:cubicBezTo>
                    <a:pt x="6201" y="443"/>
                    <a:pt x="6240" y="501"/>
                    <a:pt x="6280" y="558"/>
                  </a:cubicBezTo>
                  <a:cubicBezTo>
                    <a:pt x="6310" y="644"/>
                    <a:pt x="6339" y="729"/>
                    <a:pt x="6369" y="815"/>
                  </a:cubicBezTo>
                  <a:cubicBezTo>
                    <a:pt x="6379" y="915"/>
                    <a:pt x="6389" y="1016"/>
                    <a:pt x="6399" y="1116"/>
                  </a:cubicBezTo>
                  <a:cubicBezTo>
                    <a:pt x="6409" y="1245"/>
                    <a:pt x="6419" y="1373"/>
                    <a:pt x="6429" y="1502"/>
                  </a:cubicBezTo>
                  <a:lnTo>
                    <a:pt x="6429" y="2532"/>
                  </a:lnTo>
                  <a:lnTo>
                    <a:pt x="6429" y="7468"/>
                  </a:lnTo>
                  <a:lnTo>
                    <a:pt x="6429" y="8498"/>
                  </a:lnTo>
                  <a:lnTo>
                    <a:pt x="6429" y="8498"/>
                  </a:lnTo>
                  <a:cubicBezTo>
                    <a:pt x="6419" y="8612"/>
                    <a:pt x="6409" y="8727"/>
                    <a:pt x="6399" y="8841"/>
                  </a:cubicBezTo>
                  <a:lnTo>
                    <a:pt x="6369" y="9099"/>
                  </a:lnTo>
                  <a:cubicBezTo>
                    <a:pt x="6349" y="9185"/>
                    <a:pt x="6330" y="9270"/>
                    <a:pt x="6310" y="9356"/>
                  </a:cubicBezTo>
                  <a:lnTo>
                    <a:pt x="6190" y="9571"/>
                  </a:lnTo>
                  <a:cubicBezTo>
                    <a:pt x="6150" y="9628"/>
                    <a:pt x="6111" y="9685"/>
                    <a:pt x="6071" y="9742"/>
                  </a:cubicBezTo>
                  <a:lnTo>
                    <a:pt x="5952" y="9871"/>
                  </a:lnTo>
                  <a:lnTo>
                    <a:pt x="5774" y="9957"/>
                  </a:lnTo>
                  <a:lnTo>
                    <a:pt x="5625" y="10000"/>
                  </a:lnTo>
                  <a:lnTo>
                    <a:pt x="5625" y="1000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3200" dirty="0">
                <a:solidFill>
                  <a:prstClr val="white"/>
                </a:solidFill>
              </a:endParaRPr>
            </a:p>
          </p:txBody>
        </p:sp>
      </p:grpSp>
    </p:spTree>
    <p:extLst>
      <p:ext uri="{BB962C8B-B14F-4D97-AF65-F5344CB8AC3E}">
        <p14:creationId xmlns:p14="http://schemas.microsoft.com/office/powerpoint/2010/main" val="125396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434" y="4759197"/>
            <a:ext cx="5570108" cy="3843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ubtitle 5"/>
          <p:cNvSpPr>
            <a:spLocks noGrp="1"/>
          </p:cNvSpPr>
          <p:nvPr>
            <p:ph type="subTitle" idx="1"/>
          </p:nvPr>
        </p:nvSpPr>
        <p:spPr>
          <a:xfrm>
            <a:off x="322309" y="696742"/>
            <a:ext cx="8460105" cy="377026"/>
          </a:xfrm>
        </p:spPr>
        <p:txBody>
          <a:bodyPr/>
          <a:lstStyle/>
          <a:p>
            <a:r>
              <a:rPr lang="en-US" dirty="0"/>
              <a:t>Delivering innovation and client value</a:t>
            </a:r>
          </a:p>
        </p:txBody>
      </p:sp>
      <p:sp>
        <p:nvSpPr>
          <p:cNvPr id="5" name="Title 4"/>
          <p:cNvSpPr>
            <a:spLocks noGrp="1"/>
          </p:cNvSpPr>
          <p:nvPr>
            <p:ph type="title"/>
          </p:nvPr>
        </p:nvSpPr>
        <p:spPr/>
        <p:txBody>
          <a:bodyPr/>
          <a:lstStyle/>
          <a:p>
            <a:r>
              <a:rPr lang="en-US" dirty="0"/>
              <a:t>Services across seven interconnected practices</a:t>
            </a:r>
          </a:p>
        </p:txBody>
      </p:sp>
      <p:sp>
        <p:nvSpPr>
          <p:cNvPr id="14" name="Text Placeholder 6"/>
          <p:cNvSpPr txBox="1">
            <a:spLocks/>
          </p:cNvSpPr>
          <p:nvPr/>
        </p:nvSpPr>
        <p:spPr bwMode="black">
          <a:xfrm>
            <a:off x="749840" y="3519039"/>
            <a:ext cx="1250950" cy="477172"/>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4" indent="0" fontAlgn="auto">
              <a:lnSpc>
                <a:spcPct val="80000"/>
              </a:lnSpc>
              <a:spcAft>
                <a:spcPts val="0"/>
              </a:spcAft>
              <a:buFont typeface="Arial"/>
              <a:buNone/>
            </a:pPr>
            <a:r>
              <a:rPr lang="en-US" sz="1800" b="1" dirty="0" smtClean="0">
                <a:solidFill>
                  <a:srgbClr val="0096D6"/>
                </a:solidFill>
              </a:rPr>
              <a:t>Industry </a:t>
            </a:r>
            <a:br>
              <a:rPr lang="en-US" sz="1800" b="1" dirty="0" smtClean="0">
                <a:solidFill>
                  <a:srgbClr val="0096D6"/>
                </a:solidFill>
              </a:rPr>
            </a:br>
            <a:r>
              <a:rPr lang="en-US" sz="1800" b="1" dirty="0" smtClean="0">
                <a:solidFill>
                  <a:srgbClr val="0096D6"/>
                </a:solidFill>
              </a:rPr>
              <a:t>outcomes</a:t>
            </a:r>
            <a:endParaRPr lang="en-US" sz="1600" dirty="0"/>
          </a:p>
        </p:txBody>
      </p:sp>
      <p:sp>
        <p:nvSpPr>
          <p:cNvPr id="15" name="Text Placeholder 6"/>
          <p:cNvSpPr txBox="1">
            <a:spLocks/>
          </p:cNvSpPr>
          <p:nvPr/>
        </p:nvSpPr>
        <p:spPr bwMode="black">
          <a:xfrm>
            <a:off x="2000017" y="2816645"/>
            <a:ext cx="296079" cy="262618"/>
          </a:xfrm>
          <a:prstGeom prst="rect">
            <a:avLst/>
          </a:prstGeom>
          <a:noFill/>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4" indent="0" algn="ctr" fontAlgn="auto">
              <a:lnSpc>
                <a:spcPts val="1100"/>
              </a:lnSpc>
              <a:buFont typeface="HP Simplified" pitchFamily="34" charset="0"/>
              <a:buNone/>
            </a:pPr>
            <a:r>
              <a:rPr lang="en-US" sz="1600" b="1" dirty="0" smtClean="0">
                <a:solidFill>
                  <a:prstClr val="black"/>
                </a:solidFill>
              </a:rPr>
              <a:t>HP</a:t>
            </a:r>
            <a:endParaRPr lang="en-US" sz="1600" dirty="0">
              <a:solidFill>
                <a:prstClr val="black"/>
              </a:solidFill>
            </a:endParaRPr>
          </a:p>
        </p:txBody>
      </p:sp>
      <p:sp>
        <p:nvSpPr>
          <p:cNvPr id="16" name="Text Placeholder 6"/>
          <p:cNvSpPr txBox="1">
            <a:spLocks/>
          </p:cNvSpPr>
          <p:nvPr/>
        </p:nvSpPr>
        <p:spPr bwMode="black">
          <a:xfrm>
            <a:off x="3395137" y="3234011"/>
            <a:ext cx="1281733" cy="396326"/>
          </a:xfrm>
          <a:prstGeom prst="rect">
            <a:avLst/>
          </a:prstGeom>
        </p:spPr>
        <p:txBody>
          <a:bodyPr vert="horz" wrap="square" lIns="0" tIns="0" rIns="0" bIns="0" rtlCol="0">
            <a:noAutofit/>
          </a:bodyPr>
          <a:lstStyle>
            <a:lvl1pPr indent="0">
              <a:lnSpc>
                <a:spcPct val="100000"/>
              </a:lnSpc>
              <a:spcBef>
                <a:spcPts val="0"/>
              </a:spcBef>
              <a:spcAft>
                <a:spcPts val="400"/>
              </a:spcAft>
              <a:buSzPct val="100000"/>
              <a:buFont typeface="Arial"/>
              <a:buNone/>
              <a:defRPr b="1" i="0">
                <a:solidFill>
                  <a:schemeClr val="accent1"/>
                </a:solidFill>
                <a:latin typeface="HP Simplified" pitchFamily="34" charset="0"/>
                <a:cs typeface="HP Simplified" pitchFamily="34" charset="0"/>
              </a:defRPr>
            </a:lvl1pPr>
            <a:lvl2pPr marL="0" indent="0" defTabSz="430213">
              <a:lnSpc>
                <a:spcPct val="100000"/>
              </a:lnSpc>
              <a:spcBef>
                <a:spcPts val="0"/>
              </a:spcBef>
              <a:spcAft>
                <a:spcPts val="400"/>
              </a:spcAft>
              <a:buSzPct val="100000"/>
              <a:buFont typeface="Lucida Grande"/>
              <a:buNone/>
              <a:defRPr sz="1600" b="0" i="0">
                <a:solidFill>
                  <a:srgbClr val="000000"/>
                </a:solidFill>
                <a:latin typeface="HP Simplified" pitchFamily="34" charset="0"/>
                <a:cs typeface="HP Simplified" pitchFamily="34" charset="0"/>
              </a:defRPr>
            </a:lvl2pPr>
            <a:lvl3pPr marL="169863" indent="-169863">
              <a:lnSpc>
                <a:spcPct val="100000"/>
              </a:lnSpc>
              <a:spcBef>
                <a:spcPts val="0"/>
              </a:spcBef>
              <a:spcAft>
                <a:spcPts val="400"/>
              </a:spcAft>
              <a:buFont typeface="Arial"/>
              <a:buChar char="•"/>
              <a:defRPr sz="1400" b="0" i="0">
                <a:solidFill>
                  <a:srgbClr val="000000"/>
                </a:solidFill>
                <a:latin typeface="HP Simplified" pitchFamily="34" charset="0"/>
                <a:cs typeface="HP Simplified" pitchFamily="34" charset="0"/>
              </a:defRPr>
            </a:lvl3pPr>
            <a:lvl4pPr marL="341313" indent="-180975">
              <a:lnSpc>
                <a:spcPct val="100000"/>
              </a:lnSpc>
              <a:spcBef>
                <a:spcPts val="0"/>
              </a:spcBef>
              <a:spcAft>
                <a:spcPts val="400"/>
              </a:spcAft>
              <a:buSzPct val="80000"/>
              <a:buFont typeface="Lucida Grande"/>
              <a:buChar char="−"/>
              <a:defRPr lang="en-US" sz="1400" b="0" i="0" dirty="0" smtClean="0">
                <a:solidFill>
                  <a:srgbClr val="000000"/>
                </a:solidFill>
                <a:latin typeface="HP Simplified" pitchFamily="34" charset="0"/>
                <a:cs typeface="HP Simplified" pitchFamily="34" charset="0"/>
              </a:defRPr>
            </a:lvl4pPr>
            <a:lvl5pPr marL="0" lvl="4" indent="0">
              <a:lnSpc>
                <a:spcPct val="80000"/>
              </a:lnSpc>
              <a:spcBef>
                <a:spcPts val="0"/>
              </a:spcBef>
              <a:spcAft>
                <a:spcPts val="0"/>
              </a:spcAft>
              <a:buFont typeface="Arial"/>
              <a:buNone/>
              <a:tabLst/>
              <a:defRPr b="1" i="0">
                <a:solidFill>
                  <a:schemeClr val="accent1"/>
                </a:solidFill>
                <a:latin typeface="HP Simplified" pitchFamily="34" charset="0"/>
                <a:cs typeface="HP Simplified" pitchFamily="34" charset="0"/>
              </a:defRPr>
            </a:lvl5pPr>
            <a:lvl6pPr indent="0">
              <a:lnSpc>
                <a:spcPts val="2500"/>
              </a:lnSpc>
              <a:spcBef>
                <a:spcPct val="20000"/>
              </a:spcBef>
              <a:buFont typeface="Arial"/>
              <a:buNone/>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4" algn="r" defTabSz="457200" fontAlgn="auto"/>
            <a:r>
              <a:rPr lang="en-US" dirty="0" smtClean="0">
                <a:solidFill>
                  <a:srgbClr val="0096D6"/>
                </a:solidFill>
              </a:rPr>
              <a:t>Applications</a:t>
            </a:r>
            <a:endParaRPr lang="en-US" dirty="0">
              <a:solidFill>
                <a:srgbClr val="0096D6"/>
              </a:solidFill>
            </a:endParaRPr>
          </a:p>
        </p:txBody>
      </p:sp>
      <p:sp>
        <p:nvSpPr>
          <p:cNvPr id="17" name="Text Placeholder 6"/>
          <p:cNvSpPr txBox="1">
            <a:spLocks/>
          </p:cNvSpPr>
          <p:nvPr/>
        </p:nvSpPr>
        <p:spPr bwMode="black">
          <a:xfrm>
            <a:off x="4296884" y="1300695"/>
            <a:ext cx="1979020" cy="564077"/>
          </a:xfrm>
          <a:prstGeom prst="rect">
            <a:avLst/>
          </a:prstGeom>
        </p:spPr>
        <p:txBody>
          <a:bodyPr vert="horz" wrap="square" lIns="0" tIns="0" rIns="0" bIns="0" rtlCol="0">
            <a:noAutofit/>
          </a:bodyPr>
          <a:lstStyle>
            <a:lvl1pPr indent="0">
              <a:lnSpc>
                <a:spcPct val="100000"/>
              </a:lnSpc>
              <a:spcBef>
                <a:spcPts val="0"/>
              </a:spcBef>
              <a:spcAft>
                <a:spcPts val="400"/>
              </a:spcAft>
              <a:buSzPct val="100000"/>
              <a:buFont typeface="Arial"/>
              <a:buNone/>
              <a:defRPr b="1" i="0">
                <a:solidFill>
                  <a:schemeClr val="accent1"/>
                </a:solidFill>
                <a:latin typeface="HP Simplified" pitchFamily="34" charset="0"/>
                <a:cs typeface="HP Simplified" pitchFamily="34" charset="0"/>
              </a:defRPr>
            </a:lvl1pPr>
            <a:lvl2pPr marL="0" indent="0" defTabSz="430213">
              <a:lnSpc>
                <a:spcPct val="100000"/>
              </a:lnSpc>
              <a:spcBef>
                <a:spcPts val="0"/>
              </a:spcBef>
              <a:spcAft>
                <a:spcPts val="400"/>
              </a:spcAft>
              <a:buSzPct val="100000"/>
              <a:buFont typeface="Lucida Grande"/>
              <a:buNone/>
              <a:defRPr sz="1600" b="0" i="0">
                <a:solidFill>
                  <a:srgbClr val="000000"/>
                </a:solidFill>
                <a:latin typeface="HP Simplified" pitchFamily="34" charset="0"/>
                <a:cs typeface="HP Simplified" pitchFamily="34" charset="0"/>
              </a:defRPr>
            </a:lvl2pPr>
            <a:lvl3pPr marL="169863" indent="-169863">
              <a:lnSpc>
                <a:spcPct val="100000"/>
              </a:lnSpc>
              <a:spcBef>
                <a:spcPts val="0"/>
              </a:spcBef>
              <a:spcAft>
                <a:spcPts val="400"/>
              </a:spcAft>
              <a:buFont typeface="Arial"/>
              <a:buChar char="•"/>
              <a:defRPr sz="1400" b="0" i="0">
                <a:solidFill>
                  <a:srgbClr val="000000"/>
                </a:solidFill>
                <a:latin typeface="HP Simplified" pitchFamily="34" charset="0"/>
                <a:cs typeface="HP Simplified" pitchFamily="34" charset="0"/>
              </a:defRPr>
            </a:lvl3pPr>
            <a:lvl4pPr marL="341313" indent="-180975">
              <a:lnSpc>
                <a:spcPct val="100000"/>
              </a:lnSpc>
              <a:spcBef>
                <a:spcPts val="0"/>
              </a:spcBef>
              <a:spcAft>
                <a:spcPts val="400"/>
              </a:spcAft>
              <a:buSzPct val="80000"/>
              <a:buFont typeface="Lucida Grande"/>
              <a:buChar char="−"/>
              <a:defRPr lang="en-US" sz="1400" b="0" i="0" dirty="0" smtClean="0">
                <a:solidFill>
                  <a:srgbClr val="000000"/>
                </a:solidFill>
                <a:latin typeface="HP Simplified" pitchFamily="34" charset="0"/>
                <a:cs typeface="HP Simplified" pitchFamily="34" charset="0"/>
              </a:defRPr>
            </a:lvl4pPr>
            <a:lvl5pPr marL="0" lvl="4" indent="0">
              <a:lnSpc>
                <a:spcPct val="80000"/>
              </a:lnSpc>
              <a:spcBef>
                <a:spcPts val="0"/>
              </a:spcBef>
              <a:spcAft>
                <a:spcPts val="0"/>
              </a:spcAft>
              <a:buFont typeface="Arial"/>
              <a:buNone/>
              <a:tabLst/>
              <a:defRPr b="1" i="0">
                <a:solidFill>
                  <a:schemeClr val="accent1"/>
                </a:solidFill>
                <a:latin typeface="HP Simplified" pitchFamily="34" charset="0"/>
                <a:cs typeface="HP Simplified" pitchFamily="34" charset="0"/>
              </a:defRPr>
            </a:lvl5pPr>
            <a:lvl6pPr indent="0">
              <a:lnSpc>
                <a:spcPts val="2500"/>
              </a:lnSpc>
              <a:spcBef>
                <a:spcPct val="20000"/>
              </a:spcBef>
              <a:buFont typeface="Arial"/>
              <a:buNone/>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4" algn="ctr" defTabSz="457200" fontAlgn="auto"/>
            <a:r>
              <a:rPr lang="en-US" dirty="0" smtClean="0">
                <a:solidFill>
                  <a:srgbClr val="0096D6"/>
                </a:solidFill>
              </a:rPr>
              <a:t>Analytics &amp; </a:t>
            </a:r>
            <a:br>
              <a:rPr lang="en-US" dirty="0" smtClean="0">
                <a:solidFill>
                  <a:srgbClr val="0096D6"/>
                </a:solidFill>
              </a:rPr>
            </a:br>
            <a:r>
              <a:rPr lang="en-US" dirty="0" smtClean="0">
                <a:solidFill>
                  <a:srgbClr val="0096D6"/>
                </a:solidFill>
              </a:rPr>
              <a:t>Data </a:t>
            </a:r>
            <a:r>
              <a:rPr lang="en-US" dirty="0">
                <a:solidFill>
                  <a:srgbClr val="0096D6"/>
                </a:solidFill>
              </a:rPr>
              <a:t>Management </a:t>
            </a:r>
          </a:p>
        </p:txBody>
      </p:sp>
      <p:sp>
        <p:nvSpPr>
          <p:cNvPr id="18" name="Text Placeholder 6"/>
          <p:cNvSpPr txBox="1">
            <a:spLocks/>
          </p:cNvSpPr>
          <p:nvPr/>
        </p:nvSpPr>
        <p:spPr bwMode="black">
          <a:xfrm>
            <a:off x="7607783" y="1626419"/>
            <a:ext cx="925698" cy="473242"/>
          </a:xfrm>
          <a:prstGeom prst="rect">
            <a:avLst/>
          </a:prstGeom>
        </p:spPr>
        <p:txBody>
          <a:bodyPr vert="horz" wrap="square" lIns="0" tIns="0" rIns="0" bIns="0" rtlCol="0">
            <a:noAutofit/>
          </a:bodyPr>
          <a:lstStyle>
            <a:lvl1pPr indent="0">
              <a:lnSpc>
                <a:spcPct val="100000"/>
              </a:lnSpc>
              <a:spcBef>
                <a:spcPts val="0"/>
              </a:spcBef>
              <a:spcAft>
                <a:spcPts val="400"/>
              </a:spcAft>
              <a:buSzPct val="100000"/>
              <a:buFont typeface="Arial"/>
              <a:buNone/>
              <a:defRPr b="1" i="0">
                <a:solidFill>
                  <a:schemeClr val="accent1"/>
                </a:solidFill>
                <a:latin typeface="HP Simplified" pitchFamily="34" charset="0"/>
                <a:cs typeface="HP Simplified" pitchFamily="34" charset="0"/>
              </a:defRPr>
            </a:lvl1pPr>
            <a:lvl2pPr marL="0" indent="0" defTabSz="430213">
              <a:lnSpc>
                <a:spcPct val="100000"/>
              </a:lnSpc>
              <a:spcBef>
                <a:spcPts val="0"/>
              </a:spcBef>
              <a:spcAft>
                <a:spcPts val="400"/>
              </a:spcAft>
              <a:buSzPct val="100000"/>
              <a:buFont typeface="Lucida Grande"/>
              <a:buNone/>
              <a:defRPr sz="1600" b="0" i="0">
                <a:solidFill>
                  <a:srgbClr val="000000"/>
                </a:solidFill>
                <a:latin typeface="HP Simplified" pitchFamily="34" charset="0"/>
                <a:cs typeface="HP Simplified" pitchFamily="34" charset="0"/>
              </a:defRPr>
            </a:lvl2pPr>
            <a:lvl3pPr marL="169863" indent="-169863">
              <a:lnSpc>
                <a:spcPct val="100000"/>
              </a:lnSpc>
              <a:spcBef>
                <a:spcPts val="0"/>
              </a:spcBef>
              <a:spcAft>
                <a:spcPts val="400"/>
              </a:spcAft>
              <a:buFont typeface="Arial"/>
              <a:buChar char="•"/>
              <a:defRPr sz="1400" b="0" i="0">
                <a:solidFill>
                  <a:srgbClr val="000000"/>
                </a:solidFill>
                <a:latin typeface="HP Simplified" pitchFamily="34" charset="0"/>
                <a:cs typeface="HP Simplified" pitchFamily="34" charset="0"/>
              </a:defRPr>
            </a:lvl3pPr>
            <a:lvl4pPr marL="341313" indent="-180975">
              <a:lnSpc>
                <a:spcPct val="100000"/>
              </a:lnSpc>
              <a:spcBef>
                <a:spcPts val="0"/>
              </a:spcBef>
              <a:spcAft>
                <a:spcPts val="400"/>
              </a:spcAft>
              <a:buSzPct val="80000"/>
              <a:buFont typeface="Lucida Grande"/>
              <a:buChar char="−"/>
              <a:defRPr lang="en-US" sz="1400" b="0" i="0" dirty="0" smtClean="0">
                <a:solidFill>
                  <a:srgbClr val="000000"/>
                </a:solidFill>
                <a:latin typeface="HP Simplified" pitchFamily="34" charset="0"/>
                <a:cs typeface="HP Simplified" pitchFamily="34" charset="0"/>
              </a:defRPr>
            </a:lvl4pPr>
            <a:lvl5pPr marL="0" lvl="4" indent="0">
              <a:lnSpc>
                <a:spcPct val="80000"/>
              </a:lnSpc>
              <a:spcBef>
                <a:spcPts val="0"/>
              </a:spcBef>
              <a:spcAft>
                <a:spcPts val="0"/>
              </a:spcAft>
              <a:buFont typeface="Arial"/>
              <a:buNone/>
              <a:tabLst/>
              <a:defRPr b="1" i="0">
                <a:solidFill>
                  <a:schemeClr val="accent1"/>
                </a:solidFill>
                <a:latin typeface="HP Simplified" pitchFamily="34" charset="0"/>
                <a:cs typeface="HP Simplified" pitchFamily="34" charset="0"/>
              </a:defRPr>
            </a:lvl5pPr>
            <a:lvl6pPr indent="0">
              <a:lnSpc>
                <a:spcPts val="2500"/>
              </a:lnSpc>
              <a:spcBef>
                <a:spcPct val="20000"/>
              </a:spcBef>
              <a:buFont typeface="Arial"/>
              <a:buNone/>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4" defTabSz="457200" fontAlgn="auto"/>
            <a:r>
              <a:rPr lang="en-US" dirty="0">
                <a:solidFill>
                  <a:srgbClr val="0096D6"/>
                </a:solidFill>
              </a:rPr>
              <a:t>Security Services</a:t>
            </a:r>
          </a:p>
        </p:txBody>
      </p:sp>
      <p:sp>
        <p:nvSpPr>
          <p:cNvPr id="19" name="Text Placeholder 6"/>
          <p:cNvSpPr txBox="1">
            <a:spLocks/>
          </p:cNvSpPr>
          <p:nvPr/>
        </p:nvSpPr>
        <p:spPr bwMode="black">
          <a:xfrm>
            <a:off x="6067542" y="2944143"/>
            <a:ext cx="1113160" cy="282038"/>
          </a:xfrm>
          <a:prstGeom prst="rect">
            <a:avLst/>
          </a:prstGeom>
        </p:spPr>
        <p:txBody>
          <a:bodyPr vert="horz" wrap="square" lIns="0" tIns="0" rIns="0" bIns="0" rtlCol="0">
            <a:noAutofit/>
          </a:bodyPr>
          <a:lstStyle>
            <a:lvl1pPr indent="0">
              <a:lnSpc>
                <a:spcPct val="100000"/>
              </a:lnSpc>
              <a:spcBef>
                <a:spcPts val="0"/>
              </a:spcBef>
              <a:spcAft>
                <a:spcPts val="400"/>
              </a:spcAft>
              <a:buSzPct val="100000"/>
              <a:buFont typeface="Arial"/>
              <a:buNone/>
              <a:defRPr b="1" i="0">
                <a:solidFill>
                  <a:schemeClr val="accent1"/>
                </a:solidFill>
                <a:latin typeface="HP Simplified" pitchFamily="34" charset="0"/>
                <a:cs typeface="HP Simplified" pitchFamily="34" charset="0"/>
              </a:defRPr>
            </a:lvl1pPr>
            <a:lvl2pPr marL="0" indent="0" defTabSz="430213">
              <a:lnSpc>
                <a:spcPct val="100000"/>
              </a:lnSpc>
              <a:spcBef>
                <a:spcPts val="0"/>
              </a:spcBef>
              <a:spcAft>
                <a:spcPts val="400"/>
              </a:spcAft>
              <a:buSzPct val="100000"/>
              <a:buFont typeface="Lucida Grande"/>
              <a:buNone/>
              <a:defRPr sz="1600" b="0" i="0">
                <a:solidFill>
                  <a:srgbClr val="000000"/>
                </a:solidFill>
                <a:latin typeface="HP Simplified" pitchFamily="34" charset="0"/>
                <a:cs typeface="HP Simplified" pitchFamily="34" charset="0"/>
              </a:defRPr>
            </a:lvl2pPr>
            <a:lvl3pPr marL="169863" indent="-169863">
              <a:lnSpc>
                <a:spcPct val="100000"/>
              </a:lnSpc>
              <a:spcBef>
                <a:spcPts val="0"/>
              </a:spcBef>
              <a:spcAft>
                <a:spcPts val="400"/>
              </a:spcAft>
              <a:buFont typeface="Arial"/>
              <a:buChar char="•"/>
              <a:defRPr sz="1400" b="0" i="0">
                <a:solidFill>
                  <a:srgbClr val="000000"/>
                </a:solidFill>
                <a:latin typeface="HP Simplified" pitchFamily="34" charset="0"/>
                <a:cs typeface="HP Simplified" pitchFamily="34" charset="0"/>
              </a:defRPr>
            </a:lvl3pPr>
            <a:lvl4pPr marL="341313" indent="-180975">
              <a:lnSpc>
                <a:spcPct val="100000"/>
              </a:lnSpc>
              <a:spcBef>
                <a:spcPts val="0"/>
              </a:spcBef>
              <a:spcAft>
                <a:spcPts val="400"/>
              </a:spcAft>
              <a:buSzPct val="80000"/>
              <a:buFont typeface="Lucida Grande"/>
              <a:buChar char="−"/>
              <a:defRPr lang="en-US" sz="1400" b="0" i="0" dirty="0" smtClean="0">
                <a:solidFill>
                  <a:srgbClr val="000000"/>
                </a:solidFill>
                <a:latin typeface="HP Simplified" pitchFamily="34" charset="0"/>
                <a:cs typeface="HP Simplified" pitchFamily="34" charset="0"/>
              </a:defRPr>
            </a:lvl4pPr>
            <a:lvl5pPr marL="0" lvl="4" indent="0">
              <a:lnSpc>
                <a:spcPct val="80000"/>
              </a:lnSpc>
              <a:spcBef>
                <a:spcPts val="0"/>
              </a:spcBef>
              <a:spcAft>
                <a:spcPts val="0"/>
              </a:spcAft>
              <a:buFont typeface="Arial"/>
              <a:buNone/>
              <a:tabLst/>
              <a:defRPr b="1" i="0">
                <a:solidFill>
                  <a:schemeClr val="accent1"/>
                </a:solidFill>
                <a:latin typeface="HP Simplified" pitchFamily="34" charset="0"/>
                <a:cs typeface="HP Simplified" pitchFamily="34" charset="0"/>
              </a:defRPr>
            </a:lvl5pPr>
            <a:lvl6pPr indent="0">
              <a:lnSpc>
                <a:spcPts val="2500"/>
              </a:lnSpc>
              <a:spcBef>
                <a:spcPct val="20000"/>
              </a:spcBef>
              <a:buFont typeface="Arial"/>
              <a:buNone/>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4" defTabSz="457200" fontAlgn="auto"/>
            <a:r>
              <a:rPr lang="en-US" dirty="0">
                <a:solidFill>
                  <a:srgbClr val="0096D6"/>
                </a:solidFill>
              </a:rPr>
              <a:t>Business</a:t>
            </a:r>
            <a:br>
              <a:rPr lang="en-US" dirty="0">
                <a:solidFill>
                  <a:srgbClr val="0096D6"/>
                </a:solidFill>
              </a:rPr>
            </a:br>
            <a:r>
              <a:rPr lang="en-US" dirty="0">
                <a:solidFill>
                  <a:srgbClr val="0096D6"/>
                </a:solidFill>
              </a:rPr>
              <a:t>Process</a:t>
            </a:r>
            <a:br>
              <a:rPr lang="en-US" dirty="0">
                <a:solidFill>
                  <a:srgbClr val="0096D6"/>
                </a:solidFill>
              </a:rPr>
            </a:br>
            <a:r>
              <a:rPr lang="en-US" dirty="0">
                <a:solidFill>
                  <a:srgbClr val="0096D6"/>
                </a:solidFill>
              </a:rPr>
              <a:t>Services</a:t>
            </a:r>
          </a:p>
        </p:txBody>
      </p:sp>
      <p:sp>
        <p:nvSpPr>
          <p:cNvPr id="20" name="Text Placeholder 6"/>
          <p:cNvSpPr txBox="1">
            <a:spLocks/>
          </p:cNvSpPr>
          <p:nvPr/>
        </p:nvSpPr>
        <p:spPr bwMode="black">
          <a:xfrm>
            <a:off x="3881451" y="4645374"/>
            <a:ext cx="2795460" cy="113823"/>
          </a:xfrm>
          <a:prstGeom prst="rect">
            <a:avLst/>
          </a:prstGeom>
        </p:spPr>
        <p:txBody>
          <a:bodyPr vert="horz" wrap="square" lIns="0" tIns="0" rIns="0" bIns="0" rtlCol="0">
            <a:noAutofit/>
          </a:bodyPr>
          <a:lstStyle>
            <a:lvl1pPr indent="0">
              <a:lnSpc>
                <a:spcPct val="100000"/>
              </a:lnSpc>
              <a:spcBef>
                <a:spcPts val="0"/>
              </a:spcBef>
              <a:spcAft>
                <a:spcPts val="400"/>
              </a:spcAft>
              <a:buSzPct val="100000"/>
              <a:buFont typeface="Arial"/>
              <a:buNone/>
              <a:defRPr b="1" i="0">
                <a:solidFill>
                  <a:schemeClr val="accent1"/>
                </a:solidFill>
                <a:latin typeface="HP Simplified" pitchFamily="34" charset="0"/>
                <a:cs typeface="HP Simplified" pitchFamily="34" charset="0"/>
              </a:defRPr>
            </a:lvl1pPr>
            <a:lvl2pPr marL="0" indent="0" defTabSz="430213">
              <a:lnSpc>
                <a:spcPct val="100000"/>
              </a:lnSpc>
              <a:spcBef>
                <a:spcPts val="0"/>
              </a:spcBef>
              <a:spcAft>
                <a:spcPts val="400"/>
              </a:spcAft>
              <a:buSzPct val="100000"/>
              <a:buFont typeface="Lucida Grande"/>
              <a:buNone/>
              <a:defRPr sz="1600" b="0" i="0">
                <a:solidFill>
                  <a:srgbClr val="000000"/>
                </a:solidFill>
                <a:latin typeface="HP Simplified" pitchFamily="34" charset="0"/>
                <a:cs typeface="HP Simplified" pitchFamily="34" charset="0"/>
              </a:defRPr>
            </a:lvl2pPr>
            <a:lvl3pPr marL="169863" indent="-169863">
              <a:lnSpc>
                <a:spcPct val="100000"/>
              </a:lnSpc>
              <a:spcBef>
                <a:spcPts val="0"/>
              </a:spcBef>
              <a:spcAft>
                <a:spcPts val="400"/>
              </a:spcAft>
              <a:buFont typeface="Arial"/>
              <a:buChar char="•"/>
              <a:defRPr sz="1400" b="0" i="0">
                <a:solidFill>
                  <a:srgbClr val="000000"/>
                </a:solidFill>
                <a:latin typeface="HP Simplified" pitchFamily="34" charset="0"/>
                <a:cs typeface="HP Simplified" pitchFamily="34" charset="0"/>
              </a:defRPr>
            </a:lvl3pPr>
            <a:lvl4pPr marL="341313" indent="-180975">
              <a:lnSpc>
                <a:spcPct val="100000"/>
              </a:lnSpc>
              <a:spcBef>
                <a:spcPts val="0"/>
              </a:spcBef>
              <a:spcAft>
                <a:spcPts val="400"/>
              </a:spcAft>
              <a:buSzPct val="80000"/>
              <a:buFont typeface="Lucida Grande"/>
              <a:buChar char="−"/>
              <a:defRPr lang="en-US" sz="1400" b="0" i="0" dirty="0" smtClean="0">
                <a:solidFill>
                  <a:srgbClr val="000000"/>
                </a:solidFill>
                <a:latin typeface="HP Simplified" pitchFamily="34" charset="0"/>
                <a:cs typeface="HP Simplified" pitchFamily="34" charset="0"/>
              </a:defRPr>
            </a:lvl4pPr>
            <a:lvl5pPr marL="0" lvl="4" indent="0">
              <a:lnSpc>
                <a:spcPct val="80000"/>
              </a:lnSpc>
              <a:spcBef>
                <a:spcPts val="0"/>
              </a:spcBef>
              <a:spcAft>
                <a:spcPts val="0"/>
              </a:spcAft>
              <a:buFont typeface="Arial"/>
              <a:buNone/>
              <a:tabLst/>
              <a:defRPr b="1" i="0">
                <a:solidFill>
                  <a:schemeClr val="accent1"/>
                </a:solidFill>
                <a:latin typeface="HP Simplified" pitchFamily="34" charset="0"/>
                <a:cs typeface="HP Simplified" pitchFamily="34" charset="0"/>
              </a:defRPr>
            </a:lvl5pPr>
            <a:lvl6pPr indent="0">
              <a:lnSpc>
                <a:spcPts val="2500"/>
              </a:lnSpc>
              <a:spcBef>
                <a:spcPct val="20000"/>
              </a:spcBef>
              <a:buFont typeface="Arial"/>
              <a:buNone/>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4" algn="ctr" defTabSz="457200" fontAlgn="auto"/>
            <a:r>
              <a:rPr lang="en-US" dirty="0">
                <a:solidFill>
                  <a:srgbClr val="0096D6"/>
                </a:solidFill>
              </a:rPr>
              <a:t>Workload &amp; Cloud</a:t>
            </a:r>
          </a:p>
        </p:txBody>
      </p:sp>
      <p:sp>
        <p:nvSpPr>
          <p:cNvPr id="21" name="Title 3"/>
          <p:cNvSpPr txBox="1">
            <a:spLocks/>
          </p:cNvSpPr>
          <p:nvPr/>
        </p:nvSpPr>
        <p:spPr bwMode="black">
          <a:xfrm>
            <a:off x="4439619" y="3465233"/>
            <a:ext cx="1693979" cy="430887"/>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pPr algn="ctr" fontAlgn="auto"/>
            <a:r>
              <a:rPr lang="en-US" sz="3400" dirty="0" smtClean="0">
                <a:solidFill>
                  <a:prstClr val="black">
                    <a:lumMod val="50000"/>
                    <a:lumOff val="50000"/>
                  </a:prstClr>
                </a:solidFill>
              </a:rPr>
              <a:t>One HP</a:t>
            </a:r>
            <a:endParaRPr lang="en-US" sz="3400" dirty="0">
              <a:solidFill>
                <a:prstClr val="black">
                  <a:lumMod val="50000"/>
                  <a:lumOff val="50000"/>
                </a:prstClr>
              </a:solidFill>
            </a:endParaRPr>
          </a:p>
        </p:txBody>
      </p:sp>
      <p:sp>
        <p:nvSpPr>
          <p:cNvPr id="22" name="Text Placeholder 6"/>
          <p:cNvSpPr txBox="1">
            <a:spLocks/>
          </p:cNvSpPr>
          <p:nvPr/>
        </p:nvSpPr>
        <p:spPr bwMode="black">
          <a:xfrm>
            <a:off x="1529456" y="2437267"/>
            <a:ext cx="630398" cy="94068"/>
          </a:xfrm>
          <a:prstGeom prst="rect">
            <a:avLst/>
          </a:prstGeom>
          <a:noFill/>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4" indent="0" algn="ctr" fontAlgn="auto">
              <a:lnSpc>
                <a:spcPts val="1000"/>
              </a:lnSpc>
              <a:buFont typeface="HP Simplified" pitchFamily="34" charset="0"/>
              <a:buNone/>
            </a:pPr>
            <a:r>
              <a:rPr lang="en-US" sz="1800" b="1" dirty="0" smtClean="0">
                <a:solidFill>
                  <a:prstClr val="black">
                    <a:lumMod val="50000"/>
                    <a:lumOff val="50000"/>
                  </a:prstClr>
                </a:solidFill>
              </a:rPr>
              <a:t>Client</a:t>
            </a:r>
            <a:endParaRPr lang="en-US" sz="1600" dirty="0">
              <a:solidFill>
                <a:prstClr val="black">
                  <a:lumMod val="50000"/>
                  <a:lumOff val="50000"/>
                </a:prstClr>
              </a:solidFill>
            </a:endParaRPr>
          </a:p>
        </p:txBody>
      </p:sp>
      <p:sp>
        <p:nvSpPr>
          <p:cNvPr id="23" name="Text Placeholder 6"/>
          <p:cNvSpPr txBox="1">
            <a:spLocks/>
          </p:cNvSpPr>
          <p:nvPr/>
        </p:nvSpPr>
        <p:spPr bwMode="black">
          <a:xfrm>
            <a:off x="2382396" y="1626419"/>
            <a:ext cx="1198650" cy="435441"/>
          </a:xfrm>
          <a:prstGeom prst="rect">
            <a:avLst/>
          </a:prstGeom>
        </p:spPr>
        <p:txBody>
          <a:bodyPr vert="horz" wrap="square" lIns="0" tIns="0" rIns="0" bIns="0" rtlCol="0">
            <a:noAutofit/>
          </a:bodyPr>
          <a:lstStyle>
            <a:lvl1pPr indent="0">
              <a:lnSpc>
                <a:spcPct val="100000"/>
              </a:lnSpc>
              <a:spcBef>
                <a:spcPts val="0"/>
              </a:spcBef>
              <a:spcAft>
                <a:spcPts val="400"/>
              </a:spcAft>
              <a:buSzPct val="100000"/>
              <a:buFont typeface="Arial"/>
              <a:buNone/>
              <a:defRPr b="1" i="0">
                <a:solidFill>
                  <a:schemeClr val="accent1"/>
                </a:solidFill>
                <a:latin typeface="HP Simplified" pitchFamily="34" charset="0"/>
                <a:cs typeface="HP Simplified" pitchFamily="34" charset="0"/>
              </a:defRPr>
            </a:lvl1pPr>
            <a:lvl2pPr marL="0" indent="0" defTabSz="430213">
              <a:lnSpc>
                <a:spcPct val="100000"/>
              </a:lnSpc>
              <a:spcBef>
                <a:spcPts val="0"/>
              </a:spcBef>
              <a:spcAft>
                <a:spcPts val="400"/>
              </a:spcAft>
              <a:buSzPct val="100000"/>
              <a:buFont typeface="Lucida Grande"/>
              <a:buNone/>
              <a:defRPr sz="1600" b="0" i="0">
                <a:solidFill>
                  <a:srgbClr val="000000"/>
                </a:solidFill>
                <a:latin typeface="HP Simplified" pitchFamily="34" charset="0"/>
                <a:cs typeface="HP Simplified" pitchFamily="34" charset="0"/>
              </a:defRPr>
            </a:lvl2pPr>
            <a:lvl3pPr marL="169863" indent="-169863">
              <a:lnSpc>
                <a:spcPct val="100000"/>
              </a:lnSpc>
              <a:spcBef>
                <a:spcPts val="0"/>
              </a:spcBef>
              <a:spcAft>
                <a:spcPts val="400"/>
              </a:spcAft>
              <a:buFont typeface="Arial"/>
              <a:buChar char="•"/>
              <a:defRPr sz="1400" b="0" i="0">
                <a:solidFill>
                  <a:srgbClr val="000000"/>
                </a:solidFill>
                <a:latin typeface="HP Simplified" pitchFamily="34" charset="0"/>
                <a:cs typeface="HP Simplified" pitchFamily="34" charset="0"/>
              </a:defRPr>
            </a:lvl3pPr>
            <a:lvl4pPr marL="341313" indent="-180975">
              <a:lnSpc>
                <a:spcPct val="100000"/>
              </a:lnSpc>
              <a:spcBef>
                <a:spcPts val="0"/>
              </a:spcBef>
              <a:spcAft>
                <a:spcPts val="400"/>
              </a:spcAft>
              <a:buSzPct val="80000"/>
              <a:buFont typeface="Lucida Grande"/>
              <a:buChar char="−"/>
              <a:defRPr lang="en-US" sz="1400" b="0" i="0" dirty="0" smtClean="0">
                <a:solidFill>
                  <a:srgbClr val="000000"/>
                </a:solidFill>
                <a:latin typeface="HP Simplified" pitchFamily="34" charset="0"/>
                <a:cs typeface="HP Simplified" pitchFamily="34" charset="0"/>
              </a:defRPr>
            </a:lvl4pPr>
            <a:lvl5pPr marL="0" lvl="4" indent="0">
              <a:lnSpc>
                <a:spcPct val="80000"/>
              </a:lnSpc>
              <a:spcBef>
                <a:spcPts val="0"/>
              </a:spcBef>
              <a:spcAft>
                <a:spcPts val="0"/>
              </a:spcAft>
              <a:buFont typeface="Arial"/>
              <a:buNone/>
              <a:tabLst/>
              <a:defRPr b="1" i="0">
                <a:solidFill>
                  <a:schemeClr val="accent1"/>
                </a:solidFill>
                <a:latin typeface="HP Simplified" pitchFamily="34" charset="0"/>
                <a:cs typeface="HP Simplified" pitchFamily="34" charset="0"/>
              </a:defRPr>
            </a:lvl5pPr>
            <a:lvl6pPr indent="0">
              <a:lnSpc>
                <a:spcPts val="2500"/>
              </a:lnSpc>
              <a:spcBef>
                <a:spcPct val="20000"/>
              </a:spcBef>
              <a:buFont typeface="Arial"/>
              <a:buNone/>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4" defTabSz="457200" fontAlgn="auto"/>
            <a:r>
              <a:rPr lang="en-US" dirty="0">
                <a:solidFill>
                  <a:srgbClr val="0096D6"/>
                </a:solidFill>
              </a:rPr>
              <a:t>Mobility </a:t>
            </a:r>
            <a:r>
              <a:rPr lang="en-US" dirty="0" smtClean="0">
                <a:solidFill>
                  <a:srgbClr val="0096D6"/>
                </a:solidFill>
              </a:rPr>
              <a:t>&amp; Workplace</a:t>
            </a:r>
            <a:r>
              <a:rPr lang="en-US" dirty="0">
                <a:solidFill>
                  <a:srgbClr val="0096D6"/>
                </a:solidFill>
              </a:rPr>
              <a:t/>
            </a:r>
            <a:br>
              <a:rPr lang="en-US" dirty="0">
                <a:solidFill>
                  <a:srgbClr val="0096D6"/>
                </a:solidFill>
              </a:rPr>
            </a:br>
            <a:endParaRPr lang="en-US" dirty="0">
              <a:solidFill>
                <a:srgbClr val="0096D6"/>
              </a:solidFill>
            </a:endParaRPr>
          </a:p>
        </p:txBody>
      </p:sp>
      <p:sp>
        <p:nvSpPr>
          <p:cNvPr id="24" name="Rounded Rectangle 10"/>
          <p:cNvSpPr/>
          <p:nvPr/>
        </p:nvSpPr>
        <p:spPr>
          <a:xfrm>
            <a:off x="2744120" y="862064"/>
            <a:ext cx="5058950" cy="3192020"/>
          </a:xfrm>
          <a:custGeom>
            <a:avLst/>
            <a:gdLst>
              <a:gd name="connsiteX0" fmla="*/ 2595716 w 5191432"/>
              <a:gd name="connsiteY0" fmla="*/ 0 h 3215645"/>
              <a:gd name="connsiteX1" fmla="*/ 5191432 w 5191432"/>
              <a:gd name="connsiteY1" fmla="*/ 1669166 h 3215645"/>
              <a:gd name="connsiteX2" fmla="*/ 4465811 w 5191432"/>
              <a:gd name="connsiteY2" fmla="*/ 1669166 h 3215645"/>
              <a:gd name="connsiteX3" fmla="*/ 4465811 w 5191432"/>
              <a:gd name="connsiteY3" fmla="*/ 3194009 h 3215645"/>
              <a:gd name="connsiteX4" fmla="*/ 4444175 w 5191432"/>
              <a:gd name="connsiteY4" fmla="*/ 3215645 h 3215645"/>
              <a:gd name="connsiteX5" fmla="*/ 705962 w 5191432"/>
              <a:gd name="connsiteY5" fmla="*/ 3215645 h 3215645"/>
              <a:gd name="connsiteX6" fmla="*/ 684326 w 5191432"/>
              <a:gd name="connsiteY6" fmla="*/ 3194009 h 3215645"/>
              <a:gd name="connsiteX7" fmla="*/ 684326 w 5191432"/>
              <a:gd name="connsiteY7" fmla="*/ 1669166 h 3215645"/>
              <a:gd name="connsiteX8" fmla="*/ 0 w 5191432"/>
              <a:gd name="connsiteY8" fmla="*/ 1669166 h 3215645"/>
              <a:gd name="connsiteX9" fmla="*/ 2489528 w 5191432"/>
              <a:gd name="connsiteY9" fmla="*/ 53592 h 3215645"/>
              <a:gd name="connsiteX10" fmla="*/ 2595716 w 5191432"/>
              <a:gd name="connsiteY10" fmla="*/ 0 h 3215645"/>
              <a:gd name="connsiteX0" fmla="*/ 2595716 w 5191432"/>
              <a:gd name="connsiteY0" fmla="*/ 0 h 3215645"/>
              <a:gd name="connsiteX1" fmla="*/ 2678308 w 5191432"/>
              <a:gd name="connsiteY1" fmla="*/ 53592 h 3215645"/>
              <a:gd name="connsiteX2" fmla="*/ 5191432 w 5191432"/>
              <a:gd name="connsiteY2" fmla="*/ 1669166 h 3215645"/>
              <a:gd name="connsiteX3" fmla="*/ 4465811 w 5191432"/>
              <a:gd name="connsiteY3" fmla="*/ 1669166 h 3215645"/>
              <a:gd name="connsiteX4" fmla="*/ 4465811 w 5191432"/>
              <a:gd name="connsiteY4" fmla="*/ 3194009 h 3215645"/>
              <a:gd name="connsiteX5" fmla="*/ 4444175 w 5191432"/>
              <a:gd name="connsiteY5" fmla="*/ 3215645 h 3215645"/>
              <a:gd name="connsiteX6" fmla="*/ 705962 w 5191432"/>
              <a:gd name="connsiteY6" fmla="*/ 3215645 h 3215645"/>
              <a:gd name="connsiteX7" fmla="*/ 684326 w 5191432"/>
              <a:gd name="connsiteY7" fmla="*/ 3194009 h 3215645"/>
              <a:gd name="connsiteX8" fmla="*/ 684326 w 5191432"/>
              <a:gd name="connsiteY8" fmla="*/ 1669166 h 3215645"/>
              <a:gd name="connsiteX9" fmla="*/ 0 w 5191432"/>
              <a:gd name="connsiteY9" fmla="*/ 1669166 h 3215645"/>
              <a:gd name="connsiteX10" fmla="*/ 2489528 w 5191432"/>
              <a:gd name="connsiteY10" fmla="*/ 53592 h 3215645"/>
              <a:gd name="connsiteX11" fmla="*/ 2595716 w 5191432"/>
              <a:gd name="connsiteY11" fmla="*/ 0 h 3215645"/>
              <a:gd name="connsiteX0" fmla="*/ 2489528 w 5191432"/>
              <a:gd name="connsiteY0" fmla="*/ 0 h 3162053"/>
              <a:gd name="connsiteX1" fmla="*/ 2678308 w 5191432"/>
              <a:gd name="connsiteY1" fmla="*/ 0 h 3162053"/>
              <a:gd name="connsiteX2" fmla="*/ 5191432 w 5191432"/>
              <a:gd name="connsiteY2" fmla="*/ 1615574 h 3162053"/>
              <a:gd name="connsiteX3" fmla="*/ 4465811 w 5191432"/>
              <a:gd name="connsiteY3" fmla="*/ 1615574 h 3162053"/>
              <a:gd name="connsiteX4" fmla="*/ 4465811 w 5191432"/>
              <a:gd name="connsiteY4" fmla="*/ 3140417 h 3162053"/>
              <a:gd name="connsiteX5" fmla="*/ 4444175 w 5191432"/>
              <a:gd name="connsiteY5" fmla="*/ 3162053 h 3162053"/>
              <a:gd name="connsiteX6" fmla="*/ 705962 w 5191432"/>
              <a:gd name="connsiteY6" fmla="*/ 3162053 h 3162053"/>
              <a:gd name="connsiteX7" fmla="*/ 684326 w 5191432"/>
              <a:gd name="connsiteY7" fmla="*/ 3140417 h 3162053"/>
              <a:gd name="connsiteX8" fmla="*/ 684326 w 5191432"/>
              <a:gd name="connsiteY8" fmla="*/ 1615574 h 3162053"/>
              <a:gd name="connsiteX9" fmla="*/ 0 w 5191432"/>
              <a:gd name="connsiteY9" fmla="*/ 1615574 h 3162053"/>
              <a:gd name="connsiteX10" fmla="*/ 2489528 w 5191432"/>
              <a:gd name="connsiteY10" fmla="*/ 0 h 3162053"/>
              <a:gd name="connsiteX0" fmla="*/ 2489528 w 5191432"/>
              <a:gd name="connsiteY0" fmla="*/ 0 h 3162053"/>
              <a:gd name="connsiteX1" fmla="*/ 2678308 w 5191432"/>
              <a:gd name="connsiteY1" fmla="*/ 0 h 3162053"/>
              <a:gd name="connsiteX2" fmla="*/ 5191432 w 5191432"/>
              <a:gd name="connsiteY2" fmla="*/ 1615574 h 3162053"/>
              <a:gd name="connsiteX3" fmla="*/ 4465811 w 5191432"/>
              <a:gd name="connsiteY3" fmla="*/ 1615574 h 3162053"/>
              <a:gd name="connsiteX4" fmla="*/ 4465811 w 5191432"/>
              <a:gd name="connsiteY4" fmla="*/ 3140417 h 3162053"/>
              <a:gd name="connsiteX5" fmla="*/ 4444175 w 5191432"/>
              <a:gd name="connsiteY5" fmla="*/ 3162053 h 3162053"/>
              <a:gd name="connsiteX6" fmla="*/ 705962 w 5191432"/>
              <a:gd name="connsiteY6" fmla="*/ 3162053 h 3162053"/>
              <a:gd name="connsiteX7" fmla="*/ 684326 w 5191432"/>
              <a:gd name="connsiteY7" fmla="*/ 3140417 h 3162053"/>
              <a:gd name="connsiteX8" fmla="*/ 684326 w 5191432"/>
              <a:gd name="connsiteY8" fmla="*/ 1615574 h 3162053"/>
              <a:gd name="connsiteX9" fmla="*/ 0 w 5191432"/>
              <a:gd name="connsiteY9" fmla="*/ 1615574 h 3162053"/>
              <a:gd name="connsiteX10" fmla="*/ 100290 w 5191432"/>
              <a:gd name="connsiteY10" fmla="*/ 1539732 h 3162053"/>
              <a:gd name="connsiteX11" fmla="*/ 2489528 w 5191432"/>
              <a:gd name="connsiteY11" fmla="*/ 0 h 3162053"/>
              <a:gd name="connsiteX0" fmla="*/ 2489528 w 5191432"/>
              <a:gd name="connsiteY0" fmla="*/ 0 h 3162053"/>
              <a:gd name="connsiteX1" fmla="*/ 2678308 w 5191432"/>
              <a:gd name="connsiteY1" fmla="*/ 0 h 3162053"/>
              <a:gd name="connsiteX2" fmla="*/ 5191432 w 5191432"/>
              <a:gd name="connsiteY2" fmla="*/ 1615574 h 3162053"/>
              <a:gd name="connsiteX3" fmla="*/ 4465811 w 5191432"/>
              <a:gd name="connsiteY3" fmla="*/ 1615574 h 3162053"/>
              <a:gd name="connsiteX4" fmla="*/ 4465811 w 5191432"/>
              <a:gd name="connsiteY4" fmla="*/ 3140417 h 3162053"/>
              <a:gd name="connsiteX5" fmla="*/ 4444175 w 5191432"/>
              <a:gd name="connsiteY5" fmla="*/ 3162053 h 3162053"/>
              <a:gd name="connsiteX6" fmla="*/ 705962 w 5191432"/>
              <a:gd name="connsiteY6" fmla="*/ 3162053 h 3162053"/>
              <a:gd name="connsiteX7" fmla="*/ 684326 w 5191432"/>
              <a:gd name="connsiteY7" fmla="*/ 3140417 h 3162053"/>
              <a:gd name="connsiteX8" fmla="*/ 684326 w 5191432"/>
              <a:gd name="connsiteY8" fmla="*/ 1615574 h 3162053"/>
              <a:gd name="connsiteX9" fmla="*/ 123887 w 5191432"/>
              <a:gd name="connsiteY9" fmla="*/ 1610524 h 3162053"/>
              <a:gd name="connsiteX10" fmla="*/ 0 w 5191432"/>
              <a:gd name="connsiteY10" fmla="*/ 1615574 h 3162053"/>
              <a:gd name="connsiteX11" fmla="*/ 100290 w 5191432"/>
              <a:gd name="connsiteY11" fmla="*/ 1539732 h 3162053"/>
              <a:gd name="connsiteX12" fmla="*/ 2489528 w 5191432"/>
              <a:gd name="connsiteY12" fmla="*/ 0 h 3162053"/>
              <a:gd name="connsiteX0" fmla="*/ 2389238 w 5091142"/>
              <a:gd name="connsiteY0" fmla="*/ 0 h 3162053"/>
              <a:gd name="connsiteX1" fmla="*/ 2578018 w 5091142"/>
              <a:gd name="connsiteY1" fmla="*/ 0 h 3162053"/>
              <a:gd name="connsiteX2" fmla="*/ 5091142 w 5091142"/>
              <a:gd name="connsiteY2" fmla="*/ 1615574 h 3162053"/>
              <a:gd name="connsiteX3" fmla="*/ 4365521 w 5091142"/>
              <a:gd name="connsiteY3" fmla="*/ 1615574 h 3162053"/>
              <a:gd name="connsiteX4" fmla="*/ 4365521 w 5091142"/>
              <a:gd name="connsiteY4" fmla="*/ 3140417 h 3162053"/>
              <a:gd name="connsiteX5" fmla="*/ 4343885 w 5091142"/>
              <a:gd name="connsiteY5" fmla="*/ 3162053 h 3162053"/>
              <a:gd name="connsiteX6" fmla="*/ 605672 w 5091142"/>
              <a:gd name="connsiteY6" fmla="*/ 3162053 h 3162053"/>
              <a:gd name="connsiteX7" fmla="*/ 584036 w 5091142"/>
              <a:gd name="connsiteY7" fmla="*/ 3140417 h 3162053"/>
              <a:gd name="connsiteX8" fmla="*/ 584036 w 5091142"/>
              <a:gd name="connsiteY8" fmla="*/ 1615574 h 3162053"/>
              <a:gd name="connsiteX9" fmla="*/ 23597 w 5091142"/>
              <a:gd name="connsiteY9" fmla="*/ 1610524 h 3162053"/>
              <a:gd name="connsiteX10" fmla="*/ 0 w 5091142"/>
              <a:gd name="connsiteY10" fmla="*/ 1539732 h 3162053"/>
              <a:gd name="connsiteX11" fmla="*/ 2389238 w 5091142"/>
              <a:gd name="connsiteY11" fmla="*/ 0 h 3162053"/>
              <a:gd name="connsiteX0" fmla="*/ 2389238 w 5091142"/>
              <a:gd name="connsiteY0" fmla="*/ 0 h 3162053"/>
              <a:gd name="connsiteX1" fmla="*/ 2578018 w 5091142"/>
              <a:gd name="connsiteY1" fmla="*/ 0 h 3162053"/>
              <a:gd name="connsiteX2" fmla="*/ 4943659 w 5091142"/>
              <a:gd name="connsiteY2" fmla="*/ 1516135 h 3162053"/>
              <a:gd name="connsiteX3" fmla="*/ 5091142 w 5091142"/>
              <a:gd name="connsiteY3" fmla="*/ 1615574 h 3162053"/>
              <a:gd name="connsiteX4" fmla="*/ 4365521 w 5091142"/>
              <a:gd name="connsiteY4" fmla="*/ 1615574 h 3162053"/>
              <a:gd name="connsiteX5" fmla="*/ 4365521 w 5091142"/>
              <a:gd name="connsiteY5" fmla="*/ 3140417 h 3162053"/>
              <a:gd name="connsiteX6" fmla="*/ 4343885 w 5091142"/>
              <a:gd name="connsiteY6" fmla="*/ 3162053 h 3162053"/>
              <a:gd name="connsiteX7" fmla="*/ 605672 w 5091142"/>
              <a:gd name="connsiteY7" fmla="*/ 3162053 h 3162053"/>
              <a:gd name="connsiteX8" fmla="*/ 584036 w 5091142"/>
              <a:gd name="connsiteY8" fmla="*/ 3140417 h 3162053"/>
              <a:gd name="connsiteX9" fmla="*/ 584036 w 5091142"/>
              <a:gd name="connsiteY9" fmla="*/ 1615574 h 3162053"/>
              <a:gd name="connsiteX10" fmla="*/ 23597 w 5091142"/>
              <a:gd name="connsiteY10" fmla="*/ 1610524 h 3162053"/>
              <a:gd name="connsiteX11" fmla="*/ 0 w 5091142"/>
              <a:gd name="connsiteY11" fmla="*/ 1539732 h 3162053"/>
              <a:gd name="connsiteX12" fmla="*/ 2389238 w 5091142"/>
              <a:gd name="connsiteY12" fmla="*/ 0 h 3162053"/>
              <a:gd name="connsiteX0" fmla="*/ 2389238 w 5091142"/>
              <a:gd name="connsiteY0" fmla="*/ 0 h 3162053"/>
              <a:gd name="connsiteX1" fmla="*/ 2578018 w 5091142"/>
              <a:gd name="connsiteY1" fmla="*/ 0 h 3162053"/>
              <a:gd name="connsiteX2" fmla="*/ 4943659 w 5091142"/>
              <a:gd name="connsiteY2" fmla="*/ 1516135 h 3162053"/>
              <a:gd name="connsiteX3" fmla="*/ 5091142 w 5091142"/>
              <a:gd name="connsiteY3" fmla="*/ 1615574 h 3162053"/>
              <a:gd name="connsiteX4" fmla="*/ 4937760 w 5091142"/>
              <a:gd name="connsiteY4" fmla="*/ 1616424 h 3162053"/>
              <a:gd name="connsiteX5" fmla="*/ 4365521 w 5091142"/>
              <a:gd name="connsiteY5" fmla="*/ 1615574 h 3162053"/>
              <a:gd name="connsiteX6" fmla="*/ 4365521 w 5091142"/>
              <a:gd name="connsiteY6" fmla="*/ 3140417 h 3162053"/>
              <a:gd name="connsiteX7" fmla="*/ 4343885 w 5091142"/>
              <a:gd name="connsiteY7" fmla="*/ 3162053 h 3162053"/>
              <a:gd name="connsiteX8" fmla="*/ 605672 w 5091142"/>
              <a:gd name="connsiteY8" fmla="*/ 3162053 h 3162053"/>
              <a:gd name="connsiteX9" fmla="*/ 584036 w 5091142"/>
              <a:gd name="connsiteY9" fmla="*/ 3140417 h 3162053"/>
              <a:gd name="connsiteX10" fmla="*/ 584036 w 5091142"/>
              <a:gd name="connsiteY10" fmla="*/ 1615574 h 3162053"/>
              <a:gd name="connsiteX11" fmla="*/ 23597 w 5091142"/>
              <a:gd name="connsiteY11" fmla="*/ 1610524 h 3162053"/>
              <a:gd name="connsiteX12" fmla="*/ 0 w 5091142"/>
              <a:gd name="connsiteY12" fmla="*/ 1539732 h 3162053"/>
              <a:gd name="connsiteX13" fmla="*/ 2389238 w 5091142"/>
              <a:gd name="connsiteY13" fmla="*/ 0 h 3162053"/>
              <a:gd name="connsiteX0" fmla="*/ 2389238 w 4943659"/>
              <a:gd name="connsiteY0" fmla="*/ 0 h 3162053"/>
              <a:gd name="connsiteX1" fmla="*/ 2578018 w 4943659"/>
              <a:gd name="connsiteY1" fmla="*/ 0 h 3162053"/>
              <a:gd name="connsiteX2" fmla="*/ 4943659 w 4943659"/>
              <a:gd name="connsiteY2" fmla="*/ 1516135 h 3162053"/>
              <a:gd name="connsiteX3" fmla="*/ 4937760 w 4943659"/>
              <a:gd name="connsiteY3" fmla="*/ 1616424 h 3162053"/>
              <a:gd name="connsiteX4" fmla="*/ 4365521 w 4943659"/>
              <a:gd name="connsiteY4" fmla="*/ 1615574 h 3162053"/>
              <a:gd name="connsiteX5" fmla="*/ 4365521 w 4943659"/>
              <a:gd name="connsiteY5" fmla="*/ 3140417 h 3162053"/>
              <a:gd name="connsiteX6" fmla="*/ 4343885 w 4943659"/>
              <a:gd name="connsiteY6" fmla="*/ 3162053 h 3162053"/>
              <a:gd name="connsiteX7" fmla="*/ 605672 w 4943659"/>
              <a:gd name="connsiteY7" fmla="*/ 3162053 h 3162053"/>
              <a:gd name="connsiteX8" fmla="*/ 584036 w 4943659"/>
              <a:gd name="connsiteY8" fmla="*/ 3140417 h 3162053"/>
              <a:gd name="connsiteX9" fmla="*/ 584036 w 4943659"/>
              <a:gd name="connsiteY9" fmla="*/ 1615574 h 3162053"/>
              <a:gd name="connsiteX10" fmla="*/ 23597 w 4943659"/>
              <a:gd name="connsiteY10" fmla="*/ 1610524 h 3162053"/>
              <a:gd name="connsiteX11" fmla="*/ 0 w 4943659"/>
              <a:gd name="connsiteY11" fmla="*/ 1539732 h 3162053"/>
              <a:gd name="connsiteX12" fmla="*/ 2389238 w 4943659"/>
              <a:gd name="connsiteY12" fmla="*/ 0 h 3162053"/>
              <a:gd name="connsiteX0" fmla="*/ 2389238 w 4943659"/>
              <a:gd name="connsiteY0" fmla="*/ 190994 h 3353047"/>
              <a:gd name="connsiteX1" fmla="*/ 2578018 w 4943659"/>
              <a:gd name="connsiteY1" fmla="*/ 190994 h 3353047"/>
              <a:gd name="connsiteX2" fmla="*/ 4943659 w 4943659"/>
              <a:gd name="connsiteY2" fmla="*/ 1707129 h 3353047"/>
              <a:gd name="connsiteX3" fmla="*/ 4937760 w 4943659"/>
              <a:gd name="connsiteY3" fmla="*/ 1807418 h 3353047"/>
              <a:gd name="connsiteX4" fmla="*/ 4365521 w 4943659"/>
              <a:gd name="connsiteY4" fmla="*/ 1806568 h 3353047"/>
              <a:gd name="connsiteX5" fmla="*/ 4365521 w 4943659"/>
              <a:gd name="connsiteY5" fmla="*/ 3331411 h 3353047"/>
              <a:gd name="connsiteX6" fmla="*/ 4343885 w 4943659"/>
              <a:gd name="connsiteY6" fmla="*/ 3353047 h 3353047"/>
              <a:gd name="connsiteX7" fmla="*/ 605672 w 4943659"/>
              <a:gd name="connsiteY7" fmla="*/ 3353047 h 3353047"/>
              <a:gd name="connsiteX8" fmla="*/ 584036 w 4943659"/>
              <a:gd name="connsiteY8" fmla="*/ 3331411 h 3353047"/>
              <a:gd name="connsiteX9" fmla="*/ 584036 w 4943659"/>
              <a:gd name="connsiteY9" fmla="*/ 1806568 h 3353047"/>
              <a:gd name="connsiteX10" fmla="*/ 23597 w 4943659"/>
              <a:gd name="connsiteY10" fmla="*/ 1801518 h 3353047"/>
              <a:gd name="connsiteX11" fmla="*/ 0 w 4943659"/>
              <a:gd name="connsiteY11" fmla="*/ 1730726 h 3353047"/>
              <a:gd name="connsiteX12" fmla="*/ 2389238 w 4943659"/>
              <a:gd name="connsiteY12" fmla="*/ 190994 h 3353047"/>
              <a:gd name="connsiteX0" fmla="*/ 2389238 w 4943659"/>
              <a:gd name="connsiteY0" fmla="*/ 120875 h 3282928"/>
              <a:gd name="connsiteX1" fmla="*/ 2578018 w 4943659"/>
              <a:gd name="connsiteY1" fmla="*/ 120875 h 3282928"/>
              <a:gd name="connsiteX2" fmla="*/ 4943659 w 4943659"/>
              <a:gd name="connsiteY2" fmla="*/ 1637010 h 3282928"/>
              <a:gd name="connsiteX3" fmla="*/ 4937760 w 4943659"/>
              <a:gd name="connsiteY3" fmla="*/ 1737299 h 3282928"/>
              <a:gd name="connsiteX4" fmla="*/ 4365521 w 4943659"/>
              <a:gd name="connsiteY4" fmla="*/ 1736449 h 3282928"/>
              <a:gd name="connsiteX5" fmla="*/ 4365521 w 4943659"/>
              <a:gd name="connsiteY5" fmla="*/ 3261292 h 3282928"/>
              <a:gd name="connsiteX6" fmla="*/ 4343885 w 4943659"/>
              <a:gd name="connsiteY6" fmla="*/ 3282928 h 3282928"/>
              <a:gd name="connsiteX7" fmla="*/ 605672 w 4943659"/>
              <a:gd name="connsiteY7" fmla="*/ 3282928 h 3282928"/>
              <a:gd name="connsiteX8" fmla="*/ 584036 w 4943659"/>
              <a:gd name="connsiteY8" fmla="*/ 3261292 h 3282928"/>
              <a:gd name="connsiteX9" fmla="*/ 584036 w 4943659"/>
              <a:gd name="connsiteY9" fmla="*/ 1736449 h 3282928"/>
              <a:gd name="connsiteX10" fmla="*/ 23597 w 4943659"/>
              <a:gd name="connsiteY10" fmla="*/ 1731399 h 3282928"/>
              <a:gd name="connsiteX11" fmla="*/ 0 w 4943659"/>
              <a:gd name="connsiteY11" fmla="*/ 1660607 h 3282928"/>
              <a:gd name="connsiteX12" fmla="*/ 2389238 w 4943659"/>
              <a:gd name="connsiteY12" fmla="*/ 120875 h 3282928"/>
              <a:gd name="connsiteX0" fmla="*/ 2389238 w 4943659"/>
              <a:gd name="connsiteY0" fmla="*/ 36684 h 3198737"/>
              <a:gd name="connsiteX1" fmla="*/ 2578018 w 4943659"/>
              <a:gd name="connsiteY1" fmla="*/ 36684 h 3198737"/>
              <a:gd name="connsiteX2" fmla="*/ 4943659 w 4943659"/>
              <a:gd name="connsiteY2" fmla="*/ 1552819 h 3198737"/>
              <a:gd name="connsiteX3" fmla="*/ 4937760 w 4943659"/>
              <a:gd name="connsiteY3" fmla="*/ 1653108 h 3198737"/>
              <a:gd name="connsiteX4" fmla="*/ 4365521 w 4943659"/>
              <a:gd name="connsiteY4" fmla="*/ 1652258 h 3198737"/>
              <a:gd name="connsiteX5" fmla="*/ 4365521 w 4943659"/>
              <a:gd name="connsiteY5" fmla="*/ 3177101 h 3198737"/>
              <a:gd name="connsiteX6" fmla="*/ 4343885 w 4943659"/>
              <a:gd name="connsiteY6" fmla="*/ 3198737 h 3198737"/>
              <a:gd name="connsiteX7" fmla="*/ 605672 w 4943659"/>
              <a:gd name="connsiteY7" fmla="*/ 3198737 h 3198737"/>
              <a:gd name="connsiteX8" fmla="*/ 584036 w 4943659"/>
              <a:gd name="connsiteY8" fmla="*/ 3177101 h 3198737"/>
              <a:gd name="connsiteX9" fmla="*/ 584036 w 4943659"/>
              <a:gd name="connsiteY9" fmla="*/ 1652258 h 3198737"/>
              <a:gd name="connsiteX10" fmla="*/ 23597 w 4943659"/>
              <a:gd name="connsiteY10" fmla="*/ 1647208 h 3198737"/>
              <a:gd name="connsiteX11" fmla="*/ 0 w 4943659"/>
              <a:gd name="connsiteY11" fmla="*/ 1576416 h 3198737"/>
              <a:gd name="connsiteX12" fmla="*/ 2389238 w 4943659"/>
              <a:gd name="connsiteY12" fmla="*/ 36684 h 3198737"/>
              <a:gd name="connsiteX0" fmla="*/ 2389238 w 4943659"/>
              <a:gd name="connsiteY0" fmla="*/ 29967 h 3192020"/>
              <a:gd name="connsiteX1" fmla="*/ 2578018 w 4943659"/>
              <a:gd name="connsiteY1" fmla="*/ 29967 h 3192020"/>
              <a:gd name="connsiteX2" fmla="*/ 4943659 w 4943659"/>
              <a:gd name="connsiteY2" fmla="*/ 1546102 h 3192020"/>
              <a:gd name="connsiteX3" fmla="*/ 4937760 w 4943659"/>
              <a:gd name="connsiteY3" fmla="*/ 1646391 h 3192020"/>
              <a:gd name="connsiteX4" fmla="*/ 4365521 w 4943659"/>
              <a:gd name="connsiteY4" fmla="*/ 1645541 h 3192020"/>
              <a:gd name="connsiteX5" fmla="*/ 4365521 w 4943659"/>
              <a:gd name="connsiteY5" fmla="*/ 3170384 h 3192020"/>
              <a:gd name="connsiteX6" fmla="*/ 4343885 w 4943659"/>
              <a:gd name="connsiteY6" fmla="*/ 3192020 h 3192020"/>
              <a:gd name="connsiteX7" fmla="*/ 605672 w 4943659"/>
              <a:gd name="connsiteY7" fmla="*/ 3192020 h 3192020"/>
              <a:gd name="connsiteX8" fmla="*/ 584036 w 4943659"/>
              <a:gd name="connsiteY8" fmla="*/ 3170384 h 3192020"/>
              <a:gd name="connsiteX9" fmla="*/ 584036 w 4943659"/>
              <a:gd name="connsiteY9" fmla="*/ 1645541 h 3192020"/>
              <a:gd name="connsiteX10" fmla="*/ 23597 w 4943659"/>
              <a:gd name="connsiteY10" fmla="*/ 1640491 h 3192020"/>
              <a:gd name="connsiteX11" fmla="*/ 0 w 4943659"/>
              <a:gd name="connsiteY11" fmla="*/ 1569699 h 3192020"/>
              <a:gd name="connsiteX12" fmla="*/ 2389238 w 4943659"/>
              <a:gd name="connsiteY12" fmla="*/ 29967 h 3192020"/>
              <a:gd name="connsiteX0" fmla="*/ 2389238 w 4943660"/>
              <a:gd name="connsiteY0" fmla="*/ 29967 h 3192020"/>
              <a:gd name="connsiteX1" fmla="*/ 2578018 w 4943660"/>
              <a:gd name="connsiteY1" fmla="*/ 29967 h 3192020"/>
              <a:gd name="connsiteX2" fmla="*/ 4943659 w 4943660"/>
              <a:gd name="connsiteY2" fmla="*/ 1546102 h 3192020"/>
              <a:gd name="connsiteX3" fmla="*/ 4937760 w 4943660"/>
              <a:gd name="connsiteY3" fmla="*/ 1646391 h 3192020"/>
              <a:gd name="connsiteX4" fmla="*/ 4365521 w 4943660"/>
              <a:gd name="connsiteY4" fmla="*/ 1645541 h 3192020"/>
              <a:gd name="connsiteX5" fmla="*/ 4365521 w 4943660"/>
              <a:gd name="connsiteY5" fmla="*/ 3170384 h 3192020"/>
              <a:gd name="connsiteX6" fmla="*/ 4343885 w 4943660"/>
              <a:gd name="connsiteY6" fmla="*/ 3192020 h 3192020"/>
              <a:gd name="connsiteX7" fmla="*/ 605672 w 4943660"/>
              <a:gd name="connsiteY7" fmla="*/ 3192020 h 3192020"/>
              <a:gd name="connsiteX8" fmla="*/ 584036 w 4943660"/>
              <a:gd name="connsiteY8" fmla="*/ 3170384 h 3192020"/>
              <a:gd name="connsiteX9" fmla="*/ 584036 w 4943660"/>
              <a:gd name="connsiteY9" fmla="*/ 1645541 h 3192020"/>
              <a:gd name="connsiteX10" fmla="*/ 23597 w 4943660"/>
              <a:gd name="connsiteY10" fmla="*/ 1640491 h 3192020"/>
              <a:gd name="connsiteX11" fmla="*/ 0 w 4943660"/>
              <a:gd name="connsiteY11" fmla="*/ 1569699 h 3192020"/>
              <a:gd name="connsiteX12" fmla="*/ 2389238 w 4943660"/>
              <a:gd name="connsiteY12" fmla="*/ 29967 h 3192020"/>
              <a:gd name="connsiteX0" fmla="*/ 2389238 w 4943660"/>
              <a:gd name="connsiteY0" fmla="*/ 29967 h 3192020"/>
              <a:gd name="connsiteX1" fmla="*/ 2578018 w 4943660"/>
              <a:gd name="connsiteY1" fmla="*/ 29967 h 3192020"/>
              <a:gd name="connsiteX2" fmla="*/ 4943659 w 4943660"/>
              <a:gd name="connsiteY2" fmla="*/ 1546102 h 3192020"/>
              <a:gd name="connsiteX3" fmla="*/ 4937760 w 4943660"/>
              <a:gd name="connsiteY3" fmla="*/ 1646391 h 3192020"/>
              <a:gd name="connsiteX4" fmla="*/ 4365521 w 4943660"/>
              <a:gd name="connsiteY4" fmla="*/ 1645541 h 3192020"/>
              <a:gd name="connsiteX5" fmla="*/ 4365521 w 4943660"/>
              <a:gd name="connsiteY5" fmla="*/ 3170384 h 3192020"/>
              <a:gd name="connsiteX6" fmla="*/ 4343885 w 4943660"/>
              <a:gd name="connsiteY6" fmla="*/ 3192020 h 3192020"/>
              <a:gd name="connsiteX7" fmla="*/ 605672 w 4943660"/>
              <a:gd name="connsiteY7" fmla="*/ 3192020 h 3192020"/>
              <a:gd name="connsiteX8" fmla="*/ 584036 w 4943660"/>
              <a:gd name="connsiteY8" fmla="*/ 3170384 h 3192020"/>
              <a:gd name="connsiteX9" fmla="*/ 584036 w 4943660"/>
              <a:gd name="connsiteY9" fmla="*/ 1645541 h 3192020"/>
              <a:gd name="connsiteX10" fmla="*/ 23597 w 4943660"/>
              <a:gd name="connsiteY10" fmla="*/ 1640491 h 3192020"/>
              <a:gd name="connsiteX11" fmla="*/ 0 w 4943660"/>
              <a:gd name="connsiteY11" fmla="*/ 1569699 h 3192020"/>
              <a:gd name="connsiteX12" fmla="*/ 2389238 w 4943660"/>
              <a:gd name="connsiteY12" fmla="*/ 29967 h 3192020"/>
              <a:gd name="connsiteX0" fmla="*/ 2389238 w 4992913"/>
              <a:gd name="connsiteY0" fmla="*/ 29967 h 3192020"/>
              <a:gd name="connsiteX1" fmla="*/ 2578018 w 4992913"/>
              <a:gd name="connsiteY1" fmla="*/ 29967 h 3192020"/>
              <a:gd name="connsiteX2" fmla="*/ 4943659 w 4992913"/>
              <a:gd name="connsiteY2" fmla="*/ 1546102 h 3192020"/>
              <a:gd name="connsiteX3" fmla="*/ 4937760 w 4992913"/>
              <a:gd name="connsiteY3" fmla="*/ 1646391 h 3192020"/>
              <a:gd name="connsiteX4" fmla="*/ 4365521 w 4992913"/>
              <a:gd name="connsiteY4" fmla="*/ 1645541 h 3192020"/>
              <a:gd name="connsiteX5" fmla="*/ 4365521 w 4992913"/>
              <a:gd name="connsiteY5" fmla="*/ 3170384 h 3192020"/>
              <a:gd name="connsiteX6" fmla="*/ 4343885 w 4992913"/>
              <a:gd name="connsiteY6" fmla="*/ 3192020 h 3192020"/>
              <a:gd name="connsiteX7" fmla="*/ 605672 w 4992913"/>
              <a:gd name="connsiteY7" fmla="*/ 3192020 h 3192020"/>
              <a:gd name="connsiteX8" fmla="*/ 584036 w 4992913"/>
              <a:gd name="connsiteY8" fmla="*/ 3170384 h 3192020"/>
              <a:gd name="connsiteX9" fmla="*/ 584036 w 4992913"/>
              <a:gd name="connsiteY9" fmla="*/ 1645541 h 3192020"/>
              <a:gd name="connsiteX10" fmla="*/ 23597 w 4992913"/>
              <a:gd name="connsiteY10" fmla="*/ 1640491 h 3192020"/>
              <a:gd name="connsiteX11" fmla="*/ 0 w 4992913"/>
              <a:gd name="connsiteY11" fmla="*/ 1569699 h 3192020"/>
              <a:gd name="connsiteX12" fmla="*/ 2389238 w 4992913"/>
              <a:gd name="connsiteY12" fmla="*/ 29967 h 3192020"/>
              <a:gd name="connsiteX0" fmla="*/ 2389238 w 4992913"/>
              <a:gd name="connsiteY0" fmla="*/ 29967 h 3192020"/>
              <a:gd name="connsiteX1" fmla="*/ 2578018 w 4992913"/>
              <a:gd name="connsiteY1" fmla="*/ 29967 h 3192020"/>
              <a:gd name="connsiteX2" fmla="*/ 4943659 w 4992913"/>
              <a:gd name="connsiteY2" fmla="*/ 1546102 h 3192020"/>
              <a:gd name="connsiteX3" fmla="*/ 4937760 w 4992913"/>
              <a:gd name="connsiteY3" fmla="*/ 1646391 h 3192020"/>
              <a:gd name="connsiteX4" fmla="*/ 4365521 w 4992913"/>
              <a:gd name="connsiteY4" fmla="*/ 1645541 h 3192020"/>
              <a:gd name="connsiteX5" fmla="*/ 4365521 w 4992913"/>
              <a:gd name="connsiteY5" fmla="*/ 3170384 h 3192020"/>
              <a:gd name="connsiteX6" fmla="*/ 4343885 w 4992913"/>
              <a:gd name="connsiteY6" fmla="*/ 3192020 h 3192020"/>
              <a:gd name="connsiteX7" fmla="*/ 605672 w 4992913"/>
              <a:gd name="connsiteY7" fmla="*/ 3192020 h 3192020"/>
              <a:gd name="connsiteX8" fmla="*/ 584036 w 4992913"/>
              <a:gd name="connsiteY8" fmla="*/ 3170384 h 3192020"/>
              <a:gd name="connsiteX9" fmla="*/ 584036 w 4992913"/>
              <a:gd name="connsiteY9" fmla="*/ 1645541 h 3192020"/>
              <a:gd name="connsiteX10" fmla="*/ 23597 w 4992913"/>
              <a:gd name="connsiteY10" fmla="*/ 1640491 h 3192020"/>
              <a:gd name="connsiteX11" fmla="*/ 0 w 4992913"/>
              <a:gd name="connsiteY11" fmla="*/ 1569699 h 3192020"/>
              <a:gd name="connsiteX12" fmla="*/ 2389238 w 4992913"/>
              <a:gd name="connsiteY12" fmla="*/ 29967 h 3192020"/>
              <a:gd name="connsiteX0" fmla="*/ 2389238 w 5001014"/>
              <a:gd name="connsiteY0" fmla="*/ 29967 h 3192020"/>
              <a:gd name="connsiteX1" fmla="*/ 2578018 w 5001014"/>
              <a:gd name="connsiteY1" fmla="*/ 29967 h 3192020"/>
              <a:gd name="connsiteX2" fmla="*/ 4943659 w 5001014"/>
              <a:gd name="connsiteY2" fmla="*/ 1546102 h 3192020"/>
              <a:gd name="connsiteX3" fmla="*/ 4937760 w 5001014"/>
              <a:gd name="connsiteY3" fmla="*/ 1646391 h 3192020"/>
              <a:gd name="connsiteX4" fmla="*/ 4365521 w 5001014"/>
              <a:gd name="connsiteY4" fmla="*/ 1645541 h 3192020"/>
              <a:gd name="connsiteX5" fmla="*/ 4365521 w 5001014"/>
              <a:gd name="connsiteY5" fmla="*/ 3170384 h 3192020"/>
              <a:gd name="connsiteX6" fmla="*/ 4343885 w 5001014"/>
              <a:gd name="connsiteY6" fmla="*/ 3192020 h 3192020"/>
              <a:gd name="connsiteX7" fmla="*/ 605672 w 5001014"/>
              <a:gd name="connsiteY7" fmla="*/ 3192020 h 3192020"/>
              <a:gd name="connsiteX8" fmla="*/ 584036 w 5001014"/>
              <a:gd name="connsiteY8" fmla="*/ 3170384 h 3192020"/>
              <a:gd name="connsiteX9" fmla="*/ 584036 w 5001014"/>
              <a:gd name="connsiteY9" fmla="*/ 1645541 h 3192020"/>
              <a:gd name="connsiteX10" fmla="*/ 23597 w 5001014"/>
              <a:gd name="connsiteY10" fmla="*/ 1640491 h 3192020"/>
              <a:gd name="connsiteX11" fmla="*/ 0 w 5001014"/>
              <a:gd name="connsiteY11" fmla="*/ 1569699 h 3192020"/>
              <a:gd name="connsiteX12" fmla="*/ 2389238 w 5001014"/>
              <a:gd name="connsiteY12" fmla="*/ 29967 h 3192020"/>
              <a:gd name="connsiteX0" fmla="*/ 2389238 w 5011485"/>
              <a:gd name="connsiteY0" fmla="*/ 29967 h 3192020"/>
              <a:gd name="connsiteX1" fmla="*/ 2578018 w 5011485"/>
              <a:gd name="connsiteY1" fmla="*/ 29967 h 3192020"/>
              <a:gd name="connsiteX2" fmla="*/ 4943659 w 5011485"/>
              <a:gd name="connsiteY2" fmla="*/ 1546102 h 3192020"/>
              <a:gd name="connsiteX3" fmla="*/ 4937760 w 5011485"/>
              <a:gd name="connsiteY3" fmla="*/ 1646391 h 3192020"/>
              <a:gd name="connsiteX4" fmla="*/ 4365521 w 5011485"/>
              <a:gd name="connsiteY4" fmla="*/ 1645541 h 3192020"/>
              <a:gd name="connsiteX5" fmla="*/ 4365521 w 5011485"/>
              <a:gd name="connsiteY5" fmla="*/ 3170384 h 3192020"/>
              <a:gd name="connsiteX6" fmla="*/ 4343885 w 5011485"/>
              <a:gd name="connsiteY6" fmla="*/ 3192020 h 3192020"/>
              <a:gd name="connsiteX7" fmla="*/ 605672 w 5011485"/>
              <a:gd name="connsiteY7" fmla="*/ 3192020 h 3192020"/>
              <a:gd name="connsiteX8" fmla="*/ 584036 w 5011485"/>
              <a:gd name="connsiteY8" fmla="*/ 3170384 h 3192020"/>
              <a:gd name="connsiteX9" fmla="*/ 584036 w 5011485"/>
              <a:gd name="connsiteY9" fmla="*/ 1645541 h 3192020"/>
              <a:gd name="connsiteX10" fmla="*/ 23597 w 5011485"/>
              <a:gd name="connsiteY10" fmla="*/ 1640491 h 3192020"/>
              <a:gd name="connsiteX11" fmla="*/ 0 w 5011485"/>
              <a:gd name="connsiteY11" fmla="*/ 1569699 h 3192020"/>
              <a:gd name="connsiteX12" fmla="*/ 2389238 w 5011485"/>
              <a:gd name="connsiteY12" fmla="*/ 29967 h 3192020"/>
              <a:gd name="connsiteX0" fmla="*/ 2447042 w 5069289"/>
              <a:gd name="connsiteY0" fmla="*/ 29967 h 3192020"/>
              <a:gd name="connsiteX1" fmla="*/ 2635822 w 5069289"/>
              <a:gd name="connsiteY1" fmla="*/ 29967 h 3192020"/>
              <a:gd name="connsiteX2" fmla="*/ 5001463 w 5069289"/>
              <a:gd name="connsiteY2" fmla="*/ 1546102 h 3192020"/>
              <a:gd name="connsiteX3" fmla="*/ 4995564 w 5069289"/>
              <a:gd name="connsiteY3" fmla="*/ 1646391 h 3192020"/>
              <a:gd name="connsiteX4" fmla="*/ 4423325 w 5069289"/>
              <a:gd name="connsiteY4" fmla="*/ 1645541 h 3192020"/>
              <a:gd name="connsiteX5" fmla="*/ 4423325 w 5069289"/>
              <a:gd name="connsiteY5" fmla="*/ 3170384 h 3192020"/>
              <a:gd name="connsiteX6" fmla="*/ 4401689 w 5069289"/>
              <a:gd name="connsiteY6" fmla="*/ 3192020 h 3192020"/>
              <a:gd name="connsiteX7" fmla="*/ 663476 w 5069289"/>
              <a:gd name="connsiteY7" fmla="*/ 3192020 h 3192020"/>
              <a:gd name="connsiteX8" fmla="*/ 641840 w 5069289"/>
              <a:gd name="connsiteY8" fmla="*/ 3170384 h 3192020"/>
              <a:gd name="connsiteX9" fmla="*/ 641840 w 5069289"/>
              <a:gd name="connsiteY9" fmla="*/ 1645541 h 3192020"/>
              <a:gd name="connsiteX10" fmla="*/ 81401 w 5069289"/>
              <a:gd name="connsiteY10" fmla="*/ 1640491 h 3192020"/>
              <a:gd name="connsiteX11" fmla="*/ 57804 w 5069289"/>
              <a:gd name="connsiteY11" fmla="*/ 1569699 h 3192020"/>
              <a:gd name="connsiteX12" fmla="*/ 2447042 w 5069289"/>
              <a:gd name="connsiteY12" fmla="*/ 29967 h 3192020"/>
              <a:gd name="connsiteX0" fmla="*/ 2458539 w 5080786"/>
              <a:gd name="connsiteY0" fmla="*/ 29967 h 3192020"/>
              <a:gd name="connsiteX1" fmla="*/ 2647319 w 5080786"/>
              <a:gd name="connsiteY1" fmla="*/ 29967 h 3192020"/>
              <a:gd name="connsiteX2" fmla="*/ 5012960 w 5080786"/>
              <a:gd name="connsiteY2" fmla="*/ 1546102 h 3192020"/>
              <a:gd name="connsiteX3" fmla="*/ 5007061 w 5080786"/>
              <a:gd name="connsiteY3" fmla="*/ 1646391 h 3192020"/>
              <a:gd name="connsiteX4" fmla="*/ 4434822 w 5080786"/>
              <a:gd name="connsiteY4" fmla="*/ 1645541 h 3192020"/>
              <a:gd name="connsiteX5" fmla="*/ 4434822 w 5080786"/>
              <a:gd name="connsiteY5" fmla="*/ 3170384 h 3192020"/>
              <a:gd name="connsiteX6" fmla="*/ 4413186 w 5080786"/>
              <a:gd name="connsiteY6" fmla="*/ 3192020 h 3192020"/>
              <a:gd name="connsiteX7" fmla="*/ 674973 w 5080786"/>
              <a:gd name="connsiteY7" fmla="*/ 3192020 h 3192020"/>
              <a:gd name="connsiteX8" fmla="*/ 653337 w 5080786"/>
              <a:gd name="connsiteY8" fmla="*/ 3170384 h 3192020"/>
              <a:gd name="connsiteX9" fmla="*/ 653337 w 5080786"/>
              <a:gd name="connsiteY9" fmla="*/ 1645541 h 3192020"/>
              <a:gd name="connsiteX10" fmla="*/ 92898 w 5080786"/>
              <a:gd name="connsiteY10" fmla="*/ 1640491 h 3192020"/>
              <a:gd name="connsiteX11" fmla="*/ 69301 w 5080786"/>
              <a:gd name="connsiteY11" fmla="*/ 1569699 h 3192020"/>
              <a:gd name="connsiteX12" fmla="*/ 2458539 w 5080786"/>
              <a:gd name="connsiteY12" fmla="*/ 29967 h 3192020"/>
              <a:gd name="connsiteX0" fmla="*/ 2436703 w 5058950"/>
              <a:gd name="connsiteY0" fmla="*/ 29967 h 3192020"/>
              <a:gd name="connsiteX1" fmla="*/ 2625483 w 5058950"/>
              <a:gd name="connsiteY1" fmla="*/ 29967 h 3192020"/>
              <a:gd name="connsiteX2" fmla="*/ 4991124 w 5058950"/>
              <a:gd name="connsiteY2" fmla="*/ 1546102 h 3192020"/>
              <a:gd name="connsiteX3" fmla="*/ 4985225 w 5058950"/>
              <a:gd name="connsiteY3" fmla="*/ 1646391 h 3192020"/>
              <a:gd name="connsiteX4" fmla="*/ 4412986 w 5058950"/>
              <a:gd name="connsiteY4" fmla="*/ 1645541 h 3192020"/>
              <a:gd name="connsiteX5" fmla="*/ 4412986 w 5058950"/>
              <a:gd name="connsiteY5" fmla="*/ 3170384 h 3192020"/>
              <a:gd name="connsiteX6" fmla="*/ 4391350 w 5058950"/>
              <a:gd name="connsiteY6" fmla="*/ 3192020 h 3192020"/>
              <a:gd name="connsiteX7" fmla="*/ 653137 w 5058950"/>
              <a:gd name="connsiteY7" fmla="*/ 3192020 h 3192020"/>
              <a:gd name="connsiteX8" fmla="*/ 631501 w 5058950"/>
              <a:gd name="connsiteY8" fmla="*/ 3170384 h 3192020"/>
              <a:gd name="connsiteX9" fmla="*/ 631501 w 5058950"/>
              <a:gd name="connsiteY9" fmla="*/ 1645541 h 3192020"/>
              <a:gd name="connsiteX10" fmla="*/ 108276 w 5058950"/>
              <a:gd name="connsiteY10" fmla="*/ 1651123 h 3192020"/>
              <a:gd name="connsiteX11" fmla="*/ 47465 w 5058950"/>
              <a:gd name="connsiteY11" fmla="*/ 1569699 h 3192020"/>
              <a:gd name="connsiteX12" fmla="*/ 2436703 w 5058950"/>
              <a:gd name="connsiteY12" fmla="*/ 29967 h 3192020"/>
              <a:gd name="connsiteX0" fmla="*/ 2436703 w 5058950"/>
              <a:gd name="connsiteY0" fmla="*/ 29967 h 3290829"/>
              <a:gd name="connsiteX1" fmla="*/ 2625483 w 5058950"/>
              <a:gd name="connsiteY1" fmla="*/ 29967 h 3290829"/>
              <a:gd name="connsiteX2" fmla="*/ 4991124 w 5058950"/>
              <a:gd name="connsiteY2" fmla="*/ 1546102 h 3290829"/>
              <a:gd name="connsiteX3" fmla="*/ 4985225 w 5058950"/>
              <a:gd name="connsiteY3" fmla="*/ 1646391 h 3290829"/>
              <a:gd name="connsiteX4" fmla="*/ 4412986 w 5058950"/>
              <a:gd name="connsiteY4" fmla="*/ 1645541 h 3290829"/>
              <a:gd name="connsiteX5" fmla="*/ 4412986 w 5058950"/>
              <a:gd name="connsiteY5" fmla="*/ 3170384 h 3290829"/>
              <a:gd name="connsiteX6" fmla="*/ 653137 w 5058950"/>
              <a:gd name="connsiteY6" fmla="*/ 3192020 h 3290829"/>
              <a:gd name="connsiteX7" fmla="*/ 631501 w 5058950"/>
              <a:gd name="connsiteY7" fmla="*/ 3170384 h 3290829"/>
              <a:gd name="connsiteX8" fmla="*/ 631501 w 5058950"/>
              <a:gd name="connsiteY8" fmla="*/ 1645541 h 3290829"/>
              <a:gd name="connsiteX9" fmla="*/ 108276 w 5058950"/>
              <a:gd name="connsiteY9" fmla="*/ 1651123 h 3290829"/>
              <a:gd name="connsiteX10" fmla="*/ 47465 w 5058950"/>
              <a:gd name="connsiteY10" fmla="*/ 1569699 h 3290829"/>
              <a:gd name="connsiteX11" fmla="*/ 2436703 w 5058950"/>
              <a:gd name="connsiteY11" fmla="*/ 29967 h 3290829"/>
              <a:gd name="connsiteX0" fmla="*/ 2436703 w 5058950"/>
              <a:gd name="connsiteY0" fmla="*/ 29967 h 3303910"/>
              <a:gd name="connsiteX1" fmla="*/ 2625483 w 5058950"/>
              <a:gd name="connsiteY1" fmla="*/ 29967 h 3303910"/>
              <a:gd name="connsiteX2" fmla="*/ 4991124 w 5058950"/>
              <a:gd name="connsiteY2" fmla="*/ 1546102 h 3303910"/>
              <a:gd name="connsiteX3" fmla="*/ 4985225 w 5058950"/>
              <a:gd name="connsiteY3" fmla="*/ 1646391 h 3303910"/>
              <a:gd name="connsiteX4" fmla="*/ 4412986 w 5058950"/>
              <a:gd name="connsiteY4" fmla="*/ 1645541 h 3303910"/>
              <a:gd name="connsiteX5" fmla="*/ 4412986 w 5058950"/>
              <a:gd name="connsiteY5" fmla="*/ 3188414 h 3303910"/>
              <a:gd name="connsiteX6" fmla="*/ 653137 w 5058950"/>
              <a:gd name="connsiteY6" fmla="*/ 3192020 h 3303910"/>
              <a:gd name="connsiteX7" fmla="*/ 631501 w 5058950"/>
              <a:gd name="connsiteY7" fmla="*/ 3170384 h 3303910"/>
              <a:gd name="connsiteX8" fmla="*/ 631501 w 5058950"/>
              <a:gd name="connsiteY8" fmla="*/ 1645541 h 3303910"/>
              <a:gd name="connsiteX9" fmla="*/ 108276 w 5058950"/>
              <a:gd name="connsiteY9" fmla="*/ 1651123 h 3303910"/>
              <a:gd name="connsiteX10" fmla="*/ 47465 w 5058950"/>
              <a:gd name="connsiteY10" fmla="*/ 1569699 h 3303910"/>
              <a:gd name="connsiteX11" fmla="*/ 2436703 w 5058950"/>
              <a:gd name="connsiteY11" fmla="*/ 29967 h 3303910"/>
              <a:gd name="connsiteX0" fmla="*/ 2436703 w 5058950"/>
              <a:gd name="connsiteY0" fmla="*/ 29967 h 3192020"/>
              <a:gd name="connsiteX1" fmla="*/ 2625483 w 5058950"/>
              <a:gd name="connsiteY1" fmla="*/ 29967 h 3192020"/>
              <a:gd name="connsiteX2" fmla="*/ 4991124 w 5058950"/>
              <a:gd name="connsiteY2" fmla="*/ 1546102 h 3192020"/>
              <a:gd name="connsiteX3" fmla="*/ 4985225 w 5058950"/>
              <a:gd name="connsiteY3" fmla="*/ 1646391 h 3192020"/>
              <a:gd name="connsiteX4" fmla="*/ 4412986 w 5058950"/>
              <a:gd name="connsiteY4" fmla="*/ 1645541 h 3192020"/>
              <a:gd name="connsiteX5" fmla="*/ 4412986 w 5058950"/>
              <a:gd name="connsiteY5" fmla="*/ 3188414 h 3192020"/>
              <a:gd name="connsiteX6" fmla="*/ 653137 w 5058950"/>
              <a:gd name="connsiteY6" fmla="*/ 3192020 h 3192020"/>
              <a:gd name="connsiteX7" fmla="*/ 631501 w 5058950"/>
              <a:gd name="connsiteY7" fmla="*/ 3170384 h 3192020"/>
              <a:gd name="connsiteX8" fmla="*/ 631501 w 5058950"/>
              <a:gd name="connsiteY8" fmla="*/ 1645541 h 3192020"/>
              <a:gd name="connsiteX9" fmla="*/ 108276 w 5058950"/>
              <a:gd name="connsiteY9" fmla="*/ 1651123 h 3192020"/>
              <a:gd name="connsiteX10" fmla="*/ 47465 w 5058950"/>
              <a:gd name="connsiteY10" fmla="*/ 1569699 h 3192020"/>
              <a:gd name="connsiteX11" fmla="*/ 2436703 w 5058950"/>
              <a:gd name="connsiteY11" fmla="*/ 29967 h 319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8950" h="3192020">
                <a:moveTo>
                  <a:pt x="2436703" y="29967"/>
                </a:moveTo>
                <a:cubicBezTo>
                  <a:pt x="2504866" y="-19320"/>
                  <a:pt x="2585176" y="561"/>
                  <a:pt x="2625483" y="29967"/>
                </a:cubicBezTo>
                <a:cubicBezTo>
                  <a:pt x="2665790" y="59373"/>
                  <a:pt x="4926637" y="1502039"/>
                  <a:pt x="4991124" y="1546102"/>
                </a:cubicBezTo>
                <a:cubicBezTo>
                  <a:pt x="5055611" y="1590165"/>
                  <a:pt x="5106807" y="1639543"/>
                  <a:pt x="4985225" y="1646391"/>
                </a:cubicBezTo>
                <a:cubicBezTo>
                  <a:pt x="4863643" y="1653239"/>
                  <a:pt x="4415324" y="1641407"/>
                  <a:pt x="4412986" y="1645541"/>
                </a:cubicBezTo>
                <a:lnTo>
                  <a:pt x="4412986" y="3188414"/>
                </a:lnTo>
                <a:lnTo>
                  <a:pt x="653137" y="3192020"/>
                </a:lnTo>
                <a:cubicBezTo>
                  <a:pt x="641188" y="3192020"/>
                  <a:pt x="631501" y="3182333"/>
                  <a:pt x="631501" y="3170384"/>
                </a:cubicBezTo>
                <a:lnTo>
                  <a:pt x="631501" y="1645541"/>
                </a:lnTo>
                <a:lnTo>
                  <a:pt x="108276" y="1651123"/>
                </a:lnTo>
                <a:cubicBezTo>
                  <a:pt x="-64395" y="1643475"/>
                  <a:pt x="12801" y="1593296"/>
                  <a:pt x="47465" y="1569699"/>
                </a:cubicBezTo>
                <a:lnTo>
                  <a:pt x="2436703" y="29967"/>
                </a:lnTo>
                <a:close/>
              </a:path>
            </a:pathLst>
          </a:custGeom>
          <a:noFill/>
          <a:ln w="3810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25" name="Rounded Rectangle 11"/>
          <p:cNvSpPr/>
          <p:nvPr/>
        </p:nvSpPr>
        <p:spPr>
          <a:xfrm>
            <a:off x="2661798" y="2614640"/>
            <a:ext cx="715753" cy="1480738"/>
          </a:xfrm>
          <a:custGeom>
            <a:avLst/>
            <a:gdLst>
              <a:gd name="connsiteX0" fmla="*/ 0 w 707923"/>
              <a:gd name="connsiteY0" fmla="*/ 51777 h 1480738"/>
              <a:gd name="connsiteX1" fmla="*/ 51777 w 707923"/>
              <a:gd name="connsiteY1" fmla="*/ 0 h 1480738"/>
              <a:gd name="connsiteX2" fmla="*/ 656146 w 707923"/>
              <a:gd name="connsiteY2" fmla="*/ 0 h 1480738"/>
              <a:gd name="connsiteX3" fmla="*/ 707923 w 707923"/>
              <a:gd name="connsiteY3" fmla="*/ 51777 h 1480738"/>
              <a:gd name="connsiteX4" fmla="*/ 707923 w 707923"/>
              <a:gd name="connsiteY4" fmla="*/ 1428961 h 1480738"/>
              <a:gd name="connsiteX5" fmla="*/ 656146 w 707923"/>
              <a:gd name="connsiteY5" fmla="*/ 1480738 h 1480738"/>
              <a:gd name="connsiteX6" fmla="*/ 51777 w 707923"/>
              <a:gd name="connsiteY6" fmla="*/ 1480738 h 1480738"/>
              <a:gd name="connsiteX7" fmla="*/ 0 w 707923"/>
              <a:gd name="connsiteY7" fmla="*/ 1428961 h 1480738"/>
              <a:gd name="connsiteX8" fmla="*/ 0 w 707923"/>
              <a:gd name="connsiteY8" fmla="*/ 51777 h 1480738"/>
              <a:gd name="connsiteX0" fmla="*/ 0 w 707923"/>
              <a:gd name="connsiteY0" fmla="*/ 51777 h 1480738"/>
              <a:gd name="connsiteX1" fmla="*/ 51777 w 707923"/>
              <a:gd name="connsiteY1" fmla="*/ 0 h 1480738"/>
              <a:gd name="connsiteX2" fmla="*/ 651384 w 707923"/>
              <a:gd name="connsiteY2" fmla="*/ 42863 h 1480738"/>
              <a:gd name="connsiteX3" fmla="*/ 707923 w 707923"/>
              <a:gd name="connsiteY3" fmla="*/ 51777 h 1480738"/>
              <a:gd name="connsiteX4" fmla="*/ 707923 w 707923"/>
              <a:gd name="connsiteY4" fmla="*/ 1428961 h 1480738"/>
              <a:gd name="connsiteX5" fmla="*/ 656146 w 707923"/>
              <a:gd name="connsiteY5" fmla="*/ 1480738 h 1480738"/>
              <a:gd name="connsiteX6" fmla="*/ 51777 w 707923"/>
              <a:gd name="connsiteY6" fmla="*/ 1480738 h 1480738"/>
              <a:gd name="connsiteX7" fmla="*/ 0 w 707923"/>
              <a:gd name="connsiteY7" fmla="*/ 1428961 h 1480738"/>
              <a:gd name="connsiteX8" fmla="*/ 0 w 707923"/>
              <a:gd name="connsiteY8" fmla="*/ 51777 h 1480738"/>
              <a:gd name="connsiteX0" fmla="*/ 0 w 707923"/>
              <a:gd name="connsiteY0" fmla="*/ 51777 h 1480738"/>
              <a:gd name="connsiteX1" fmla="*/ 51777 w 707923"/>
              <a:gd name="connsiteY1" fmla="*/ 0 h 1480738"/>
              <a:gd name="connsiteX2" fmla="*/ 651384 w 707923"/>
              <a:gd name="connsiteY2" fmla="*/ 42863 h 1480738"/>
              <a:gd name="connsiteX3" fmla="*/ 707923 w 707923"/>
              <a:gd name="connsiteY3" fmla="*/ 51777 h 1480738"/>
              <a:gd name="connsiteX4" fmla="*/ 707923 w 707923"/>
              <a:gd name="connsiteY4" fmla="*/ 1428961 h 1480738"/>
              <a:gd name="connsiteX5" fmla="*/ 656146 w 707923"/>
              <a:gd name="connsiteY5" fmla="*/ 1480738 h 1480738"/>
              <a:gd name="connsiteX6" fmla="*/ 51777 w 707923"/>
              <a:gd name="connsiteY6" fmla="*/ 1480738 h 1480738"/>
              <a:gd name="connsiteX7" fmla="*/ 0 w 707923"/>
              <a:gd name="connsiteY7" fmla="*/ 1428961 h 1480738"/>
              <a:gd name="connsiteX8" fmla="*/ 0 w 707923"/>
              <a:gd name="connsiteY8" fmla="*/ 51777 h 1480738"/>
              <a:gd name="connsiteX0" fmla="*/ 0 w 707923"/>
              <a:gd name="connsiteY0" fmla="*/ 51777 h 1480738"/>
              <a:gd name="connsiteX1" fmla="*/ 51777 w 707923"/>
              <a:gd name="connsiteY1" fmla="*/ 0 h 1480738"/>
              <a:gd name="connsiteX2" fmla="*/ 651384 w 707923"/>
              <a:gd name="connsiteY2" fmla="*/ 42863 h 1480738"/>
              <a:gd name="connsiteX3" fmla="*/ 707923 w 707923"/>
              <a:gd name="connsiteY3" fmla="*/ 51777 h 1480738"/>
              <a:gd name="connsiteX4" fmla="*/ 707923 w 707923"/>
              <a:gd name="connsiteY4" fmla="*/ 1428961 h 1480738"/>
              <a:gd name="connsiteX5" fmla="*/ 656146 w 707923"/>
              <a:gd name="connsiteY5" fmla="*/ 1480738 h 1480738"/>
              <a:gd name="connsiteX6" fmla="*/ 51777 w 707923"/>
              <a:gd name="connsiteY6" fmla="*/ 1480738 h 1480738"/>
              <a:gd name="connsiteX7" fmla="*/ 0 w 707923"/>
              <a:gd name="connsiteY7" fmla="*/ 1428961 h 1480738"/>
              <a:gd name="connsiteX8" fmla="*/ 0 w 707923"/>
              <a:gd name="connsiteY8" fmla="*/ 51777 h 1480738"/>
              <a:gd name="connsiteX0" fmla="*/ 0 w 715066"/>
              <a:gd name="connsiteY0" fmla="*/ 51777 h 1480738"/>
              <a:gd name="connsiteX1" fmla="*/ 51777 w 715066"/>
              <a:gd name="connsiteY1" fmla="*/ 0 h 1480738"/>
              <a:gd name="connsiteX2" fmla="*/ 651384 w 715066"/>
              <a:gd name="connsiteY2" fmla="*/ 42863 h 1480738"/>
              <a:gd name="connsiteX3" fmla="*/ 715066 w 715066"/>
              <a:gd name="connsiteY3" fmla="*/ 94640 h 1480738"/>
              <a:gd name="connsiteX4" fmla="*/ 707923 w 715066"/>
              <a:gd name="connsiteY4" fmla="*/ 1428961 h 1480738"/>
              <a:gd name="connsiteX5" fmla="*/ 656146 w 715066"/>
              <a:gd name="connsiteY5" fmla="*/ 1480738 h 1480738"/>
              <a:gd name="connsiteX6" fmla="*/ 51777 w 715066"/>
              <a:gd name="connsiteY6" fmla="*/ 1480738 h 1480738"/>
              <a:gd name="connsiteX7" fmla="*/ 0 w 715066"/>
              <a:gd name="connsiteY7" fmla="*/ 1428961 h 1480738"/>
              <a:gd name="connsiteX8" fmla="*/ 0 w 715066"/>
              <a:gd name="connsiteY8" fmla="*/ 51777 h 1480738"/>
              <a:gd name="connsiteX0" fmla="*/ 0 w 715066"/>
              <a:gd name="connsiteY0" fmla="*/ 51777 h 1480738"/>
              <a:gd name="connsiteX1" fmla="*/ 51777 w 715066"/>
              <a:gd name="connsiteY1" fmla="*/ 0 h 1480738"/>
              <a:gd name="connsiteX2" fmla="*/ 651384 w 715066"/>
              <a:gd name="connsiteY2" fmla="*/ 42863 h 1480738"/>
              <a:gd name="connsiteX3" fmla="*/ 715066 w 715066"/>
              <a:gd name="connsiteY3" fmla="*/ 104165 h 1480738"/>
              <a:gd name="connsiteX4" fmla="*/ 707923 w 715066"/>
              <a:gd name="connsiteY4" fmla="*/ 1428961 h 1480738"/>
              <a:gd name="connsiteX5" fmla="*/ 656146 w 715066"/>
              <a:gd name="connsiteY5" fmla="*/ 1480738 h 1480738"/>
              <a:gd name="connsiteX6" fmla="*/ 51777 w 715066"/>
              <a:gd name="connsiteY6" fmla="*/ 1480738 h 1480738"/>
              <a:gd name="connsiteX7" fmla="*/ 0 w 715066"/>
              <a:gd name="connsiteY7" fmla="*/ 1428961 h 1480738"/>
              <a:gd name="connsiteX8" fmla="*/ 0 w 715066"/>
              <a:gd name="connsiteY8" fmla="*/ 51777 h 1480738"/>
              <a:gd name="connsiteX0" fmla="*/ 0 w 722211"/>
              <a:gd name="connsiteY0" fmla="*/ 51777 h 1480738"/>
              <a:gd name="connsiteX1" fmla="*/ 51777 w 722211"/>
              <a:gd name="connsiteY1" fmla="*/ 0 h 1480738"/>
              <a:gd name="connsiteX2" fmla="*/ 651384 w 722211"/>
              <a:gd name="connsiteY2" fmla="*/ 42863 h 1480738"/>
              <a:gd name="connsiteX3" fmla="*/ 715066 w 722211"/>
              <a:gd name="connsiteY3" fmla="*/ 104165 h 1480738"/>
              <a:gd name="connsiteX4" fmla="*/ 722211 w 722211"/>
              <a:gd name="connsiteY4" fmla="*/ 1343236 h 1480738"/>
              <a:gd name="connsiteX5" fmla="*/ 656146 w 722211"/>
              <a:gd name="connsiteY5" fmla="*/ 1480738 h 1480738"/>
              <a:gd name="connsiteX6" fmla="*/ 51777 w 722211"/>
              <a:gd name="connsiteY6" fmla="*/ 1480738 h 1480738"/>
              <a:gd name="connsiteX7" fmla="*/ 0 w 722211"/>
              <a:gd name="connsiteY7" fmla="*/ 1428961 h 1480738"/>
              <a:gd name="connsiteX8" fmla="*/ 0 w 722211"/>
              <a:gd name="connsiteY8" fmla="*/ 51777 h 1480738"/>
              <a:gd name="connsiteX0" fmla="*/ 0 w 722211"/>
              <a:gd name="connsiteY0" fmla="*/ 51777 h 1480738"/>
              <a:gd name="connsiteX1" fmla="*/ 51777 w 722211"/>
              <a:gd name="connsiteY1" fmla="*/ 0 h 1480738"/>
              <a:gd name="connsiteX2" fmla="*/ 651384 w 722211"/>
              <a:gd name="connsiteY2" fmla="*/ 42863 h 1480738"/>
              <a:gd name="connsiteX3" fmla="*/ 715066 w 722211"/>
              <a:gd name="connsiteY3" fmla="*/ 104165 h 1480738"/>
              <a:gd name="connsiteX4" fmla="*/ 722211 w 722211"/>
              <a:gd name="connsiteY4" fmla="*/ 1343236 h 1480738"/>
              <a:gd name="connsiteX5" fmla="*/ 649003 w 722211"/>
              <a:gd name="connsiteY5" fmla="*/ 1435494 h 1480738"/>
              <a:gd name="connsiteX6" fmla="*/ 51777 w 722211"/>
              <a:gd name="connsiteY6" fmla="*/ 1480738 h 1480738"/>
              <a:gd name="connsiteX7" fmla="*/ 0 w 722211"/>
              <a:gd name="connsiteY7" fmla="*/ 1428961 h 1480738"/>
              <a:gd name="connsiteX8" fmla="*/ 0 w 722211"/>
              <a:gd name="connsiteY8" fmla="*/ 51777 h 1480738"/>
              <a:gd name="connsiteX0" fmla="*/ 0 w 722211"/>
              <a:gd name="connsiteY0" fmla="*/ 51777 h 1480738"/>
              <a:gd name="connsiteX1" fmla="*/ 51777 w 722211"/>
              <a:gd name="connsiteY1" fmla="*/ 0 h 1480738"/>
              <a:gd name="connsiteX2" fmla="*/ 651384 w 722211"/>
              <a:gd name="connsiteY2" fmla="*/ 42863 h 1480738"/>
              <a:gd name="connsiteX3" fmla="*/ 715066 w 722211"/>
              <a:gd name="connsiteY3" fmla="*/ 104165 h 1480738"/>
              <a:gd name="connsiteX4" fmla="*/ 722211 w 722211"/>
              <a:gd name="connsiteY4" fmla="*/ 1352761 h 1480738"/>
              <a:gd name="connsiteX5" fmla="*/ 649003 w 722211"/>
              <a:gd name="connsiteY5" fmla="*/ 1435494 h 1480738"/>
              <a:gd name="connsiteX6" fmla="*/ 51777 w 722211"/>
              <a:gd name="connsiteY6" fmla="*/ 1480738 h 1480738"/>
              <a:gd name="connsiteX7" fmla="*/ 0 w 722211"/>
              <a:gd name="connsiteY7" fmla="*/ 1428961 h 1480738"/>
              <a:gd name="connsiteX8" fmla="*/ 0 w 722211"/>
              <a:gd name="connsiteY8" fmla="*/ 51777 h 1480738"/>
              <a:gd name="connsiteX0" fmla="*/ 0 w 715753"/>
              <a:gd name="connsiteY0" fmla="*/ 51777 h 1480738"/>
              <a:gd name="connsiteX1" fmla="*/ 51777 w 715753"/>
              <a:gd name="connsiteY1" fmla="*/ 0 h 1480738"/>
              <a:gd name="connsiteX2" fmla="*/ 651384 w 715753"/>
              <a:gd name="connsiteY2" fmla="*/ 42863 h 1480738"/>
              <a:gd name="connsiteX3" fmla="*/ 715066 w 715753"/>
              <a:gd name="connsiteY3" fmla="*/ 104165 h 1480738"/>
              <a:gd name="connsiteX4" fmla="*/ 715067 w 715753"/>
              <a:gd name="connsiteY4" fmla="*/ 1355142 h 1480738"/>
              <a:gd name="connsiteX5" fmla="*/ 649003 w 715753"/>
              <a:gd name="connsiteY5" fmla="*/ 1435494 h 1480738"/>
              <a:gd name="connsiteX6" fmla="*/ 51777 w 715753"/>
              <a:gd name="connsiteY6" fmla="*/ 1480738 h 1480738"/>
              <a:gd name="connsiteX7" fmla="*/ 0 w 715753"/>
              <a:gd name="connsiteY7" fmla="*/ 1428961 h 1480738"/>
              <a:gd name="connsiteX8" fmla="*/ 0 w 715753"/>
              <a:gd name="connsiteY8" fmla="*/ 51777 h 148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753" h="1480738">
                <a:moveTo>
                  <a:pt x="0" y="51777"/>
                </a:moveTo>
                <a:cubicBezTo>
                  <a:pt x="0" y="23181"/>
                  <a:pt x="23181" y="0"/>
                  <a:pt x="51777" y="0"/>
                </a:cubicBezTo>
                <a:cubicBezTo>
                  <a:pt x="253233" y="0"/>
                  <a:pt x="426116" y="28575"/>
                  <a:pt x="651384" y="42863"/>
                </a:cubicBezTo>
                <a:cubicBezTo>
                  <a:pt x="679980" y="42863"/>
                  <a:pt x="715066" y="75569"/>
                  <a:pt x="715066" y="104165"/>
                </a:cubicBezTo>
                <a:cubicBezTo>
                  <a:pt x="717448" y="517189"/>
                  <a:pt x="712685" y="942118"/>
                  <a:pt x="715067" y="1355142"/>
                </a:cubicBezTo>
                <a:cubicBezTo>
                  <a:pt x="715067" y="1383738"/>
                  <a:pt x="677599" y="1435494"/>
                  <a:pt x="649003" y="1435494"/>
                </a:cubicBezTo>
                <a:lnTo>
                  <a:pt x="51777" y="1480738"/>
                </a:lnTo>
                <a:cubicBezTo>
                  <a:pt x="23181" y="1480738"/>
                  <a:pt x="0" y="1457557"/>
                  <a:pt x="0" y="1428961"/>
                </a:cubicBezTo>
                <a:lnTo>
                  <a:pt x="0" y="51777"/>
                </a:lnTo>
                <a:close/>
              </a:path>
            </a:pathLst>
          </a:custGeom>
          <a:noFill/>
          <a:ln w="3810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grpSp>
        <p:nvGrpSpPr>
          <p:cNvPr id="26" name="Group 25"/>
          <p:cNvGrpSpPr/>
          <p:nvPr/>
        </p:nvGrpSpPr>
        <p:grpSpPr>
          <a:xfrm>
            <a:off x="3371431" y="4030635"/>
            <a:ext cx="3809271" cy="571842"/>
            <a:chOff x="3700606" y="3994013"/>
            <a:chExt cx="4025894" cy="571842"/>
          </a:xfrm>
          <a:solidFill>
            <a:schemeClr val="accent1"/>
          </a:solidFill>
        </p:grpSpPr>
        <p:sp>
          <p:nvSpPr>
            <p:cNvPr id="27" name="Freeform 112"/>
            <p:cNvSpPr>
              <a:spLocks noEditPoints="1"/>
            </p:cNvSpPr>
            <p:nvPr/>
          </p:nvSpPr>
          <p:spPr bwMode="auto">
            <a:xfrm>
              <a:off x="3700606" y="3994013"/>
              <a:ext cx="1043487" cy="571842"/>
            </a:xfrm>
            <a:custGeom>
              <a:avLst/>
              <a:gdLst/>
              <a:ahLst/>
              <a:cxnLst>
                <a:cxn ang="0">
                  <a:pos x="138" y="466"/>
                </a:cxn>
                <a:cxn ang="0">
                  <a:pos x="94" y="454"/>
                </a:cxn>
                <a:cxn ang="0">
                  <a:pos x="38" y="414"/>
                </a:cxn>
                <a:cxn ang="0">
                  <a:pos x="2" y="334"/>
                </a:cxn>
                <a:cxn ang="0">
                  <a:pos x="2" y="296"/>
                </a:cxn>
                <a:cxn ang="0">
                  <a:pos x="14" y="250"/>
                </a:cxn>
                <a:cxn ang="0">
                  <a:pos x="54" y="196"/>
                </a:cxn>
                <a:cxn ang="0">
                  <a:pos x="134" y="158"/>
                </a:cxn>
                <a:cxn ang="0">
                  <a:pos x="158" y="158"/>
                </a:cxn>
                <a:cxn ang="0">
                  <a:pos x="168" y="124"/>
                </a:cxn>
                <a:cxn ang="0">
                  <a:pos x="202" y="72"/>
                </a:cxn>
                <a:cxn ang="0">
                  <a:pos x="300" y="8"/>
                </a:cxn>
                <a:cxn ang="0">
                  <a:pos x="358" y="0"/>
                </a:cxn>
                <a:cxn ang="0">
                  <a:pos x="440" y="16"/>
                </a:cxn>
                <a:cxn ang="0">
                  <a:pos x="480" y="38"/>
                </a:cxn>
                <a:cxn ang="0">
                  <a:pos x="536" y="102"/>
                </a:cxn>
                <a:cxn ang="0">
                  <a:pos x="554" y="140"/>
                </a:cxn>
                <a:cxn ang="0">
                  <a:pos x="602" y="134"/>
                </a:cxn>
                <a:cxn ang="0">
                  <a:pos x="668" y="148"/>
                </a:cxn>
                <a:cxn ang="0">
                  <a:pos x="704" y="168"/>
                </a:cxn>
                <a:cxn ang="0">
                  <a:pos x="752" y="230"/>
                </a:cxn>
                <a:cxn ang="0">
                  <a:pos x="764" y="266"/>
                </a:cxn>
                <a:cxn ang="0">
                  <a:pos x="794" y="274"/>
                </a:cxn>
                <a:cxn ang="0">
                  <a:pos x="818" y="290"/>
                </a:cxn>
                <a:cxn ang="0">
                  <a:pos x="850" y="338"/>
                </a:cxn>
                <a:cxn ang="0">
                  <a:pos x="854" y="366"/>
                </a:cxn>
                <a:cxn ang="0">
                  <a:pos x="846" y="406"/>
                </a:cxn>
                <a:cxn ang="0">
                  <a:pos x="812" y="448"/>
                </a:cxn>
                <a:cxn ang="0">
                  <a:pos x="764" y="468"/>
                </a:cxn>
                <a:cxn ang="0">
                  <a:pos x="154" y="468"/>
                </a:cxn>
                <a:cxn ang="0">
                  <a:pos x="788" y="416"/>
                </a:cxn>
                <a:cxn ang="0">
                  <a:pos x="808" y="390"/>
                </a:cxn>
                <a:cxn ang="0">
                  <a:pos x="814" y="366"/>
                </a:cxn>
                <a:cxn ang="0">
                  <a:pos x="804" y="334"/>
                </a:cxn>
                <a:cxn ang="0">
                  <a:pos x="778" y="310"/>
                </a:cxn>
                <a:cxn ang="0">
                  <a:pos x="766" y="308"/>
                </a:cxn>
                <a:cxn ang="0">
                  <a:pos x="750" y="306"/>
                </a:cxn>
                <a:cxn ang="0">
                  <a:pos x="728" y="288"/>
                </a:cxn>
                <a:cxn ang="0">
                  <a:pos x="704" y="226"/>
                </a:cxn>
                <a:cxn ang="0">
                  <a:pos x="652" y="184"/>
                </a:cxn>
                <a:cxn ang="0">
                  <a:pos x="626" y="176"/>
                </a:cxn>
                <a:cxn ang="0">
                  <a:pos x="602" y="174"/>
                </a:cxn>
                <a:cxn ang="0">
                  <a:pos x="548" y="186"/>
                </a:cxn>
                <a:cxn ang="0">
                  <a:pos x="522" y="172"/>
                </a:cxn>
                <a:cxn ang="0">
                  <a:pos x="488" y="102"/>
                </a:cxn>
                <a:cxn ang="0">
                  <a:pos x="424" y="54"/>
                </a:cxn>
                <a:cxn ang="0">
                  <a:pos x="392" y="42"/>
                </a:cxn>
                <a:cxn ang="0">
                  <a:pos x="358" y="40"/>
                </a:cxn>
                <a:cxn ang="0">
                  <a:pos x="268" y="66"/>
                </a:cxn>
                <a:cxn ang="0">
                  <a:pos x="206" y="140"/>
                </a:cxn>
                <a:cxn ang="0">
                  <a:pos x="194" y="182"/>
                </a:cxn>
                <a:cxn ang="0">
                  <a:pos x="172" y="198"/>
                </a:cxn>
                <a:cxn ang="0">
                  <a:pos x="140" y="198"/>
                </a:cxn>
                <a:cxn ang="0">
                  <a:pos x="80" y="226"/>
                </a:cxn>
                <a:cxn ang="0">
                  <a:pos x="50" y="266"/>
                </a:cxn>
                <a:cxn ang="0">
                  <a:pos x="40" y="312"/>
                </a:cxn>
                <a:cxn ang="0">
                  <a:pos x="46" y="344"/>
                </a:cxn>
                <a:cxn ang="0">
                  <a:pos x="80" y="400"/>
                </a:cxn>
                <a:cxn ang="0">
                  <a:pos x="110" y="418"/>
                </a:cxn>
                <a:cxn ang="0">
                  <a:pos x="156" y="428"/>
                </a:cxn>
                <a:cxn ang="0">
                  <a:pos x="156" y="428"/>
                </a:cxn>
              </a:cxnLst>
              <a:rect l="0" t="0" r="r" b="b"/>
              <a:pathLst>
                <a:path w="854" h="468">
                  <a:moveTo>
                    <a:pt x="154" y="468"/>
                  </a:moveTo>
                  <a:lnTo>
                    <a:pt x="154" y="468"/>
                  </a:lnTo>
                  <a:lnTo>
                    <a:pt x="154" y="468"/>
                  </a:lnTo>
                  <a:lnTo>
                    <a:pt x="138" y="466"/>
                  </a:lnTo>
                  <a:lnTo>
                    <a:pt x="124" y="464"/>
                  </a:lnTo>
                  <a:lnTo>
                    <a:pt x="108" y="460"/>
                  </a:lnTo>
                  <a:lnTo>
                    <a:pt x="94" y="454"/>
                  </a:lnTo>
                  <a:lnTo>
                    <a:pt x="94" y="454"/>
                  </a:lnTo>
                  <a:lnTo>
                    <a:pt x="94" y="454"/>
                  </a:lnTo>
                  <a:lnTo>
                    <a:pt x="74" y="444"/>
                  </a:lnTo>
                  <a:lnTo>
                    <a:pt x="54" y="430"/>
                  </a:lnTo>
                  <a:lnTo>
                    <a:pt x="38" y="414"/>
                  </a:lnTo>
                  <a:lnTo>
                    <a:pt x="26" y="396"/>
                  </a:lnTo>
                  <a:lnTo>
                    <a:pt x="14" y="376"/>
                  </a:lnTo>
                  <a:lnTo>
                    <a:pt x="8" y="356"/>
                  </a:lnTo>
                  <a:lnTo>
                    <a:pt x="2" y="334"/>
                  </a:lnTo>
                  <a:lnTo>
                    <a:pt x="0" y="312"/>
                  </a:lnTo>
                  <a:lnTo>
                    <a:pt x="0" y="312"/>
                  </a:lnTo>
                  <a:lnTo>
                    <a:pt x="0" y="312"/>
                  </a:lnTo>
                  <a:lnTo>
                    <a:pt x="2" y="296"/>
                  </a:lnTo>
                  <a:lnTo>
                    <a:pt x="4" y="282"/>
                  </a:lnTo>
                  <a:lnTo>
                    <a:pt x="8" y="266"/>
                  </a:lnTo>
                  <a:lnTo>
                    <a:pt x="14" y="250"/>
                  </a:lnTo>
                  <a:lnTo>
                    <a:pt x="14" y="250"/>
                  </a:lnTo>
                  <a:lnTo>
                    <a:pt x="14" y="250"/>
                  </a:lnTo>
                  <a:lnTo>
                    <a:pt x="24" y="230"/>
                  </a:lnTo>
                  <a:lnTo>
                    <a:pt x="38" y="212"/>
                  </a:lnTo>
                  <a:lnTo>
                    <a:pt x="54" y="196"/>
                  </a:lnTo>
                  <a:lnTo>
                    <a:pt x="72" y="182"/>
                  </a:lnTo>
                  <a:lnTo>
                    <a:pt x="92" y="172"/>
                  </a:lnTo>
                  <a:lnTo>
                    <a:pt x="112" y="164"/>
                  </a:lnTo>
                  <a:lnTo>
                    <a:pt x="134" y="158"/>
                  </a:lnTo>
                  <a:lnTo>
                    <a:pt x="156" y="158"/>
                  </a:lnTo>
                  <a:lnTo>
                    <a:pt x="156" y="158"/>
                  </a:lnTo>
                  <a:lnTo>
                    <a:pt x="156" y="158"/>
                  </a:lnTo>
                  <a:lnTo>
                    <a:pt x="158" y="158"/>
                  </a:lnTo>
                  <a:lnTo>
                    <a:pt x="158" y="158"/>
                  </a:lnTo>
                  <a:lnTo>
                    <a:pt x="158" y="158"/>
                  </a:lnTo>
                  <a:lnTo>
                    <a:pt x="162" y="140"/>
                  </a:lnTo>
                  <a:lnTo>
                    <a:pt x="168" y="124"/>
                  </a:lnTo>
                  <a:lnTo>
                    <a:pt x="168" y="124"/>
                  </a:lnTo>
                  <a:lnTo>
                    <a:pt x="168" y="124"/>
                  </a:lnTo>
                  <a:lnTo>
                    <a:pt x="184" y="96"/>
                  </a:lnTo>
                  <a:lnTo>
                    <a:pt x="202" y="72"/>
                  </a:lnTo>
                  <a:lnTo>
                    <a:pt x="222" y="50"/>
                  </a:lnTo>
                  <a:lnTo>
                    <a:pt x="246" y="32"/>
                  </a:lnTo>
                  <a:lnTo>
                    <a:pt x="272" y="18"/>
                  </a:lnTo>
                  <a:lnTo>
                    <a:pt x="300" y="8"/>
                  </a:lnTo>
                  <a:lnTo>
                    <a:pt x="328" y="2"/>
                  </a:lnTo>
                  <a:lnTo>
                    <a:pt x="358" y="0"/>
                  </a:lnTo>
                  <a:lnTo>
                    <a:pt x="358" y="0"/>
                  </a:lnTo>
                  <a:lnTo>
                    <a:pt x="358" y="0"/>
                  </a:lnTo>
                  <a:lnTo>
                    <a:pt x="380" y="0"/>
                  </a:lnTo>
                  <a:lnTo>
                    <a:pt x="400" y="4"/>
                  </a:lnTo>
                  <a:lnTo>
                    <a:pt x="420" y="8"/>
                  </a:lnTo>
                  <a:lnTo>
                    <a:pt x="440" y="16"/>
                  </a:lnTo>
                  <a:lnTo>
                    <a:pt x="440" y="16"/>
                  </a:lnTo>
                  <a:lnTo>
                    <a:pt x="440" y="16"/>
                  </a:lnTo>
                  <a:lnTo>
                    <a:pt x="460" y="26"/>
                  </a:lnTo>
                  <a:lnTo>
                    <a:pt x="480" y="38"/>
                  </a:lnTo>
                  <a:lnTo>
                    <a:pt x="496" y="52"/>
                  </a:lnTo>
                  <a:lnTo>
                    <a:pt x="512" y="68"/>
                  </a:lnTo>
                  <a:lnTo>
                    <a:pt x="526" y="84"/>
                  </a:lnTo>
                  <a:lnTo>
                    <a:pt x="536" y="102"/>
                  </a:lnTo>
                  <a:lnTo>
                    <a:pt x="546" y="120"/>
                  </a:lnTo>
                  <a:lnTo>
                    <a:pt x="554" y="140"/>
                  </a:lnTo>
                  <a:lnTo>
                    <a:pt x="554" y="140"/>
                  </a:lnTo>
                  <a:lnTo>
                    <a:pt x="554" y="140"/>
                  </a:lnTo>
                  <a:lnTo>
                    <a:pt x="578" y="136"/>
                  </a:lnTo>
                  <a:lnTo>
                    <a:pt x="602" y="134"/>
                  </a:lnTo>
                  <a:lnTo>
                    <a:pt x="602" y="134"/>
                  </a:lnTo>
                  <a:lnTo>
                    <a:pt x="602" y="134"/>
                  </a:lnTo>
                  <a:lnTo>
                    <a:pt x="618" y="134"/>
                  </a:lnTo>
                  <a:lnTo>
                    <a:pt x="634" y="136"/>
                  </a:lnTo>
                  <a:lnTo>
                    <a:pt x="652" y="142"/>
                  </a:lnTo>
                  <a:lnTo>
                    <a:pt x="668" y="148"/>
                  </a:lnTo>
                  <a:lnTo>
                    <a:pt x="668" y="148"/>
                  </a:lnTo>
                  <a:lnTo>
                    <a:pt x="668" y="148"/>
                  </a:lnTo>
                  <a:lnTo>
                    <a:pt x="686" y="156"/>
                  </a:lnTo>
                  <a:lnTo>
                    <a:pt x="704" y="168"/>
                  </a:lnTo>
                  <a:lnTo>
                    <a:pt x="718" y="182"/>
                  </a:lnTo>
                  <a:lnTo>
                    <a:pt x="732" y="196"/>
                  </a:lnTo>
                  <a:lnTo>
                    <a:pt x="744" y="212"/>
                  </a:lnTo>
                  <a:lnTo>
                    <a:pt x="752" y="230"/>
                  </a:lnTo>
                  <a:lnTo>
                    <a:pt x="760" y="248"/>
                  </a:lnTo>
                  <a:lnTo>
                    <a:pt x="764" y="266"/>
                  </a:lnTo>
                  <a:lnTo>
                    <a:pt x="764" y="266"/>
                  </a:lnTo>
                  <a:lnTo>
                    <a:pt x="764" y="266"/>
                  </a:lnTo>
                  <a:lnTo>
                    <a:pt x="780" y="270"/>
                  </a:lnTo>
                  <a:lnTo>
                    <a:pt x="794" y="274"/>
                  </a:lnTo>
                  <a:lnTo>
                    <a:pt x="794" y="274"/>
                  </a:lnTo>
                  <a:lnTo>
                    <a:pt x="794" y="274"/>
                  </a:lnTo>
                  <a:lnTo>
                    <a:pt x="794" y="274"/>
                  </a:lnTo>
                  <a:lnTo>
                    <a:pt x="794" y="274"/>
                  </a:lnTo>
                  <a:lnTo>
                    <a:pt x="806" y="282"/>
                  </a:lnTo>
                  <a:lnTo>
                    <a:pt x="818" y="290"/>
                  </a:lnTo>
                  <a:lnTo>
                    <a:pt x="830" y="300"/>
                  </a:lnTo>
                  <a:lnTo>
                    <a:pt x="838" y="312"/>
                  </a:lnTo>
                  <a:lnTo>
                    <a:pt x="844" y="324"/>
                  </a:lnTo>
                  <a:lnTo>
                    <a:pt x="850" y="338"/>
                  </a:lnTo>
                  <a:lnTo>
                    <a:pt x="852" y="352"/>
                  </a:lnTo>
                  <a:lnTo>
                    <a:pt x="854" y="366"/>
                  </a:lnTo>
                  <a:lnTo>
                    <a:pt x="854" y="366"/>
                  </a:lnTo>
                  <a:lnTo>
                    <a:pt x="854" y="366"/>
                  </a:lnTo>
                  <a:lnTo>
                    <a:pt x="852" y="386"/>
                  </a:lnTo>
                  <a:lnTo>
                    <a:pt x="846" y="406"/>
                  </a:lnTo>
                  <a:lnTo>
                    <a:pt x="846" y="406"/>
                  </a:lnTo>
                  <a:lnTo>
                    <a:pt x="846" y="406"/>
                  </a:lnTo>
                  <a:lnTo>
                    <a:pt x="840" y="418"/>
                  </a:lnTo>
                  <a:lnTo>
                    <a:pt x="832" y="430"/>
                  </a:lnTo>
                  <a:lnTo>
                    <a:pt x="822" y="440"/>
                  </a:lnTo>
                  <a:lnTo>
                    <a:pt x="812" y="448"/>
                  </a:lnTo>
                  <a:lnTo>
                    <a:pt x="802" y="456"/>
                  </a:lnTo>
                  <a:lnTo>
                    <a:pt x="790" y="460"/>
                  </a:lnTo>
                  <a:lnTo>
                    <a:pt x="776" y="466"/>
                  </a:lnTo>
                  <a:lnTo>
                    <a:pt x="764" y="468"/>
                  </a:lnTo>
                  <a:lnTo>
                    <a:pt x="764" y="468"/>
                  </a:lnTo>
                  <a:lnTo>
                    <a:pt x="762" y="468"/>
                  </a:lnTo>
                  <a:lnTo>
                    <a:pt x="154" y="468"/>
                  </a:lnTo>
                  <a:lnTo>
                    <a:pt x="154" y="468"/>
                  </a:lnTo>
                  <a:close/>
                  <a:moveTo>
                    <a:pt x="760" y="428"/>
                  </a:moveTo>
                  <a:lnTo>
                    <a:pt x="760" y="428"/>
                  </a:lnTo>
                  <a:lnTo>
                    <a:pt x="776" y="424"/>
                  </a:lnTo>
                  <a:lnTo>
                    <a:pt x="788" y="416"/>
                  </a:lnTo>
                  <a:lnTo>
                    <a:pt x="800" y="404"/>
                  </a:lnTo>
                  <a:lnTo>
                    <a:pt x="808" y="390"/>
                  </a:lnTo>
                  <a:lnTo>
                    <a:pt x="808" y="390"/>
                  </a:lnTo>
                  <a:lnTo>
                    <a:pt x="808" y="390"/>
                  </a:lnTo>
                  <a:lnTo>
                    <a:pt x="812" y="378"/>
                  </a:lnTo>
                  <a:lnTo>
                    <a:pt x="814" y="366"/>
                  </a:lnTo>
                  <a:lnTo>
                    <a:pt x="814" y="366"/>
                  </a:lnTo>
                  <a:lnTo>
                    <a:pt x="814" y="366"/>
                  </a:lnTo>
                  <a:lnTo>
                    <a:pt x="814" y="358"/>
                  </a:lnTo>
                  <a:lnTo>
                    <a:pt x="812" y="348"/>
                  </a:lnTo>
                  <a:lnTo>
                    <a:pt x="808" y="340"/>
                  </a:lnTo>
                  <a:lnTo>
                    <a:pt x="804" y="334"/>
                  </a:lnTo>
                  <a:lnTo>
                    <a:pt x="798" y="326"/>
                  </a:lnTo>
                  <a:lnTo>
                    <a:pt x="792" y="320"/>
                  </a:lnTo>
                  <a:lnTo>
                    <a:pt x="786" y="316"/>
                  </a:lnTo>
                  <a:lnTo>
                    <a:pt x="778" y="310"/>
                  </a:lnTo>
                  <a:lnTo>
                    <a:pt x="778" y="310"/>
                  </a:lnTo>
                  <a:lnTo>
                    <a:pt x="778" y="310"/>
                  </a:lnTo>
                  <a:lnTo>
                    <a:pt x="778" y="310"/>
                  </a:lnTo>
                  <a:lnTo>
                    <a:pt x="766" y="308"/>
                  </a:lnTo>
                  <a:lnTo>
                    <a:pt x="754" y="306"/>
                  </a:lnTo>
                  <a:lnTo>
                    <a:pt x="754" y="306"/>
                  </a:lnTo>
                  <a:lnTo>
                    <a:pt x="754" y="306"/>
                  </a:lnTo>
                  <a:lnTo>
                    <a:pt x="750" y="306"/>
                  </a:lnTo>
                  <a:lnTo>
                    <a:pt x="750" y="306"/>
                  </a:lnTo>
                  <a:lnTo>
                    <a:pt x="730" y="308"/>
                  </a:lnTo>
                  <a:lnTo>
                    <a:pt x="728" y="288"/>
                  </a:lnTo>
                  <a:lnTo>
                    <a:pt x="728" y="288"/>
                  </a:lnTo>
                  <a:lnTo>
                    <a:pt x="724" y="272"/>
                  </a:lnTo>
                  <a:lnTo>
                    <a:pt x="720" y="256"/>
                  </a:lnTo>
                  <a:lnTo>
                    <a:pt x="714" y="240"/>
                  </a:lnTo>
                  <a:lnTo>
                    <a:pt x="704" y="226"/>
                  </a:lnTo>
                  <a:lnTo>
                    <a:pt x="694" y="214"/>
                  </a:lnTo>
                  <a:lnTo>
                    <a:pt x="682" y="202"/>
                  </a:lnTo>
                  <a:lnTo>
                    <a:pt x="668" y="192"/>
                  </a:lnTo>
                  <a:lnTo>
                    <a:pt x="652" y="184"/>
                  </a:lnTo>
                  <a:lnTo>
                    <a:pt x="652" y="184"/>
                  </a:lnTo>
                  <a:lnTo>
                    <a:pt x="652" y="184"/>
                  </a:lnTo>
                  <a:lnTo>
                    <a:pt x="640" y="180"/>
                  </a:lnTo>
                  <a:lnTo>
                    <a:pt x="626" y="176"/>
                  </a:lnTo>
                  <a:lnTo>
                    <a:pt x="614" y="174"/>
                  </a:lnTo>
                  <a:lnTo>
                    <a:pt x="602" y="174"/>
                  </a:lnTo>
                  <a:lnTo>
                    <a:pt x="602" y="174"/>
                  </a:lnTo>
                  <a:lnTo>
                    <a:pt x="602" y="174"/>
                  </a:lnTo>
                  <a:lnTo>
                    <a:pt x="588" y="174"/>
                  </a:lnTo>
                  <a:lnTo>
                    <a:pt x="574" y="176"/>
                  </a:lnTo>
                  <a:lnTo>
                    <a:pt x="562" y="180"/>
                  </a:lnTo>
                  <a:lnTo>
                    <a:pt x="548" y="186"/>
                  </a:lnTo>
                  <a:lnTo>
                    <a:pt x="548" y="186"/>
                  </a:lnTo>
                  <a:lnTo>
                    <a:pt x="526" y="196"/>
                  </a:lnTo>
                  <a:lnTo>
                    <a:pt x="522" y="172"/>
                  </a:lnTo>
                  <a:lnTo>
                    <a:pt x="522" y="172"/>
                  </a:lnTo>
                  <a:lnTo>
                    <a:pt x="516" y="152"/>
                  </a:lnTo>
                  <a:lnTo>
                    <a:pt x="508" y="134"/>
                  </a:lnTo>
                  <a:lnTo>
                    <a:pt x="500" y="118"/>
                  </a:lnTo>
                  <a:lnTo>
                    <a:pt x="488" y="102"/>
                  </a:lnTo>
                  <a:lnTo>
                    <a:pt x="474" y="86"/>
                  </a:lnTo>
                  <a:lnTo>
                    <a:pt x="460" y="74"/>
                  </a:lnTo>
                  <a:lnTo>
                    <a:pt x="444" y="62"/>
                  </a:lnTo>
                  <a:lnTo>
                    <a:pt x="424" y="54"/>
                  </a:lnTo>
                  <a:lnTo>
                    <a:pt x="424" y="54"/>
                  </a:lnTo>
                  <a:lnTo>
                    <a:pt x="424" y="54"/>
                  </a:lnTo>
                  <a:lnTo>
                    <a:pt x="408" y="46"/>
                  </a:lnTo>
                  <a:lnTo>
                    <a:pt x="392" y="42"/>
                  </a:lnTo>
                  <a:lnTo>
                    <a:pt x="376" y="40"/>
                  </a:lnTo>
                  <a:lnTo>
                    <a:pt x="358" y="40"/>
                  </a:lnTo>
                  <a:lnTo>
                    <a:pt x="358" y="40"/>
                  </a:lnTo>
                  <a:lnTo>
                    <a:pt x="358" y="40"/>
                  </a:lnTo>
                  <a:lnTo>
                    <a:pt x="334" y="40"/>
                  </a:lnTo>
                  <a:lnTo>
                    <a:pt x="312" y="46"/>
                  </a:lnTo>
                  <a:lnTo>
                    <a:pt x="288" y="54"/>
                  </a:lnTo>
                  <a:lnTo>
                    <a:pt x="268" y="66"/>
                  </a:lnTo>
                  <a:lnTo>
                    <a:pt x="248" y="80"/>
                  </a:lnTo>
                  <a:lnTo>
                    <a:pt x="232" y="98"/>
                  </a:lnTo>
                  <a:lnTo>
                    <a:pt x="218" y="118"/>
                  </a:lnTo>
                  <a:lnTo>
                    <a:pt x="206" y="140"/>
                  </a:lnTo>
                  <a:lnTo>
                    <a:pt x="206" y="140"/>
                  </a:lnTo>
                  <a:lnTo>
                    <a:pt x="206" y="140"/>
                  </a:lnTo>
                  <a:lnTo>
                    <a:pt x="198" y="160"/>
                  </a:lnTo>
                  <a:lnTo>
                    <a:pt x="194" y="182"/>
                  </a:lnTo>
                  <a:lnTo>
                    <a:pt x="194" y="182"/>
                  </a:lnTo>
                  <a:lnTo>
                    <a:pt x="190" y="200"/>
                  </a:lnTo>
                  <a:lnTo>
                    <a:pt x="172" y="198"/>
                  </a:lnTo>
                  <a:lnTo>
                    <a:pt x="172" y="198"/>
                  </a:lnTo>
                  <a:lnTo>
                    <a:pt x="156" y="198"/>
                  </a:lnTo>
                  <a:lnTo>
                    <a:pt x="156" y="198"/>
                  </a:lnTo>
                  <a:lnTo>
                    <a:pt x="156" y="198"/>
                  </a:lnTo>
                  <a:lnTo>
                    <a:pt x="140" y="198"/>
                  </a:lnTo>
                  <a:lnTo>
                    <a:pt x="124" y="202"/>
                  </a:lnTo>
                  <a:lnTo>
                    <a:pt x="108" y="208"/>
                  </a:lnTo>
                  <a:lnTo>
                    <a:pt x="94" y="216"/>
                  </a:lnTo>
                  <a:lnTo>
                    <a:pt x="80" y="226"/>
                  </a:lnTo>
                  <a:lnTo>
                    <a:pt x="68" y="238"/>
                  </a:lnTo>
                  <a:lnTo>
                    <a:pt x="58" y="252"/>
                  </a:lnTo>
                  <a:lnTo>
                    <a:pt x="50" y="266"/>
                  </a:lnTo>
                  <a:lnTo>
                    <a:pt x="50" y="266"/>
                  </a:lnTo>
                  <a:lnTo>
                    <a:pt x="50" y="266"/>
                  </a:lnTo>
                  <a:lnTo>
                    <a:pt x="46" y="278"/>
                  </a:lnTo>
                  <a:lnTo>
                    <a:pt x="44" y="290"/>
                  </a:lnTo>
                  <a:lnTo>
                    <a:pt x="40" y="312"/>
                  </a:lnTo>
                  <a:lnTo>
                    <a:pt x="40" y="312"/>
                  </a:lnTo>
                  <a:lnTo>
                    <a:pt x="40" y="312"/>
                  </a:lnTo>
                  <a:lnTo>
                    <a:pt x="42" y="328"/>
                  </a:lnTo>
                  <a:lnTo>
                    <a:pt x="46" y="344"/>
                  </a:lnTo>
                  <a:lnTo>
                    <a:pt x="52" y="360"/>
                  </a:lnTo>
                  <a:lnTo>
                    <a:pt x="60" y="374"/>
                  </a:lnTo>
                  <a:lnTo>
                    <a:pt x="70" y="388"/>
                  </a:lnTo>
                  <a:lnTo>
                    <a:pt x="80" y="400"/>
                  </a:lnTo>
                  <a:lnTo>
                    <a:pt x="94" y="410"/>
                  </a:lnTo>
                  <a:lnTo>
                    <a:pt x="110" y="418"/>
                  </a:lnTo>
                  <a:lnTo>
                    <a:pt x="110" y="418"/>
                  </a:lnTo>
                  <a:lnTo>
                    <a:pt x="110" y="418"/>
                  </a:lnTo>
                  <a:lnTo>
                    <a:pt x="122" y="422"/>
                  </a:lnTo>
                  <a:lnTo>
                    <a:pt x="132" y="426"/>
                  </a:lnTo>
                  <a:lnTo>
                    <a:pt x="156" y="428"/>
                  </a:lnTo>
                  <a:lnTo>
                    <a:pt x="156" y="428"/>
                  </a:lnTo>
                  <a:lnTo>
                    <a:pt x="156" y="428"/>
                  </a:lnTo>
                  <a:lnTo>
                    <a:pt x="156" y="428"/>
                  </a:lnTo>
                  <a:lnTo>
                    <a:pt x="156" y="428"/>
                  </a:lnTo>
                  <a:lnTo>
                    <a:pt x="156" y="428"/>
                  </a:lnTo>
                  <a:lnTo>
                    <a:pt x="760" y="428"/>
                  </a:lnTo>
                  <a:lnTo>
                    <a:pt x="760" y="4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28" name="Freeform 112"/>
            <p:cNvSpPr>
              <a:spLocks noEditPoints="1"/>
            </p:cNvSpPr>
            <p:nvPr/>
          </p:nvSpPr>
          <p:spPr bwMode="auto">
            <a:xfrm>
              <a:off x="4691432" y="3994013"/>
              <a:ext cx="1043487" cy="571842"/>
            </a:xfrm>
            <a:custGeom>
              <a:avLst/>
              <a:gdLst/>
              <a:ahLst/>
              <a:cxnLst>
                <a:cxn ang="0">
                  <a:pos x="138" y="466"/>
                </a:cxn>
                <a:cxn ang="0">
                  <a:pos x="94" y="454"/>
                </a:cxn>
                <a:cxn ang="0">
                  <a:pos x="38" y="414"/>
                </a:cxn>
                <a:cxn ang="0">
                  <a:pos x="2" y="334"/>
                </a:cxn>
                <a:cxn ang="0">
                  <a:pos x="2" y="296"/>
                </a:cxn>
                <a:cxn ang="0">
                  <a:pos x="14" y="250"/>
                </a:cxn>
                <a:cxn ang="0">
                  <a:pos x="54" y="196"/>
                </a:cxn>
                <a:cxn ang="0">
                  <a:pos x="134" y="158"/>
                </a:cxn>
                <a:cxn ang="0">
                  <a:pos x="158" y="158"/>
                </a:cxn>
                <a:cxn ang="0">
                  <a:pos x="168" y="124"/>
                </a:cxn>
                <a:cxn ang="0">
                  <a:pos x="202" y="72"/>
                </a:cxn>
                <a:cxn ang="0">
                  <a:pos x="300" y="8"/>
                </a:cxn>
                <a:cxn ang="0">
                  <a:pos x="358" y="0"/>
                </a:cxn>
                <a:cxn ang="0">
                  <a:pos x="440" y="16"/>
                </a:cxn>
                <a:cxn ang="0">
                  <a:pos x="480" y="38"/>
                </a:cxn>
                <a:cxn ang="0">
                  <a:pos x="536" y="102"/>
                </a:cxn>
                <a:cxn ang="0">
                  <a:pos x="554" y="140"/>
                </a:cxn>
                <a:cxn ang="0">
                  <a:pos x="602" y="134"/>
                </a:cxn>
                <a:cxn ang="0">
                  <a:pos x="668" y="148"/>
                </a:cxn>
                <a:cxn ang="0">
                  <a:pos x="704" y="168"/>
                </a:cxn>
                <a:cxn ang="0">
                  <a:pos x="752" y="230"/>
                </a:cxn>
                <a:cxn ang="0">
                  <a:pos x="764" y="266"/>
                </a:cxn>
                <a:cxn ang="0">
                  <a:pos x="794" y="274"/>
                </a:cxn>
                <a:cxn ang="0">
                  <a:pos x="818" y="290"/>
                </a:cxn>
                <a:cxn ang="0">
                  <a:pos x="850" y="338"/>
                </a:cxn>
                <a:cxn ang="0">
                  <a:pos x="854" y="366"/>
                </a:cxn>
                <a:cxn ang="0">
                  <a:pos x="846" y="406"/>
                </a:cxn>
                <a:cxn ang="0">
                  <a:pos x="812" y="448"/>
                </a:cxn>
                <a:cxn ang="0">
                  <a:pos x="764" y="468"/>
                </a:cxn>
                <a:cxn ang="0">
                  <a:pos x="154" y="468"/>
                </a:cxn>
                <a:cxn ang="0">
                  <a:pos x="788" y="416"/>
                </a:cxn>
                <a:cxn ang="0">
                  <a:pos x="808" y="390"/>
                </a:cxn>
                <a:cxn ang="0">
                  <a:pos x="814" y="366"/>
                </a:cxn>
                <a:cxn ang="0">
                  <a:pos x="804" y="334"/>
                </a:cxn>
                <a:cxn ang="0">
                  <a:pos x="778" y="310"/>
                </a:cxn>
                <a:cxn ang="0">
                  <a:pos x="766" y="308"/>
                </a:cxn>
                <a:cxn ang="0">
                  <a:pos x="750" y="306"/>
                </a:cxn>
                <a:cxn ang="0">
                  <a:pos x="728" y="288"/>
                </a:cxn>
                <a:cxn ang="0">
                  <a:pos x="704" y="226"/>
                </a:cxn>
                <a:cxn ang="0">
                  <a:pos x="652" y="184"/>
                </a:cxn>
                <a:cxn ang="0">
                  <a:pos x="626" y="176"/>
                </a:cxn>
                <a:cxn ang="0">
                  <a:pos x="602" y="174"/>
                </a:cxn>
                <a:cxn ang="0">
                  <a:pos x="548" y="186"/>
                </a:cxn>
                <a:cxn ang="0">
                  <a:pos x="522" y="172"/>
                </a:cxn>
                <a:cxn ang="0">
                  <a:pos x="488" y="102"/>
                </a:cxn>
                <a:cxn ang="0">
                  <a:pos x="424" y="54"/>
                </a:cxn>
                <a:cxn ang="0">
                  <a:pos x="392" y="42"/>
                </a:cxn>
                <a:cxn ang="0">
                  <a:pos x="358" y="40"/>
                </a:cxn>
                <a:cxn ang="0">
                  <a:pos x="268" y="66"/>
                </a:cxn>
                <a:cxn ang="0">
                  <a:pos x="206" y="140"/>
                </a:cxn>
                <a:cxn ang="0">
                  <a:pos x="194" y="182"/>
                </a:cxn>
                <a:cxn ang="0">
                  <a:pos x="172" y="198"/>
                </a:cxn>
                <a:cxn ang="0">
                  <a:pos x="140" y="198"/>
                </a:cxn>
                <a:cxn ang="0">
                  <a:pos x="80" y="226"/>
                </a:cxn>
                <a:cxn ang="0">
                  <a:pos x="50" y="266"/>
                </a:cxn>
                <a:cxn ang="0">
                  <a:pos x="40" y="312"/>
                </a:cxn>
                <a:cxn ang="0">
                  <a:pos x="46" y="344"/>
                </a:cxn>
                <a:cxn ang="0">
                  <a:pos x="80" y="400"/>
                </a:cxn>
                <a:cxn ang="0">
                  <a:pos x="110" y="418"/>
                </a:cxn>
                <a:cxn ang="0">
                  <a:pos x="156" y="428"/>
                </a:cxn>
                <a:cxn ang="0">
                  <a:pos x="156" y="428"/>
                </a:cxn>
              </a:cxnLst>
              <a:rect l="0" t="0" r="r" b="b"/>
              <a:pathLst>
                <a:path w="854" h="468">
                  <a:moveTo>
                    <a:pt x="154" y="468"/>
                  </a:moveTo>
                  <a:lnTo>
                    <a:pt x="154" y="468"/>
                  </a:lnTo>
                  <a:lnTo>
                    <a:pt x="154" y="468"/>
                  </a:lnTo>
                  <a:lnTo>
                    <a:pt x="138" y="466"/>
                  </a:lnTo>
                  <a:lnTo>
                    <a:pt x="124" y="464"/>
                  </a:lnTo>
                  <a:lnTo>
                    <a:pt x="108" y="460"/>
                  </a:lnTo>
                  <a:lnTo>
                    <a:pt x="94" y="454"/>
                  </a:lnTo>
                  <a:lnTo>
                    <a:pt x="94" y="454"/>
                  </a:lnTo>
                  <a:lnTo>
                    <a:pt x="94" y="454"/>
                  </a:lnTo>
                  <a:lnTo>
                    <a:pt x="74" y="444"/>
                  </a:lnTo>
                  <a:lnTo>
                    <a:pt x="54" y="430"/>
                  </a:lnTo>
                  <a:lnTo>
                    <a:pt x="38" y="414"/>
                  </a:lnTo>
                  <a:lnTo>
                    <a:pt x="26" y="396"/>
                  </a:lnTo>
                  <a:lnTo>
                    <a:pt x="14" y="376"/>
                  </a:lnTo>
                  <a:lnTo>
                    <a:pt x="8" y="356"/>
                  </a:lnTo>
                  <a:lnTo>
                    <a:pt x="2" y="334"/>
                  </a:lnTo>
                  <a:lnTo>
                    <a:pt x="0" y="312"/>
                  </a:lnTo>
                  <a:lnTo>
                    <a:pt x="0" y="312"/>
                  </a:lnTo>
                  <a:lnTo>
                    <a:pt x="0" y="312"/>
                  </a:lnTo>
                  <a:lnTo>
                    <a:pt x="2" y="296"/>
                  </a:lnTo>
                  <a:lnTo>
                    <a:pt x="4" y="282"/>
                  </a:lnTo>
                  <a:lnTo>
                    <a:pt x="8" y="266"/>
                  </a:lnTo>
                  <a:lnTo>
                    <a:pt x="14" y="250"/>
                  </a:lnTo>
                  <a:lnTo>
                    <a:pt x="14" y="250"/>
                  </a:lnTo>
                  <a:lnTo>
                    <a:pt x="14" y="250"/>
                  </a:lnTo>
                  <a:lnTo>
                    <a:pt x="24" y="230"/>
                  </a:lnTo>
                  <a:lnTo>
                    <a:pt x="38" y="212"/>
                  </a:lnTo>
                  <a:lnTo>
                    <a:pt x="54" y="196"/>
                  </a:lnTo>
                  <a:lnTo>
                    <a:pt x="72" y="182"/>
                  </a:lnTo>
                  <a:lnTo>
                    <a:pt x="92" y="172"/>
                  </a:lnTo>
                  <a:lnTo>
                    <a:pt x="112" y="164"/>
                  </a:lnTo>
                  <a:lnTo>
                    <a:pt x="134" y="158"/>
                  </a:lnTo>
                  <a:lnTo>
                    <a:pt x="156" y="158"/>
                  </a:lnTo>
                  <a:lnTo>
                    <a:pt x="156" y="158"/>
                  </a:lnTo>
                  <a:lnTo>
                    <a:pt x="156" y="158"/>
                  </a:lnTo>
                  <a:lnTo>
                    <a:pt x="158" y="158"/>
                  </a:lnTo>
                  <a:lnTo>
                    <a:pt x="158" y="158"/>
                  </a:lnTo>
                  <a:lnTo>
                    <a:pt x="158" y="158"/>
                  </a:lnTo>
                  <a:lnTo>
                    <a:pt x="162" y="140"/>
                  </a:lnTo>
                  <a:lnTo>
                    <a:pt x="168" y="124"/>
                  </a:lnTo>
                  <a:lnTo>
                    <a:pt x="168" y="124"/>
                  </a:lnTo>
                  <a:lnTo>
                    <a:pt x="168" y="124"/>
                  </a:lnTo>
                  <a:lnTo>
                    <a:pt x="184" y="96"/>
                  </a:lnTo>
                  <a:lnTo>
                    <a:pt x="202" y="72"/>
                  </a:lnTo>
                  <a:lnTo>
                    <a:pt x="222" y="50"/>
                  </a:lnTo>
                  <a:lnTo>
                    <a:pt x="246" y="32"/>
                  </a:lnTo>
                  <a:lnTo>
                    <a:pt x="272" y="18"/>
                  </a:lnTo>
                  <a:lnTo>
                    <a:pt x="300" y="8"/>
                  </a:lnTo>
                  <a:lnTo>
                    <a:pt x="328" y="2"/>
                  </a:lnTo>
                  <a:lnTo>
                    <a:pt x="358" y="0"/>
                  </a:lnTo>
                  <a:lnTo>
                    <a:pt x="358" y="0"/>
                  </a:lnTo>
                  <a:lnTo>
                    <a:pt x="358" y="0"/>
                  </a:lnTo>
                  <a:lnTo>
                    <a:pt x="380" y="0"/>
                  </a:lnTo>
                  <a:lnTo>
                    <a:pt x="400" y="4"/>
                  </a:lnTo>
                  <a:lnTo>
                    <a:pt x="420" y="8"/>
                  </a:lnTo>
                  <a:lnTo>
                    <a:pt x="440" y="16"/>
                  </a:lnTo>
                  <a:lnTo>
                    <a:pt x="440" y="16"/>
                  </a:lnTo>
                  <a:lnTo>
                    <a:pt x="440" y="16"/>
                  </a:lnTo>
                  <a:lnTo>
                    <a:pt x="460" y="26"/>
                  </a:lnTo>
                  <a:lnTo>
                    <a:pt x="480" y="38"/>
                  </a:lnTo>
                  <a:lnTo>
                    <a:pt x="496" y="52"/>
                  </a:lnTo>
                  <a:lnTo>
                    <a:pt x="512" y="68"/>
                  </a:lnTo>
                  <a:lnTo>
                    <a:pt x="526" y="84"/>
                  </a:lnTo>
                  <a:lnTo>
                    <a:pt x="536" y="102"/>
                  </a:lnTo>
                  <a:lnTo>
                    <a:pt x="546" y="120"/>
                  </a:lnTo>
                  <a:lnTo>
                    <a:pt x="554" y="140"/>
                  </a:lnTo>
                  <a:lnTo>
                    <a:pt x="554" y="140"/>
                  </a:lnTo>
                  <a:lnTo>
                    <a:pt x="554" y="140"/>
                  </a:lnTo>
                  <a:lnTo>
                    <a:pt x="578" y="136"/>
                  </a:lnTo>
                  <a:lnTo>
                    <a:pt x="602" y="134"/>
                  </a:lnTo>
                  <a:lnTo>
                    <a:pt x="602" y="134"/>
                  </a:lnTo>
                  <a:lnTo>
                    <a:pt x="602" y="134"/>
                  </a:lnTo>
                  <a:lnTo>
                    <a:pt x="618" y="134"/>
                  </a:lnTo>
                  <a:lnTo>
                    <a:pt x="634" y="136"/>
                  </a:lnTo>
                  <a:lnTo>
                    <a:pt x="652" y="142"/>
                  </a:lnTo>
                  <a:lnTo>
                    <a:pt x="668" y="148"/>
                  </a:lnTo>
                  <a:lnTo>
                    <a:pt x="668" y="148"/>
                  </a:lnTo>
                  <a:lnTo>
                    <a:pt x="668" y="148"/>
                  </a:lnTo>
                  <a:lnTo>
                    <a:pt x="686" y="156"/>
                  </a:lnTo>
                  <a:lnTo>
                    <a:pt x="704" y="168"/>
                  </a:lnTo>
                  <a:lnTo>
                    <a:pt x="718" y="182"/>
                  </a:lnTo>
                  <a:lnTo>
                    <a:pt x="732" y="196"/>
                  </a:lnTo>
                  <a:lnTo>
                    <a:pt x="744" y="212"/>
                  </a:lnTo>
                  <a:lnTo>
                    <a:pt x="752" y="230"/>
                  </a:lnTo>
                  <a:lnTo>
                    <a:pt x="760" y="248"/>
                  </a:lnTo>
                  <a:lnTo>
                    <a:pt x="764" y="266"/>
                  </a:lnTo>
                  <a:lnTo>
                    <a:pt x="764" y="266"/>
                  </a:lnTo>
                  <a:lnTo>
                    <a:pt x="764" y="266"/>
                  </a:lnTo>
                  <a:lnTo>
                    <a:pt x="780" y="270"/>
                  </a:lnTo>
                  <a:lnTo>
                    <a:pt x="794" y="274"/>
                  </a:lnTo>
                  <a:lnTo>
                    <a:pt x="794" y="274"/>
                  </a:lnTo>
                  <a:lnTo>
                    <a:pt x="794" y="274"/>
                  </a:lnTo>
                  <a:lnTo>
                    <a:pt x="794" y="274"/>
                  </a:lnTo>
                  <a:lnTo>
                    <a:pt x="794" y="274"/>
                  </a:lnTo>
                  <a:lnTo>
                    <a:pt x="806" y="282"/>
                  </a:lnTo>
                  <a:lnTo>
                    <a:pt x="818" y="290"/>
                  </a:lnTo>
                  <a:lnTo>
                    <a:pt x="830" y="300"/>
                  </a:lnTo>
                  <a:lnTo>
                    <a:pt x="838" y="312"/>
                  </a:lnTo>
                  <a:lnTo>
                    <a:pt x="844" y="324"/>
                  </a:lnTo>
                  <a:lnTo>
                    <a:pt x="850" y="338"/>
                  </a:lnTo>
                  <a:lnTo>
                    <a:pt x="852" y="352"/>
                  </a:lnTo>
                  <a:lnTo>
                    <a:pt x="854" y="366"/>
                  </a:lnTo>
                  <a:lnTo>
                    <a:pt x="854" y="366"/>
                  </a:lnTo>
                  <a:lnTo>
                    <a:pt x="854" y="366"/>
                  </a:lnTo>
                  <a:lnTo>
                    <a:pt x="852" y="386"/>
                  </a:lnTo>
                  <a:lnTo>
                    <a:pt x="846" y="406"/>
                  </a:lnTo>
                  <a:lnTo>
                    <a:pt x="846" y="406"/>
                  </a:lnTo>
                  <a:lnTo>
                    <a:pt x="846" y="406"/>
                  </a:lnTo>
                  <a:lnTo>
                    <a:pt x="840" y="418"/>
                  </a:lnTo>
                  <a:lnTo>
                    <a:pt x="832" y="430"/>
                  </a:lnTo>
                  <a:lnTo>
                    <a:pt x="822" y="440"/>
                  </a:lnTo>
                  <a:lnTo>
                    <a:pt x="812" y="448"/>
                  </a:lnTo>
                  <a:lnTo>
                    <a:pt x="802" y="456"/>
                  </a:lnTo>
                  <a:lnTo>
                    <a:pt x="790" y="460"/>
                  </a:lnTo>
                  <a:lnTo>
                    <a:pt x="776" y="466"/>
                  </a:lnTo>
                  <a:lnTo>
                    <a:pt x="764" y="468"/>
                  </a:lnTo>
                  <a:lnTo>
                    <a:pt x="764" y="468"/>
                  </a:lnTo>
                  <a:lnTo>
                    <a:pt x="762" y="468"/>
                  </a:lnTo>
                  <a:lnTo>
                    <a:pt x="154" y="468"/>
                  </a:lnTo>
                  <a:lnTo>
                    <a:pt x="154" y="468"/>
                  </a:lnTo>
                  <a:close/>
                  <a:moveTo>
                    <a:pt x="760" y="428"/>
                  </a:moveTo>
                  <a:lnTo>
                    <a:pt x="760" y="428"/>
                  </a:lnTo>
                  <a:lnTo>
                    <a:pt x="776" y="424"/>
                  </a:lnTo>
                  <a:lnTo>
                    <a:pt x="788" y="416"/>
                  </a:lnTo>
                  <a:lnTo>
                    <a:pt x="800" y="404"/>
                  </a:lnTo>
                  <a:lnTo>
                    <a:pt x="808" y="390"/>
                  </a:lnTo>
                  <a:lnTo>
                    <a:pt x="808" y="390"/>
                  </a:lnTo>
                  <a:lnTo>
                    <a:pt x="808" y="390"/>
                  </a:lnTo>
                  <a:lnTo>
                    <a:pt x="812" y="378"/>
                  </a:lnTo>
                  <a:lnTo>
                    <a:pt x="814" y="366"/>
                  </a:lnTo>
                  <a:lnTo>
                    <a:pt x="814" y="366"/>
                  </a:lnTo>
                  <a:lnTo>
                    <a:pt x="814" y="366"/>
                  </a:lnTo>
                  <a:lnTo>
                    <a:pt x="814" y="358"/>
                  </a:lnTo>
                  <a:lnTo>
                    <a:pt x="812" y="348"/>
                  </a:lnTo>
                  <a:lnTo>
                    <a:pt x="808" y="340"/>
                  </a:lnTo>
                  <a:lnTo>
                    <a:pt x="804" y="334"/>
                  </a:lnTo>
                  <a:lnTo>
                    <a:pt x="798" y="326"/>
                  </a:lnTo>
                  <a:lnTo>
                    <a:pt x="792" y="320"/>
                  </a:lnTo>
                  <a:lnTo>
                    <a:pt x="786" y="316"/>
                  </a:lnTo>
                  <a:lnTo>
                    <a:pt x="778" y="310"/>
                  </a:lnTo>
                  <a:lnTo>
                    <a:pt x="778" y="310"/>
                  </a:lnTo>
                  <a:lnTo>
                    <a:pt x="778" y="310"/>
                  </a:lnTo>
                  <a:lnTo>
                    <a:pt x="778" y="310"/>
                  </a:lnTo>
                  <a:lnTo>
                    <a:pt x="766" y="308"/>
                  </a:lnTo>
                  <a:lnTo>
                    <a:pt x="754" y="306"/>
                  </a:lnTo>
                  <a:lnTo>
                    <a:pt x="754" y="306"/>
                  </a:lnTo>
                  <a:lnTo>
                    <a:pt x="754" y="306"/>
                  </a:lnTo>
                  <a:lnTo>
                    <a:pt x="750" y="306"/>
                  </a:lnTo>
                  <a:lnTo>
                    <a:pt x="750" y="306"/>
                  </a:lnTo>
                  <a:lnTo>
                    <a:pt x="730" y="308"/>
                  </a:lnTo>
                  <a:lnTo>
                    <a:pt x="728" y="288"/>
                  </a:lnTo>
                  <a:lnTo>
                    <a:pt x="728" y="288"/>
                  </a:lnTo>
                  <a:lnTo>
                    <a:pt x="724" y="272"/>
                  </a:lnTo>
                  <a:lnTo>
                    <a:pt x="720" y="256"/>
                  </a:lnTo>
                  <a:lnTo>
                    <a:pt x="714" y="240"/>
                  </a:lnTo>
                  <a:lnTo>
                    <a:pt x="704" y="226"/>
                  </a:lnTo>
                  <a:lnTo>
                    <a:pt x="694" y="214"/>
                  </a:lnTo>
                  <a:lnTo>
                    <a:pt x="682" y="202"/>
                  </a:lnTo>
                  <a:lnTo>
                    <a:pt x="668" y="192"/>
                  </a:lnTo>
                  <a:lnTo>
                    <a:pt x="652" y="184"/>
                  </a:lnTo>
                  <a:lnTo>
                    <a:pt x="652" y="184"/>
                  </a:lnTo>
                  <a:lnTo>
                    <a:pt x="652" y="184"/>
                  </a:lnTo>
                  <a:lnTo>
                    <a:pt x="640" y="180"/>
                  </a:lnTo>
                  <a:lnTo>
                    <a:pt x="626" y="176"/>
                  </a:lnTo>
                  <a:lnTo>
                    <a:pt x="614" y="174"/>
                  </a:lnTo>
                  <a:lnTo>
                    <a:pt x="602" y="174"/>
                  </a:lnTo>
                  <a:lnTo>
                    <a:pt x="602" y="174"/>
                  </a:lnTo>
                  <a:lnTo>
                    <a:pt x="602" y="174"/>
                  </a:lnTo>
                  <a:lnTo>
                    <a:pt x="588" y="174"/>
                  </a:lnTo>
                  <a:lnTo>
                    <a:pt x="574" y="176"/>
                  </a:lnTo>
                  <a:lnTo>
                    <a:pt x="562" y="180"/>
                  </a:lnTo>
                  <a:lnTo>
                    <a:pt x="548" y="186"/>
                  </a:lnTo>
                  <a:lnTo>
                    <a:pt x="548" y="186"/>
                  </a:lnTo>
                  <a:lnTo>
                    <a:pt x="526" y="196"/>
                  </a:lnTo>
                  <a:lnTo>
                    <a:pt x="522" y="172"/>
                  </a:lnTo>
                  <a:lnTo>
                    <a:pt x="522" y="172"/>
                  </a:lnTo>
                  <a:lnTo>
                    <a:pt x="516" y="152"/>
                  </a:lnTo>
                  <a:lnTo>
                    <a:pt x="508" y="134"/>
                  </a:lnTo>
                  <a:lnTo>
                    <a:pt x="500" y="118"/>
                  </a:lnTo>
                  <a:lnTo>
                    <a:pt x="488" y="102"/>
                  </a:lnTo>
                  <a:lnTo>
                    <a:pt x="474" y="86"/>
                  </a:lnTo>
                  <a:lnTo>
                    <a:pt x="460" y="74"/>
                  </a:lnTo>
                  <a:lnTo>
                    <a:pt x="444" y="62"/>
                  </a:lnTo>
                  <a:lnTo>
                    <a:pt x="424" y="54"/>
                  </a:lnTo>
                  <a:lnTo>
                    <a:pt x="424" y="54"/>
                  </a:lnTo>
                  <a:lnTo>
                    <a:pt x="424" y="54"/>
                  </a:lnTo>
                  <a:lnTo>
                    <a:pt x="408" y="46"/>
                  </a:lnTo>
                  <a:lnTo>
                    <a:pt x="392" y="42"/>
                  </a:lnTo>
                  <a:lnTo>
                    <a:pt x="376" y="40"/>
                  </a:lnTo>
                  <a:lnTo>
                    <a:pt x="358" y="40"/>
                  </a:lnTo>
                  <a:lnTo>
                    <a:pt x="358" y="40"/>
                  </a:lnTo>
                  <a:lnTo>
                    <a:pt x="358" y="40"/>
                  </a:lnTo>
                  <a:lnTo>
                    <a:pt x="334" y="40"/>
                  </a:lnTo>
                  <a:lnTo>
                    <a:pt x="312" y="46"/>
                  </a:lnTo>
                  <a:lnTo>
                    <a:pt x="288" y="54"/>
                  </a:lnTo>
                  <a:lnTo>
                    <a:pt x="268" y="66"/>
                  </a:lnTo>
                  <a:lnTo>
                    <a:pt x="248" y="80"/>
                  </a:lnTo>
                  <a:lnTo>
                    <a:pt x="232" y="98"/>
                  </a:lnTo>
                  <a:lnTo>
                    <a:pt x="218" y="118"/>
                  </a:lnTo>
                  <a:lnTo>
                    <a:pt x="206" y="140"/>
                  </a:lnTo>
                  <a:lnTo>
                    <a:pt x="206" y="140"/>
                  </a:lnTo>
                  <a:lnTo>
                    <a:pt x="206" y="140"/>
                  </a:lnTo>
                  <a:lnTo>
                    <a:pt x="198" y="160"/>
                  </a:lnTo>
                  <a:lnTo>
                    <a:pt x="194" y="182"/>
                  </a:lnTo>
                  <a:lnTo>
                    <a:pt x="194" y="182"/>
                  </a:lnTo>
                  <a:lnTo>
                    <a:pt x="190" y="200"/>
                  </a:lnTo>
                  <a:lnTo>
                    <a:pt x="172" y="198"/>
                  </a:lnTo>
                  <a:lnTo>
                    <a:pt x="172" y="198"/>
                  </a:lnTo>
                  <a:lnTo>
                    <a:pt x="156" y="198"/>
                  </a:lnTo>
                  <a:lnTo>
                    <a:pt x="156" y="198"/>
                  </a:lnTo>
                  <a:lnTo>
                    <a:pt x="156" y="198"/>
                  </a:lnTo>
                  <a:lnTo>
                    <a:pt x="140" y="198"/>
                  </a:lnTo>
                  <a:lnTo>
                    <a:pt x="124" y="202"/>
                  </a:lnTo>
                  <a:lnTo>
                    <a:pt x="108" y="208"/>
                  </a:lnTo>
                  <a:lnTo>
                    <a:pt x="94" y="216"/>
                  </a:lnTo>
                  <a:lnTo>
                    <a:pt x="80" y="226"/>
                  </a:lnTo>
                  <a:lnTo>
                    <a:pt x="68" y="238"/>
                  </a:lnTo>
                  <a:lnTo>
                    <a:pt x="58" y="252"/>
                  </a:lnTo>
                  <a:lnTo>
                    <a:pt x="50" y="266"/>
                  </a:lnTo>
                  <a:lnTo>
                    <a:pt x="50" y="266"/>
                  </a:lnTo>
                  <a:lnTo>
                    <a:pt x="50" y="266"/>
                  </a:lnTo>
                  <a:lnTo>
                    <a:pt x="46" y="278"/>
                  </a:lnTo>
                  <a:lnTo>
                    <a:pt x="44" y="290"/>
                  </a:lnTo>
                  <a:lnTo>
                    <a:pt x="40" y="312"/>
                  </a:lnTo>
                  <a:lnTo>
                    <a:pt x="40" y="312"/>
                  </a:lnTo>
                  <a:lnTo>
                    <a:pt x="40" y="312"/>
                  </a:lnTo>
                  <a:lnTo>
                    <a:pt x="42" y="328"/>
                  </a:lnTo>
                  <a:lnTo>
                    <a:pt x="46" y="344"/>
                  </a:lnTo>
                  <a:lnTo>
                    <a:pt x="52" y="360"/>
                  </a:lnTo>
                  <a:lnTo>
                    <a:pt x="60" y="374"/>
                  </a:lnTo>
                  <a:lnTo>
                    <a:pt x="70" y="388"/>
                  </a:lnTo>
                  <a:lnTo>
                    <a:pt x="80" y="400"/>
                  </a:lnTo>
                  <a:lnTo>
                    <a:pt x="94" y="410"/>
                  </a:lnTo>
                  <a:lnTo>
                    <a:pt x="110" y="418"/>
                  </a:lnTo>
                  <a:lnTo>
                    <a:pt x="110" y="418"/>
                  </a:lnTo>
                  <a:lnTo>
                    <a:pt x="110" y="418"/>
                  </a:lnTo>
                  <a:lnTo>
                    <a:pt x="122" y="422"/>
                  </a:lnTo>
                  <a:lnTo>
                    <a:pt x="132" y="426"/>
                  </a:lnTo>
                  <a:lnTo>
                    <a:pt x="156" y="428"/>
                  </a:lnTo>
                  <a:lnTo>
                    <a:pt x="156" y="428"/>
                  </a:lnTo>
                  <a:lnTo>
                    <a:pt x="156" y="428"/>
                  </a:lnTo>
                  <a:lnTo>
                    <a:pt x="156" y="428"/>
                  </a:lnTo>
                  <a:lnTo>
                    <a:pt x="156" y="428"/>
                  </a:lnTo>
                  <a:lnTo>
                    <a:pt x="156" y="428"/>
                  </a:lnTo>
                  <a:lnTo>
                    <a:pt x="760" y="428"/>
                  </a:lnTo>
                  <a:lnTo>
                    <a:pt x="760" y="4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29" name="Freeform 112"/>
            <p:cNvSpPr>
              <a:spLocks noEditPoints="1"/>
            </p:cNvSpPr>
            <p:nvPr/>
          </p:nvSpPr>
          <p:spPr bwMode="auto">
            <a:xfrm>
              <a:off x="5704136" y="3994013"/>
              <a:ext cx="1043487" cy="571842"/>
            </a:xfrm>
            <a:custGeom>
              <a:avLst/>
              <a:gdLst/>
              <a:ahLst/>
              <a:cxnLst>
                <a:cxn ang="0">
                  <a:pos x="138" y="466"/>
                </a:cxn>
                <a:cxn ang="0">
                  <a:pos x="94" y="454"/>
                </a:cxn>
                <a:cxn ang="0">
                  <a:pos x="38" y="414"/>
                </a:cxn>
                <a:cxn ang="0">
                  <a:pos x="2" y="334"/>
                </a:cxn>
                <a:cxn ang="0">
                  <a:pos x="2" y="296"/>
                </a:cxn>
                <a:cxn ang="0">
                  <a:pos x="14" y="250"/>
                </a:cxn>
                <a:cxn ang="0">
                  <a:pos x="54" y="196"/>
                </a:cxn>
                <a:cxn ang="0">
                  <a:pos x="134" y="158"/>
                </a:cxn>
                <a:cxn ang="0">
                  <a:pos x="158" y="158"/>
                </a:cxn>
                <a:cxn ang="0">
                  <a:pos x="168" y="124"/>
                </a:cxn>
                <a:cxn ang="0">
                  <a:pos x="202" y="72"/>
                </a:cxn>
                <a:cxn ang="0">
                  <a:pos x="300" y="8"/>
                </a:cxn>
                <a:cxn ang="0">
                  <a:pos x="358" y="0"/>
                </a:cxn>
                <a:cxn ang="0">
                  <a:pos x="440" y="16"/>
                </a:cxn>
                <a:cxn ang="0">
                  <a:pos x="480" y="38"/>
                </a:cxn>
                <a:cxn ang="0">
                  <a:pos x="536" y="102"/>
                </a:cxn>
                <a:cxn ang="0">
                  <a:pos x="554" y="140"/>
                </a:cxn>
                <a:cxn ang="0">
                  <a:pos x="602" y="134"/>
                </a:cxn>
                <a:cxn ang="0">
                  <a:pos x="668" y="148"/>
                </a:cxn>
                <a:cxn ang="0">
                  <a:pos x="704" y="168"/>
                </a:cxn>
                <a:cxn ang="0">
                  <a:pos x="752" y="230"/>
                </a:cxn>
                <a:cxn ang="0">
                  <a:pos x="764" y="266"/>
                </a:cxn>
                <a:cxn ang="0">
                  <a:pos x="794" y="274"/>
                </a:cxn>
                <a:cxn ang="0">
                  <a:pos x="818" y="290"/>
                </a:cxn>
                <a:cxn ang="0">
                  <a:pos x="850" y="338"/>
                </a:cxn>
                <a:cxn ang="0">
                  <a:pos x="854" y="366"/>
                </a:cxn>
                <a:cxn ang="0">
                  <a:pos x="846" y="406"/>
                </a:cxn>
                <a:cxn ang="0">
                  <a:pos x="812" y="448"/>
                </a:cxn>
                <a:cxn ang="0">
                  <a:pos x="764" y="468"/>
                </a:cxn>
                <a:cxn ang="0">
                  <a:pos x="154" y="468"/>
                </a:cxn>
                <a:cxn ang="0">
                  <a:pos x="788" y="416"/>
                </a:cxn>
                <a:cxn ang="0">
                  <a:pos x="808" y="390"/>
                </a:cxn>
                <a:cxn ang="0">
                  <a:pos x="814" y="366"/>
                </a:cxn>
                <a:cxn ang="0">
                  <a:pos x="804" y="334"/>
                </a:cxn>
                <a:cxn ang="0">
                  <a:pos x="778" y="310"/>
                </a:cxn>
                <a:cxn ang="0">
                  <a:pos x="766" y="308"/>
                </a:cxn>
                <a:cxn ang="0">
                  <a:pos x="750" y="306"/>
                </a:cxn>
                <a:cxn ang="0">
                  <a:pos x="728" y="288"/>
                </a:cxn>
                <a:cxn ang="0">
                  <a:pos x="704" y="226"/>
                </a:cxn>
                <a:cxn ang="0">
                  <a:pos x="652" y="184"/>
                </a:cxn>
                <a:cxn ang="0">
                  <a:pos x="626" y="176"/>
                </a:cxn>
                <a:cxn ang="0">
                  <a:pos x="602" y="174"/>
                </a:cxn>
                <a:cxn ang="0">
                  <a:pos x="548" y="186"/>
                </a:cxn>
                <a:cxn ang="0">
                  <a:pos x="522" y="172"/>
                </a:cxn>
                <a:cxn ang="0">
                  <a:pos x="488" y="102"/>
                </a:cxn>
                <a:cxn ang="0">
                  <a:pos x="424" y="54"/>
                </a:cxn>
                <a:cxn ang="0">
                  <a:pos x="392" y="42"/>
                </a:cxn>
                <a:cxn ang="0">
                  <a:pos x="358" y="40"/>
                </a:cxn>
                <a:cxn ang="0">
                  <a:pos x="268" y="66"/>
                </a:cxn>
                <a:cxn ang="0">
                  <a:pos x="206" y="140"/>
                </a:cxn>
                <a:cxn ang="0">
                  <a:pos x="194" y="182"/>
                </a:cxn>
                <a:cxn ang="0">
                  <a:pos x="172" y="198"/>
                </a:cxn>
                <a:cxn ang="0">
                  <a:pos x="140" y="198"/>
                </a:cxn>
                <a:cxn ang="0">
                  <a:pos x="80" y="226"/>
                </a:cxn>
                <a:cxn ang="0">
                  <a:pos x="50" y="266"/>
                </a:cxn>
                <a:cxn ang="0">
                  <a:pos x="40" y="312"/>
                </a:cxn>
                <a:cxn ang="0">
                  <a:pos x="46" y="344"/>
                </a:cxn>
                <a:cxn ang="0">
                  <a:pos x="80" y="400"/>
                </a:cxn>
                <a:cxn ang="0">
                  <a:pos x="110" y="418"/>
                </a:cxn>
                <a:cxn ang="0">
                  <a:pos x="156" y="428"/>
                </a:cxn>
                <a:cxn ang="0">
                  <a:pos x="156" y="428"/>
                </a:cxn>
              </a:cxnLst>
              <a:rect l="0" t="0" r="r" b="b"/>
              <a:pathLst>
                <a:path w="854" h="468">
                  <a:moveTo>
                    <a:pt x="154" y="468"/>
                  </a:moveTo>
                  <a:lnTo>
                    <a:pt x="154" y="468"/>
                  </a:lnTo>
                  <a:lnTo>
                    <a:pt x="154" y="468"/>
                  </a:lnTo>
                  <a:lnTo>
                    <a:pt x="138" y="466"/>
                  </a:lnTo>
                  <a:lnTo>
                    <a:pt x="124" y="464"/>
                  </a:lnTo>
                  <a:lnTo>
                    <a:pt x="108" y="460"/>
                  </a:lnTo>
                  <a:lnTo>
                    <a:pt x="94" y="454"/>
                  </a:lnTo>
                  <a:lnTo>
                    <a:pt x="94" y="454"/>
                  </a:lnTo>
                  <a:lnTo>
                    <a:pt x="94" y="454"/>
                  </a:lnTo>
                  <a:lnTo>
                    <a:pt x="74" y="444"/>
                  </a:lnTo>
                  <a:lnTo>
                    <a:pt x="54" y="430"/>
                  </a:lnTo>
                  <a:lnTo>
                    <a:pt x="38" y="414"/>
                  </a:lnTo>
                  <a:lnTo>
                    <a:pt x="26" y="396"/>
                  </a:lnTo>
                  <a:lnTo>
                    <a:pt x="14" y="376"/>
                  </a:lnTo>
                  <a:lnTo>
                    <a:pt x="8" y="356"/>
                  </a:lnTo>
                  <a:lnTo>
                    <a:pt x="2" y="334"/>
                  </a:lnTo>
                  <a:lnTo>
                    <a:pt x="0" y="312"/>
                  </a:lnTo>
                  <a:lnTo>
                    <a:pt x="0" y="312"/>
                  </a:lnTo>
                  <a:lnTo>
                    <a:pt x="0" y="312"/>
                  </a:lnTo>
                  <a:lnTo>
                    <a:pt x="2" y="296"/>
                  </a:lnTo>
                  <a:lnTo>
                    <a:pt x="4" y="282"/>
                  </a:lnTo>
                  <a:lnTo>
                    <a:pt x="8" y="266"/>
                  </a:lnTo>
                  <a:lnTo>
                    <a:pt x="14" y="250"/>
                  </a:lnTo>
                  <a:lnTo>
                    <a:pt x="14" y="250"/>
                  </a:lnTo>
                  <a:lnTo>
                    <a:pt x="14" y="250"/>
                  </a:lnTo>
                  <a:lnTo>
                    <a:pt x="24" y="230"/>
                  </a:lnTo>
                  <a:lnTo>
                    <a:pt x="38" y="212"/>
                  </a:lnTo>
                  <a:lnTo>
                    <a:pt x="54" y="196"/>
                  </a:lnTo>
                  <a:lnTo>
                    <a:pt x="72" y="182"/>
                  </a:lnTo>
                  <a:lnTo>
                    <a:pt x="92" y="172"/>
                  </a:lnTo>
                  <a:lnTo>
                    <a:pt x="112" y="164"/>
                  </a:lnTo>
                  <a:lnTo>
                    <a:pt x="134" y="158"/>
                  </a:lnTo>
                  <a:lnTo>
                    <a:pt x="156" y="158"/>
                  </a:lnTo>
                  <a:lnTo>
                    <a:pt x="156" y="158"/>
                  </a:lnTo>
                  <a:lnTo>
                    <a:pt x="156" y="158"/>
                  </a:lnTo>
                  <a:lnTo>
                    <a:pt x="158" y="158"/>
                  </a:lnTo>
                  <a:lnTo>
                    <a:pt x="158" y="158"/>
                  </a:lnTo>
                  <a:lnTo>
                    <a:pt x="158" y="158"/>
                  </a:lnTo>
                  <a:lnTo>
                    <a:pt x="162" y="140"/>
                  </a:lnTo>
                  <a:lnTo>
                    <a:pt x="168" y="124"/>
                  </a:lnTo>
                  <a:lnTo>
                    <a:pt x="168" y="124"/>
                  </a:lnTo>
                  <a:lnTo>
                    <a:pt x="168" y="124"/>
                  </a:lnTo>
                  <a:lnTo>
                    <a:pt x="184" y="96"/>
                  </a:lnTo>
                  <a:lnTo>
                    <a:pt x="202" y="72"/>
                  </a:lnTo>
                  <a:lnTo>
                    <a:pt x="222" y="50"/>
                  </a:lnTo>
                  <a:lnTo>
                    <a:pt x="246" y="32"/>
                  </a:lnTo>
                  <a:lnTo>
                    <a:pt x="272" y="18"/>
                  </a:lnTo>
                  <a:lnTo>
                    <a:pt x="300" y="8"/>
                  </a:lnTo>
                  <a:lnTo>
                    <a:pt x="328" y="2"/>
                  </a:lnTo>
                  <a:lnTo>
                    <a:pt x="358" y="0"/>
                  </a:lnTo>
                  <a:lnTo>
                    <a:pt x="358" y="0"/>
                  </a:lnTo>
                  <a:lnTo>
                    <a:pt x="358" y="0"/>
                  </a:lnTo>
                  <a:lnTo>
                    <a:pt x="380" y="0"/>
                  </a:lnTo>
                  <a:lnTo>
                    <a:pt x="400" y="4"/>
                  </a:lnTo>
                  <a:lnTo>
                    <a:pt x="420" y="8"/>
                  </a:lnTo>
                  <a:lnTo>
                    <a:pt x="440" y="16"/>
                  </a:lnTo>
                  <a:lnTo>
                    <a:pt x="440" y="16"/>
                  </a:lnTo>
                  <a:lnTo>
                    <a:pt x="440" y="16"/>
                  </a:lnTo>
                  <a:lnTo>
                    <a:pt x="460" y="26"/>
                  </a:lnTo>
                  <a:lnTo>
                    <a:pt x="480" y="38"/>
                  </a:lnTo>
                  <a:lnTo>
                    <a:pt x="496" y="52"/>
                  </a:lnTo>
                  <a:lnTo>
                    <a:pt x="512" y="68"/>
                  </a:lnTo>
                  <a:lnTo>
                    <a:pt x="526" y="84"/>
                  </a:lnTo>
                  <a:lnTo>
                    <a:pt x="536" y="102"/>
                  </a:lnTo>
                  <a:lnTo>
                    <a:pt x="546" y="120"/>
                  </a:lnTo>
                  <a:lnTo>
                    <a:pt x="554" y="140"/>
                  </a:lnTo>
                  <a:lnTo>
                    <a:pt x="554" y="140"/>
                  </a:lnTo>
                  <a:lnTo>
                    <a:pt x="554" y="140"/>
                  </a:lnTo>
                  <a:lnTo>
                    <a:pt x="578" y="136"/>
                  </a:lnTo>
                  <a:lnTo>
                    <a:pt x="602" y="134"/>
                  </a:lnTo>
                  <a:lnTo>
                    <a:pt x="602" y="134"/>
                  </a:lnTo>
                  <a:lnTo>
                    <a:pt x="602" y="134"/>
                  </a:lnTo>
                  <a:lnTo>
                    <a:pt x="618" y="134"/>
                  </a:lnTo>
                  <a:lnTo>
                    <a:pt x="634" y="136"/>
                  </a:lnTo>
                  <a:lnTo>
                    <a:pt x="652" y="142"/>
                  </a:lnTo>
                  <a:lnTo>
                    <a:pt x="668" y="148"/>
                  </a:lnTo>
                  <a:lnTo>
                    <a:pt x="668" y="148"/>
                  </a:lnTo>
                  <a:lnTo>
                    <a:pt x="668" y="148"/>
                  </a:lnTo>
                  <a:lnTo>
                    <a:pt x="686" y="156"/>
                  </a:lnTo>
                  <a:lnTo>
                    <a:pt x="704" y="168"/>
                  </a:lnTo>
                  <a:lnTo>
                    <a:pt x="718" y="182"/>
                  </a:lnTo>
                  <a:lnTo>
                    <a:pt x="732" y="196"/>
                  </a:lnTo>
                  <a:lnTo>
                    <a:pt x="744" y="212"/>
                  </a:lnTo>
                  <a:lnTo>
                    <a:pt x="752" y="230"/>
                  </a:lnTo>
                  <a:lnTo>
                    <a:pt x="760" y="248"/>
                  </a:lnTo>
                  <a:lnTo>
                    <a:pt x="764" y="266"/>
                  </a:lnTo>
                  <a:lnTo>
                    <a:pt x="764" y="266"/>
                  </a:lnTo>
                  <a:lnTo>
                    <a:pt x="764" y="266"/>
                  </a:lnTo>
                  <a:lnTo>
                    <a:pt x="780" y="270"/>
                  </a:lnTo>
                  <a:lnTo>
                    <a:pt x="794" y="274"/>
                  </a:lnTo>
                  <a:lnTo>
                    <a:pt x="794" y="274"/>
                  </a:lnTo>
                  <a:lnTo>
                    <a:pt x="794" y="274"/>
                  </a:lnTo>
                  <a:lnTo>
                    <a:pt x="794" y="274"/>
                  </a:lnTo>
                  <a:lnTo>
                    <a:pt x="794" y="274"/>
                  </a:lnTo>
                  <a:lnTo>
                    <a:pt x="806" y="282"/>
                  </a:lnTo>
                  <a:lnTo>
                    <a:pt x="818" y="290"/>
                  </a:lnTo>
                  <a:lnTo>
                    <a:pt x="830" y="300"/>
                  </a:lnTo>
                  <a:lnTo>
                    <a:pt x="838" y="312"/>
                  </a:lnTo>
                  <a:lnTo>
                    <a:pt x="844" y="324"/>
                  </a:lnTo>
                  <a:lnTo>
                    <a:pt x="850" y="338"/>
                  </a:lnTo>
                  <a:lnTo>
                    <a:pt x="852" y="352"/>
                  </a:lnTo>
                  <a:lnTo>
                    <a:pt x="854" y="366"/>
                  </a:lnTo>
                  <a:lnTo>
                    <a:pt x="854" y="366"/>
                  </a:lnTo>
                  <a:lnTo>
                    <a:pt x="854" y="366"/>
                  </a:lnTo>
                  <a:lnTo>
                    <a:pt x="852" y="386"/>
                  </a:lnTo>
                  <a:lnTo>
                    <a:pt x="846" y="406"/>
                  </a:lnTo>
                  <a:lnTo>
                    <a:pt x="846" y="406"/>
                  </a:lnTo>
                  <a:lnTo>
                    <a:pt x="846" y="406"/>
                  </a:lnTo>
                  <a:lnTo>
                    <a:pt x="840" y="418"/>
                  </a:lnTo>
                  <a:lnTo>
                    <a:pt x="832" y="430"/>
                  </a:lnTo>
                  <a:lnTo>
                    <a:pt x="822" y="440"/>
                  </a:lnTo>
                  <a:lnTo>
                    <a:pt x="812" y="448"/>
                  </a:lnTo>
                  <a:lnTo>
                    <a:pt x="802" y="456"/>
                  </a:lnTo>
                  <a:lnTo>
                    <a:pt x="790" y="460"/>
                  </a:lnTo>
                  <a:lnTo>
                    <a:pt x="776" y="466"/>
                  </a:lnTo>
                  <a:lnTo>
                    <a:pt x="764" y="468"/>
                  </a:lnTo>
                  <a:lnTo>
                    <a:pt x="764" y="468"/>
                  </a:lnTo>
                  <a:lnTo>
                    <a:pt x="762" y="468"/>
                  </a:lnTo>
                  <a:lnTo>
                    <a:pt x="154" y="468"/>
                  </a:lnTo>
                  <a:lnTo>
                    <a:pt x="154" y="468"/>
                  </a:lnTo>
                  <a:close/>
                  <a:moveTo>
                    <a:pt x="760" y="428"/>
                  </a:moveTo>
                  <a:lnTo>
                    <a:pt x="760" y="428"/>
                  </a:lnTo>
                  <a:lnTo>
                    <a:pt x="776" y="424"/>
                  </a:lnTo>
                  <a:lnTo>
                    <a:pt x="788" y="416"/>
                  </a:lnTo>
                  <a:lnTo>
                    <a:pt x="800" y="404"/>
                  </a:lnTo>
                  <a:lnTo>
                    <a:pt x="808" y="390"/>
                  </a:lnTo>
                  <a:lnTo>
                    <a:pt x="808" y="390"/>
                  </a:lnTo>
                  <a:lnTo>
                    <a:pt x="808" y="390"/>
                  </a:lnTo>
                  <a:lnTo>
                    <a:pt x="812" y="378"/>
                  </a:lnTo>
                  <a:lnTo>
                    <a:pt x="814" y="366"/>
                  </a:lnTo>
                  <a:lnTo>
                    <a:pt x="814" y="366"/>
                  </a:lnTo>
                  <a:lnTo>
                    <a:pt x="814" y="366"/>
                  </a:lnTo>
                  <a:lnTo>
                    <a:pt x="814" y="358"/>
                  </a:lnTo>
                  <a:lnTo>
                    <a:pt x="812" y="348"/>
                  </a:lnTo>
                  <a:lnTo>
                    <a:pt x="808" y="340"/>
                  </a:lnTo>
                  <a:lnTo>
                    <a:pt x="804" y="334"/>
                  </a:lnTo>
                  <a:lnTo>
                    <a:pt x="798" y="326"/>
                  </a:lnTo>
                  <a:lnTo>
                    <a:pt x="792" y="320"/>
                  </a:lnTo>
                  <a:lnTo>
                    <a:pt x="786" y="316"/>
                  </a:lnTo>
                  <a:lnTo>
                    <a:pt x="778" y="310"/>
                  </a:lnTo>
                  <a:lnTo>
                    <a:pt x="778" y="310"/>
                  </a:lnTo>
                  <a:lnTo>
                    <a:pt x="778" y="310"/>
                  </a:lnTo>
                  <a:lnTo>
                    <a:pt x="778" y="310"/>
                  </a:lnTo>
                  <a:lnTo>
                    <a:pt x="766" y="308"/>
                  </a:lnTo>
                  <a:lnTo>
                    <a:pt x="754" y="306"/>
                  </a:lnTo>
                  <a:lnTo>
                    <a:pt x="754" y="306"/>
                  </a:lnTo>
                  <a:lnTo>
                    <a:pt x="754" y="306"/>
                  </a:lnTo>
                  <a:lnTo>
                    <a:pt x="750" y="306"/>
                  </a:lnTo>
                  <a:lnTo>
                    <a:pt x="750" y="306"/>
                  </a:lnTo>
                  <a:lnTo>
                    <a:pt x="730" y="308"/>
                  </a:lnTo>
                  <a:lnTo>
                    <a:pt x="728" y="288"/>
                  </a:lnTo>
                  <a:lnTo>
                    <a:pt x="728" y="288"/>
                  </a:lnTo>
                  <a:lnTo>
                    <a:pt x="724" y="272"/>
                  </a:lnTo>
                  <a:lnTo>
                    <a:pt x="720" y="256"/>
                  </a:lnTo>
                  <a:lnTo>
                    <a:pt x="714" y="240"/>
                  </a:lnTo>
                  <a:lnTo>
                    <a:pt x="704" y="226"/>
                  </a:lnTo>
                  <a:lnTo>
                    <a:pt x="694" y="214"/>
                  </a:lnTo>
                  <a:lnTo>
                    <a:pt x="682" y="202"/>
                  </a:lnTo>
                  <a:lnTo>
                    <a:pt x="668" y="192"/>
                  </a:lnTo>
                  <a:lnTo>
                    <a:pt x="652" y="184"/>
                  </a:lnTo>
                  <a:lnTo>
                    <a:pt x="652" y="184"/>
                  </a:lnTo>
                  <a:lnTo>
                    <a:pt x="652" y="184"/>
                  </a:lnTo>
                  <a:lnTo>
                    <a:pt x="640" y="180"/>
                  </a:lnTo>
                  <a:lnTo>
                    <a:pt x="626" y="176"/>
                  </a:lnTo>
                  <a:lnTo>
                    <a:pt x="614" y="174"/>
                  </a:lnTo>
                  <a:lnTo>
                    <a:pt x="602" y="174"/>
                  </a:lnTo>
                  <a:lnTo>
                    <a:pt x="602" y="174"/>
                  </a:lnTo>
                  <a:lnTo>
                    <a:pt x="602" y="174"/>
                  </a:lnTo>
                  <a:lnTo>
                    <a:pt x="588" y="174"/>
                  </a:lnTo>
                  <a:lnTo>
                    <a:pt x="574" y="176"/>
                  </a:lnTo>
                  <a:lnTo>
                    <a:pt x="562" y="180"/>
                  </a:lnTo>
                  <a:lnTo>
                    <a:pt x="548" y="186"/>
                  </a:lnTo>
                  <a:lnTo>
                    <a:pt x="548" y="186"/>
                  </a:lnTo>
                  <a:lnTo>
                    <a:pt x="526" y="196"/>
                  </a:lnTo>
                  <a:lnTo>
                    <a:pt x="522" y="172"/>
                  </a:lnTo>
                  <a:lnTo>
                    <a:pt x="522" y="172"/>
                  </a:lnTo>
                  <a:lnTo>
                    <a:pt x="516" y="152"/>
                  </a:lnTo>
                  <a:lnTo>
                    <a:pt x="508" y="134"/>
                  </a:lnTo>
                  <a:lnTo>
                    <a:pt x="500" y="118"/>
                  </a:lnTo>
                  <a:lnTo>
                    <a:pt x="488" y="102"/>
                  </a:lnTo>
                  <a:lnTo>
                    <a:pt x="474" y="86"/>
                  </a:lnTo>
                  <a:lnTo>
                    <a:pt x="460" y="74"/>
                  </a:lnTo>
                  <a:lnTo>
                    <a:pt x="444" y="62"/>
                  </a:lnTo>
                  <a:lnTo>
                    <a:pt x="424" y="54"/>
                  </a:lnTo>
                  <a:lnTo>
                    <a:pt x="424" y="54"/>
                  </a:lnTo>
                  <a:lnTo>
                    <a:pt x="424" y="54"/>
                  </a:lnTo>
                  <a:lnTo>
                    <a:pt x="408" y="46"/>
                  </a:lnTo>
                  <a:lnTo>
                    <a:pt x="392" y="42"/>
                  </a:lnTo>
                  <a:lnTo>
                    <a:pt x="376" y="40"/>
                  </a:lnTo>
                  <a:lnTo>
                    <a:pt x="358" y="40"/>
                  </a:lnTo>
                  <a:lnTo>
                    <a:pt x="358" y="40"/>
                  </a:lnTo>
                  <a:lnTo>
                    <a:pt x="358" y="40"/>
                  </a:lnTo>
                  <a:lnTo>
                    <a:pt x="334" y="40"/>
                  </a:lnTo>
                  <a:lnTo>
                    <a:pt x="312" y="46"/>
                  </a:lnTo>
                  <a:lnTo>
                    <a:pt x="288" y="54"/>
                  </a:lnTo>
                  <a:lnTo>
                    <a:pt x="268" y="66"/>
                  </a:lnTo>
                  <a:lnTo>
                    <a:pt x="248" y="80"/>
                  </a:lnTo>
                  <a:lnTo>
                    <a:pt x="232" y="98"/>
                  </a:lnTo>
                  <a:lnTo>
                    <a:pt x="218" y="118"/>
                  </a:lnTo>
                  <a:lnTo>
                    <a:pt x="206" y="140"/>
                  </a:lnTo>
                  <a:lnTo>
                    <a:pt x="206" y="140"/>
                  </a:lnTo>
                  <a:lnTo>
                    <a:pt x="206" y="140"/>
                  </a:lnTo>
                  <a:lnTo>
                    <a:pt x="198" y="160"/>
                  </a:lnTo>
                  <a:lnTo>
                    <a:pt x="194" y="182"/>
                  </a:lnTo>
                  <a:lnTo>
                    <a:pt x="194" y="182"/>
                  </a:lnTo>
                  <a:lnTo>
                    <a:pt x="190" y="200"/>
                  </a:lnTo>
                  <a:lnTo>
                    <a:pt x="172" y="198"/>
                  </a:lnTo>
                  <a:lnTo>
                    <a:pt x="172" y="198"/>
                  </a:lnTo>
                  <a:lnTo>
                    <a:pt x="156" y="198"/>
                  </a:lnTo>
                  <a:lnTo>
                    <a:pt x="156" y="198"/>
                  </a:lnTo>
                  <a:lnTo>
                    <a:pt x="156" y="198"/>
                  </a:lnTo>
                  <a:lnTo>
                    <a:pt x="140" y="198"/>
                  </a:lnTo>
                  <a:lnTo>
                    <a:pt x="124" y="202"/>
                  </a:lnTo>
                  <a:lnTo>
                    <a:pt x="108" y="208"/>
                  </a:lnTo>
                  <a:lnTo>
                    <a:pt x="94" y="216"/>
                  </a:lnTo>
                  <a:lnTo>
                    <a:pt x="80" y="226"/>
                  </a:lnTo>
                  <a:lnTo>
                    <a:pt x="68" y="238"/>
                  </a:lnTo>
                  <a:lnTo>
                    <a:pt x="58" y="252"/>
                  </a:lnTo>
                  <a:lnTo>
                    <a:pt x="50" y="266"/>
                  </a:lnTo>
                  <a:lnTo>
                    <a:pt x="50" y="266"/>
                  </a:lnTo>
                  <a:lnTo>
                    <a:pt x="50" y="266"/>
                  </a:lnTo>
                  <a:lnTo>
                    <a:pt x="46" y="278"/>
                  </a:lnTo>
                  <a:lnTo>
                    <a:pt x="44" y="290"/>
                  </a:lnTo>
                  <a:lnTo>
                    <a:pt x="40" y="312"/>
                  </a:lnTo>
                  <a:lnTo>
                    <a:pt x="40" y="312"/>
                  </a:lnTo>
                  <a:lnTo>
                    <a:pt x="40" y="312"/>
                  </a:lnTo>
                  <a:lnTo>
                    <a:pt x="42" y="328"/>
                  </a:lnTo>
                  <a:lnTo>
                    <a:pt x="46" y="344"/>
                  </a:lnTo>
                  <a:lnTo>
                    <a:pt x="52" y="360"/>
                  </a:lnTo>
                  <a:lnTo>
                    <a:pt x="60" y="374"/>
                  </a:lnTo>
                  <a:lnTo>
                    <a:pt x="70" y="388"/>
                  </a:lnTo>
                  <a:lnTo>
                    <a:pt x="80" y="400"/>
                  </a:lnTo>
                  <a:lnTo>
                    <a:pt x="94" y="410"/>
                  </a:lnTo>
                  <a:lnTo>
                    <a:pt x="110" y="418"/>
                  </a:lnTo>
                  <a:lnTo>
                    <a:pt x="110" y="418"/>
                  </a:lnTo>
                  <a:lnTo>
                    <a:pt x="110" y="418"/>
                  </a:lnTo>
                  <a:lnTo>
                    <a:pt x="122" y="422"/>
                  </a:lnTo>
                  <a:lnTo>
                    <a:pt x="132" y="426"/>
                  </a:lnTo>
                  <a:lnTo>
                    <a:pt x="156" y="428"/>
                  </a:lnTo>
                  <a:lnTo>
                    <a:pt x="156" y="428"/>
                  </a:lnTo>
                  <a:lnTo>
                    <a:pt x="156" y="428"/>
                  </a:lnTo>
                  <a:lnTo>
                    <a:pt x="156" y="428"/>
                  </a:lnTo>
                  <a:lnTo>
                    <a:pt x="156" y="428"/>
                  </a:lnTo>
                  <a:lnTo>
                    <a:pt x="156" y="428"/>
                  </a:lnTo>
                  <a:lnTo>
                    <a:pt x="760" y="428"/>
                  </a:lnTo>
                  <a:lnTo>
                    <a:pt x="760" y="4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30" name="Freeform 112"/>
            <p:cNvSpPr>
              <a:spLocks noEditPoints="1"/>
            </p:cNvSpPr>
            <p:nvPr/>
          </p:nvSpPr>
          <p:spPr bwMode="auto">
            <a:xfrm>
              <a:off x="6683013" y="3994013"/>
              <a:ext cx="1043487" cy="571842"/>
            </a:xfrm>
            <a:custGeom>
              <a:avLst/>
              <a:gdLst/>
              <a:ahLst/>
              <a:cxnLst>
                <a:cxn ang="0">
                  <a:pos x="138" y="466"/>
                </a:cxn>
                <a:cxn ang="0">
                  <a:pos x="94" y="454"/>
                </a:cxn>
                <a:cxn ang="0">
                  <a:pos x="38" y="414"/>
                </a:cxn>
                <a:cxn ang="0">
                  <a:pos x="2" y="334"/>
                </a:cxn>
                <a:cxn ang="0">
                  <a:pos x="2" y="296"/>
                </a:cxn>
                <a:cxn ang="0">
                  <a:pos x="14" y="250"/>
                </a:cxn>
                <a:cxn ang="0">
                  <a:pos x="54" y="196"/>
                </a:cxn>
                <a:cxn ang="0">
                  <a:pos x="134" y="158"/>
                </a:cxn>
                <a:cxn ang="0">
                  <a:pos x="158" y="158"/>
                </a:cxn>
                <a:cxn ang="0">
                  <a:pos x="168" y="124"/>
                </a:cxn>
                <a:cxn ang="0">
                  <a:pos x="202" y="72"/>
                </a:cxn>
                <a:cxn ang="0">
                  <a:pos x="300" y="8"/>
                </a:cxn>
                <a:cxn ang="0">
                  <a:pos x="358" y="0"/>
                </a:cxn>
                <a:cxn ang="0">
                  <a:pos x="440" y="16"/>
                </a:cxn>
                <a:cxn ang="0">
                  <a:pos x="480" y="38"/>
                </a:cxn>
                <a:cxn ang="0">
                  <a:pos x="536" y="102"/>
                </a:cxn>
                <a:cxn ang="0">
                  <a:pos x="554" y="140"/>
                </a:cxn>
                <a:cxn ang="0">
                  <a:pos x="602" y="134"/>
                </a:cxn>
                <a:cxn ang="0">
                  <a:pos x="668" y="148"/>
                </a:cxn>
                <a:cxn ang="0">
                  <a:pos x="704" y="168"/>
                </a:cxn>
                <a:cxn ang="0">
                  <a:pos x="752" y="230"/>
                </a:cxn>
                <a:cxn ang="0">
                  <a:pos x="764" y="266"/>
                </a:cxn>
                <a:cxn ang="0">
                  <a:pos x="794" y="274"/>
                </a:cxn>
                <a:cxn ang="0">
                  <a:pos x="818" y="290"/>
                </a:cxn>
                <a:cxn ang="0">
                  <a:pos x="850" y="338"/>
                </a:cxn>
                <a:cxn ang="0">
                  <a:pos x="854" y="366"/>
                </a:cxn>
                <a:cxn ang="0">
                  <a:pos x="846" y="406"/>
                </a:cxn>
                <a:cxn ang="0">
                  <a:pos x="812" y="448"/>
                </a:cxn>
                <a:cxn ang="0">
                  <a:pos x="764" y="468"/>
                </a:cxn>
                <a:cxn ang="0">
                  <a:pos x="154" y="468"/>
                </a:cxn>
                <a:cxn ang="0">
                  <a:pos x="788" y="416"/>
                </a:cxn>
                <a:cxn ang="0">
                  <a:pos x="808" y="390"/>
                </a:cxn>
                <a:cxn ang="0">
                  <a:pos x="814" y="366"/>
                </a:cxn>
                <a:cxn ang="0">
                  <a:pos x="804" y="334"/>
                </a:cxn>
                <a:cxn ang="0">
                  <a:pos x="778" y="310"/>
                </a:cxn>
                <a:cxn ang="0">
                  <a:pos x="766" y="308"/>
                </a:cxn>
                <a:cxn ang="0">
                  <a:pos x="750" y="306"/>
                </a:cxn>
                <a:cxn ang="0">
                  <a:pos x="728" y="288"/>
                </a:cxn>
                <a:cxn ang="0">
                  <a:pos x="704" y="226"/>
                </a:cxn>
                <a:cxn ang="0">
                  <a:pos x="652" y="184"/>
                </a:cxn>
                <a:cxn ang="0">
                  <a:pos x="626" y="176"/>
                </a:cxn>
                <a:cxn ang="0">
                  <a:pos x="602" y="174"/>
                </a:cxn>
                <a:cxn ang="0">
                  <a:pos x="548" y="186"/>
                </a:cxn>
                <a:cxn ang="0">
                  <a:pos x="522" y="172"/>
                </a:cxn>
                <a:cxn ang="0">
                  <a:pos x="488" y="102"/>
                </a:cxn>
                <a:cxn ang="0">
                  <a:pos x="424" y="54"/>
                </a:cxn>
                <a:cxn ang="0">
                  <a:pos x="392" y="42"/>
                </a:cxn>
                <a:cxn ang="0">
                  <a:pos x="358" y="40"/>
                </a:cxn>
                <a:cxn ang="0">
                  <a:pos x="268" y="66"/>
                </a:cxn>
                <a:cxn ang="0">
                  <a:pos x="206" y="140"/>
                </a:cxn>
                <a:cxn ang="0">
                  <a:pos x="194" y="182"/>
                </a:cxn>
                <a:cxn ang="0">
                  <a:pos x="172" y="198"/>
                </a:cxn>
                <a:cxn ang="0">
                  <a:pos x="140" y="198"/>
                </a:cxn>
                <a:cxn ang="0">
                  <a:pos x="80" y="226"/>
                </a:cxn>
                <a:cxn ang="0">
                  <a:pos x="50" y="266"/>
                </a:cxn>
                <a:cxn ang="0">
                  <a:pos x="40" y="312"/>
                </a:cxn>
                <a:cxn ang="0">
                  <a:pos x="46" y="344"/>
                </a:cxn>
                <a:cxn ang="0">
                  <a:pos x="80" y="400"/>
                </a:cxn>
                <a:cxn ang="0">
                  <a:pos x="110" y="418"/>
                </a:cxn>
                <a:cxn ang="0">
                  <a:pos x="156" y="428"/>
                </a:cxn>
                <a:cxn ang="0">
                  <a:pos x="156" y="428"/>
                </a:cxn>
              </a:cxnLst>
              <a:rect l="0" t="0" r="r" b="b"/>
              <a:pathLst>
                <a:path w="854" h="468">
                  <a:moveTo>
                    <a:pt x="154" y="468"/>
                  </a:moveTo>
                  <a:lnTo>
                    <a:pt x="154" y="468"/>
                  </a:lnTo>
                  <a:lnTo>
                    <a:pt x="154" y="468"/>
                  </a:lnTo>
                  <a:lnTo>
                    <a:pt x="138" y="466"/>
                  </a:lnTo>
                  <a:lnTo>
                    <a:pt x="124" y="464"/>
                  </a:lnTo>
                  <a:lnTo>
                    <a:pt x="108" y="460"/>
                  </a:lnTo>
                  <a:lnTo>
                    <a:pt x="94" y="454"/>
                  </a:lnTo>
                  <a:lnTo>
                    <a:pt x="94" y="454"/>
                  </a:lnTo>
                  <a:lnTo>
                    <a:pt x="94" y="454"/>
                  </a:lnTo>
                  <a:lnTo>
                    <a:pt x="74" y="444"/>
                  </a:lnTo>
                  <a:lnTo>
                    <a:pt x="54" y="430"/>
                  </a:lnTo>
                  <a:lnTo>
                    <a:pt x="38" y="414"/>
                  </a:lnTo>
                  <a:lnTo>
                    <a:pt x="26" y="396"/>
                  </a:lnTo>
                  <a:lnTo>
                    <a:pt x="14" y="376"/>
                  </a:lnTo>
                  <a:lnTo>
                    <a:pt x="8" y="356"/>
                  </a:lnTo>
                  <a:lnTo>
                    <a:pt x="2" y="334"/>
                  </a:lnTo>
                  <a:lnTo>
                    <a:pt x="0" y="312"/>
                  </a:lnTo>
                  <a:lnTo>
                    <a:pt x="0" y="312"/>
                  </a:lnTo>
                  <a:lnTo>
                    <a:pt x="0" y="312"/>
                  </a:lnTo>
                  <a:lnTo>
                    <a:pt x="2" y="296"/>
                  </a:lnTo>
                  <a:lnTo>
                    <a:pt x="4" y="282"/>
                  </a:lnTo>
                  <a:lnTo>
                    <a:pt x="8" y="266"/>
                  </a:lnTo>
                  <a:lnTo>
                    <a:pt x="14" y="250"/>
                  </a:lnTo>
                  <a:lnTo>
                    <a:pt x="14" y="250"/>
                  </a:lnTo>
                  <a:lnTo>
                    <a:pt x="14" y="250"/>
                  </a:lnTo>
                  <a:lnTo>
                    <a:pt x="24" y="230"/>
                  </a:lnTo>
                  <a:lnTo>
                    <a:pt x="38" y="212"/>
                  </a:lnTo>
                  <a:lnTo>
                    <a:pt x="54" y="196"/>
                  </a:lnTo>
                  <a:lnTo>
                    <a:pt x="72" y="182"/>
                  </a:lnTo>
                  <a:lnTo>
                    <a:pt x="92" y="172"/>
                  </a:lnTo>
                  <a:lnTo>
                    <a:pt x="112" y="164"/>
                  </a:lnTo>
                  <a:lnTo>
                    <a:pt x="134" y="158"/>
                  </a:lnTo>
                  <a:lnTo>
                    <a:pt x="156" y="158"/>
                  </a:lnTo>
                  <a:lnTo>
                    <a:pt x="156" y="158"/>
                  </a:lnTo>
                  <a:lnTo>
                    <a:pt x="156" y="158"/>
                  </a:lnTo>
                  <a:lnTo>
                    <a:pt x="158" y="158"/>
                  </a:lnTo>
                  <a:lnTo>
                    <a:pt x="158" y="158"/>
                  </a:lnTo>
                  <a:lnTo>
                    <a:pt x="158" y="158"/>
                  </a:lnTo>
                  <a:lnTo>
                    <a:pt x="162" y="140"/>
                  </a:lnTo>
                  <a:lnTo>
                    <a:pt x="168" y="124"/>
                  </a:lnTo>
                  <a:lnTo>
                    <a:pt x="168" y="124"/>
                  </a:lnTo>
                  <a:lnTo>
                    <a:pt x="168" y="124"/>
                  </a:lnTo>
                  <a:lnTo>
                    <a:pt x="184" y="96"/>
                  </a:lnTo>
                  <a:lnTo>
                    <a:pt x="202" y="72"/>
                  </a:lnTo>
                  <a:lnTo>
                    <a:pt x="222" y="50"/>
                  </a:lnTo>
                  <a:lnTo>
                    <a:pt x="246" y="32"/>
                  </a:lnTo>
                  <a:lnTo>
                    <a:pt x="272" y="18"/>
                  </a:lnTo>
                  <a:lnTo>
                    <a:pt x="300" y="8"/>
                  </a:lnTo>
                  <a:lnTo>
                    <a:pt x="328" y="2"/>
                  </a:lnTo>
                  <a:lnTo>
                    <a:pt x="358" y="0"/>
                  </a:lnTo>
                  <a:lnTo>
                    <a:pt x="358" y="0"/>
                  </a:lnTo>
                  <a:lnTo>
                    <a:pt x="358" y="0"/>
                  </a:lnTo>
                  <a:lnTo>
                    <a:pt x="380" y="0"/>
                  </a:lnTo>
                  <a:lnTo>
                    <a:pt x="400" y="4"/>
                  </a:lnTo>
                  <a:lnTo>
                    <a:pt x="420" y="8"/>
                  </a:lnTo>
                  <a:lnTo>
                    <a:pt x="440" y="16"/>
                  </a:lnTo>
                  <a:lnTo>
                    <a:pt x="440" y="16"/>
                  </a:lnTo>
                  <a:lnTo>
                    <a:pt x="440" y="16"/>
                  </a:lnTo>
                  <a:lnTo>
                    <a:pt x="460" y="26"/>
                  </a:lnTo>
                  <a:lnTo>
                    <a:pt x="480" y="38"/>
                  </a:lnTo>
                  <a:lnTo>
                    <a:pt x="496" y="52"/>
                  </a:lnTo>
                  <a:lnTo>
                    <a:pt x="512" y="68"/>
                  </a:lnTo>
                  <a:lnTo>
                    <a:pt x="526" y="84"/>
                  </a:lnTo>
                  <a:lnTo>
                    <a:pt x="536" y="102"/>
                  </a:lnTo>
                  <a:lnTo>
                    <a:pt x="546" y="120"/>
                  </a:lnTo>
                  <a:lnTo>
                    <a:pt x="554" y="140"/>
                  </a:lnTo>
                  <a:lnTo>
                    <a:pt x="554" y="140"/>
                  </a:lnTo>
                  <a:lnTo>
                    <a:pt x="554" y="140"/>
                  </a:lnTo>
                  <a:lnTo>
                    <a:pt x="578" y="136"/>
                  </a:lnTo>
                  <a:lnTo>
                    <a:pt x="602" y="134"/>
                  </a:lnTo>
                  <a:lnTo>
                    <a:pt x="602" y="134"/>
                  </a:lnTo>
                  <a:lnTo>
                    <a:pt x="602" y="134"/>
                  </a:lnTo>
                  <a:lnTo>
                    <a:pt x="618" y="134"/>
                  </a:lnTo>
                  <a:lnTo>
                    <a:pt x="634" y="136"/>
                  </a:lnTo>
                  <a:lnTo>
                    <a:pt x="652" y="142"/>
                  </a:lnTo>
                  <a:lnTo>
                    <a:pt x="668" y="148"/>
                  </a:lnTo>
                  <a:lnTo>
                    <a:pt x="668" y="148"/>
                  </a:lnTo>
                  <a:lnTo>
                    <a:pt x="668" y="148"/>
                  </a:lnTo>
                  <a:lnTo>
                    <a:pt x="686" y="156"/>
                  </a:lnTo>
                  <a:lnTo>
                    <a:pt x="704" y="168"/>
                  </a:lnTo>
                  <a:lnTo>
                    <a:pt x="718" y="182"/>
                  </a:lnTo>
                  <a:lnTo>
                    <a:pt x="732" y="196"/>
                  </a:lnTo>
                  <a:lnTo>
                    <a:pt x="744" y="212"/>
                  </a:lnTo>
                  <a:lnTo>
                    <a:pt x="752" y="230"/>
                  </a:lnTo>
                  <a:lnTo>
                    <a:pt x="760" y="248"/>
                  </a:lnTo>
                  <a:lnTo>
                    <a:pt x="764" y="266"/>
                  </a:lnTo>
                  <a:lnTo>
                    <a:pt x="764" y="266"/>
                  </a:lnTo>
                  <a:lnTo>
                    <a:pt x="764" y="266"/>
                  </a:lnTo>
                  <a:lnTo>
                    <a:pt x="780" y="270"/>
                  </a:lnTo>
                  <a:lnTo>
                    <a:pt x="794" y="274"/>
                  </a:lnTo>
                  <a:lnTo>
                    <a:pt x="794" y="274"/>
                  </a:lnTo>
                  <a:lnTo>
                    <a:pt x="794" y="274"/>
                  </a:lnTo>
                  <a:lnTo>
                    <a:pt x="794" y="274"/>
                  </a:lnTo>
                  <a:lnTo>
                    <a:pt x="794" y="274"/>
                  </a:lnTo>
                  <a:lnTo>
                    <a:pt x="806" y="282"/>
                  </a:lnTo>
                  <a:lnTo>
                    <a:pt x="818" y="290"/>
                  </a:lnTo>
                  <a:lnTo>
                    <a:pt x="830" y="300"/>
                  </a:lnTo>
                  <a:lnTo>
                    <a:pt x="838" y="312"/>
                  </a:lnTo>
                  <a:lnTo>
                    <a:pt x="844" y="324"/>
                  </a:lnTo>
                  <a:lnTo>
                    <a:pt x="850" y="338"/>
                  </a:lnTo>
                  <a:lnTo>
                    <a:pt x="852" y="352"/>
                  </a:lnTo>
                  <a:lnTo>
                    <a:pt x="854" y="366"/>
                  </a:lnTo>
                  <a:lnTo>
                    <a:pt x="854" y="366"/>
                  </a:lnTo>
                  <a:lnTo>
                    <a:pt x="854" y="366"/>
                  </a:lnTo>
                  <a:lnTo>
                    <a:pt x="852" y="386"/>
                  </a:lnTo>
                  <a:lnTo>
                    <a:pt x="846" y="406"/>
                  </a:lnTo>
                  <a:lnTo>
                    <a:pt x="846" y="406"/>
                  </a:lnTo>
                  <a:lnTo>
                    <a:pt x="846" y="406"/>
                  </a:lnTo>
                  <a:lnTo>
                    <a:pt x="840" y="418"/>
                  </a:lnTo>
                  <a:lnTo>
                    <a:pt x="832" y="430"/>
                  </a:lnTo>
                  <a:lnTo>
                    <a:pt x="822" y="440"/>
                  </a:lnTo>
                  <a:lnTo>
                    <a:pt x="812" y="448"/>
                  </a:lnTo>
                  <a:lnTo>
                    <a:pt x="802" y="456"/>
                  </a:lnTo>
                  <a:lnTo>
                    <a:pt x="790" y="460"/>
                  </a:lnTo>
                  <a:lnTo>
                    <a:pt x="776" y="466"/>
                  </a:lnTo>
                  <a:lnTo>
                    <a:pt x="764" y="468"/>
                  </a:lnTo>
                  <a:lnTo>
                    <a:pt x="764" y="468"/>
                  </a:lnTo>
                  <a:lnTo>
                    <a:pt x="762" y="468"/>
                  </a:lnTo>
                  <a:lnTo>
                    <a:pt x="154" y="468"/>
                  </a:lnTo>
                  <a:lnTo>
                    <a:pt x="154" y="468"/>
                  </a:lnTo>
                  <a:close/>
                  <a:moveTo>
                    <a:pt x="760" y="428"/>
                  </a:moveTo>
                  <a:lnTo>
                    <a:pt x="760" y="428"/>
                  </a:lnTo>
                  <a:lnTo>
                    <a:pt x="776" y="424"/>
                  </a:lnTo>
                  <a:lnTo>
                    <a:pt x="788" y="416"/>
                  </a:lnTo>
                  <a:lnTo>
                    <a:pt x="800" y="404"/>
                  </a:lnTo>
                  <a:lnTo>
                    <a:pt x="808" y="390"/>
                  </a:lnTo>
                  <a:lnTo>
                    <a:pt x="808" y="390"/>
                  </a:lnTo>
                  <a:lnTo>
                    <a:pt x="808" y="390"/>
                  </a:lnTo>
                  <a:lnTo>
                    <a:pt x="812" y="378"/>
                  </a:lnTo>
                  <a:lnTo>
                    <a:pt x="814" y="366"/>
                  </a:lnTo>
                  <a:lnTo>
                    <a:pt x="814" y="366"/>
                  </a:lnTo>
                  <a:lnTo>
                    <a:pt x="814" y="366"/>
                  </a:lnTo>
                  <a:lnTo>
                    <a:pt x="814" y="358"/>
                  </a:lnTo>
                  <a:lnTo>
                    <a:pt x="812" y="348"/>
                  </a:lnTo>
                  <a:lnTo>
                    <a:pt x="808" y="340"/>
                  </a:lnTo>
                  <a:lnTo>
                    <a:pt x="804" y="334"/>
                  </a:lnTo>
                  <a:lnTo>
                    <a:pt x="798" y="326"/>
                  </a:lnTo>
                  <a:lnTo>
                    <a:pt x="792" y="320"/>
                  </a:lnTo>
                  <a:lnTo>
                    <a:pt x="786" y="316"/>
                  </a:lnTo>
                  <a:lnTo>
                    <a:pt x="778" y="310"/>
                  </a:lnTo>
                  <a:lnTo>
                    <a:pt x="778" y="310"/>
                  </a:lnTo>
                  <a:lnTo>
                    <a:pt x="778" y="310"/>
                  </a:lnTo>
                  <a:lnTo>
                    <a:pt x="778" y="310"/>
                  </a:lnTo>
                  <a:lnTo>
                    <a:pt x="766" y="308"/>
                  </a:lnTo>
                  <a:lnTo>
                    <a:pt x="754" y="306"/>
                  </a:lnTo>
                  <a:lnTo>
                    <a:pt x="754" y="306"/>
                  </a:lnTo>
                  <a:lnTo>
                    <a:pt x="754" y="306"/>
                  </a:lnTo>
                  <a:lnTo>
                    <a:pt x="750" y="306"/>
                  </a:lnTo>
                  <a:lnTo>
                    <a:pt x="750" y="306"/>
                  </a:lnTo>
                  <a:lnTo>
                    <a:pt x="730" y="308"/>
                  </a:lnTo>
                  <a:lnTo>
                    <a:pt x="728" y="288"/>
                  </a:lnTo>
                  <a:lnTo>
                    <a:pt x="728" y="288"/>
                  </a:lnTo>
                  <a:lnTo>
                    <a:pt x="724" y="272"/>
                  </a:lnTo>
                  <a:lnTo>
                    <a:pt x="720" y="256"/>
                  </a:lnTo>
                  <a:lnTo>
                    <a:pt x="714" y="240"/>
                  </a:lnTo>
                  <a:lnTo>
                    <a:pt x="704" y="226"/>
                  </a:lnTo>
                  <a:lnTo>
                    <a:pt x="694" y="214"/>
                  </a:lnTo>
                  <a:lnTo>
                    <a:pt x="682" y="202"/>
                  </a:lnTo>
                  <a:lnTo>
                    <a:pt x="668" y="192"/>
                  </a:lnTo>
                  <a:lnTo>
                    <a:pt x="652" y="184"/>
                  </a:lnTo>
                  <a:lnTo>
                    <a:pt x="652" y="184"/>
                  </a:lnTo>
                  <a:lnTo>
                    <a:pt x="652" y="184"/>
                  </a:lnTo>
                  <a:lnTo>
                    <a:pt x="640" y="180"/>
                  </a:lnTo>
                  <a:lnTo>
                    <a:pt x="626" y="176"/>
                  </a:lnTo>
                  <a:lnTo>
                    <a:pt x="614" y="174"/>
                  </a:lnTo>
                  <a:lnTo>
                    <a:pt x="602" y="174"/>
                  </a:lnTo>
                  <a:lnTo>
                    <a:pt x="602" y="174"/>
                  </a:lnTo>
                  <a:lnTo>
                    <a:pt x="602" y="174"/>
                  </a:lnTo>
                  <a:lnTo>
                    <a:pt x="588" y="174"/>
                  </a:lnTo>
                  <a:lnTo>
                    <a:pt x="574" y="176"/>
                  </a:lnTo>
                  <a:lnTo>
                    <a:pt x="562" y="180"/>
                  </a:lnTo>
                  <a:lnTo>
                    <a:pt x="548" y="186"/>
                  </a:lnTo>
                  <a:lnTo>
                    <a:pt x="548" y="186"/>
                  </a:lnTo>
                  <a:lnTo>
                    <a:pt x="526" y="196"/>
                  </a:lnTo>
                  <a:lnTo>
                    <a:pt x="522" y="172"/>
                  </a:lnTo>
                  <a:lnTo>
                    <a:pt x="522" y="172"/>
                  </a:lnTo>
                  <a:lnTo>
                    <a:pt x="516" y="152"/>
                  </a:lnTo>
                  <a:lnTo>
                    <a:pt x="508" y="134"/>
                  </a:lnTo>
                  <a:lnTo>
                    <a:pt x="500" y="118"/>
                  </a:lnTo>
                  <a:lnTo>
                    <a:pt x="488" y="102"/>
                  </a:lnTo>
                  <a:lnTo>
                    <a:pt x="474" y="86"/>
                  </a:lnTo>
                  <a:lnTo>
                    <a:pt x="460" y="74"/>
                  </a:lnTo>
                  <a:lnTo>
                    <a:pt x="444" y="62"/>
                  </a:lnTo>
                  <a:lnTo>
                    <a:pt x="424" y="54"/>
                  </a:lnTo>
                  <a:lnTo>
                    <a:pt x="424" y="54"/>
                  </a:lnTo>
                  <a:lnTo>
                    <a:pt x="424" y="54"/>
                  </a:lnTo>
                  <a:lnTo>
                    <a:pt x="408" y="46"/>
                  </a:lnTo>
                  <a:lnTo>
                    <a:pt x="392" y="42"/>
                  </a:lnTo>
                  <a:lnTo>
                    <a:pt x="376" y="40"/>
                  </a:lnTo>
                  <a:lnTo>
                    <a:pt x="358" y="40"/>
                  </a:lnTo>
                  <a:lnTo>
                    <a:pt x="358" y="40"/>
                  </a:lnTo>
                  <a:lnTo>
                    <a:pt x="358" y="40"/>
                  </a:lnTo>
                  <a:lnTo>
                    <a:pt x="334" y="40"/>
                  </a:lnTo>
                  <a:lnTo>
                    <a:pt x="312" y="46"/>
                  </a:lnTo>
                  <a:lnTo>
                    <a:pt x="288" y="54"/>
                  </a:lnTo>
                  <a:lnTo>
                    <a:pt x="268" y="66"/>
                  </a:lnTo>
                  <a:lnTo>
                    <a:pt x="248" y="80"/>
                  </a:lnTo>
                  <a:lnTo>
                    <a:pt x="232" y="98"/>
                  </a:lnTo>
                  <a:lnTo>
                    <a:pt x="218" y="118"/>
                  </a:lnTo>
                  <a:lnTo>
                    <a:pt x="206" y="140"/>
                  </a:lnTo>
                  <a:lnTo>
                    <a:pt x="206" y="140"/>
                  </a:lnTo>
                  <a:lnTo>
                    <a:pt x="206" y="140"/>
                  </a:lnTo>
                  <a:lnTo>
                    <a:pt x="198" y="160"/>
                  </a:lnTo>
                  <a:lnTo>
                    <a:pt x="194" y="182"/>
                  </a:lnTo>
                  <a:lnTo>
                    <a:pt x="194" y="182"/>
                  </a:lnTo>
                  <a:lnTo>
                    <a:pt x="190" y="200"/>
                  </a:lnTo>
                  <a:lnTo>
                    <a:pt x="172" y="198"/>
                  </a:lnTo>
                  <a:lnTo>
                    <a:pt x="172" y="198"/>
                  </a:lnTo>
                  <a:lnTo>
                    <a:pt x="156" y="198"/>
                  </a:lnTo>
                  <a:lnTo>
                    <a:pt x="156" y="198"/>
                  </a:lnTo>
                  <a:lnTo>
                    <a:pt x="156" y="198"/>
                  </a:lnTo>
                  <a:lnTo>
                    <a:pt x="140" y="198"/>
                  </a:lnTo>
                  <a:lnTo>
                    <a:pt x="124" y="202"/>
                  </a:lnTo>
                  <a:lnTo>
                    <a:pt x="108" y="208"/>
                  </a:lnTo>
                  <a:lnTo>
                    <a:pt x="94" y="216"/>
                  </a:lnTo>
                  <a:lnTo>
                    <a:pt x="80" y="226"/>
                  </a:lnTo>
                  <a:lnTo>
                    <a:pt x="68" y="238"/>
                  </a:lnTo>
                  <a:lnTo>
                    <a:pt x="58" y="252"/>
                  </a:lnTo>
                  <a:lnTo>
                    <a:pt x="50" y="266"/>
                  </a:lnTo>
                  <a:lnTo>
                    <a:pt x="50" y="266"/>
                  </a:lnTo>
                  <a:lnTo>
                    <a:pt x="50" y="266"/>
                  </a:lnTo>
                  <a:lnTo>
                    <a:pt x="46" y="278"/>
                  </a:lnTo>
                  <a:lnTo>
                    <a:pt x="44" y="290"/>
                  </a:lnTo>
                  <a:lnTo>
                    <a:pt x="40" y="312"/>
                  </a:lnTo>
                  <a:lnTo>
                    <a:pt x="40" y="312"/>
                  </a:lnTo>
                  <a:lnTo>
                    <a:pt x="40" y="312"/>
                  </a:lnTo>
                  <a:lnTo>
                    <a:pt x="42" y="328"/>
                  </a:lnTo>
                  <a:lnTo>
                    <a:pt x="46" y="344"/>
                  </a:lnTo>
                  <a:lnTo>
                    <a:pt x="52" y="360"/>
                  </a:lnTo>
                  <a:lnTo>
                    <a:pt x="60" y="374"/>
                  </a:lnTo>
                  <a:lnTo>
                    <a:pt x="70" y="388"/>
                  </a:lnTo>
                  <a:lnTo>
                    <a:pt x="80" y="400"/>
                  </a:lnTo>
                  <a:lnTo>
                    <a:pt x="94" y="410"/>
                  </a:lnTo>
                  <a:lnTo>
                    <a:pt x="110" y="418"/>
                  </a:lnTo>
                  <a:lnTo>
                    <a:pt x="110" y="418"/>
                  </a:lnTo>
                  <a:lnTo>
                    <a:pt x="110" y="418"/>
                  </a:lnTo>
                  <a:lnTo>
                    <a:pt x="122" y="422"/>
                  </a:lnTo>
                  <a:lnTo>
                    <a:pt x="132" y="426"/>
                  </a:lnTo>
                  <a:lnTo>
                    <a:pt x="156" y="428"/>
                  </a:lnTo>
                  <a:lnTo>
                    <a:pt x="156" y="428"/>
                  </a:lnTo>
                  <a:lnTo>
                    <a:pt x="156" y="428"/>
                  </a:lnTo>
                  <a:lnTo>
                    <a:pt x="156" y="428"/>
                  </a:lnTo>
                  <a:lnTo>
                    <a:pt x="156" y="428"/>
                  </a:lnTo>
                  <a:lnTo>
                    <a:pt x="156" y="428"/>
                  </a:lnTo>
                  <a:lnTo>
                    <a:pt x="760" y="428"/>
                  </a:lnTo>
                  <a:lnTo>
                    <a:pt x="760" y="4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grpSp>
      <p:grpSp>
        <p:nvGrpSpPr>
          <p:cNvPr id="31" name="Group 4"/>
          <p:cNvGrpSpPr>
            <a:grpSpLocks noChangeAspect="1"/>
          </p:cNvGrpSpPr>
          <p:nvPr/>
        </p:nvGrpSpPr>
        <p:grpSpPr bwMode="auto">
          <a:xfrm>
            <a:off x="800852" y="3105909"/>
            <a:ext cx="336554" cy="187328"/>
            <a:chOff x="4379" y="1446"/>
            <a:chExt cx="212" cy="118"/>
          </a:xfrm>
        </p:grpSpPr>
        <p:sp>
          <p:nvSpPr>
            <p:cNvPr id="32" name="Freeform 31"/>
            <p:cNvSpPr>
              <a:spLocks noEditPoints="1"/>
            </p:cNvSpPr>
            <p:nvPr/>
          </p:nvSpPr>
          <p:spPr bwMode="auto">
            <a:xfrm>
              <a:off x="4379" y="1446"/>
              <a:ext cx="55" cy="118"/>
            </a:xfrm>
            <a:custGeom>
              <a:avLst/>
              <a:gdLst>
                <a:gd name="T0" fmla="*/ 85 w 110"/>
                <a:gd name="T1" fmla="*/ 0 h 237"/>
                <a:gd name="T2" fmla="*/ 0 w 110"/>
                <a:gd name="T3" fmla="*/ 0 h 237"/>
                <a:gd name="T4" fmla="*/ 0 w 110"/>
                <a:gd name="T5" fmla="*/ 211 h 237"/>
                <a:gd name="T6" fmla="*/ 0 w 110"/>
                <a:gd name="T7" fmla="*/ 211 h 237"/>
                <a:gd name="T8" fmla="*/ 0 w 110"/>
                <a:gd name="T9" fmla="*/ 216 h 237"/>
                <a:gd name="T10" fmla="*/ 3 w 110"/>
                <a:gd name="T11" fmla="*/ 221 h 237"/>
                <a:gd name="T12" fmla="*/ 5 w 110"/>
                <a:gd name="T13" fmla="*/ 225 h 237"/>
                <a:gd name="T14" fmla="*/ 8 w 110"/>
                <a:gd name="T15" fmla="*/ 229 h 237"/>
                <a:gd name="T16" fmla="*/ 11 w 110"/>
                <a:gd name="T17" fmla="*/ 232 h 237"/>
                <a:gd name="T18" fmla="*/ 16 w 110"/>
                <a:gd name="T19" fmla="*/ 235 h 237"/>
                <a:gd name="T20" fmla="*/ 21 w 110"/>
                <a:gd name="T21" fmla="*/ 236 h 237"/>
                <a:gd name="T22" fmla="*/ 26 w 110"/>
                <a:gd name="T23" fmla="*/ 237 h 237"/>
                <a:gd name="T24" fmla="*/ 110 w 110"/>
                <a:gd name="T25" fmla="*/ 237 h 237"/>
                <a:gd name="T26" fmla="*/ 110 w 110"/>
                <a:gd name="T27" fmla="*/ 25 h 237"/>
                <a:gd name="T28" fmla="*/ 110 w 110"/>
                <a:gd name="T29" fmla="*/ 25 h 237"/>
                <a:gd name="T30" fmla="*/ 109 w 110"/>
                <a:gd name="T31" fmla="*/ 20 h 237"/>
                <a:gd name="T32" fmla="*/ 108 w 110"/>
                <a:gd name="T33" fmla="*/ 16 h 237"/>
                <a:gd name="T34" fmla="*/ 106 w 110"/>
                <a:gd name="T35" fmla="*/ 11 h 237"/>
                <a:gd name="T36" fmla="*/ 103 w 110"/>
                <a:gd name="T37" fmla="*/ 7 h 237"/>
                <a:gd name="T38" fmla="*/ 99 w 110"/>
                <a:gd name="T39" fmla="*/ 4 h 237"/>
                <a:gd name="T40" fmla="*/ 94 w 110"/>
                <a:gd name="T41" fmla="*/ 2 h 237"/>
                <a:gd name="T42" fmla="*/ 90 w 110"/>
                <a:gd name="T43" fmla="*/ 1 h 237"/>
                <a:gd name="T44" fmla="*/ 85 w 110"/>
                <a:gd name="T45" fmla="*/ 0 h 237"/>
                <a:gd name="T46" fmla="*/ 81 w 110"/>
                <a:gd name="T47" fmla="*/ 165 h 237"/>
                <a:gd name="T48" fmla="*/ 30 w 110"/>
                <a:gd name="T49" fmla="*/ 165 h 237"/>
                <a:gd name="T50" fmla="*/ 30 w 110"/>
                <a:gd name="T51" fmla="*/ 114 h 237"/>
                <a:gd name="T52" fmla="*/ 81 w 110"/>
                <a:gd name="T53" fmla="*/ 114 h 237"/>
                <a:gd name="T54" fmla="*/ 81 w 110"/>
                <a:gd name="T55" fmla="*/ 165 h 237"/>
                <a:gd name="T56" fmla="*/ 81 w 110"/>
                <a:gd name="T57" fmla="*/ 84 h 237"/>
                <a:gd name="T58" fmla="*/ 30 w 110"/>
                <a:gd name="T59" fmla="*/ 84 h 237"/>
                <a:gd name="T60" fmla="*/ 30 w 110"/>
                <a:gd name="T61" fmla="*/ 34 h 237"/>
                <a:gd name="T62" fmla="*/ 81 w 110"/>
                <a:gd name="T63" fmla="*/ 34 h 237"/>
                <a:gd name="T64" fmla="*/ 81 w 110"/>
                <a:gd name="T65" fmla="*/ 8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237">
                  <a:moveTo>
                    <a:pt x="85" y="0"/>
                  </a:moveTo>
                  <a:lnTo>
                    <a:pt x="0" y="0"/>
                  </a:lnTo>
                  <a:lnTo>
                    <a:pt x="0" y="211"/>
                  </a:lnTo>
                  <a:lnTo>
                    <a:pt x="0" y="211"/>
                  </a:lnTo>
                  <a:lnTo>
                    <a:pt x="0" y="216"/>
                  </a:lnTo>
                  <a:lnTo>
                    <a:pt x="3" y="221"/>
                  </a:lnTo>
                  <a:lnTo>
                    <a:pt x="5" y="225"/>
                  </a:lnTo>
                  <a:lnTo>
                    <a:pt x="8" y="229"/>
                  </a:lnTo>
                  <a:lnTo>
                    <a:pt x="11" y="232"/>
                  </a:lnTo>
                  <a:lnTo>
                    <a:pt x="16" y="235"/>
                  </a:lnTo>
                  <a:lnTo>
                    <a:pt x="21" y="236"/>
                  </a:lnTo>
                  <a:lnTo>
                    <a:pt x="26" y="237"/>
                  </a:lnTo>
                  <a:lnTo>
                    <a:pt x="110" y="237"/>
                  </a:lnTo>
                  <a:lnTo>
                    <a:pt x="110" y="25"/>
                  </a:lnTo>
                  <a:lnTo>
                    <a:pt x="110" y="25"/>
                  </a:lnTo>
                  <a:lnTo>
                    <a:pt x="109" y="20"/>
                  </a:lnTo>
                  <a:lnTo>
                    <a:pt x="108" y="16"/>
                  </a:lnTo>
                  <a:lnTo>
                    <a:pt x="106" y="11"/>
                  </a:lnTo>
                  <a:lnTo>
                    <a:pt x="103" y="7"/>
                  </a:lnTo>
                  <a:lnTo>
                    <a:pt x="99" y="4"/>
                  </a:lnTo>
                  <a:lnTo>
                    <a:pt x="94" y="2"/>
                  </a:lnTo>
                  <a:lnTo>
                    <a:pt x="90" y="1"/>
                  </a:lnTo>
                  <a:lnTo>
                    <a:pt x="85" y="0"/>
                  </a:lnTo>
                  <a:close/>
                  <a:moveTo>
                    <a:pt x="81" y="165"/>
                  </a:moveTo>
                  <a:lnTo>
                    <a:pt x="30" y="165"/>
                  </a:lnTo>
                  <a:lnTo>
                    <a:pt x="30" y="114"/>
                  </a:lnTo>
                  <a:lnTo>
                    <a:pt x="81" y="114"/>
                  </a:lnTo>
                  <a:lnTo>
                    <a:pt x="81" y="165"/>
                  </a:lnTo>
                  <a:close/>
                  <a:moveTo>
                    <a:pt x="81" y="84"/>
                  </a:moveTo>
                  <a:lnTo>
                    <a:pt x="30" y="84"/>
                  </a:lnTo>
                  <a:lnTo>
                    <a:pt x="30" y="34"/>
                  </a:lnTo>
                  <a:lnTo>
                    <a:pt x="81" y="34"/>
                  </a:lnTo>
                  <a:lnTo>
                    <a:pt x="81" y="84"/>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33" name="Freeform 32"/>
            <p:cNvSpPr>
              <a:spLocks/>
            </p:cNvSpPr>
            <p:nvPr/>
          </p:nvSpPr>
          <p:spPr bwMode="auto">
            <a:xfrm>
              <a:off x="4379" y="1446"/>
              <a:ext cx="55" cy="118"/>
            </a:xfrm>
            <a:custGeom>
              <a:avLst/>
              <a:gdLst>
                <a:gd name="T0" fmla="*/ 85 w 110"/>
                <a:gd name="T1" fmla="*/ 0 h 237"/>
                <a:gd name="T2" fmla="*/ 0 w 110"/>
                <a:gd name="T3" fmla="*/ 0 h 237"/>
                <a:gd name="T4" fmla="*/ 0 w 110"/>
                <a:gd name="T5" fmla="*/ 211 h 237"/>
                <a:gd name="T6" fmla="*/ 0 w 110"/>
                <a:gd name="T7" fmla="*/ 211 h 237"/>
                <a:gd name="T8" fmla="*/ 0 w 110"/>
                <a:gd name="T9" fmla="*/ 216 h 237"/>
                <a:gd name="T10" fmla="*/ 3 w 110"/>
                <a:gd name="T11" fmla="*/ 221 h 237"/>
                <a:gd name="T12" fmla="*/ 5 w 110"/>
                <a:gd name="T13" fmla="*/ 225 h 237"/>
                <a:gd name="T14" fmla="*/ 8 w 110"/>
                <a:gd name="T15" fmla="*/ 229 h 237"/>
                <a:gd name="T16" fmla="*/ 11 w 110"/>
                <a:gd name="T17" fmla="*/ 232 h 237"/>
                <a:gd name="T18" fmla="*/ 16 w 110"/>
                <a:gd name="T19" fmla="*/ 235 h 237"/>
                <a:gd name="T20" fmla="*/ 21 w 110"/>
                <a:gd name="T21" fmla="*/ 236 h 237"/>
                <a:gd name="T22" fmla="*/ 26 w 110"/>
                <a:gd name="T23" fmla="*/ 237 h 237"/>
                <a:gd name="T24" fmla="*/ 110 w 110"/>
                <a:gd name="T25" fmla="*/ 237 h 237"/>
                <a:gd name="T26" fmla="*/ 110 w 110"/>
                <a:gd name="T27" fmla="*/ 25 h 237"/>
                <a:gd name="T28" fmla="*/ 110 w 110"/>
                <a:gd name="T29" fmla="*/ 25 h 237"/>
                <a:gd name="T30" fmla="*/ 109 w 110"/>
                <a:gd name="T31" fmla="*/ 20 h 237"/>
                <a:gd name="T32" fmla="*/ 108 w 110"/>
                <a:gd name="T33" fmla="*/ 16 h 237"/>
                <a:gd name="T34" fmla="*/ 106 w 110"/>
                <a:gd name="T35" fmla="*/ 11 h 237"/>
                <a:gd name="T36" fmla="*/ 103 w 110"/>
                <a:gd name="T37" fmla="*/ 7 h 237"/>
                <a:gd name="T38" fmla="*/ 99 w 110"/>
                <a:gd name="T39" fmla="*/ 4 h 237"/>
                <a:gd name="T40" fmla="*/ 94 w 110"/>
                <a:gd name="T41" fmla="*/ 2 h 237"/>
                <a:gd name="T42" fmla="*/ 90 w 110"/>
                <a:gd name="T43" fmla="*/ 1 h 237"/>
                <a:gd name="T44" fmla="*/ 85 w 110"/>
                <a:gd name="T4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 h="237">
                  <a:moveTo>
                    <a:pt x="85" y="0"/>
                  </a:moveTo>
                  <a:lnTo>
                    <a:pt x="0" y="0"/>
                  </a:lnTo>
                  <a:lnTo>
                    <a:pt x="0" y="211"/>
                  </a:lnTo>
                  <a:lnTo>
                    <a:pt x="0" y="211"/>
                  </a:lnTo>
                  <a:lnTo>
                    <a:pt x="0" y="216"/>
                  </a:lnTo>
                  <a:lnTo>
                    <a:pt x="3" y="221"/>
                  </a:lnTo>
                  <a:lnTo>
                    <a:pt x="5" y="225"/>
                  </a:lnTo>
                  <a:lnTo>
                    <a:pt x="8" y="229"/>
                  </a:lnTo>
                  <a:lnTo>
                    <a:pt x="11" y="232"/>
                  </a:lnTo>
                  <a:lnTo>
                    <a:pt x="16" y="235"/>
                  </a:lnTo>
                  <a:lnTo>
                    <a:pt x="21" y="236"/>
                  </a:lnTo>
                  <a:lnTo>
                    <a:pt x="26" y="237"/>
                  </a:lnTo>
                  <a:lnTo>
                    <a:pt x="110" y="237"/>
                  </a:lnTo>
                  <a:lnTo>
                    <a:pt x="110" y="25"/>
                  </a:lnTo>
                  <a:lnTo>
                    <a:pt x="110" y="25"/>
                  </a:lnTo>
                  <a:lnTo>
                    <a:pt x="109" y="20"/>
                  </a:lnTo>
                  <a:lnTo>
                    <a:pt x="108" y="16"/>
                  </a:lnTo>
                  <a:lnTo>
                    <a:pt x="106" y="11"/>
                  </a:lnTo>
                  <a:lnTo>
                    <a:pt x="103" y="7"/>
                  </a:lnTo>
                  <a:lnTo>
                    <a:pt x="99" y="4"/>
                  </a:lnTo>
                  <a:lnTo>
                    <a:pt x="94" y="2"/>
                  </a:lnTo>
                  <a:lnTo>
                    <a:pt x="90" y="1"/>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34" name="Rectangle 7"/>
            <p:cNvSpPr>
              <a:spLocks noChangeArrowheads="1"/>
            </p:cNvSpPr>
            <p:nvPr/>
          </p:nvSpPr>
          <p:spPr bwMode="auto">
            <a:xfrm>
              <a:off x="4394" y="1503"/>
              <a:ext cx="25"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35" name="Rectangle 8"/>
            <p:cNvSpPr>
              <a:spLocks noChangeArrowheads="1"/>
            </p:cNvSpPr>
            <p:nvPr/>
          </p:nvSpPr>
          <p:spPr bwMode="auto">
            <a:xfrm>
              <a:off x="4394" y="1463"/>
              <a:ext cx="25"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36" name="Freeform 9"/>
            <p:cNvSpPr>
              <a:spLocks noEditPoints="1"/>
            </p:cNvSpPr>
            <p:nvPr/>
          </p:nvSpPr>
          <p:spPr bwMode="auto">
            <a:xfrm>
              <a:off x="4441" y="1467"/>
              <a:ext cx="150" cy="97"/>
            </a:xfrm>
            <a:custGeom>
              <a:avLst/>
              <a:gdLst>
                <a:gd name="T0" fmla="*/ 275 w 301"/>
                <a:gd name="T1" fmla="*/ 0 h 195"/>
                <a:gd name="T2" fmla="*/ 0 w 301"/>
                <a:gd name="T3" fmla="*/ 0 h 195"/>
                <a:gd name="T4" fmla="*/ 0 w 301"/>
                <a:gd name="T5" fmla="*/ 195 h 195"/>
                <a:gd name="T6" fmla="*/ 301 w 301"/>
                <a:gd name="T7" fmla="*/ 195 h 195"/>
                <a:gd name="T8" fmla="*/ 301 w 301"/>
                <a:gd name="T9" fmla="*/ 25 h 195"/>
                <a:gd name="T10" fmla="*/ 301 w 301"/>
                <a:gd name="T11" fmla="*/ 25 h 195"/>
                <a:gd name="T12" fmla="*/ 301 w 301"/>
                <a:gd name="T13" fmla="*/ 21 h 195"/>
                <a:gd name="T14" fmla="*/ 298 w 301"/>
                <a:gd name="T15" fmla="*/ 15 h 195"/>
                <a:gd name="T16" fmla="*/ 296 w 301"/>
                <a:gd name="T17" fmla="*/ 11 h 195"/>
                <a:gd name="T18" fmla="*/ 293 w 301"/>
                <a:gd name="T19" fmla="*/ 8 h 195"/>
                <a:gd name="T20" fmla="*/ 290 w 301"/>
                <a:gd name="T21" fmla="*/ 5 h 195"/>
                <a:gd name="T22" fmla="*/ 285 w 301"/>
                <a:gd name="T23" fmla="*/ 3 h 195"/>
                <a:gd name="T24" fmla="*/ 280 w 301"/>
                <a:gd name="T25" fmla="*/ 0 h 195"/>
                <a:gd name="T26" fmla="*/ 275 w 301"/>
                <a:gd name="T27" fmla="*/ 0 h 195"/>
                <a:gd name="T28" fmla="*/ 93 w 301"/>
                <a:gd name="T29" fmla="*/ 156 h 195"/>
                <a:gd name="T30" fmla="*/ 42 w 301"/>
                <a:gd name="T31" fmla="*/ 156 h 195"/>
                <a:gd name="T32" fmla="*/ 42 w 301"/>
                <a:gd name="T33" fmla="*/ 106 h 195"/>
                <a:gd name="T34" fmla="*/ 93 w 301"/>
                <a:gd name="T35" fmla="*/ 106 h 195"/>
                <a:gd name="T36" fmla="*/ 93 w 301"/>
                <a:gd name="T37" fmla="*/ 156 h 195"/>
                <a:gd name="T38" fmla="*/ 93 w 301"/>
                <a:gd name="T39" fmla="*/ 80 h 195"/>
                <a:gd name="T40" fmla="*/ 42 w 301"/>
                <a:gd name="T41" fmla="*/ 80 h 195"/>
                <a:gd name="T42" fmla="*/ 42 w 301"/>
                <a:gd name="T43" fmla="*/ 29 h 195"/>
                <a:gd name="T44" fmla="*/ 93 w 301"/>
                <a:gd name="T45" fmla="*/ 29 h 195"/>
                <a:gd name="T46" fmla="*/ 93 w 301"/>
                <a:gd name="T47" fmla="*/ 80 h 195"/>
                <a:gd name="T48" fmla="*/ 173 w 301"/>
                <a:gd name="T49" fmla="*/ 156 h 195"/>
                <a:gd name="T50" fmla="*/ 123 w 301"/>
                <a:gd name="T51" fmla="*/ 156 h 195"/>
                <a:gd name="T52" fmla="*/ 123 w 301"/>
                <a:gd name="T53" fmla="*/ 106 h 195"/>
                <a:gd name="T54" fmla="*/ 173 w 301"/>
                <a:gd name="T55" fmla="*/ 106 h 195"/>
                <a:gd name="T56" fmla="*/ 173 w 301"/>
                <a:gd name="T57" fmla="*/ 156 h 195"/>
                <a:gd name="T58" fmla="*/ 173 w 301"/>
                <a:gd name="T59" fmla="*/ 80 h 195"/>
                <a:gd name="T60" fmla="*/ 123 w 301"/>
                <a:gd name="T61" fmla="*/ 80 h 195"/>
                <a:gd name="T62" fmla="*/ 123 w 301"/>
                <a:gd name="T63" fmla="*/ 29 h 195"/>
                <a:gd name="T64" fmla="*/ 173 w 301"/>
                <a:gd name="T65" fmla="*/ 29 h 195"/>
                <a:gd name="T66" fmla="*/ 173 w 301"/>
                <a:gd name="T67" fmla="*/ 80 h 195"/>
                <a:gd name="T68" fmla="*/ 254 w 301"/>
                <a:gd name="T69" fmla="*/ 80 h 195"/>
                <a:gd name="T70" fmla="*/ 203 w 301"/>
                <a:gd name="T71" fmla="*/ 80 h 195"/>
                <a:gd name="T72" fmla="*/ 203 w 301"/>
                <a:gd name="T73" fmla="*/ 29 h 195"/>
                <a:gd name="T74" fmla="*/ 254 w 301"/>
                <a:gd name="T75" fmla="*/ 29 h 195"/>
                <a:gd name="T76" fmla="*/ 254 w 301"/>
                <a:gd name="T77" fmla="*/ 8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5">
                  <a:moveTo>
                    <a:pt x="275" y="0"/>
                  </a:moveTo>
                  <a:lnTo>
                    <a:pt x="0" y="0"/>
                  </a:lnTo>
                  <a:lnTo>
                    <a:pt x="0" y="195"/>
                  </a:lnTo>
                  <a:lnTo>
                    <a:pt x="301" y="195"/>
                  </a:lnTo>
                  <a:lnTo>
                    <a:pt x="301" y="25"/>
                  </a:lnTo>
                  <a:lnTo>
                    <a:pt x="301" y="25"/>
                  </a:lnTo>
                  <a:lnTo>
                    <a:pt x="301" y="21"/>
                  </a:lnTo>
                  <a:lnTo>
                    <a:pt x="298" y="15"/>
                  </a:lnTo>
                  <a:lnTo>
                    <a:pt x="296" y="11"/>
                  </a:lnTo>
                  <a:lnTo>
                    <a:pt x="293" y="8"/>
                  </a:lnTo>
                  <a:lnTo>
                    <a:pt x="290" y="5"/>
                  </a:lnTo>
                  <a:lnTo>
                    <a:pt x="285" y="3"/>
                  </a:lnTo>
                  <a:lnTo>
                    <a:pt x="280" y="0"/>
                  </a:lnTo>
                  <a:lnTo>
                    <a:pt x="275" y="0"/>
                  </a:lnTo>
                  <a:close/>
                  <a:moveTo>
                    <a:pt x="93" y="156"/>
                  </a:moveTo>
                  <a:lnTo>
                    <a:pt x="42" y="156"/>
                  </a:lnTo>
                  <a:lnTo>
                    <a:pt x="42" y="106"/>
                  </a:lnTo>
                  <a:lnTo>
                    <a:pt x="93" y="106"/>
                  </a:lnTo>
                  <a:lnTo>
                    <a:pt x="93" y="156"/>
                  </a:lnTo>
                  <a:close/>
                  <a:moveTo>
                    <a:pt x="93" y="80"/>
                  </a:moveTo>
                  <a:lnTo>
                    <a:pt x="42" y="80"/>
                  </a:lnTo>
                  <a:lnTo>
                    <a:pt x="42" y="29"/>
                  </a:lnTo>
                  <a:lnTo>
                    <a:pt x="93" y="29"/>
                  </a:lnTo>
                  <a:lnTo>
                    <a:pt x="93" y="80"/>
                  </a:lnTo>
                  <a:close/>
                  <a:moveTo>
                    <a:pt x="173" y="156"/>
                  </a:moveTo>
                  <a:lnTo>
                    <a:pt x="123" y="156"/>
                  </a:lnTo>
                  <a:lnTo>
                    <a:pt x="123" y="106"/>
                  </a:lnTo>
                  <a:lnTo>
                    <a:pt x="173" y="106"/>
                  </a:lnTo>
                  <a:lnTo>
                    <a:pt x="173" y="156"/>
                  </a:lnTo>
                  <a:close/>
                  <a:moveTo>
                    <a:pt x="173" y="80"/>
                  </a:moveTo>
                  <a:lnTo>
                    <a:pt x="123" y="80"/>
                  </a:lnTo>
                  <a:lnTo>
                    <a:pt x="123" y="29"/>
                  </a:lnTo>
                  <a:lnTo>
                    <a:pt x="173" y="29"/>
                  </a:lnTo>
                  <a:lnTo>
                    <a:pt x="173" y="80"/>
                  </a:lnTo>
                  <a:close/>
                  <a:moveTo>
                    <a:pt x="254" y="80"/>
                  </a:moveTo>
                  <a:lnTo>
                    <a:pt x="203" y="80"/>
                  </a:lnTo>
                  <a:lnTo>
                    <a:pt x="203" y="29"/>
                  </a:lnTo>
                  <a:lnTo>
                    <a:pt x="254" y="29"/>
                  </a:lnTo>
                  <a:lnTo>
                    <a:pt x="254" y="8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37" name="Freeform 10"/>
            <p:cNvSpPr>
              <a:spLocks/>
            </p:cNvSpPr>
            <p:nvPr/>
          </p:nvSpPr>
          <p:spPr bwMode="auto">
            <a:xfrm>
              <a:off x="4441" y="1467"/>
              <a:ext cx="150" cy="97"/>
            </a:xfrm>
            <a:custGeom>
              <a:avLst/>
              <a:gdLst>
                <a:gd name="T0" fmla="*/ 275 w 301"/>
                <a:gd name="T1" fmla="*/ 0 h 195"/>
                <a:gd name="T2" fmla="*/ 0 w 301"/>
                <a:gd name="T3" fmla="*/ 0 h 195"/>
                <a:gd name="T4" fmla="*/ 0 w 301"/>
                <a:gd name="T5" fmla="*/ 195 h 195"/>
                <a:gd name="T6" fmla="*/ 301 w 301"/>
                <a:gd name="T7" fmla="*/ 195 h 195"/>
                <a:gd name="T8" fmla="*/ 301 w 301"/>
                <a:gd name="T9" fmla="*/ 25 h 195"/>
                <a:gd name="T10" fmla="*/ 301 w 301"/>
                <a:gd name="T11" fmla="*/ 25 h 195"/>
                <a:gd name="T12" fmla="*/ 301 w 301"/>
                <a:gd name="T13" fmla="*/ 21 h 195"/>
                <a:gd name="T14" fmla="*/ 298 w 301"/>
                <a:gd name="T15" fmla="*/ 15 h 195"/>
                <a:gd name="T16" fmla="*/ 296 w 301"/>
                <a:gd name="T17" fmla="*/ 11 h 195"/>
                <a:gd name="T18" fmla="*/ 293 w 301"/>
                <a:gd name="T19" fmla="*/ 8 h 195"/>
                <a:gd name="T20" fmla="*/ 290 w 301"/>
                <a:gd name="T21" fmla="*/ 5 h 195"/>
                <a:gd name="T22" fmla="*/ 285 w 301"/>
                <a:gd name="T23" fmla="*/ 3 h 195"/>
                <a:gd name="T24" fmla="*/ 280 w 301"/>
                <a:gd name="T25" fmla="*/ 0 h 195"/>
                <a:gd name="T26" fmla="*/ 275 w 301"/>
                <a:gd name="T2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1" h="195">
                  <a:moveTo>
                    <a:pt x="275" y="0"/>
                  </a:moveTo>
                  <a:lnTo>
                    <a:pt x="0" y="0"/>
                  </a:lnTo>
                  <a:lnTo>
                    <a:pt x="0" y="195"/>
                  </a:lnTo>
                  <a:lnTo>
                    <a:pt x="301" y="195"/>
                  </a:lnTo>
                  <a:lnTo>
                    <a:pt x="301" y="25"/>
                  </a:lnTo>
                  <a:lnTo>
                    <a:pt x="301" y="25"/>
                  </a:lnTo>
                  <a:lnTo>
                    <a:pt x="301" y="21"/>
                  </a:lnTo>
                  <a:lnTo>
                    <a:pt x="298" y="15"/>
                  </a:lnTo>
                  <a:lnTo>
                    <a:pt x="296" y="11"/>
                  </a:lnTo>
                  <a:lnTo>
                    <a:pt x="293" y="8"/>
                  </a:lnTo>
                  <a:lnTo>
                    <a:pt x="290" y="5"/>
                  </a:lnTo>
                  <a:lnTo>
                    <a:pt x="285" y="3"/>
                  </a:lnTo>
                  <a:lnTo>
                    <a:pt x="280" y="0"/>
                  </a:lnTo>
                  <a:lnTo>
                    <a:pt x="2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38" name="Rectangle 11"/>
            <p:cNvSpPr>
              <a:spLocks noChangeArrowheads="1"/>
            </p:cNvSpPr>
            <p:nvPr/>
          </p:nvSpPr>
          <p:spPr bwMode="auto">
            <a:xfrm>
              <a:off x="4461" y="1520"/>
              <a:ext cx="26"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39" name="Rectangle 12"/>
            <p:cNvSpPr>
              <a:spLocks noChangeArrowheads="1"/>
            </p:cNvSpPr>
            <p:nvPr/>
          </p:nvSpPr>
          <p:spPr bwMode="auto">
            <a:xfrm>
              <a:off x="4461" y="1482"/>
              <a:ext cx="26"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40" name="Rectangle 13"/>
            <p:cNvSpPr>
              <a:spLocks noChangeArrowheads="1"/>
            </p:cNvSpPr>
            <p:nvPr/>
          </p:nvSpPr>
          <p:spPr bwMode="auto">
            <a:xfrm>
              <a:off x="4502" y="1520"/>
              <a:ext cx="25"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41" name="Rectangle 14"/>
            <p:cNvSpPr>
              <a:spLocks noChangeArrowheads="1"/>
            </p:cNvSpPr>
            <p:nvPr/>
          </p:nvSpPr>
          <p:spPr bwMode="auto">
            <a:xfrm>
              <a:off x="4502" y="1482"/>
              <a:ext cx="25"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42" name="Rectangle 15"/>
            <p:cNvSpPr>
              <a:spLocks noChangeArrowheads="1"/>
            </p:cNvSpPr>
            <p:nvPr/>
          </p:nvSpPr>
          <p:spPr bwMode="auto">
            <a:xfrm>
              <a:off x="4542" y="1482"/>
              <a:ext cx="25"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grpSp>
      <p:grpSp>
        <p:nvGrpSpPr>
          <p:cNvPr id="43" name="Group 18"/>
          <p:cNvGrpSpPr>
            <a:grpSpLocks noChangeAspect="1"/>
          </p:cNvGrpSpPr>
          <p:nvPr/>
        </p:nvGrpSpPr>
        <p:grpSpPr bwMode="auto">
          <a:xfrm>
            <a:off x="1161478" y="2886829"/>
            <a:ext cx="199370" cy="406408"/>
            <a:chOff x="4907" y="1415"/>
            <a:chExt cx="104" cy="212"/>
          </a:xfrm>
        </p:grpSpPr>
        <p:sp>
          <p:nvSpPr>
            <p:cNvPr id="44" name="Freeform 19"/>
            <p:cNvSpPr>
              <a:spLocks noEditPoints="1"/>
            </p:cNvSpPr>
            <p:nvPr/>
          </p:nvSpPr>
          <p:spPr bwMode="auto">
            <a:xfrm>
              <a:off x="4907" y="1415"/>
              <a:ext cx="104" cy="212"/>
            </a:xfrm>
            <a:custGeom>
              <a:avLst/>
              <a:gdLst>
                <a:gd name="T0" fmla="*/ 182 w 210"/>
                <a:gd name="T1" fmla="*/ 0 h 424"/>
                <a:gd name="T2" fmla="*/ 0 w 210"/>
                <a:gd name="T3" fmla="*/ 0 h 424"/>
                <a:gd name="T4" fmla="*/ 0 w 210"/>
                <a:gd name="T5" fmla="*/ 396 h 424"/>
                <a:gd name="T6" fmla="*/ 0 w 210"/>
                <a:gd name="T7" fmla="*/ 396 h 424"/>
                <a:gd name="T8" fmla="*/ 1 w 210"/>
                <a:gd name="T9" fmla="*/ 402 h 424"/>
                <a:gd name="T10" fmla="*/ 2 w 210"/>
                <a:gd name="T11" fmla="*/ 407 h 424"/>
                <a:gd name="T12" fmla="*/ 6 w 210"/>
                <a:gd name="T13" fmla="*/ 411 h 424"/>
                <a:gd name="T14" fmla="*/ 9 w 210"/>
                <a:gd name="T15" fmla="*/ 416 h 424"/>
                <a:gd name="T16" fmla="*/ 13 w 210"/>
                <a:gd name="T17" fmla="*/ 420 h 424"/>
                <a:gd name="T18" fmla="*/ 17 w 210"/>
                <a:gd name="T19" fmla="*/ 422 h 424"/>
                <a:gd name="T20" fmla="*/ 23 w 210"/>
                <a:gd name="T21" fmla="*/ 423 h 424"/>
                <a:gd name="T22" fmla="*/ 28 w 210"/>
                <a:gd name="T23" fmla="*/ 424 h 424"/>
                <a:gd name="T24" fmla="*/ 210 w 210"/>
                <a:gd name="T25" fmla="*/ 424 h 424"/>
                <a:gd name="T26" fmla="*/ 210 w 210"/>
                <a:gd name="T27" fmla="*/ 28 h 424"/>
                <a:gd name="T28" fmla="*/ 210 w 210"/>
                <a:gd name="T29" fmla="*/ 28 h 424"/>
                <a:gd name="T30" fmla="*/ 209 w 210"/>
                <a:gd name="T31" fmla="*/ 23 h 424"/>
                <a:gd name="T32" fmla="*/ 208 w 210"/>
                <a:gd name="T33" fmla="*/ 17 h 424"/>
                <a:gd name="T34" fmla="*/ 204 w 210"/>
                <a:gd name="T35" fmla="*/ 13 h 424"/>
                <a:gd name="T36" fmla="*/ 201 w 210"/>
                <a:gd name="T37" fmla="*/ 9 h 424"/>
                <a:gd name="T38" fmla="*/ 197 w 210"/>
                <a:gd name="T39" fmla="*/ 4 h 424"/>
                <a:gd name="T40" fmla="*/ 193 w 210"/>
                <a:gd name="T41" fmla="*/ 2 h 424"/>
                <a:gd name="T42" fmla="*/ 187 w 210"/>
                <a:gd name="T43" fmla="*/ 1 h 424"/>
                <a:gd name="T44" fmla="*/ 182 w 210"/>
                <a:gd name="T45" fmla="*/ 0 h 424"/>
                <a:gd name="T46" fmla="*/ 89 w 210"/>
                <a:gd name="T47" fmla="*/ 341 h 424"/>
                <a:gd name="T48" fmla="*/ 33 w 210"/>
                <a:gd name="T49" fmla="*/ 341 h 424"/>
                <a:gd name="T50" fmla="*/ 33 w 210"/>
                <a:gd name="T51" fmla="*/ 284 h 424"/>
                <a:gd name="T52" fmla="*/ 89 w 210"/>
                <a:gd name="T53" fmla="*/ 284 h 424"/>
                <a:gd name="T54" fmla="*/ 89 w 210"/>
                <a:gd name="T55" fmla="*/ 341 h 424"/>
                <a:gd name="T56" fmla="*/ 89 w 210"/>
                <a:gd name="T57" fmla="*/ 256 h 424"/>
                <a:gd name="T58" fmla="*/ 33 w 210"/>
                <a:gd name="T59" fmla="*/ 256 h 424"/>
                <a:gd name="T60" fmla="*/ 33 w 210"/>
                <a:gd name="T61" fmla="*/ 200 h 424"/>
                <a:gd name="T62" fmla="*/ 89 w 210"/>
                <a:gd name="T63" fmla="*/ 200 h 424"/>
                <a:gd name="T64" fmla="*/ 89 w 210"/>
                <a:gd name="T65" fmla="*/ 256 h 424"/>
                <a:gd name="T66" fmla="*/ 89 w 210"/>
                <a:gd name="T67" fmla="*/ 173 h 424"/>
                <a:gd name="T68" fmla="*/ 33 w 210"/>
                <a:gd name="T69" fmla="*/ 173 h 424"/>
                <a:gd name="T70" fmla="*/ 33 w 210"/>
                <a:gd name="T71" fmla="*/ 117 h 424"/>
                <a:gd name="T72" fmla="*/ 89 w 210"/>
                <a:gd name="T73" fmla="*/ 117 h 424"/>
                <a:gd name="T74" fmla="*/ 89 w 210"/>
                <a:gd name="T75" fmla="*/ 173 h 424"/>
                <a:gd name="T76" fmla="*/ 89 w 210"/>
                <a:gd name="T77" fmla="*/ 89 h 424"/>
                <a:gd name="T78" fmla="*/ 33 w 210"/>
                <a:gd name="T79" fmla="*/ 89 h 424"/>
                <a:gd name="T80" fmla="*/ 33 w 210"/>
                <a:gd name="T81" fmla="*/ 32 h 424"/>
                <a:gd name="T82" fmla="*/ 89 w 210"/>
                <a:gd name="T83" fmla="*/ 32 h 424"/>
                <a:gd name="T84" fmla="*/ 89 w 210"/>
                <a:gd name="T85" fmla="*/ 89 h 424"/>
                <a:gd name="T86" fmla="*/ 177 w 210"/>
                <a:gd name="T87" fmla="*/ 256 h 424"/>
                <a:gd name="T88" fmla="*/ 121 w 210"/>
                <a:gd name="T89" fmla="*/ 256 h 424"/>
                <a:gd name="T90" fmla="*/ 121 w 210"/>
                <a:gd name="T91" fmla="*/ 200 h 424"/>
                <a:gd name="T92" fmla="*/ 177 w 210"/>
                <a:gd name="T93" fmla="*/ 200 h 424"/>
                <a:gd name="T94" fmla="*/ 177 w 210"/>
                <a:gd name="T95" fmla="*/ 256 h 424"/>
                <a:gd name="T96" fmla="*/ 177 w 210"/>
                <a:gd name="T97" fmla="*/ 173 h 424"/>
                <a:gd name="T98" fmla="*/ 121 w 210"/>
                <a:gd name="T99" fmla="*/ 173 h 424"/>
                <a:gd name="T100" fmla="*/ 121 w 210"/>
                <a:gd name="T101" fmla="*/ 117 h 424"/>
                <a:gd name="T102" fmla="*/ 177 w 210"/>
                <a:gd name="T103" fmla="*/ 117 h 424"/>
                <a:gd name="T104" fmla="*/ 177 w 210"/>
                <a:gd name="T105" fmla="*/ 173 h 424"/>
                <a:gd name="T106" fmla="*/ 177 w 210"/>
                <a:gd name="T107" fmla="*/ 89 h 424"/>
                <a:gd name="T108" fmla="*/ 121 w 210"/>
                <a:gd name="T109" fmla="*/ 89 h 424"/>
                <a:gd name="T110" fmla="*/ 121 w 210"/>
                <a:gd name="T111" fmla="*/ 32 h 424"/>
                <a:gd name="T112" fmla="*/ 177 w 210"/>
                <a:gd name="T113" fmla="*/ 32 h 424"/>
                <a:gd name="T114" fmla="*/ 177 w 210"/>
                <a:gd name="T115" fmla="*/ 89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 h="424">
                  <a:moveTo>
                    <a:pt x="182" y="0"/>
                  </a:moveTo>
                  <a:lnTo>
                    <a:pt x="0" y="0"/>
                  </a:lnTo>
                  <a:lnTo>
                    <a:pt x="0" y="396"/>
                  </a:lnTo>
                  <a:lnTo>
                    <a:pt x="0" y="396"/>
                  </a:lnTo>
                  <a:lnTo>
                    <a:pt x="1" y="402"/>
                  </a:lnTo>
                  <a:lnTo>
                    <a:pt x="2" y="407"/>
                  </a:lnTo>
                  <a:lnTo>
                    <a:pt x="6" y="411"/>
                  </a:lnTo>
                  <a:lnTo>
                    <a:pt x="9" y="416"/>
                  </a:lnTo>
                  <a:lnTo>
                    <a:pt x="13" y="420"/>
                  </a:lnTo>
                  <a:lnTo>
                    <a:pt x="17" y="422"/>
                  </a:lnTo>
                  <a:lnTo>
                    <a:pt x="23" y="423"/>
                  </a:lnTo>
                  <a:lnTo>
                    <a:pt x="28" y="424"/>
                  </a:lnTo>
                  <a:lnTo>
                    <a:pt x="210" y="424"/>
                  </a:lnTo>
                  <a:lnTo>
                    <a:pt x="210" y="28"/>
                  </a:lnTo>
                  <a:lnTo>
                    <a:pt x="210" y="28"/>
                  </a:lnTo>
                  <a:lnTo>
                    <a:pt x="209" y="23"/>
                  </a:lnTo>
                  <a:lnTo>
                    <a:pt x="208" y="17"/>
                  </a:lnTo>
                  <a:lnTo>
                    <a:pt x="204" y="13"/>
                  </a:lnTo>
                  <a:lnTo>
                    <a:pt x="201" y="9"/>
                  </a:lnTo>
                  <a:lnTo>
                    <a:pt x="197" y="4"/>
                  </a:lnTo>
                  <a:lnTo>
                    <a:pt x="193" y="2"/>
                  </a:lnTo>
                  <a:lnTo>
                    <a:pt x="187" y="1"/>
                  </a:lnTo>
                  <a:lnTo>
                    <a:pt x="182" y="0"/>
                  </a:lnTo>
                  <a:close/>
                  <a:moveTo>
                    <a:pt x="89" y="341"/>
                  </a:moveTo>
                  <a:lnTo>
                    <a:pt x="33" y="341"/>
                  </a:lnTo>
                  <a:lnTo>
                    <a:pt x="33" y="284"/>
                  </a:lnTo>
                  <a:lnTo>
                    <a:pt x="89" y="284"/>
                  </a:lnTo>
                  <a:lnTo>
                    <a:pt x="89" y="341"/>
                  </a:lnTo>
                  <a:close/>
                  <a:moveTo>
                    <a:pt x="89" y="256"/>
                  </a:moveTo>
                  <a:lnTo>
                    <a:pt x="33" y="256"/>
                  </a:lnTo>
                  <a:lnTo>
                    <a:pt x="33" y="200"/>
                  </a:lnTo>
                  <a:lnTo>
                    <a:pt x="89" y="200"/>
                  </a:lnTo>
                  <a:lnTo>
                    <a:pt x="89" y="256"/>
                  </a:lnTo>
                  <a:close/>
                  <a:moveTo>
                    <a:pt x="89" y="173"/>
                  </a:moveTo>
                  <a:lnTo>
                    <a:pt x="33" y="173"/>
                  </a:lnTo>
                  <a:lnTo>
                    <a:pt x="33" y="117"/>
                  </a:lnTo>
                  <a:lnTo>
                    <a:pt x="89" y="117"/>
                  </a:lnTo>
                  <a:lnTo>
                    <a:pt x="89" y="173"/>
                  </a:lnTo>
                  <a:close/>
                  <a:moveTo>
                    <a:pt x="89" y="89"/>
                  </a:moveTo>
                  <a:lnTo>
                    <a:pt x="33" y="89"/>
                  </a:lnTo>
                  <a:lnTo>
                    <a:pt x="33" y="32"/>
                  </a:lnTo>
                  <a:lnTo>
                    <a:pt x="89" y="32"/>
                  </a:lnTo>
                  <a:lnTo>
                    <a:pt x="89" y="89"/>
                  </a:lnTo>
                  <a:close/>
                  <a:moveTo>
                    <a:pt x="177" y="256"/>
                  </a:moveTo>
                  <a:lnTo>
                    <a:pt x="121" y="256"/>
                  </a:lnTo>
                  <a:lnTo>
                    <a:pt x="121" y="200"/>
                  </a:lnTo>
                  <a:lnTo>
                    <a:pt x="177" y="200"/>
                  </a:lnTo>
                  <a:lnTo>
                    <a:pt x="177" y="256"/>
                  </a:lnTo>
                  <a:close/>
                  <a:moveTo>
                    <a:pt x="177" y="173"/>
                  </a:moveTo>
                  <a:lnTo>
                    <a:pt x="121" y="173"/>
                  </a:lnTo>
                  <a:lnTo>
                    <a:pt x="121" y="117"/>
                  </a:lnTo>
                  <a:lnTo>
                    <a:pt x="177" y="117"/>
                  </a:lnTo>
                  <a:lnTo>
                    <a:pt x="177" y="173"/>
                  </a:lnTo>
                  <a:close/>
                  <a:moveTo>
                    <a:pt x="177" y="89"/>
                  </a:moveTo>
                  <a:lnTo>
                    <a:pt x="121" y="89"/>
                  </a:lnTo>
                  <a:lnTo>
                    <a:pt x="121" y="32"/>
                  </a:lnTo>
                  <a:lnTo>
                    <a:pt x="177" y="32"/>
                  </a:lnTo>
                  <a:lnTo>
                    <a:pt x="177" y="89"/>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45" name="Freeform 20"/>
            <p:cNvSpPr>
              <a:spLocks/>
            </p:cNvSpPr>
            <p:nvPr/>
          </p:nvSpPr>
          <p:spPr bwMode="auto">
            <a:xfrm>
              <a:off x="4907" y="1415"/>
              <a:ext cx="104" cy="212"/>
            </a:xfrm>
            <a:custGeom>
              <a:avLst/>
              <a:gdLst>
                <a:gd name="T0" fmla="*/ 182 w 210"/>
                <a:gd name="T1" fmla="*/ 0 h 424"/>
                <a:gd name="T2" fmla="*/ 0 w 210"/>
                <a:gd name="T3" fmla="*/ 0 h 424"/>
                <a:gd name="T4" fmla="*/ 0 w 210"/>
                <a:gd name="T5" fmla="*/ 396 h 424"/>
                <a:gd name="T6" fmla="*/ 0 w 210"/>
                <a:gd name="T7" fmla="*/ 396 h 424"/>
                <a:gd name="T8" fmla="*/ 1 w 210"/>
                <a:gd name="T9" fmla="*/ 402 h 424"/>
                <a:gd name="T10" fmla="*/ 2 w 210"/>
                <a:gd name="T11" fmla="*/ 407 h 424"/>
                <a:gd name="T12" fmla="*/ 6 w 210"/>
                <a:gd name="T13" fmla="*/ 411 h 424"/>
                <a:gd name="T14" fmla="*/ 9 w 210"/>
                <a:gd name="T15" fmla="*/ 416 h 424"/>
                <a:gd name="T16" fmla="*/ 13 w 210"/>
                <a:gd name="T17" fmla="*/ 420 h 424"/>
                <a:gd name="T18" fmla="*/ 17 w 210"/>
                <a:gd name="T19" fmla="*/ 422 h 424"/>
                <a:gd name="T20" fmla="*/ 23 w 210"/>
                <a:gd name="T21" fmla="*/ 423 h 424"/>
                <a:gd name="T22" fmla="*/ 28 w 210"/>
                <a:gd name="T23" fmla="*/ 424 h 424"/>
                <a:gd name="T24" fmla="*/ 210 w 210"/>
                <a:gd name="T25" fmla="*/ 424 h 424"/>
                <a:gd name="T26" fmla="*/ 210 w 210"/>
                <a:gd name="T27" fmla="*/ 28 h 424"/>
                <a:gd name="T28" fmla="*/ 210 w 210"/>
                <a:gd name="T29" fmla="*/ 28 h 424"/>
                <a:gd name="T30" fmla="*/ 209 w 210"/>
                <a:gd name="T31" fmla="*/ 23 h 424"/>
                <a:gd name="T32" fmla="*/ 208 w 210"/>
                <a:gd name="T33" fmla="*/ 17 h 424"/>
                <a:gd name="T34" fmla="*/ 204 w 210"/>
                <a:gd name="T35" fmla="*/ 13 h 424"/>
                <a:gd name="T36" fmla="*/ 201 w 210"/>
                <a:gd name="T37" fmla="*/ 9 h 424"/>
                <a:gd name="T38" fmla="*/ 197 w 210"/>
                <a:gd name="T39" fmla="*/ 4 h 424"/>
                <a:gd name="T40" fmla="*/ 193 w 210"/>
                <a:gd name="T41" fmla="*/ 2 h 424"/>
                <a:gd name="T42" fmla="*/ 187 w 210"/>
                <a:gd name="T43" fmla="*/ 1 h 424"/>
                <a:gd name="T44" fmla="*/ 182 w 210"/>
                <a:gd name="T4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0" h="424">
                  <a:moveTo>
                    <a:pt x="182" y="0"/>
                  </a:moveTo>
                  <a:lnTo>
                    <a:pt x="0" y="0"/>
                  </a:lnTo>
                  <a:lnTo>
                    <a:pt x="0" y="396"/>
                  </a:lnTo>
                  <a:lnTo>
                    <a:pt x="0" y="396"/>
                  </a:lnTo>
                  <a:lnTo>
                    <a:pt x="1" y="402"/>
                  </a:lnTo>
                  <a:lnTo>
                    <a:pt x="2" y="407"/>
                  </a:lnTo>
                  <a:lnTo>
                    <a:pt x="6" y="411"/>
                  </a:lnTo>
                  <a:lnTo>
                    <a:pt x="9" y="416"/>
                  </a:lnTo>
                  <a:lnTo>
                    <a:pt x="13" y="420"/>
                  </a:lnTo>
                  <a:lnTo>
                    <a:pt x="17" y="422"/>
                  </a:lnTo>
                  <a:lnTo>
                    <a:pt x="23" y="423"/>
                  </a:lnTo>
                  <a:lnTo>
                    <a:pt x="28" y="424"/>
                  </a:lnTo>
                  <a:lnTo>
                    <a:pt x="210" y="424"/>
                  </a:lnTo>
                  <a:lnTo>
                    <a:pt x="210" y="28"/>
                  </a:lnTo>
                  <a:lnTo>
                    <a:pt x="210" y="28"/>
                  </a:lnTo>
                  <a:lnTo>
                    <a:pt x="209" y="23"/>
                  </a:lnTo>
                  <a:lnTo>
                    <a:pt x="208" y="17"/>
                  </a:lnTo>
                  <a:lnTo>
                    <a:pt x="204" y="13"/>
                  </a:lnTo>
                  <a:lnTo>
                    <a:pt x="201" y="9"/>
                  </a:lnTo>
                  <a:lnTo>
                    <a:pt x="197" y="4"/>
                  </a:lnTo>
                  <a:lnTo>
                    <a:pt x="193" y="2"/>
                  </a:lnTo>
                  <a:lnTo>
                    <a:pt x="187" y="1"/>
                  </a:lnTo>
                  <a:lnTo>
                    <a:pt x="1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46" name="Rectangle 21"/>
            <p:cNvSpPr>
              <a:spLocks noChangeArrowheads="1"/>
            </p:cNvSpPr>
            <p:nvPr/>
          </p:nvSpPr>
          <p:spPr bwMode="auto">
            <a:xfrm>
              <a:off x="4923" y="1556"/>
              <a:ext cx="2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57" name="Rectangle 22"/>
            <p:cNvSpPr>
              <a:spLocks noChangeArrowheads="1"/>
            </p:cNvSpPr>
            <p:nvPr/>
          </p:nvSpPr>
          <p:spPr bwMode="auto">
            <a:xfrm>
              <a:off x="4923" y="1515"/>
              <a:ext cx="2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58" name="Rectangle 23"/>
            <p:cNvSpPr>
              <a:spLocks noChangeArrowheads="1"/>
            </p:cNvSpPr>
            <p:nvPr/>
          </p:nvSpPr>
          <p:spPr bwMode="auto">
            <a:xfrm>
              <a:off x="4923" y="1473"/>
              <a:ext cx="2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59" name="Rectangle 24"/>
            <p:cNvSpPr>
              <a:spLocks noChangeArrowheads="1"/>
            </p:cNvSpPr>
            <p:nvPr/>
          </p:nvSpPr>
          <p:spPr bwMode="auto">
            <a:xfrm>
              <a:off x="4923" y="1431"/>
              <a:ext cx="2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60" name="Rectangle 25"/>
            <p:cNvSpPr>
              <a:spLocks noChangeArrowheads="1"/>
            </p:cNvSpPr>
            <p:nvPr/>
          </p:nvSpPr>
          <p:spPr bwMode="auto">
            <a:xfrm>
              <a:off x="4967" y="1515"/>
              <a:ext cx="2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61" name="Rectangle 26"/>
            <p:cNvSpPr>
              <a:spLocks noChangeArrowheads="1"/>
            </p:cNvSpPr>
            <p:nvPr/>
          </p:nvSpPr>
          <p:spPr bwMode="auto">
            <a:xfrm>
              <a:off x="4967" y="1473"/>
              <a:ext cx="2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62" name="Rectangle 27"/>
            <p:cNvSpPr>
              <a:spLocks noChangeArrowheads="1"/>
            </p:cNvSpPr>
            <p:nvPr/>
          </p:nvSpPr>
          <p:spPr bwMode="auto">
            <a:xfrm>
              <a:off x="4967" y="1431"/>
              <a:ext cx="2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grpSp>
      <p:grpSp>
        <p:nvGrpSpPr>
          <p:cNvPr id="63" name="Group 62"/>
          <p:cNvGrpSpPr/>
          <p:nvPr/>
        </p:nvGrpSpPr>
        <p:grpSpPr>
          <a:xfrm>
            <a:off x="4861587" y="1746600"/>
            <a:ext cx="811454" cy="631130"/>
            <a:chOff x="5102976" y="1641700"/>
            <a:chExt cx="987025" cy="767685"/>
          </a:xfrm>
          <a:solidFill>
            <a:schemeClr val="accent1"/>
          </a:solidFill>
        </p:grpSpPr>
        <p:sp>
          <p:nvSpPr>
            <p:cNvPr id="64" name="Round Diagonal Corner Rectangle 63"/>
            <p:cNvSpPr/>
            <p:nvPr/>
          </p:nvSpPr>
          <p:spPr>
            <a:xfrm flipH="1">
              <a:off x="5277393" y="1826418"/>
              <a:ext cx="128016" cy="359545"/>
            </a:xfrm>
            <a:prstGeom prst="round2Diag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65" name="Round Diagonal Corner Rectangle 64"/>
            <p:cNvSpPr/>
            <p:nvPr/>
          </p:nvSpPr>
          <p:spPr>
            <a:xfrm flipH="1">
              <a:off x="5449675" y="1934842"/>
              <a:ext cx="128016" cy="251121"/>
            </a:xfrm>
            <a:prstGeom prst="round2Diag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66" name="Round Diagonal Corner Rectangle 65"/>
            <p:cNvSpPr/>
            <p:nvPr/>
          </p:nvSpPr>
          <p:spPr>
            <a:xfrm flipH="1">
              <a:off x="5626411" y="1740694"/>
              <a:ext cx="128016" cy="445269"/>
            </a:xfrm>
            <a:prstGeom prst="round2Diag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67" name="Round Diagonal Corner Rectangle 66"/>
            <p:cNvSpPr/>
            <p:nvPr/>
          </p:nvSpPr>
          <p:spPr>
            <a:xfrm flipH="1">
              <a:off x="5799494" y="1826418"/>
              <a:ext cx="128016" cy="359545"/>
            </a:xfrm>
            <a:prstGeom prst="round2Diag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68" name="Freeform 744"/>
            <p:cNvSpPr>
              <a:spLocks noEditPoints="1"/>
            </p:cNvSpPr>
            <p:nvPr/>
          </p:nvSpPr>
          <p:spPr bwMode="auto">
            <a:xfrm>
              <a:off x="5102976" y="1641700"/>
              <a:ext cx="987025" cy="767685"/>
            </a:xfrm>
            <a:custGeom>
              <a:avLst/>
              <a:gdLst/>
              <a:ahLst/>
              <a:cxnLst>
                <a:cxn ang="0">
                  <a:pos x="720" y="480"/>
                </a:cxn>
                <a:cxn ang="0">
                  <a:pos x="720" y="48"/>
                </a:cxn>
                <a:cxn ang="0">
                  <a:pos x="720" y="48"/>
                </a:cxn>
                <a:cxn ang="0">
                  <a:pos x="720" y="38"/>
                </a:cxn>
                <a:cxn ang="0">
                  <a:pos x="716" y="28"/>
                </a:cxn>
                <a:cxn ang="0">
                  <a:pos x="712" y="20"/>
                </a:cxn>
                <a:cxn ang="0">
                  <a:pos x="706" y="14"/>
                </a:cxn>
                <a:cxn ang="0">
                  <a:pos x="698" y="8"/>
                </a:cxn>
                <a:cxn ang="0">
                  <a:pos x="690" y="4"/>
                </a:cxn>
                <a:cxn ang="0">
                  <a:pos x="682" y="0"/>
                </a:cxn>
                <a:cxn ang="0">
                  <a:pos x="672" y="0"/>
                </a:cxn>
                <a:cxn ang="0">
                  <a:pos x="0" y="0"/>
                </a:cxn>
                <a:cxn ang="0">
                  <a:pos x="0" y="432"/>
                </a:cxn>
                <a:cxn ang="0">
                  <a:pos x="0" y="432"/>
                </a:cxn>
                <a:cxn ang="0">
                  <a:pos x="0" y="442"/>
                </a:cxn>
                <a:cxn ang="0">
                  <a:pos x="4" y="450"/>
                </a:cxn>
                <a:cxn ang="0">
                  <a:pos x="8" y="458"/>
                </a:cxn>
                <a:cxn ang="0">
                  <a:pos x="14" y="466"/>
                </a:cxn>
                <a:cxn ang="0">
                  <a:pos x="22" y="472"/>
                </a:cxn>
                <a:cxn ang="0">
                  <a:pos x="30" y="476"/>
                </a:cxn>
                <a:cxn ang="0">
                  <a:pos x="38" y="478"/>
                </a:cxn>
                <a:cxn ang="0">
                  <a:pos x="48" y="480"/>
                </a:cxn>
                <a:cxn ang="0">
                  <a:pos x="288" y="480"/>
                </a:cxn>
                <a:cxn ang="0">
                  <a:pos x="288" y="528"/>
                </a:cxn>
                <a:cxn ang="0">
                  <a:pos x="200" y="528"/>
                </a:cxn>
                <a:cxn ang="0">
                  <a:pos x="200" y="560"/>
                </a:cxn>
                <a:cxn ang="0">
                  <a:pos x="520" y="560"/>
                </a:cxn>
                <a:cxn ang="0">
                  <a:pos x="520" y="528"/>
                </a:cxn>
                <a:cxn ang="0">
                  <a:pos x="432" y="528"/>
                </a:cxn>
                <a:cxn ang="0">
                  <a:pos x="432" y="480"/>
                </a:cxn>
                <a:cxn ang="0">
                  <a:pos x="720" y="480"/>
                </a:cxn>
                <a:cxn ang="0">
                  <a:pos x="48" y="48"/>
                </a:cxn>
                <a:cxn ang="0">
                  <a:pos x="672" y="48"/>
                </a:cxn>
                <a:cxn ang="0">
                  <a:pos x="672" y="432"/>
                </a:cxn>
                <a:cxn ang="0">
                  <a:pos x="48" y="432"/>
                </a:cxn>
                <a:cxn ang="0">
                  <a:pos x="48" y="48"/>
                </a:cxn>
              </a:cxnLst>
              <a:rect l="0" t="0" r="r" b="b"/>
              <a:pathLst>
                <a:path w="720" h="560">
                  <a:moveTo>
                    <a:pt x="720" y="480"/>
                  </a:moveTo>
                  <a:lnTo>
                    <a:pt x="720" y="48"/>
                  </a:lnTo>
                  <a:lnTo>
                    <a:pt x="720" y="48"/>
                  </a:lnTo>
                  <a:lnTo>
                    <a:pt x="720" y="38"/>
                  </a:lnTo>
                  <a:lnTo>
                    <a:pt x="716" y="28"/>
                  </a:lnTo>
                  <a:lnTo>
                    <a:pt x="712" y="20"/>
                  </a:lnTo>
                  <a:lnTo>
                    <a:pt x="706" y="14"/>
                  </a:lnTo>
                  <a:lnTo>
                    <a:pt x="698" y="8"/>
                  </a:lnTo>
                  <a:lnTo>
                    <a:pt x="690" y="4"/>
                  </a:lnTo>
                  <a:lnTo>
                    <a:pt x="682" y="0"/>
                  </a:lnTo>
                  <a:lnTo>
                    <a:pt x="672" y="0"/>
                  </a:lnTo>
                  <a:lnTo>
                    <a:pt x="0" y="0"/>
                  </a:lnTo>
                  <a:lnTo>
                    <a:pt x="0" y="432"/>
                  </a:lnTo>
                  <a:lnTo>
                    <a:pt x="0" y="432"/>
                  </a:lnTo>
                  <a:lnTo>
                    <a:pt x="0" y="442"/>
                  </a:lnTo>
                  <a:lnTo>
                    <a:pt x="4" y="450"/>
                  </a:lnTo>
                  <a:lnTo>
                    <a:pt x="8" y="458"/>
                  </a:lnTo>
                  <a:lnTo>
                    <a:pt x="14" y="466"/>
                  </a:lnTo>
                  <a:lnTo>
                    <a:pt x="22" y="472"/>
                  </a:lnTo>
                  <a:lnTo>
                    <a:pt x="30" y="476"/>
                  </a:lnTo>
                  <a:lnTo>
                    <a:pt x="38" y="478"/>
                  </a:lnTo>
                  <a:lnTo>
                    <a:pt x="48" y="480"/>
                  </a:lnTo>
                  <a:lnTo>
                    <a:pt x="288" y="480"/>
                  </a:lnTo>
                  <a:lnTo>
                    <a:pt x="288" y="528"/>
                  </a:lnTo>
                  <a:lnTo>
                    <a:pt x="200" y="528"/>
                  </a:lnTo>
                  <a:lnTo>
                    <a:pt x="200" y="560"/>
                  </a:lnTo>
                  <a:lnTo>
                    <a:pt x="520" y="560"/>
                  </a:lnTo>
                  <a:lnTo>
                    <a:pt x="520" y="528"/>
                  </a:lnTo>
                  <a:lnTo>
                    <a:pt x="432" y="528"/>
                  </a:lnTo>
                  <a:lnTo>
                    <a:pt x="432" y="480"/>
                  </a:lnTo>
                  <a:lnTo>
                    <a:pt x="720" y="480"/>
                  </a:lnTo>
                  <a:close/>
                  <a:moveTo>
                    <a:pt x="48" y="48"/>
                  </a:moveTo>
                  <a:lnTo>
                    <a:pt x="672" y="48"/>
                  </a:lnTo>
                  <a:lnTo>
                    <a:pt x="672" y="432"/>
                  </a:lnTo>
                  <a:lnTo>
                    <a:pt x="48" y="432"/>
                  </a:lnTo>
                  <a:lnTo>
                    <a:pt x="48"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grpSp>
      <p:grpSp>
        <p:nvGrpSpPr>
          <p:cNvPr id="69" name="Group 68"/>
          <p:cNvGrpSpPr/>
          <p:nvPr/>
        </p:nvGrpSpPr>
        <p:grpSpPr>
          <a:xfrm>
            <a:off x="2751047" y="2096771"/>
            <a:ext cx="539653" cy="565906"/>
            <a:chOff x="2055752" y="936970"/>
            <a:chExt cx="290201" cy="304319"/>
          </a:xfrm>
          <a:solidFill>
            <a:schemeClr val="accent1"/>
          </a:solidFill>
        </p:grpSpPr>
        <p:sp>
          <p:nvSpPr>
            <p:cNvPr id="70" name="Rectangle 5"/>
            <p:cNvSpPr>
              <a:spLocks noChangeArrowheads="1"/>
            </p:cNvSpPr>
            <p:nvPr/>
          </p:nvSpPr>
          <p:spPr bwMode="auto">
            <a:xfrm>
              <a:off x="2153009" y="1198935"/>
              <a:ext cx="92551" cy="125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71" name="Freeform 6"/>
            <p:cNvSpPr>
              <a:spLocks/>
            </p:cNvSpPr>
            <p:nvPr/>
          </p:nvSpPr>
          <p:spPr bwMode="auto">
            <a:xfrm>
              <a:off x="2182813" y="1012266"/>
              <a:ext cx="163140" cy="42354"/>
            </a:xfrm>
            <a:custGeom>
              <a:avLst/>
              <a:gdLst>
                <a:gd name="T0" fmla="*/ 186 w 209"/>
                <a:gd name="T1" fmla="*/ 0 h 55"/>
                <a:gd name="T2" fmla="*/ 0 w 209"/>
                <a:gd name="T3" fmla="*/ 0 h 55"/>
                <a:gd name="T4" fmla="*/ 0 w 209"/>
                <a:gd name="T5" fmla="*/ 24 h 55"/>
                <a:gd name="T6" fmla="*/ 0 w 209"/>
                <a:gd name="T7" fmla="*/ 24 h 55"/>
                <a:gd name="T8" fmla="*/ 0 w 209"/>
                <a:gd name="T9" fmla="*/ 55 h 55"/>
                <a:gd name="T10" fmla="*/ 209 w 209"/>
                <a:gd name="T11" fmla="*/ 55 h 55"/>
                <a:gd name="T12" fmla="*/ 209 w 209"/>
                <a:gd name="T13" fmla="*/ 24 h 55"/>
                <a:gd name="T14" fmla="*/ 209 w 209"/>
                <a:gd name="T15" fmla="*/ 24 h 55"/>
                <a:gd name="T16" fmla="*/ 209 w 209"/>
                <a:gd name="T17" fmla="*/ 20 h 55"/>
                <a:gd name="T18" fmla="*/ 208 w 209"/>
                <a:gd name="T19" fmla="*/ 16 h 55"/>
                <a:gd name="T20" fmla="*/ 206 w 209"/>
                <a:gd name="T21" fmla="*/ 11 h 55"/>
                <a:gd name="T22" fmla="*/ 202 w 209"/>
                <a:gd name="T23" fmla="*/ 8 h 55"/>
                <a:gd name="T24" fmla="*/ 199 w 209"/>
                <a:gd name="T25" fmla="*/ 5 h 55"/>
                <a:gd name="T26" fmla="*/ 195 w 209"/>
                <a:gd name="T27" fmla="*/ 3 h 55"/>
                <a:gd name="T28" fmla="*/ 191 w 209"/>
                <a:gd name="T29" fmla="*/ 2 h 55"/>
                <a:gd name="T30" fmla="*/ 186 w 209"/>
                <a:gd name="T31" fmla="*/ 0 h 55"/>
                <a:gd name="T32" fmla="*/ 186 w 209"/>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55">
                  <a:moveTo>
                    <a:pt x="186" y="0"/>
                  </a:moveTo>
                  <a:lnTo>
                    <a:pt x="0" y="0"/>
                  </a:lnTo>
                  <a:lnTo>
                    <a:pt x="0" y="24"/>
                  </a:lnTo>
                  <a:lnTo>
                    <a:pt x="0" y="24"/>
                  </a:lnTo>
                  <a:lnTo>
                    <a:pt x="0" y="55"/>
                  </a:lnTo>
                  <a:lnTo>
                    <a:pt x="209" y="55"/>
                  </a:lnTo>
                  <a:lnTo>
                    <a:pt x="209" y="24"/>
                  </a:lnTo>
                  <a:lnTo>
                    <a:pt x="209" y="24"/>
                  </a:lnTo>
                  <a:lnTo>
                    <a:pt x="209" y="20"/>
                  </a:lnTo>
                  <a:lnTo>
                    <a:pt x="208" y="16"/>
                  </a:lnTo>
                  <a:lnTo>
                    <a:pt x="206" y="11"/>
                  </a:lnTo>
                  <a:lnTo>
                    <a:pt x="202" y="8"/>
                  </a:lnTo>
                  <a:lnTo>
                    <a:pt x="199" y="5"/>
                  </a:lnTo>
                  <a:lnTo>
                    <a:pt x="195" y="3"/>
                  </a:lnTo>
                  <a:lnTo>
                    <a:pt x="191" y="2"/>
                  </a:lnTo>
                  <a:lnTo>
                    <a:pt x="186" y="0"/>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72" name="Freeform 7"/>
            <p:cNvSpPr>
              <a:spLocks/>
            </p:cNvSpPr>
            <p:nvPr/>
          </p:nvSpPr>
          <p:spPr bwMode="auto">
            <a:xfrm>
              <a:off x="2107517" y="1062463"/>
              <a:ext cx="238435" cy="178826"/>
            </a:xfrm>
            <a:custGeom>
              <a:avLst/>
              <a:gdLst>
                <a:gd name="T0" fmla="*/ 95 w 304"/>
                <a:gd name="T1" fmla="*/ 81 h 229"/>
                <a:gd name="T2" fmla="*/ 214 w 304"/>
                <a:gd name="T3" fmla="*/ 81 h 229"/>
                <a:gd name="T4" fmla="*/ 214 w 304"/>
                <a:gd name="T5" fmla="*/ 210 h 229"/>
                <a:gd name="T6" fmla="*/ 23 w 304"/>
                <a:gd name="T7" fmla="*/ 210 h 229"/>
                <a:gd name="T8" fmla="*/ 23 w 304"/>
                <a:gd name="T9" fmla="*/ 210 h 229"/>
                <a:gd name="T10" fmla="*/ 21 w 304"/>
                <a:gd name="T11" fmla="*/ 209 h 229"/>
                <a:gd name="T12" fmla="*/ 20 w 304"/>
                <a:gd name="T13" fmla="*/ 206 h 229"/>
                <a:gd name="T14" fmla="*/ 20 w 304"/>
                <a:gd name="T15" fmla="*/ 142 h 229"/>
                <a:gd name="T16" fmla="*/ 0 w 304"/>
                <a:gd name="T17" fmla="*/ 142 h 229"/>
                <a:gd name="T18" fmla="*/ 0 w 304"/>
                <a:gd name="T19" fmla="*/ 206 h 229"/>
                <a:gd name="T20" fmla="*/ 0 w 304"/>
                <a:gd name="T21" fmla="*/ 206 h 229"/>
                <a:gd name="T22" fmla="*/ 0 w 304"/>
                <a:gd name="T23" fmla="*/ 211 h 229"/>
                <a:gd name="T24" fmla="*/ 1 w 304"/>
                <a:gd name="T25" fmla="*/ 215 h 229"/>
                <a:gd name="T26" fmla="*/ 3 w 304"/>
                <a:gd name="T27" fmla="*/ 220 h 229"/>
                <a:gd name="T28" fmla="*/ 7 w 304"/>
                <a:gd name="T29" fmla="*/ 223 h 229"/>
                <a:gd name="T30" fmla="*/ 10 w 304"/>
                <a:gd name="T31" fmla="*/ 225 h 229"/>
                <a:gd name="T32" fmla="*/ 14 w 304"/>
                <a:gd name="T33" fmla="*/ 227 h 229"/>
                <a:gd name="T34" fmla="*/ 19 w 304"/>
                <a:gd name="T35" fmla="*/ 229 h 229"/>
                <a:gd name="T36" fmla="*/ 23 w 304"/>
                <a:gd name="T37" fmla="*/ 229 h 229"/>
                <a:gd name="T38" fmla="*/ 234 w 304"/>
                <a:gd name="T39" fmla="*/ 229 h 229"/>
                <a:gd name="T40" fmla="*/ 234 w 304"/>
                <a:gd name="T41" fmla="*/ 147 h 229"/>
                <a:gd name="T42" fmla="*/ 304 w 304"/>
                <a:gd name="T43" fmla="*/ 147 h 229"/>
                <a:gd name="T44" fmla="*/ 304 w 304"/>
                <a:gd name="T45" fmla="*/ 0 h 229"/>
                <a:gd name="T46" fmla="*/ 95 w 304"/>
                <a:gd name="T47" fmla="*/ 0 h 229"/>
                <a:gd name="T48" fmla="*/ 95 w 304"/>
                <a:gd name="T49" fmla="*/ 8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229">
                  <a:moveTo>
                    <a:pt x="95" y="81"/>
                  </a:moveTo>
                  <a:lnTo>
                    <a:pt x="214" y="81"/>
                  </a:lnTo>
                  <a:lnTo>
                    <a:pt x="214" y="210"/>
                  </a:lnTo>
                  <a:lnTo>
                    <a:pt x="23" y="210"/>
                  </a:lnTo>
                  <a:lnTo>
                    <a:pt x="23" y="210"/>
                  </a:lnTo>
                  <a:lnTo>
                    <a:pt x="21" y="209"/>
                  </a:lnTo>
                  <a:lnTo>
                    <a:pt x="20" y="206"/>
                  </a:lnTo>
                  <a:lnTo>
                    <a:pt x="20" y="142"/>
                  </a:lnTo>
                  <a:lnTo>
                    <a:pt x="0" y="142"/>
                  </a:lnTo>
                  <a:lnTo>
                    <a:pt x="0" y="206"/>
                  </a:lnTo>
                  <a:lnTo>
                    <a:pt x="0" y="206"/>
                  </a:lnTo>
                  <a:lnTo>
                    <a:pt x="0" y="211"/>
                  </a:lnTo>
                  <a:lnTo>
                    <a:pt x="1" y="215"/>
                  </a:lnTo>
                  <a:lnTo>
                    <a:pt x="3" y="220"/>
                  </a:lnTo>
                  <a:lnTo>
                    <a:pt x="7" y="223"/>
                  </a:lnTo>
                  <a:lnTo>
                    <a:pt x="10" y="225"/>
                  </a:lnTo>
                  <a:lnTo>
                    <a:pt x="14" y="227"/>
                  </a:lnTo>
                  <a:lnTo>
                    <a:pt x="19" y="229"/>
                  </a:lnTo>
                  <a:lnTo>
                    <a:pt x="23" y="229"/>
                  </a:lnTo>
                  <a:lnTo>
                    <a:pt x="234" y="229"/>
                  </a:lnTo>
                  <a:lnTo>
                    <a:pt x="234" y="147"/>
                  </a:lnTo>
                  <a:lnTo>
                    <a:pt x="304" y="147"/>
                  </a:lnTo>
                  <a:lnTo>
                    <a:pt x="304" y="0"/>
                  </a:lnTo>
                  <a:lnTo>
                    <a:pt x="95" y="0"/>
                  </a:lnTo>
                  <a:lnTo>
                    <a:pt x="95"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73" name="Rectangle 8"/>
            <p:cNvSpPr>
              <a:spLocks noChangeArrowheads="1"/>
            </p:cNvSpPr>
            <p:nvPr/>
          </p:nvSpPr>
          <p:spPr bwMode="auto">
            <a:xfrm>
              <a:off x="2153009" y="1173837"/>
              <a:ext cx="92551" cy="125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74" name="Freeform 9"/>
            <p:cNvSpPr>
              <a:spLocks/>
            </p:cNvSpPr>
            <p:nvPr/>
          </p:nvSpPr>
          <p:spPr bwMode="auto">
            <a:xfrm>
              <a:off x="2055752" y="936970"/>
              <a:ext cx="106668" cy="31373"/>
            </a:xfrm>
            <a:custGeom>
              <a:avLst/>
              <a:gdLst>
                <a:gd name="T0" fmla="*/ 68 w 136"/>
                <a:gd name="T1" fmla="*/ 17 h 40"/>
                <a:gd name="T2" fmla="*/ 68 w 136"/>
                <a:gd name="T3" fmla="*/ 17 h 40"/>
                <a:gd name="T4" fmla="*/ 76 w 136"/>
                <a:gd name="T5" fmla="*/ 17 h 40"/>
                <a:gd name="T6" fmla="*/ 84 w 136"/>
                <a:gd name="T7" fmla="*/ 18 h 40"/>
                <a:gd name="T8" fmla="*/ 92 w 136"/>
                <a:gd name="T9" fmla="*/ 20 h 40"/>
                <a:gd name="T10" fmla="*/ 100 w 136"/>
                <a:gd name="T11" fmla="*/ 23 h 40"/>
                <a:gd name="T12" fmla="*/ 106 w 136"/>
                <a:gd name="T13" fmla="*/ 26 h 40"/>
                <a:gd name="T14" fmla="*/ 114 w 136"/>
                <a:gd name="T15" fmla="*/ 29 h 40"/>
                <a:gd name="T16" fmla="*/ 119 w 136"/>
                <a:gd name="T17" fmla="*/ 35 h 40"/>
                <a:gd name="T18" fmla="*/ 126 w 136"/>
                <a:gd name="T19" fmla="*/ 40 h 40"/>
                <a:gd name="T20" fmla="*/ 136 w 136"/>
                <a:gd name="T21" fmla="*/ 29 h 40"/>
                <a:gd name="T22" fmla="*/ 136 w 136"/>
                <a:gd name="T23" fmla="*/ 29 h 40"/>
                <a:gd name="T24" fmla="*/ 130 w 136"/>
                <a:gd name="T25" fmla="*/ 23 h 40"/>
                <a:gd name="T26" fmla="*/ 122 w 136"/>
                <a:gd name="T27" fmla="*/ 17 h 40"/>
                <a:gd name="T28" fmla="*/ 114 w 136"/>
                <a:gd name="T29" fmla="*/ 12 h 40"/>
                <a:gd name="T30" fmla="*/ 105 w 136"/>
                <a:gd name="T31" fmla="*/ 8 h 40"/>
                <a:gd name="T32" fmla="*/ 96 w 136"/>
                <a:gd name="T33" fmla="*/ 5 h 40"/>
                <a:gd name="T34" fmla="*/ 88 w 136"/>
                <a:gd name="T35" fmla="*/ 2 h 40"/>
                <a:gd name="T36" fmla="*/ 78 w 136"/>
                <a:gd name="T37" fmla="*/ 1 h 40"/>
                <a:gd name="T38" fmla="*/ 68 w 136"/>
                <a:gd name="T39" fmla="*/ 0 h 40"/>
                <a:gd name="T40" fmla="*/ 68 w 136"/>
                <a:gd name="T41" fmla="*/ 0 h 40"/>
                <a:gd name="T42" fmla="*/ 58 w 136"/>
                <a:gd name="T43" fmla="*/ 1 h 40"/>
                <a:gd name="T44" fmla="*/ 49 w 136"/>
                <a:gd name="T45" fmla="*/ 2 h 40"/>
                <a:gd name="T46" fmla="*/ 40 w 136"/>
                <a:gd name="T47" fmla="*/ 5 h 40"/>
                <a:gd name="T48" fmla="*/ 31 w 136"/>
                <a:gd name="T49" fmla="*/ 8 h 40"/>
                <a:gd name="T50" fmla="*/ 23 w 136"/>
                <a:gd name="T51" fmla="*/ 12 h 40"/>
                <a:gd name="T52" fmla="*/ 14 w 136"/>
                <a:gd name="T53" fmla="*/ 17 h 40"/>
                <a:gd name="T54" fmla="*/ 7 w 136"/>
                <a:gd name="T55" fmla="*/ 23 h 40"/>
                <a:gd name="T56" fmla="*/ 0 w 136"/>
                <a:gd name="T57" fmla="*/ 29 h 40"/>
                <a:gd name="T58" fmla="*/ 11 w 136"/>
                <a:gd name="T59" fmla="*/ 40 h 40"/>
                <a:gd name="T60" fmla="*/ 11 w 136"/>
                <a:gd name="T61" fmla="*/ 40 h 40"/>
                <a:gd name="T62" fmla="*/ 16 w 136"/>
                <a:gd name="T63" fmla="*/ 35 h 40"/>
                <a:gd name="T64" fmla="*/ 23 w 136"/>
                <a:gd name="T65" fmla="*/ 29 h 40"/>
                <a:gd name="T66" fmla="*/ 30 w 136"/>
                <a:gd name="T67" fmla="*/ 26 h 40"/>
                <a:gd name="T68" fmla="*/ 37 w 136"/>
                <a:gd name="T69" fmla="*/ 23 h 40"/>
                <a:gd name="T70" fmla="*/ 44 w 136"/>
                <a:gd name="T71" fmla="*/ 20 h 40"/>
                <a:gd name="T72" fmla="*/ 52 w 136"/>
                <a:gd name="T73" fmla="*/ 18 h 40"/>
                <a:gd name="T74" fmla="*/ 60 w 136"/>
                <a:gd name="T75" fmla="*/ 17 h 40"/>
                <a:gd name="T76" fmla="*/ 68 w 136"/>
                <a:gd name="T77" fmla="*/ 17 h 40"/>
                <a:gd name="T78" fmla="*/ 68 w 136"/>
                <a:gd name="T7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 h="40">
                  <a:moveTo>
                    <a:pt x="68" y="17"/>
                  </a:moveTo>
                  <a:lnTo>
                    <a:pt x="68" y="17"/>
                  </a:lnTo>
                  <a:lnTo>
                    <a:pt x="76" y="17"/>
                  </a:lnTo>
                  <a:lnTo>
                    <a:pt x="84" y="18"/>
                  </a:lnTo>
                  <a:lnTo>
                    <a:pt x="92" y="20"/>
                  </a:lnTo>
                  <a:lnTo>
                    <a:pt x="100" y="23"/>
                  </a:lnTo>
                  <a:lnTo>
                    <a:pt x="106" y="26"/>
                  </a:lnTo>
                  <a:lnTo>
                    <a:pt x="114" y="29"/>
                  </a:lnTo>
                  <a:lnTo>
                    <a:pt x="119" y="35"/>
                  </a:lnTo>
                  <a:lnTo>
                    <a:pt x="126" y="40"/>
                  </a:lnTo>
                  <a:lnTo>
                    <a:pt x="136" y="29"/>
                  </a:lnTo>
                  <a:lnTo>
                    <a:pt x="136" y="29"/>
                  </a:lnTo>
                  <a:lnTo>
                    <a:pt x="130" y="23"/>
                  </a:lnTo>
                  <a:lnTo>
                    <a:pt x="122" y="17"/>
                  </a:lnTo>
                  <a:lnTo>
                    <a:pt x="114" y="12"/>
                  </a:lnTo>
                  <a:lnTo>
                    <a:pt x="105" y="8"/>
                  </a:lnTo>
                  <a:lnTo>
                    <a:pt x="96" y="5"/>
                  </a:lnTo>
                  <a:lnTo>
                    <a:pt x="88" y="2"/>
                  </a:lnTo>
                  <a:lnTo>
                    <a:pt x="78" y="1"/>
                  </a:lnTo>
                  <a:lnTo>
                    <a:pt x="68" y="0"/>
                  </a:lnTo>
                  <a:lnTo>
                    <a:pt x="68" y="0"/>
                  </a:lnTo>
                  <a:lnTo>
                    <a:pt x="58" y="1"/>
                  </a:lnTo>
                  <a:lnTo>
                    <a:pt x="49" y="2"/>
                  </a:lnTo>
                  <a:lnTo>
                    <a:pt x="40" y="5"/>
                  </a:lnTo>
                  <a:lnTo>
                    <a:pt x="31" y="8"/>
                  </a:lnTo>
                  <a:lnTo>
                    <a:pt x="23" y="12"/>
                  </a:lnTo>
                  <a:lnTo>
                    <a:pt x="14" y="17"/>
                  </a:lnTo>
                  <a:lnTo>
                    <a:pt x="7" y="23"/>
                  </a:lnTo>
                  <a:lnTo>
                    <a:pt x="0" y="29"/>
                  </a:lnTo>
                  <a:lnTo>
                    <a:pt x="11" y="40"/>
                  </a:lnTo>
                  <a:lnTo>
                    <a:pt x="11" y="40"/>
                  </a:lnTo>
                  <a:lnTo>
                    <a:pt x="16" y="35"/>
                  </a:lnTo>
                  <a:lnTo>
                    <a:pt x="23" y="29"/>
                  </a:lnTo>
                  <a:lnTo>
                    <a:pt x="30" y="26"/>
                  </a:lnTo>
                  <a:lnTo>
                    <a:pt x="37" y="23"/>
                  </a:lnTo>
                  <a:lnTo>
                    <a:pt x="44" y="20"/>
                  </a:lnTo>
                  <a:lnTo>
                    <a:pt x="52" y="18"/>
                  </a:lnTo>
                  <a:lnTo>
                    <a:pt x="60" y="17"/>
                  </a:lnTo>
                  <a:lnTo>
                    <a:pt x="68" y="17"/>
                  </a:lnTo>
                  <a:lnTo>
                    <a:pt x="6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75" name="Freeform 10"/>
            <p:cNvSpPr>
              <a:spLocks/>
            </p:cNvSpPr>
            <p:nvPr/>
          </p:nvSpPr>
          <p:spPr bwMode="auto">
            <a:xfrm>
              <a:off x="2071439" y="962069"/>
              <a:ext cx="73727" cy="23530"/>
            </a:xfrm>
            <a:custGeom>
              <a:avLst/>
              <a:gdLst>
                <a:gd name="T0" fmla="*/ 0 w 93"/>
                <a:gd name="T1" fmla="*/ 19 h 30"/>
                <a:gd name="T2" fmla="*/ 11 w 93"/>
                <a:gd name="T3" fmla="*/ 30 h 30"/>
                <a:gd name="T4" fmla="*/ 11 w 93"/>
                <a:gd name="T5" fmla="*/ 30 h 30"/>
                <a:gd name="T6" fmla="*/ 18 w 93"/>
                <a:gd name="T7" fmla="*/ 23 h 30"/>
                <a:gd name="T8" fmla="*/ 27 w 93"/>
                <a:gd name="T9" fmla="*/ 19 h 30"/>
                <a:gd name="T10" fmla="*/ 36 w 93"/>
                <a:gd name="T11" fmla="*/ 17 h 30"/>
                <a:gd name="T12" fmla="*/ 46 w 93"/>
                <a:gd name="T13" fmla="*/ 16 h 30"/>
                <a:gd name="T14" fmla="*/ 56 w 93"/>
                <a:gd name="T15" fmla="*/ 17 h 30"/>
                <a:gd name="T16" fmla="*/ 65 w 93"/>
                <a:gd name="T17" fmla="*/ 19 h 30"/>
                <a:gd name="T18" fmla="*/ 73 w 93"/>
                <a:gd name="T19" fmla="*/ 23 h 30"/>
                <a:gd name="T20" fmla="*/ 82 w 93"/>
                <a:gd name="T21" fmla="*/ 30 h 30"/>
                <a:gd name="T22" fmla="*/ 93 w 93"/>
                <a:gd name="T23" fmla="*/ 19 h 30"/>
                <a:gd name="T24" fmla="*/ 93 w 93"/>
                <a:gd name="T25" fmla="*/ 19 h 30"/>
                <a:gd name="T26" fmla="*/ 87 w 93"/>
                <a:gd name="T27" fmla="*/ 15 h 30"/>
                <a:gd name="T28" fmla="*/ 82 w 93"/>
                <a:gd name="T29" fmla="*/ 10 h 30"/>
                <a:gd name="T30" fmla="*/ 71 w 93"/>
                <a:gd name="T31" fmla="*/ 5 h 30"/>
                <a:gd name="T32" fmla="*/ 59 w 93"/>
                <a:gd name="T33" fmla="*/ 1 h 30"/>
                <a:gd name="T34" fmla="*/ 46 w 93"/>
                <a:gd name="T35" fmla="*/ 0 h 30"/>
                <a:gd name="T36" fmla="*/ 33 w 93"/>
                <a:gd name="T37" fmla="*/ 1 h 30"/>
                <a:gd name="T38" fmla="*/ 21 w 93"/>
                <a:gd name="T39" fmla="*/ 5 h 30"/>
                <a:gd name="T40" fmla="*/ 9 w 93"/>
                <a:gd name="T41" fmla="*/ 10 h 30"/>
                <a:gd name="T42" fmla="*/ 5 w 93"/>
                <a:gd name="T43" fmla="*/ 15 h 30"/>
                <a:gd name="T44" fmla="*/ 0 w 93"/>
                <a:gd name="T45" fmla="*/ 19 h 30"/>
                <a:gd name="T46" fmla="*/ 0 w 93"/>
                <a:gd name="T47"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30">
                  <a:moveTo>
                    <a:pt x="0" y="19"/>
                  </a:moveTo>
                  <a:lnTo>
                    <a:pt x="11" y="30"/>
                  </a:lnTo>
                  <a:lnTo>
                    <a:pt x="11" y="30"/>
                  </a:lnTo>
                  <a:lnTo>
                    <a:pt x="18" y="23"/>
                  </a:lnTo>
                  <a:lnTo>
                    <a:pt x="27" y="19"/>
                  </a:lnTo>
                  <a:lnTo>
                    <a:pt x="36" y="17"/>
                  </a:lnTo>
                  <a:lnTo>
                    <a:pt x="46" y="16"/>
                  </a:lnTo>
                  <a:lnTo>
                    <a:pt x="56" y="17"/>
                  </a:lnTo>
                  <a:lnTo>
                    <a:pt x="65" y="19"/>
                  </a:lnTo>
                  <a:lnTo>
                    <a:pt x="73" y="23"/>
                  </a:lnTo>
                  <a:lnTo>
                    <a:pt x="82" y="30"/>
                  </a:lnTo>
                  <a:lnTo>
                    <a:pt x="93" y="19"/>
                  </a:lnTo>
                  <a:lnTo>
                    <a:pt x="93" y="19"/>
                  </a:lnTo>
                  <a:lnTo>
                    <a:pt x="87" y="15"/>
                  </a:lnTo>
                  <a:lnTo>
                    <a:pt x="82" y="10"/>
                  </a:lnTo>
                  <a:lnTo>
                    <a:pt x="71" y="5"/>
                  </a:lnTo>
                  <a:lnTo>
                    <a:pt x="59" y="1"/>
                  </a:lnTo>
                  <a:lnTo>
                    <a:pt x="46" y="0"/>
                  </a:lnTo>
                  <a:lnTo>
                    <a:pt x="33" y="1"/>
                  </a:lnTo>
                  <a:lnTo>
                    <a:pt x="21" y="5"/>
                  </a:lnTo>
                  <a:lnTo>
                    <a:pt x="9" y="10"/>
                  </a:lnTo>
                  <a:lnTo>
                    <a:pt x="5" y="15"/>
                  </a:lnTo>
                  <a:lnTo>
                    <a:pt x="0" y="19"/>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76" name="Freeform 11"/>
            <p:cNvSpPr>
              <a:spLocks/>
            </p:cNvSpPr>
            <p:nvPr/>
          </p:nvSpPr>
          <p:spPr bwMode="auto">
            <a:xfrm>
              <a:off x="2105949" y="1118934"/>
              <a:ext cx="15687" cy="17256"/>
            </a:xfrm>
            <a:custGeom>
              <a:avLst/>
              <a:gdLst>
                <a:gd name="T0" fmla="*/ 11 w 21"/>
                <a:gd name="T1" fmla="*/ 0 h 20"/>
                <a:gd name="T2" fmla="*/ 11 w 21"/>
                <a:gd name="T3" fmla="*/ 0 h 20"/>
                <a:gd name="T4" fmla="*/ 6 w 21"/>
                <a:gd name="T5" fmla="*/ 1 h 20"/>
                <a:gd name="T6" fmla="*/ 3 w 21"/>
                <a:gd name="T7" fmla="*/ 3 h 20"/>
                <a:gd name="T8" fmla="*/ 1 w 21"/>
                <a:gd name="T9" fmla="*/ 6 h 20"/>
                <a:gd name="T10" fmla="*/ 0 w 21"/>
                <a:gd name="T11" fmla="*/ 11 h 20"/>
                <a:gd name="T12" fmla="*/ 0 w 21"/>
                <a:gd name="T13" fmla="*/ 11 h 20"/>
                <a:gd name="T14" fmla="*/ 1 w 21"/>
                <a:gd name="T15" fmla="*/ 14 h 20"/>
                <a:gd name="T16" fmla="*/ 3 w 21"/>
                <a:gd name="T17" fmla="*/ 17 h 20"/>
                <a:gd name="T18" fmla="*/ 6 w 21"/>
                <a:gd name="T19" fmla="*/ 19 h 20"/>
                <a:gd name="T20" fmla="*/ 11 w 21"/>
                <a:gd name="T21" fmla="*/ 20 h 20"/>
                <a:gd name="T22" fmla="*/ 11 w 21"/>
                <a:gd name="T23" fmla="*/ 20 h 20"/>
                <a:gd name="T24" fmla="*/ 14 w 21"/>
                <a:gd name="T25" fmla="*/ 19 h 20"/>
                <a:gd name="T26" fmla="*/ 17 w 21"/>
                <a:gd name="T27" fmla="*/ 17 h 20"/>
                <a:gd name="T28" fmla="*/ 19 w 21"/>
                <a:gd name="T29" fmla="*/ 14 h 20"/>
                <a:gd name="T30" fmla="*/ 21 w 21"/>
                <a:gd name="T31" fmla="*/ 11 h 20"/>
                <a:gd name="T32" fmla="*/ 21 w 21"/>
                <a:gd name="T33" fmla="*/ 11 h 20"/>
                <a:gd name="T34" fmla="*/ 19 w 21"/>
                <a:gd name="T35" fmla="*/ 6 h 20"/>
                <a:gd name="T36" fmla="*/ 17 w 21"/>
                <a:gd name="T37" fmla="*/ 3 h 20"/>
                <a:gd name="T38" fmla="*/ 14 w 21"/>
                <a:gd name="T39" fmla="*/ 1 h 20"/>
                <a:gd name="T40" fmla="*/ 11 w 21"/>
                <a:gd name="T41" fmla="*/ 0 h 20"/>
                <a:gd name="T42" fmla="*/ 11 w 21"/>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0">
                  <a:moveTo>
                    <a:pt x="11" y="0"/>
                  </a:moveTo>
                  <a:lnTo>
                    <a:pt x="11" y="0"/>
                  </a:lnTo>
                  <a:lnTo>
                    <a:pt x="6" y="1"/>
                  </a:lnTo>
                  <a:lnTo>
                    <a:pt x="3" y="3"/>
                  </a:lnTo>
                  <a:lnTo>
                    <a:pt x="1" y="6"/>
                  </a:lnTo>
                  <a:lnTo>
                    <a:pt x="0" y="11"/>
                  </a:lnTo>
                  <a:lnTo>
                    <a:pt x="0" y="11"/>
                  </a:lnTo>
                  <a:lnTo>
                    <a:pt x="1" y="14"/>
                  </a:lnTo>
                  <a:lnTo>
                    <a:pt x="3" y="17"/>
                  </a:lnTo>
                  <a:lnTo>
                    <a:pt x="6" y="19"/>
                  </a:lnTo>
                  <a:lnTo>
                    <a:pt x="11" y="20"/>
                  </a:lnTo>
                  <a:lnTo>
                    <a:pt x="11" y="20"/>
                  </a:lnTo>
                  <a:lnTo>
                    <a:pt x="14" y="19"/>
                  </a:lnTo>
                  <a:lnTo>
                    <a:pt x="17" y="17"/>
                  </a:lnTo>
                  <a:lnTo>
                    <a:pt x="19" y="14"/>
                  </a:lnTo>
                  <a:lnTo>
                    <a:pt x="21" y="11"/>
                  </a:lnTo>
                  <a:lnTo>
                    <a:pt x="21" y="11"/>
                  </a:lnTo>
                  <a:lnTo>
                    <a:pt x="19" y="6"/>
                  </a:lnTo>
                  <a:lnTo>
                    <a:pt x="17" y="3"/>
                  </a:lnTo>
                  <a:lnTo>
                    <a:pt x="14" y="1"/>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77" name="Freeform 12"/>
            <p:cNvSpPr>
              <a:spLocks noEditPoints="1"/>
            </p:cNvSpPr>
            <p:nvPr/>
          </p:nvSpPr>
          <p:spPr bwMode="auto">
            <a:xfrm>
              <a:off x="2058890" y="995010"/>
              <a:ext cx="108238" cy="164709"/>
            </a:xfrm>
            <a:custGeom>
              <a:avLst/>
              <a:gdLst>
                <a:gd name="T0" fmla="*/ 139 w 139"/>
                <a:gd name="T1" fmla="*/ 210 h 210"/>
                <a:gd name="T2" fmla="*/ 139 w 139"/>
                <a:gd name="T3" fmla="*/ 136 h 210"/>
                <a:gd name="T4" fmla="*/ 139 w 139"/>
                <a:gd name="T5" fmla="*/ 37 h 210"/>
                <a:gd name="T6" fmla="*/ 139 w 139"/>
                <a:gd name="T7" fmla="*/ 37 h 210"/>
                <a:gd name="T8" fmla="*/ 138 w 139"/>
                <a:gd name="T9" fmla="*/ 29 h 210"/>
                <a:gd name="T10" fmla="*/ 136 w 139"/>
                <a:gd name="T11" fmla="*/ 22 h 210"/>
                <a:gd name="T12" fmla="*/ 132 w 139"/>
                <a:gd name="T13" fmla="*/ 15 h 210"/>
                <a:gd name="T14" fmla="*/ 128 w 139"/>
                <a:gd name="T15" fmla="*/ 10 h 210"/>
                <a:gd name="T16" fmla="*/ 123 w 139"/>
                <a:gd name="T17" fmla="*/ 5 h 210"/>
                <a:gd name="T18" fmla="*/ 116 w 139"/>
                <a:gd name="T19" fmla="*/ 2 h 210"/>
                <a:gd name="T20" fmla="*/ 110 w 139"/>
                <a:gd name="T21" fmla="*/ 0 h 210"/>
                <a:gd name="T22" fmla="*/ 101 w 139"/>
                <a:gd name="T23" fmla="*/ 0 h 210"/>
                <a:gd name="T24" fmla="*/ 78 w 139"/>
                <a:gd name="T25" fmla="*/ 0 h 210"/>
                <a:gd name="T26" fmla="*/ 0 w 139"/>
                <a:gd name="T27" fmla="*/ 0 h 210"/>
                <a:gd name="T28" fmla="*/ 0 w 139"/>
                <a:gd name="T29" fmla="*/ 73 h 210"/>
                <a:gd name="T30" fmla="*/ 0 w 139"/>
                <a:gd name="T31" fmla="*/ 172 h 210"/>
                <a:gd name="T32" fmla="*/ 0 w 139"/>
                <a:gd name="T33" fmla="*/ 172 h 210"/>
                <a:gd name="T34" fmla="*/ 0 w 139"/>
                <a:gd name="T35" fmla="*/ 179 h 210"/>
                <a:gd name="T36" fmla="*/ 3 w 139"/>
                <a:gd name="T37" fmla="*/ 187 h 210"/>
                <a:gd name="T38" fmla="*/ 6 w 139"/>
                <a:gd name="T39" fmla="*/ 193 h 210"/>
                <a:gd name="T40" fmla="*/ 10 w 139"/>
                <a:gd name="T41" fmla="*/ 199 h 210"/>
                <a:gd name="T42" fmla="*/ 16 w 139"/>
                <a:gd name="T43" fmla="*/ 203 h 210"/>
                <a:gd name="T44" fmla="*/ 22 w 139"/>
                <a:gd name="T45" fmla="*/ 206 h 210"/>
                <a:gd name="T46" fmla="*/ 30 w 139"/>
                <a:gd name="T47" fmla="*/ 209 h 210"/>
                <a:gd name="T48" fmla="*/ 37 w 139"/>
                <a:gd name="T49" fmla="*/ 210 h 210"/>
                <a:gd name="T50" fmla="*/ 90 w 139"/>
                <a:gd name="T51" fmla="*/ 210 h 210"/>
                <a:gd name="T52" fmla="*/ 139 w 139"/>
                <a:gd name="T53" fmla="*/ 210 h 210"/>
                <a:gd name="T54" fmla="*/ 19 w 139"/>
                <a:gd name="T55" fmla="*/ 172 h 210"/>
                <a:gd name="T56" fmla="*/ 19 w 139"/>
                <a:gd name="T57" fmla="*/ 172 h 210"/>
                <a:gd name="T58" fmla="*/ 19 w 139"/>
                <a:gd name="T59" fmla="*/ 18 h 210"/>
                <a:gd name="T60" fmla="*/ 19 w 139"/>
                <a:gd name="T61" fmla="*/ 18 h 210"/>
                <a:gd name="T62" fmla="*/ 101 w 139"/>
                <a:gd name="T63" fmla="*/ 18 h 210"/>
                <a:gd name="T64" fmla="*/ 101 w 139"/>
                <a:gd name="T65" fmla="*/ 18 h 210"/>
                <a:gd name="T66" fmla="*/ 105 w 139"/>
                <a:gd name="T67" fmla="*/ 18 h 210"/>
                <a:gd name="T68" fmla="*/ 109 w 139"/>
                <a:gd name="T69" fmla="*/ 19 h 210"/>
                <a:gd name="T70" fmla="*/ 112 w 139"/>
                <a:gd name="T71" fmla="*/ 22 h 210"/>
                <a:gd name="T72" fmla="*/ 115 w 139"/>
                <a:gd name="T73" fmla="*/ 24 h 210"/>
                <a:gd name="T74" fmla="*/ 117 w 139"/>
                <a:gd name="T75" fmla="*/ 26 h 210"/>
                <a:gd name="T76" fmla="*/ 118 w 139"/>
                <a:gd name="T77" fmla="*/ 29 h 210"/>
                <a:gd name="T78" fmla="*/ 119 w 139"/>
                <a:gd name="T79" fmla="*/ 33 h 210"/>
                <a:gd name="T80" fmla="*/ 119 w 139"/>
                <a:gd name="T81" fmla="*/ 37 h 210"/>
                <a:gd name="T82" fmla="*/ 120 w 139"/>
                <a:gd name="T83" fmla="*/ 190 h 210"/>
                <a:gd name="T84" fmla="*/ 120 w 139"/>
                <a:gd name="T85" fmla="*/ 190 h 210"/>
                <a:gd name="T86" fmla="*/ 37 w 139"/>
                <a:gd name="T87" fmla="*/ 190 h 210"/>
                <a:gd name="T88" fmla="*/ 37 w 139"/>
                <a:gd name="T89" fmla="*/ 190 h 210"/>
                <a:gd name="T90" fmla="*/ 34 w 139"/>
                <a:gd name="T91" fmla="*/ 190 h 210"/>
                <a:gd name="T92" fmla="*/ 30 w 139"/>
                <a:gd name="T93" fmla="*/ 189 h 210"/>
                <a:gd name="T94" fmla="*/ 26 w 139"/>
                <a:gd name="T95" fmla="*/ 188 h 210"/>
                <a:gd name="T96" fmla="*/ 24 w 139"/>
                <a:gd name="T97" fmla="*/ 186 h 210"/>
                <a:gd name="T98" fmla="*/ 22 w 139"/>
                <a:gd name="T99" fmla="*/ 183 h 210"/>
                <a:gd name="T100" fmla="*/ 20 w 139"/>
                <a:gd name="T101" fmla="*/ 179 h 210"/>
                <a:gd name="T102" fmla="*/ 19 w 139"/>
                <a:gd name="T103" fmla="*/ 176 h 210"/>
                <a:gd name="T104" fmla="*/ 19 w 139"/>
                <a:gd name="T105" fmla="*/ 172 h 210"/>
                <a:gd name="T106" fmla="*/ 19 w 139"/>
                <a:gd name="T107" fmla="*/ 17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 h="210">
                  <a:moveTo>
                    <a:pt x="139" y="210"/>
                  </a:moveTo>
                  <a:lnTo>
                    <a:pt x="139" y="136"/>
                  </a:lnTo>
                  <a:lnTo>
                    <a:pt x="139" y="37"/>
                  </a:lnTo>
                  <a:lnTo>
                    <a:pt x="139" y="37"/>
                  </a:lnTo>
                  <a:lnTo>
                    <a:pt x="138" y="29"/>
                  </a:lnTo>
                  <a:lnTo>
                    <a:pt x="136" y="22"/>
                  </a:lnTo>
                  <a:lnTo>
                    <a:pt x="132" y="15"/>
                  </a:lnTo>
                  <a:lnTo>
                    <a:pt x="128" y="10"/>
                  </a:lnTo>
                  <a:lnTo>
                    <a:pt x="123" y="5"/>
                  </a:lnTo>
                  <a:lnTo>
                    <a:pt x="116" y="2"/>
                  </a:lnTo>
                  <a:lnTo>
                    <a:pt x="110" y="0"/>
                  </a:lnTo>
                  <a:lnTo>
                    <a:pt x="101" y="0"/>
                  </a:lnTo>
                  <a:lnTo>
                    <a:pt x="78" y="0"/>
                  </a:lnTo>
                  <a:lnTo>
                    <a:pt x="0" y="0"/>
                  </a:lnTo>
                  <a:lnTo>
                    <a:pt x="0" y="73"/>
                  </a:lnTo>
                  <a:lnTo>
                    <a:pt x="0" y="172"/>
                  </a:lnTo>
                  <a:lnTo>
                    <a:pt x="0" y="172"/>
                  </a:lnTo>
                  <a:lnTo>
                    <a:pt x="0" y="179"/>
                  </a:lnTo>
                  <a:lnTo>
                    <a:pt x="3" y="187"/>
                  </a:lnTo>
                  <a:lnTo>
                    <a:pt x="6" y="193"/>
                  </a:lnTo>
                  <a:lnTo>
                    <a:pt x="10" y="199"/>
                  </a:lnTo>
                  <a:lnTo>
                    <a:pt x="16" y="203"/>
                  </a:lnTo>
                  <a:lnTo>
                    <a:pt x="22" y="206"/>
                  </a:lnTo>
                  <a:lnTo>
                    <a:pt x="30" y="209"/>
                  </a:lnTo>
                  <a:lnTo>
                    <a:pt x="37" y="210"/>
                  </a:lnTo>
                  <a:lnTo>
                    <a:pt x="90" y="210"/>
                  </a:lnTo>
                  <a:lnTo>
                    <a:pt x="139" y="210"/>
                  </a:lnTo>
                  <a:close/>
                  <a:moveTo>
                    <a:pt x="19" y="172"/>
                  </a:moveTo>
                  <a:lnTo>
                    <a:pt x="19" y="172"/>
                  </a:lnTo>
                  <a:lnTo>
                    <a:pt x="19" y="18"/>
                  </a:lnTo>
                  <a:lnTo>
                    <a:pt x="19" y="18"/>
                  </a:lnTo>
                  <a:lnTo>
                    <a:pt x="101" y="18"/>
                  </a:lnTo>
                  <a:lnTo>
                    <a:pt x="101" y="18"/>
                  </a:lnTo>
                  <a:lnTo>
                    <a:pt x="105" y="18"/>
                  </a:lnTo>
                  <a:lnTo>
                    <a:pt x="109" y="19"/>
                  </a:lnTo>
                  <a:lnTo>
                    <a:pt x="112" y="22"/>
                  </a:lnTo>
                  <a:lnTo>
                    <a:pt x="115" y="24"/>
                  </a:lnTo>
                  <a:lnTo>
                    <a:pt x="117" y="26"/>
                  </a:lnTo>
                  <a:lnTo>
                    <a:pt x="118" y="29"/>
                  </a:lnTo>
                  <a:lnTo>
                    <a:pt x="119" y="33"/>
                  </a:lnTo>
                  <a:lnTo>
                    <a:pt x="119" y="37"/>
                  </a:lnTo>
                  <a:lnTo>
                    <a:pt x="120" y="190"/>
                  </a:lnTo>
                  <a:lnTo>
                    <a:pt x="120" y="190"/>
                  </a:lnTo>
                  <a:lnTo>
                    <a:pt x="37" y="190"/>
                  </a:lnTo>
                  <a:lnTo>
                    <a:pt x="37" y="190"/>
                  </a:lnTo>
                  <a:lnTo>
                    <a:pt x="34" y="190"/>
                  </a:lnTo>
                  <a:lnTo>
                    <a:pt x="30" y="189"/>
                  </a:lnTo>
                  <a:lnTo>
                    <a:pt x="26" y="188"/>
                  </a:lnTo>
                  <a:lnTo>
                    <a:pt x="24" y="186"/>
                  </a:lnTo>
                  <a:lnTo>
                    <a:pt x="22" y="183"/>
                  </a:lnTo>
                  <a:lnTo>
                    <a:pt x="20" y="179"/>
                  </a:lnTo>
                  <a:lnTo>
                    <a:pt x="19" y="176"/>
                  </a:lnTo>
                  <a:lnTo>
                    <a:pt x="19" y="172"/>
                  </a:lnTo>
                  <a:lnTo>
                    <a:pt x="19"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grpSp>
      <p:grpSp>
        <p:nvGrpSpPr>
          <p:cNvPr id="78" name="Group 77"/>
          <p:cNvGrpSpPr/>
          <p:nvPr/>
        </p:nvGrpSpPr>
        <p:grpSpPr>
          <a:xfrm>
            <a:off x="5516456" y="2799059"/>
            <a:ext cx="336327" cy="441941"/>
            <a:chOff x="1858937" y="75347"/>
            <a:chExt cx="963344" cy="1265854"/>
          </a:xfrm>
          <a:solidFill>
            <a:schemeClr val="accent1"/>
          </a:solidFill>
        </p:grpSpPr>
        <p:sp>
          <p:nvSpPr>
            <p:cNvPr id="79" name="Freeform 6"/>
            <p:cNvSpPr>
              <a:spLocks/>
            </p:cNvSpPr>
            <p:nvPr/>
          </p:nvSpPr>
          <p:spPr bwMode="auto">
            <a:xfrm>
              <a:off x="2419056" y="766600"/>
              <a:ext cx="403225" cy="574601"/>
            </a:xfrm>
            <a:custGeom>
              <a:avLst/>
              <a:gdLst>
                <a:gd name="T0" fmla="*/ 80 w 80"/>
                <a:gd name="T1" fmla="*/ 28 h 113"/>
                <a:gd name="T2" fmla="*/ 80 w 80"/>
                <a:gd name="T3" fmla="*/ 26 h 113"/>
                <a:gd name="T4" fmla="*/ 80 w 80"/>
                <a:gd name="T5" fmla="*/ 14 h 113"/>
                <a:gd name="T6" fmla="*/ 78 w 80"/>
                <a:gd name="T7" fmla="*/ 12 h 113"/>
                <a:gd name="T8" fmla="*/ 76 w 80"/>
                <a:gd name="T9" fmla="*/ 10 h 113"/>
                <a:gd name="T10" fmla="*/ 63 w 80"/>
                <a:gd name="T11" fmla="*/ 3 h 113"/>
                <a:gd name="T12" fmla="*/ 40 w 80"/>
                <a:gd name="T13" fmla="*/ 0 h 113"/>
                <a:gd name="T14" fmla="*/ 40 w 80"/>
                <a:gd name="T15" fmla="*/ 0 h 113"/>
                <a:gd name="T16" fmla="*/ 40 w 80"/>
                <a:gd name="T17" fmla="*/ 0 h 113"/>
                <a:gd name="T18" fmla="*/ 40 w 80"/>
                <a:gd name="T19" fmla="*/ 0 h 113"/>
                <a:gd name="T20" fmla="*/ 13 w 80"/>
                <a:gd name="T21" fmla="*/ 4 h 113"/>
                <a:gd name="T22" fmla="*/ 4 w 80"/>
                <a:gd name="T23" fmla="*/ 7 h 113"/>
                <a:gd name="T24" fmla="*/ 1 w 80"/>
                <a:gd name="T25" fmla="*/ 12 h 113"/>
                <a:gd name="T26" fmla="*/ 2 w 80"/>
                <a:gd name="T27" fmla="*/ 15 h 113"/>
                <a:gd name="T28" fmla="*/ 7 w 80"/>
                <a:gd name="T29" fmla="*/ 19 h 113"/>
                <a:gd name="T30" fmla="*/ 24 w 80"/>
                <a:gd name="T31" fmla="*/ 24 h 113"/>
                <a:gd name="T32" fmla="*/ 40 w 80"/>
                <a:gd name="T33" fmla="*/ 24 h 113"/>
                <a:gd name="T34" fmla="*/ 57 w 80"/>
                <a:gd name="T35" fmla="*/ 23 h 113"/>
                <a:gd name="T36" fmla="*/ 70 w 80"/>
                <a:gd name="T37" fmla="*/ 19 h 113"/>
                <a:gd name="T38" fmla="*/ 70 w 80"/>
                <a:gd name="T39" fmla="*/ 29 h 113"/>
                <a:gd name="T40" fmla="*/ 49 w 80"/>
                <a:gd name="T41" fmla="*/ 33 h 113"/>
                <a:gd name="T42" fmla="*/ 40 w 80"/>
                <a:gd name="T43" fmla="*/ 33 h 113"/>
                <a:gd name="T44" fmla="*/ 17 w 80"/>
                <a:gd name="T45" fmla="*/ 31 h 113"/>
                <a:gd name="T46" fmla="*/ 3 w 80"/>
                <a:gd name="T47" fmla="*/ 27 h 113"/>
                <a:gd name="T48" fmla="*/ 0 w 80"/>
                <a:gd name="T49" fmla="*/ 68 h 113"/>
                <a:gd name="T50" fmla="*/ 0 w 80"/>
                <a:gd name="T51" fmla="*/ 98 h 113"/>
                <a:gd name="T52" fmla="*/ 0 w 80"/>
                <a:gd name="T53" fmla="*/ 99 h 113"/>
                <a:gd name="T54" fmla="*/ 0 w 80"/>
                <a:gd name="T55" fmla="*/ 102 h 113"/>
                <a:gd name="T56" fmla="*/ 4 w 80"/>
                <a:gd name="T57" fmla="*/ 106 h 113"/>
                <a:gd name="T58" fmla="*/ 17 w 80"/>
                <a:gd name="T59" fmla="*/ 110 h 113"/>
                <a:gd name="T60" fmla="*/ 29 w 80"/>
                <a:gd name="T61" fmla="*/ 112 h 113"/>
                <a:gd name="T62" fmla="*/ 40 w 80"/>
                <a:gd name="T63" fmla="*/ 113 h 113"/>
                <a:gd name="T64" fmla="*/ 40 w 80"/>
                <a:gd name="T65" fmla="*/ 113 h 113"/>
                <a:gd name="T66" fmla="*/ 40 w 80"/>
                <a:gd name="T67" fmla="*/ 113 h 113"/>
                <a:gd name="T68" fmla="*/ 42 w 80"/>
                <a:gd name="T69" fmla="*/ 113 h 113"/>
                <a:gd name="T70" fmla="*/ 42 w 80"/>
                <a:gd name="T71" fmla="*/ 113 h 113"/>
                <a:gd name="T72" fmla="*/ 44 w 80"/>
                <a:gd name="T73" fmla="*/ 113 h 113"/>
                <a:gd name="T74" fmla="*/ 44 w 80"/>
                <a:gd name="T75" fmla="*/ 113 h 113"/>
                <a:gd name="T76" fmla="*/ 69 w 80"/>
                <a:gd name="T77" fmla="*/ 108 h 113"/>
                <a:gd name="T78" fmla="*/ 76 w 80"/>
                <a:gd name="T79" fmla="*/ 104 h 113"/>
                <a:gd name="T80" fmla="*/ 80 w 80"/>
                <a:gd name="T81" fmla="*/ 99 h 113"/>
                <a:gd name="T82" fmla="*/ 80 w 80"/>
                <a:gd name="T83" fmla="*/ 4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13">
                  <a:moveTo>
                    <a:pt x="80" y="45"/>
                  </a:moveTo>
                  <a:lnTo>
                    <a:pt x="80" y="28"/>
                  </a:lnTo>
                  <a:lnTo>
                    <a:pt x="80" y="26"/>
                  </a:lnTo>
                  <a:lnTo>
                    <a:pt x="80" y="26"/>
                  </a:lnTo>
                  <a:lnTo>
                    <a:pt x="80" y="15"/>
                  </a:lnTo>
                  <a:lnTo>
                    <a:pt x="80" y="14"/>
                  </a:lnTo>
                  <a:lnTo>
                    <a:pt x="80" y="14"/>
                  </a:lnTo>
                  <a:lnTo>
                    <a:pt x="78" y="12"/>
                  </a:lnTo>
                  <a:lnTo>
                    <a:pt x="76" y="10"/>
                  </a:lnTo>
                  <a:lnTo>
                    <a:pt x="76" y="10"/>
                  </a:lnTo>
                  <a:lnTo>
                    <a:pt x="71" y="5"/>
                  </a:lnTo>
                  <a:lnTo>
                    <a:pt x="63" y="3"/>
                  </a:lnTo>
                  <a:lnTo>
                    <a:pt x="52" y="1"/>
                  </a:lnTo>
                  <a:lnTo>
                    <a:pt x="40" y="0"/>
                  </a:lnTo>
                  <a:lnTo>
                    <a:pt x="40" y="0"/>
                  </a:lnTo>
                  <a:lnTo>
                    <a:pt x="40" y="0"/>
                  </a:lnTo>
                  <a:lnTo>
                    <a:pt x="40" y="0"/>
                  </a:lnTo>
                  <a:lnTo>
                    <a:pt x="40" y="0"/>
                  </a:lnTo>
                  <a:lnTo>
                    <a:pt x="40" y="0"/>
                  </a:lnTo>
                  <a:lnTo>
                    <a:pt x="40" y="0"/>
                  </a:lnTo>
                  <a:lnTo>
                    <a:pt x="24" y="1"/>
                  </a:lnTo>
                  <a:lnTo>
                    <a:pt x="13" y="4"/>
                  </a:lnTo>
                  <a:lnTo>
                    <a:pt x="7" y="5"/>
                  </a:lnTo>
                  <a:lnTo>
                    <a:pt x="4" y="7"/>
                  </a:lnTo>
                  <a:lnTo>
                    <a:pt x="2" y="10"/>
                  </a:lnTo>
                  <a:lnTo>
                    <a:pt x="1" y="12"/>
                  </a:lnTo>
                  <a:lnTo>
                    <a:pt x="1" y="12"/>
                  </a:lnTo>
                  <a:lnTo>
                    <a:pt x="2" y="15"/>
                  </a:lnTo>
                  <a:lnTo>
                    <a:pt x="4" y="17"/>
                  </a:lnTo>
                  <a:lnTo>
                    <a:pt x="7" y="19"/>
                  </a:lnTo>
                  <a:lnTo>
                    <a:pt x="13" y="20"/>
                  </a:lnTo>
                  <a:lnTo>
                    <a:pt x="24" y="24"/>
                  </a:lnTo>
                  <a:lnTo>
                    <a:pt x="40" y="24"/>
                  </a:lnTo>
                  <a:lnTo>
                    <a:pt x="40" y="24"/>
                  </a:lnTo>
                  <a:lnTo>
                    <a:pt x="48" y="24"/>
                  </a:lnTo>
                  <a:lnTo>
                    <a:pt x="57" y="23"/>
                  </a:lnTo>
                  <a:lnTo>
                    <a:pt x="64" y="21"/>
                  </a:lnTo>
                  <a:lnTo>
                    <a:pt x="70" y="19"/>
                  </a:lnTo>
                  <a:lnTo>
                    <a:pt x="70" y="29"/>
                  </a:lnTo>
                  <a:lnTo>
                    <a:pt x="70" y="29"/>
                  </a:lnTo>
                  <a:lnTo>
                    <a:pt x="58" y="32"/>
                  </a:lnTo>
                  <a:lnTo>
                    <a:pt x="49" y="33"/>
                  </a:lnTo>
                  <a:lnTo>
                    <a:pt x="40" y="33"/>
                  </a:lnTo>
                  <a:lnTo>
                    <a:pt x="40" y="33"/>
                  </a:lnTo>
                  <a:lnTo>
                    <a:pt x="28" y="33"/>
                  </a:lnTo>
                  <a:lnTo>
                    <a:pt x="17" y="31"/>
                  </a:lnTo>
                  <a:lnTo>
                    <a:pt x="7" y="29"/>
                  </a:lnTo>
                  <a:lnTo>
                    <a:pt x="3" y="27"/>
                  </a:lnTo>
                  <a:lnTo>
                    <a:pt x="0" y="25"/>
                  </a:lnTo>
                  <a:lnTo>
                    <a:pt x="0" y="68"/>
                  </a:lnTo>
                  <a:lnTo>
                    <a:pt x="0" y="68"/>
                  </a:lnTo>
                  <a:lnTo>
                    <a:pt x="0" y="98"/>
                  </a:lnTo>
                  <a:lnTo>
                    <a:pt x="0" y="98"/>
                  </a:lnTo>
                  <a:lnTo>
                    <a:pt x="0" y="99"/>
                  </a:lnTo>
                  <a:lnTo>
                    <a:pt x="0" y="99"/>
                  </a:lnTo>
                  <a:lnTo>
                    <a:pt x="0" y="102"/>
                  </a:lnTo>
                  <a:lnTo>
                    <a:pt x="2" y="104"/>
                  </a:lnTo>
                  <a:lnTo>
                    <a:pt x="4" y="106"/>
                  </a:lnTo>
                  <a:lnTo>
                    <a:pt x="8" y="108"/>
                  </a:lnTo>
                  <a:lnTo>
                    <a:pt x="17" y="110"/>
                  </a:lnTo>
                  <a:lnTo>
                    <a:pt x="29" y="112"/>
                  </a:lnTo>
                  <a:lnTo>
                    <a:pt x="29" y="112"/>
                  </a:lnTo>
                  <a:lnTo>
                    <a:pt x="40" y="113"/>
                  </a:lnTo>
                  <a:lnTo>
                    <a:pt x="40" y="113"/>
                  </a:lnTo>
                  <a:lnTo>
                    <a:pt x="40" y="113"/>
                  </a:lnTo>
                  <a:lnTo>
                    <a:pt x="40" y="113"/>
                  </a:lnTo>
                  <a:lnTo>
                    <a:pt x="40" y="113"/>
                  </a:lnTo>
                  <a:lnTo>
                    <a:pt x="40" y="113"/>
                  </a:lnTo>
                  <a:lnTo>
                    <a:pt x="42" y="113"/>
                  </a:lnTo>
                  <a:lnTo>
                    <a:pt x="42" y="113"/>
                  </a:lnTo>
                  <a:lnTo>
                    <a:pt x="42" y="113"/>
                  </a:lnTo>
                  <a:lnTo>
                    <a:pt x="42" y="113"/>
                  </a:lnTo>
                  <a:lnTo>
                    <a:pt x="44" y="113"/>
                  </a:lnTo>
                  <a:lnTo>
                    <a:pt x="44" y="113"/>
                  </a:lnTo>
                  <a:lnTo>
                    <a:pt x="44" y="113"/>
                  </a:lnTo>
                  <a:lnTo>
                    <a:pt x="44" y="113"/>
                  </a:lnTo>
                  <a:lnTo>
                    <a:pt x="58" y="111"/>
                  </a:lnTo>
                  <a:lnTo>
                    <a:pt x="69" y="108"/>
                  </a:lnTo>
                  <a:lnTo>
                    <a:pt x="73" y="107"/>
                  </a:lnTo>
                  <a:lnTo>
                    <a:pt x="76" y="104"/>
                  </a:lnTo>
                  <a:lnTo>
                    <a:pt x="78" y="102"/>
                  </a:lnTo>
                  <a:lnTo>
                    <a:pt x="80" y="99"/>
                  </a:lnTo>
                  <a:lnTo>
                    <a:pt x="80" y="98"/>
                  </a:lnTo>
                  <a:lnTo>
                    <a:pt x="80" y="45"/>
                  </a:lnTo>
                  <a:lnTo>
                    <a:pt x="8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80" name="Freeform 21"/>
            <p:cNvSpPr>
              <a:spLocks/>
            </p:cNvSpPr>
            <p:nvPr/>
          </p:nvSpPr>
          <p:spPr bwMode="auto">
            <a:xfrm>
              <a:off x="1858937" y="75347"/>
              <a:ext cx="731838" cy="1231900"/>
            </a:xfrm>
            <a:custGeom>
              <a:avLst/>
              <a:gdLst>
                <a:gd name="T0" fmla="*/ 297 w 461"/>
                <a:gd name="T1" fmla="*/ 768 h 776"/>
                <a:gd name="T2" fmla="*/ 297 w 461"/>
                <a:gd name="T3" fmla="*/ 768 h 776"/>
                <a:gd name="T4" fmla="*/ 297 w 461"/>
                <a:gd name="T5" fmla="*/ 766 h 776"/>
                <a:gd name="T6" fmla="*/ 297 w 461"/>
                <a:gd name="T7" fmla="*/ 588 h 776"/>
                <a:gd name="T8" fmla="*/ 297 w 461"/>
                <a:gd name="T9" fmla="*/ 522 h 776"/>
                <a:gd name="T10" fmla="*/ 297 w 461"/>
                <a:gd name="T11" fmla="*/ 482 h 776"/>
                <a:gd name="T12" fmla="*/ 297 w 461"/>
                <a:gd name="T13" fmla="*/ 482 h 776"/>
                <a:gd name="T14" fmla="*/ 297 w 461"/>
                <a:gd name="T15" fmla="*/ 482 h 776"/>
                <a:gd name="T16" fmla="*/ 297 w 461"/>
                <a:gd name="T17" fmla="*/ 480 h 776"/>
                <a:gd name="T18" fmla="*/ 297 w 461"/>
                <a:gd name="T19" fmla="*/ 480 h 776"/>
                <a:gd name="T20" fmla="*/ 297 w 461"/>
                <a:gd name="T21" fmla="*/ 472 h 776"/>
                <a:gd name="T22" fmla="*/ 302 w 461"/>
                <a:gd name="T23" fmla="*/ 462 h 776"/>
                <a:gd name="T24" fmla="*/ 308 w 461"/>
                <a:gd name="T25" fmla="*/ 451 h 776"/>
                <a:gd name="T26" fmla="*/ 316 w 461"/>
                <a:gd name="T27" fmla="*/ 441 h 776"/>
                <a:gd name="T28" fmla="*/ 316 w 461"/>
                <a:gd name="T29" fmla="*/ 441 h 776"/>
                <a:gd name="T30" fmla="*/ 331 w 461"/>
                <a:gd name="T31" fmla="*/ 429 h 776"/>
                <a:gd name="T32" fmla="*/ 349 w 461"/>
                <a:gd name="T33" fmla="*/ 420 h 776"/>
                <a:gd name="T34" fmla="*/ 368 w 461"/>
                <a:gd name="T35" fmla="*/ 414 h 776"/>
                <a:gd name="T36" fmla="*/ 388 w 461"/>
                <a:gd name="T37" fmla="*/ 408 h 776"/>
                <a:gd name="T38" fmla="*/ 409 w 461"/>
                <a:gd name="T39" fmla="*/ 406 h 776"/>
                <a:gd name="T40" fmla="*/ 430 w 461"/>
                <a:gd name="T41" fmla="*/ 404 h 776"/>
                <a:gd name="T42" fmla="*/ 461 w 461"/>
                <a:gd name="T43" fmla="*/ 402 h 776"/>
                <a:gd name="T44" fmla="*/ 461 w 461"/>
                <a:gd name="T45" fmla="*/ 56 h 776"/>
                <a:gd name="T46" fmla="*/ 461 w 461"/>
                <a:gd name="T47" fmla="*/ 56 h 776"/>
                <a:gd name="T48" fmla="*/ 459 w 461"/>
                <a:gd name="T49" fmla="*/ 44 h 776"/>
                <a:gd name="T50" fmla="*/ 457 w 461"/>
                <a:gd name="T51" fmla="*/ 34 h 776"/>
                <a:gd name="T52" fmla="*/ 450 w 461"/>
                <a:gd name="T53" fmla="*/ 25 h 776"/>
                <a:gd name="T54" fmla="*/ 444 w 461"/>
                <a:gd name="T55" fmla="*/ 17 h 776"/>
                <a:gd name="T56" fmla="*/ 436 w 461"/>
                <a:gd name="T57" fmla="*/ 11 h 776"/>
                <a:gd name="T58" fmla="*/ 426 w 461"/>
                <a:gd name="T59" fmla="*/ 5 h 776"/>
                <a:gd name="T60" fmla="*/ 415 w 461"/>
                <a:gd name="T61" fmla="*/ 3 h 776"/>
                <a:gd name="T62" fmla="*/ 405 w 461"/>
                <a:gd name="T63" fmla="*/ 0 h 776"/>
                <a:gd name="T64" fmla="*/ 0 w 461"/>
                <a:gd name="T65" fmla="*/ 0 h 776"/>
                <a:gd name="T66" fmla="*/ 0 w 461"/>
                <a:gd name="T67" fmla="*/ 89 h 776"/>
                <a:gd name="T68" fmla="*/ 357 w 461"/>
                <a:gd name="T69" fmla="*/ 89 h 776"/>
                <a:gd name="T70" fmla="*/ 357 w 461"/>
                <a:gd name="T71" fmla="*/ 129 h 776"/>
                <a:gd name="T72" fmla="*/ 0 w 461"/>
                <a:gd name="T73" fmla="*/ 129 h 776"/>
                <a:gd name="T74" fmla="*/ 0 w 461"/>
                <a:gd name="T75" fmla="*/ 183 h 776"/>
                <a:gd name="T76" fmla="*/ 357 w 461"/>
                <a:gd name="T77" fmla="*/ 183 h 776"/>
                <a:gd name="T78" fmla="*/ 357 w 461"/>
                <a:gd name="T79" fmla="*/ 222 h 776"/>
                <a:gd name="T80" fmla="*/ 0 w 461"/>
                <a:gd name="T81" fmla="*/ 222 h 776"/>
                <a:gd name="T82" fmla="*/ 0 w 461"/>
                <a:gd name="T83" fmla="*/ 720 h 776"/>
                <a:gd name="T84" fmla="*/ 0 w 461"/>
                <a:gd name="T85" fmla="*/ 720 h 776"/>
                <a:gd name="T86" fmla="*/ 0 w 461"/>
                <a:gd name="T87" fmla="*/ 731 h 776"/>
                <a:gd name="T88" fmla="*/ 4 w 461"/>
                <a:gd name="T89" fmla="*/ 743 h 776"/>
                <a:gd name="T90" fmla="*/ 8 w 461"/>
                <a:gd name="T91" fmla="*/ 751 h 776"/>
                <a:gd name="T92" fmla="*/ 14 w 461"/>
                <a:gd name="T93" fmla="*/ 760 h 776"/>
                <a:gd name="T94" fmla="*/ 22 w 461"/>
                <a:gd name="T95" fmla="*/ 766 h 776"/>
                <a:gd name="T96" fmla="*/ 33 w 461"/>
                <a:gd name="T97" fmla="*/ 772 h 776"/>
                <a:gd name="T98" fmla="*/ 43 w 461"/>
                <a:gd name="T99" fmla="*/ 774 h 776"/>
                <a:gd name="T100" fmla="*/ 54 w 461"/>
                <a:gd name="T101" fmla="*/ 776 h 776"/>
                <a:gd name="T102" fmla="*/ 297 w 461"/>
                <a:gd name="T103" fmla="*/ 776 h 776"/>
                <a:gd name="T104" fmla="*/ 297 w 461"/>
                <a:gd name="T105" fmla="*/ 776 h 776"/>
                <a:gd name="T106" fmla="*/ 297 w 461"/>
                <a:gd name="T107" fmla="*/ 768 h 776"/>
                <a:gd name="T108" fmla="*/ 297 w 461"/>
                <a:gd name="T109" fmla="*/ 76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1" h="776">
                  <a:moveTo>
                    <a:pt x="297" y="768"/>
                  </a:moveTo>
                  <a:lnTo>
                    <a:pt x="297" y="768"/>
                  </a:lnTo>
                  <a:lnTo>
                    <a:pt x="297" y="766"/>
                  </a:lnTo>
                  <a:lnTo>
                    <a:pt x="297" y="588"/>
                  </a:lnTo>
                  <a:lnTo>
                    <a:pt x="297" y="522"/>
                  </a:lnTo>
                  <a:lnTo>
                    <a:pt x="297" y="482"/>
                  </a:lnTo>
                  <a:lnTo>
                    <a:pt x="297" y="482"/>
                  </a:lnTo>
                  <a:lnTo>
                    <a:pt x="297" y="482"/>
                  </a:lnTo>
                  <a:lnTo>
                    <a:pt x="297" y="480"/>
                  </a:lnTo>
                  <a:lnTo>
                    <a:pt x="297" y="480"/>
                  </a:lnTo>
                  <a:lnTo>
                    <a:pt x="297" y="472"/>
                  </a:lnTo>
                  <a:lnTo>
                    <a:pt x="302" y="462"/>
                  </a:lnTo>
                  <a:lnTo>
                    <a:pt x="308" y="451"/>
                  </a:lnTo>
                  <a:lnTo>
                    <a:pt x="316" y="441"/>
                  </a:lnTo>
                  <a:lnTo>
                    <a:pt x="316" y="441"/>
                  </a:lnTo>
                  <a:lnTo>
                    <a:pt x="331" y="429"/>
                  </a:lnTo>
                  <a:lnTo>
                    <a:pt x="349" y="420"/>
                  </a:lnTo>
                  <a:lnTo>
                    <a:pt x="368" y="414"/>
                  </a:lnTo>
                  <a:lnTo>
                    <a:pt x="388" y="408"/>
                  </a:lnTo>
                  <a:lnTo>
                    <a:pt x="409" y="406"/>
                  </a:lnTo>
                  <a:lnTo>
                    <a:pt x="430" y="404"/>
                  </a:lnTo>
                  <a:lnTo>
                    <a:pt x="461" y="402"/>
                  </a:lnTo>
                  <a:lnTo>
                    <a:pt x="461" y="56"/>
                  </a:lnTo>
                  <a:lnTo>
                    <a:pt x="461" y="56"/>
                  </a:lnTo>
                  <a:lnTo>
                    <a:pt x="459" y="44"/>
                  </a:lnTo>
                  <a:lnTo>
                    <a:pt x="457" y="34"/>
                  </a:lnTo>
                  <a:lnTo>
                    <a:pt x="450" y="25"/>
                  </a:lnTo>
                  <a:lnTo>
                    <a:pt x="444" y="17"/>
                  </a:lnTo>
                  <a:lnTo>
                    <a:pt x="436" y="11"/>
                  </a:lnTo>
                  <a:lnTo>
                    <a:pt x="426" y="5"/>
                  </a:lnTo>
                  <a:lnTo>
                    <a:pt x="415" y="3"/>
                  </a:lnTo>
                  <a:lnTo>
                    <a:pt x="405" y="0"/>
                  </a:lnTo>
                  <a:lnTo>
                    <a:pt x="0" y="0"/>
                  </a:lnTo>
                  <a:lnTo>
                    <a:pt x="0" y="89"/>
                  </a:lnTo>
                  <a:lnTo>
                    <a:pt x="357" y="89"/>
                  </a:lnTo>
                  <a:lnTo>
                    <a:pt x="357" y="129"/>
                  </a:lnTo>
                  <a:lnTo>
                    <a:pt x="0" y="129"/>
                  </a:lnTo>
                  <a:lnTo>
                    <a:pt x="0" y="183"/>
                  </a:lnTo>
                  <a:lnTo>
                    <a:pt x="357" y="183"/>
                  </a:lnTo>
                  <a:lnTo>
                    <a:pt x="357" y="222"/>
                  </a:lnTo>
                  <a:lnTo>
                    <a:pt x="0" y="222"/>
                  </a:lnTo>
                  <a:lnTo>
                    <a:pt x="0" y="720"/>
                  </a:lnTo>
                  <a:lnTo>
                    <a:pt x="0" y="720"/>
                  </a:lnTo>
                  <a:lnTo>
                    <a:pt x="0" y="731"/>
                  </a:lnTo>
                  <a:lnTo>
                    <a:pt x="4" y="743"/>
                  </a:lnTo>
                  <a:lnTo>
                    <a:pt x="8" y="751"/>
                  </a:lnTo>
                  <a:lnTo>
                    <a:pt x="14" y="760"/>
                  </a:lnTo>
                  <a:lnTo>
                    <a:pt x="22" y="766"/>
                  </a:lnTo>
                  <a:lnTo>
                    <a:pt x="33" y="772"/>
                  </a:lnTo>
                  <a:lnTo>
                    <a:pt x="43" y="774"/>
                  </a:lnTo>
                  <a:lnTo>
                    <a:pt x="54" y="776"/>
                  </a:lnTo>
                  <a:lnTo>
                    <a:pt x="297" y="776"/>
                  </a:lnTo>
                  <a:lnTo>
                    <a:pt x="297" y="776"/>
                  </a:lnTo>
                  <a:lnTo>
                    <a:pt x="297" y="768"/>
                  </a:lnTo>
                  <a:lnTo>
                    <a:pt x="297"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grpSp>
      <p:grpSp>
        <p:nvGrpSpPr>
          <p:cNvPr id="81" name="Group 80"/>
          <p:cNvGrpSpPr/>
          <p:nvPr/>
        </p:nvGrpSpPr>
        <p:grpSpPr>
          <a:xfrm>
            <a:off x="4526512" y="2799695"/>
            <a:ext cx="601569" cy="392032"/>
            <a:chOff x="3234019" y="588781"/>
            <a:chExt cx="568995" cy="370804"/>
          </a:xfrm>
          <a:solidFill>
            <a:schemeClr val="accent1"/>
          </a:solidFill>
        </p:grpSpPr>
        <p:sp>
          <p:nvSpPr>
            <p:cNvPr id="82" name="Freeform 485"/>
            <p:cNvSpPr>
              <a:spLocks/>
            </p:cNvSpPr>
            <p:nvPr/>
          </p:nvSpPr>
          <p:spPr bwMode="auto">
            <a:xfrm>
              <a:off x="3356257" y="802422"/>
              <a:ext cx="88900" cy="96838"/>
            </a:xfrm>
            <a:custGeom>
              <a:avLst/>
              <a:gdLst>
                <a:gd name="T0" fmla="*/ 18 w 112"/>
                <a:gd name="T1" fmla="*/ 120 h 122"/>
                <a:gd name="T2" fmla="*/ 105 w 112"/>
                <a:gd name="T3" fmla="*/ 71 h 122"/>
                <a:gd name="T4" fmla="*/ 105 w 112"/>
                <a:gd name="T5" fmla="*/ 71 h 122"/>
                <a:gd name="T6" fmla="*/ 108 w 112"/>
                <a:gd name="T7" fmla="*/ 69 h 122"/>
                <a:gd name="T8" fmla="*/ 111 w 112"/>
                <a:gd name="T9" fmla="*/ 66 h 122"/>
                <a:gd name="T10" fmla="*/ 112 w 112"/>
                <a:gd name="T11" fmla="*/ 64 h 122"/>
                <a:gd name="T12" fmla="*/ 112 w 112"/>
                <a:gd name="T13" fmla="*/ 60 h 122"/>
                <a:gd name="T14" fmla="*/ 112 w 112"/>
                <a:gd name="T15" fmla="*/ 58 h 122"/>
                <a:gd name="T16" fmla="*/ 111 w 112"/>
                <a:gd name="T17" fmla="*/ 55 h 122"/>
                <a:gd name="T18" fmla="*/ 108 w 112"/>
                <a:gd name="T19" fmla="*/ 53 h 122"/>
                <a:gd name="T20" fmla="*/ 105 w 112"/>
                <a:gd name="T21" fmla="*/ 51 h 122"/>
                <a:gd name="T22" fmla="*/ 18 w 112"/>
                <a:gd name="T23" fmla="*/ 2 h 122"/>
                <a:gd name="T24" fmla="*/ 18 w 112"/>
                <a:gd name="T25" fmla="*/ 2 h 122"/>
                <a:gd name="T26" fmla="*/ 14 w 112"/>
                <a:gd name="T27" fmla="*/ 0 h 122"/>
                <a:gd name="T28" fmla="*/ 11 w 112"/>
                <a:gd name="T29" fmla="*/ 0 h 122"/>
                <a:gd name="T30" fmla="*/ 7 w 112"/>
                <a:gd name="T31" fmla="*/ 0 h 122"/>
                <a:gd name="T32" fmla="*/ 5 w 112"/>
                <a:gd name="T33" fmla="*/ 1 h 122"/>
                <a:gd name="T34" fmla="*/ 3 w 112"/>
                <a:gd name="T35" fmla="*/ 3 h 122"/>
                <a:gd name="T36" fmla="*/ 1 w 112"/>
                <a:gd name="T37" fmla="*/ 6 h 122"/>
                <a:gd name="T38" fmla="*/ 0 w 112"/>
                <a:gd name="T39" fmla="*/ 9 h 122"/>
                <a:gd name="T40" fmla="*/ 0 w 112"/>
                <a:gd name="T41" fmla="*/ 15 h 122"/>
                <a:gd name="T42" fmla="*/ 0 w 112"/>
                <a:gd name="T43" fmla="*/ 32 h 122"/>
                <a:gd name="T44" fmla="*/ 0 w 112"/>
                <a:gd name="T45" fmla="*/ 88 h 122"/>
                <a:gd name="T46" fmla="*/ 0 w 112"/>
                <a:gd name="T47" fmla="*/ 107 h 122"/>
                <a:gd name="T48" fmla="*/ 0 w 112"/>
                <a:gd name="T49" fmla="*/ 107 h 122"/>
                <a:gd name="T50" fmla="*/ 0 w 112"/>
                <a:gd name="T51" fmla="*/ 111 h 122"/>
                <a:gd name="T52" fmla="*/ 1 w 112"/>
                <a:gd name="T53" fmla="*/ 115 h 122"/>
                <a:gd name="T54" fmla="*/ 3 w 112"/>
                <a:gd name="T55" fmla="*/ 118 h 122"/>
                <a:gd name="T56" fmla="*/ 5 w 112"/>
                <a:gd name="T57" fmla="*/ 120 h 122"/>
                <a:gd name="T58" fmla="*/ 7 w 112"/>
                <a:gd name="T59" fmla="*/ 122 h 122"/>
                <a:gd name="T60" fmla="*/ 11 w 112"/>
                <a:gd name="T61" fmla="*/ 122 h 122"/>
                <a:gd name="T62" fmla="*/ 14 w 112"/>
                <a:gd name="T63" fmla="*/ 121 h 122"/>
                <a:gd name="T64" fmla="*/ 18 w 112"/>
                <a:gd name="T65" fmla="*/ 120 h 122"/>
                <a:gd name="T66" fmla="*/ 18 w 112"/>
                <a:gd name="T67"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22">
                  <a:moveTo>
                    <a:pt x="18" y="120"/>
                  </a:moveTo>
                  <a:lnTo>
                    <a:pt x="105" y="71"/>
                  </a:lnTo>
                  <a:lnTo>
                    <a:pt x="105" y="71"/>
                  </a:lnTo>
                  <a:lnTo>
                    <a:pt x="108" y="69"/>
                  </a:lnTo>
                  <a:lnTo>
                    <a:pt x="111" y="66"/>
                  </a:lnTo>
                  <a:lnTo>
                    <a:pt x="112" y="64"/>
                  </a:lnTo>
                  <a:lnTo>
                    <a:pt x="112" y="60"/>
                  </a:lnTo>
                  <a:lnTo>
                    <a:pt x="112" y="58"/>
                  </a:lnTo>
                  <a:lnTo>
                    <a:pt x="111" y="55"/>
                  </a:lnTo>
                  <a:lnTo>
                    <a:pt x="108" y="53"/>
                  </a:lnTo>
                  <a:lnTo>
                    <a:pt x="105" y="51"/>
                  </a:lnTo>
                  <a:lnTo>
                    <a:pt x="18" y="2"/>
                  </a:lnTo>
                  <a:lnTo>
                    <a:pt x="18" y="2"/>
                  </a:lnTo>
                  <a:lnTo>
                    <a:pt x="14" y="0"/>
                  </a:lnTo>
                  <a:lnTo>
                    <a:pt x="11" y="0"/>
                  </a:lnTo>
                  <a:lnTo>
                    <a:pt x="7" y="0"/>
                  </a:lnTo>
                  <a:lnTo>
                    <a:pt x="5" y="1"/>
                  </a:lnTo>
                  <a:lnTo>
                    <a:pt x="3" y="3"/>
                  </a:lnTo>
                  <a:lnTo>
                    <a:pt x="1" y="6"/>
                  </a:lnTo>
                  <a:lnTo>
                    <a:pt x="0" y="9"/>
                  </a:lnTo>
                  <a:lnTo>
                    <a:pt x="0" y="15"/>
                  </a:lnTo>
                  <a:lnTo>
                    <a:pt x="0" y="32"/>
                  </a:lnTo>
                  <a:lnTo>
                    <a:pt x="0" y="88"/>
                  </a:lnTo>
                  <a:lnTo>
                    <a:pt x="0" y="107"/>
                  </a:lnTo>
                  <a:lnTo>
                    <a:pt x="0" y="107"/>
                  </a:lnTo>
                  <a:lnTo>
                    <a:pt x="0" y="111"/>
                  </a:lnTo>
                  <a:lnTo>
                    <a:pt x="1" y="115"/>
                  </a:lnTo>
                  <a:lnTo>
                    <a:pt x="3" y="118"/>
                  </a:lnTo>
                  <a:lnTo>
                    <a:pt x="5" y="120"/>
                  </a:lnTo>
                  <a:lnTo>
                    <a:pt x="7" y="122"/>
                  </a:lnTo>
                  <a:lnTo>
                    <a:pt x="11" y="122"/>
                  </a:lnTo>
                  <a:lnTo>
                    <a:pt x="14" y="121"/>
                  </a:lnTo>
                  <a:lnTo>
                    <a:pt x="18" y="120"/>
                  </a:lnTo>
                  <a:lnTo>
                    <a:pt x="1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83" name="Freeform 486"/>
            <p:cNvSpPr>
              <a:spLocks noEditPoints="1"/>
            </p:cNvSpPr>
            <p:nvPr/>
          </p:nvSpPr>
          <p:spPr bwMode="auto">
            <a:xfrm>
              <a:off x="3234019" y="691297"/>
              <a:ext cx="333375" cy="268288"/>
            </a:xfrm>
            <a:custGeom>
              <a:avLst/>
              <a:gdLst>
                <a:gd name="T0" fmla="*/ 375 w 422"/>
                <a:gd name="T1" fmla="*/ 0 h 340"/>
                <a:gd name="T2" fmla="*/ 0 w 422"/>
                <a:gd name="T3" fmla="*/ 0 h 340"/>
                <a:gd name="T4" fmla="*/ 0 w 422"/>
                <a:gd name="T5" fmla="*/ 293 h 340"/>
                <a:gd name="T6" fmla="*/ 0 w 422"/>
                <a:gd name="T7" fmla="*/ 293 h 340"/>
                <a:gd name="T8" fmla="*/ 0 w 422"/>
                <a:gd name="T9" fmla="*/ 303 h 340"/>
                <a:gd name="T10" fmla="*/ 3 w 422"/>
                <a:gd name="T11" fmla="*/ 312 h 340"/>
                <a:gd name="T12" fmla="*/ 8 w 422"/>
                <a:gd name="T13" fmla="*/ 319 h 340"/>
                <a:gd name="T14" fmla="*/ 13 w 422"/>
                <a:gd name="T15" fmla="*/ 326 h 340"/>
                <a:gd name="T16" fmla="*/ 21 w 422"/>
                <a:gd name="T17" fmla="*/ 332 h 340"/>
                <a:gd name="T18" fmla="*/ 28 w 422"/>
                <a:gd name="T19" fmla="*/ 336 h 340"/>
                <a:gd name="T20" fmla="*/ 37 w 422"/>
                <a:gd name="T21" fmla="*/ 339 h 340"/>
                <a:gd name="T22" fmla="*/ 47 w 422"/>
                <a:gd name="T23" fmla="*/ 340 h 340"/>
                <a:gd name="T24" fmla="*/ 422 w 422"/>
                <a:gd name="T25" fmla="*/ 340 h 340"/>
                <a:gd name="T26" fmla="*/ 422 w 422"/>
                <a:gd name="T27" fmla="*/ 47 h 340"/>
                <a:gd name="T28" fmla="*/ 422 w 422"/>
                <a:gd name="T29" fmla="*/ 47 h 340"/>
                <a:gd name="T30" fmla="*/ 422 w 422"/>
                <a:gd name="T31" fmla="*/ 37 h 340"/>
                <a:gd name="T32" fmla="*/ 419 w 422"/>
                <a:gd name="T33" fmla="*/ 28 h 340"/>
                <a:gd name="T34" fmla="*/ 414 w 422"/>
                <a:gd name="T35" fmla="*/ 21 h 340"/>
                <a:gd name="T36" fmla="*/ 409 w 422"/>
                <a:gd name="T37" fmla="*/ 14 h 340"/>
                <a:gd name="T38" fmla="*/ 401 w 422"/>
                <a:gd name="T39" fmla="*/ 8 h 340"/>
                <a:gd name="T40" fmla="*/ 394 w 422"/>
                <a:gd name="T41" fmla="*/ 3 h 340"/>
                <a:gd name="T42" fmla="*/ 385 w 422"/>
                <a:gd name="T43" fmla="*/ 1 h 340"/>
                <a:gd name="T44" fmla="*/ 375 w 422"/>
                <a:gd name="T45" fmla="*/ 0 h 340"/>
                <a:gd name="T46" fmla="*/ 375 w 422"/>
                <a:gd name="T47" fmla="*/ 0 h 340"/>
                <a:gd name="T48" fmla="*/ 390 w 422"/>
                <a:gd name="T49" fmla="*/ 308 h 340"/>
                <a:gd name="T50" fmla="*/ 47 w 422"/>
                <a:gd name="T51" fmla="*/ 308 h 340"/>
                <a:gd name="T52" fmla="*/ 47 w 422"/>
                <a:gd name="T53" fmla="*/ 308 h 340"/>
                <a:gd name="T54" fmla="*/ 40 w 422"/>
                <a:gd name="T55" fmla="*/ 307 h 340"/>
                <a:gd name="T56" fmla="*/ 36 w 422"/>
                <a:gd name="T57" fmla="*/ 304 h 340"/>
                <a:gd name="T58" fmla="*/ 33 w 422"/>
                <a:gd name="T59" fmla="*/ 300 h 340"/>
                <a:gd name="T60" fmla="*/ 32 w 422"/>
                <a:gd name="T61" fmla="*/ 293 h 340"/>
                <a:gd name="T62" fmla="*/ 32 w 422"/>
                <a:gd name="T63" fmla="*/ 101 h 340"/>
                <a:gd name="T64" fmla="*/ 390 w 422"/>
                <a:gd name="T65" fmla="*/ 101 h 340"/>
                <a:gd name="T66" fmla="*/ 390 w 422"/>
                <a:gd name="T67" fmla="*/ 30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40">
                  <a:moveTo>
                    <a:pt x="375" y="0"/>
                  </a:moveTo>
                  <a:lnTo>
                    <a:pt x="0" y="0"/>
                  </a:lnTo>
                  <a:lnTo>
                    <a:pt x="0" y="293"/>
                  </a:lnTo>
                  <a:lnTo>
                    <a:pt x="0" y="293"/>
                  </a:lnTo>
                  <a:lnTo>
                    <a:pt x="0" y="303"/>
                  </a:lnTo>
                  <a:lnTo>
                    <a:pt x="3" y="312"/>
                  </a:lnTo>
                  <a:lnTo>
                    <a:pt x="8" y="319"/>
                  </a:lnTo>
                  <a:lnTo>
                    <a:pt x="13" y="326"/>
                  </a:lnTo>
                  <a:lnTo>
                    <a:pt x="21" y="332"/>
                  </a:lnTo>
                  <a:lnTo>
                    <a:pt x="28" y="336"/>
                  </a:lnTo>
                  <a:lnTo>
                    <a:pt x="37" y="339"/>
                  </a:lnTo>
                  <a:lnTo>
                    <a:pt x="47" y="340"/>
                  </a:lnTo>
                  <a:lnTo>
                    <a:pt x="422" y="340"/>
                  </a:lnTo>
                  <a:lnTo>
                    <a:pt x="422" y="47"/>
                  </a:lnTo>
                  <a:lnTo>
                    <a:pt x="422" y="47"/>
                  </a:lnTo>
                  <a:lnTo>
                    <a:pt x="422" y="37"/>
                  </a:lnTo>
                  <a:lnTo>
                    <a:pt x="419" y="28"/>
                  </a:lnTo>
                  <a:lnTo>
                    <a:pt x="414" y="21"/>
                  </a:lnTo>
                  <a:lnTo>
                    <a:pt x="409" y="14"/>
                  </a:lnTo>
                  <a:lnTo>
                    <a:pt x="401" y="8"/>
                  </a:lnTo>
                  <a:lnTo>
                    <a:pt x="394" y="3"/>
                  </a:lnTo>
                  <a:lnTo>
                    <a:pt x="385" y="1"/>
                  </a:lnTo>
                  <a:lnTo>
                    <a:pt x="375" y="0"/>
                  </a:lnTo>
                  <a:lnTo>
                    <a:pt x="375" y="0"/>
                  </a:lnTo>
                  <a:close/>
                  <a:moveTo>
                    <a:pt x="390" y="308"/>
                  </a:moveTo>
                  <a:lnTo>
                    <a:pt x="47" y="308"/>
                  </a:lnTo>
                  <a:lnTo>
                    <a:pt x="47" y="308"/>
                  </a:lnTo>
                  <a:lnTo>
                    <a:pt x="40" y="307"/>
                  </a:lnTo>
                  <a:lnTo>
                    <a:pt x="36" y="304"/>
                  </a:lnTo>
                  <a:lnTo>
                    <a:pt x="33" y="300"/>
                  </a:lnTo>
                  <a:lnTo>
                    <a:pt x="32" y="293"/>
                  </a:lnTo>
                  <a:lnTo>
                    <a:pt x="32" y="101"/>
                  </a:lnTo>
                  <a:lnTo>
                    <a:pt x="390" y="101"/>
                  </a:lnTo>
                  <a:lnTo>
                    <a:pt x="390" y="3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grpSp>
          <p:nvGrpSpPr>
            <p:cNvPr id="84" name="Group 83"/>
            <p:cNvGrpSpPr/>
            <p:nvPr/>
          </p:nvGrpSpPr>
          <p:grpSpPr>
            <a:xfrm>
              <a:off x="3469639" y="588781"/>
              <a:ext cx="333375" cy="268288"/>
              <a:chOff x="3469639" y="588781"/>
              <a:chExt cx="333375" cy="268288"/>
            </a:xfrm>
            <a:grpFill/>
          </p:grpSpPr>
          <p:sp>
            <p:nvSpPr>
              <p:cNvPr id="85" name="Freeform 485"/>
              <p:cNvSpPr>
                <a:spLocks/>
              </p:cNvSpPr>
              <p:nvPr/>
            </p:nvSpPr>
            <p:spPr bwMode="auto">
              <a:xfrm>
                <a:off x="3591877" y="691726"/>
                <a:ext cx="88900" cy="96838"/>
              </a:xfrm>
              <a:custGeom>
                <a:avLst/>
                <a:gdLst>
                  <a:gd name="T0" fmla="*/ 18 w 112"/>
                  <a:gd name="T1" fmla="*/ 120 h 122"/>
                  <a:gd name="T2" fmla="*/ 105 w 112"/>
                  <a:gd name="T3" fmla="*/ 71 h 122"/>
                  <a:gd name="T4" fmla="*/ 105 w 112"/>
                  <a:gd name="T5" fmla="*/ 71 h 122"/>
                  <a:gd name="T6" fmla="*/ 108 w 112"/>
                  <a:gd name="T7" fmla="*/ 69 h 122"/>
                  <a:gd name="T8" fmla="*/ 111 w 112"/>
                  <a:gd name="T9" fmla="*/ 66 h 122"/>
                  <a:gd name="T10" fmla="*/ 112 w 112"/>
                  <a:gd name="T11" fmla="*/ 64 h 122"/>
                  <a:gd name="T12" fmla="*/ 112 w 112"/>
                  <a:gd name="T13" fmla="*/ 60 h 122"/>
                  <a:gd name="T14" fmla="*/ 112 w 112"/>
                  <a:gd name="T15" fmla="*/ 58 h 122"/>
                  <a:gd name="T16" fmla="*/ 111 w 112"/>
                  <a:gd name="T17" fmla="*/ 55 h 122"/>
                  <a:gd name="T18" fmla="*/ 108 w 112"/>
                  <a:gd name="T19" fmla="*/ 53 h 122"/>
                  <a:gd name="T20" fmla="*/ 105 w 112"/>
                  <a:gd name="T21" fmla="*/ 51 h 122"/>
                  <a:gd name="T22" fmla="*/ 18 w 112"/>
                  <a:gd name="T23" fmla="*/ 2 h 122"/>
                  <a:gd name="T24" fmla="*/ 18 w 112"/>
                  <a:gd name="T25" fmla="*/ 2 h 122"/>
                  <a:gd name="T26" fmla="*/ 14 w 112"/>
                  <a:gd name="T27" fmla="*/ 0 h 122"/>
                  <a:gd name="T28" fmla="*/ 11 w 112"/>
                  <a:gd name="T29" fmla="*/ 0 h 122"/>
                  <a:gd name="T30" fmla="*/ 7 w 112"/>
                  <a:gd name="T31" fmla="*/ 0 h 122"/>
                  <a:gd name="T32" fmla="*/ 5 w 112"/>
                  <a:gd name="T33" fmla="*/ 1 h 122"/>
                  <a:gd name="T34" fmla="*/ 3 w 112"/>
                  <a:gd name="T35" fmla="*/ 3 h 122"/>
                  <a:gd name="T36" fmla="*/ 1 w 112"/>
                  <a:gd name="T37" fmla="*/ 6 h 122"/>
                  <a:gd name="T38" fmla="*/ 0 w 112"/>
                  <a:gd name="T39" fmla="*/ 9 h 122"/>
                  <a:gd name="T40" fmla="*/ 0 w 112"/>
                  <a:gd name="T41" fmla="*/ 15 h 122"/>
                  <a:gd name="T42" fmla="*/ 0 w 112"/>
                  <a:gd name="T43" fmla="*/ 32 h 122"/>
                  <a:gd name="T44" fmla="*/ 0 w 112"/>
                  <a:gd name="T45" fmla="*/ 88 h 122"/>
                  <a:gd name="T46" fmla="*/ 0 w 112"/>
                  <a:gd name="T47" fmla="*/ 107 h 122"/>
                  <a:gd name="T48" fmla="*/ 0 w 112"/>
                  <a:gd name="T49" fmla="*/ 107 h 122"/>
                  <a:gd name="T50" fmla="*/ 0 w 112"/>
                  <a:gd name="T51" fmla="*/ 111 h 122"/>
                  <a:gd name="T52" fmla="*/ 1 w 112"/>
                  <a:gd name="T53" fmla="*/ 115 h 122"/>
                  <a:gd name="T54" fmla="*/ 3 w 112"/>
                  <a:gd name="T55" fmla="*/ 118 h 122"/>
                  <a:gd name="T56" fmla="*/ 5 w 112"/>
                  <a:gd name="T57" fmla="*/ 120 h 122"/>
                  <a:gd name="T58" fmla="*/ 7 w 112"/>
                  <a:gd name="T59" fmla="*/ 122 h 122"/>
                  <a:gd name="T60" fmla="*/ 11 w 112"/>
                  <a:gd name="T61" fmla="*/ 122 h 122"/>
                  <a:gd name="T62" fmla="*/ 14 w 112"/>
                  <a:gd name="T63" fmla="*/ 121 h 122"/>
                  <a:gd name="T64" fmla="*/ 18 w 112"/>
                  <a:gd name="T65" fmla="*/ 120 h 122"/>
                  <a:gd name="T66" fmla="*/ 18 w 112"/>
                  <a:gd name="T67"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22">
                    <a:moveTo>
                      <a:pt x="18" y="120"/>
                    </a:moveTo>
                    <a:lnTo>
                      <a:pt x="105" y="71"/>
                    </a:lnTo>
                    <a:lnTo>
                      <a:pt x="105" y="71"/>
                    </a:lnTo>
                    <a:lnTo>
                      <a:pt x="108" y="69"/>
                    </a:lnTo>
                    <a:lnTo>
                      <a:pt x="111" y="66"/>
                    </a:lnTo>
                    <a:lnTo>
                      <a:pt x="112" y="64"/>
                    </a:lnTo>
                    <a:lnTo>
                      <a:pt x="112" y="60"/>
                    </a:lnTo>
                    <a:lnTo>
                      <a:pt x="112" y="58"/>
                    </a:lnTo>
                    <a:lnTo>
                      <a:pt x="111" y="55"/>
                    </a:lnTo>
                    <a:lnTo>
                      <a:pt x="108" y="53"/>
                    </a:lnTo>
                    <a:lnTo>
                      <a:pt x="105" y="51"/>
                    </a:lnTo>
                    <a:lnTo>
                      <a:pt x="18" y="2"/>
                    </a:lnTo>
                    <a:lnTo>
                      <a:pt x="18" y="2"/>
                    </a:lnTo>
                    <a:lnTo>
                      <a:pt x="14" y="0"/>
                    </a:lnTo>
                    <a:lnTo>
                      <a:pt x="11" y="0"/>
                    </a:lnTo>
                    <a:lnTo>
                      <a:pt x="7" y="0"/>
                    </a:lnTo>
                    <a:lnTo>
                      <a:pt x="5" y="1"/>
                    </a:lnTo>
                    <a:lnTo>
                      <a:pt x="3" y="3"/>
                    </a:lnTo>
                    <a:lnTo>
                      <a:pt x="1" y="6"/>
                    </a:lnTo>
                    <a:lnTo>
                      <a:pt x="0" y="9"/>
                    </a:lnTo>
                    <a:lnTo>
                      <a:pt x="0" y="15"/>
                    </a:lnTo>
                    <a:lnTo>
                      <a:pt x="0" y="32"/>
                    </a:lnTo>
                    <a:lnTo>
                      <a:pt x="0" y="88"/>
                    </a:lnTo>
                    <a:lnTo>
                      <a:pt x="0" y="107"/>
                    </a:lnTo>
                    <a:lnTo>
                      <a:pt x="0" y="107"/>
                    </a:lnTo>
                    <a:lnTo>
                      <a:pt x="0" y="111"/>
                    </a:lnTo>
                    <a:lnTo>
                      <a:pt x="1" y="115"/>
                    </a:lnTo>
                    <a:lnTo>
                      <a:pt x="3" y="118"/>
                    </a:lnTo>
                    <a:lnTo>
                      <a:pt x="5" y="120"/>
                    </a:lnTo>
                    <a:lnTo>
                      <a:pt x="7" y="122"/>
                    </a:lnTo>
                    <a:lnTo>
                      <a:pt x="11" y="122"/>
                    </a:lnTo>
                    <a:lnTo>
                      <a:pt x="14" y="121"/>
                    </a:lnTo>
                    <a:lnTo>
                      <a:pt x="18" y="120"/>
                    </a:lnTo>
                    <a:lnTo>
                      <a:pt x="18" y="12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86" name="Round Diagonal Corner Rectangle 90130"/>
              <p:cNvSpPr/>
              <p:nvPr/>
            </p:nvSpPr>
            <p:spPr>
              <a:xfrm>
                <a:off x="3469639" y="588781"/>
                <a:ext cx="333375" cy="268288"/>
              </a:xfrm>
              <a:custGeom>
                <a:avLst/>
                <a:gdLst/>
                <a:ahLst/>
                <a:cxnLst/>
                <a:rect l="l" t="t" r="r" b="b"/>
                <a:pathLst>
                  <a:path w="333375" h="268288">
                    <a:moveTo>
                      <a:pt x="0" y="0"/>
                    </a:moveTo>
                    <a:lnTo>
                      <a:pt x="291917" y="0"/>
                    </a:lnTo>
                    <a:cubicBezTo>
                      <a:pt x="314814" y="0"/>
                      <a:pt x="333375" y="18562"/>
                      <a:pt x="333375" y="41459"/>
                    </a:cubicBezTo>
                    <a:lnTo>
                      <a:pt x="333375" y="268288"/>
                    </a:lnTo>
                    <a:lnTo>
                      <a:pt x="97755" y="268288"/>
                    </a:lnTo>
                    <a:lnTo>
                      <a:pt x="97755" y="243703"/>
                    </a:lnTo>
                    <a:lnTo>
                      <a:pt x="309906" y="243703"/>
                    </a:lnTo>
                    <a:lnTo>
                      <a:pt x="309906" y="76021"/>
                    </a:lnTo>
                    <a:lnTo>
                      <a:pt x="22759" y="76021"/>
                    </a:lnTo>
                    <a:lnTo>
                      <a:pt x="22759" y="102516"/>
                    </a:lnTo>
                    <a:lnTo>
                      <a:pt x="0" y="102516"/>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grpSp>
      </p:grpSp>
      <p:grpSp>
        <p:nvGrpSpPr>
          <p:cNvPr id="87" name="Group 86"/>
          <p:cNvGrpSpPr/>
          <p:nvPr/>
        </p:nvGrpSpPr>
        <p:grpSpPr>
          <a:xfrm>
            <a:off x="6936084" y="1565541"/>
            <a:ext cx="631968" cy="398750"/>
            <a:chOff x="7189053" y="1528919"/>
            <a:chExt cx="631968" cy="398750"/>
          </a:xfrm>
          <a:solidFill>
            <a:schemeClr val="accent1"/>
          </a:solidFill>
        </p:grpSpPr>
        <p:sp>
          <p:nvSpPr>
            <p:cNvPr id="88" name="Rounded Rectangle 10"/>
            <p:cNvSpPr/>
            <p:nvPr/>
          </p:nvSpPr>
          <p:spPr>
            <a:xfrm>
              <a:off x="7189053" y="1528919"/>
              <a:ext cx="631968" cy="398750"/>
            </a:xfrm>
            <a:custGeom>
              <a:avLst/>
              <a:gdLst/>
              <a:ahLst/>
              <a:cxnLst/>
              <a:rect l="l" t="t" r="r" b="b"/>
              <a:pathLst>
                <a:path w="1147822" h="724236">
                  <a:moveTo>
                    <a:pt x="573281" y="28678"/>
                  </a:moveTo>
                  <a:cubicBezTo>
                    <a:pt x="567228" y="29133"/>
                    <a:pt x="561499" y="32595"/>
                    <a:pt x="554292" y="37700"/>
                  </a:cubicBezTo>
                  <a:lnTo>
                    <a:pt x="108581" y="325711"/>
                  </a:lnTo>
                  <a:cubicBezTo>
                    <a:pt x="103083" y="329377"/>
                    <a:pt x="79131" y="342839"/>
                    <a:pt x="82903" y="350009"/>
                  </a:cubicBezTo>
                  <a:lnTo>
                    <a:pt x="97627" y="354486"/>
                  </a:lnTo>
                  <a:lnTo>
                    <a:pt x="174934" y="348566"/>
                  </a:lnTo>
                  <a:cubicBezTo>
                    <a:pt x="174140" y="461798"/>
                    <a:pt x="173347" y="575031"/>
                    <a:pt x="172553" y="688263"/>
                  </a:cubicBezTo>
                  <a:cubicBezTo>
                    <a:pt x="172553" y="690738"/>
                    <a:pt x="174601" y="692745"/>
                    <a:pt x="177128" y="692745"/>
                  </a:cubicBezTo>
                  <a:lnTo>
                    <a:pt x="972208" y="691998"/>
                  </a:lnTo>
                  <a:cubicBezTo>
                    <a:pt x="973002" y="578315"/>
                    <a:pt x="973797" y="464631"/>
                    <a:pt x="974591" y="350948"/>
                  </a:cubicBezTo>
                  <a:cubicBezTo>
                    <a:pt x="975085" y="350092"/>
                    <a:pt x="1003389" y="351384"/>
                    <a:pt x="1028924" y="351125"/>
                  </a:cubicBezTo>
                  <a:cubicBezTo>
                    <a:pt x="1054459" y="350866"/>
                    <a:pt x="1109768" y="363535"/>
                    <a:pt x="1042077" y="320823"/>
                  </a:cubicBezTo>
                  <a:cubicBezTo>
                    <a:pt x="974385" y="278111"/>
                    <a:pt x="611216" y="51549"/>
                    <a:pt x="594212" y="37700"/>
                  </a:cubicBezTo>
                  <a:cubicBezTo>
                    <a:pt x="585710" y="30776"/>
                    <a:pt x="579334" y="28223"/>
                    <a:pt x="573281" y="28678"/>
                  </a:cubicBezTo>
                  <a:close/>
                  <a:moveTo>
                    <a:pt x="576648" y="104"/>
                  </a:moveTo>
                  <a:cubicBezTo>
                    <a:pt x="584280" y="668"/>
                    <a:pt x="591122" y="3463"/>
                    <a:pt x="595694" y="6799"/>
                  </a:cubicBezTo>
                  <a:cubicBezTo>
                    <a:pt x="604839" y="13471"/>
                    <a:pt x="1117802" y="340797"/>
                    <a:pt x="1132433" y="350794"/>
                  </a:cubicBezTo>
                  <a:cubicBezTo>
                    <a:pt x="1147064" y="360792"/>
                    <a:pt x="1158680" y="371995"/>
                    <a:pt x="1131095" y="373549"/>
                  </a:cubicBezTo>
                  <a:cubicBezTo>
                    <a:pt x="1103509" y="375103"/>
                    <a:pt x="1001790" y="372418"/>
                    <a:pt x="1001260" y="373356"/>
                  </a:cubicBezTo>
                  <a:lnTo>
                    <a:pt x="1001260" y="723418"/>
                  </a:lnTo>
                  <a:lnTo>
                    <a:pt x="148190" y="724236"/>
                  </a:lnTo>
                  <a:cubicBezTo>
                    <a:pt x="145479" y="724236"/>
                    <a:pt x="143281" y="722038"/>
                    <a:pt x="143281" y="719327"/>
                  </a:cubicBezTo>
                  <a:lnTo>
                    <a:pt x="143281" y="373356"/>
                  </a:lnTo>
                  <a:lnTo>
                    <a:pt x="24567" y="374623"/>
                  </a:lnTo>
                  <a:lnTo>
                    <a:pt x="4777" y="371757"/>
                  </a:lnTo>
                  <a:cubicBezTo>
                    <a:pt x="-6456" y="367572"/>
                    <a:pt x="4871" y="360164"/>
                    <a:pt x="10769" y="356148"/>
                  </a:cubicBezTo>
                  <a:lnTo>
                    <a:pt x="552862" y="6799"/>
                  </a:lnTo>
                  <a:cubicBezTo>
                    <a:pt x="560595" y="1208"/>
                    <a:pt x="569017" y="-460"/>
                    <a:pt x="576648" y="104"/>
                  </a:cubicBezTo>
                  <a:close/>
                </a:path>
              </a:pathLst>
            </a:cu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89" name="Freeform 5"/>
            <p:cNvSpPr>
              <a:spLocks noEditPoints="1"/>
            </p:cNvSpPr>
            <p:nvPr/>
          </p:nvSpPr>
          <p:spPr bwMode="auto">
            <a:xfrm>
              <a:off x="7404497" y="1626291"/>
              <a:ext cx="219491" cy="260950"/>
            </a:xfrm>
            <a:custGeom>
              <a:avLst/>
              <a:gdLst>
                <a:gd name="T0" fmla="*/ 304 w 358"/>
                <a:gd name="T1" fmla="*/ 196 h 428"/>
                <a:gd name="T2" fmla="*/ 304 w 358"/>
                <a:gd name="T3" fmla="*/ 128 h 428"/>
                <a:gd name="T4" fmla="*/ 301 w 358"/>
                <a:gd name="T5" fmla="*/ 102 h 428"/>
                <a:gd name="T6" fmla="*/ 294 w 358"/>
                <a:gd name="T7" fmla="*/ 78 h 428"/>
                <a:gd name="T8" fmla="*/ 282 w 358"/>
                <a:gd name="T9" fmla="*/ 56 h 428"/>
                <a:gd name="T10" fmla="*/ 267 w 358"/>
                <a:gd name="T11" fmla="*/ 38 h 428"/>
                <a:gd name="T12" fmla="*/ 248 w 358"/>
                <a:gd name="T13" fmla="*/ 23 h 428"/>
                <a:gd name="T14" fmla="*/ 227 w 358"/>
                <a:gd name="T15" fmla="*/ 11 h 428"/>
                <a:gd name="T16" fmla="*/ 203 w 358"/>
                <a:gd name="T17" fmla="*/ 3 h 428"/>
                <a:gd name="T18" fmla="*/ 177 w 358"/>
                <a:gd name="T19" fmla="*/ 0 h 428"/>
                <a:gd name="T20" fmla="*/ 164 w 358"/>
                <a:gd name="T21" fmla="*/ 1 h 428"/>
                <a:gd name="T22" fmla="*/ 139 w 358"/>
                <a:gd name="T23" fmla="*/ 6 h 428"/>
                <a:gd name="T24" fmla="*/ 116 w 358"/>
                <a:gd name="T25" fmla="*/ 16 h 428"/>
                <a:gd name="T26" fmla="*/ 96 w 358"/>
                <a:gd name="T27" fmla="*/ 29 h 428"/>
                <a:gd name="T28" fmla="*/ 78 w 358"/>
                <a:gd name="T29" fmla="*/ 46 h 428"/>
                <a:gd name="T30" fmla="*/ 64 w 358"/>
                <a:gd name="T31" fmla="*/ 67 h 428"/>
                <a:gd name="T32" fmla="*/ 55 w 358"/>
                <a:gd name="T33" fmla="*/ 90 h 428"/>
                <a:gd name="T34" fmla="*/ 50 w 358"/>
                <a:gd name="T35" fmla="*/ 115 h 428"/>
                <a:gd name="T36" fmla="*/ 49 w 358"/>
                <a:gd name="T37" fmla="*/ 196 h 428"/>
                <a:gd name="T38" fmla="*/ 0 w 358"/>
                <a:gd name="T39" fmla="*/ 400 h 428"/>
                <a:gd name="T40" fmla="*/ 0 w 358"/>
                <a:gd name="T41" fmla="*/ 406 h 428"/>
                <a:gd name="T42" fmla="*/ 4 w 358"/>
                <a:gd name="T43" fmla="*/ 416 h 428"/>
                <a:gd name="T44" fmla="*/ 11 w 358"/>
                <a:gd name="T45" fmla="*/ 423 h 428"/>
                <a:gd name="T46" fmla="*/ 21 w 358"/>
                <a:gd name="T47" fmla="*/ 427 h 428"/>
                <a:gd name="T48" fmla="*/ 358 w 358"/>
                <a:gd name="T49" fmla="*/ 428 h 428"/>
                <a:gd name="T50" fmla="*/ 358 w 358"/>
                <a:gd name="T51" fmla="*/ 223 h 428"/>
                <a:gd name="T52" fmla="*/ 356 w 358"/>
                <a:gd name="T53" fmla="*/ 213 h 428"/>
                <a:gd name="T54" fmla="*/ 351 w 358"/>
                <a:gd name="T55" fmla="*/ 204 h 428"/>
                <a:gd name="T56" fmla="*/ 342 w 358"/>
                <a:gd name="T57" fmla="*/ 198 h 428"/>
                <a:gd name="T58" fmla="*/ 331 w 358"/>
                <a:gd name="T59" fmla="*/ 196 h 428"/>
                <a:gd name="T60" fmla="*/ 104 w 358"/>
                <a:gd name="T61" fmla="*/ 128 h 428"/>
                <a:gd name="T62" fmla="*/ 104 w 358"/>
                <a:gd name="T63" fmla="*/ 120 h 428"/>
                <a:gd name="T64" fmla="*/ 108 w 358"/>
                <a:gd name="T65" fmla="*/ 106 h 428"/>
                <a:gd name="T66" fmla="*/ 113 w 358"/>
                <a:gd name="T67" fmla="*/ 93 h 428"/>
                <a:gd name="T68" fmla="*/ 121 w 358"/>
                <a:gd name="T69" fmla="*/ 81 h 428"/>
                <a:gd name="T70" fmla="*/ 125 w 358"/>
                <a:gd name="T71" fmla="*/ 77 h 428"/>
                <a:gd name="T72" fmla="*/ 136 w 358"/>
                <a:gd name="T73" fmla="*/ 67 h 428"/>
                <a:gd name="T74" fmla="*/ 149 w 358"/>
                <a:gd name="T75" fmla="*/ 60 h 428"/>
                <a:gd name="T76" fmla="*/ 162 w 358"/>
                <a:gd name="T77" fmla="*/ 56 h 428"/>
                <a:gd name="T78" fmla="*/ 177 w 358"/>
                <a:gd name="T79" fmla="*/ 55 h 428"/>
                <a:gd name="T80" fmla="*/ 184 w 358"/>
                <a:gd name="T81" fmla="*/ 55 h 428"/>
                <a:gd name="T82" fmla="*/ 198 w 358"/>
                <a:gd name="T83" fmla="*/ 58 h 428"/>
                <a:gd name="T84" fmla="*/ 211 w 358"/>
                <a:gd name="T85" fmla="*/ 64 h 428"/>
                <a:gd name="T86" fmla="*/ 223 w 358"/>
                <a:gd name="T87" fmla="*/ 71 h 428"/>
                <a:gd name="T88" fmla="*/ 228 w 358"/>
                <a:gd name="T89" fmla="*/ 77 h 428"/>
                <a:gd name="T90" fmla="*/ 237 w 358"/>
                <a:gd name="T91" fmla="*/ 87 h 428"/>
                <a:gd name="T92" fmla="*/ 244 w 358"/>
                <a:gd name="T93" fmla="*/ 99 h 428"/>
                <a:gd name="T94" fmla="*/ 248 w 358"/>
                <a:gd name="T95" fmla="*/ 113 h 428"/>
                <a:gd name="T96" fmla="*/ 249 w 358"/>
                <a:gd name="T97" fmla="*/ 128 h 428"/>
                <a:gd name="T98" fmla="*/ 104 w 358"/>
                <a:gd name="T99" fmla="*/ 19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8" h="428">
                  <a:moveTo>
                    <a:pt x="331" y="196"/>
                  </a:moveTo>
                  <a:lnTo>
                    <a:pt x="304" y="196"/>
                  </a:lnTo>
                  <a:lnTo>
                    <a:pt x="304" y="128"/>
                  </a:lnTo>
                  <a:lnTo>
                    <a:pt x="304" y="128"/>
                  </a:lnTo>
                  <a:lnTo>
                    <a:pt x="303" y="115"/>
                  </a:lnTo>
                  <a:lnTo>
                    <a:pt x="301" y="102"/>
                  </a:lnTo>
                  <a:lnTo>
                    <a:pt x="298" y="90"/>
                  </a:lnTo>
                  <a:lnTo>
                    <a:pt x="294" y="78"/>
                  </a:lnTo>
                  <a:lnTo>
                    <a:pt x="288" y="67"/>
                  </a:lnTo>
                  <a:lnTo>
                    <a:pt x="282" y="56"/>
                  </a:lnTo>
                  <a:lnTo>
                    <a:pt x="275" y="46"/>
                  </a:lnTo>
                  <a:lnTo>
                    <a:pt x="267" y="38"/>
                  </a:lnTo>
                  <a:lnTo>
                    <a:pt x="258" y="29"/>
                  </a:lnTo>
                  <a:lnTo>
                    <a:pt x="248" y="23"/>
                  </a:lnTo>
                  <a:lnTo>
                    <a:pt x="237" y="16"/>
                  </a:lnTo>
                  <a:lnTo>
                    <a:pt x="227" y="11"/>
                  </a:lnTo>
                  <a:lnTo>
                    <a:pt x="215" y="6"/>
                  </a:lnTo>
                  <a:lnTo>
                    <a:pt x="203" y="3"/>
                  </a:lnTo>
                  <a:lnTo>
                    <a:pt x="190" y="1"/>
                  </a:lnTo>
                  <a:lnTo>
                    <a:pt x="177" y="0"/>
                  </a:lnTo>
                  <a:lnTo>
                    <a:pt x="177" y="0"/>
                  </a:lnTo>
                  <a:lnTo>
                    <a:pt x="164" y="1"/>
                  </a:lnTo>
                  <a:lnTo>
                    <a:pt x="151" y="3"/>
                  </a:lnTo>
                  <a:lnTo>
                    <a:pt x="139" y="6"/>
                  </a:lnTo>
                  <a:lnTo>
                    <a:pt x="127" y="11"/>
                  </a:lnTo>
                  <a:lnTo>
                    <a:pt x="116" y="16"/>
                  </a:lnTo>
                  <a:lnTo>
                    <a:pt x="105" y="23"/>
                  </a:lnTo>
                  <a:lnTo>
                    <a:pt x="96" y="29"/>
                  </a:lnTo>
                  <a:lnTo>
                    <a:pt x="87" y="38"/>
                  </a:lnTo>
                  <a:lnTo>
                    <a:pt x="78" y="46"/>
                  </a:lnTo>
                  <a:lnTo>
                    <a:pt x="71" y="56"/>
                  </a:lnTo>
                  <a:lnTo>
                    <a:pt x="64" y="67"/>
                  </a:lnTo>
                  <a:lnTo>
                    <a:pt x="59" y="78"/>
                  </a:lnTo>
                  <a:lnTo>
                    <a:pt x="55" y="90"/>
                  </a:lnTo>
                  <a:lnTo>
                    <a:pt x="52" y="102"/>
                  </a:lnTo>
                  <a:lnTo>
                    <a:pt x="50" y="115"/>
                  </a:lnTo>
                  <a:lnTo>
                    <a:pt x="49" y="128"/>
                  </a:lnTo>
                  <a:lnTo>
                    <a:pt x="49" y="196"/>
                  </a:lnTo>
                  <a:lnTo>
                    <a:pt x="0" y="196"/>
                  </a:lnTo>
                  <a:lnTo>
                    <a:pt x="0" y="400"/>
                  </a:lnTo>
                  <a:lnTo>
                    <a:pt x="0" y="400"/>
                  </a:lnTo>
                  <a:lnTo>
                    <a:pt x="0" y="406"/>
                  </a:lnTo>
                  <a:lnTo>
                    <a:pt x="2" y="411"/>
                  </a:lnTo>
                  <a:lnTo>
                    <a:pt x="4" y="416"/>
                  </a:lnTo>
                  <a:lnTo>
                    <a:pt x="7" y="419"/>
                  </a:lnTo>
                  <a:lnTo>
                    <a:pt x="11" y="423"/>
                  </a:lnTo>
                  <a:lnTo>
                    <a:pt x="16" y="426"/>
                  </a:lnTo>
                  <a:lnTo>
                    <a:pt x="21" y="427"/>
                  </a:lnTo>
                  <a:lnTo>
                    <a:pt x="27" y="428"/>
                  </a:lnTo>
                  <a:lnTo>
                    <a:pt x="358" y="428"/>
                  </a:lnTo>
                  <a:lnTo>
                    <a:pt x="358" y="223"/>
                  </a:lnTo>
                  <a:lnTo>
                    <a:pt x="358" y="223"/>
                  </a:lnTo>
                  <a:lnTo>
                    <a:pt x="358" y="217"/>
                  </a:lnTo>
                  <a:lnTo>
                    <a:pt x="356" y="213"/>
                  </a:lnTo>
                  <a:lnTo>
                    <a:pt x="354" y="208"/>
                  </a:lnTo>
                  <a:lnTo>
                    <a:pt x="351" y="204"/>
                  </a:lnTo>
                  <a:lnTo>
                    <a:pt x="347" y="200"/>
                  </a:lnTo>
                  <a:lnTo>
                    <a:pt x="342" y="198"/>
                  </a:lnTo>
                  <a:lnTo>
                    <a:pt x="337" y="197"/>
                  </a:lnTo>
                  <a:lnTo>
                    <a:pt x="331" y="196"/>
                  </a:lnTo>
                  <a:lnTo>
                    <a:pt x="331" y="196"/>
                  </a:lnTo>
                  <a:close/>
                  <a:moveTo>
                    <a:pt x="104" y="128"/>
                  </a:moveTo>
                  <a:lnTo>
                    <a:pt x="104" y="128"/>
                  </a:lnTo>
                  <a:lnTo>
                    <a:pt x="104" y="120"/>
                  </a:lnTo>
                  <a:lnTo>
                    <a:pt x="105" y="113"/>
                  </a:lnTo>
                  <a:lnTo>
                    <a:pt x="108" y="106"/>
                  </a:lnTo>
                  <a:lnTo>
                    <a:pt x="110" y="99"/>
                  </a:lnTo>
                  <a:lnTo>
                    <a:pt x="113" y="93"/>
                  </a:lnTo>
                  <a:lnTo>
                    <a:pt x="116" y="87"/>
                  </a:lnTo>
                  <a:lnTo>
                    <a:pt x="121" y="81"/>
                  </a:lnTo>
                  <a:lnTo>
                    <a:pt x="125" y="77"/>
                  </a:lnTo>
                  <a:lnTo>
                    <a:pt x="125" y="77"/>
                  </a:lnTo>
                  <a:lnTo>
                    <a:pt x="130" y="71"/>
                  </a:lnTo>
                  <a:lnTo>
                    <a:pt x="136" y="67"/>
                  </a:lnTo>
                  <a:lnTo>
                    <a:pt x="142" y="64"/>
                  </a:lnTo>
                  <a:lnTo>
                    <a:pt x="149" y="60"/>
                  </a:lnTo>
                  <a:lnTo>
                    <a:pt x="155" y="58"/>
                  </a:lnTo>
                  <a:lnTo>
                    <a:pt x="162" y="56"/>
                  </a:lnTo>
                  <a:lnTo>
                    <a:pt x="169" y="55"/>
                  </a:lnTo>
                  <a:lnTo>
                    <a:pt x="177" y="55"/>
                  </a:lnTo>
                  <a:lnTo>
                    <a:pt x="177" y="55"/>
                  </a:lnTo>
                  <a:lnTo>
                    <a:pt x="184" y="55"/>
                  </a:lnTo>
                  <a:lnTo>
                    <a:pt x="191" y="56"/>
                  </a:lnTo>
                  <a:lnTo>
                    <a:pt x="198" y="58"/>
                  </a:lnTo>
                  <a:lnTo>
                    <a:pt x="205" y="60"/>
                  </a:lnTo>
                  <a:lnTo>
                    <a:pt x="211" y="64"/>
                  </a:lnTo>
                  <a:lnTo>
                    <a:pt x="217" y="67"/>
                  </a:lnTo>
                  <a:lnTo>
                    <a:pt x="223" y="71"/>
                  </a:lnTo>
                  <a:lnTo>
                    <a:pt x="228" y="77"/>
                  </a:lnTo>
                  <a:lnTo>
                    <a:pt x="228" y="77"/>
                  </a:lnTo>
                  <a:lnTo>
                    <a:pt x="233" y="81"/>
                  </a:lnTo>
                  <a:lnTo>
                    <a:pt x="237" y="87"/>
                  </a:lnTo>
                  <a:lnTo>
                    <a:pt x="241" y="93"/>
                  </a:lnTo>
                  <a:lnTo>
                    <a:pt x="244" y="99"/>
                  </a:lnTo>
                  <a:lnTo>
                    <a:pt x="246" y="106"/>
                  </a:lnTo>
                  <a:lnTo>
                    <a:pt x="248" y="113"/>
                  </a:lnTo>
                  <a:lnTo>
                    <a:pt x="249" y="120"/>
                  </a:lnTo>
                  <a:lnTo>
                    <a:pt x="249" y="128"/>
                  </a:lnTo>
                  <a:lnTo>
                    <a:pt x="249" y="196"/>
                  </a:lnTo>
                  <a:lnTo>
                    <a:pt x="104" y="196"/>
                  </a:lnTo>
                  <a:lnTo>
                    <a:pt x="104" y="128"/>
                  </a:lnTo>
                  <a:close/>
                </a:path>
              </a:pathLst>
            </a:custGeom>
            <a:grpFill/>
            <a:ln>
              <a:noFill/>
            </a:ln>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grpSp>
      <p:grpSp>
        <p:nvGrpSpPr>
          <p:cNvPr id="90" name="Group 89"/>
          <p:cNvGrpSpPr/>
          <p:nvPr/>
        </p:nvGrpSpPr>
        <p:grpSpPr>
          <a:xfrm>
            <a:off x="1450138" y="2622275"/>
            <a:ext cx="548284" cy="1338656"/>
            <a:chOff x="1779313" y="2278803"/>
            <a:chExt cx="548284" cy="1338656"/>
          </a:xfrm>
          <a:solidFill>
            <a:schemeClr val="accent1"/>
          </a:solidFill>
        </p:grpSpPr>
        <p:sp>
          <p:nvSpPr>
            <p:cNvPr id="91" name="Freeform 21"/>
            <p:cNvSpPr>
              <a:spLocks/>
            </p:cNvSpPr>
            <p:nvPr/>
          </p:nvSpPr>
          <p:spPr bwMode="auto">
            <a:xfrm>
              <a:off x="2066043" y="2278803"/>
              <a:ext cx="261554" cy="278161"/>
            </a:xfrm>
            <a:custGeom>
              <a:avLst/>
              <a:gdLst>
                <a:gd name="T0" fmla="*/ 127 w 252"/>
                <a:gd name="T1" fmla="*/ 267 h 267"/>
                <a:gd name="T2" fmla="*/ 127 w 252"/>
                <a:gd name="T3" fmla="*/ 267 h 267"/>
                <a:gd name="T4" fmla="*/ 157 w 252"/>
                <a:gd name="T5" fmla="*/ 265 h 267"/>
                <a:gd name="T6" fmla="*/ 171 w 252"/>
                <a:gd name="T7" fmla="*/ 263 h 267"/>
                <a:gd name="T8" fmla="*/ 183 w 252"/>
                <a:gd name="T9" fmla="*/ 260 h 267"/>
                <a:gd name="T10" fmla="*/ 196 w 252"/>
                <a:gd name="T11" fmla="*/ 254 h 267"/>
                <a:gd name="T12" fmla="*/ 206 w 252"/>
                <a:gd name="T13" fmla="*/ 249 h 267"/>
                <a:gd name="T14" fmla="*/ 215 w 252"/>
                <a:gd name="T15" fmla="*/ 244 h 267"/>
                <a:gd name="T16" fmla="*/ 224 w 252"/>
                <a:gd name="T17" fmla="*/ 237 h 267"/>
                <a:gd name="T18" fmla="*/ 231 w 252"/>
                <a:gd name="T19" fmla="*/ 228 h 267"/>
                <a:gd name="T20" fmla="*/ 236 w 252"/>
                <a:gd name="T21" fmla="*/ 217 h 267"/>
                <a:gd name="T22" fmla="*/ 241 w 252"/>
                <a:gd name="T23" fmla="*/ 207 h 267"/>
                <a:gd name="T24" fmla="*/ 245 w 252"/>
                <a:gd name="T25" fmla="*/ 194 h 267"/>
                <a:gd name="T26" fmla="*/ 249 w 252"/>
                <a:gd name="T27" fmla="*/ 182 h 267"/>
                <a:gd name="T28" fmla="*/ 250 w 252"/>
                <a:gd name="T29" fmla="*/ 166 h 267"/>
                <a:gd name="T30" fmla="*/ 252 w 252"/>
                <a:gd name="T31" fmla="*/ 134 h 267"/>
                <a:gd name="T32" fmla="*/ 252 w 252"/>
                <a:gd name="T33" fmla="*/ 134 h 267"/>
                <a:gd name="T34" fmla="*/ 250 w 252"/>
                <a:gd name="T35" fmla="*/ 101 h 267"/>
                <a:gd name="T36" fmla="*/ 249 w 252"/>
                <a:gd name="T37" fmla="*/ 86 h 267"/>
                <a:gd name="T38" fmla="*/ 245 w 252"/>
                <a:gd name="T39" fmla="*/ 72 h 267"/>
                <a:gd name="T40" fmla="*/ 241 w 252"/>
                <a:gd name="T41" fmla="*/ 60 h 267"/>
                <a:gd name="T42" fmla="*/ 236 w 252"/>
                <a:gd name="T43" fmla="*/ 49 h 267"/>
                <a:gd name="T44" fmla="*/ 231 w 252"/>
                <a:gd name="T45" fmla="*/ 41 h 267"/>
                <a:gd name="T46" fmla="*/ 224 w 252"/>
                <a:gd name="T47" fmla="*/ 32 h 267"/>
                <a:gd name="T48" fmla="*/ 215 w 252"/>
                <a:gd name="T49" fmla="*/ 23 h 267"/>
                <a:gd name="T50" fmla="*/ 206 w 252"/>
                <a:gd name="T51" fmla="*/ 18 h 267"/>
                <a:gd name="T52" fmla="*/ 196 w 252"/>
                <a:gd name="T53" fmla="*/ 12 h 267"/>
                <a:gd name="T54" fmla="*/ 183 w 252"/>
                <a:gd name="T55" fmla="*/ 7 h 267"/>
                <a:gd name="T56" fmla="*/ 171 w 252"/>
                <a:gd name="T57" fmla="*/ 5 h 267"/>
                <a:gd name="T58" fmla="*/ 157 w 252"/>
                <a:gd name="T59" fmla="*/ 2 h 267"/>
                <a:gd name="T60" fmla="*/ 127 w 252"/>
                <a:gd name="T61" fmla="*/ 0 h 267"/>
                <a:gd name="T62" fmla="*/ 127 w 252"/>
                <a:gd name="T63" fmla="*/ 0 h 267"/>
                <a:gd name="T64" fmla="*/ 95 w 252"/>
                <a:gd name="T65" fmla="*/ 2 h 267"/>
                <a:gd name="T66" fmla="*/ 81 w 252"/>
                <a:gd name="T67" fmla="*/ 5 h 267"/>
                <a:gd name="T68" fmla="*/ 68 w 252"/>
                <a:gd name="T69" fmla="*/ 7 h 267"/>
                <a:gd name="T70" fmla="*/ 58 w 252"/>
                <a:gd name="T71" fmla="*/ 12 h 267"/>
                <a:gd name="T72" fmla="*/ 47 w 252"/>
                <a:gd name="T73" fmla="*/ 18 h 267"/>
                <a:gd name="T74" fmla="*/ 38 w 252"/>
                <a:gd name="T75" fmla="*/ 23 h 267"/>
                <a:gd name="T76" fmla="*/ 30 w 252"/>
                <a:gd name="T77" fmla="*/ 32 h 267"/>
                <a:gd name="T78" fmla="*/ 23 w 252"/>
                <a:gd name="T79" fmla="*/ 41 h 267"/>
                <a:gd name="T80" fmla="*/ 17 w 252"/>
                <a:gd name="T81" fmla="*/ 49 h 267"/>
                <a:gd name="T82" fmla="*/ 12 w 252"/>
                <a:gd name="T83" fmla="*/ 60 h 267"/>
                <a:gd name="T84" fmla="*/ 7 w 252"/>
                <a:gd name="T85" fmla="*/ 72 h 267"/>
                <a:gd name="T86" fmla="*/ 5 w 252"/>
                <a:gd name="T87" fmla="*/ 86 h 267"/>
                <a:gd name="T88" fmla="*/ 1 w 252"/>
                <a:gd name="T89" fmla="*/ 101 h 267"/>
                <a:gd name="T90" fmla="*/ 0 w 252"/>
                <a:gd name="T91" fmla="*/ 134 h 267"/>
                <a:gd name="T92" fmla="*/ 0 w 252"/>
                <a:gd name="T93" fmla="*/ 134 h 267"/>
                <a:gd name="T94" fmla="*/ 1 w 252"/>
                <a:gd name="T95" fmla="*/ 166 h 267"/>
                <a:gd name="T96" fmla="*/ 5 w 252"/>
                <a:gd name="T97" fmla="*/ 182 h 267"/>
                <a:gd name="T98" fmla="*/ 7 w 252"/>
                <a:gd name="T99" fmla="*/ 194 h 267"/>
                <a:gd name="T100" fmla="*/ 12 w 252"/>
                <a:gd name="T101" fmla="*/ 207 h 267"/>
                <a:gd name="T102" fmla="*/ 17 w 252"/>
                <a:gd name="T103" fmla="*/ 217 h 267"/>
                <a:gd name="T104" fmla="*/ 23 w 252"/>
                <a:gd name="T105" fmla="*/ 228 h 267"/>
                <a:gd name="T106" fmla="*/ 30 w 252"/>
                <a:gd name="T107" fmla="*/ 237 h 267"/>
                <a:gd name="T108" fmla="*/ 38 w 252"/>
                <a:gd name="T109" fmla="*/ 244 h 267"/>
                <a:gd name="T110" fmla="*/ 47 w 252"/>
                <a:gd name="T111" fmla="*/ 249 h 267"/>
                <a:gd name="T112" fmla="*/ 58 w 252"/>
                <a:gd name="T113" fmla="*/ 254 h 267"/>
                <a:gd name="T114" fmla="*/ 68 w 252"/>
                <a:gd name="T115" fmla="*/ 260 h 267"/>
                <a:gd name="T116" fmla="*/ 81 w 252"/>
                <a:gd name="T117" fmla="*/ 263 h 267"/>
                <a:gd name="T118" fmla="*/ 95 w 252"/>
                <a:gd name="T119" fmla="*/ 265 h 267"/>
                <a:gd name="T120" fmla="*/ 127 w 252"/>
                <a:gd name="T121" fmla="*/ 267 h 267"/>
                <a:gd name="T122" fmla="*/ 127 w 252"/>
                <a:gd name="T123"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267">
                  <a:moveTo>
                    <a:pt x="127" y="267"/>
                  </a:moveTo>
                  <a:lnTo>
                    <a:pt x="127" y="267"/>
                  </a:lnTo>
                  <a:lnTo>
                    <a:pt x="157" y="265"/>
                  </a:lnTo>
                  <a:lnTo>
                    <a:pt x="171" y="263"/>
                  </a:lnTo>
                  <a:lnTo>
                    <a:pt x="183" y="260"/>
                  </a:lnTo>
                  <a:lnTo>
                    <a:pt x="196" y="254"/>
                  </a:lnTo>
                  <a:lnTo>
                    <a:pt x="206" y="249"/>
                  </a:lnTo>
                  <a:lnTo>
                    <a:pt x="215" y="244"/>
                  </a:lnTo>
                  <a:lnTo>
                    <a:pt x="224" y="237"/>
                  </a:lnTo>
                  <a:lnTo>
                    <a:pt x="231" y="228"/>
                  </a:lnTo>
                  <a:lnTo>
                    <a:pt x="236" y="217"/>
                  </a:lnTo>
                  <a:lnTo>
                    <a:pt x="241" y="207"/>
                  </a:lnTo>
                  <a:lnTo>
                    <a:pt x="245" y="194"/>
                  </a:lnTo>
                  <a:lnTo>
                    <a:pt x="249" y="182"/>
                  </a:lnTo>
                  <a:lnTo>
                    <a:pt x="250" y="166"/>
                  </a:lnTo>
                  <a:lnTo>
                    <a:pt x="252" y="134"/>
                  </a:lnTo>
                  <a:lnTo>
                    <a:pt x="252" y="134"/>
                  </a:lnTo>
                  <a:lnTo>
                    <a:pt x="250" y="101"/>
                  </a:lnTo>
                  <a:lnTo>
                    <a:pt x="249" y="86"/>
                  </a:lnTo>
                  <a:lnTo>
                    <a:pt x="245" y="72"/>
                  </a:lnTo>
                  <a:lnTo>
                    <a:pt x="241" y="60"/>
                  </a:lnTo>
                  <a:lnTo>
                    <a:pt x="236" y="49"/>
                  </a:lnTo>
                  <a:lnTo>
                    <a:pt x="231" y="41"/>
                  </a:lnTo>
                  <a:lnTo>
                    <a:pt x="224" y="32"/>
                  </a:lnTo>
                  <a:lnTo>
                    <a:pt x="215" y="23"/>
                  </a:lnTo>
                  <a:lnTo>
                    <a:pt x="206" y="18"/>
                  </a:lnTo>
                  <a:lnTo>
                    <a:pt x="196" y="12"/>
                  </a:lnTo>
                  <a:lnTo>
                    <a:pt x="183" y="7"/>
                  </a:lnTo>
                  <a:lnTo>
                    <a:pt x="171" y="5"/>
                  </a:lnTo>
                  <a:lnTo>
                    <a:pt x="157" y="2"/>
                  </a:lnTo>
                  <a:lnTo>
                    <a:pt x="127" y="0"/>
                  </a:lnTo>
                  <a:lnTo>
                    <a:pt x="127" y="0"/>
                  </a:lnTo>
                  <a:lnTo>
                    <a:pt x="95" y="2"/>
                  </a:lnTo>
                  <a:lnTo>
                    <a:pt x="81" y="5"/>
                  </a:lnTo>
                  <a:lnTo>
                    <a:pt x="68" y="7"/>
                  </a:lnTo>
                  <a:lnTo>
                    <a:pt x="58" y="12"/>
                  </a:lnTo>
                  <a:lnTo>
                    <a:pt x="47" y="18"/>
                  </a:lnTo>
                  <a:lnTo>
                    <a:pt x="38" y="23"/>
                  </a:lnTo>
                  <a:lnTo>
                    <a:pt x="30" y="32"/>
                  </a:lnTo>
                  <a:lnTo>
                    <a:pt x="23" y="41"/>
                  </a:lnTo>
                  <a:lnTo>
                    <a:pt x="17" y="49"/>
                  </a:lnTo>
                  <a:lnTo>
                    <a:pt x="12" y="60"/>
                  </a:lnTo>
                  <a:lnTo>
                    <a:pt x="7" y="72"/>
                  </a:lnTo>
                  <a:lnTo>
                    <a:pt x="5" y="86"/>
                  </a:lnTo>
                  <a:lnTo>
                    <a:pt x="1" y="101"/>
                  </a:lnTo>
                  <a:lnTo>
                    <a:pt x="0" y="134"/>
                  </a:lnTo>
                  <a:lnTo>
                    <a:pt x="0" y="134"/>
                  </a:lnTo>
                  <a:lnTo>
                    <a:pt x="1" y="166"/>
                  </a:lnTo>
                  <a:lnTo>
                    <a:pt x="5" y="182"/>
                  </a:lnTo>
                  <a:lnTo>
                    <a:pt x="7" y="194"/>
                  </a:lnTo>
                  <a:lnTo>
                    <a:pt x="12" y="207"/>
                  </a:lnTo>
                  <a:lnTo>
                    <a:pt x="17" y="217"/>
                  </a:lnTo>
                  <a:lnTo>
                    <a:pt x="23" y="228"/>
                  </a:lnTo>
                  <a:lnTo>
                    <a:pt x="30" y="237"/>
                  </a:lnTo>
                  <a:lnTo>
                    <a:pt x="38" y="244"/>
                  </a:lnTo>
                  <a:lnTo>
                    <a:pt x="47" y="249"/>
                  </a:lnTo>
                  <a:lnTo>
                    <a:pt x="58" y="254"/>
                  </a:lnTo>
                  <a:lnTo>
                    <a:pt x="68" y="260"/>
                  </a:lnTo>
                  <a:lnTo>
                    <a:pt x="81" y="263"/>
                  </a:lnTo>
                  <a:lnTo>
                    <a:pt x="95" y="265"/>
                  </a:lnTo>
                  <a:lnTo>
                    <a:pt x="127" y="267"/>
                  </a:lnTo>
                  <a:lnTo>
                    <a:pt x="127" y="267"/>
                  </a:lnTo>
                  <a:close/>
                </a:path>
              </a:pathLst>
            </a:custGeom>
            <a:grpFill/>
            <a:ln>
              <a:noFill/>
            </a:ln>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US" dirty="0">
                <a:solidFill>
                  <a:prstClr val="black"/>
                </a:solidFill>
                <a:latin typeface="HP Simplified"/>
              </a:endParaRPr>
            </a:p>
          </p:txBody>
        </p:sp>
        <p:sp>
          <p:nvSpPr>
            <p:cNvPr id="92" name="Freeform 91"/>
            <p:cNvSpPr/>
            <p:nvPr/>
          </p:nvSpPr>
          <p:spPr>
            <a:xfrm>
              <a:off x="1844719" y="2382804"/>
              <a:ext cx="477310" cy="1234655"/>
            </a:xfrm>
            <a:custGeom>
              <a:avLst/>
              <a:gdLst>
                <a:gd name="connsiteX0" fmla="*/ 102068 w 477310"/>
                <a:gd name="connsiteY0" fmla="*/ 10729 h 1268446"/>
                <a:gd name="connsiteX1" fmla="*/ 160094 w 477310"/>
                <a:gd name="connsiteY1" fmla="*/ 283004 h 1268446"/>
                <a:gd name="connsiteX2" fmla="*/ 228390 w 477310"/>
                <a:gd name="connsiteY2" fmla="*/ 263879 h 1268446"/>
                <a:gd name="connsiteX3" fmla="*/ 259837 w 477310"/>
                <a:gd name="connsiteY3" fmla="*/ 249470 h 1268446"/>
                <a:gd name="connsiteX4" fmla="*/ 433813 w 477310"/>
                <a:gd name="connsiteY4" fmla="*/ 249471 h 1268446"/>
                <a:gd name="connsiteX5" fmla="*/ 477310 w 477310"/>
                <a:gd name="connsiteY5" fmla="*/ 292967 h 1268446"/>
                <a:gd name="connsiteX6" fmla="*/ 477309 w 477310"/>
                <a:gd name="connsiteY6" fmla="*/ 639096 h 1268446"/>
                <a:gd name="connsiteX7" fmla="*/ 451375 w 477310"/>
                <a:gd name="connsiteY7" fmla="*/ 675318 h 1268446"/>
                <a:gd name="connsiteX8" fmla="*/ 433906 w 477310"/>
                <a:gd name="connsiteY8" fmla="*/ 1173521 h 1268446"/>
                <a:gd name="connsiteX9" fmla="*/ 338981 w 477310"/>
                <a:gd name="connsiteY9" fmla="*/ 1268446 h 1268446"/>
                <a:gd name="connsiteX10" fmla="*/ 244056 w 477310"/>
                <a:gd name="connsiteY10" fmla="*/ 1173521 h 1268446"/>
                <a:gd name="connsiteX11" fmla="*/ 237479 w 477310"/>
                <a:gd name="connsiteY11" fmla="*/ 673331 h 1268446"/>
                <a:gd name="connsiteX12" fmla="*/ 216341 w 477310"/>
                <a:gd name="connsiteY12" fmla="*/ 639097 h 1268446"/>
                <a:gd name="connsiteX13" fmla="*/ 216341 w 477310"/>
                <a:gd name="connsiteY13" fmla="*/ 397702 h 1268446"/>
                <a:gd name="connsiteX14" fmla="*/ 120398 w 477310"/>
                <a:gd name="connsiteY14" fmla="*/ 424569 h 1268446"/>
                <a:gd name="connsiteX15" fmla="*/ 42980 w 477310"/>
                <a:gd name="connsiteY15" fmla="*/ 381025 h 1268446"/>
                <a:gd name="connsiteX16" fmla="*/ 41163 w 477310"/>
                <a:gd name="connsiteY16" fmla="*/ 356464 h 1268446"/>
                <a:gd name="connsiteX17" fmla="*/ 1287 w 477310"/>
                <a:gd name="connsiteY17" fmla="*/ 133632 h 1268446"/>
                <a:gd name="connsiteX18" fmla="*/ 18494 w 477310"/>
                <a:gd name="connsiteY18" fmla="*/ 62348 h 1268446"/>
                <a:gd name="connsiteX19" fmla="*/ 102068 w 477310"/>
                <a:gd name="connsiteY19" fmla="*/ 10729 h 1268446"/>
                <a:gd name="connsiteX0" fmla="*/ 102068 w 477310"/>
                <a:gd name="connsiteY0" fmla="*/ 10729 h 1268446"/>
                <a:gd name="connsiteX1" fmla="*/ 160094 w 477310"/>
                <a:gd name="connsiteY1" fmla="*/ 283004 h 1268446"/>
                <a:gd name="connsiteX2" fmla="*/ 228390 w 477310"/>
                <a:gd name="connsiteY2" fmla="*/ 263879 h 1268446"/>
                <a:gd name="connsiteX3" fmla="*/ 259837 w 477310"/>
                <a:gd name="connsiteY3" fmla="*/ 249470 h 1268446"/>
                <a:gd name="connsiteX4" fmla="*/ 433813 w 477310"/>
                <a:gd name="connsiteY4" fmla="*/ 249471 h 1268446"/>
                <a:gd name="connsiteX5" fmla="*/ 477310 w 477310"/>
                <a:gd name="connsiteY5" fmla="*/ 292967 h 1268446"/>
                <a:gd name="connsiteX6" fmla="*/ 477309 w 477310"/>
                <a:gd name="connsiteY6" fmla="*/ 639096 h 1268446"/>
                <a:gd name="connsiteX7" fmla="*/ 451375 w 477310"/>
                <a:gd name="connsiteY7" fmla="*/ 675318 h 1268446"/>
                <a:gd name="connsiteX8" fmla="*/ 433906 w 477310"/>
                <a:gd name="connsiteY8" fmla="*/ 1173521 h 1268446"/>
                <a:gd name="connsiteX9" fmla="*/ 338981 w 477310"/>
                <a:gd name="connsiteY9" fmla="*/ 1268446 h 1268446"/>
                <a:gd name="connsiteX10" fmla="*/ 244056 w 477310"/>
                <a:gd name="connsiteY10" fmla="*/ 1173521 h 1268446"/>
                <a:gd name="connsiteX11" fmla="*/ 237479 w 477310"/>
                <a:gd name="connsiteY11" fmla="*/ 673331 h 1268446"/>
                <a:gd name="connsiteX12" fmla="*/ 216341 w 477310"/>
                <a:gd name="connsiteY12" fmla="*/ 639097 h 1268446"/>
                <a:gd name="connsiteX13" fmla="*/ 216341 w 477310"/>
                <a:gd name="connsiteY13" fmla="*/ 397702 h 1268446"/>
                <a:gd name="connsiteX14" fmla="*/ 120398 w 477310"/>
                <a:gd name="connsiteY14" fmla="*/ 424569 h 1268446"/>
                <a:gd name="connsiteX15" fmla="*/ 42980 w 477310"/>
                <a:gd name="connsiteY15" fmla="*/ 381025 h 1268446"/>
                <a:gd name="connsiteX16" fmla="*/ 41163 w 477310"/>
                <a:gd name="connsiteY16" fmla="*/ 356464 h 1268446"/>
                <a:gd name="connsiteX17" fmla="*/ 1287 w 477310"/>
                <a:gd name="connsiteY17" fmla="*/ 133632 h 1268446"/>
                <a:gd name="connsiteX18" fmla="*/ 18494 w 477310"/>
                <a:gd name="connsiteY18" fmla="*/ 62348 h 1268446"/>
                <a:gd name="connsiteX19" fmla="*/ 102068 w 477310"/>
                <a:gd name="connsiteY19" fmla="*/ 10729 h 1268446"/>
                <a:gd name="connsiteX0" fmla="*/ 102068 w 477310"/>
                <a:gd name="connsiteY0" fmla="*/ 16267 h 1234655"/>
                <a:gd name="connsiteX1" fmla="*/ 160094 w 477310"/>
                <a:gd name="connsiteY1" fmla="*/ 249213 h 1234655"/>
                <a:gd name="connsiteX2" fmla="*/ 228390 w 477310"/>
                <a:gd name="connsiteY2" fmla="*/ 230088 h 1234655"/>
                <a:gd name="connsiteX3" fmla="*/ 259837 w 477310"/>
                <a:gd name="connsiteY3" fmla="*/ 215679 h 1234655"/>
                <a:gd name="connsiteX4" fmla="*/ 433813 w 477310"/>
                <a:gd name="connsiteY4" fmla="*/ 215680 h 1234655"/>
                <a:gd name="connsiteX5" fmla="*/ 477310 w 477310"/>
                <a:gd name="connsiteY5" fmla="*/ 259176 h 1234655"/>
                <a:gd name="connsiteX6" fmla="*/ 477309 w 477310"/>
                <a:gd name="connsiteY6" fmla="*/ 605305 h 1234655"/>
                <a:gd name="connsiteX7" fmla="*/ 451375 w 477310"/>
                <a:gd name="connsiteY7" fmla="*/ 641527 h 1234655"/>
                <a:gd name="connsiteX8" fmla="*/ 433906 w 477310"/>
                <a:gd name="connsiteY8" fmla="*/ 1139730 h 1234655"/>
                <a:gd name="connsiteX9" fmla="*/ 338981 w 477310"/>
                <a:gd name="connsiteY9" fmla="*/ 1234655 h 1234655"/>
                <a:gd name="connsiteX10" fmla="*/ 244056 w 477310"/>
                <a:gd name="connsiteY10" fmla="*/ 1139730 h 1234655"/>
                <a:gd name="connsiteX11" fmla="*/ 237479 w 477310"/>
                <a:gd name="connsiteY11" fmla="*/ 639540 h 1234655"/>
                <a:gd name="connsiteX12" fmla="*/ 216341 w 477310"/>
                <a:gd name="connsiteY12" fmla="*/ 605306 h 1234655"/>
                <a:gd name="connsiteX13" fmla="*/ 216341 w 477310"/>
                <a:gd name="connsiteY13" fmla="*/ 363911 h 1234655"/>
                <a:gd name="connsiteX14" fmla="*/ 120398 w 477310"/>
                <a:gd name="connsiteY14" fmla="*/ 390778 h 1234655"/>
                <a:gd name="connsiteX15" fmla="*/ 42980 w 477310"/>
                <a:gd name="connsiteY15" fmla="*/ 347234 h 1234655"/>
                <a:gd name="connsiteX16" fmla="*/ 41163 w 477310"/>
                <a:gd name="connsiteY16" fmla="*/ 322673 h 1234655"/>
                <a:gd name="connsiteX17" fmla="*/ 1287 w 477310"/>
                <a:gd name="connsiteY17" fmla="*/ 99841 h 1234655"/>
                <a:gd name="connsiteX18" fmla="*/ 18494 w 477310"/>
                <a:gd name="connsiteY18" fmla="*/ 28557 h 1234655"/>
                <a:gd name="connsiteX19" fmla="*/ 102068 w 477310"/>
                <a:gd name="connsiteY19" fmla="*/ 16267 h 123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7310" h="1234655">
                  <a:moveTo>
                    <a:pt x="102068" y="16267"/>
                  </a:moveTo>
                  <a:lnTo>
                    <a:pt x="160094" y="249213"/>
                  </a:lnTo>
                  <a:lnTo>
                    <a:pt x="228390" y="230088"/>
                  </a:lnTo>
                  <a:cubicBezTo>
                    <a:pt x="235851" y="221055"/>
                    <a:pt x="247217" y="215680"/>
                    <a:pt x="259837" y="215679"/>
                  </a:cubicBezTo>
                  <a:lnTo>
                    <a:pt x="433813" y="215680"/>
                  </a:lnTo>
                  <a:cubicBezTo>
                    <a:pt x="457835" y="215680"/>
                    <a:pt x="477309" y="235154"/>
                    <a:pt x="477310" y="259176"/>
                  </a:cubicBezTo>
                  <a:cubicBezTo>
                    <a:pt x="477310" y="374552"/>
                    <a:pt x="477309" y="489929"/>
                    <a:pt x="477309" y="605305"/>
                  </a:cubicBezTo>
                  <a:cubicBezTo>
                    <a:pt x="477309" y="622523"/>
                    <a:pt x="467306" y="637403"/>
                    <a:pt x="451375" y="641527"/>
                  </a:cubicBezTo>
                  <a:cubicBezTo>
                    <a:pt x="449375" y="806204"/>
                    <a:pt x="433906" y="976835"/>
                    <a:pt x="433906" y="1139730"/>
                  </a:cubicBezTo>
                  <a:cubicBezTo>
                    <a:pt x="433906" y="1192156"/>
                    <a:pt x="391407" y="1234655"/>
                    <a:pt x="338981" y="1234655"/>
                  </a:cubicBezTo>
                  <a:cubicBezTo>
                    <a:pt x="286555" y="1234654"/>
                    <a:pt x="244056" y="1192156"/>
                    <a:pt x="244056" y="1139730"/>
                  </a:cubicBezTo>
                  <a:cubicBezTo>
                    <a:pt x="241864" y="973000"/>
                    <a:pt x="239671" y="806270"/>
                    <a:pt x="237479" y="639540"/>
                  </a:cubicBezTo>
                  <a:cubicBezTo>
                    <a:pt x="224181" y="633959"/>
                    <a:pt x="216341" y="620548"/>
                    <a:pt x="216341" y="605306"/>
                  </a:cubicBezTo>
                  <a:lnTo>
                    <a:pt x="216341" y="363911"/>
                  </a:lnTo>
                  <a:lnTo>
                    <a:pt x="120398" y="390778"/>
                  </a:lnTo>
                  <a:cubicBezTo>
                    <a:pt x="86995" y="400132"/>
                    <a:pt x="52334" y="380637"/>
                    <a:pt x="42980" y="347234"/>
                  </a:cubicBezTo>
                  <a:lnTo>
                    <a:pt x="41163" y="322673"/>
                  </a:lnTo>
                  <a:cubicBezTo>
                    <a:pt x="34214" y="281441"/>
                    <a:pt x="5065" y="148860"/>
                    <a:pt x="1287" y="99841"/>
                  </a:cubicBezTo>
                  <a:cubicBezTo>
                    <a:pt x="-2491" y="50822"/>
                    <a:pt x="1697" y="42486"/>
                    <a:pt x="18494" y="28557"/>
                  </a:cubicBezTo>
                  <a:cubicBezTo>
                    <a:pt x="35291" y="14628"/>
                    <a:pt x="78468" y="-20509"/>
                    <a:pt x="102068" y="16267"/>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93" name="Freeform 92"/>
            <p:cNvSpPr/>
            <p:nvPr/>
          </p:nvSpPr>
          <p:spPr>
            <a:xfrm>
              <a:off x="1850923" y="2298290"/>
              <a:ext cx="162232" cy="100781"/>
            </a:xfrm>
            <a:custGeom>
              <a:avLst/>
              <a:gdLst>
                <a:gd name="connsiteX0" fmla="*/ 0 w 181896"/>
                <a:gd name="connsiteY0" fmla="*/ 0 h 100781"/>
                <a:gd name="connsiteX1" fmla="*/ 2458 w 181896"/>
                <a:gd name="connsiteY1" fmla="*/ 100781 h 100781"/>
                <a:gd name="connsiteX2" fmla="*/ 181896 w 181896"/>
                <a:gd name="connsiteY2" fmla="*/ 90949 h 100781"/>
                <a:gd name="connsiteX3" fmla="*/ 162232 w 181896"/>
                <a:gd name="connsiteY3" fmla="*/ 81116 h 100781"/>
                <a:gd name="connsiteX4" fmla="*/ 162232 w 181896"/>
                <a:gd name="connsiteY4" fmla="*/ 19665 h 100781"/>
                <a:gd name="connsiteX0" fmla="*/ 0 w 162232"/>
                <a:gd name="connsiteY0" fmla="*/ 0 h 100781"/>
                <a:gd name="connsiteX1" fmla="*/ 2458 w 162232"/>
                <a:gd name="connsiteY1" fmla="*/ 100781 h 100781"/>
                <a:gd name="connsiteX2" fmla="*/ 162232 w 162232"/>
                <a:gd name="connsiteY2" fmla="*/ 81116 h 100781"/>
                <a:gd name="connsiteX3" fmla="*/ 162232 w 162232"/>
                <a:gd name="connsiteY3" fmla="*/ 19665 h 100781"/>
              </a:gdLst>
              <a:ahLst/>
              <a:cxnLst>
                <a:cxn ang="0">
                  <a:pos x="connsiteX0" y="connsiteY0"/>
                </a:cxn>
                <a:cxn ang="0">
                  <a:pos x="connsiteX1" y="connsiteY1"/>
                </a:cxn>
                <a:cxn ang="0">
                  <a:pos x="connsiteX2" y="connsiteY2"/>
                </a:cxn>
                <a:cxn ang="0">
                  <a:pos x="connsiteX3" y="connsiteY3"/>
                </a:cxn>
              </a:cxnLst>
              <a:rect l="l" t="t" r="r" b="b"/>
              <a:pathLst>
                <a:path w="162232" h="100781">
                  <a:moveTo>
                    <a:pt x="0" y="0"/>
                  </a:moveTo>
                  <a:cubicBezTo>
                    <a:pt x="819" y="33594"/>
                    <a:pt x="1639" y="67187"/>
                    <a:pt x="2458" y="100781"/>
                  </a:cubicBezTo>
                  <a:lnTo>
                    <a:pt x="162232" y="81116"/>
                  </a:lnTo>
                  <a:lnTo>
                    <a:pt x="162232" y="19665"/>
                  </a:lnTo>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94" name="Trapezoid 93"/>
            <p:cNvSpPr/>
            <p:nvPr/>
          </p:nvSpPr>
          <p:spPr>
            <a:xfrm rot="5400000">
              <a:off x="1744880" y="2315001"/>
              <a:ext cx="129356" cy="60489"/>
            </a:xfrm>
            <a:prstGeom prst="trapezoid">
              <a:avLst>
                <a:gd name="adj" fmla="val 16779"/>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95" name="Trapezoid 94"/>
            <p:cNvSpPr/>
            <p:nvPr/>
          </p:nvSpPr>
          <p:spPr>
            <a:xfrm rot="16200000">
              <a:off x="2016702" y="2334964"/>
              <a:ext cx="45720" cy="27432"/>
            </a:xfrm>
            <a:prstGeom prst="trapezoid">
              <a:avLst>
                <a:gd name="adj" fmla="val 4522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grpSp>
      <p:cxnSp>
        <p:nvCxnSpPr>
          <p:cNvPr id="96" name="Straight Connector 95"/>
          <p:cNvCxnSpPr/>
          <p:nvPr/>
        </p:nvCxnSpPr>
        <p:spPr>
          <a:xfrm flipH="1" flipV="1">
            <a:off x="1050152" y="2484301"/>
            <a:ext cx="400921" cy="144814"/>
          </a:xfrm>
          <a:prstGeom prst="line">
            <a:avLst/>
          </a:prstGeom>
          <a:ln w="1905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a:off x="1050152" y="2743424"/>
            <a:ext cx="400921" cy="144814"/>
          </a:xfrm>
          <a:prstGeom prst="line">
            <a:avLst/>
          </a:prstGeom>
          <a:ln w="1905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2074056" y="2798519"/>
            <a:ext cx="763410" cy="244636"/>
          </a:xfrm>
          <a:prstGeom prst="line">
            <a:avLst/>
          </a:prstGeom>
          <a:ln w="28575" cmpd="sng">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sp>
        <p:nvSpPr>
          <p:cNvPr id="99" name="Oval 98"/>
          <p:cNvSpPr/>
          <p:nvPr/>
        </p:nvSpPr>
        <p:spPr>
          <a:xfrm>
            <a:off x="1762269" y="2949933"/>
            <a:ext cx="311787" cy="31178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000" b="1" dirty="0" smtClean="0">
                <a:solidFill>
                  <a:prstClr val="white"/>
                </a:solidFill>
              </a:rPr>
              <a:t>1</a:t>
            </a:r>
            <a:endParaRPr lang="en-US" b="1" dirty="0">
              <a:solidFill>
                <a:prstClr val="white"/>
              </a:solidFill>
            </a:endParaRPr>
          </a:p>
        </p:txBody>
      </p:sp>
      <p:sp>
        <p:nvSpPr>
          <p:cNvPr id="100" name="Oval 99"/>
          <p:cNvSpPr/>
          <p:nvPr/>
        </p:nvSpPr>
        <p:spPr>
          <a:xfrm>
            <a:off x="2866637" y="2557567"/>
            <a:ext cx="311787" cy="31178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000" b="1" dirty="0" smtClean="0">
                <a:solidFill>
                  <a:prstClr val="white"/>
                </a:solidFill>
              </a:rPr>
              <a:t>2</a:t>
            </a:r>
            <a:endParaRPr lang="en-US" b="1" dirty="0">
              <a:solidFill>
                <a:prstClr val="white"/>
              </a:solidFill>
            </a:endParaRPr>
          </a:p>
        </p:txBody>
      </p:sp>
      <p:sp>
        <p:nvSpPr>
          <p:cNvPr id="101" name="Oval 100"/>
          <p:cNvSpPr/>
          <p:nvPr/>
        </p:nvSpPr>
        <p:spPr>
          <a:xfrm>
            <a:off x="5111421" y="2377730"/>
            <a:ext cx="311787" cy="31178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000" b="1" dirty="0" smtClean="0">
                <a:solidFill>
                  <a:prstClr val="white"/>
                </a:solidFill>
              </a:rPr>
              <a:t>3</a:t>
            </a:r>
            <a:endParaRPr lang="en-US" b="1" dirty="0">
              <a:solidFill>
                <a:prstClr val="white"/>
              </a:solidFill>
            </a:endParaRPr>
          </a:p>
        </p:txBody>
      </p:sp>
      <p:sp>
        <p:nvSpPr>
          <p:cNvPr id="102" name="Oval 101"/>
          <p:cNvSpPr/>
          <p:nvPr/>
        </p:nvSpPr>
        <p:spPr>
          <a:xfrm>
            <a:off x="4723078" y="3161908"/>
            <a:ext cx="311787" cy="31178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000" b="1" dirty="0" smtClean="0">
                <a:solidFill>
                  <a:prstClr val="white"/>
                </a:solidFill>
              </a:rPr>
              <a:t>4</a:t>
            </a:r>
            <a:endParaRPr lang="en-US" b="1" dirty="0">
              <a:solidFill>
                <a:prstClr val="white"/>
              </a:solidFill>
            </a:endParaRPr>
          </a:p>
        </p:txBody>
      </p:sp>
      <p:sp>
        <p:nvSpPr>
          <p:cNvPr id="103" name="Oval 102"/>
          <p:cNvSpPr/>
          <p:nvPr/>
        </p:nvSpPr>
        <p:spPr>
          <a:xfrm>
            <a:off x="5544077" y="3161908"/>
            <a:ext cx="311787" cy="31178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000" b="1" dirty="0" smtClean="0">
                <a:solidFill>
                  <a:prstClr val="white"/>
                </a:solidFill>
              </a:rPr>
              <a:t>5</a:t>
            </a:r>
            <a:endParaRPr lang="en-US" b="1" dirty="0">
              <a:solidFill>
                <a:prstClr val="white"/>
              </a:solidFill>
            </a:endParaRPr>
          </a:p>
        </p:txBody>
      </p:sp>
      <p:sp>
        <p:nvSpPr>
          <p:cNvPr id="104" name="Oval 103"/>
          <p:cNvSpPr/>
          <p:nvPr/>
        </p:nvSpPr>
        <p:spPr>
          <a:xfrm>
            <a:off x="5111421" y="4095378"/>
            <a:ext cx="311787" cy="31178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000" b="1" dirty="0" smtClean="0">
                <a:solidFill>
                  <a:prstClr val="white"/>
                </a:solidFill>
              </a:rPr>
              <a:t>7</a:t>
            </a:r>
            <a:endParaRPr lang="en-US" b="1" dirty="0">
              <a:solidFill>
                <a:prstClr val="white"/>
              </a:solidFill>
            </a:endParaRPr>
          </a:p>
        </p:txBody>
      </p:sp>
      <p:sp>
        <p:nvSpPr>
          <p:cNvPr id="105" name="Freeform 104"/>
          <p:cNvSpPr/>
          <p:nvPr/>
        </p:nvSpPr>
        <p:spPr>
          <a:xfrm>
            <a:off x="6260951" y="1464203"/>
            <a:ext cx="1564987" cy="1720066"/>
          </a:xfrm>
          <a:custGeom>
            <a:avLst/>
            <a:gdLst>
              <a:gd name="connsiteX0" fmla="*/ 0 w 1494693"/>
              <a:gd name="connsiteY0" fmla="*/ 0 h 1735015"/>
              <a:gd name="connsiteX1" fmla="*/ 1494693 w 1494693"/>
              <a:gd name="connsiteY1" fmla="*/ 973015 h 1735015"/>
              <a:gd name="connsiteX2" fmla="*/ 1459523 w 1494693"/>
              <a:gd name="connsiteY2" fmla="*/ 1060938 h 1735015"/>
              <a:gd name="connsiteX3" fmla="*/ 885093 w 1494693"/>
              <a:gd name="connsiteY3" fmla="*/ 1060938 h 1735015"/>
              <a:gd name="connsiteX4" fmla="*/ 885093 w 1494693"/>
              <a:gd name="connsiteY4" fmla="*/ 1735015 h 1735015"/>
              <a:gd name="connsiteX5" fmla="*/ 879231 w 1494693"/>
              <a:gd name="connsiteY5" fmla="*/ 1735015 h 1735015"/>
              <a:gd name="connsiteX0" fmla="*/ 0 w 1617267"/>
              <a:gd name="connsiteY0" fmla="*/ 0 h 1735015"/>
              <a:gd name="connsiteX1" fmla="*/ 1494693 w 1617267"/>
              <a:gd name="connsiteY1" fmla="*/ 973015 h 1735015"/>
              <a:gd name="connsiteX2" fmla="*/ 1459523 w 1617267"/>
              <a:gd name="connsiteY2" fmla="*/ 1060938 h 1735015"/>
              <a:gd name="connsiteX3" fmla="*/ 885093 w 1617267"/>
              <a:gd name="connsiteY3" fmla="*/ 1060938 h 1735015"/>
              <a:gd name="connsiteX4" fmla="*/ 885093 w 1617267"/>
              <a:gd name="connsiteY4" fmla="*/ 1735015 h 1735015"/>
              <a:gd name="connsiteX5" fmla="*/ 879231 w 1617267"/>
              <a:gd name="connsiteY5" fmla="*/ 1735015 h 1735015"/>
              <a:gd name="connsiteX0" fmla="*/ 0 w 1601902"/>
              <a:gd name="connsiteY0" fmla="*/ 0 h 1735015"/>
              <a:gd name="connsiteX1" fmla="*/ 1494693 w 1601902"/>
              <a:gd name="connsiteY1" fmla="*/ 973015 h 1735015"/>
              <a:gd name="connsiteX2" fmla="*/ 1459523 w 1601902"/>
              <a:gd name="connsiteY2" fmla="*/ 1060938 h 1735015"/>
              <a:gd name="connsiteX3" fmla="*/ 885093 w 1601902"/>
              <a:gd name="connsiteY3" fmla="*/ 1060938 h 1735015"/>
              <a:gd name="connsiteX4" fmla="*/ 885093 w 1601902"/>
              <a:gd name="connsiteY4" fmla="*/ 1735015 h 1735015"/>
              <a:gd name="connsiteX5" fmla="*/ 879231 w 1601902"/>
              <a:gd name="connsiteY5" fmla="*/ 1735015 h 1735015"/>
              <a:gd name="connsiteX0" fmla="*/ 0 w 1601902"/>
              <a:gd name="connsiteY0" fmla="*/ 0 h 1735015"/>
              <a:gd name="connsiteX1" fmla="*/ 1494693 w 1601902"/>
              <a:gd name="connsiteY1" fmla="*/ 973015 h 1735015"/>
              <a:gd name="connsiteX2" fmla="*/ 1459523 w 1601902"/>
              <a:gd name="connsiteY2" fmla="*/ 1060938 h 1735015"/>
              <a:gd name="connsiteX3" fmla="*/ 885093 w 1601902"/>
              <a:gd name="connsiteY3" fmla="*/ 1060938 h 1735015"/>
              <a:gd name="connsiteX4" fmla="*/ 885093 w 1601902"/>
              <a:gd name="connsiteY4" fmla="*/ 1735015 h 1735015"/>
              <a:gd name="connsiteX5" fmla="*/ 879231 w 1601902"/>
              <a:gd name="connsiteY5" fmla="*/ 1735015 h 1735015"/>
              <a:gd name="connsiteX0" fmla="*/ 0 w 1601367"/>
              <a:gd name="connsiteY0" fmla="*/ 0 h 1735015"/>
              <a:gd name="connsiteX1" fmla="*/ 1494693 w 1601367"/>
              <a:gd name="connsiteY1" fmla="*/ 973015 h 1735015"/>
              <a:gd name="connsiteX2" fmla="*/ 1459523 w 1601367"/>
              <a:gd name="connsiteY2" fmla="*/ 1060938 h 1735015"/>
              <a:gd name="connsiteX3" fmla="*/ 885093 w 1601367"/>
              <a:gd name="connsiteY3" fmla="*/ 1060938 h 1735015"/>
              <a:gd name="connsiteX4" fmla="*/ 885093 w 1601367"/>
              <a:gd name="connsiteY4" fmla="*/ 1735015 h 1735015"/>
              <a:gd name="connsiteX5" fmla="*/ 879231 w 1601367"/>
              <a:gd name="connsiteY5" fmla="*/ 1735015 h 1735015"/>
              <a:gd name="connsiteX0" fmla="*/ 0 w 1533892"/>
              <a:gd name="connsiteY0" fmla="*/ 0 h 1735015"/>
              <a:gd name="connsiteX1" fmla="*/ 1494693 w 1533892"/>
              <a:gd name="connsiteY1" fmla="*/ 973015 h 1735015"/>
              <a:gd name="connsiteX2" fmla="*/ 1459523 w 1533892"/>
              <a:gd name="connsiteY2" fmla="*/ 1060938 h 1735015"/>
              <a:gd name="connsiteX3" fmla="*/ 885093 w 1533892"/>
              <a:gd name="connsiteY3" fmla="*/ 1060938 h 1735015"/>
              <a:gd name="connsiteX4" fmla="*/ 885093 w 1533892"/>
              <a:gd name="connsiteY4" fmla="*/ 1735015 h 1735015"/>
              <a:gd name="connsiteX5" fmla="*/ 879231 w 1533892"/>
              <a:gd name="connsiteY5" fmla="*/ 1735015 h 1735015"/>
              <a:gd name="connsiteX0" fmla="*/ 0 w 1543858"/>
              <a:gd name="connsiteY0" fmla="*/ 0 h 1720066"/>
              <a:gd name="connsiteX1" fmla="*/ 1504659 w 1543858"/>
              <a:gd name="connsiteY1" fmla="*/ 958066 h 1720066"/>
              <a:gd name="connsiteX2" fmla="*/ 1469489 w 1543858"/>
              <a:gd name="connsiteY2" fmla="*/ 1045989 h 1720066"/>
              <a:gd name="connsiteX3" fmla="*/ 895059 w 1543858"/>
              <a:gd name="connsiteY3" fmla="*/ 1045989 h 1720066"/>
              <a:gd name="connsiteX4" fmla="*/ 895059 w 1543858"/>
              <a:gd name="connsiteY4" fmla="*/ 1720066 h 1720066"/>
              <a:gd name="connsiteX5" fmla="*/ 889197 w 1543858"/>
              <a:gd name="connsiteY5" fmla="*/ 1720066 h 1720066"/>
              <a:gd name="connsiteX0" fmla="*/ 0 w 1559483"/>
              <a:gd name="connsiteY0" fmla="*/ 0 h 1720066"/>
              <a:gd name="connsiteX1" fmla="*/ 1502168 w 1559483"/>
              <a:gd name="connsiteY1" fmla="*/ 963050 h 1720066"/>
              <a:gd name="connsiteX2" fmla="*/ 1469489 w 1559483"/>
              <a:gd name="connsiteY2" fmla="*/ 1045989 h 1720066"/>
              <a:gd name="connsiteX3" fmla="*/ 895059 w 1559483"/>
              <a:gd name="connsiteY3" fmla="*/ 1045989 h 1720066"/>
              <a:gd name="connsiteX4" fmla="*/ 895059 w 1559483"/>
              <a:gd name="connsiteY4" fmla="*/ 1720066 h 1720066"/>
              <a:gd name="connsiteX5" fmla="*/ 889197 w 1559483"/>
              <a:gd name="connsiteY5" fmla="*/ 1720066 h 1720066"/>
              <a:gd name="connsiteX0" fmla="*/ 0 w 1542223"/>
              <a:gd name="connsiteY0" fmla="*/ 0 h 1720066"/>
              <a:gd name="connsiteX1" fmla="*/ 1502168 w 1542223"/>
              <a:gd name="connsiteY1" fmla="*/ 963050 h 1720066"/>
              <a:gd name="connsiteX2" fmla="*/ 1469489 w 1542223"/>
              <a:gd name="connsiteY2" fmla="*/ 1045989 h 1720066"/>
              <a:gd name="connsiteX3" fmla="*/ 895059 w 1542223"/>
              <a:gd name="connsiteY3" fmla="*/ 1045989 h 1720066"/>
              <a:gd name="connsiteX4" fmla="*/ 895059 w 1542223"/>
              <a:gd name="connsiteY4" fmla="*/ 1720066 h 1720066"/>
              <a:gd name="connsiteX5" fmla="*/ 889197 w 1542223"/>
              <a:gd name="connsiteY5" fmla="*/ 1720066 h 1720066"/>
              <a:gd name="connsiteX0" fmla="*/ 0 w 1557874"/>
              <a:gd name="connsiteY0" fmla="*/ 0 h 1720066"/>
              <a:gd name="connsiteX1" fmla="*/ 1502168 w 1557874"/>
              <a:gd name="connsiteY1" fmla="*/ 963050 h 1720066"/>
              <a:gd name="connsiteX2" fmla="*/ 1469489 w 1557874"/>
              <a:gd name="connsiteY2" fmla="*/ 1045989 h 1720066"/>
              <a:gd name="connsiteX3" fmla="*/ 895059 w 1557874"/>
              <a:gd name="connsiteY3" fmla="*/ 1045989 h 1720066"/>
              <a:gd name="connsiteX4" fmla="*/ 895059 w 1557874"/>
              <a:gd name="connsiteY4" fmla="*/ 1720066 h 1720066"/>
              <a:gd name="connsiteX5" fmla="*/ 889197 w 1557874"/>
              <a:gd name="connsiteY5" fmla="*/ 1720066 h 1720066"/>
              <a:gd name="connsiteX0" fmla="*/ 0 w 1564987"/>
              <a:gd name="connsiteY0" fmla="*/ 0 h 1720066"/>
              <a:gd name="connsiteX1" fmla="*/ 1502168 w 1564987"/>
              <a:gd name="connsiteY1" fmla="*/ 963050 h 1720066"/>
              <a:gd name="connsiteX2" fmla="*/ 1469489 w 1564987"/>
              <a:gd name="connsiteY2" fmla="*/ 1045989 h 1720066"/>
              <a:gd name="connsiteX3" fmla="*/ 895059 w 1564987"/>
              <a:gd name="connsiteY3" fmla="*/ 1045989 h 1720066"/>
              <a:gd name="connsiteX4" fmla="*/ 895059 w 1564987"/>
              <a:gd name="connsiteY4" fmla="*/ 1720066 h 1720066"/>
              <a:gd name="connsiteX5" fmla="*/ 889197 w 1564987"/>
              <a:gd name="connsiteY5" fmla="*/ 1720066 h 172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4987" h="1720066">
                <a:moveTo>
                  <a:pt x="0" y="0"/>
                </a:moveTo>
                <a:lnTo>
                  <a:pt x="1502168" y="963050"/>
                </a:lnTo>
                <a:cubicBezTo>
                  <a:pt x="1551081" y="1010313"/>
                  <a:pt x="1629288" y="1043889"/>
                  <a:pt x="1469489" y="1045989"/>
                </a:cubicBezTo>
                <a:cubicBezTo>
                  <a:pt x="1309690" y="1048089"/>
                  <a:pt x="1086536" y="1045989"/>
                  <a:pt x="895059" y="1045989"/>
                </a:cubicBezTo>
                <a:lnTo>
                  <a:pt x="895059" y="1720066"/>
                </a:lnTo>
                <a:lnTo>
                  <a:pt x="889197" y="1720066"/>
                </a:lnTo>
              </a:path>
            </a:pathLst>
          </a:custGeom>
          <a:noFill/>
          <a:ln w="38100">
            <a:solidFill>
              <a:schemeClr val="accent1"/>
            </a:solidFill>
            <a:headEnd type="triangl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cxnSp>
        <p:nvCxnSpPr>
          <p:cNvPr id="106" name="Straight Connector 105"/>
          <p:cNvCxnSpPr/>
          <p:nvPr/>
        </p:nvCxnSpPr>
        <p:spPr>
          <a:xfrm flipV="1">
            <a:off x="3178424" y="2110625"/>
            <a:ext cx="1624189" cy="539998"/>
          </a:xfrm>
          <a:prstGeom prst="line">
            <a:avLst/>
          </a:prstGeom>
          <a:ln w="28575" cmpd="sng">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flipV="1">
            <a:off x="5525988" y="2312422"/>
            <a:ext cx="133387" cy="430346"/>
          </a:xfrm>
          <a:prstGeom prst="line">
            <a:avLst/>
          </a:prstGeom>
          <a:ln w="28575" cmpd="sng">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2109087" y="3049903"/>
            <a:ext cx="2377440" cy="29360"/>
          </a:xfrm>
          <a:prstGeom prst="line">
            <a:avLst/>
          </a:prstGeom>
          <a:ln w="28575" cmpd="sng">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a:off x="780766" y="3392012"/>
            <a:ext cx="734778" cy="12640"/>
          </a:xfrm>
          <a:prstGeom prst="line">
            <a:avLst/>
          </a:prstGeom>
          <a:ln w="28575" cmpd="sng">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a:off x="5679785" y="2130417"/>
            <a:ext cx="1286028" cy="0"/>
          </a:xfrm>
          <a:prstGeom prst="line">
            <a:avLst/>
          </a:prstGeom>
          <a:ln w="28575" cmpd="sng">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5267314" y="2718612"/>
            <a:ext cx="0" cy="911725"/>
          </a:xfrm>
          <a:prstGeom prst="line">
            <a:avLst/>
          </a:prstGeom>
          <a:ln w="28575" cmpd="sng">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5267314" y="3923925"/>
            <a:ext cx="0" cy="130159"/>
          </a:xfrm>
          <a:prstGeom prst="line">
            <a:avLst/>
          </a:prstGeom>
          <a:ln w="28575" cmpd="sng">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sp>
        <p:nvSpPr>
          <p:cNvPr id="113" name="Oval 112"/>
          <p:cNvSpPr/>
          <p:nvPr/>
        </p:nvSpPr>
        <p:spPr>
          <a:xfrm>
            <a:off x="7096174" y="1964908"/>
            <a:ext cx="311787" cy="31178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2000" b="1" dirty="0" smtClean="0">
                <a:solidFill>
                  <a:prstClr val="white"/>
                </a:solidFill>
              </a:rPr>
              <a:t>6</a:t>
            </a:r>
            <a:endParaRPr lang="en-US" b="1" dirty="0">
              <a:solidFill>
                <a:prstClr val="white"/>
              </a:solidFill>
            </a:endParaRPr>
          </a:p>
        </p:txBody>
      </p:sp>
      <p:cxnSp>
        <p:nvCxnSpPr>
          <p:cNvPr id="114" name="Straight Connector 113"/>
          <p:cNvCxnSpPr/>
          <p:nvPr/>
        </p:nvCxnSpPr>
        <p:spPr>
          <a:xfrm flipV="1">
            <a:off x="4856949" y="2312422"/>
            <a:ext cx="133387" cy="430346"/>
          </a:xfrm>
          <a:prstGeom prst="line">
            <a:avLst/>
          </a:prstGeom>
          <a:ln w="28575" cmpd="sng">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86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803" y="4710989"/>
            <a:ext cx="6781191" cy="4325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smtClean="0"/>
              <a:t>Helion Managed Virtual Private Cloud</a:t>
            </a:r>
            <a:endParaRPr lang="en-US" dirty="0"/>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5" y="1208138"/>
            <a:ext cx="6449560" cy="371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18" y="764270"/>
            <a:ext cx="5229392" cy="38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70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62548" y="3825894"/>
            <a:ext cx="8981452" cy="1226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itle 44"/>
          <p:cNvSpPr>
            <a:spLocks noGrp="1"/>
          </p:cNvSpPr>
          <p:nvPr>
            <p:ph type="title"/>
          </p:nvPr>
        </p:nvSpPr>
        <p:spPr/>
        <p:txBody>
          <a:bodyPr/>
          <a:lstStyle/>
          <a:p>
            <a:r>
              <a:rPr lang="en-US" dirty="0"/>
              <a:t>Why HP for </a:t>
            </a:r>
            <a:r>
              <a:rPr lang="en-US" dirty="0" smtClean="0"/>
              <a:t>business </a:t>
            </a:r>
            <a:r>
              <a:rPr lang="en-US" dirty="0"/>
              <a:t>critical workloads?</a:t>
            </a:r>
          </a:p>
        </p:txBody>
      </p:sp>
      <p:sp>
        <p:nvSpPr>
          <p:cNvPr id="5" name="Rectangle 4"/>
          <p:cNvSpPr/>
          <p:nvPr/>
        </p:nvSpPr>
        <p:spPr>
          <a:xfrm>
            <a:off x="342290" y="781785"/>
            <a:ext cx="914400" cy="7772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342290" y="1604745"/>
            <a:ext cx="914400" cy="7772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342290" y="2420085"/>
            <a:ext cx="914400" cy="7772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42290" y="3243045"/>
            <a:ext cx="914400" cy="7772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42290" y="4073625"/>
            <a:ext cx="914400" cy="7772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42030" y="661963"/>
            <a:ext cx="892679" cy="1107996"/>
          </a:xfrm>
          <a:prstGeom prst="rect">
            <a:avLst/>
          </a:prstGeom>
          <a:noFill/>
        </p:spPr>
        <p:txBody>
          <a:bodyPr wrap="square" rtlCol="0">
            <a:spAutoFit/>
          </a:bodyPr>
          <a:lstStyle/>
          <a:p>
            <a:pPr marL="0" algn="ctr" defTabSz="430213">
              <a:spcAft>
                <a:spcPts val="400"/>
              </a:spcAft>
              <a:buSzPct val="100000"/>
            </a:pPr>
            <a:r>
              <a:rPr lang="en-US" sz="6600" b="1" dirty="0" smtClean="0">
                <a:solidFill>
                  <a:schemeClr val="bg1"/>
                </a:solidFill>
                <a:latin typeface="HP Simplified" pitchFamily="34" charset="0"/>
                <a:cs typeface="HP Simplified" pitchFamily="34" charset="0"/>
              </a:rPr>
              <a:t>1</a:t>
            </a:r>
            <a:endParaRPr lang="en-US" sz="8800" b="1" dirty="0" smtClean="0">
              <a:solidFill>
                <a:schemeClr val="bg1"/>
              </a:solidFill>
              <a:latin typeface="HP Simplified" pitchFamily="34" charset="0"/>
              <a:cs typeface="HP Simplified" pitchFamily="34" charset="0"/>
            </a:endParaRPr>
          </a:p>
        </p:txBody>
      </p:sp>
      <p:sp>
        <p:nvSpPr>
          <p:cNvPr id="11" name="TextBox 10"/>
          <p:cNvSpPr txBox="1"/>
          <p:nvPr/>
        </p:nvSpPr>
        <p:spPr>
          <a:xfrm>
            <a:off x="356660" y="1416826"/>
            <a:ext cx="892679" cy="1107996"/>
          </a:xfrm>
          <a:prstGeom prst="rect">
            <a:avLst/>
          </a:prstGeom>
          <a:noFill/>
        </p:spPr>
        <p:txBody>
          <a:bodyPr wrap="square" rtlCol="0">
            <a:spAutoFit/>
          </a:bodyPr>
          <a:lstStyle/>
          <a:p>
            <a:pPr marL="0" algn="ctr" defTabSz="430213">
              <a:spcAft>
                <a:spcPts val="400"/>
              </a:spcAft>
              <a:buSzPct val="100000"/>
            </a:pPr>
            <a:r>
              <a:rPr lang="en-US" sz="6600" b="1" dirty="0" smtClean="0">
                <a:solidFill>
                  <a:schemeClr val="bg1"/>
                </a:solidFill>
                <a:latin typeface="HP Simplified" pitchFamily="34" charset="0"/>
                <a:cs typeface="HP Simplified" pitchFamily="34" charset="0"/>
              </a:rPr>
              <a:t>2</a:t>
            </a:r>
            <a:endParaRPr lang="en-US" sz="8800" b="1" dirty="0" smtClean="0">
              <a:solidFill>
                <a:schemeClr val="bg1"/>
              </a:solidFill>
              <a:latin typeface="HP Simplified" pitchFamily="34" charset="0"/>
              <a:cs typeface="HP Simplified" pitchFamily="34" charset="0"/>
            </a:endParaRPr>
          </a:p>
        </p:txBody>
      </p:sp>
      <p:sp>
        <p:nvSpPr>
          <p:cNvPr id="12" name="TextBox 11"/>
          <p:cNvSpPr txBox="1"/>
          <p:nvPr/>
        </p:nvSpPr>
        <p:spPr>
          <a:xfrm>
            <a:off x="356660" y="2231720"/>
            <a:ext cx="892679" cy="1107996"/>
          </a:xfrm>
          <a:prstGeom prst="rect">
            <a:avLst/>
          </a:prstGeom>
          <a:noFill/>
        </p:spPr>
        <p:txBody>
          <a:bodyPr wrap="square" rtlCol="0">
            <a:spAutoFit/>
          </a:bodyPr>
          <a:lstStyle/>
          <a:p>
            <a:pPr marL="0" algn="ctr" defTabSz="430213">
              <a:spcAft>
                <a:spcPts val="400"/>
              </a:spcAft>
              <a:buSzPct val="100000"/>
            </a:pPr>
            <a:r>
              <a:rPr lang="en-US" sz="6600" b="1" dirty="0" smtClean="0">
                <a:solidFill>
                  <a:schemeClr val="bg1"/>
                </a:solidFill>
                <a:latin typeface="HP Simplified" pitchFamily="34" charset="0"/>
                <a:cs typeface="HP Simplified" pitchFamily="34" charset="0"/>
              </a:rPr>
              <a:t>3</a:t>
            </a:r>
            <a:endParaRPr lang="en-US" sz="8800" b="1" dirty="0" smtClean="0">
              <a:solidFill>
                <a:schemeClr val="bg1"/>
              </a:solidFill>
              <a:latin typeface="HP Simplified" pitchFamily="34" charset="0"/>
              <a:cs typeface="HP Simplified" pitchFamily="34" charset="0"/>
            </a:endParaRPr>
          </a:p>
        </p:txBody>
      </p:sp>
      <p:sp>
        <p:nvSpPr>
          <p:cNvPr id="13" name="TextBox 12"/>
          <p:cNvSpPr txBox="1"/>
          <p:nvPr/>
        </p:nvSpPr>
        <p:spPr>
          <a:xfrm>
            <a:off x="356660" y="3052418"/>
            <a:ext cx="892679" cy="1107996"/>
          </a:xfrm>
          <a:prstGeom prst="rect">
            <a:avLst/>
          </a:prstGeom>
          <a:noFill/>
        </p:spPr>
        <p:txBody>
          <a:bodyPr wrap="square" rtlCol="0">
            <a:spAutoFit/>
          </a:bodyPr>
          <a:lstStyle/>
          <a:p>
            <a:pPr marL="0" algn="ctr" defTabSz="430213">
              <a:spcAft>
                <a:spcPts val="400"/>
              </a:spcAft>
              <a:buSzPct val="100000"/>
            </a:pPr>
            <a:r>
              <a:rPr lang="en-US" sz="6600" b="1" dirty="0" smtClean="0">
                <a:solidFill>
                  <a:schemeClr val="bg1"/>
                </a:solidFill>
                <a:latin typeface="HP Simplified" pitchFamily="34" charset="0"/>
                <a:cs typeface="HP Simplified" pitchFamily="34" charset="0"/>
              </a:rPr>
              <a:t>4</a:t>
            </a:r>
            <a:endParaRPr lang="en-US" sz="8800" b="1" dirty="0" smtClean="0">
              <a:solidFill>
                <a:schemeClr val="bg1"/>
              </a:solidFill>
              <a:latin typeface="HP Simplified" pitchFamily="34" charset="0"/>
              <a:cs typeface="HP Simplified" pitchFamily="34" charset="0"/>
            </a:endParaRPr>
          </a:p>
        </p:txBody>
      </p:sp>
      <p:sp>
        <p:nvSpPr>
          <p:cNvPr id="14" name="TextBox 13"/>
          <p:cNvSpPr txBox="1"/>
          <p:nvPr/>
        </p:nvSpPr>
        <p:spPr>
          <a:xfrm>
            <a:off x="356660" y="3885260"/>
            <a:ext cx="892679" cy="1107996"/>
          </a:xfrm>
          <a:prstGeom prst="rect">
            <a:avLst/>
          </a:prstGeom>
          <a:noFill/>
        </p:spPr>
        <p:txBody>
          <a:bodyPr wrap="square" rtlCol="0">
            <a:spAutoFit/>
          </a:bodyPr>
          <a:lstStyle/>
          <a:p>
            <a:pPr marL="0" algn="ctr" defTabSz="430213">
              <a:spcAft>
                <a:spcPts val="400"/>
              </a:spcAft>
              <a:buSzPct val="100000"/>
            </a:pPr>
            <a:r>
              <a:rPr lang="en-US" sz="6600" b="1" dirty="0" smtClean="0">
                <a:solidFill>
                  <a:schemeClr val="bg1"/>
                </a:solidFill>
                <a:latin typeface="HP Simplified" pitchFamily="34" charset="0"/>
                <a:cs typeface="HP Simplified" pitchFamily="34" charset="0"/>
              </a:rPr>
              <a:t>5</a:t>
            </a:r>
            <a:endParaRPr lang="en-US" sz="8800" b="1" dirty="0" smtClean="0">
              <a:solidFill>
                <a:schemeClr val="bg1"/>
              </a:solidFill>
              <a:latin typeface="HP Simplified" pitchFamily="34" charset="0"/>
              <a:cs typeface="HP Simplified" pitchFamily="34" charset="0"/>
            </a:endParaRPr>
          </a:p>
        </p:txBody>
      </p:sp>
      <p:sp>
        <p:nvSpPr>
          <p:cNvPr id="16" name="Rectangle 15"/>
          <p:cNvSpPr/>
          <p:nvPr/>
        </p:nvSpPr>
        <p:spPr>
          <a:xfrm>
            <a:off x="4579010" y="786697"/>
            <a:ext cx="914400" cy="7772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4579010" y="1609657"/>
            <a:ext cx="914400" cy="7772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4579010" y="2424997"/>
            <a:ext cx="914400" cy="7772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4579010" y="3247957"/>
            <a:ext cx="914400" cy="7772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4579010" y="4078537"/>
            <a:ext cx="914400" cy="7772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4577454" y="666875"/>
            <a:ext cx="892679" cy="1107996"/>
          </a:xfrm>
          <a:prstGeom prst="rect">
            <a:avLst/>
          </a:prstGeom>
          <a:noFill/>
        </p:spPr>
        <p:txBody>
          <a:bodyPr wrap="square" rtlCol="0">
            <a:spAutoFit/>
          </a:bodyPr>
          <a:lstStyle/>
          <a:p>
            <a:pPr marL="0" algn="ctr" defTabSz="430213">
              <a:spcAft>
                <a:spcPts val="400"/>
              </a:spcAft>
              <a:buSzPct val="100000"/>
            </a:pPr>
            <a:r>
              <a:rPr lang="en-US" sz="6600" b="1" dirty="0" smtClean="0">
                <a:solidFill>
                  <a:schemeClr val="bg1"/>
                </a:solidFill>
                <a:latin typeface="+mn-lt"/>
                <a:cs typeface="HP Simplified" pitchFamily="34" charset="0"/>
              </a:rPr>
              <a:t>6</a:t>
            </a:r>
            <a:endParaRPr lang="en-US" sz="8800" b="1" dirty="0" smtClean="0">
              <a:solidFill>
                <a:schemeClr val="bg1"/>
              </a:solidFill>
              <a:latin typeface="+mn-lt"/>
              <a:cs typeface="HP Simplified" pitchFamily="34" charset="0"/>
            </a:endParaRPr>
          </a:p>
        </p:txBody>
      </p:sp>
      <p:sp>
        <p:nvSpPr>
          <p:cNvPr id="22" name="TextBox 21"/>
          <p:cNvSpPr txBox="1"/>
          <p:nvPr/>
        </p:nvSpPr>
        <p:spPr>
          <a:xfrm>
            <a:off x="4592084" y="1414423"/>
            <a:ext cx="892679" cy="1107996"/>
          </a:xfrm>
          <a:prstGeom prst="rect">
            <a:avLst/>
          </a:prstGeom>
          <a:noFill/>
        </p:spPr>
        <p:txBody>
          <a:bodyPr wrap="square" rtlCol="0">
            <a:spAutoFit/>
          </a:bodyPr>
          <a:lstStyle/>
          <a:p>
            <a:pPr marL="0" algn="ctr" defTabSz="430213">
              <a:spcAft>
                <a:spcPts val="400"/>
              </a:spcAft>
              <a:buSzPct val="100000"/>
            </a:pPr>
            <a:r>
              <a:rPr lang="en-US" sz="6600" b="1" dirty="0" smtClean="0">
                <a:solidFill>
                  <a:schemeClr val="bg1"/>
                </a:solidFill>
                <a:latin typeface="+mn-lt"/>
                <a:cs typeface="HP Simplified" pitchFamily="34" charset="0"/>
              </a:rPr>
              <a:t>7</a:t>
            </a:r>
            <a:endParaRPr lang="en-US" sz="8800" b="1" dirty="0" smtClean="0">
              <a:solidFill>
                <a:schemeClr val="bg1"/>
              </a:solidFill>
              <a:latin typeface="+mn-lt"/>
              <a:cs typeface="HP Simplified" pitchFamily="34" charset="0"/>
            </a:endParaRPr>
          </a:p>
        </p:txBody>
      </p:sp>
      <p:sp>
        <p:nvSpPr>
          <p:cNvPr id="23" name="TextBox 22"/>
          <p:cNvSpPr txBox="1"/>
          <p:nvPr/>
        </p:nvSpPr>
        <p:spPr>
          <a:xfrm>
            <a:off x="4592084" y="2229317"/>
            <a:ext cx="892679" cy="1107996"/>
          </a:xfrm>
          <a:prstGeom prst="rect">
            <a:avLst/>
          </a:prstGeom>
          <a:noFill/>
        </p:spPr>
        <p:txBody>
          <a:bodyPr wrap="square" rtlCol="0">
            <a:spAutoFit/>
          </a:bodyPr>
          <a:lstStyle/>
          <a:p>
            <a:pPr marL="0" algn="ctr" defTabSz="430213">
              <a:spcAft>
                <a:spcPts val="400"/>
              </a:spcAft>
              <a:buSzPct val="100000"/>
            </a:pPr>
            <a:r>
              <a:rPr lang="en-US" sz="6600" b="1" dirty="0" smtClean="0">
                <a:solidFill>
                  <a:schemeClr val="bg1"/>
                </a:solidFill>
                <a:latin typeface="+mn-lt"/>
                <a:cs typeface="HP Simplified" pitchFamily="34" charset="0"/>
              </a:rPr>
              <a:t>8</a:t>
            </a:r>
            <a:endParaRPr lang="en-US" sz="8800" b="1" dirty="0" smtClean="0">
              <a:solidFill>
                <a:schemeClr val="bg1"/>
              </a:solidFill>
              <a:latin typeface="+mn-lt"/>
              <a:cs typeface="HP Simplified" pitchFamily="34" charset="0"/>
            </a:endParaRPr>
          </a:p>
        </p:txBody>
      </p:sp>
      <p:sp>
        <p:nvSpPr>
          <p:cNvPr id="24" name="TextBox 23"/>
          <p:cNvSpPr txBox="1"/>
          <p:nvPr/>
        </p:nvSpPr>
        <p:spPr>
          <a:xfrm>
            <a:off x="4592084" y="3050015"/>
            <a:ext cx="892679" cy="1107996"/>
          </a:xfrm>
          <a:prstGeom prst="rect">
            <a:avLst/>
          </a:prstGeom>
          <a:noFill/>
        </p:spPr>
        <p:txBody>
          <a:bodyPr wrap="square" rtlCol="0">
            <a:spAutoFit/>
          </a:bodyPr>
          <a:lstStyle/>
          <a:p>
            <a:pPr marL="0" algn="ctr" defTabSz="430213">
              <a:spcAft>
                <a:spcPts val="400"/>
              </a:spcAft>
              <a:buSzPct val="100000"/>
            </a:pPr>
            <a:r>
              <a:rPr lang="en-US" sz="6600" b="1" dirty="0" smtClean="0">
                <a:solidFill>
                  <a:schemeClr val="bg1"/>
                </a:solidFill>
                <a:latin typeface="+mn-lt"/>
                <a:cs typeface="HP Simplified" pitchFamily="34" charset="0"/>
              </a:rPr>
              <a:t>9</a:t>
            </a:r>
            <a:endParaRPr lang="en-US" sz="8800" b="1" dirty="0" smtClean="0">
              <a:solidFill>
                <a:schemeClr val="bg1"/>
              </a:solidFill>
              <a:latin typeface="+mn-lt"/>
              <a:cs typeface="HP Simplified" pitchFamily="34" charset="0"/>
            </a:endParaRPr>
          </a:p>
        </p:txBody>
      </p:sp>
      <p:sp>
        <p:nvSpPr>
          <p:cNvPr id="25" name="TextBox 24"/>
          <p:cNvSpPr txBox="1"/>
          <p:nvPr/>
        </p:nvSpPr>
        <p:spPr>
          <a:xfrm>
            <a:off x="4393964" y="3904802"/>
            <a:ext cx="1220339" cy="1107996"/>
          </a:xfrm>
          <a:prstGeom prst="rect">
            <a:avLst/>
          </a:prstGeom>
          <a:noFill/>
        </p:spPr>
        <p:txBody>
          <a:bodyPr wrap="square" rtlCol="0">
            <a:spAutoFit/>
          </a:bodyPr>
          <a:lstStyle/>
          <a:p>
            <a:pPr marL="0" algn="ctr" defTabSz="430213">
              <a:spcAft>
                <a:spcPts val="400"/>
              </a:spcAft>
              <a:buSzPct val="100000"/>
            </a:pPr>
            <a:r>
              <a:rPr lang="en-US" sz="6600" b="1" spc="-140" dirty="0" smtClean="0">
                <a:solidFill>
                  <a:schemeClr val="bg1"/>
                </a:solidFill>
                <a:latin typeface="+mn-lt"/>
                <a:cs typeface="HP Simplified" pitchFamily="34" charset="0"/>
              </a:rPr>
              <a:t>10</a:t>
            </a:r>
            <a:endParaRPr lang="en-US" sz="8800" b="1" spc="-140" dirty="0" smtClean="0">
              <a:solidFill>
                <a:schemeClr val="bg1"/>
              </a:solidFill>
              <a:latin typeface="+mn-lt"/>
              <a:cs typeface="HP Simplified" pitchFamily="34" charset="0"/>
            </a:endParaRPr>
          </a:p>
        </p:txBody>
      </p:sp>
      <p:sp>
        <p:nvSpPr>
          <p:cNvPr id="27" name="Rectangle 26"/>
          <p:cNvSpPr/>
          <p:nvPr/>
        </p:nvSpPr>
        <p:spPr>
          <a:xfrm>
            <a:off x="1256690" y="705986"/>
            <a:ext cx="3253740" cy="892552"/>
          </a:xfrm>
          <a:prstGeom prst="rect">
            <a:avLst/>
          </a:prstGeom>
        </p:spPr>
        <p:txBody>
          <a:bodyPr wrap="square">
            <a:spAutoFit/>
          </a:bodyPr>
          <a:lstStyle/>
          <a:p>
            <a:pPr lvl="0"/>
            <a:r>
              <a:rPr lang="en-US" sz="1600" b="1" dirty="0" smtClean="0">
                <a:solidFill>
                  <a:srgbClr val="0096D6"/>
                </a:solidFill>
                <a:latin typeface="+mn-lt"/>
              </a:rPr>
              <a:t>Physical footprint</a:t>
            </a:r>
            <a:r>
              <a:rPr lang="en-US" sz="1600" dirty="0" smtClean="0">
                <a:solidFill>
                  <a:srgbClr val="0096D6"/>
                </a:solidFill>
                <a:latin typeface="+mn-lt"/>
              </a:rPr>
              <a:t> </a:t>
            </a:r>
            <a:r>
              <a:rPr lang="en-US" sz="1200" dirty="0" smtClean="0">
                <a:latin typeface="+mn-lt"/>
              </a:rPr>
              <a:t/>
            </a:r>
            <a:br>
              <a:rPr lang="en-US" sz="1200" dirty="0" smtClean="0">
                <a:latin typeface="+mn-lt"/>
              </a:rPr>
            </a:br>
            <a:r>
              <a:rPr lang="en-US" sz="900" dirty="0" smtClean="0">
                <a:latin typeface="+mn-lt"/>
              </a:rPr>
              <a:t>Needed </a:t>
            </a:r>
            <a:r>
              <a:rPr lang="en-US" sz="900" dirty="0">
                <a:latin typeface="+mn-lt"/>
              </a:rPr>
              <a:t>for running heavy workloads. </a:t>
            </a:r>
            <a:r>
              <a:rPr lang="en-US" sz="900" dirty="0" smtClean="0">
                <a:latin typeface="+mn-lt"/>
              </a:rPr>
              <a:t> 80+ data centers </a:t>
            </a:r>
            <a:r>
              <a:rPr lang="en-US" sz="900" dirty="0">
                <a:latin typeface="+mn-lt"/>
              </a:rPr>
              <a:t>for workloads </a:t>
            </a:r>
            <a:r>
              <a:rPr lang="en-US" sz="900" dirty="0" smtClean="0">
                <a:latin typeface="+mn-lt"/>
              </a:rPr>
              <a:t>requiring </a:t>
            </a:r>
            <a:r>
              <a:rPr lang="en-US" sz="900" dirty="0">
                <a:latin typeface="+mn-lt"/>
              </a:rPr>
              <a:t>a private cloud, which is ranked #1 by </a:t>
            </a:r>
            <a:r>
              <a:rPr lang="en-US" sz="900" dirty="0" smtClean="0">
                <a:latin typeface="+mn-lt"/>
              </a:rPr>
              <a:t>Forrester. </a:t>
            </a:r>
            <a:r>
              <a:rPr lang="en-US" sz="900" dirty="0">
                <a:latin typeface="+mn-lt"/>
              </a:rPr>
              <a:t>18 VPC </a:t>
            </a:r>
            <a:r>
              <a:rPr lang="en-US" sz="900" dirty="0" smtClean="0">
                <a:latin typeface="+mn-lt"/>
              </a:rPr>
              <a:t>sites for </a:t>
            </a:r>
            <a:r>
              <a:rPr lang="en-US" sz="900" dirty="0">
                <a:latin typeface="+mn-lt"/>
              </a:rPr>
              <a:t>workloads requiring elasticity; of which (7) are dual pairs for </a:t>
            </a:r>
            <a:r>
              <a:rPr lang="en-US" sz="900" dirty="0" smtClean="0">
                <a:latin typeface="+mn-lt"/>
              </a:rPr>
              <a:t>High Availability.  </a:t>
            </a:r>
            <a:endParaRPr lang="en-US" sz="900" dirty="0">
              <a:latin typeface="+mn-lt"/>
            </a:endParaRPr>
          </a:p>
        </p:txBody>
      </p:sp>
      <p:sp>
        <p:nvSpPr>
          <p:cNvPr id="28" name="Rectangle 27"/>
          <p:cNvSpPr/>
          <p:nvPr/>
        </p:nvSpPr>
        <p:spPr>
          <a:xfrm>
            <a:off x="1256690" y="1602840"/>
            <a:ext cx="3322320" cy="754053"/>
          </a:xfrm>
          <a:prstGeom prst="rect">
            <a:avLst/>
          </a:prstGeom>
        </p:spPr>
        <p:txBody>
          <a:bodyPr wrap="square">
            <a:spAutoFit/>
          </a:bodyPr>
          <a:lstStyle/>
          <a:p>
            <a:pPr lvl="0"/>
            <a:r>
              <a:rPr lang="en-US" sz="1600" b="1" dirty="0">
                <a:solidFill>
                  <a:srgbClr val="0096D6"/>
                </a:solidFill>
                <a:latin typeface="+mn-lt"/>
              </a:rPr>
              <a:t>People </a:t>
            </a:r>
            <a:r>
              <a:rPr lang="en-US" sz="1600" b="1" dirty="0" smtClean="0">
                <a:solidFill>
                  <a:srgbClr val="0096D6"/>
                </a:solidFill>
                <a:latin typeface="+mn-lt"/>
              </a:rPr>
              <a:t>footprint</a:t>
            </a:r>
            <a:r>
              <a:rPr lang="en-US" sz="1600" dirty="0" smtClean="0">
                <a:solidFill>
                  <a:srgbClr val="0096D6"/>
                </a:solidFill>
                <a:latin typeface="+mn-lt"/>
              </a:rPr>
              <a:t> </a:t>
            </a:r>
            <a:r>
              <a:rPr lang="en-US" sz="1000" dirty="0" smtClean="0">
                <a:latin typeface="+mn-lt"/>
              </a:rPr>
              <a:t/>
            </a:r>
            <a:br>
              <a:rPr lang="en-US" sz="1000" dirty="0" smtClean="0">
                <a:latin typeface="+mn-lt"/>
              </a:rPr>
            </a:br>
            <a:r>
              <a:rPr lang="en-US" sz="900" dirty="0" smtClean="0">
                <a:latin typeface="+mn-lt"/>
              </a:rPr>
              <a:t>Needed </a:t>
            </a:r>
            <a:r>
              <a:rPr lang="en-US" sz="900" dirty="0">
                <a:latin typeface="+mn-lt"/>
              </a:rPr>
              <a:t>to deliver on the necessary cloud services including: </a:t>
            </a:r>
            <a:r>
              <a:rPr lang="en-US" sz="900" dirty="0" smtClean="0">
                <a:latin typeface="+mn-lt"/>
              </a:rPr>
              <a:t/>
            </a:r>
            <a:br>
              <a:rPr lang="en-US" sz="900" dirty="0" smtClean="0">
                <a:latin typeface="+mn-lt"/>
              </a:rPr>
            </a:br>
            <a:r>
              <a:rPr lang="en-US" sz="900" dirty="0" smtClean="0">
                <a:latin typeface="+mn-lt"/>
              </a:rPr>
              <a:t>advising</a:t>
            </a:r>
            <a:r>
              <a:rPr lang="en-US" sz="900" dirty="0">
                <a:latin typeface="+mn-lt"/>
              </a:rPr>
              <a:t>, </a:t>
            </a:r>
            <a:r>
              <a:rPr lang="en-US" sz="900" dirty="0" smtClean="0">
                <a:latin typeface="+mn-lt"/>
              </a:rPr>
              <a:t>transforming, </a:t>
            </a:r>
            <a:r>
              <a:rPr lang="en-US" sz="900" dirty="0">
                <a:latin typeface="+mn-lt"/>
              </a:rPr>
              <a:t>and managing these workloads</a:t>
            </a:r>
            <a:r>
              <a:rPr lang="en-US" sz="900" dirty="0" smtClean="0">
                <a:latin typeface="+mn-lt"/>
              </a:rPr>
              <a:t>. </a:t>
            </a:r>
            <a:r>
              <a:rPr lang="en-US" sz="900" dirty="0">
                <a:latin typeface="+mn-lt"/>
              </a:rPr>
              <a:t>We </a:t>
            </a:r>
            <a:r>
              <a:rPr lang="en-US" sz="900" dirty="0" smtClean="0">
                <a:latin typeface="+mn-lt"/>
              </a:rPr>
              <a:t>have </a:t>
            </a:r>
            <a:r>
              <a:rPr lang="en-US" sz="900" dirty="0">
                <a:latin typeface="+mn-lt"/>
              </a:rPr>
              <a:t>over 45,000 application resources </a:t>
            </a:r>
            <a:r>
              <a:rPr lang="en-US" sz="900" dirty="0" smtClean="0">
                <a:latin typeface="+mn-lt"/>
              </a:rPr>
              <a:t>&amp; 12,000+ </a:t>
            </a:r>
            <a:r>
              <a:rPr lang="en-US" sz="900" dirty="0">
                <a:latin typeface="+mn-lt"/>
              </a:rPr>
              <a:t>ERP </a:t>
            </a:r>
            <a:r>
              <a:rPr lang="en-US" sz="900" dirty="0" smtClean="0">
                <a:latin typeface="+mn-lt"/>
              </a:rPr>
              <a:t>professionals.</a:t>
            </a:r>
            <a:endParaRPr lang="en-US" sz="900" dirty="0">
              <a:latin typeface="+mn-lt"/>
            </a:endParaRPr>
          </a:p>
        </p:txBody>
      </p:sp>
      <p:sp>
        <p:nvSpPr>
          <p:cNvPr id="29" name="Rectangle 28"/>
          <p:cNvSpPr/>
          <p:nvPr/>
        </p:nvSpPr>
        <p:spPr>
          <a:xfrm>
            <a:off x="1256690" y="2401155"/>
            <a:ext cx="3253740" cy="754053"/>
          </a:xfrm>
          <a:prstGeom prst="rect">
            <a:avLst/>
          </a:prstGeom>
        </p:spPr>
        <p:txBody>
          <a:bodyPr wrap="square">
            <a:spAutoFit/>
          </a:bodyPr>
          <a:lstStyle/>
          <a:p>
            <a:pPr lvl="0"/>
            <a:r>
              <a:rPr lang="en-US" sz="1600" b="1" dirty="0">
                <a:solidFill>
                  <a:srgbClr val="0096D6"/>
                </a:solidFill>
                <a:latin typeface="+mn-lt"/>
              </a:rPr>
              <a:t>High </a:t>
            </a:r>
            <a:r>
              <a:rPr lang="en-US" sz="1600" b="1" dirty="0" smtClean="0">
                <a:solidFill>
                  <a:srgbClr val="0096D6"/>
                </a:solidFill>
                <a:latin typeface="+mn-lt"/>
              </a:rPr>
              <a:t>availability</a:t>
            </a:r>
            <a:r>
              <a:rPr lang="en-US" sz="1200" dirty="0" smtClean="0">
                <a:latin typeface="+mn-lt"/>
              </a:rPr>
              <a:t/>
            </a:r>
            <a:br>
              <a:rPr lang="en-US" sz="1200" dirty="0" smtClean="0">
                <a:latin typeface="+mn-lt"/>
              </a:rPr>
            </a:br>
            <a:r>
              <a:rPr lang="en-US" sz="900" dirty="0" smtClean="0">
                <a:latin typeface="+mn-lt"/>
              </a:rPr>
              <a:t>Active/active </a:t>
            </a:r>
            <a:r>
              <a:rPr lang="en-US" sz="900" dirty="0">
                <a:latin typeface="+mn-lt"/>
              </a:rPr>
              <a:t>cloud sites for up to 99.999% SLA uptime needed for mission critical workloads</a:t>
            </a:r>
            <a:r>
              <a:rPr lang="en-US" sz="900" dirty="0" smtClean="0">
                <a:latin typeface="+mn-lt"/>
              </a:rPr>
              <a:t>. </a:t>
            </a:r>
            <a:r>
              <a:rPr lang="en-US" sz="900" dirty="0">
                <a:latin typeface="+mn-lt"/>
              </a:rPr>
              <a:t>This means extremely low RTO and </a:t>
            </a:r>
            <a:r>
              <a:rPr lang="en-US" sz="900" dirty="0" smtClean="0">
                <a:latin typeface="+mn-lt"/>
              </a:rPr>
              <a:t>RPOs</a:t>
            </a:r>
            <a:r>
              <a:rPr lang="en-US" sz="900" dirty="0">
                <a:latin typeface="+mn-lt"/>
              </a:rPr>
              <a:t>. </a:t>
            </a:r>
          </a:p>
        </p:txBody>
      </p:sp>
      <p:sp>
        <p:nvSpPr>
          <p:cNvPr id="30" name="Rectangle 29"/>
          <p:cNvSpPr/>
          <p:nvPr/>
        </p:nvSpPr>
        <p:spPr>
          <a:xfrm>
            <a:off x="1256690" y="3184929"/>
            <a:ext cx="3253740" cy="528350"/>
          </a:xfrm>
          <a:prstGeom prst="rect">
            <a:avLst/>
          </a:prstGeom>
        </p:spPr>
        <p:txBody>
          <a:bodyPr wrap="square">
            <a:spAutoFit/>
          </a:bodyPr>
          <a:lstStyle/>
          <a:p>
            <a:pPr lvl="0">
              <a:lnSpc>
                <a:spcPts val="1700"/>
              </a:lnSpc>
            </a:pPr>
            <a:r>
              <a:rPr lang="en-US" sz="1600" b="1" dirty="0" smtClean="0">
                <a:solidFill>
                  <a:srgbClr val="0096D6"/>
                </a:solidFill>
                <a:latin typeface="+mn-lt"/>
              </a:rPr>
              <a:t>Data sovereignty, data privacy</a:t>
            </a:r>
            <a:br>
              <a:rPr lang="en-US" sz="1600" b="1" dirty="0" smtClean="0">
                <a:solidFill>
                  <a:srgbClr val="0096D6"/>
                </a:solidFill>
                <a:latin typeface="+mn-lt"/>
              </a:rPr>
            </a:br>
            <a:r>
              <a:rPr lang="en-US" sz="1600" b="1" dirty="0" smtClean="0">
                <a:solidFill>
                  <a:srgbClr val="0096D6"/>
                </a:solidFill>
                <a:latin typeface="+mn-lt"/>
              </a:rPr>
              <a:t>and low latency</a:t>
            </a:r>
            <a:endParaRPr lang="en-US" sz="1100" dirty="0">
              <a:solidFill>
                <a:srgbClr val="0096D6"/>
              </a:solidFill>
              <a:latin typeface="+mn-lt"/>
            </a:endParaRPr>
          </a:p>
        </p:txBody>
      </p:sp>
      <p:sp>
        <p:nvSpPr>
          <p:cNvPr id="31" name="Rectangle 30"/>
          <p:cNvSpPr/>
          <p:nvPr/>
        </p:nvSpPr>
        <p:spPr>
          <a:xfrm>
            <a:off x="1256690" y="4139117"/>
            <a:ext cx="4572000" cy="492443"/>
          </a:xfrm>
          <a:prstGeom prst="rect">
            <a:avLst/>
          </a:prstGeom>
        </p:spPr>
        <p:txBody>
          <a:bodyPr>
            <a:spAutoFit/>
          </a:bodyPr>
          <a:lstStyle/>
          <a:p>
            <a:pPr lvl="0"/>
            <a:r>
              <a:rPr lang="en-US" sz="1600" b="1" dirty="0" smtClean="0">
                <a:solidFill>
                  <a:srgbClr val="0096D6"/>
                </a:solidFill>
                <a:latin typeface="+mn-lt"/>
              </a:rPr>
              <a:t>Compliance</a:t>
            </a:r>
            <a:r>
              <a:rPr lang="en-US" sz="1200" b="1" dirty="0" smtClean="0">
                <a:solidFill>
                  <a:srgbClr val="0096D6"/>
                </a:solidFill>
                <a:latin typeface="+mn-lt"/>
              </a:rPr>
              <a:t/>
            </a:r>
            <a:br>
              <a:rPr lang="en-US" sz="1200" b="1" dirty="0" smtClean="0">
                <a:solidFill>
                  <a:srgbClr val="0096D6"/>
                </a:solidFill>
                <a:latin typeface="+mn-lt"/>
              </a:rPr>
            </a:br>
            <a:endParaRPr lang="en-US" sz="1000" dirty="0">
              <a:latin typeface="+mn-lt"/>
            </a:endParaRPr>
          </a:p>
        </p:txBody>
      </p:sp>
      <p:sp>
        <p:nvSpPr>
          <p:cNvPr id="32" name="Rectangle 31"/>
          <p:cNvSpPr/>
          <p:nvPr/>
        </p:nvSpPr>
        <p:spPr>
          <a:xfrm>
            <a:off x="1256690" y="3634916"/>
            <a:ext cx="3253740" cy="507831"/>
          </a:xfrm>
          <a:prstGeom prst="rect">
            <a:avLst/>
          </a:prstGeom>
        </p:spPr>
        <p:txBody>
          <a:bodyPr wrap="square">
            <a:spAutoFit/>
          </a:bodyPr>
          <a:lstStyle/>
          <a:p>
            <a:pPr lvl="0"/>
            <a:r>
              <a:rPr lang="en-US" sz="900" dirty="0" smtClean="0">
                <a:latin typeface="+mn-lt"/>
              </a:rPr>
              <a:t>Regionalized </a:t>
            </a:r>
            <a:r>
              <a:rPr lang="en-US" sz="900" dirty="0">
                <a:latin typeface="+mn-lt"/>
              </a:rPr>
              <a:t>clouds </a:t>
            </a:r>
            <a:r>
              <a:rPr lang="en-US" sz="900" dirty="0" smtClean="0">
                <a:latin typeface="+mn-lt"/>
              </a:rPr>
              <a:t>(Private </a:t>
            </a:r>
            <a:r>
              <a:rPr lang="en-US" sz="900" dirty="0">
                <a:latin typeface="+mn-lt"/>
              </a:rPr>
              <a:t>and </a:t>
            </a:r>
            <a:r>
              <a:rPr lang="en-US" sz="900" dirty="0" smtClean="0">
                <a:latin typeface="+mn-lt"/>
              </a:rPr>
              <a:t>Virtual Private Cloud ) </a:t>
            </a:r>
            <a:r>
              <a:rPr lang="en-US" sz="900" dirty="0">
                <a:latin typeface="+mn-lt"/>
              </a:rPr>
              <a:t>that clients can chose </a:t>
            </a:r>
            <a:r>
              <a:rPr lang="en-US" sz="900" dirty="0" smtClean="0">
                <a:latin typeface="+mn-lt"/>
              </a:rPr>
              <a:t>from </a:t>
            </a:r>
            <a:r>
              <a:rPr lang="en-US" sz="900" dirty="0">
                <a:latin typeface="+mn-lt"/>
              </a:rPr>
              <a:t>to run </a:t>
            </a:r>
            <a:r>
              <a:rPr lang="en-US" sz="900" dirty="0" smtClean="0">
                <a:latin typeface="+mn-lt"/>
              </a:rPr>
              <a:t>in-country </a:t>
            </a:r>
            <a:r>
              <a:rPr lang="en-US" sz="900" dirty="0">
                <a:latin typeface="+mn-lt"/>
              </a:rPr>
              <a:t>applications for data </a:t>
            </a:r>
            <a:r>
              <a:rPr lang="en-US" sz="900" dirty="0" smtClean="0">
                <a:latin typeface="+mn-lt"/>
              </a:rPr>
              <a:t>sovereignty and </a:t>
            </a:r>
            <a:r>
              <a:rPr lang="en-US" sz="900" dirty="0">
                <a:latin typeface="+mn-lt"/>
              </a:rPr>
              <a:t>data privacy with low latency.</a:t>
            </a:r>
          </a:p>
        </p:txBody>
      </p:sp>
      <p:sp>
        <p:nvSpPr>
          <p:cNvPr id="33" name="Rectangle 32"/>
          <p:cNvSpPr/>
          <p:nvPr/>
        </p:nvSpPr>
        <p:spPr>
          <a:xfrm>
            <a:off x="1256690" y="4384892"/>
            <a:ext cx="3253740" cy="369332"/>
          </a:xfrm>
          <a:prstGeom prst="rect">
            <a:avLst/>
          </a:prstGeom>
        </p:spPr>
        <p:txBody>
          <a:bodyPr wrap="square">
            <a:spAutoFit/>
          </a:bodyPr>
          <a:lstStyle/>
          <a:p>
            <a:pPr lvl="0"/>
            <a:r>
              <a:rPr lang="en-US" sz="900" dirty="0">
                <a:latin typeface="+mn-lt"/>
              </a:rPr>
              <a:t>Compliance is needed for most key </a:t>
            </a:r>
            <a:r>
              <a:rPr lang="en-US" sz="900" dirty="0" smtClean="0"/>
              <a:t>business</a:t>
            </a:r>
            <a:r>
              <a:rPr lang="en-US" sz="900" dirty="0" smtClean="0">
                <a:latin typeface="+mn-lt"/>
              </a:rPr>
              <a:t> </a:t>
            </a:r>
            <a:r>
              <a:rPr lang="en-US" sz="900" dirty="0">
                <a:latin typeface="+mn-lt"/>
              </a:rPr>
              <a:t>critical workloads and include: HIPPA, SOC2, IL3, </a:t>
            </a:r>
            <a:r>
              <a:rPr lang="en-US" sz="900" dirty="0" smtClean="0">
                <a:latin typeface="+mn-lt"/>
              </a:rPr>
              <a:t>PCI, FEDRamp</a:t>
            </a:r>
            <a:r>
              <a:rPr lang="en-US" sz="900" dirty="0">
                <a:latin typeface="+mn-lt"/>
              </a:rPr>
              <a:t>, </a:t>
            </a:r>
            <a:r>
              <a:rPr lang="en-US" sz="900" dirty="0" smtClean="0">
                <a:latin typeface="+mn-lt"/>
              </a:rPr>
              <a:t>ISO27001.</a:t>
            </a:r>
            <a:endParaRPr lang="en-US" sz="900" dirty="0">
              <a:latin typeface="+mn-lt"/>
            </a:endParaRPr>
          </a:p>
        </p:txBody>
      </p:sp>
      <p:sp>
        <p:nvSpPr>
          <p:cNvPr id="34" name="Rectangle 33"/>
          <p:cNvSpPr/>
          <p:nvPr/>
        </p:nvSpPr>
        <p:spPr>
          <a:xfrm>
            <a:off x="5501918" y="749876"/>
            <a:ext cx="1522095" cy="338554"/>
          </a:xfrm>
          <a:prstGeom prst="rect">
            <a:avLst/>
          </a:prstGeom>
        </p:spPr>
        <p:txBody>
          <a:bodyPr wrap="square">
            <a:spAutoFit/>
          </a:bodyPr>
          <a:lstStyle/>
          <a:p>
            <a:pPr lvl="0"/>
            <a:r>
              <a:rPr lang="en-US" sz="1600" b="1" dirty="0" smtClean="0">
                <a:solidFill>
                  <a:srgbClr val="0096D6"/>
                </a:solidFill>
                <a:latin typeface="+mn-lt"/>
              </a:rPr>
              <a:t>Advisory</a:t>
            </a:r>
            <a:endParaRPr lang="en-US" sz="1600" dirty="0">
              <a:solidFill>
                <a:srgbClr val="0096D6"/>
              </a:solidFill>
              <a:latin typeface="+mn-lt"/>
            </a:endParaRPr>
          </a:p>
        </p:txBody>
      </p:sp>
      <p:sp>
        <p:nvSpPr>
          <p:cNvPr id="35" name="Rectangle 34"/>
          <p:cNvSpPr/>
          <p:nvPr/>
        </p:nvSpPr>
        <p:spPr>
          <a:xfrm>
            <a:off x="5501918" y="1581686"/>
            <a:ext cx="2448768" cy="338554"/>
          </a:xfrm>
          <a:prstGeom prst="rect">
            <a:avLst/>
          </a:prstGeom>
        </p:spPr>
        <p:txBody>
          <a:bodyPr wrap="square">
            <a:spAutoFit/>
          </a:bodyPr>
          <a:lstStyle/>
          <a:p>
            <a:pPr lvl="0"/>
            <a:r>
              <a:rPr lang="en-US" sz="1600" b="1" dirty="0">
                <a:solidFill>
                  <a:srgbClr val="0096D6"/>
                </a:solidFill>
                <a:latin typeface="+mn-lt"/>
              </a:rPr>
              <a:t>Workload </a:t>
            </a:r>
            <a:r>
              <a:rPr lang="en-US" sz="1600" b="1" dirty="0" smtClean="0">
                <a:solidFill>
                  <a:srgbClr val="0096D6"/>
                </a:solidFill>
                <a:latin typeface="+mn-lt"/>
              </a:rPr>
              <a:t>transformation</a:t>
            </a:r>
            <a:endParaRPr lang="en-US" sz="1600" dirty="0">
              <a:solidFill>
                <a:srgbClr val="0096D6"/>
              </a:solidFill>
              <a:latin typeface="+mn-lt"/>
            </a:endParaRPr>
          </a:p>
        </p:txBody>
      </p:sp>
      <p:sp>
        <p:nvSpPr>
          <p:cNvPr id="36" name="Rectangle 35"/>
          <p:cNvSpPr/>
          <p:nvPr/>
        </p:nvSpPr>
        <p:spPr>
          <a:xfrm>
            <a:off x="5501918" y="2402716"/>
            <a:ext cx="3315118" cy="338554"/>
          </a:xfrm>
          <a:prstGeom prst="rect">
            <a:avLst/>
          </a:prstGeom>
        </p:spPr>
        <p:txBody>
          <a:bodyPr wrap="square">
            <a:spAutoFit/>
          </a:bodyPr>
          <a:lstStyle/>
          <a:p>
            <a:pPr lvl="0"/>
            <a:r>
              <a:rPr lang="en-US" sz="1600" b="1" dirty="0">
                <a:solidFill>
                  <a:srgbClr val="0096D6"/>
                </a:solidFill>
                <a:latin typeface="+mn-lt"/>
              </a:rPr>
              <a:t>Managed </a:t>
            </a:r>
            <a:r>
              <a:rPr lang="en-US" sz="1600" b="1" dirty="0" smtClean="0">
                <a:solidFill>
                  <a:srgbClr val="0096D6"/>
                </a:solidFill>
                <a:latin typeface="+mn-lt"/>
              </a:rPr>
              <a:t>cloud services</a:t>
            </a:r>
            <a:endParaRPr lang="en-US" sz="1600" dirty="0">
              <a:solidFill>
                <a:srgbClr val="0096D6"/>
              </a:solidFill>
              <a:latin typeface="+mn-lt"/>
            </a:endParaRPr>
          </a:p>
        </p:txBody>
      </p:sp>
      <p:sp>
        <p:nvSpPr>
          <p:cNvPr id="37" name="Rectangle 36"/>
          <p:cNvSpPr/>
          <p:nvPr/>
        </p:nvSpPr>
        <p:spPr>
          <a:xfrm>
            <a:off x="5501917" y="3391551"/>
            <a:ext cx="3468453" cy="646331"/>
          </a:xfrm>
          <a:prstGeom prst="rect">
            <a:avLst/>
          </a:prstGeom>
        </p:spPr>
        <p:txBody>
          <a:bodyPr wrap="square">
            <a:spAutoFit/>
          </a:bodyPr>
          <a:lstStyle/>
          <a:p>
            <a:pPr lvl="0"/>
            <a:r>
              <a:rPr lang="en-US" sz="900" dirty="0" smtClean="0">
                <a:latin typeface="+mn-lt"/>
              </a:rPr>
              <a:t>We </a:t>
            </a:r>
            <a:r>
              <a:rPr lang="en-US" sz="900" dirty="0">
                <a:latin typeface="+mn-lt"/>
              </a:rPr>
              <a:t>offer both traditional (Hyper V, VMware) </a:t>
            </a:r>
            <a:r>
              <a:rPr lang="en-US" sz="900" dirty="0" smtClean="0">
                <a:latin typeface="+mn-lt"/>
              </a:rPr>
              <a:t>and Cloud </a:t>
            </a:r>
            <a:r>
              <a:rPr lang="en-US" sz="900" dirty="0">
                <a:latin typeface="+mn-lt"/>
              </a:rPr>
              <a:t>OS </a:t>
            </a:r>
            <a:r>
              <a:rPr lang="en-US" sz="900" dirty="0" smtClean="0">
                <a:latin typeface="+mn-lt"/>
              </a:rPr>
              <a:t>that </a:t>
            </a:r>
            <a:r>
              <a:rPr lang="en-US" sz="900" dirty="0">
                <a:latin typeface="+mn-lt"/>
              </a:rPr>
              <a:t>enables our clients to run their business on an open </a:t>
            </a:r>
            <a:r>
              <a:rPr lang="en-US" sz="900" dirty="0" smtClean="0">
                <a:latin typeface="+mn-lt"/>
              </a:rPr>
              <a:t>platform. Our </a:t>
            </a:r>
            <a:r>
              <a:rPr lang="en-US" sz="900" dirty="0">
                <a:latin typeface="+mn-lt"/>
              </a:rPr>
              <a:t>Cloud OS will enable our clients to move workloads amongst various </a:t>
            </a:r>
            <a:r>
              <a:rPr lang="en-US" sz="900">
                <a:latin typeface="+mn-lt"/>
              </a:rPr>
              <a:t>IaaS</a:t>
            </a:r>
            <a:r>
              <a:rPr lang="en-US" sz="900" dirty="0">
                <a:latin typeface="+mn-lt"/>
              </a:rPr>
              <a:t> platforms (e.g. </a:t>
            </a:r>
            <a:r>
              <a:rPr lang="en-US" sz="900" dirty="0" smtClean="0">
                <a:latin typeface="+mn-lt"/>
              </a:rPr>
              <a:t>Private, Virtual Private, </a:t>
            </a:r>
            <a:r>
              <a:rPr lang="en-US" sz="900" dirty="0">
                <a:latin typeface="+mn-lt"/>
              </a:rPr>
              <a:t>Public</a:t>
            </a:r>
            <a:r>
              <a:rPr lang="en-US" sz="900" dirty="0" smtClean="0">
                <a:latin typeface="+mn-lt"/>
              </a:rPr>
              <a:t>).</a:t>
            </a:r>
            <a:endParaRPr lang="en-US" sz="900" dirty="0">
              <a:latin typeface="+mn-lt"/>
            </a:endParaRPr>
          </a:p>
        </p:txBody>
      </p:sp>
      <p:sp>
        <p:nvSpPr>
          <p:cNvPr id="38" name="Rectangle 37"/>
          <p:cNvSpPr/>
          <p:nvPr/>
        </p:nvSpPr>
        <p:spPr>
          <a:xfrm>
            <a:off x="5501918" y="3974721"/>
            <a:ext cx="3315118" cy="338554"/>
          </a:xfrm>
          <a:prstGeom prst="rect">
            <a:avLst/>
          </a:prstGeom>
        </p:spPr>
        <p:txBody>
          <a:bodyPr wrap="square">
            <a:spAutoFit/>
          </a:bodyPr>
          <a:lstStyle/>
          <a:p>
            <a:pPr lvl="0"/>
            <a:r>
              <a:rPr lang="en-US" sz="1600" b="1" dirty="0">
                <a:solidFill>
                  <a:srgbClr val="0096D6"/>
                </a:solidFill>
                <a:latin typeface="+mn-lt"/>
              </a:rPr>
              <a:t>SaaS for </a:t>
            </a:r>
            <a:r>
              <a:rPr lang="en-US" sz="1600" b="1" dirty="0" smtClean="0">
                <a:solidFill>
                  <a:srgbClr val="0096D6"/>
                </a:solidFill>
                <a:latin typeface="+mn-lt"/>
              </a:rPr>
              <a:t>Tier-2 ISVs</a:t>
            </a:r>
            <a:r>
              <a:rPr lang="en-US" sz="1600" dirty="0" smtClean="0">
                <a:solidFill>
                  <a:srgbClr val="0096D6"/>
                </a:solidFill>
                <a:latin typeface="+mn-lt"/>
              </a:rPr>
              <a:t>  </a:t>
            </a:r>
            <a:endParaRPr lang="en-US" sz="1100" dirty="0">
              <a:latin typeface="+mn-lt"/>
            </a:endParaRPr>
          </a:p>
        </p:txBody>
      </p:sp>
      <p:sp>
        <p:nvSpPr>
          <p:cNvPr id="39" name="Rectangle 38"/>
          <p:cNvSpPr/>
          <p:nvPr/>
        </p:nvSpPr>
        <p:spPr>
          <a:xfrm>
            <a:off x="5501918" y="4210770"/>
            <a:ext cx="3468451" cy="784830"/>
          </a:xfrm>
          <a:prstGeom prst="rect">
            <a:avLst/>
          </a:prstGeom>
        </p:spPr>
        <p:txBody>
          <a:bodyPr wrap="square">
            <a:spAutoFit/>
          </a:bodyPr>
          <a:lstStyle/>
          <a:p>
            <a:r>
              <a:rPr lang="en-US" sz="900" dirty="0" smtClean="0">
                <a:latin typeface="+mn-lt"/>
              </a:rPr>
              <a:t>We enable ISVs </a:t>
            </a:r>
            <a:r>
              <a:rPr lang="en-US" sz="900" dirty="0">
                <a:latin typeface="+mn-lt"/>
              </a:rPr>
              <a:t>to run their cloud business on HP’s cloud(s)  including </a:t>
            </a:r>
            <a:r>
              <a:rPr lang="en-US" sz="900" dirty="0" smtClean="0">
                <a:latin typeface="+mn-lt"/>
              </a:rPr>
              <a:t>a Storefront </a:t>
            </a:r>
            <a:r>
              <a:rPr lang="en-US" sz="900" dirty="0">
                <a:latin typeface="+mn-lt"/>
              </a:rPr>
              <a:t>and </a:t>
            </a:r>
            <a:r>
              <a:rPr lang="en-US" sz="900" dirty="0" smtClean="0">
                <a:latin typeface="+mn-lt"/>
              </a:rPr>
              <a:t>set </a:t>
            </a:r>
            <a:r>
              <a:rPr lang="en-US" sz="900" dirty="0">
                <a:latin typeface="+mn-lt"/>
              </a:rPr>
              <a:t>of SaaS </a:t>
            </a:r>
            <a:r>
              <a:rPr lang="en-US" sz="900" dirty="0" smtClean="0">
                <a:latin typeface="+mn-lt"/>
              </a:rPr>
              <a:t>Accelerator </a:t>
            </a:r>
            <a:r>
              <a:rPr lang="en-US" sz="900" dirty="0">
                <a:latin typeface="+mn-lt"/>
              </a:rPr>
              <a:t>services to move, </a:t>
            </a:r>
            <a:r>
              <a:rPr lang="en-US" sz="900" dirty="0" smtClean="0">
                <a:latin typeface="+mn-lt"/>
              </a:rPr>
              <a:t>optimize, </a:t>
            </a:r>
            <a:r>
              <a:rPr lang="en-US" sz="900" dirty="0">
                <a:latin typeface="+mn-lt"/>
              </a:rPr>
              <a:t>and managed their </a:t>
            </a:r>
            <a:r>
              <a:rPr lang="en-US" sz="900" dirty="0" smtClean="0">
                <a:latin typeface="+mn-lt"/>
              </a:rPr>
              <a:t>workloads.  These SaaS applications come into play when clients want to replace legacy applications with SaaS applications</a:t>
            </a:r>
            <a:endParaRPr lang="en-US" sz="900" dirty="0">
              <a:latin typeface="+mn-lt"/>
            </a:endParaRPr>
          </a:p>
        </p:txBody>
      </p:sp>
      <p:sp>
        <p:nvSpPr>
          <p:cNvPr id="40" name="Rectangle 39"/>
          <p:cNvSpPr/>
          <p:nvPr/>
        </p:nvSpPr>
        <p:spPr>
          <a:xfrm>
            <a:off x="5501918" y="3132827"/>
            <a:ext cx="3359469" cy="338554"/>
          </a:xfrm>
          <a:prstGeom prst="rect">
            <a:avLst/>
          </a:prstGeom>
        </p:spPr>
        <p:txBody>
          <a:bodyPr wrap="square">
            <a:spAutoFit/>
          </a:bodyPr>
          <a:lstStyle/>
          <a:p>
            <a:r>
              <a:rPr lang="en-US" sz="1600" b="1" dirty="0">
                <a:solidFill>
                  <a:srgbClr val="0096D6"/>
                </a:solidFill>
                <a:latin typeface="+mn-lt"/>
              </a:rPr>
              <a:t>Cloud OS </a:t>
            </a:r>
            <a:r>
              <a:rPr lang="en-US" sz="1600" b="1" dirty="0" smtClean="0">
                <a:solidFill>
                  <a:srgbClr val="0096D6"/>
                </a:solidFill>
                <a:latin typeface="+mn-lt"/>
              </a:rPr>
              <a:t>OpenStack </a:t>
            </a:r>
            <a:endParaRPr lang="en-US" sz="1600" dirty="0">
              <a:solidFill>
                <a:srgbClr val="0096D6"/>
              </a:solidFill>
              <a:latin typeface="+mn-lt"/>
            </a:endParaRPr>
          </a:p>
        </p:txBody>
      </p:sp>
      <p:sp>
        <p:nvSpPr>
          <p:cNvPr id="41" name="Rectangle 40"/>
          <p:cNvSpPr/>
          <p:nvPr/>
        </p:nvSpPr>
        <p:spPr>
          <a:xfrm>
            <a:off x="5501918" y="2667253"/>
            <a:ext cx="3315118" cy="507831"/>
          </a:xfrm>
          <a:prstGeom prst="rect">
            <a:avLst/>
          </a:prstGeom>
        </p:spPr>
        <p:txBody>
          <a:bodyPr wrap="square">
            <a:spAutoFit/>
          </a:bodyPr>
          <a:lstStyle/>
          <a:p>
            <a:pPr lvl="0"/>
            <a:r>
              <a:rPr lang="en-US" sz="900" dirty="0" smtClean="0">
                <a:latin typeface="+mn-lt"/>
              </a:rPr>
              <a:t>Our </a:t>
            </a:r>
            <a:r>
              <a:rPr lang="en-US" sz="900" dirty="0">
                <a:latin typeface="+mn-lt"/>
              </a:rPr>
              <a:t>clients have the choice of having HP managed some or </a:t>
            </a:r>
            <a:r>
              <a:rPr lang="en-US" sz="900" dirty="0" smtClean="0">
                <a:latin typeface="+mn-lt"/>
              </a:rPr>
              <a:t>all </a:t>
            </a:r>
            <a:r>
              <a:rPr lang="en-US" sz="900" dirty="0">
                <a:latin typeface="+mn-lt"/>
              </a:rPr>
              <a:t>of the cloud stack including tasks like: server load balancing, backup and recovery, OS, firewall, network, etc.</a:t>
            </a:r>
          </a:p>
        </p:txBody>
      </p:sp>
      <p:sp>
        <p:nvSpPr>
          <p:cNvPr id="42" name="Rectangle 41"/>
          <p:cNvSpPr/>
          <p:nvPr/>
        </p:nvSpPr>
        <p:spPr>
          <a:xfrm>
            <a:off x="5501918" y="1846949"/>
            <a:ext cx="3315118" cy="507831"/>
          </a:xfrm>
          <a:prstGeom prst="rect">
            <a:avLst/>
          </a:prstGeom>
        </p:spPr>
        <p:txBody>
          <a:bodyPr wrap="square">
            <a:spAutoFit/>
          </a:bodyPr>
          <a:lstStyle/>
          <a:p>
            <a:pPr lvl="0"/>
            <a:r>
              <a:rPr lang="en-US" sz="900" dirty="0" smtClean="0">
                <a:latin typeface="+mn-lt"/>
              </a:rPr>
              <a:t>Depending </a:t>
            </a:r>
            <a:r>
              <a:rPr lang="en-US" sz="900" dirty="0">
                <a:latin typeface="+mn-lt"/>
              </a:rPr>
              <a:t>on workloads, these options include: </a:t>
            </a:r>
            <a:r>
              <a:rPr lang="en-US" sz="900" dirty="0" smtClean="0">
                <a:latin typeface="+mn-lt"/>
              </a:rPr>
              <a:t>re-hosting</a:t>
            </a:r>
            <a:r>
              <a:rPr lang="en-US" sz="900" dirty="0">
                <a:latin typeface="+mn-lt"/>
              </a:rPr>
              <a:t>, </a:t>
            </a:r>
            <a:r>
              <a:rPr lang="en-US" sz="900" dirty="0" smtClean="0">
                <a:latin typeface="+mn-lt"/>
              </a:rPr>
              <a:t>re-factoring</a:t>
            </a:r>
            <a:r>
              <a:rPr lang="en-US" sz="900" dirty="0">
                <a:latin typeface="+mn-lt"/>
              </a:rPr>
              <a:t>, </a:t>
            </a:r>
            <a:r>
              <a:rPr lang="en-US" sz="900" dirty="0" smtClean="0">
                <a:latin typeface="+mn-lt"/>
              </a:rPr>
              <a:t>re-engineering</a:t>
            </a:r>
            <a:r>
              <a:rPr lang="en-US" sz="900" dirty="0">
                <a:latin typeface="+mn-lt"/>
              </a:rPr>
              <a:t>, replacing with SaaS </a:t>
            </a:r>
            <a:r>
              <a:rPr lang="en-US" sz="900" dirty="0" smtClean="0">
                <a:latin typeface="+mn-lt"/>
              </a:rPr>
              <a:t>applications, </a:t>
            </a:r>
            <a:r>
              <a:rPr lang="en-US" sz="900" dirty="0">
                <a:latin typeface="+mn-lt"/>
              </a:rPr>
              <a:t>and retiring applications.  </a:t>
            </a:r>
          </a:p>
        </p:txBody>
      </p:sp>
      <p:sp>
        <p:nvSpPr>
          <p:cNvPr id="43" name="Rectangle 42"/>
          <p:cNvSpPr/>
          <p:nvPr/>
        </p:nvSpPr>
        <p:spPr>
          <a:xfrm>
            <a:off x="5501918" y="1007170"/>
            <a:ext cx="3315118" cy="507831"/>
          </a:xfrm>
          <a:prstGeom prst="rect">
            <a:avLst/>
          </a:prstGeom>
        </p:spPr>
        <p:txBody>
          <a:bodyPr wrap="square">
            <a:spAutoFit/>
          </a:bodyPr>
          <a:lstStyle/>
          <a:p>
            <a:pPr lvl="0"/>
            <a:r>
              <a:rPr lang="en-US" sz="900" dirty="0">
                <a:latin typeface="+mn-lt"/>
              </a:rPr>
              <a:t>Services to drive a cloud strategy and roadmap based on client outcomes</a:t>
            </a:r>
            <a:r>
              <a:rPr lang="en-US" sz="900" dirty="0" smtClean="0">
                <a:latin typeface="+mn-lt"/>
              </a:rPr>
              <a:t>. This includes </a:t>
            </a:r>
            <a:r>
              <a:rPr lang="en-US" sz="900" dirty="0">
                <a:latin typeface="+mn-lt"/>
              </a:rPr>
              <a:t>ROI analysis and workshops as part of our service offerings.</a:t>
            </a:r>
          </a:p>
        </p:txBody>
      </p:sp>
    </p:spTree>
    <p:extLst>
      <p:ext uri="{BB962C8B-B14F-4D97-AF65-F5344CB8AC3E}">
        <p14:creationId xmlns:p14="http://schemas.microsoft.com/office/powerpoint/2010/main" val="86951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Client or industry-specific challenges </a:t>
            </a:r>
            <a:endParaRPr lang="en-US" dirty="0"/>
          </a:p>
        </p:txBody>
      </p:sp>
      <p:sp>
        <p:nvSpPr>
          <p:cNvPr id="6" name="Content Placeholder 5"/>
          <p:cNvSpPr>
            <a:spLocks noGrp="1"/>
          </p:cNvSpPr>
          <p:nvPr>
            <p:ph sz="half" idx="1"/>
          </p:nvPr>
        </p:nvSpPr>
        <p:spPr>
          <a:xfrm>
            <a:off x="319316" y="1159187"/>
            <a:ext cx="4038600" cy="3088025"/>
          </a:xfrm>
        </p:spPr>
        <p:txBody>
          <a:bodyPr>
            <a:spAutoFit/>
          </a:bodyPr>
          <a:lstStyle/>
          <a:p>
            <a:r>
              <a:rPr lang="en-US" sz="2400" dirty="0" smtClean="0"/>
              <a:t>Challenge #1</a:t>
            </a:r>
          </a:p>
          <a:p>
            <a:pPr lvl="2"/>
            <a:r>
              <a:rPr lang="en-US" sz="1800" dirty="0" smtClean="0"/>
              <a:t>Detail bullet</a:t>
            </a:r>
          </a:p>
          <a:p>
            <a:pPr lvl="2"/>
            <a:r>
              <a:rPr lang="en-US" sz="1800" dirty="0"/>
              <a:t>Detail bullet </a:t>
            </a:r>
            <a:endParaRPr lang="en-US" sz="1800" dirty="0" smtClean="0"/>
          </a:p>
          <a:p>
            <a:pPr lvl="2"/>
            <a:r>
              <a:rPr lang="en-US" sz="1800" dirty="0"/>
              <a:t>Detail bullet </a:t>
            </a:r>
            <a:endParaRPr lang="en-US" sz="1800" dirty="0" smtClean="0"/>
          </a:p>
          <a:p>
            <a:pPr lvl="2"/>
            <a:endParaRPr lang="en-US" sz="1800" dirty="0" smtClean="0"/>
          </a:p>
          <a:p>
            <a:r>
              <a:rPr lang="en-US" sz="2400" dirty="0" smtClean="0"/>
              <a:t>Challenge #2</a:t>
            </a:r>
          </a:p>
          <a:p>
            <a:pPr lvl="2"/>
            <a:r>
              <a:rPr lang="en-US" sz="1800" dirty="0"/>
              <a:t>Detail </a:t>
            </a:r>
            <a:r>
              <a:rPr lang="en-US" sz="1800" dirty="0" smtClean="0"/>
              <a:t>bullet</a:t>
            </a:r>
          </a:p>
          <a:p>
            <a:pPr lvl="2"/>
            <a:r>
              <a:rPr lang="en-US" sz="1800" dirty="0"/>
              <a:t>Detail </a:t>
            </a:r>
            <a:r>
              <a:rPr lang="en-US" sz="1800" dirty="0" smtClean="0"/>
              <a:t>bullet</a:t>
            </a:r>
          </a:p>
          <a:p>
            <a:pPr lvl="2"/>
            <a:r>
              <a:rPr lang="en-US" sz="1800" dirty="0"/>
              <a:t>Detail bullet</a:t>
            </a:r>
          </a:p>
        </p:txBody>
      </p:sp>
      <p:sp>
        <p:nvSpPr>
          <p:cNvPr id="8" name="Content Placeholder 7"/>
          <p:cNvSpPr>
            <a:spLocks noGrp="1"/>
          </p:cNvSpPr>
          <p:nvPr>
            <p:ph sz="half" idx="2"/>
          </p:nvPr>
        </p:nvSpPr>
        <p:spPr>
          <a:xfrm>
            <a:off x="4648200" y="1171123"/>
            <a:ext cx="4038600" cy="3394472"/>
          </a:xfrm>
        </p:spPr>
        <p:txBody>
          <a:bodyPr/>
          <a:lstStyle/>
          <a:p>
            <a:r>
              <a:rPr lang="en-US" sz="2400" dirty="0" smtClean="0"/>
              <a:t>Challenge #3</a:t>
            </a:r>
          </a:p>
          <a:p>
            <a:pPr lvl="2"/>
            <a:r>
              <a:rPr lang="en-US" sz="1800" dirty="0"/>
              <a:t>Detail bullet </a:t>
            </a:r>
            <a:endParaRPr lang="en-US" sz="1800" dirty="0" smtClean="0"/>
          </a:p>
          <a:p>
            <a:pPr lvl="2"/>
            <a:r>
              <a:rPr lang="en-US" sz="1800" dirty="0"/>
              <a:t>Detail bullet </a:t>
            </a:r>
            <a:endParaRPr lang="en-US" sz="1800" dirty="0" smtClean="0"/>
          </a:p>
          <a:p>
            <a:pPr lvl="2"/>
            <a:r>
              <a:rPr lang="en-US" sz="1800" dirty="0"/>
              <a:t>Detail bullet </a:t>
            </a:r>
            <a:endParaRPr lang="en-US" sz="1800" dirty="0" smtClean="0"/>
          </a:p>
          <a:p>
            <a:pPr lvl="2"/>
            <a:endParaRPr lang="en-US" sz="1800" dirty="0" smtClean="0"/>
          </a:p>
          <a:p>
            <a:r>
              <a:rPr lang="en-US" sz="2400" dirty="0" smtClean="0"/>
              <a:t>Challenge #4</a:t>
            </a:r>
          </a:p>
          <a:p>
            <a:pPr lvl="2"/>
            <a:r>
              <a:rPr lang="en-US" sz="1800" dirty="0"/>
              <a:t>Detail </a:t>
            </a:r>
            <a:r>
              <a:rPr lang="en-US" sz="1800" dirty="0" smtClean="0"/>
              <a:t>bullet</a:t>
            </a:r>
          </a:p>
          <a:p>
            <a:pPr lvl="2"/>
            <a:r>
              <a:rPr lang="en-US" sz="1800" dirty="0"/>
              <a:t>Detail </a:t>
            </a:r>
            <a:r>
              <a:rPr lang="en-US" sz="1800" dirty="0" smtClean="0"/>
              <a:t>bullet</a:t>
            </a:r>
          </a:p>
          <a:p>
            <a:pPr lvl="2"/>
            <a:r>
              <a:rPr lang="en-US" sz="1800" dirty="0"/>
              <a:t>Detail bullet</a:t>
            </a:r>
          </a:p>
        </p:txBody>
      </p:sp>
      <p:sp>
        <p:nvSpPr>
          <p:cNvPr id="10" name="Rectangle 9"/>
          <p:cNvSpPr/>
          <p:nvPr/>
        </p:nvSpPr>
        <p:spPr>
          <a:xfrm>
            <a:off x="2693451" y="997744"/>
            <a:ext cx="1744746" cy="3693319"/>
          </a:xfrm>
          <a:prstGeom prst="rect">
            <a:avLst/>
          </a:prstGeom>
          <a:solidFill>
            <a:srgbClr val="0096D6"/>
          </a:solidFill>
        </p:spPr>
        <p:txBody>
          <a:bodyPr wrap="square">
            <a:spAutoFit/>
          </a:bodyPr>
          <a:lstStyle/>
          <a:p>
            <a:r>
              <a:rPr lang="en-US" dirty="0">
                <a:solidFill>
                  <a:schemeClr val="bg1"/>
                </a:solidFill>
              </a:rPr>
              <a:t>This slide is to be customized for your specific sales presentation. You should modify the slide or select a new format that will highlight the specific challenges to your client. </a:t>
            </a:r>
          </a:p>
        </p:txBody>
      </p:sp>
    </p:spTree>
    <p:custDataLst>
      <p:tags r:id="rId1"/>
    </p:custDataLst>
    <p:extLst>
      <p:ext uri="{BB962C8B-B14F-4D97-AF65-F5344CB8AC3E}">
        <p14:creationId xmlns:p14="http://schemas.microsoft.com/office/powerpoint/2010/main" val="17194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184311" y="3852344"/>
            <a:ext cx="1959689" cy="12911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1469" y="235064"/>
            <a:ext cx="8812532" cy="430887"/>
          </a:xfrm>
        </p:spPr>
        <p:txBody>
          <a:bodyPr/>
          <a:lstStyle/>
          <a:p>
            <a:r>
              <a:rPr lang="en-US" dirty="0" smtClean="0">
                <a:solidFill>
                  <a:schemeClr val="tx1"/>
                </a:solidFill>
                <a:latin typeface="HP Simplified" charset="0"/>
              </a:rPr>
              <a:t>Helion Managed Virtual Private Cloud </a:t>
            </a:r>
            <a:endParaRPr lang="en-US" dirty="0"/>
          </a:p>
        </p:txBody>
      </p:sp>
      <p:sp>
        <p:nvSpPr>
          <p:cNvPr id="3" name="Freeform 2"/>
          <p:cNvSpPr/>
          <p:nvPr/>
        </p:nvSpPr>
        <p:spPr>
          <a:xfrm flipH="1">
            <a:off x="547688" y="1186531"/>
            <a:ext cx="3359150" cy="3287315"/>
          </a:xfrm>
          <a:custGeom>
            <a:avLst/>
            <a:gdLst>
              <a:gd name="connsiteX0" fmla="*/ 0 w 2495227"/>
              <a:gd name="connsiteY0" fmla="*/ 0 h 4184542"/>
              <a:gd name="connsiteX1" fmla="*/ 2495227 w 2495227"/>
              <a:gd name="connsiteY1" fmla="*/ 15498 h 4184542"/>
              <a:gd name="connsiteX2" fmla="*/ 2495227 w 2495227"/>
              <a:gd name="connsiteY2" fmla="*/ 4184542 h 4184542"/>
              <a:gd name="connsiteX3" fmla="*/ 1208867 w 2495227"/>
              <a:gd name="connsiteY3" fmla="*/ 4169044 h 4184542"/>
              <a:gd name="connsiteX4" fmla="*/ 0 w 2495227"/>
              <a:gd name="connsiteY4" fmla="*/ 0 h 418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227" h="4184542">
                <a:moveTo>
                  <a:pt x="0" y="0"/>
                </a:moveTo>
                <a:lnTo>
                  <a:pt x="2495227" y="15498"/>
                </a:lnTo>
                <a:lnTo>
                  <a:pt x="2495227" y="4184542"/>
                </a:lnTo>
                <a:lnTo>
                  <a:pt x="1208867" y="4169044"/>
                </a:lnTo>
                <a:lnTo>
                  <a:pt x="0" y="0"/>
                </a:lnTo>
                <a:close/>
              </a:path>
            </a:pathLst>
          </a:custGeom>
          <a:solidFill>
            <a:srgbClr val="E7E7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30" tIns="45667" rIns="91330" bIns="45667"/>
          <a:lstStyle/>
          <a:p>
            <a:pPr marL="118929" indent="-118929" defTabSz="913358" fontAlgn="auto">
              <a:lnSpc>
                <a:spcPct val="85000"/>
              </a:lnSpc>
              <a:spcBef>
                <a:spcPts val="0"/>
              </a:spcBef>
              <a:spcAft>
                <a:spcPts val="0"/>
              </a:spcAft>
              <a:buFont typeface="Arial" pitchFamily="34" charset="0"/>
              <a:buChar char="•"/>
              <a:defRPr/>
            </a:pPr>
            <a:endParaRPr lang="en-US" sz="1400" dirty="0">
              <a:solidFill>
                <a:schemeClr val="bg1"/>
              </a:solidFill>
            </a:endParaRPr>
          </a:p>
        </p:txBody>
      </p:sp>
      <p:grpSp>
        <p:nvGrpSpPr>
          <p:cNvPr id="4" name="Group 3"/>
          <p:cNvGrpSpPr/>
          <p:nvPr/>
        </p:nvGrpSpPr>
        <p:grpSpPr>
          <a:xfrm>
            <a:off x="5047014" y="1187064"/>
            <a:ext cx="3567985" cy="3295681"/>
            <a:chOff x="5429250" y="1643063"/>
            <a:chExt cx="3375025" cy="4200525"/>
          </a:xfrm>
          <a:solidFill>
            <a:srgbClr val="E7E7E7"/>
          </a:solidFill>
        </p:grpSpPr>
        <p:sp>
          <p:nvSpPr>
            <p:cNvPr id="5" name="Parallelogram 4"/>
            <p:cNvSpPr/>
            <p:nvPr/>
          </p:nvSpPr>
          <p:spPr>
            <a:xfrm>
              <a:off x="5429250" y="1646238"/>
              <a:ext cx="3375025" cy="4197350"/>
            </a:xfrm>
            <a:prstGeom prst="parallelogram">
              <a:avLst>
                <a:gd name="adj" fmla="val 40032"/>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58" fontAlgn="auto">
                <a:lnSpc>
                  <a:spcPct val="85000"/>
                </a:lnSpc>
                <a:spcBef>
                  <a:spcPts val="0"/>
                </a:spcBef>
                <a:spcAft>
                  <a:spcPts val="0"/>
                </a:spcAft>
                <a:defRPr/>
              </a:pPr>
              <a:endParaRPr lang="en-US" sz="2000" dirty="0">
                <a:solidFill>
                  <a:schemeClr val="bg1"/>
                </a:solidFill>
              </a:endParaRPr>
            </a:p>
          </p:txBody>
        </p:sp>
        <p:sp>
          <p:nvSpPr>
            <p:cNvPr id="6" name="Right Triangle 5"/>
            <p:cNvSpPr/>
            <p:nvPr/>
          </p:nvSpPr>
          <p:spPr>
            <a:xfrm flipH="1">
              <a:off x="7353300" y="1643063"/>
              <a:ext cx="1450975" cy="4197350"/>
            </a:xfrm>
            <a:prstGeom prst="r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358" fontAlgn="auto">
                <a:lnSpc>
                  <a:spcPct val="85000"/>
                </a:lnSpc>
                <a:spcBef>
                  <a:spcPts val="0"/>
                </a:spcBef>
                <a:spcAft>
                  <a:spcPts val="0"/>
                </a:spcAft>
                <a:defRPr/>
              </a:pPr>
              <a:endParaRPr lang="en-US" sz="2000" dirty="0">
                <a:solidFill>
                  <a:schemeClr val="bg1"/>
                </a:solidFill>
              </a:endParaRPr>
            </a:p>
          </p:txBody>
        </p:sp>
      </p:grpSp>
      <p:sp>
        <p:nvSpPr>
          <p:cNvPr id="7" name="Freeform 6"/>
          <p:cNvSpPr/>
          <p:nvPr/>
        </p:nvSpPr>
        <p:spPr>
          <a:xfrm flipH="1">
            <a:off x="2262189" y="1186531"/>
            <a:ext cx="4459287" cy="3287315"/>
          </a:xfrm>
          <a:custGeom>
            <a:avLst/>
            <a:gdLst>
              <a:gd name="connsiteX0" fmla="*/ 0 w 4184542"/>
              <a:gd name="connsiteY0" fmla="*/ 0 h 4184542"/>
              <a:gd name="connsiteX1" fmla="*/ 1441342 w 4184542"/>
              <a:gd name="connsiteY1" fmla="*/ 4184542 h 4184542"/>
              <a:gd name="connsiteX2" fmla="*/ 4184542 w 4184542"/>
              <a:gd name="connsiteY2" fmla="*/ 4184542 h 4184542"/>
              <a:gd name="connsiteX3" fmla="*/ 2820691 w 4184542"/>
              <a:gd name="connsiteY3" fmla="*/ 0 h 4184542"/>
              <a:gd name="connsiteX4" fmla="*/ 0 w 4184542"/>
              <a:gd name="connsiteY4" fmla="*/ 0 h 4184542"/>
              <a:gd name="connsiteX0" fmla="*/ 0 w 4184542"/>
              <a:gd name="connsiteY0" fmla="*/ 0 h 4184542"/>
              <a:gd name="connsiteX1" fmla="*/ 1071657 w 4184542"/>
              <a:gd name="connsiteY1" fmla="*/ 4184542 h 4184542"/>
              <a:gd name="connsiteX2" fmla="*/ 4184542 w 4184542"/>
              <a:gd name="connsiteY2" fmla="*/ 4184542 h 4184542"/>
              <a:gd name="connsiteX3" fmla="*/ 2820691 w 4184542"/>
              <a:gd name="connsiteY3" fmla="*/ 0 h 4184542"/>
              <a:gd name="connsiteX4" fmla="*/ 0 w 4184542"/>
              <a:gd name="connsiteY4" fmla="*/ 0 h 4184542"/>
              <a:gd name="connsiteX0" fmla="*/ 0 w 3814857"/>
              <a:gd name="connsiteY0" fmla="*/ 0 h 4184542"/>
              <a:gd name="connsiteX1" fmla="*/ 1071657 w 3814857"/>
              <a:gd name="connsiteY1" fmla="*/ 4184542 h 4184542"/>
              <a:gd name="connsiteX2" fmla="*/ 3814857 w 3814857"/>
              <a:gd name="connsiteY2" fmla="*/ 4184542 h 4184542"/>
              <a:gd name="connsiteX3" fmla="*/ 2820691 w 3814857"/>
              <a:gd name="connsiteY3" fmla="*/ 0 h 4184542"/>
              <a:gd name="connsiteX4" fmla="*/ 0 w 3814857"/>
              <a:gd name="connsiteY4" fmla="*/ 0 h 4184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4857" h="4184542">
                <a:moveTo>
                  <a:pt x="0" y="0"/>
                </a:moveTo>
                <a:lnTo>
                  <a:pt x="1071657" y="4184542"/>
                </a:lnTo>
                <a:lnTo>
                  <a:pt x="3814857" y="4184542"/>
                </a:lnTo>
                <a:lnTo>
                  <a:pt x="2820691" y="0"/>
                </a:lnTo>
                <a:lnTo>
                  <a:pt x="0" y="0"/>
                </a:lnTo>
                <a:close/>
              </a:path>
            </a:pathLst>
          </a:cu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7" rIns="91330" bIns="45667" anchor="ctr"/>
          <a:lstStyle/>
          <a:p>
            <a:pPr algn="ctr" defTabSz="913358" fontAlgn="auto">
              <a:spcBef>
                <a:spcPts val="0"/>
              </a:spcBef>
              <a:spcAft>
                <a:spcPts val="0"/>
              </a:spcAft>
              <a:defRPr/>
            </a:pPr>
            <a:endParaRPr lang="en-US" dirty="0">
              <a:solidFill>
                <a:schemeClr val="bg1"/>
              </a:solidFill>
            </a:endParaRPr>
          </a:p>
        </p:txBody>
      </p:sp>
      <p:sp>
        <p:nvSpPr>
          <p:cNvPr id="8" name="Rectangle 25"/>
          <p:cNvSpPr>
            <a:spLocks noChangeArrowheads="1"/>
          </p:cNvSpPr>
          <p:nvPr/>
        </p:nvSpPr>
        <p:spPr bwMode="auto">
          <a:xfrm>
            <a:off x="7020355" y="1330938"/>
            <a:ext cx="1212802" cy="338447"/>
          </a:xfrm>
          <a:prstGeom prst="rect">
            <a:avLst/>
          </a:prstGeom>
          <a:noFill/>
          <a:ln w="9525">
            <a:noFill/>
            <a:miter lim="800000"/>
            <a:headEnd/>
            <a:tailEnd/>
          </a:ln>
        </p:spPr>
        <p:txBody>
          <a:bodyPr wrap="none" lIns="91330" tIns="45667" rIns="91330" bIns="45667">
            <a:spAutoFit/>
          </a:bodyPr>
          <a:lstStyle/>
          <a:p>
            <a:pPr algn="ctr" defTabSz="912813"/>
            <a:r>
              <a:rPr lang="en-US" sz="1600" dirty="0">
                <a:ea typeface="Arial Unicode MS" charset="0"/>
                <a:cs typeface="Arial Unicode MS" charset="0"/>
              </a:rPr>
              <a:t>Public </a:t>
            </a:r>
            <a:r>
              <a:rPr lang="en-US" sz="1600" dirty="0" smtClean="0">
                <a:ea typeface="Arial Unicode MS" charset="0"/>
                <a:cs typeface="Arial Unicode MS" charset="0"/>
              </a:rPr>
              <a:t>cloud</a:t>
            </a:r>
            <a:endParaRPr lang="en-US" sz="1600" dirty="0">
              <a:ea typeface="Arial Unicode MS" charset="0"/>
              <a:cs typeface="Arial Unicode MS" charset="0"/>
            </a:endParaRPr>
          </a:p>
        </p:txBody>
      </p:sp>
      <p:sp>
        <p:nvSpPr>
          <p:cNvPr id="9" name="Rectangle 26"/>
          <p:cNvSpPr>
            <a:spLocks noChangeArrowheads="1"/>
          </p:cNvSpPr>
          <p:nvPr/>
        </p:nvSpPr>
        <p:spPr bwMode="auto">
          <a:xfrm>
            <a:off x="805018" y="1321413"/>
            <a:ext cx="2164152" cy="338447"/>
          </a:xfrm>
          <a:prstGeom prst="rect">
            <a:avLst/>
          </a:prstGeom>
          <a:noFill/>
          <a:ln w="9525">
            <a:noFill/>
            <a:miter lim="800000"/>
            <a:headEnd/>
            <a:tailEnd/>
          </a:ln>
        </p:spPr>
        <p:txBody>
          <a:bodyPr wrap="none" lIns="91330" tIns="45667" rIns="91330" bIns="45667">
            <a:spAutoFit/>
          </a:bodyPr>
          <a:lstStyle/>
          <a:p>
            <a:pPr algn="ctr" defTabSz="912813"/>
            <a:r>
              <a:rPr lang="en-US" sz="1600" dirty="0" smtClean="0">
                <a:ea typeface="Arial Unicode MS" charset="0"/>
                <a:cs typeface="Arial Unicode MS" charset="0"/>
              </a:rPr>
              <a:t>Traditional outsourcing</a:t>
            </a:r>
            <a:endParaRPr lang="en-US" sz="1600" dirty="0">
              <a:ea typeface="Arial Unicode MS" charset="0"/>
              <a:cs typeface="Arial Unicode MS" charset="0"/>
            </a:endParaRPr>
          </a:p>
        </p:txBody>
      </p:sp>
      <p:sp>
        <p:nvSpPr>
          <p:cNvPr id="10" name="Rectangle 19"/>
          <p:cNvSpPr>
            <a:spLocks noChangeArrowheads="1"/>
          </p:cNvSpPr>
          <p:nvPr/>
        </p:nvSpPr>
        <p:spPr bwMode="auto">
          <a:xfrm>
            <a:off x="3122354" y="1333201"/>
            <a:ext cx="3668713" cy="338447"/>
          </a:xfrm>
          <a:prstGeom prst="rect">
            <a:avLst/>
          </a:prstGeom>
          <a:noFill/>
          <a:ln w="9525">
            <a:noFill/>
            <a:miter lim="800000"/>
            <a:headEnd/>
            <a:tailEnd/>
          </a:ln>
        </p:spPr>
        <p:txBody>
          <a:bodyPr lIns="91330" tIns="45667" rIns="91330" bIns="45667">
            <a:spAutoFit/>
          </a:bodyPr>
          <a:lstStyle/>
          <a:p>
            <a:pPr algn="ctr" defTabSz="912813"/>
            <a:r>
              <a:rPr lang="en-US" sz="1600" dirty="0" smtClean="0">
                <a:solidFill>
                  <a:schemeClr val="bg1"/>
                </a:solidFill>
                <a:ea typeface="Arial Unicode MS" charset="0"/>
                <a:cs typeface="Arial Unicode MS" charset="0"/>
              </a:rPr>
              <a:t>Helion Managed Virtual </a:t>
            </a:r>
            <a:r>
              <a:rPr lang="en-US" sz="1600" dirty="0">
                <a:solidFill>
                  <a:schemeClr val="bg1"/>
                </a:solidFill>
                <a:ea typeface="Arial Unicode MS" charset="0"/>
                <a:cs typeface="Arial Unicode MS" charset="0"/>
              </a:rPr>
              <a:t>Private Cloud </a:t>
            </a:r>
          </a:p>
        </p:txBody>
      </p:sp>
      <p:sp>
        <p:nvSpPr>
          <p:cNvPr id="11" name="Left-Right Arrow 10"/>
          <p:cNvSpPr/>
          <p:nvPr/>
        </p:nvSpPr>
        <p:spPr>
          <a:xfrm>
            <a:off x="273051" y="834105"/>
            <a:ext cx="8645525" cy="509588"/>
          </a:xfrm>
          <a:prstGeom prst="leftRightArrow">
            <a:avLst>
              <a:gd name="adj1" fmla="val 50000"/>
              <a:gd name="adj2" fmla="val 36018"/>
            </a:avLst>
          </a:prstGeom>
          <a:solidFill>
            <a:srgbClr val="B9B9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30" tIns="45667" rIns="91330" bIns="64008" anchor="ctr"/>
          <a:lstStyle/>
          <a:p>
            <a:pPr defTabSz="912813">
              <a:defRPr/>
            </a:pPr>
            <a:r>
              <a:rPr lang="en-US" sz="1400" dirty="0">
                <a:solidFill>
                  <a:schemeClr val="tx1"/>
                </a:solidFill>
              </a:rPr>
              <a:t>  LOW          		       </a:t>
            </a:r>
            <a:r>
              <a:rPr lang="en-US" sz="1400" dirty="0" smtClean="0">
                <a:solidFill>
                  <a:schemeClr val="tx1"/>
                </a:solidFill>
              </a:rPr>
              <a:t>                                           </a:t>
            </a:r>
            <a:r>
              <a:rPr lang="en-US" sz="1400" dirty="0">
                <a:solidFill>
                  <a:schemeClr val="tx1"/>
                </a:solidFill>
              </a:rPr>
              <a:t>Delivery </a:t>
            </a:r>
            <a:r>
              <a:rPr lang="en-US" sz="1400" dirty="0" smtClean="0">
                <a:solidFill>
                  <a:schemeClr val="tx1"/>
                </a:solidFill>
              </a:rPr>
              <a:t>standardization 	</a:t>
            </a:r>
            <a:r>
              <a:rPr lang="en-US" sz="1400" dirty="0">
                <a:solidFill>
                  <a:schemeClr val="tx1"/>
                </a:solidFill>
              </a:rPr>
              <a:t>		    </a:t>
            </a:r>
            <a:r>
              <a:rPr lang="en-US" sz="1400" dirty="0" smtClean="0">
                <a:solidFill>
                  <a:schemeClr val="tx1"/>
                </a:solidFill>
              </a:rPr>
              <a:t>       </a:t>
            </a:r>
            <a:r>
              <a:rPr lang="en-US" sz="1400" dirty="0">
                <a:solidFill>
                  <a:schemeClr val="tx1"/>
                </a:solidFill>
              </a:rPr>
              <a:t>HIGH</a:t>
            </a:r>
          </a:p>
        </p:txBody>
      </p:sp>
      <p:sp>
        <p:nvSpPr>
          <p:cNvPr id="12" name="Left-Right Arrow 11"/>
          <p:cNvSpPr/>
          <p:nvPr/>
        </p:nvSpPr>
        <p:spPr>
          <a:xfrm>
            <a:off x="273051" y="4201192"/>
            <a:ext cx="8645525" cy="509588"/>
          </a:xfrm>
          <a:prstGeom prst="leftRightArrow">
            <a:avLst>
              <a:gd name="adj1" fmla="val 50000"/>
              <a:gd name="adj2" fmla="val 39513"/>
            </a:avLst>
          </a:prstGeom>
          <a:solidFill>
            <a:srgbClr val="B9B9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30" tIns="45667" rIns="91330" bIns="64008" anchor="ctr"/>
          <a:lstStyle/>
          <a:p>
            <a:pPr defTabSz="912813">
              <a:defRPr/>
            </a:pPr>
            <a:r>
              <a:rPr lang="en-US" sz="1400" dirty="0">
                <a:solidFill>
                  <a:schemeClr val="tx1"/>
                </a:solidFill>
              </a:rPr>
              <a:t>  </a:t>
            </a:r>
            <a:r>
              <a:rPr lang="en-US" sz="1400" dirty="0" smtClean="0">
                <a:solidFill>
                  <a:schemeClr val="tx1"/>
                </a:solidFill>
              </a:rPr>
              <a:t>MONTHS                                                         Time </a:t>
            </a:r>
            <a:r>
              <a:rPr lang="en-US" sz="1400" dirty="0">
                <a:solidFill>
                  <a:schemeClr val="tx1"/>
                </a:solidFill>
              </a:rPr>
              <a:t>to </a:t>
            </a:r>
            <a:r>
              <a:rPr lang="en-US" sz="1400" dirty="0" smtClean="0">
                <a:solidFill>
                  <a:schemeClr val="tx1"/>
                </a:solidFill>
              </a:rPr>
              <a:t>provision                                                                    	    MINUTES</a:t>
            </a:r>
            <a:endParaRPr lang="en-US" sz="1400" dirty="0">
              <a:solidFill>
                <a:schemeClr val="tx1"/>
              </a:solidFill>
            </a:endParaRPr>
          </a:p>
        </p:txBody>
      </p:sp>
      <p:grpSp>
        <p:nvGrpSpPr>
          <p:cNvPr id="13" name="Group 36"/>
          <p:cNvGrpSpPr>
            <a:grpSpLocks/>
          </p:cNvGrpSpPr>
          <p:nvPr/>
        </p:nvGrpSpPr>
        <p:grpSpPr bwMode="auto">
          <a:xfrm>
            <a:off x="1547803" y="1634841"/>
            <a:ext cx="6853238" cy="473912"/>
            <a:chOff x="975" y="1473"/>
            <a:chExt cx="4317" cy="397"/>
          </a:xfrm>
        </p:grpSpPr>
        <p:sp>
          <p:nvSpPr>
            <p:cNvPr id="14" name="TextBox 34"/>
            <p:cNvSpPr txBox="1">
              <a:spLocks noChangeArrowheads="1"/>
            </p:cNvSpPr>
            <p:nvPr/>
          </p:nvSpPr>
          <p:spPr bwMode="auto">
            <a:xfrm>
              <a:off x="4384" y="1483"/>
              <a:ext cx="908" cy="387"/>
            </a:xfrm>
            <a:prstGeom prst="rect">
              <a:avLst/>
            </a:prstGeom>
            <a:noFill/>
            <a:ln w="9525">
              <a:noFill/>
              <a:miter lim="800000"/>
              <a:headEnd/>
              <a:tailEnd/>
            </a:ln>
          </p:spPr>
          <p:txBody>
            <a:bodyPr lIns="91330" tIns="45667" rIns="91330" bIns="45667">
              <a:spAutoFit/>
            </a:bodyPr>
            <a:lstStyle/>
            <a:p>
              <a:pPr defTabSz="912813"/>
              <a:r>
                <a:rPr lang="en-US" sz="1200" dirty="0">
                  <a:cs typeface="Arial" charset="0"/>
                </a:rPr>
                <a:t>Minimum SLA </a:t>
              </a:r>
              <a:r>
                <a:rPr lang="en-US" sz="1200" dirty="0" smtClean="0">
                  <a:cs typeface="Arial" charset="0"/>
                </a:rPr>
                <a:t>guarantees</a:t>
              </a:r>
              <a:endParaRPr lang="en-US" sz="1200" dirty="0">
                <a:cs typeface="Arial" charset="0"/>
              </a:endParaRPr>
            </a:p>
          </p:txBody>
        </p:sp>
        <p:sp>
          <p:nvSpPr>
            <p:cNvPr id="15" name="TextBox 27"/>
            <p:cNvSpPr txBox="1">
              <a:spLocks noChangeArrowheads="1"/>
            </p:cNvSpPr>
            <p:nvPr/>
          </p:nvSpPr>
          <p:spPr bwMode="auto">
            <a:xfrm>
              <a:off x="975" y="1473"/>
              <a:ext cx="908" cy="387"/>
            </a:xfrm>
            <a:prstGeom prst="rect">
              <a:avLst/>
            </a:prstGeom>
            <a:noFill/>
            <a:ln w="9525">
              <a:noFill/>
              <a:miter lim="800000"/>
              <a:headEnd/>
              <a:tailEnd/>
            </a:ln>
          </p:spPr>
          <p:txBody>
            <a:bodyPr lIns="91330" tIns="45667" rIns="91330" bIns="45667">
              <a:spAutoFit/>
            </a:bodyPr>
            <a:lstStyle/>
            <a:p>
              <a:pPr defTabSz="912813"/>
              <a:r>
                <a:rPr lang="en-US" sz="1200" dirty="0">
                  <a:cs typeface="Arial" charset="0"/>
                </a:rPr>
                <a:t>Strong SLA </a:t>
              </a:r>
              <a:r>
                <a:rPr lang="en-US" sz="1200" dirty="0" smtClean="0">
                  <a:cs typeface="Arial" charset="0"/>
                </a:rPr>
                <a:t>guarantees</a:t>
              </a:r>
              <a:endParaRPr lang="en-US" sz="1200" dirty="0">
                <a:cs typeface="Arial" charset="0"/>
              </a:endParaRPr>
            </a:p>
          </p:txBody>
        </p:sp>
        <p:sp>
          <p:nvSpPr>
            <p:cNvPr id="16" name="TextBox 27"/>
            <p:cNvSpPr txBox="1">
              <a:spLocks noChangeArrowheads="1"/>
            </p:cNvSpPr>
            <p:nvPr/>
          </p:nvSpPr>
          <p:spPr bwMode="auto">
            <a:xfrm>
              <a:off x="2123" y="1483"/>
              <a:ext cx="1900" cy="387"/>
            </a:xfrm>
            <a:prstGeom prst="rect">
              <a:avLst/>
            </a:prstGeom>
            <a:noFill/>
            <a:ln w="9525">
              <a:noFill/>
              <a:miter lim="800000"/>
              <a:headEnd/>
              <a:tailEnd/>
            </a:ln>
          </p:spPr>
          <p:txBody>
            <a:bodyPr lIns="91330" tIns="45667" rIns="91330" bIns="45667">
              <a:spAutoFit/>
            </a:bodyPr>
            <a:lstStyle/>
            <a:p>
              <a:pPr algn="ctr" defTabSz="912813"/>
              <a:r>
                <a:rPr lang="en-US" sz="1200" dirty="0" smtClean="0">
                  <a:solidFill>
                    <a:schemeClr val="bg1"/>
                  </a:solidFill>
                  <a:cs typeface="Arial" charset="0"/>
                </a:rPr>
                <a:t>Industry-leading </a:t>
              </a:r>
              <a:endParaRPr lang="en-US" sz="1200" dirty="0">
                <a:solidFill>
                  <a:schemeClr val="bg1"/>
                </a:solidFill>
                <a:cs typeface="Arial" charset="0"/>
              </a:endParaRPr>
            </a:p>
            <a:p>
              <a:pPr algn="ctr" defTabSz="912813"/>
              <a:r>
                <a:rPr lang="en-US" sz="1200" dirty="0">
                  <a:solidFill>
                    <a:schemeClr val="bg1"/>
                  </a:solidFill>
                  <a:cs typeface="Arial" charset="0"/>
                </a:rPr>
                <a:t>SLA </a:t>
              </a:r>
              <a:r>
                <a:rPr lang="en-US" sz="1200" dirty="0" smtClean="0">
                  <a:solidFill>
                    <a:schemeClr val="bg1"/>
                  </a:solidFill>
                  <a:cs typeface="Arial" charset="0"/>
                </a:rPr>
                <a:t>guarantees</a:t>
              </a:r>
              <a:endParaRPr lang="en-US" sz="1200" dirty="0">
                <a:solidFill>
                  <a:schemeClr val="bg1"/>
                </a:solidFill>
                <a:cs typeface="Arial" charset="0"/>
              </a:endParaRPr>
            </a:p>
          </p:txBody>
        </p:sp>
      </p:grpSp>
      <p:grpSp>
        <p:nvGrpSpPr>
          <p:cNvPr id="17" name="Group 39"/>
          <p:cNvGrpSpPr>
            <a:grpSpLocks/>
          </p:cNvGrpSpPr>
          <p:nvPr/>
        </p:nvGrpSpPr>
        <p:grpSpPr bwMode="auto">
          <a:xfrm>
            <a:off x="863825" y="3339184"/>
            <a:ext cx="7246713" cy="513160"/>
            <a:chOff x="536" y="2843"/>
            <a:chExt cx="4221" cy="431"/>
          </a:xfrm>
        </p:grpSpPr>
        <p:sp>
          <p:nvSpPr>
            <p:cNvPr id="18" name="TextBox 33"/>
            <p:cNvSpPr txBox="1">
              <a:spLocks noChangeArrowheads="1"/>
            </p:cNvSpPr>
            <p:nvPr/>
          </p:nvSpPr>
          <p:spPr bwMode="auto">
            <a:xfrm>
              <a:off x="3678" y="2939"/>
              <a:ext cx="1079" cy="233"/>
            </a:xfrm>
            <a:prstGeom prst="rect">
              <a:avLst/>
            </a:prstGeom>
            <a:noFill/>
            <a:ln w="9525">
              <a:noFill/>
              <a:miter lim="800000"/>
              <a:headEnd/>
              <a:tailEnd/>
            </a:ln>
          </p:spPr>
          <p:txBody>
            <a:bodyPr lIns="91330" tIns="45667" rIns="91330" bIns="45667">
              <a:spAutoFit/>
            </a:bodyPr>
            <a:lstStyle/>
            <a:p>
              <a:pPr defTabSz="912813"/>
              <a:r>
                <a:rPr lang="en-US" sz="1200" smtClean="0">
                  <a:cs typeface="Arial" charset="0"/>
                </a:rPr>
                <a:t>Variable, short-term</a:t>
              </a:r>
              <a:endParaRPr lang="en-US" sz="1200" dirty="0">
                <a:cs typeface="Arial" charset="0"/>
              </a:endParaRPr>
            </a:p>
          </p:txBody>
        </p:sp>
        <p:sp>
          <p:nvSpPr>
            <p:cNvPr id="19" name="TextBox 30"/>
            <p:cNvSpPr txBox="1">
              <a:spLocks noChangeArrowheads="1"/>
            </p:cNvSpPr>
            <p:nvPr/>
          </p:nvSpPr>
          <p:spPr bwMode="auto">
            <a:xfrm>
              <a:off x="536" y="2886"/>
              <a:ext cx="908" cy="388"/>
            </a:xfrm>
            <a:prstGeom prst="rect">
              <a:avLst/>
            </a:prstGeom>
            <a:noFill/>
            <a:ln w="9525">
              <a:noFill/>
              <a:miter lim="800000"/>
              <a:headEnd/>
              <a:tailEnd/>
            </a:ln>
          </p:spPr>
          <p:txBody>
            <a:bodyPr lIns="91330" tIns="45667" rIns="91330" bIns="45667">
              <a:spAutoFit/>
            </a:bodyPr>
            <a:lstStyle/>
            <a:p>
              <a:pPr defTabSz="912813"/>
              <a:r>
                <a:rPr lang="en-US" sz="1200" dirty="0">
                  <a:cs typeface="Arial" charset="0"/>
                </a:rPr>
                <a:t>Contract </a:t>
              </a:r>
              <a:r>
                <a:rPr lang="en-US" sz="1200" dirty="0" smtClean="0">
                  <a:cs typeface="Arial" charset="0"/>
                </a:rPr>
                <a:t>length multi-year fixed</a:t>
              </a:r>
              <a:endParaRPr lang="en-US" sz="1200" dirty="0">
                <a:cs typeface="Arial" charset="0"/>
              </a:endParaRPr>
            </a:p>
          </p:txBody>
        </p:sp>
        <p:sp>
          <p:nvSpPr>
            <p:cNvPr id="20" name="TextBox 40"/>
            <p:cNvSpPr txBox="1">
              <a:spLocks noChangeArrowheads="1"/>
            </p:cNvSpPr>
            <p:nvPr/>
          </p:nvSpPr>
          <p:spPr bwMode="auto">
            <a:xfrm>
              <a:off x="1601" y="2843"/>
              <a:ext cx="1750" cy="388"/>
            </a:xfrm>
            <a:prstGeom prst="rect">
              <a:avLst/>
            </a:prstGeom>
            <a:noFill/>
            <a:ln w="9525">
              <a:noFill/>
              <a:miter lim="800000"/>
              <a:headEnd/>
              <a:tailEnd/>
            </a:ln>
          </p:spPr>
          <p:txBody>
            <a:bodyPr lIns="91330" tIns="45667" rIns="91330" bIns="45667">
              <a:spAutoFit/>
            </a:bodyPr>
            <a:lstStyle/>
            <a:p>
              <a:pPr algn="ctr" defTabSz="912813"/>
              <a:r>
                <a:rPr lang="en-US" sz="1200" dirty="0">
                  <a:solidFill>
                    <a:schemeClr val="bg1"/>
                  </a:solidFill>
                  <a:cs typeface="Arial" charset="0"/>
                </a:rPr>
                <a:t>Contract </a:t>
              </a:r>
              <a:r>
                <a:rPr lang="en-US" sz="1200" dirty="0" smtClean="0">
                  <a:solidFill>
                    <a:schemeClr val="bg1"/>
                  </a:solidFill>
                  <a:cs typeface="Arial" charset="0"/>
                </a:rPr>
                <a:t>length </a:t>
              </a:r>
            </a:p>
            <a:p>
              <a:pPr algn="ctr" defTabSz="912813"/>
              <a:r>
                <a:rPr lang="en-US" sz="1200" dirty="0" smtClean="0">
                  <a:solidFill>
                    <a:schemeClr val="bg1"/>
                  </a:solidFill>
                  <a:cs typeface="Arial" charset="0"/>
                </a:rPr>
                <a:t>one month to multi-year</a:t>
              </a:r>
              <a:endParaRPr lang="en-US" sz="1200" dirty="0">
                <a:solidFill>
                  <a:schemeClr val="bg1"/>
                </a:solidFill>
                <a:cs typeface="Arial" charset="0"/>
              </a:endParaRPr>
            </a:p>
          </p:txBody>
        </p:sp>
      </p:grpSp>
      <p:grpSp>
        <p:nvGrpSpPr>
          <p:cNvPr id="21" name="Group 37"/>
          <p:cNvGrpSpPr>
            <a:grpSpLocks/>
          </p:cNvGrpSpPr>
          <p:nvPr/>
        </p:nvGrpSpPr>
        <p:grpSpPr bwMode="auto">
          <a:xfrm>
            <a:off x="1062038" y="2089710"/>
            <a:ext cx="7011988" cy="469075"/>
            <a:chOff x="669" y="1855"/>
            <a:chExt cx="4417" cy="395"/>
          </a:xfrm>
        </p:grpSpPr>
        <p:sp>
          <p:nvSpPr>
            <p:cNvPr id="22" name="TextBox 27"/>
            <p:cNvSpPr txBox="1">
              <a:spLocks noChangeArrowheads="1"/>
            </p:cNvSpPr>
            <p:nvPr/>
          </p:nvSpPr>
          <p:spPr bwMode="auto">
            <a:xfrm>
              <a:off x="669" y="1861"/>
              <a:ext cx="908" cy="389"/>
            </a:xfrm>
            <a:prstGeom prst="rect">
              <a:avLst/>
            </a:prstGeom>
            <a:noFill/>
            <a:ln w="9525">
              <a:noFill/>
              <a:miter lim="800000"/>
              <a:headEnd/>
              <a:tailEnd/>
            </a:ln>
          </p:spPr>
          <p:txBody>
            <a:bodyPr lIns="91330" tIns="45667" rIns="91330" bIns="45667">
              <a:spAutoFit/>
            </a:bodyPr>
            <a:lstStyle/>
            <a:p>
              <a:pPr algn="ctr" defTabSz="912813"/>
              <a:r>
                <a:rPr lang="en-US" sz="1200" dirty="0">
                  <a:cs typeface="Arial" charset="0"/>
                </a:rPr>
                <a:t>High </a:t>
              </a:r>
              <a:r>
                <a:rPr lang="en-US" sz="1200" dirty="0" smtClean="0">
                  <a:cs typeface="Arial" charset="0"/>
                </a:rPr>
                <a:t>security </a:t>
              </a:r>
              <a:br>
                <a:rPr lang="en-US" sz="1200" dirty="0" smtClean="0">
                  <a:cs typeface="Arial" charset="0"/>
                </a:rPr>
              </a:br>
              <a:r>
                <a:rPr lang="en-US" sz="1200" dirty="0" smtClean="0">
                  <a:cs typeface="Arial" charset="0"/>
                </a:rPr>
                <a:t>levels</a:t>
              </a:r>
              <a:endParaRPr lang="en-US" sz="1200" dirty="0">
                <a:cs typeface="Arial" charset="0"/>
              </a:endParaRPr>
            </a:p>
          </p:txBody>
        </p:sp>
        <p:sp>
          <p:nvSpPr>
            <p:cNvPr id="23" name="TextBox 42"/>
            <p:cNvSpPr txBox="1">
              <a:spLocks noChangeArrowheads="1"/>
            </p:cNvSpPr>
            <p:nvPr/>
          </p:nvSpPr>
          <p:spPr bwMode="auto">
            <a:xfrm>
              <a:off x="2003" y="1855"/>
              <a:ext cx="1846" cy="389"/>
            </a:xfrm>
            <a:prstGeom prst="rect">
              <a:avLst/>
            </a:prstGeom>
            <a:noFill/>
            <a:ln w="9525">
              <a:noFill/>
              <a:miter lim="800000"/>
              <a:headEnd/>
              <a:tailEnd/>
            </a:ln>
          </p:spPr>
          <p:txBody>
            <a:bodyPr lIns="91330" tIns="45667" rIns="91330" bIns="45667">
              <a:spAutoFit/>
            </a:bodyPr>
            <a:lstStyle/>
            <a:p>
              <a:pPr algn="ctr" defTabSz="912813"/>
              <a:r>
                <a:rPr lang="en-US" sz="1200" dirty="0" smtClean="0">
                  <a:solidFill>
                    <a:schemeClr val="bg1"/>
                  </a:solidFill>
                  <a:cs typeface="Arial" charset="0"/>
                </a:rPr>
                <a:t>Auditable security compliance and </a:t>
              </a:r>
              <a:br>
                <a:rPr lang="en-US" sz="1200" dirty="0" smtClean="0">
                  <a:solidFill>
                    <a:schemeClr val="bg1"/>
                  </a:solidFill>
                  <a:cs typeface="Arial" charset="0"/>
                </a:rPr>
              </a:br>
              <a:r>
                <a:rPr lang="en-US" sz="1200" dirty="0" smtClean="0">
                  <a:solidFill>
                    <a:schemeClr val="bg1"/>
                  </a:solidFill>
                  <a:cs typeface="Arial" charset="0"/>
                </a:rPr>
                <a:t>industry regulatory standards </a:t>
              </a:r>
              <a:endParaRPr lang="en-US" sz="1200" dirty="0">
                <a:solidFill>
                  <a:schemeClr val="bg1"/>
                </a:solidFill>
                <a:cs typeface="Arial" charset="0"/>
              </a:endParaRPr>
            </a:p>
          </p:txBody>
        </p:sp>
        <p:sp>
          <p:nvSpPr>
            <p:cNvPr id="24" name="TextBox 45"/>
            <p:cNvSpPr txBox="1">
              <a:spLocks noChangeArrowheads="1"/>
            </p:cNvSpPr>
            <p:nvPr/>
          </p:nvSpPr>
          <p:spPr bwMode="auto">
            <a:xfrm>
              <a:off x="4178" y="1861"/>
              <a:ext cx="908" cy="389"/>
            </a:xfrm>
            <a:prstGeom prst="rect">
              <a:avLst/>
            </a:prstGeom>
            <a:noFill/>
            <a:ln w="9525">
              <a:noFill/>
              <a:miter lim="800000"/>
              <a:headEnd/>
              <a:tailEnd/>
            </a:ln>
          </p:spPr>
          <p:txBody>
            <a:bodyPr lIns="91330" tIns="45667" rIns="91330" bIns="45667">
              <a:spAutoFit/>
            </a:bodyPr>
            <a:lstStyle/>
            <a:p>
              <a:pPr algn="ctr" defTabSz="912813"/>
              <a:r>
                <a:rPr lang="en-US" sz="1200">
                  <a:cs typeface="Arial" charset="0"/>
                </a:rPr>
                <a:t>Public </a:t>
              </a:r>
              <a:r>
                <a:rPr lang="en-US" sz="1200" smtClean="0">
                  <a:cs typeface="Arial" charset="0"/>
                </a:rPr>
                <a:t>Internet </a:t>
              </a:r>
              <a:r>
                <a:rPr lang="en-US" sz="1200" dirty="0" smtClean="0">
                  <a:cs typeface="Arial" charset="0"/>
                </a:rPr>
                <a:t>level security</a:t>
              </a:r>
              <a:endParaRPr lang="en-US" sz="1200" dirty="0">
                <a:cs typeface="Arial" charset="0"/>
              </a:endParaRPr>
            </a:p>
          </p:txBody>
        </p:sp>
      </p:grpSp>
      <p:grpSp>
        <p:nvGrpSpPr>
          <p:cNvPr id="25" name="Group 40"/>
          <p:cNvGrpSpPr>
            <a:grpSpLocks/>
          </p:cNvGrpSpPr>
          <p:nvPr/>
        </p:nvGrpSpPr>
        <p:grpSpPr bwMode="auto">
          <a:xfrm>
            <a:off x="727074" y="3792425"/>
            <a:ext cx="6788150" cy="461228"/>
            <a:chOff x="458" y="3224"/>
            <a:chExt cx="4276" cy="386"/>
          </a:xfrm>
        </p:grpSpPr>
        <p:sp>
          <p:nvSpPr>
            <p:cNvPr id="26" name="TextBox 27"/>
            <p:cNvSpPr txBox="1">
              <a:spLocks noChangeArrowheads="1"/>
            </p:cNvSpPr>
            <p:nvPr/>
          </p:nvSpPr>
          <p:spPr bwMode="auto">
            <a:xfrm>
              <a:off x="458" y="3342"/>
              <a:ext cx="908" cy="232"/>
            </a:xfrm>
            <a:prstGeom prst="rect">
              <a:avLst/>
            </a:prstGeom>
            <a:noFill/>
            <a:ln w="9525">
              <a:noFill/>
              <a:miter lim="800000"/>
              <a:headEnd/>
              <a:tailEnd/>
            </a:ln>
          </p:spPr>
          <p:txBody>
            <a:bodyPr lIns="91330" tIns="45667" rIns="91330" bIns="45667">
              <a:spAutoFit/>
            </a:bodyPr>
            <a:lstStyle/>
            <a:p>
              <a:pPr defTabSz="912813"/>
              <a:r>
                <a:rPr lang="en-US" sz="1200" dirty="0">
                  <a:cs typeface="Arial" charset="0"/>
                </a:rPr>
                <a:t>Single </a:t>
              </a:r>
              <a:r>
                <a:rPr lang="en-US" sz="1200" dirty="0" smtClean="0">
                  <a:cs typeface="Arial" charset="0"/>
                </a:rPr>
                <a:t>tenancy</a:t>
              </a:r>
              <a:endParaRPr lang="en-US" sz="1200" dirty="0">
                <a:cs typeface="Arial" charset="0"/>
              </a:endParaRPr>
            </a:p>
          </p:txBody>
        </p:sp>
        <p:sp>
          <p:nvSpPr>
            <p:cNvPr id="27" name="TextBox 44"/>
            <p:cNvSpPr txBox="1">
              <a:spLocks noChangeArrowheads="1"/>
            </p:cNvSpPr>
            <p:nvPr/>
          </p:nvSpPr>
          <p:spPr bwMode="auto">
            <a:xfrm>
              <a:off x="1661" y="3224"/>
              <a:ext cx="1745" cy="386"/>
            </a:xfrm>
            <a:prstGeom prst="rect">
              <a:avLst/>
            </a:prstGeom>
            <a:noFill/>
            <a:ln w="9525">
              <a:noFill/>
              <a:miter lim="800000"/>
              <a:headEnd/>
              <a:tailEnd/>
            </a:ln>
          </p:spPr>
          <p:txBody>
            <a:bodyPr lIns="91330" tIns="45667" rIns="91330" bIns="45667">
              <a:spAutoFit/>
            </a:bodyPr>
            <a:lstStyle/>
            <a:p>
              <a:pPr algn="ctr" defTabSz="912813"/>
              <a:r>
                <a:rPr lang="en-US" sz="1200" dirty="0" smtClean="0">
                  <a:solidFill>
                    <a:schemeClr val="bg1"/>
                  </a:solidFill>
                  <a:cs typeface="Arial" charset="0"/>
                </a:rPr>
                <a:t>Multi-tenancy with secure</a:t>
              </a:r>
              <a:br>
                <a:rPr lang="en-US" sz="1200" dirty="0" smtClean="0">
                  <a:solidFill>
                    <a:schemeClr val="bg1"/>
                  </a:solidFill>
                  <a:cs typeface="Arial" charset="0"/>
                </a:rPr>
              </a:br>
              <a:r>
                <a:rPr lang="en-US" sz="1200" dirty="0" smtClean="0">
                  <a:solidFill>
                    <a:schemeClr val="bg1"/>
                  </a:solidFill>
                  <a:cs typeface="Arial" charset="0"/>
                </a:rPr>
                <a:t>network compartments</a:t>
              </a:r>
              <a:endParaRPr lang="en-US" sz="1200" dirty="0">
                <a:solidFill>
                  <a:schemeClr val="bg1"/>
                </a:solidFill>
                <a:cs typeface="Arial" charset="0"/>
              </a:endParaRPr>
            </a:p>
          </p:txBody>
        </p:sp>
        <p:sp>
          <p:nvSpPr>
            <p:cNvPr id="28" name="TextBox 46"/>
            <p:cNvSpPr txBox="1">
              <a:spLocks noChangeArrowheads="1"/>
            </p:cNvSpPr>
            <p:nvPr/>
          </p:nvSpPr>
          <p:spPr bwMode="auto">
            <a:xfrm>
              <a:off x="3826" y="3362"/>
              <a:ext cx="908" cy="232"/>
            </a:xfrm>
            <a:prstGeom prst="rect">
              <a:avLst/>
            </a:prstGeom>
            <a:noFill/>
            <a:ln w="9525">
              <a:noFill/>
              <a:miter lim="800000"/>
              <a:headEnd/>
              <a:tailEnd/>
            </a:ln>
          </p:spPr>
          <p:txBody>
            <a:bodyPr lIns="91330" tIns="45667" rIns="91330" bIns="45667">
              <a:spAutoFit/>
            </a:bodyPr>
            <a:lstStyle/>
            <a:p>
              <a:pPr defTabSz="912813"/>
              <a:r>
                <a:rPr lang="en-US" sz="1200" dirty="0" smtClean="0">
                  <a:cs typeface="Arial" charset="0"/>
                </a:rPr>
                <a:t>Multi-tenancy</a:t>
              </a:r>
              <a:endParaRPr lang="en-US" sz="1200" dirty="0">
                <a:cs typeface="Arial" charset="0"/>
              </a:endParaRPr>
            </a:p>
          </p:txBody>
        </p:sp>
      </p:grpSp>
      <p:grpSp>
        <p:nvGrpSpPr>
          <p:cNvPr id="29" name="Group 38"/>
          <p:cNvGrpSpPr>
            <a:grpSpLocks/>
          </p:cNvGrpSpPr>
          <p:nvPr/>
        </p:nvGrpSpPr>
        <p:grpSpPr bwMode="auto">
          <a:xfrm>
            <a:off x="1055687" y="2905793"/>
            <a:ext cx="7350125" cy="461975"/>
            <a:chOff x="665" y="2479"/>
            <a:chExt cx="4630" cy="387"/>
          </a:xfrm>
        </p:grpSpPr>
        <p:sp>
          <p:nvSpPr>
            <p:cNvPr id="30" name="TextBox 27"/>
            <p:cNvSpPr txBox="1">
              <a:spLocks noChangeArrowheads="1"/>
            </p:cNvSpPr>
            <p:nvPr/>
          </p:nvSpPr>
          <p:spPr bwMode="auto">
            <a:xfrm>
              <a:off x="665" y="2479"/>
              <a:ext cx="908" cy="387"/>
            </a:xfrm>
            <a:prstGeom prst="rect">
              <a:avLst/>
            </a:prstGeom>
            <a:noFill/>
            <a:ln w="9525">
              <a:noFill/>
              <a:miter lim="800000"/>
              <a:headEnd/>
              <a:tailEnd/>
            </a:ln>
          </p:spPr>
          <p:txBody>
            <a:bodyPr lIns="91330" tIns="45667" rIns="91330" bIns="45667">
              <a:spAutoFit/>
            </a:bodyPr>
            <a:lstStyle/>
            <a:p>
              <a:pPr algn="ctr" defTabSz="912813"/>
              <a:r>
                <a:rPr lang="en-US" sz="1200" dirty="0">
                  <a:cs typeface="Arial" charset="0"/>
                </a:rPr>
                <a:t>Fixed </a:t>
              </a:r>
              <a:r>
                <a:rPr lang="en-US" sz="1200" dirty="0" smtClean="0">
                  <a:cs typeface="Arial" charset="0"/>
                </a:rPr>
                <a:t>multi-year pricing</a:t>
              </a:r>
              <a:endParaRPr lang="en-US" sz="1200" dirty="0">
                <a:cs typeface="Arial" charset="0"/>
              </a:endParaRPr>
            </a:p>
          </p:txBody>
        </p:sp>
        <p:sp>
          <p:nvSpPr>
            <p:cNvPr id="31" name="TextBox 39"/>
            <p:cNvSpPr txBox="1">
              <a:spLocks noChangeArrowheads="1"/>
            </p:cNvSpPr>
            <p:nvPr/>
          </p:nvSpPr>
          <p:spPr bwMode="auto">
            <a:xfrm>
              <a:off x="1743" y="2479"/>
              <a:ext cx="1990" cy="387"/>
            </a:xfrm>
            <a:prstGeom prst="rect">
              <a:avLst/>
            </a:prstGeom>
            <a:noFill/>
            <a:ln w="9525">
              <a:noFill/>
              <a:miter lim="800000"/>
              <a:headEnd/>
              <a:tailEnd/>
            </a:ln>
          </p:spPr>
          <p:txBody>
            <a:bodyPr lIns="91330" tIns="45667" rIns="91330" bIns="45667">
              <a:spAutoFit/>
            </a:bodyPr>
            <a:lstStyle/>
            <a:p>
              <a:pPr algn="ctr" defTabSz="912813"/>
              <a:r>
                <a:rPr lang="en-US" sz="1200" dirty="0">
                  <a:solidFill>
                    <a:schemeClr val="bg1"/>
                  </a:solidFill>
                  <a:cs typeface="Arial" charset="0"/>
                </a:rPr>
                <a:t>Monthly </a:t>
              </a:r>
              <a:r>
                <a:rPr lang="en-US" sz="1200" dirty="0" smtClean="0">
                  <a:solidFill>
                    <a:schemeClr val="bg1"/>
                  </a:solidFill>
                  <a:cs typeface="Arial" charset="0"/>
                </a:rPr>
                <a:t>pricing   </a:t>
              </a:r>
            </a:p>
            <a:p>
              <a:pPr algn="ctr" defTabSz="912813"/>
              <a:r>
                <a:rPr lang="en-US" sz="1200" dirty="0" smtClean="0">
                  <a:solidFill>
                    <a:schemeClr val="bg1"/>
                  </a:solidFill>
                  <a:cs typeface="Arial" charset="0"/>
                </a:rPr>
                <a:t>reservation and usage based</a:t>
              </a:r>
              <a:endParaRPr lang="en-US" sz="1200" dirty="0">
                <a:solidFill>
                  <a:schemeClr val="bg1"/>
                </a:solidFill>
                <a:cs typeface="Arial" charset="0"/>
              </a:endParaRPr>
            </a:p>
          </p:txBody>
        </p:sp>
        <p:sp>
          <p:nvSpPr>
            <p:cNvPr id="32" name="TextBox 45"/>
            <p:cNvSpPr txBox="1">
              <a:spLocks noChangeArrowheads="1"/>
            </p:cNvSpPr>
            <p:nvPr/>
          </p:nvSpPr>
          <p:spPr bwMode="auto">
            <a:xfrm>
              <a:off x="3998" y="2479"/>
              <a:ext cx="1297" cy="387"/>
            </a:xfrm>
            <a:prstGeom prst="rect">
              <a:avLst/>
            </a:prstGeom>
            <a:noFill/>
            <a:ln w="9525">
              <a:noFill/>
              <a:miter lim="800000"/>
              <a:headEnd/>
              <a:tailEnd/>
            </a:ln>
          </p:spPr>
          <p:txBody>
            <a:bodyPr lIns="91330" tIns="45667" rIns="91330" bIns="45667">
              <a:spAutoFit/>
            </a:bodyPr>
            <a:lstStyle/>
            <a:p>
              <a:pPr algn="ctr" defTabSz="912813"/>
              <a:r>
                <a:rPr lang="en-US" sz="1200" dirty="0">
                  <a:cs typeface="Arial" charset="0"/>
                </a:rPr>
                <a:t>Instance, </a:t>
              </a:r>
              <a:r>
                <a:rPr lang="en-US" sz="1200" dirty="0" smtClean="0">
                  <a:cs typeface="Arial" charset="0"/>
                </a:rPr>
                <a:t>bandwidth etc. usage pricing</a:t>
              </a:r>
              <a:endParaRPr lang="en-US" sz="1200" dirty="0">
                <a:cs typeface="Arial" charset="0"/>
              </a:endParaRPr>
            </a:p>
          </p:txBody>
        </p:sp>
      </p:grpSp>
      <p:sp>
        <p:nvSpPr>
          <p:cNvPr id="33" name="Left-Right Arrow 31"/>
          <p:cNvSpPr/>
          <p:nvPr/>
        </p:nvSpPr>
        <p:spPr>
          <a:xfrm>
            <a:off x="261939" y="2483120"/>
            <a:ext cx="8620125" cy="481013"/>
          </a:xfrm>
          <a:prstGeom prst="leftRightArrow">
            <a:avLst>
              <a:gd name="adj1" fmla="val 50000"/>
              <a:gd name="adj2" fmla="val 36018"/>
            </a:avLst>
          </a:prstGeom>
          <a:solidFill>
            <a:srgbClr val="B9B9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30" tIns="45667" rIns="91330" bIns="64008" anchor="ctr"/>
          <a:lstStyle/>
          <a:p>
            <a:pPr defTabSz="912813">
              <a:defRPr/>
            </a:pPr>
            <a:r>
              <a:rPr lang="en-US" sz="1400" dirty="0" smtClean="0">
                <a:solidFill>
                  <a:schemeClr val="tx1"/>
                </a:solidFill>
              </a:rPr>
              <a:t>    0</a:t>
            </a:r>
            <a:r>
              <a:rPr lang="en-US" sz="1400" dirty="0">
                <a:solidFill>
                  <a:schemeClr val="tx1"/>
                </a:solidFill>
              </a:rPr>
              <a:t>%</a:t>
            </a:r>
            <a:r>
              <a:rPr lang="en-US" sz="1400" dirty="0">
                <a:solidFill>
                  <a:schemeClr val="bg1"/>
                </a:solidFill>
              </a:rPr>
              <a:t>	                                                   </a:t>
            </a:r>
            <a:r>
              <a:rPr lang="en-US" sz="1400" dirty="0" smtClean="0">
                <a:solidFill>
                  <a:schemeClr val="bg1"/>
                </a:solidFill>
              </a:rPr>
              <a:t>                         </a:t>
            </a:r>
            <a:r>
              <a:rPr lang="en-US" sz="1400" dirty="0">
                <a:solidFill>
                  <a:schemeClr val="tx1"/>
                </a:solidFill>
              </a:rPr>
              <a:t>Elasticity                                   </a:t>
            </a:r>
            <a:r>
              <a:rPr lang="en-US" sz="1400" dirty="0" smtClean="0">
                <a:solidFill>
                  <a:schemeClr val="tx1"/>
                </a:solidFill>
              </a:rPr>
              <a:t>                                                       100</a:t>
            </a:r>
            <a:r>
              <a:rPr lang="en-US" sz="1400" dirty="0">
                <a:solidFill>
                  <a:schemeClr val="tx1"/>
                </a:solidFill>
              </a:rPr>
              <a:t>%</a:t>
            </a:r>
          </a:p>
        </p:txBody>
      </p:sp>
    </p:spTree>
    <p:extLst>
      <p:ext uri="{BB962C8B-B14F-4D97-AF65-F5344CB8AC3E}">
        <p14:creationId xmlns:p14="http://schemas.microsoft.com/office/powerpoint/2010/main" val="9569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Helion Managed Virtual Private Cloud features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09442082"/>
              </p:ext>
            </p:extLst>
          </p:nvPr>
        </p:nvGraphicFramePr>
        <p:xfrm>
          <a:off x="335088" y="954951"/>
          <a:ext cx="8117207" cy="3685307"/>
        </p:xfrm>
        <a:graphic>
          <a:graphicData uri="http://schemas.openxmlformats.org/drawingml/2006/table">
            <a:tbl>
              <a:tblPr firstRow="1" bandRow="1">
                <a:tableStyleId>{6E25E649-3F16-4E02-A733-19D2CDBF48F0}</a:tableStyleId>
              </a:tblPr>
              <a:tblGrid>
                <a:gridCol w="1537522"/>
                <a:gridCol w="2632669"/>
                <a:gridCol w="3947016"/>
              </a:tblGrid>
              <a:tr h="280405">
                <a:tc>
                  <a:txBody>
                    <a:bodyPr/>
                    <a:lstStyle/>
                    <a:p>
                      <a:r>
                        <a:rPr lang="en-US" sz="1600" dirty="0" smtClean="0"/>
                        <a:t>Feature</a:t>
                      </a:r>
                      <a:endParaRPr lang="en-US"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6D6"/>
                    </a:solidFill>
                  </a:tcPr>
                </a:tc>
                <a:tc gridSpan="2">
                  <a:txBody>
                    <a:bodyPr/>
                    <a:lstStyle/>
                    <a:p>
                      <a:endParaRPr lang="en-US" sz="16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6D6"/>
                    </a:solidFill>
                  </a:tcPr>
                </a:tc>
                <a:tc hMerge="1">
                  <a:txBody>
                    <a:bodyPr/>
                    <a:lstStyle/>
                    <a:p>
                      <a:endParaRPr lang="en-US" sz="1600" dirty="0"/>
                    </a:p>
                  </a:txBody>
                  <a:tcPr/>
                </a:tc>
              </a:tr>
              <a:tr h="356879">
                <a:tc>
                  <a:txBody>
                    <a:bodyPr/>
                    <a:lstStyle/>
                    <a:p>
                      <a:r>
                        <a:rPr lang="en-US" sz="1100" dirty="0" smtClean="0"/>
                        <a:t>Advisory</a:t>
                      </a:r>
                      <a:endParaRPr lang="en-US" sz="1100"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gridSpan="2">
                  <a:txBody>
                    <a:bodyPr/>
                    <a:lstStyle/>
                    <a:p>
                      <a:r>
                        <a:rPr lang="en-US" sz="1100" dirty="0" smtClean="0"/>
                        <a:t>Analyze ,</a:t>
                      </a:r>
                      <a:r>
                        <a:rPr lang="en-US" sz="1100" baseline="0" dirty="0" smtClean="0"/>
                        <a:t> </a:t>
                      </a:r>
                      <a:r>
                        <a:rPr lang="en-US" sz="1100" dirty="0" smtClean="0"/>
                        <a:t>optimize</a:t>
                      </a:r>
                      <a:r>
                        <a:rPr lang="en-US" sz="1100" baseline="0" dirty="0" smtClean="0"/>
                        <a:t> and move </a:t>
                      </a:r>
                      <a:r>
                        <a:rPr lang="en-US" sz="1100" dirty="0" smtClean="0"/>
                        <a:t>workloads to the cloud with clear value and positive business outcomes  </a:t>
                      </a:r>
                    </a:p>
                    <a:p>
                      <a:r>
                        <a:rPr lang="en-US" sz="1100" dirty="0" smtClean="0"/>
                        <a:t>TCO, ROI,</a:t>
                      </a:r>
                      <a:r>
                        <a:rPr lang="en-US" sz="1100" baseline="0" dirty="0" smtClean="0"/>
                        <a:t> </a:t>
                      </a:r>
                      <a:r>
                        <a:rPr lang="en-US" sz="1100" dirty="0" smtClean="0"/>
                        <a:t>Y/Y productivity</a:t>
                      </a:r>
                      <a:r>
                        <a:rPr lang="en-US" sz="1100" baseline="0" dirty="0" smtClean="0"/>
                        <a:t> improvements </a:t>
                      </a:r>
                      <a:r>
                        <a:rPr lang="en-US" sz="1100" dirty="0" smtClean="0"/>
                        <a:t>and compliance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en-US" sz="1100" dirty="0" smtClean="0"/>
                    </a:p>
                  </a:txBody>
                  <a:tcPr/>
                </a:tc>
              </a:tr>
              <a:tr h="356879">
                <a:tc>
                  <a:txBody>
                    <a:bodyPr/>
                    <a:lstStyle/>
                    <a:p>
                      <a:r>
                        <a:rPr lang="en-US" sz="1100" dirty="0" smtClean="0"/>
                        <a:t>Enterprise Application Hosting</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marL="171450" indent="-171450">
                        <a:buFont typeface="Arial" panose="020B0604020202020204" pitchFamily="34" charset="0"/>
                        <a:buChar char="•"/>
                      </a:pPr>
                      <a:r>
                        <a:rPr lang="en-US" sz="1100" baseline="0" dirty="0" smtClean="0"/>
                        <a:t>Industry leading service levels</a:t>
                      </a:r>
                    </a:p>
                    <a:p>
                      <a:pPr marL="171450" indent="-171450">
                        <a:buFont typeface="Arial" panose="020B0604020202020204" pitchFamily="34" charset="0"/>
                        <a:buNone/>
                      </a:pPr>
                      <a:endParaRPr lang="en-US" sz="1100" baseline="0" dirty="0" smtClean="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t>Support of all leading  mission-critical applications and databases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454427">
                <a:tc>
                  <a:txBody>
                    <a:bodyPr/>
                    <a:lstStyle/>
                    <a:p>
                      <a:r>
                        <a:rPr lang="en-US" sz="1100" dirty="0" smtClean="0"/>
                        <a:t>Database  Management Services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marL="171450" indent="-171450">
                        <a:buFont typeface="Arial" panose="020B0604020202020204" pitchFamily="34" charset="0"/>
                        <a:buChar char="•"/>
                      </a:pPr>
                      <a:endParaRPr lang="en-US" sz="1100" baseline="0" dirty="0" smtClean="0"/>
                    </a:p>
                  </a:txBody>
                  <a:tcPr anchor="ctr">
                    <a:lnL w="12700" cap="flat" cmpd="sng" algn="ctr">
                      <a:solidFill>
                        <a:srgbClr val="0096D6"/>
                      </a:solidFill>
                      <a:prstDash val="solid"/>
                      <a:round/>
                      <a:headEnd type="none" w="med" len="med"/>
                      <a:tailEnd type="none" w="med" len="med"/>
                    </a:lnL>
                    <a:lnR w="12700" cap="flat" cmpd="sng" algn="ctr">
                      <a:solidFill>
                        <a:srgbClr val="0096D6"/>
                      </a:solidFill>
                      <a:prstDash val="solid"/>
                      <a:round/>
                      <a:headEnd type="none" w="med" len="med"/>
                      <a:tailEnd type="none" w="med" len="med"/>
                    </a:lnR>
                    <a:lnT w="12700" cap="flat" cmpd="sng" algn="ctr">
                      <a:solidFill>
                        <a:srgbClr val="0096D6"/>
                      </a:solidFill>
                      <a:prstDash val="solid"/>
                      <a:round/>
                      <a:headEnd type="none" w="med" len="med"/>
                      <a:tailEnd type="none" w="med" len="med"/>
                    </a:lnT>
                    <a:lnB w="12700" cap="flat" cmpd="sng" algn="ctr">
                      <a:solidFill>
                        <a:srgbClr val="0096D6"/>
                      </a:solidFill>
                      <a:prstDash val="solid"/>
                      <a:round/>
                      <a:headEnd type="none" w="med" len="med"/>
                      <a:tailEnd type="none" w="med" len="med"/>
                    </a:lnB>
                    <a:noFill/>
                  </a:tcPr>
                </a:tc>
                <a:tc vMerge="1">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smtClean="0"/>
                    </a:p>
                  </a:txBody>
                  <a:tcPr anchor="ctr">
                    <a:lnL w="12700" cap="flat" cmpd="sng" algn="ctr">
                      <a:solidFill>
                        <a:srgbClr val="0096D6"/>
                      </a:solidFill>
                      <a:prstDash val="solid"/>
                      <a:round/>
                      <a:headEnd type="none" w="med" len="med"/>
                      <a:tailEnd type="none" w="med" len="med"/>
                    </a:lnL>
                    <a:lnR w="12700" cap="flat" cmpd="sng" algn="ctr">
                      <a:solidFill>
                        <a:srgbClr val="0096D6"/>
                      </a:solidFill>
                      <a:prstDash val="solid"/>
                      <a:round/>
                      <a:headEnd type="none" w="med" len="med"/>
                      <a:tailEnd type="none" w="med" len="med"/>
                    </a:lnR>
                    <a:lnT w="12700" cap="flat" cmpd="sng" algn="ctr">
                      <a:solidFill>
                        <a:srgbClr val="0096D6"/>
                      </a:solidFill>
                      <a:prstDash val="solid"/>
                      <a:round/>
                      <a:headEnd type="none" w="med" len="med"/>
                      <a:tailEnd type="none" w="med" len="med"/>
                    </a:lnT>
                    <a:lnB w="12700" cap="flat" cmpd="sng" algn="ctr">
                      <a:solidFill>
                        <a:srgbClr val="0096D6"/>
                      </a:solidFill>
                      <a:prstDash val="solid"/>
                      <a:round/>
                      <a:headEnd type="none" w="med" len="med"/>
                      <a:tailEnd type="none" w="med" len="med"/>
                    </a:lnB>
                    <a:noFill/>
                  </a:tcPr>
                </a:tc>
              </a:tr>
              <a:tr h="423381">
                <a:tc>
                  <a:txBody>
                    <a:bodyPr/>
                    <a:lstStyle/>
                    <a:p>
                      <a:r>
                        <a:rPr lang="en-US" sz="1100" dirty="0" smtClean="0"/>
                        <a:t>Service Level</a:t>
                      </a:r>
                      <a:r>
                        <a:rPr lang="en-US" sz="1100" baseline="0" dirty="0" smtClean="0"/>
                        <a:t> Availability</a:t>
                      </a:r>
                      <a:endParaRPr lang="en-US" sz="1100" dirty="0" smtClean="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99.0% to 99.999% configuration options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171450" indent="-171450" algn="l" defTabSz="457200" rtl="0" eaLnBrk="1" latinLnBrk="0" hangingPunct="1">
                        <a:buFont typeface="Arial" panose="020B0604020202020204" pitchFamily="34" charset="0"/>
                        <a:buChar char="•"/>
                      </a:pPr>
                      <a:r>
                        <a:rPr lang="en-US" sz="1100" kern="1200" baseline="0" dirty="0" smtClean="0">
                          <a:solidFill>
                            <a:schemeClr val="dk1"/>
                          </a:solidFill>
                          <a:latin typeface="+mn-lt"/>
                          <a:ea typeface="+mn-ea"/>
                          <a:cs typeface="+mn-cs"/>
                        </a:rPr>
                        <a:t>Support of all leading backup software products</a:t>
                      </a:r>
                    </a:p>
                    <a:p>
                      <a:pPr marL="171450" indent="-171450" algn="l" defTabSz="457200" rtl="0" eaLnBrk="1" latinLnBrk="0" hangingPunct="1">
                        <a:buFont typeface="Arial" panose="020B0604020202020204" pitchFamily="34" charset="0"/>
                        <a:buChar char="•"/>
                      </a:pPr>
                      <a:r>
                        <a:rPr lang="en-US" sz="1100" kern="1200" baseline="0" dirty="0" smtClean="0">
                          <a:solidFill>
                            <a:schemeClr val="dk1"/>
                          </a:solidFill>
                          <a:latin typeface="+mn-lt"/>
                          <a:ea typeface="+mn-ea"/>
                          <a:cs typeface="+mn-cs"/>
                        </a:rPr>
                        <a:t>Service based on successful backup metrics </a:t>
                      </a:r>
                      <a:endParaRPr lang="en-US"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396054">
                <a:tc>
                  <a:txBody>
                    <a:bodyPr/>
                    <a:lstStyle/>
                    <a:p>
                      <a:r>
                        <a:rPr lang="en-US" sz="1100" dirty="0" smtClean="0"/>
                        <a:t>Security </a:t>
                      </a:r>
                      <a:r>
                        <a:rPr lang="en-US" sz="1100" baseline="0" dirty="0" smtClean="0"/>
                        <a:t> and Industry Compliance</a:t>
                      </a:r>
                      <a:endParaRPr lang="en-US" sz="1100" dirty="0" smtClean="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indent="-171450">
                        <a:buFont typeface="Arial" panose="020B0604020202020204" pitchFamily="34" charset="0"/>
                        <a:buChar char="•"/>
                      </a:pPr>
                      <a:r>
                        <a:rPr lang="it-IT" sz="1100" dirty="0" smtClean="0"/>
                        <a:t>HIPAA, PCI,  ISO27001, SOC2, FedRAMP, Sarbanes-Oxley,</a:t>
                      </a:r>
                      <a:r>
                        <a:rPr lang="it-IT" sz="1100" baseline="0" dirty="0" smtClean="0"/>
                        <a:t> DISA </a:t>
                      </a:r>
                      <a:r>
                        <a:rPr lang="it-IT" sz="1100" i="1" baseline="0" dirty="0" smtClean="0"/>
                        <a:t>(pending)</a:t>
                      </a:r>
                      <a:endParaRPr lang="it-IT" sz="1100" i="1" dirty="0" smtClean="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indent="-171450">
                        <a:buFont typeface="Arial" panose="020B0604020202020204" pitchFamily="34" charset="0"/>
                        <a:buChar char="•"/>
                      </a:pPr>
                      <a:r>
                        <a:rPr lang="en-US" sz="1100" baseline="0" dirty="0" smtClean="0"/>
                        <a:t>Auditable</a:t>
                      </a:r>
                    </a:p>
                    <a:p>
                      <a:pPr marL="171450" indent="-171450">
                        <a:buFont typeface="Arial" panose="020B0604020202020204" pitchFamily="34" charset="0"/>
                        <a:buChar char="•"/>
                      </a:pPr>
                      <a:r>
                        <a:rPr lang="en-US" sz="1100" baseline="0" dirty="0" smtClean="0"/>
                        <a:t>Continuous investment</a:t>
                      </a:r>
                    </a:p>
                    <a:p>
                      <a:pPr marL="171450" indent="-171450">
                        <a:buFont typeface="Arial" panose="020B0604020202020204" pitchFamily="34" charset="0"/>
                        <a:buChar char="•"/>
                      </a:pPr>
                      <a:r>
                        <a:rPr lang="en-US" sz="1100" baseline="0" dirty="0" smtClean="0"/>
                        <a:t>Platform for agencies to achieve own FedRAMP authorization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497081">
                <a:tc>
                  <a:txBody>
                    <a:bodyPr/>
                    <a:lstStyle/>
                    <a:p>
                      <a:r>
                        <a:rPr lang="en-US" sz="1100" dirty="0" smtClean="0"/>
                        <a:t>Technology and Reference Architectures </a:t>
                      </a:r>
                      <a:endParaRPr lang="en-US" sz="1100"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168275" indent="-168275">
                        <a:buFont typeface="Arial" pitchFamily="34" charset="0"/>
                        <a:buChar char="•"/>
                      </a:pPr>
                      <a:r>
                        <a:rPr lang="en-US" sz="1100" dirty="0" smtClean="0"/>
                        <a:t>Broad technology stack </a:t>
                      </a:r>
                    </a:p>
                    <a:p>
                      <a:pPr marL="168275" indent="-168275">
                        <a:buFont typeface="Arial" pitchFamily="34" charset="0"/>
                        <a:buChar char="•"/>
                      </a:pPr>
                      <a:r>
                        <a:rPr lang="en-US" sz="1100" dirty="0" smtClean="0"/>
                        <a:t>Pre-integrated</a:t>
                      </a:r>
                      <a:r>
                        <a:rPr lang="en-US" sz="1100" baseline="0" dirty="0" smtClean="0"/>
                        <a:t> building blocks</a:t>
                      </a:r>
                    </a:p>
                    <a:p>
                      <a:pPr marL="168275" indent="-168275">
                        <a:buFont typeface="Arial" pitchFamily="34" charset="0"/>
                        <a:buChar char="•"/>
                      </a:pPr>
                      <a:r>
                        <a:rPr lang="en-US" sz="1100" baseline="0" dirty="0" smtClean="0"/>
                        <a:t>Optimized for application workloads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168275" indent="-168275">
                        <a:buFont typeface="Arial" pitchFamily="34" charset="0"/>
                        <a:buChar char="•"/>
                      </a:pPr>
                      <a:r>
                        <a:rPr lang="en-US" sz="1100" dirty="0" smtClean="0"/>
                        <a:t>Chose optimal infrastructure</a:t>
                      </a:r>
                      <a:r>
                        <a:rPr lang="en-US" sz="1100" baseline="0" dirty="0" smtClean="0"/>
                        <a:t> </a:t>
                      </a:r>
                      <a:endParaRPr lang="en-US" sz="1100" dirty="0" smtClean="0"/>
                    </a:p>
                    <a:p>
                      <a:pPr marL="168275" indent="-168275">
                        <a:buFont typeface="Arial" pitchFamily="34" charset="0"/>
                        <a:buChar char="•"/>
                      </a:pPr>
                      <a:r>
                        <a:rPr lang="en-US" sz="1100" dirty="0" smtClean="0"/>
                        <a:t>Open standard support</a:t>
                      </a:r>
                      <a:endParaRPr lang="en-US" sz="1100"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356879">
                <a:tc>
                  <a:txBody>
                    <a:bodyPr/>
                    <a:lstStyle/>
                    <a:p>
                      <a:r>
                        <a:rPr lang="en-US" sz="1100" dirty="0" smtClean="0"/>
                        <a:t>Location</a:t>
                      </a:r>
                      <a:endParaRPr lang="en-US" sz="1100"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indent="-171450">
                        <a:buFont typeface="Arial" panose="020B0604020202020204" pitchFamily="34" charset="0"/>
                        <a:buChar char="•"/>
                      </a:pPr>
                      <a:r>
                        <a:rPr lang="en-US" sz="1100" dirty="0" smtClean="0"/>
                        <a:t>U.S.data center staffed by U.S</a:t>
                      </a:r>
                      <a:r>
                        <a:rPr lang="en-US" sz="1100" smtClean="0"/>
                        <a:t>. </a:t>
                      </a:r>
                      <a:r>
                        <a:rPr lang="en-US" sz="1100" smtClean="0"/>
                        <a:t>persons</a:t>
                      </a:r>
                    </a:p>
                    <a:p>
                      <a:pPr marL="171450" indent="-171450">
                        <a:buFont typeface="Arial" panose="020B0604020202020204" pitchFamily="34" charset="0"/>
                        <a:buChar char="•"/>
                      </a:pPr>
                      <a:r>
                        <a:rPr lang="en-US" sz="1100" smtClean="0"/>
                        <a:t> </a:t>
                      </a:r>
                      <a:r>
                        <a:rPr lang="en-US" sz="1100" dirty="0" smtClean="0"/>
                        <a:t>Enhanced</a:t>
                      </a:r>
                      <a:r>
                        <a:rPr lang="en-US" sz="1100" baseline="0" dirty="0" smtClean="0"/>
                        <a:t> DR in Colorado Springs</a:t>
                      </a:r>
                      <a:endParaRPr lang="en-US" sz="1100" dirty="0" smtClean="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dk1"/>
                          </a:solidFill>
                          <a:latin typeface="+mn-lt"/>
                          <a:ea typeface="+mn-ea"/>
                          <a:cs typeface="+mn-cs"/>
                        </a:rPr>
                        <a:t>Close cloud proximity for data sovereignty</a:t>
                      </a:r>
                      <a:r>
                        <a:rPr lang="en-US" sz="1100" kern="1200" baseline="0" dirty="0" smtClean="0">
                          <a:solidFill>
                            <a:schemeClr val="dk1"/>
                          </a:solidFill>
                          <a:latin typeface="+mn-lt"/>
                          <a:ea typeface="+mn-ea"/>
                          <a:cs typeface="+mn-cs"/>
                        </a:rPr>
                        <a:t> </a:t>
                      </a:r>
                      <a:r>
                        <a:rPr lang="en-US" sz="1100" kern="1200" dirty="0" smtClean="0">
                          <a:solidFill>
                            <a:schemeClr val="dk1"/>
                          </a:solidFill>
                          <a:latin typeface="+mn-lt"/>
                          <a:ea typeface="+mn-ea"/>
                          <a:cs typeface="+mn-cs"/>
                        </a:rPr>
                        <a:t>and data privacy</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dk1"/>
                          </a:solidFill>
                          <a:latin typeface="+mn-lt"/>
                          <a:ea typeface="+mn-ea"/>
                          <a:cs typeface="+mn-cs"/>
                        </a:rPr>
                        <a:t>Reduced latency</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155345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n-lt"/>
              </a:rPr>
              <a:t>HP is making hybrid delivery real</a:t>
            </a:r>
            <a:endParaRPr lang="en-US" dirty="0">
              <a:latin typeface="+mn-lt"/>
            </a:endParaRPr>
          </a:p>
        </p:txBody>
      </p:sp>
      <p:sp>
        <p:nvSpPr>
          <p:cNvPr id="7" name="Content Placeholder 6"/>
          <p:cNvSpPr>
            <a:spLocks noGrp="1"/>
          </p:cNvSpPr>
          <p:nvPr>
            <p:ph sz="quarter" idx="10"/>
          </p:nvPr>
        </p:nvSpPr>
        <p:spPr>
          <a:xfrm>
            <a:off x="386873" y="3988188"/>
            <a:ext cx="8484565" cy="903840"/>
          </a:xfrm>
        </p:spPr>
        <p:txBody>
          <a:bodyPr/>
          <a:lstStyle/>
          <a:p>
            <a:pPr marL="0" indent="0">
              <a:buNone/>
            </a:pPr>
            <a:r>
              <a:rPr lang="en-US" sz="1800" b="1" dirty="0" smtClean="0">
                <a:solidFill>
                  <a:schemeClr val="tx2"/>
                </a:solidFill>
                <a:latin typeface="+mn-lt"/>
              </a:rPr>
              <a:t>Build on a common architecture and create a common set of technologies </a:t>
            </a:r>
            <a:r>
              <a:rPr lang="en-US" sz="1600" b="0" dirty="0" smtClean="0">
                <a:solidFill>
                  <a:schemeClr val="tx1"/>
                </a:solidFill>
                <a:latin typeface="+mn-lt"/>
              </a:rPr>
              <a:t>that allow you to move from traditional infrastructures, to and around, the different cloud </a:t>
            </a:r>
            <a:r>
              <a:rPr lang="en-US" sz="1600" dirty="0" smtClean="0">
                <a:latin typeface="+mn-lt"/>
              </a:rPr>
              <a:t>environments</a:t>
            </a:r>
            <a:endParaRPr lang="en-US" sz="1600" b="0" dirty="0">
              <a:solidFill>
                <a:schemeClr val="tx1"/>
              </a:solidFill>
              <a:latin typeface="+mn-lt"/>
            </a:endParaRPr>
          </a:p>
        </p:txBody>
      </p:sp>
      <p:sp>
        <p:nvSpPr>
          <p:cNvPr id="2" name="Rectangle 1"/>
          <p:cNvSpPr/>
          <p:nvPr/>
        </p:nvSpPr>
        <p:spPr>
          <a:xfrm>
            <a:off x="567745" y="3736733"/>
            <a:ext cx="5481363" cy="1582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958286" y="889302"/>
            <a:ext cx="7125005" cy="2971748"/>
            <a:chOff x="457200" y="743002"/>
            <a:chExt cx="8229600" cy="2971748"/>
          </a:xfrm>
        </p:grpSpPr>
        <p:pic>
          <p:nvPicPr>
            <p:cNvPr id="1822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234"/>
            <a:stretch/>
          </p:blipFill>
          <p:spPr bwMode="auto">
            <a:xfrm>
              <a:off x="567745" y="743002"/>
              <a:ext cx="7811283" cy="248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3129975"/>
              <a:ext cx="8229600" cy="584775"/>
            </a:xfrm>
            <a:prstGeom prst="rect">
              <a:avLst/>
            </a:prstGeom>
            <a:noFill/>
          </p:spPr>
          <p:txBody>
            <a:bodyPr wrap="square" rtlCol="0">
              <a:spAutoFit/>
            </a:bodyPr>
            <a:lstStyle/>
            <a:p>
              <a:pPr marL="0" algn="ctr" defTabSz="430213">
                <a:spcAft>
                  <a:spcPts val="0"/>
                </a:spcAft>
                <a:buSzPct val="100000"/>
              </a:pPr>
              <a:r>
                <a:rPr lang="en-US" sz="1600" b="1" dirty="0" smtClean="0">
                  <a:solidFill>
                    <a:srgbClr val="0096D6"/>
                  </a:solidFill>
                  <a:latin typeface="HP Simplified" pitchFamily="34" charset="0"/>
                  <a:cs typeface="HP Simplified" pitchFamily="34" charset="0"/>
                </a:rPr>
                <a:t>Service Level Agreements (SLAs)</a:t>
              </a:r>
            </a:p>
            <a:p>
              <a:pPr marL="0" algn="ctr" defTabSz="430213">
                <a:spcAft>
                  <a:spcPts val="0"/>
                </a:spcAft>
                <a:buSzPct val="100000"/>
              </a:pPr>
              <a:r>
                <a:rPr lang="en-US" sz="1600" dirty="0" smtClean="0">
                  <a:solidFill>
                    <a:srgbClr val="000000"/>
                  </a:solidFill>
                  <a:latin typeface="HP Simplified" pitchFamily="34" charset="0"/>
                  <a:cs typeface="HP Simplified" pitchFamily="34" charset="0"/>
                </a:rPr>
                <a:t>Availability, Security, Performance, Compliance, Cost</a:t>
              </a:r>
            </a:p>
          </p:txBody>
        </p:sp>
      </p:grpSp>
    </p:spTree>
    <p:extLst>
      <p:ext uri="{BB962C8B-B14F-4D97-AF65-F5344CB8AC3E}">
        <p14:creationId xmlns:p14="http://schemas.microsoft.com/office/powerpoint/2010/main" val="39298431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9183" y="235064"/>
            <a:ext cx="7139635" cy="430887"/>
          </a:xfrm>
        </p:spPr>
        <p:txBody>
          <a:bodyPr/>
          <a:lstStyle/>
          <a:p>
            <a:r>
              <a:rPr lang="en-US" dirty="0" smtClean="0"/>
              <a:t>Many cloud solutions </a:t>
            </a:r>
            <a:r>
              <a:rPr lang="en-US" dirty="0"/>
              <a:t>to solve </a:t>
            </a:r>
            <a:r>
              <a:rPr lang="en-US" dirty="0" smtClean="0"/>
              <a:t>business needs</a:t>
            </a:r>
            <a:endParaRPr lang="en-US" dirty="0"/>
          </a:p>
        </p:txBody>
      </p:sp>
      <p:sp>
        <p:nvSpPr>
          <p:cNvPr id="4" name="Content Placeholder 3"/>
          <p:cNvSpPr>
            <a:spLocks noGrp="1"/>
          </p:cNvSpPr>
          <p:nvPr>
            <p:ph sz="quarter" idx="10"/>
          </p:nvPr>
        </p:nvSpPr>
        <p:spPr>
          <a:xfrm>
            <a:off x="262601" y="866775"/>
            <a:ext cx="8119872" cy="3228975"/>
          </a:xfrm>
        </p:spPr>
        <p:txBody>
          <a:bodyPr/>
          <a:lstStyle/>
          <a:p>
            <a:r>
              <a:rPr lang="en-US" dirty="0" smtClean="0"/>
              <a:t>  </a:t>
            </a:r>
            <a:endParaRPr lang="en-US" dirty="0"/>
          </a:p>
        </p:txBody>
      </p:sp>
      <p:sp>
        <p:nvSpPr>
          <p:cNvPr id="5" name="Rectangle 4"/>
          <p:cNvSpPr/>
          <p:nvPr/>
        </p:nvSpPr>
        <p:spPr>
          <a:xfrm>
            <a:off x="1328415" y="3687075"/>
            <a:ext cx="6412524" cy="369332"/>
          </a:xfrm>
          <a:prstGeom prst="rect">
            <a:avLst/>
          </a:prstGeom>
        </p:spPr>
        <p:txBody>
          <a:bodyPr wrap="square">
            <a:spAutoFit/>
          </a:bodyPr>
          <a:lstStyle/>
          <a:p>
            <a:pPr algn="ctr"/>
            <a:r>
              <a:rPr lang="en-US" dirty="0">
                <a:latin typeface="+mn-lt"/>
              </a:rPr>
              <a:t>Enterprise-class, managed, highly secure cloud solutions</a:t>
            </a:r>
          </a:p>
        </p:txBody>
      </p:sp>
      <p:grpSp>
        <p:nvGrpSpPr>
          <p:cNvPr id="9" name="Group 8"/>
          <p:cNvGrpSpPr/>
          <p:nvPr/>
        </p:nvGrpSpPr>
        <p:grpSpPr>
          <a:xfrm>
            <a:off x="351130" y="1307359"/>
            <a:ext cx="8397849" cy="2338464"/>
            <a:chOff x="218983" y="1733550"/>
            <a:chExt cx="8839192" cy="2338464"/>
          </a:xfrm>
        </p:grpSpPr>
        <p:pic>
          <p:nvPicPr>
            <p:cNvPr id="2052" name="Picture 4" descr="http://t3.gstatic.com/images?q=tbn:ANd9GcTAqixu6NugdiYhtBB3mDzspnxag1iuw0P9ghVqLPpNtY0Jg_Uoi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555" y="3428225"/>
              <a:ext cx="754983" cy="362188"/>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p:cNvSpPr/>
            <p:nvPr>
              <p:custDataLst>
                <p:tags r:id="rId1"/>
              </p:custDataLst>
            </p:nvPr>
          </p:nvSpPr>
          <p:spPr>
            <a:xfrm>
              <a:off x="218983" y="1733550"/>
              <a:ext cx="8839192" cy="2338464"/>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5" name="Rectangle 114"/>
            <p:cNvSpPr/>
            <p:nvPr>
              <p:custDataLst>
                <p:tags r:id="rId2"/>
              </p:custDataLst>
            </p:nvPr>
          </p:nvSpPr>
          <p:spPr bwMode="auto">
            <a:xfrm>
              <a:off x="2260305" y="1882563"/>
              <a:ext cx="5105400" cy="2085835"/>
            </a:xfrm>
            <a:prstGeom prst="rect">
              <a:avLst/>
            </a:prstGeom>
            <a:solidFill>
              <a:schemeClr val="bg1"/>
            </a:solidFill>
            <a:ln>
              <a:noFill/>
            </a:ln>
            <a:effectLst/>
            <a:scene3d>
              <a:camera prst="orthographicFront">
                <a:rot lat="0" lon="0" rev="0"/>
              </a:camera>
              <a:lightRig rig="threePt" dir="t">
                <a:rot lat="0" lon="0" rev="1200000"/>
              </a:lightRig>
            </a:scene3d>
            <a:sp3d>
              <a:bevelT w="0" h="0"/>
            </a:sp3d>
          </p:spPr>
          <p:txBody>
            <a:bodyPr vert="horz" anchor="t" anchorCtr="0">
              <a:noAutofit/>
            </a:bodyPr>
            <a:lstStyle/>
            <a:p>
              <a:pPr algn="ctr" defTabSz="914400">
                <a:lnSpc>
                  <a:spcPct val="85000"/>
                </a:lnSpc>
                <a:defRPr/>
              </a:pPr>
              <a:endParaRPr lang="en-US" sz="1200" kern="0" dirty="0" smtClean="0">
                <a:solidFill>
                  <a:prstClr val="white"/>
                </a:solidFill>
                <a:latin typeface="+mn-lt"/>
              </a:endParaRPr>
            </a:p>
          </p:txBody>
        </p:sp>
        <p:sp>
          <p:nvSpPr>
            <p:cNvPr id="102" name="TextBox 101"/>
            <p:cNvSpPr txBox="1"/>
            <p:nvPr/>
          </p:nvSpPr>
          <p:spPr bwMode="auto">
            <a:xfrm>
              <a:off x="2309134" y="3257550"/>
              <a:ext cx="1726915" cy="660942"/>
            </a:xfrm>
            <a:prstGeom prst="rect">
              <a:avLst/>
            </a:prstGeom>
            <a:solidFill>
              <a:srgbClr val="0096D6"/>
            </a:solidFill>
            <a:ln w="3175">
              <a:noFill/>
            </a:ln>
            <a:effectLst/>
            <a:scene3d>
              <a:camera prst="orthographicFront">
                <a:rot lat="0" lon="0" rev="0"/>
              </a:camera>
              <a:lightRig rig="threePt" dir="t">
                <a:rot lat="0" lon="0" rev="1200000"/>
              </a:lightRig>
            </a:scene3d>
            <a:sp3d/>
          </p:spPr>
          <p:txBody>
            <a:bodyPr anchor="ctr"/>
            <a:lstStyle/>
            <a:p>
              <a:pPr algn="ctr">
                <a:defRPr/>
              </a:pPr>
              <a:r>
                <a:rPr lang="en-US" sz="1200" kern="0" dirty="0" smtClean="0">
                  <a:solidFill>
                    <a:srgbClr val="FFFFFF"/>
                  </a:solidFill>
                  <a:latin typeface="+mn-lt"/>
                </a:rPr>
                <a:t>Private cloud</a:t>
              </a:r>
              <a:endParaRPr lang="en-US" sz="1200" kern="0" dirty="0">
                <a:solidFill>
                  <a:srgbClr val="FFFFFF"/>
                </a:solidFill>
                <a:latin typeface="+mn-lt"/>
              </a:endParaRPr>
            </a:p>
          </p:txBody>
        </p:sp>
        <p:sp>
          <p:nvSpPr>
            <p:cNvPr id="103" name="TextBox 102"/>
            <p:cNvSpPr txBox="1"/>
            <p:nvPr/>
          </p:nvSpPr>
          <p:spPr bwMode="auto">
            <a:xfrm>
              <a:off x="4109323" y="3257550"/>
              <a:ext cx="1576699" cy="660942"/>
            </a:xfrm>
            <a:prstGeom prst="rect">
              <a:avLst/>
            </a:prstGeom>
            <a:solidFill>
              <a:srgbClr val="0096D6"/>
            </a:solidFill>
            <a:ln w="3175">
              <a:noFill/>
            </a:ln>
            <a:effectLst/>
            <a:scene3d>
              <a:camera prst="orthographicFront">
                <a:rot lat="0" lon="0" rev="0"/>
              </a:camera>
              <a:lightRig rig="threePt" dir="t">
                <a:rot lat="0" lon="0" rev="1200000"/>
              </a:lightRig>
            </a:scene3d>
            <a:sp3d/>
          </p:spPr>
          <p:txBody>
            <a:bodyPr anchor="ctr"/>
            <a:lstStyle/>
            <a:p>
              <a:pPr algn="ctr">
                <a:defRPr/>
              </a:pPr>
              <a:r>
                <a:rPr lang="en-US" sz="1200" b="1" kern="0" dirty="0" smtClean="0">
                  <a:solidFill>
                    <a:schemeClr val="bg1"/>
                  </a:solidFill>
                  <a:latin typeface="+mn-lt"/>
                </a:rPr>
                <a:t>Virtual private cloud</a:t>
              </a:r>
              <a:endParaRPr lang="en-US" sz="1200" b="1" kern="0" dirty="0">
                <a:solidFill>
                  <a:schemeClr val="bg1"/>
                </a:solidFill>
                <a:latin typeface="+mn-lt"/>
              </a:endParaRPr>
            </a:p>
          </p:txBody>
        </p:sp>
        <p:sp>
          <p:nvSpPr>
            <p:cNvPr id="104" name="TextBox 103"/>
            <p:cNvSpPr txBox="1"/>
            <p:nvPr/>
          </p:nvSpPr>
          <p:spPr bwMode="auto">
            <a:xfrm>
              <a:off x="5759295" y="3257550"/>
              <a:ext cx="1555905" cy="660942"/>
            </a:xfrm>
            <a:prstGeom prst="rect">
              <a:avLst/>
            </a:prstGeom>
            <a:solidFill>
              <a:srgbClr val="0096D6"/>
            </a:solidFill>
            <a:ln w="3175">
              <a:noFill/>
            </a:ln>
            <a:effectLst/>
            <a:scene3d>
              <a:camera prst="orthographicFront">
                <a:rot lat="0" lon="0" rev="0"/>
              </a:camera>
              <a:lightRig rig="threePt" dir="t">
                <a:rot lat="0" lon="0" rev="1200000"/>
              </a:lightRig>
            </a:scene3d>
            <a:sp3d/>
          </p:spPr>
          <p:txBody>
            <a:bodyPr lIns="0" rIns="0" anchor="ctr"/>
            <a:lstStyle/>
            <a:p>
              <a:pPr algn="ctr">
                <a:defRPr/>
              </a:pPr>
              <a:r>
                <a:rPr lang="en-US" sz="1200" kern="0" dirty="0" smtClean="0">
                  <a:solidFill>
                    <a:srgbClr val="FFFFFF"/>
                  </a:solidFill>
                  <a:latin typeface="+mn-lt"/>
                </a:rPr>
                <a:t>Continuity</a:t>
              </a:r>
              <a:endParaRPr lang="en-US" sz="1200" kern="0" dirty="0">
                <a:solidFill>
                  <a:srgbClr val="FFFFFF"/>
                </a:solidFill>
                <a:latin typeface="+mn-lt"/>
              </a:endParaRPr>
            </a:p>
          </p:txBody>
        </p:sp>
        <p:sp>
          <p:nvSpPr>
            <p:cNvPr id="106" name="TextBox 105"/>
            <p:cNvSpPr txBox="1"/>
            <p:nvPr>
              <p:custDataLst>
                <p:tags r:id="rId3"/>
              </p:custDataLst>
            </p:nvPr>
          </p:nvSpPr>
          <p:spPr>
            <a:xfrm>
              <a:off x="334043" y="3333750"/>
              <a:ext cx="1788423" cy="585216"/>
            </a:xfrm>
            <a:prstGeom prst="rect">
              <a:avLst/>
            </a:prstGeom>
            <a:solidFill>
              <a:schemeClr val="accent4"/>
            </a:solidFill>
            <a:ln>
              <a:noFill/>
            </a:ln>
          </p:spPr>
          <p:txBody>
            <a:bodyPr wrap="square" rtlCol="0" anchor="ctr">
              <a:noAutofit/>
            </a:bodyPr>
            <a:lstStyle/>
            <a:p>
              <a:pPr algn="ctr" defTabSz="430213">
                <a:spcAft>
                  <a:spcPts val="400"/>
                </a:spcAft>
                <a:buSzPct val="100000"/>
              </a:pPr>
              <a:r>
                <a:rPr lang="en-US" sz="1400" b="1" dirty="0" smtClean="0">
                  <a:solidFill>
                    <a:prstClr val="white"/>
                  </a:solidFill>
                  <a:latin typeface="+mn-lt"/>
                  <a:cs typeface="HP Simplified" pitchFamily="34" charset="0"/>
                </a:rPr>
                <a:t>IaaS</a:t>
              </a:r>
            </a:p>
          </p:txBody>
        </p:sp>
        <p:sp>
          <p:nvSpPr>
            <p:cNvPr id="113" name="TextBox 112"/>
            <p:cNvSpPr txBox="1"/>
            <p:nvPr>
              <p:custDataLst>
                <p:tags r:id="rId4"/>
              </p:custDataLst>
            </p:nvPr>
          </p:nvSpPr>
          <p:spPr>
            <a:xfrm>
              <a:off x="334043" y="2627576"/>
              <a:ext cx="1788423" cy="585216"/>
            </a:xfrm>
            <a:prstGeom prst="rect">
              <a:avLst/>
            </a:prstGeom>
            <a:solidFill>
              <a:schemeClr val="accent4"/>
            </a:solidFill>
            <a:ln>
              <a:noFill/>
            </a:ln>
          </p:spPr>
          <p:txBody>
            <a:bodyPr wrap="square" rtlCol="0" anchor="ctr">
              <a:noAutofit/>
            </a:bodyPr>
            <a:lstStyle/>
            <a:p>
              <a:pPr algn="ctr" defTabSz="430213">
                <a:lnSpc>
                  <a:spcPts val="1400"/>
                </a:lnSpc>
                <a:spcAft>
                  <a:spcPts val="400"/>
                </a:spcAft>
                <a:buSzPct val="100000"/>
              </a:pPr>
              <a:r>
                <a:rPr lang="en-US" sz="1400" b="1" dirty="0" smtClean="0">
                  <a:solidFill>
                    <a:prstClr val="white"/>
                  </a:solidFill>
                  <a:latin typeface="+mn-lt"/>
                  <a:cs typeface="HP Simplified" pitchFamily="34" charset="0"/>
                </a:rPr>
                <a:t>End-user/</a:t>
              </a:r>
              <a:br>
                <a:rPr lang="en-US" sz="1400" b="1" dirty="0" smtClean="0">
                  <a:solidFill>
                    <a:prstClr val="white"/>
                  </a:solidFill>
                  <a:latin typeface="+mn-lt"/>
                  <a:cs typeface="HP Simplified" pitchFamily="34" charset="0"/>
                </a:rPr>
              </a:br>
              <a:r>
                <a:rPr lang="en-US" sz="1400" b="1" dirty="0" smtClean="0">
                  <a:solidFill>
                    <a:prstClr val="white"/>
                  </a:solidFill>
                  <a:latin typeface="+mn-lt"/>
                  <a:cs typeface="HP Simplified" pitchFamily="34" charset="0"/>
                </a:rPr>
                <a:t>workplace cloud</a:t>
              </a:r>
            </a:p>
          </p:txBody>
        </p:sp>
        <p:sp>
          <p:nvSpPr>
            <p:cNvPr id="116" name="TextBox 115"/>
            <p:cNvSpPr txBox="1"/>
            <p:nvPr/>
          </p:nvSpPr>
          <p:spPr bwMode="auto">
            <a:xfrm>
              <a:off x="2309134" y="1937226"/>
              <a:ext cx="1726038" cy="587508"/>
            </a:xfrm>
            <a:prstGeom prst="rect">
              <a:avLst/>
            </a:prstGeom>
            <a:solidFill>
              <a:srgbClr val="0096D6"/>
            </a:solidFill>
            <a:ln w="3175">
              <a:noFill/>
            </a:ln>
            <a:effectLst/>
            <a:scene3d>
              <a:camera prst="orthographicFront">
                <a:rot lat="0" lon="0" rev="0"/>
              </a:camera>
              <a:lightRig rig="threePt" dir="t">
                <a:rot lat="0" lon="0" rev="1200000"/>
              </a:lightRig>
            </a:scene3d>
            <a:sp3d/>
          </p:spPr>
          <p:txBody>
            <a:bodyPr anchor="ctr"/>
            <a:lstStyle/>
            <a:p>
              <a:pPr algn="ctr">
                <a:defRPr/>
              </a:pPr>
              <a:r>
                <a:rPr lang="en-US" sz="1200" kern="0" dirty="0" smtClean="0">
                  <a:solidFill>
                    <a:srgbClr val="FFFFFF"/>
                  </a:solidFill>
                  <a:latin typeface="+mn-lt"/>
                </a:rPr>
                <a:t>Microsoft Dynamics CRM</a:t>
              </a:r>
              <a:endParaRPr lang="en-US" sz="1200" kern="0" dirty="0">
                <a:solidFill>
                  <a:srgbClr val="FFFFFF"/>
                </a:solidFill>
                <a:latin typeface="+mn-lt"/>
              </a:endParaRPr>
            </a:p>
          </p:txBody>
        </p:sp>
        <p:sp>
          <p:nvSpPr>
            <p:cNvPr id="117" name="TextBox 116"/>
            <p:cNvSpPr txBox="1"/>
            <p:nvPr/>
          </p:nvSpPr>
          <p:spPr bwMode="auto">
            <a:xfrm>
              <a:off x="4107192" y="1937226"/>
              <a:ext cx="1593536" cy="587508"/>
            </a:xfrm>
            <a:prstGeom prst="rect">
              <a:avLst/>
            </a:prstGeom>
            <a:solidFill>
              <a:srgbClr val="0096D6"/>
            </a:solidFill>
            <a:ln w="3175">
              <a:noFill/>
            </a:ln>
            <a:effectLst/>
            <a:scene3d>
              <a:camera prst="orthographicFront">
                <a:rot lat="0" lon="0" rev="0"/>
              </a:camera>
              <a:lightRig rig="threePt" dir="t">
                <a:rot lat="0" lon="0" rev="1200000"/>
              </a:lightRig>
            </a:scene3d>
            <a:sp3d/>
          </p:spPr>
          <p:txBody>
            <a:bodyPr anchor="ctr"/>
            <a:lstStyle/>
            <a:p>
              <a:pPr algn="ctr">
                <a:defRPr/>
              </a:pPr>
              <a:r>
                <a:rPr lang="en-US" sz="1200" kern="0" dirty="0" smtClean="0">
                  <a:solidFill>
                    <a:srgbClr val="FFFFFF"/>
                  </a:solidFill>
                  <a:latin typeface="+mn-lt"/>
                </a:rPr>
                <a:t>SAP</a:t>
              </a:r>
              <a:endParaRPr lang="en-US" sz="1200" kern="0" dirty="0">
                <a:solidFill>
                  <a:srgbClr val="FFFFFF"/>
                </a:solidFill>
                <a:latin typeface="+mn-lt"/>
              </a:endParaRPr>
            </a:p>
          </p:txBody>
        </p:sp>
        <p:sp>
          <p:nvSpPr>
            <p:cNvPr id="118" name="TextBox 117"/>
            <p:cNvSpPr txBox="1"/>
            <p:nvPr/>
          </p:nvSpPr>
          <p:spPr bwMode="auto">
            <a:xfrm>
              <a:off x="5772748" y="1937226"/>
              <a:ext cx="1542452" cy="587508"/>
            </a:xfrm>
            <a:prstGeom prst="rect">
              <a:avLst/>
            </a:prstGeom>
            <a:solidFill>
              <a:srgbClr val="0096D6"/>
            </a:solidFill>
            <a:ln w="3175">
              <a:noFill/>
            </a:ln>
            <a:effectLst/>
            <a:scene3d>
              <a:camera prst="orthographicFront">
                <a:rot lat="0" lon="0" rev="0"/>
              </a:camera>
              <a:lightRig rig="threePt" dir="t">
                <a:rot lat="0" lon="0" rev="1200000"/>
              </a:lightRig>
            </a:scene3d>
            <a:sp3d/>
          </p:spPr>
          <p:txBody>
            <a:bodyPr anchor="ctr"/>
            <a:lstStyle/>
            <a:p>
              <a:pPr algn="ctr">
                <a:defRPr/>
              </a:pPr>
              <a:r>
                <a:rPr lang="en-US" sz="1200" kern="0" dirty="0" smtClean="0">
                  <a:solidFill>
                    <a:srgbClr val="FFFFFF"/>
                  </a:solidFill>
                  <a:latin typeface="+mn-lt"/>
                </a:rPr>
                <a:t>Oracle </a:t>
              </a:r>
              <a:endParaRPr lang="en-US" sz="1200" kern="0" dirty="0">
                <a:solidFill>
                  <a:srgbClr val="FFFFFF"/>
                </a:solidFill>
                <a:latin typeface="+mn-lt"/>
              </a:endParaRPr>
            </a:p>
          </p:txBody>
        </p:sp>
        <p:sp>
          <p:nvSpPr>
            <p:cNvPr id="119" name="TextBox 118"/>
            <p:cNvSpPr txBox="1"/>
            <p:nvPr>
              <p:custDataLst>
                <p:tags r:id="rId5"/>
              </p:custDataLst>
            </p:nvPr>
          </p:nvSpPr>
          <p:spPr>
            <a:xfrm>
              <a:off x="334043" y="1937226"/>
              <a:ext cx="1788423" cy="586832"/>
            </a:xfrm>
            <a:prstGeom prst="rect">
              <a:avLst/>
            </a:prstGeom>
            <a:solidFill>
              <a:schemeClr val="accent4"/>
            </a:solidFill>
            <a:ln>
              <a:noFill/>
            </a:ln>
          </p:spPr>
          <p:txBody>
            <a:bodyPr wrap="square" rtlCol="0" anchor="ctr">
              <a:noAutofit/>
            </a:bodyPr>
            <a:lstStyle/>
            <a:p>
              <a:pPr algn="ctr" defTabSz="430213">
                <a:spcAft>
                  <a:spcPts val="400"/>
                </a:spcAft>
                <a:buSzPct val="100000"/>
              </a:pPr>
              <a:r>
                <a:rPr lang="en-US" sz="1400" b="1" dirty="0" smtClean="0">
                  <a:solidFill>
                    <a:prstClr val="white"/>
                  </a:solidFill>
                  <a:latin typeface="+mn-lt"/>
                  <a:cs typeface="HP Simplified" pitchFamily="34" charset="0"/>
                </a:rPr>
                <a:t>Applications</a:t>
              </a:r>
            </a:p>
          </p:txBody>
        </p:sp>
        <p:sp>
          <p:nvSpPr>
            <p:cNvPr id="120" name="TextBox 119"/>
            <p:cNvSpPr txBox="1"/>
            <p:nvPr/>
          </p:nvSpPr>
          <p:spPr bwMode="auto">
            <a:xfrm rot="5400000">
              <a:off x="6615046" y="2670605"/>
              <a:ext cx="2060975" cy="484511"/>
            </a:xfrm>
            <a:prstGeom prst="rect">
              <a:avLst/>
            </a:prstGeom>
            <a:solidFill>
              <a:schemeClr val="accent3"/>
            </a:solidFill>
            <a:ln w="3175">
              <a:noFill/>
            </a:ln>
            <a:effectLst/>
            <a:scene3d>
              <a:camera prst="orthographicFront">
                <a:rot lat="0" lon="0" rev="0"/>
              </a:camera>
              <a:lightRig rig="threePt" dir="t">
                <a:rot lat="0" lon="0" rev="1200000"/>
              </a:lightRig>
            </a:scene3d>
            <a:sp3d/>
          </p:spPr>
          <p:txBody>
            <a:bodyPr anchor="ctr"/>
            <a:lstStyle/>
            <a:p>
              <a:pPr algn="ctr">
                <a:lnSpc>
                  <a:spcPts val="1400"/>
                </a:lnSpc>
                <a:defRPr/>
              </a:pPr>
              <a:r>
                <a:rPr lang="en-US" sz="1200" kern="0" dirty="0" smtClean="0">
                  <a:solidFill>
                    <a:srgbClr val="FFFFFF"/>
                  </a:solidFill>
                  <a:latin typeface="+mn-lt"/>
                </a:rPr>
                <a:t>Application</a:t>
              </a:r>
              <a:br>
                <a:rPr lang="en-US" sz="1200" kern="0" dirty="0" smtClean="0">
                  <a:solidFill>
                    <a:srgbClr val="FFFFFF"/>
                  </a:solidFill>
                  <a:latin typeface="+mn-lt"/>
                </a:rPr>
              </a:br>
              <a:r>
                <a:rPr lang="en-US" sz="1200" kern="0" dirty="0" smtClean="0">
                  <a:solidFill>
                    <a:srgbClr val="FFFFFF"/>
                  </a:solidFill>
                  <a:latin typeface="+mn-lt"/>
                </a:rPr>
                <a:t> transformation</a:t>
              </a:r>
              <a:endParaRPr lang="en-US" sz="1200" kern="0" dirty="0">
                <a:solidFill>
                  <a:srgbClr val="FFFFFF"/>
                </a:solidFill>
                <a:latin typeface="+mn-lt"/>
              </a:endParaRPr>
            </a:p>
          </p:txBody>
        </p:sp>
        <p:sp>
          <p:nvSpPr>
            <p:cNvPr id="121" name="TextBox 120"/>
            <p:cNvSpPr txBox="1"/>
            <p:nvPr/>
          </p:nvSpPr>
          <p:spPr bwMode="auto">
            <a:xfrm rot="5400000">
              <a:off x="7141541" y="2670607"/>
              <a:ext cx="2060975" cy="484511"/>
            </a:xfrm>
            <a:prstGeom prst="rect">
              <a:avLst/>
            </a:prstGeom>
            <a:solidFill>
              <a:schemeClr val="accent3"/>
            </a:solidFill>
            <a:ln w="3175">
              <a:noFill/>
            </a:ln>
            <a:effectLst/>
            <a:scene3d>
              <a:camera prst="orthographicFront">
                <a:rot lat="0" lon="0" rev="0"/>
              </a:camera>
              <a:lightRig rig="threePt" dir="t">
                <a:rot lat="0" lon="0" rev="1200000"/>
              </a:lightRig>
            </a:scene3d>
            <a:sp3d/>
          </p:spPr>
          <p:txBody>
            <a:bodyPr anchor="ctr"/>
            <a:lstStyle/>
            <a:p>
              <a:pPr algn="ctr">
                <a:lnSpc>
                  <a:spcPts val="1400"/>
                </a:lnSpc>
                <a:defRPr/>
              </a:pPr>
              <a:r>
                <a:rPr lang="en-US" sz="1200" kern="0" dirty="0" smtClean="0">
                  <a:solidFill>
                    <a:srgbClr val="FFFFFF"/>
                  </a:solidFill>
                  <a:latin typeface="+mn-lt"/>
                </a:rPr>
                <a:t>Infrastructure  transformation</a:t>
              </a:r>
              <a:endParaRPr lang="en-US" sz="1200" kern="0" dirty="0">
                <a:solidFill>
                  <a:srgbClr val="FFFFFF"/>
                </a:solidFill>
                <a:latin typeface="+mn-lt"/>
              </a:endParaRPr>
            </a:p>
          </p:txBody>
        </p:sp>
        <p:sp>
          <p:nvSpPr>
            <p:cNvPr id="122" name="TextBox 121"/>
            <p:cNvSpPr txBox="1"/>
            <p:nvPr/>
          </p:nvSpPr>
          <p:spPr bwMode="auto">
            <a:xfrm rot="5400000">
              <a:off x="7668036" y="2670607"/>
              <a:ext cx="2060971" cy="484511"/>
            </a:xfrm>
            <a:prstGeom prst="rect">
              <a:avLst/>
            </a:prstGeom>
            <a:solidFill>
              <a:schemeClr val="accent3"/>
            </a:solidFill>
            <a:ln w="3175">
              <a:noFill/>
            </a:ln>
            <a:effectLst/>
            <a:scene3d>
              <a:camera prst="orthographicFront">
                <a:rot lat="0" lon="0" rev="0"/>
              </a:camera>
              <a:lightRig rig="threePt" dir="t">
                <a:rot lat="0" lon="0" rev="1200000"/>
              </a:lightRig>
            </a:scene3d>
            <a:sp3d/>
          </p:spPr>
          <p:txBody>
            <a:bodyPr anchor="ctr"/>
            <a:lstStyle/>
            <a:p>
              <a:pPr algn="ctr">
                <a:lnSpc>
                  <a:spcPts val="1400"/>
                </a:lnSpc>
                <a:defRPr/>
              </a:pPr>
              <a:r>
                <a:rPr lang="en-US" sz="1200" kern="0" dirty="0" smtClean="0">
                  <a:solidFill>
                    <a:srgbClr val="FFFFFF"/>
                  </a:solidFill>
                  <a:latin typeface="+mn-lt"/>
                </a:rPr>
                <a:t>Application  development </a:t>
              </a:r>
              <a:br>
                <a:rPr lang="en-US" sz="1200" kern="0" dirty="0" smtClean="0">
                  <a:solidFill>
                    <a:srgbClr val="FFFFFF"/>
                  </a:solidFill>
                  <a:latin typeface="+mn-lt"/>
                </a:rPr>
              </a:br>
              <a:r>
                <a:rPr lang="en-US" sz="1200" kern="0" dirty="0" smtClean="0">
                  <a:solidFill>
                    <a:srgbClr val="FFFFFF"/>
                  </a:solidFill>
                  <a:latin typeface="+mn-lt"/>
                </a:rPr>
                <a:t> for cloud</a:t>
              </a:r>
              <a:endParaRPr lang="en-US" sz="1200" kern="0" dirty="0">
                <a:solidFill>
                  <a:srgbClr val="FFFFFF"/>
                </a:solidFill>
                <a:latin typeface="+mn-lt"/>
              </a:endParaRPr>
            </a:p>
          </p:txBody>
        </p:sp>
        <p:sp>
          <p:nvSpPr>
            <p:cNvPr id="33" name="TextBox 32"/>
            <p:cNvSpPr txBox="1"/>
            <p:nvPr/>
          </p:nvSpPr>
          <p:spPr bwMode="auto">
            <a:xfrm>
              <a:off x="2309134" y="2593842"/>
              <a:ext cx="1119866" cy="587508"/>
            </a:xfrm>
            <a:prstGeom prst="rect">
              <a:avLst/>
            </a:prstGeom>
            <a:solidFill>
              <a:srgbClr val="0096D6"/>
            </a:solidFill>
            <a:ln w="3175">
              <a:noFill/>
            </a:ln>
            <a:effectLst/>
            <a:scene3d>
              <a:camera prst="orthographicFront">
                <a:rot lat="0" lon="0" rev="0"/>
              </a:camera>
              <a:lightRig rig="threePt" dir="t">
                <a:rot lat="0" lon="0" rev="1200000"/>
              </a:lightRig>
            </a:scene3d>
            <a:sp3d/>
          </p:spPr>
          <p:txBody>
            <a:bodyPr anchor="ctr"/>
            <a:lstStyle/>
            <a:p>
              <a:pPr algn="ctr">
                <a:defRPr/>
              </a:pPr>
              <a:r>
                <a:rPr lang="en-US" sz="1200" kern="0" dirty="0" smtClean="0">
                  <a:solidFill>
                    <a:srgbClr val="FFFFFF"/>
                  </a:solidFill>
                  <a:latin typeface="+mn-lt"/>
                </a:rPr>
                <a:t>Messaging</a:t>
              </a:r>
              <a:endParaRPr lang="en-US" sz="1200" kern="0" dirty="0">
                <a:solidFill>
                  <a:srgbClr val="FFFFFF"/>
                </a:solidFill>
                <a:latin typeface="+mn-lt"/>
              </a:endParaRPr>
            </a:p>
          </p:txBody>
        </p:sp>
        <p:sp>
          <p:nvSpPr>
            <p:cNvPr id="36" name="TextBox 35"/>
            <p:cNvSpPr txBox="1"/>
            <p:nvPr/>
          </p:nvSpPr>
          <p:spPr bwMode="auto">
            <a:xfrm>
              <a:off x="3530216" y="2593842"/>
              <a:ext cx="1155407" cy="587508"/>
            </a:xfrm>
            <a:prstGeom prst="rect">
              <a:avLst/>
            </a:prstGeom>
            <a:solidFill>
              <a:srgbClr val="0096D6"/>
            </a:solidFill>
            <a:ln w="3175">
              <a:noFill/>
            </a:ln>
            <a:effectLst/>
            <a:scene3d>
              <a:camera prst="orthographicFront">
                <a:rot lat="0" lon="0" rev="0"/>
              </a:camera>
              <a:lightRig rig="threePt" dir="t">
                <a:rot lat="0" lon="0" rev="1200000"/>
              </a:lightRig>
            </a:scene3d>
            <a:sp3d/>
          </p:spPr>
          <p:txBody>
            <a:bodyPr anchor="ctr"/>
            <a:lstStyle/>
            <a:p>
              <a:pPr algn="ctr">
                <a:defRPr/>
              </a:pPr>
              <a:r>
                <a:rPr lang="en-US" sz="1200" kern="0" dirty="0" smtClean="0">
                  <a:solidFill>
                    <a:srgbClr val="FFFFFF"/>
                  </a:solidFill>
                  <a:latin typeface="+mn-lt"/>
                </a:rPr>
                <a:t>Collaboration</a:t>
              </a:r>
              <a:endParaRPr lang="en-US" sz="1200" kern="0" dirty="0">
                <a:solidFill>
                  <a:srgbClr val="FFFFFF"/>
                </a:solidFill>
                <a:latin typeface="+mn-lt"/>
              </a:endParaRPr>
            </a:p>
          </p:txBody>
        </p:sp>
        <p:sp>
          <p:nvSpPr>
            <p:cNvPr id="37" name="TextBox 36"/>
            <p:cNvSpPr txBox="1"/>
            <p:nvPr/>
          </p:nvSpPr>
          <p:spPr bwMode="auto">
            <a:xfrm>
              <a:off x="4786839" y="2593842"/>
              <a:ext cx="1272266" cy="587508"/>
            </a:xfrm>
            <a:prstGeom prst="rect">
              <a:avLst/>
            </a:prstGeom>
            <a:solidFill>
              <a:srgbClr val="0096D6"/>
            </a:solidFill>
            <a:ln w="3175">
              <a:noFill/>
            </a:ln>
            <a:effectLst/>
            <a:scene3d>
              <a:camera prst="orthographicFront">
                <a:rot lat="0" lon="0" rev="0"/>
              </a:camera>
              <a:lightRig rig="threePt" dir="t">
                <a:rot lat="0" lon="0" rev="1200000"/>
              </a:lightRig>
            </a:scene3d>
            <a:sp3d/>
          </p:spPr>
          <p:txBody>
            <a:bodyPr lIns="0" rIns="0" anchor="ctr"/>
            <a:lstStyle/>
            <a:p>
              <a:pPr algn="ctr">
                <a:lnSpc>
                  <a:spcPts val="1400"/>
                </a:lnSpc>
                <a:defRPr/>
              </a:pPr>
              <a:r>
                <a:rPr lang="en-US" sz="1200" kern="0" dirty="0" smtClean="0">
                  <a:solidFill>
                    <a:srgbClr val="FFFFFF"/>
                  </a:solidFill>
                  <a:latin typeface="+mn-lt"/>
                </a:rPr>
                <a:t>Unified Communications</a:t>
              </a:r>
              <a:endParaRPr lang="en-US" sz="1200" kern="0" dirty="0">
                <a:solidFill>
                  <a:srgbClr val="FFFFFF"/>
                </a:solidFill>
                <a:latin typeface="+mn-lt"/>
              </a:endParaRPr>
            </a:p>
          </p:txBody>
        </p:sp>
        <p:sp>
          <p:nvSpPr>
            <p:cNvPr id="38" name="TextBox 37"/>
            <p:cNvSpPr txBox="1"/>
            <p:nvPr/>
          </p:nvSpPr>
          <p:spPr bwMode="auto">
            <a:xfrm>
              <a:off x="6160321" y="2593842"/>
              <a:ext cx="1154879" cy="587508"/>
            </a:xfrm>
            <a:prstGeom prst="rect">
              <a:avLst/>
            </a:prstGeom>
            <a:solidFill>
              <a:srgbClr val="0096D6"/>
            </a:solidFill>
            <a:ln w="3175">
              <a:noFill/>
            </a:ln>
            <a:effectLst/>
            <a:scene3d>
              <a:camera prst="orthographicFront">
                <a:rot lat="0" lon="0" rev="0"/>
              </a:camera>
              <a:lightRig rig="threePt" dir="t">
                <a:rot lat="0" lon="0" rev="1200000"/>
              </a:lightRig>
            </a:scene3d>
            <a:sp3d/>
          </p:spPr>
          <p:txBody>
            <a:bodyPr anchor="ctr"/>
            <a:lstStyle/>
            <a:p>
              <a:pPr algn="ctr">
                <a:defRPr/>
              </a:pPr>
              <a:r>
                <a:rPr lang="en-US" sz="1200" kern="0" dirty="0" smtClean="0">
                  <a:solidFill>
                    <a:srgbClr val="FFFFFF"/>
                  </a:solidFill>
                  <a:latin typeface="+mn-lt"/>
                </a:rPr>
                <a:t>Mobility</a:t>
              </a:r>
              <a:endParaRPr lang="en-US" sz="1200" kern="0" dirty="0">
                <a:solidFill>
                  <a:srgbClr val="FFFFFF"/>
                </a:solidFill>
                <a:latin typeface="+mn-lt"/>
              </a:endParaRPr>
            </a:p>
          </p:txBody>
        </p:sp>
      </p:grpSp>
    </p:spTree>
    <p:extLst>
      <p:ext uri="{BB962C8B-B14F-4D97-AF65-F5344CB8AC3E}">
        <p14:creationId xmlns:p14="http://schemas.microsoft.com/office/powerpoint/2010/main" val="27954774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04800" y="1059513"/>
            <a:ext cx="5048028" cy="3703320"/>
          </a:xfrm>
          <a:prstGeom prst="rect">
            <a:avLst/>
          </a:prstGeom>
          <a:solidFill>
            <a:srgbClr val="E7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 name="Straight Connector 23"/>
          <p:cNvCxnSpPr>
            <a:stCxn id="20" idx="1"/>
          </p:cNvCxnSpPr>
          <p:nvPr/>
        </p:nvCxnSpPr>
        <p:spPr>
          <a:xfrm>
            <a:off x="304800" y="2911173"/>
            <a:ext cx="5114544"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Subtitle 3"/>
          <p:cNvSpPr>
            <a:spLocks noGrp="1"/>
          </p:cNvSpPr>
          <p:nvPr>
            <p:ph type="subTitle" idx="1"/>
          </p:nvPr>
        </p:nvSpPr>
        <p:spPr/>
        <p:txBody>
          <a:bodyPr/>
          <a:lstStyle/>
          <a:p>
            <a:r>
              <a:rPr lang="en-US" dirty="0" smtClean="0"/>
              <a:t>Which challenges are most important to you?</a:t>
            </a:r>
            <a:endParaRPr lang="en-US" dirty="0"/>
          </a:p>
        </p:txBody>
      </p:sp>
      <p:sp>
        <p:nvSpPr>
          <p:cNvPr id="2" name="Title 1"/>
          <p:cNvSpPr>
            <a:spLocks noGrp="1"/>
          </p:cNvSpPr>
          <p:nvPr>
            <p:ph type="title"/>
          </p:nvPr>
        </p:nvSpPr>
        <p:spPr/>
        <p:txBody>
          <a:bodyPr/>
          <a:lstStyle/>
          <a:p>
            <a:r>
              <a:rPr lang="en-US" dirty="0" smtClean="0"/>
              <a:t>Critical challenges regarding cloud computing </a:t>
            </a:r>
            <a:endParaRPr lang="en-US"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619" r="22876"/>
          <a:stretch/>
        </p:blipFill>
        <p:spPr bwMode="auto">
          <a:xfrm>
            <a:off x="5352828" y="3217575"/>
            <a:ext cx="3123406" cy="1545257"/>
          </a:xfrm>
          <a:prstGeom prst="rect">
            <a:avLst/>
          </a:prstGeom>
          <a:noFill/>
          <a:ln>
            <a:noFill/>
          </a:ln>
        </p:spPr>
      </p:pic>
      <p:sp>
        <p:nvSpPr>
          <p:cNvPr id="5" name="Text Placeholder 3"/>
          <p:cNvSpPr txBox="1">
            <a:spLocks/>
          </p:cNvSpPr>
          <p:nvPr/>
        </p:nvSpPr>
        <p:spPr>
          <a:xfrm>
            <a:off x="5352828" y="1047750"/>
            <a:ext cx="3123406" cy="2169825"/>
          </a:xfrm>
          <a:prstGeom prst="rect">
            <a:avLst/>
          </a:prstGeom>
          <a:solidFill>
            <a:schemeClr val="accent1"/>
          </a:solidFill>
          <a:effectLst/>
        </p:spPr>
        <p:txBody>
          <a:bodyPr vert="horz" lIns="91440" tIns="45720" rIns="91440" bIns="45720" rtlCol="0">
            <a:spAutoFit/>
          </a:bodyPr>
          <a:lstStyle/>
          <a:p>
            <a:pPr lvl="0" algn="ctr" defTabSz="914400">
              <a:spcBef>
                <a:spcPts val="600"/>
              </a:spcBef>
              <a:buClr>
                <a:schemeClr val="bg1"/>
              </a:buClr>
              <a:buSzPct val="100000"/>
              <a:defRPr/>
            </a:pPr>
            <a:r>
              <a:rPr lang="en-US" sz="1200" dirty="0" smtClean="0">
                <a:solidFill>
                  <a:schemeClr val="bg1"/>
                </a:solidFill>
                <a:latin typeface="HP Simplified" pitchFamily="34" charset="0"/>
                <a:cs typeface="Arial" pitchFamily="34" charset="0"/>
              </a:rPr>
              <a:t>“The </a:t>
            </a:r>
            <a:r>
              <a:rPr lang="en-US" sz="1200" dirty="0">
                <a:solidFill>
                  <a:schemeClr val="bg1"/>
                </a:solidFill>
                <a:latin typeface="HP Simplified" pitchFamily="34" charset="0"/>
                <a:cs typeface="Arial" pitchFamily="34" charset="0"/>
              </a:rPr>
              <a:t>shift to cloud computing is disruptive, but it creates an opportunity to leverage the cloud to drive business </a:t>
            </a:r>
            <a:r>
              <a:rPr lang="en-US" sz="1200" dirty="0" smtClean="0">
                <a:solidFill>
                  <a:schemeClr val="bg1"/>
                </a:solidFill>
                <a:latin typeface="HP Simplified" pitchFamily="34" charset="0"/>
                <a:cs typeface="Arial" pitchFamily="34" charset="0"/>
              </a:rPr>
              <a:t>innovation.”</a:t>
            </a:r>
            <a:endParaRPr kumimoji="0" lang="en-US" sz="1200" b="0" i="0" u="none" strike="noStrike" kern="1200" cap="none" spc="0" normalizeH="0" baseline="0" noProof="0" dirty="0" smtClean="0">
              <a:ln>
                <a:noFill/>
              </a:ln>
              <a:solidFill>
                <a:schemeClr val="bg1"/>
              </a:solidFill>
              <a:effectLst/>
              <a:uLnTx/>
              <a:uFillTx/>
              <a:latin typeface="HP Simplified" pitchFamily="34" charset="0"/>
              <a:cs typeface="Arial" pitchFamily="34" charset="0"/>
            </a:endParaRPr>
          </a:p>
          <a:p>
            <a:pPr marR="0" lvl="0" algn="ctr" defTabSz="914400" rtl="0" eaLnBrk="1" fontAlgn="auto" latinLnBrk="0" hangingPunct="1">
              <a:spcBef>
                <a:spcPts val="600"/>
              </a:spcBef>
              <a:spcAft>
                <a:spcPts val="0"/>
              </a:spcAft>
              <a:buClr>
                <a:schemeClr val="bg1"/>
              </a:buClr>
              <a:buSzPct val="100000"/>
              <a:tabLst/>
              <a:defRPr/>
            </a:pPr>
            <a:r>
              <a:rPr kumimoji="0" lang="en-US" sz="1200" b="0" i="0" u="none" strike="noStrike" kern="1200" cap="none" spc="0" normalizeH="0" baseline="0" noProof="0" dirty="0" smtClean="0">
                <a:ln>
                  <a:noFill/>
                </a:ln>
                <a:solidFill>
                  <a:schemeClr val="bg1"/>
                </a:solidFill>
                <a:effectLst/>
                <a:uLnTx/>
                <a:uFillTx/>
                <a:latin typeface="HP Simplified" pitchFamily="34" charset="0"/>
                <a:cs typeface="Arial" pitchFamily="34" charset="0"/>
              </a:rPr>
              <a:t>“Very large enterprises are the fastest adopters of cloud services.”</a:t>
            </a:r>
          </a:p>
          <a:p>
            <a:pPr marR="0" lvl="0" algn="ctr" defTabSz="914400" rtl="0" eaLnBrk="1" fontAlgn="auto" latinLnBrk="0" hangingPunct="1">
              <a:spcBef>
                <a:spcPts val="600"/>
              </a:spcBef>
              <a:spcAft>
                <a:spcPts val="0"/>
              </a:spcAft>
              <a:buClr>
                <a:schemeClr val="bg1"/>
              </a:buClr>
              <a:buSzPct val="100000"/>
              <a:tabLst/>
              <a:defRPr/>
            </a:pPr>
            <a:r>
              <a:rPr kumimoji="0" lang="en-US" sz="1200" b="0" i="0" u="none" strike="noStrike" kern="1200" cap="none" spc="0" normalizeH="0" baseline="0" noProof="0" dirty="0" smtClean="0">
                <a:ln>
                  <a:noFill/>
                </a:ln>
                <a:solidFill>
                  <a:schemeClr val="bg1"/>
                </a:solidFill>
                <a:effectLst/>
                <a:uLnTx/>
                <a:uFillTx/>
                <a:latin typeface="HP Simplified" pitchFamily="34" charset="0"/>
                <a:cs typeface="Arial" pitchFamily="34" charset="0"/>
              </a:rPr>
              <a:t>“A majority of respondents rely on traditional IT suppliers—either vendors or integrators—for their cloud computing solutions rather than telecom companies or others.”</a:t>
            </a:r>
          </a:p>
          <a:p>
            <a:pPr lvl="0" algn="r" defTabSz="914400">
              <a:spcBef>
                <a:spcPts val="600"/>
              </a:spcBef>
              <a:buClr>
                <a:schemeClr val="bg1"/>
              </a:buClr>
              <a:buSzPct val="100000"/>
              <a:defRPr/>
            </a:pPr>
            <a:r>
              <a:rPr lang="en-US" sz="1200" dirty="0" smtClean="0">
                <a:solidFill>
                  <a:schemeClr val="bg1"/>
                </a:solidFill>
                <a:latin typeface="HP Simplified" pitchFamily="34" charset="0"/>
              </a:rPr>
              <a:t>Gartner</a:t>
            </a:r>
            <a:endParaRPr kumimoji="0" lang="en-US" sz="1200" b="0" i="0" u="none" strike="noStrike" kern="1200" cap="none" spc="0" normalizeH="0" baseline="0" noProof="0" dirty="0" smtClean="0">
              <a:ln>
                <a:noFill/>
              </a:ln>
              <a:solidFill>
                <a:schemeClr val="bg1"/>
              </a:solidFill>
              <a:effectLst/>
              <a:uLnTx/>
              <a:uFillTx/>
              <a:latin typeface="HP Simplified" pitchFamily="34" charset="0"/>
              <a:cs typeface="Arial" pitchFamily="34" charset="0"/>
            </a:endParaRPr>
          </a:p>
        </p:txBody>
      </p:sp>
      <p:sp>
        <p:nvSpPr>
          <p:cNvPr id="10" name="TextBox 3"/>
          <p:cNvSpPr txBox="1"/>
          <p:nvPr/>
        </p:nvSpPr>
        <p:spPr>
          <a:xfrm>
            <a:off x="304800" y="1238262"/>
            <a:ext cx="2474104" cy="233206"/>
          </a:xfrm>
          <a:prstGeom prst="rect">
            <a:avLst/>
          </a:prstGeom>
          <a:noFill/>
          <a:ln>
            <a:noFill/>
          </a:ln>
        </p:spPr>
        <p:txBody>
          <a:bodyPr wrap="square" lIns="0" tIns="0" rIns="0" bIns="0" anchor="t"/>
          <a:lstStyle/>
          <a:p>
            <a:pPr algn="ctr">
              <a:lnSpc>
                <a:spcPts val="1727"/>
              </a:lnSpc>
              <a:defRPr lang="en-US"/>
            </a:pPr>
            <a:r>
              <a:rPr sz="2000" b="1" dirty="0">
                <a:solidFill>
                  <a:srgbClr val="0096D6"/>
                </a:solidFill>
                <a:latin typeface="HP Simplified" pitchFamily="34" charset="0"/>
                <a:ea typeface="HP Simplified W01 Bold" charset="77"/>
                <a:cs typeface="HP Simplified W01 Bold" charset="77"/>
              </a:rPr>
              <a:t>Security</a:t>
            </a:r>
          </a:p>
        </p:txBody>
      </p:sp>
      <p:sp>
        <p:nvSpPr>
          <p:cNvPr id="11" name="TextBox 4"/>
          <p:cNvSpPr txBox="1"/>
          <p:nvPr/>
        </p:nvSpPr>
        <p:spPr>
          <a:xfrm>
            <a:off x="304800" y="1506099"/>
            <a:ext cx="2474104" cy="766271"/>
          </a:xfrm>
          <a:prstGeom prst="rect">
            <a:avLst/>
          </a:prstGeom>
          <a:noFill/>
          <a:ln>
            <a:noFill/>
          </a:ln>
        </p:spPr>
        <p:txBody>
          <a:bodyPr wrap="square" lIns="0" tIns="0" rIns="0" bIns="0" anchor="t"/>
          <a:lstStyle/>
          <a:p>
            <a:pPr algn="ctr">
              <a:lnSpc>
                <a:spcPts val="1454"/>
              </a:lnSpc>
              <a:defRPr lang="en-US"/>
            </a:pPr>
            <a:r>
              <a:rPr sz="1500" b="1" dirty="0">
                <a:latin typeface="HP Simplified" pitchFamily="34" charset="0"/>
                <a:ea typeface="HP Simplified W01 Bold" charset="77"/>
                <a:cs typeface="HP Simplified W01 Bold" charset="77"/>
              </a:rPr>
              <a:t>50% </a:t>
            </a:r>
            <a:r>
              <a:rPr sz="1300" dirty="0">
                <a:latin typeface="HP Simplified" pitchFamily="34" charset="0"/>
                <a:ea typeface="HP Simplified W01 Bold" charset="77"/>
                <a:cs typeface="HP Simplified W01 Bold" charset="77"/>
              </a:rPr>
              <a:t>o</a:t>
            </a:r>
            <a:r>
              <a:rPr sz="1300" dirty="0">
                <a:latin typeface="HP Simplified" pitchFamily="34" charset="0"/>
                <a:ea typeface="HP Simplified W01 Regular" charset="77"/>
                <a:cs typeface="HP Simplified W01 Regular" charset="77"/>
              </a:rPr>
              <a:t>f IT executives </a:t>
            </a:r>
            <a:r>
              <a:rPr sz="1300" dirty="0" smtClean="0">
                <a:latin typeface="HP Simplified" pitchFamily="34" charset="0"/>
                <a:ea typeface="HP Simplified W01 Regular" charset="77"/>
                <a:cs typeface="HP Simplified W01 Regular" charset="77"/>
              </a:rPr>
              <a:t>state that security is their biggest barrier </a:t>
            </a:r>
            <a:r>
              <a:rPr sz="1300" dirty="0">
                <a:latin typeface="HP Simplified" pitchFamily="34" charset="0"/>
                <a:ea typeface="HP Simplified W01 Regular" charset="77"/>
                <a:cs typeface="HP Simplified W01 Regular" charset="77"/>
              </a:rPr>
              <a:t>to cloud adoption</a:t>
            </a:r>
          </a:p>
        </p:txBody>
      </p:sp>
      <p:sp>
        <p:nvSpPr>
          <p:cNvPr id="13" name="TextBox 11"/>
          <p:cNvSpPr txBox="1"/>
          <p:nvPr/>
        </p:nvSpPr>
        <p:spPr>
          <a:xfrm>
            <a:off x="345297" y="4133996"/>
            <a:ext cx="2474103" cy="554888"/>
          </a:xfrm>
          <a:prstGeom prst="rect">
            <a:avLst/>
          </a:prstGeom>
          <a:noFill/>
          <a:ln>
            <a:noFill/>
          </a:ln>
        </p:spPr>
        <p:txBody>
          <a:bodyPr wrap="square" lIns="0" tIns="0" rIns="0" bIns="0" anchor="t"/>
          <a:lstStyle/>
          <a:p>
            <a:pPr algn="ctr">
              <a:lnSpc>
                <a:spcPts val="1454"/>
              </a:lnSpc>
              <a:defRPr lang="en-US"/>
            </a:pPr>
            <a:r>
              <a:rPr sz="1500" b="1" dirty="0">
                <a:latin typeface="HP Simplified" pitchFamily="34" charset="0"/>
                <a:ea typeface="HP Simplified W01 Bold" charset="77"/>
                <a:cs typeface="HP Simplified W01 Bold" charset="77"/>
              </a:rPr>
              <a:t>65% </a:t>
            </a:r>
            <a:r>
              <a:rPr sz="1300" dirty="0">
                <a:latin typeface="HP Simplified" pitchFamily="34" charset="0"/>
                <a:ea typeface="HP Simplified W01 Bold" charset="77"/>
                <a:cs typeface="HP Simplified W01 Bold" charset="77"/>
              </a:rPr>
              <a:t>of </a:t>
            </a:r>
            <a:r>
              <a:rPr sz="1300" dirty="0">
                <a:latin typeface="HP Simplified" pitchFamily="34" charset="0"/>
                <a:ea typeface="HP Simplified W01 Regular" charset="77"/>
                <a:cs typeface="HP Simplified W01 Regular" charset="77"/>
              </a:rPr>
              <a:t>IT </a:t>
            </a:r>
            <a:r>
              <a:rPr sz="1300" dirty="0" smtClean="0">
                <a:latin typeface="HP Simplified" pitchFamily="34" charset="0"/>
                <a:ea typeface="HP Simplified W01 Regular" charset="77"/>
                <a:cs typeface="HP Simplified W01 Regular" charset="77"/>
              </a:rPr>
              <a:t>executives are </a:t>
            </a:r>
            <a:r>
              <a:rPr sz="1300" dirty="0">
                <a:latin typeface="HP Simplified" pitchFamily="34" charset="0"/>
                <a:ea typeface="HP Simplified W01 Regular" charset="77"/>
                <a:cs typeface="HP Simplified W01 Regular" charset="77"/>
              </a:rPr>
              <a:t/>
            </a:r>
            <a:br>
              <a:rPr sz="1300" dirty="0">
                <a:latin typeface="HP Simplified" pitchFamily="34" charset="0"/>
                <a:ea typeface="HP Simplified W01 Regular" charset="77"/>
                <a:cs typeface="HP Simplified W01 Regular" charset="77"/>
              </a:rPr>
            </a:br>
            <a:r>
              <a:rPr sz="1300" dirty="0">
                <a:latin typeface="HP Simplified" pitchFamily="34" charset="0"/>
                <a:ea typeface="HP Simplified W01 Regular" charset="77"/>
                <a:cs typeface="HP Simplified W01 Regular" charset="77"/>
              </a:rPr>
              <a:t>concerned with vendor </a:t>
            </a:r>
            <a:r>
              <a:rPr sz="1300" dirty="0" smtClean="0">
                <a:latin typeface="HP Simplified" pitchFamily="34" charset="0"/>
                <a:ea typeface="HP Simplified W01 Regular" charset="77"/>
                <a:cs typeface="HP Simplified W01 Regular" charset="77"/>
              </a:rPr>
              <a:t>lock-in</a:t>
            </a:r>
            <a:endParaRPr sz="1300" dirty="0">
              <a:latin typeface="HP Simplified" pitchFamily="34" charset="0"/>
              <a:ea typeface="HP Simplified W01 Regular" charset="77"/>
              <a:cs typeface="HP Simplified W01 Regular" charset="77"/>
            </a:endParaRPr>
          </a:p>
          <a:p>
            <a:pPr algn="ctr">
              <a:tabLst>
                <a:tab pos="80778" algn="l"/>
              </a:tabLst>
              <a:defRPr lang="en-US"/>
            </a:pPr>
            <a:endParaRPr sz="1300" dirty="0">
              <a:latin typeface="HP Simplified" pitchFamily="34" charset="0"/>
              <a:ea typeface="HP Simplified W01 Regular" charset="77"/>
              <a:cs typeface="HP Simplified W01 Regular" charset="77"/>
            </a:endParaRPr>
          </a:p>
        </p:txBody>
      </p:sp>
      <p:sp>
        <p:nvSpPr>
          <p:cNvPr id="14" name="TextBox 12"/>
          <p:cNvSpPr txBox="1"/>
          <p:nvPr/>
        </p:nvSpPr>
        <p:spPr>
          <a:xfrm>
            <a:off x="304801" y="3788164"/>
            <a:ext cx="2474104" cy="383989"/>
          </a:xfrm>
          <a:prstGeom prst="rect">
            <a:avLst/>
          </a:prstGeom>
          <a:noFill/>
          <a:ln>
            <a:noFill/>
          </a:ln>
        </p:spPr>
        <p:txBody>
          <a:bodyPr wrap="square" lIns="0" tIns="0" rIns="0" bIns="0" anchor="t"/>
          <a:lstStyle/>
          <a:p>
            <a:pPr algn="ctr">
              <a:defRPr lang="en-US"/>
            </a:pPr>
            <a:r>
              <a:rPr sz="2000" b="1" dirty="0">
                <a:solidFill>
                  <a:srgbClr val="0096D6"/>
                </a:solidFill>
                <a:latin typeface="HP Simplified" pitchFamily="34" charset="0"/>
                <a:ea typeface="HP Simplified W01 Bold" charset="77"/>
                <a:cs typeface="HP Simplified W01 Bold" charset="77"/>
              </a:rPr>
              <a:t>Vendor lock-in</a:t>
            </a:r>
          </a:p>
        </p:txBody>
      </p:sp>
      <p:sp>
        <p:nvSpPr>
          <p:cNvPr id="15" name="TextBox 7"/>
          <p:cNvSpPr txBox="1"/>
          <p:nvPr/>
        </p:nvSpPr>
        <p:spPr>
          <a:xfrm>
            <a:off x="2862072" y="1506099"/>
            <a:ext cx="2486913" cy="749376"/>
          </a:xfrm>
          <a:prstGeom prst="rect">
            <a:avLst/>
          </a:prstGeom>
          <a:noFill/>
          <a:ln>
            <a:noFill/>
          </a:ln>
        </p:spPr>
        <p:txBody>
          <a:bodyPr wrap="square" lIns="0" tIns="0" rIns="0" bIns="0" anchor="t"/>
          <a:lstStyle/>
          <a:p>
            <a:pPr algn="ctr">
              <a:lnSpc>
                <a:spcPts val="1454"/>
              </a:lnSpc>
              <a:tabLst>
                <a:tab pos="80778" algn="l"/>
              </a:tabLst>
              <a:defRPr lang="en-US"/>
            </a:pPr>
            <a:r>
              <a:rPr sz="1500" b="1" dirty="0">
                <a:latin typeface="HP Simplified" pitchFamily="34" charset="0"/>
                <a:ea typeface="HP Simplified W01 Bold" charset="77"/>
                <a:cs typeface="HP Simplified W01 Bold" charset="77"/>
              </a:rPr>
              <a:t>71% </a:t>
            </a:r>
            <a:r>
              <a:rPr sz="1300" dirty="0">
                <a:latin typeface="HP Simplified" pitchFamily="34" charset="0"/>
                <a:ea typeface="HP Simplified W01 Bold" charset="77"/>
                <a:cs typeface="HP Simplified W01 Bold" charset="77"/>
              </a:rPr>
              <a:t>of </a:t>
            </a:r>
            <a:r>
              <a:rPr sz="1300" dirty="0">
                <a:latin typeface="HP Simplified" pitchFamily="34" charset="0"/>
                <a:ea typeface="HP Simplified W01 Regular" charset="77"/>
                <a:cs typeface="HP Simplified W01 Regular" charset="77"/>
              </a:rPr>
              <a:t>IT executives </a:t>
            </a:r>
            <a:r>
              <a:rPr sz="1300" dirty="0" smtClean="0">
                <a:latin typeface="HP Simplified" pitchFamily="34" charset="0"/>
                <a:ea typeface="HP Simplified W01 Regular" charset="77"/>
                <a:cs typeface="HP Simplified W01 Regular" charset="77"/>
              </a:rPr>
              <a:t/>
            </a:r>
            <a:br>
              <a:rPr sz="1300" dirty="0" smtClean="0">
                <a:latin typeface="HP Simplified" pitchFamily="34" charset="0"/>
                <a:ea typeface="HP Simplified W01 Regular" charset="77"/>
                <a:cs typeface="HP Simplified W01 Regular" charset="77"/>
              </a:rPr>
            </a:br>
            <a:r>
              <a:rPr sz="1300" dirty="0" smtClean="0">
                <a:latin typeface="HP Simplified" pitchFamily="34" charset="0"/>
                <a:ea typeface="HP Simplified W01 Regular" charset="77"/>
                <a:cs typeface="HP Simplified W01 Regular" charset="77"/>
              </a:rPr>
              <a:t>believe </a:t>
            </a:r>
            <a:r>
              <a:rPr sz="1300" dirty="0">
                <a:latin typeface="HP Simplified" pitchFamily="34" charset="0"/>
                <a:ea typeface="HP Simplified W01 Regular" charset="77"/>
                <a:cs typeface="HP Simplified W01 Regular" charset="77"/>
              </a:rPr>
              <a:t>open </a:t>
            </a:r>
            <a:endParaRPr sz="1300" dirty="0" smtClean="0">
              <a:latin typeface="HP Simplified" pitchFamily="34" charset="0"/>
              <a:ea typeface="HP Simplified W01 Regular" charset="77"/>
              <a:cs typeface="HP Simplified W01 Regular" charset="77"/>
            </a:endParaRPr>
          </a:p>
          <a:p>
            <a:pPr algn="ctr">
              <a:lnSpc>
                <a:spcPts val="1454"/>
              </a:lnSpc>
              <a:tabLst>
                <a:tab pos="80778" algn="l"/>
              </a:tabLst>
              <a:defRPr lang="en-US"/>
            </a:pPr>
            <a:r>
              <a:rPr sz="1300" dirty="0" smtClean="0">
                <a:latin typeface="HP Simplified" pitchFamily="34" charset="0"/>
                <a:ea typeface="HP Simplified W01 Regular" charset="77"/>
                <a:cs typeface="HP Simplified W01 Regular" charset="77"/>
              </a:rPr>
              <a:t>standards are critical</a:t>
            </a:r>
            <a:endParaRPr sz="1300" dirty="0">
              <a:latin typeface="HP Simplified" pitchFamily="34" charset="0"/>
              <a:ea typeface="HP Simplified W01 Bold" charset="77"/>
              <a:cs typeface="HP Simplified W01 Bold" charset="77"/>
            </a:endParaRPr>
          </a:p>
          <a:p>
            <a:pPr algn="ctr">
              <a:lnSpc>
                <a:spcPts val="1454"/>
              </a:lnSpc>
              <a:tabLst>
                <a:tab pos="80778" algn="l"/>
              </a:tabLst>
              <a:defRPr lang="en-US"/>
            </a:pPr>
            <a:endParaRPr sz="1300" dirty="0">
              <a:latin typeface="HP Simplified" pitchFamily="34" charset="0"/>
              <a:ea typeface="HP Simplified W01 Bold" charset="77"/>
              <a:cs typeface="HP Simplified W01 Bold" charset="77"/>
            </a:endParaRPr>
          </a:p>
        </p:txBody>
      </p:sp>
      <p:sp>
        <p:nvSpPr>
          <p:cNvPr id="16" name="TextBox 8"/>
          <p:cNvSpPr txBox="1"/>
          <p:nvPr/>
        </p:nvSpPr>
        <p:spPr>
          <a:xfrm>
            <a:off x="2862072" y="1238262"/>
            <a:ext cx="2486913" cy="228064"/>
          </a:xfrm>
          <a:prstGeom prst="rect">
            <a:avLst/>
          </a:prstGeom>
          <a:noFill/>
          <a:ln>
            <a:noFill/>
          </a:ln>
        </p:spPr>
        <p:txBody>
          <a:bodyPr wrap="square" lIns="0" tIns="0" rIns="0" bIns="0" anchor="t"/>
          <a:lstStyle/>
          <a:p>
            <a:pPr algn="ctr">
              <a:lnSpc>
                <a:spcPts val="1727"/>
              </a:lnSpc>
              <a:defRPr lang="en-US"/>
            </a:pPr>
            <a:r>
              <a:rPr sz="2000" b="1" dirty="0">
                <a:solidFill>
                  <a:srgbClr val="0096D6"/>
                </a:solidFill>
                <a:latin typeface="HP Simplified" pitchFamily="34" charset="0"/>
                <a:ea typeface="HP Simplified W01 Bold" charset="77"/>
                <a:cs typeface="HP Simplified W01 Bold" charset="77"/>
              </a:rPr>
              <a:t>Open</a:t>
            </a:r>
          </a:p>
        </p:txBody>
      </p:sp>
      <p:sp>
        <p:nvSpPr>
          <p:cNvPr id="19" name="TextBox 4"/>
          <p:cNvSpPr txBox="1"/>
          <p:nvPr/>
        </p:nvSpPr>
        <p:spPr>
          <a:xfrm>
            <a:off x="2870343" y="3788164"/>
            <a:ext cx="2478642" cy="691665"/>
          </a:xfrm>
          <a:prstGeom prst="rect">
            <a:avLst/>
          </a:prstGeom>
          <a:noFill/>
          <a:ln>
            <a:noFill/>
          </a:ln>
        </p:spPr>
        <p:txBody>
          <a:bodyPr wrap="square" lIns="0" tIns="0" rIns="0" bIns="0" anchor="t"/>
          <a:lstStyle/>
          <a:p>
            <a:pPr algn="ctr" defTabSz="864095">
              <a:defRPr lang="en-US"/>
            </a:pPr>
            <a:r>
              <a:rPr lang="en-US" sz="2000" b="1" dirty="0" smtClean="0">
                <a:solidFill>
                  <a:srgbClr val="0096D6"/>
                </a:solidFill>
                <a:latin typeface="+mj-lt"/>
                <a:ea typeface="HP Simplified W01 Bold" charset="77"/>
                <a:cs typeface="HP Simplified W01 Bold" charset="77"/>
              </a:rPr>
              <a:t>$10+ </a:t>
            </a:r>
            <a:r>
              <a:rPr lang="en-US" sz="2000" b="1" dirty="0">
                <a:solidFill>
                  <a:srgbClr val="0096D6"/>
                </a:solidFill>
                <a:latin typeface="+mj-lt"/>
                <a:ea typeface="HP Simplified W01 Bold" charset="77"/>
                <a:cs typeface="HP Simplified W01 Bold" charset="77"/>
              </a:rPr>
              <a:t>trillion </a:t>
            </a:r>
            <a:r>
              <a:rPr lang="en-US" sz="1600" dirty="0">
                <a:latin typeface="+mj-lt"/>
                <a:ea typeface="HP Simplified W01 Bold" charset="77"/>
                <a:cs typeface="HP Simplified W01 Bold" charset="77"/>
              </a:rPr>
              <a:t/>
            </a:r>
            <a:br>
              <a:rPr lang="en-US" sz="1600" dirty="0">
                <a:latin typeface="+mj-lt"/>
                <a:ea typeface="HP Simplified W01 Bold" charset="77"/>
                <a:cs typeface="HP Simplified W01 Bold" charset="77"/>
              </a:rPr>
            </a:br>
            <a:r>
              <a:rPr lang="en-US" sz="1300" dirty="0" smtClean="0">
                <a:latin typeface="+mj-lt"/>
                <a:ea typeface="HP Simplified W01 Bold" charset="77"/>
                <a:cs typeface="HP Simplified W01 Bold" charset="77"/>
              </a:rPr>
              <a:t>Already invested </a:t>
            </a:r>
            <a:r>
              <a:rPr lang="en-US" sz="1300" dirty="0">
                <a:latin typeface="+mj-lt"/>
                <a:ea typeface="HP Simplified W01 Bold" charset="77"/>
                <a:cs typeface="HP Simplified W01 Bold" charset="77"/>
              </a:rPr>
              <a:t>in </a:t>
            </a:r>
            <a:r>
              <a:rPr lang="en-US" sz="1300" b="1" dirty="0">
                <a:latin typeface="+mj-lt"/>
                <a:ea typeface="HP Simplified W01 Bold" charset="77"/>
                <a:cs typeface="HP Simplified W01 Bold" charset="77"/>
              </a:rPr>
              <a:t>legacy IT</a:t>
            </a:r>
            <a:endParaRPr lang="en-US" sz="1300" b="1" dirty="0">
              <a:latin typeface="+mj-lt"/>
              <a:ea typeface="HP Simplified W01 Regular" charset="77"/>
              <a:cs typeface="HP Simplified W01 Regular" charset="77"/>
            </a:endParaRPr>
          </a:p>
        </p:txBody>
      </p:sp>
      <p:cxnSp>
        <p:nvCxnSpPr>
          <p:cNvPr id="6" name="Straight Connector 5"/>
          <p:cNvCxnSpPr/>
          <p:nvPr/>
        </p:nvCxnSpPr>
        <p:spPr>
          <a:xfrm flipV="1">
            <a:off x="2819400" y="1050369"/>
            <a:ext cx="0" cy="3778148"/>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541852" y="2246709"/>
            <a:ext cx="2673532" cy="1341224"/>
          </a:xfrm>
          <a:prstGeom prst="rect">
            <a:avLst/>
          </a:prstGeom>
          <a:solidFill>
            <a:schemeClr val="bg1">
              <a:lumMod val="95000"/>
            </a:schemeClr>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5"/>
          <p:cNvSpPr txBox="1"/>
          <p:nvPr/>
        </p:nvSpPr>
        <p:spPr>
          <a:xfrm>
            <a:off x="1582349" y="2447877"/>
            <a:ext cx="2633036" cy="265189"/>
          </a:xfrm>
          <a:prstGeom prst="rect">
            <a:avLst/>
          </a:prstGeom>
          <a:noFill/>
          <a:ln>
            <a:noFill/>
          </a:ln>
        </p:spPr>
        <p:txBody>
          <a:bodyPr wrap="square" lIns="0" tIns="0" rIns="0" bIns="0" anchor="t"/>
          <a:lstStyle/>
          <a:p>
            <a:pPr algn="ctr">
              <a:lnSpc>
                <a:spcPts val="1727"/>
              </a:lnSpc>
              <a:defRPr lang="en-US"/>
            </a:pPr>
            <a:r>
              <a:rPr sz="2000" b="1" dirty="0">
                <a:solidFill>
                  <a:srgbClr val="0096D6"/>
                </a:solidFill>
                <a:latin typeface="HP Simplified" pitchFamily="34" charset="0"/>
                <a:ea typeface="HP Simplified W01 Bold" charset="77"/>
                <a:cs typeface="HP Simplified W01 Bold" charset="77"/>
              </a:rPr>
              <a:t>Compliance</a:t>
            </a:r>
          </a:p>
        </p:txBody>
      </p:sp>
      <p:sp>
        <p:nvSpPr>
          <p:cNvPr id="18" name="TextBox 6"/>
          <p:cNvSpPr txBox="1"/>
          <p:nvPr/>
        </p:nvSpPr>
        <p:spPr>
          <a:xfrm>
            <a:off x="1582349" y="2708950"/>
            <a:ext cx="2633036" cy="813111"/>
          </a:xfrm>
          <a:prstGeom prst="rect">
            <a:avLst/>
          </a:prstGeom>
          <a:noFill/>
          <a:ln>
            <a:noFill/>
          </a:ln>
        </p:spPr>
        <p:txBody>
          <a:bodyPr wrap="square" lIns="0" tIns="0" rIns="0" bIns="0" anchor="t"/>
          <a:lstStyle/>
          <a:p>
            <a:pPr algn="ctr">
              <a:lnSpc>
                <a:spcPts val="1488"/>
              </a:lnSpc>
              <a:defRPr lang="en-US"/>
            </a:pPr>
            <a:r>
              <a:rPr sz="1300" b="1" dirty="0">
                <a:latin typeface="HP Simplified" pitchFamily="34" charset="0"/>
                <a:ea typeface="HP Simplified W01 Regular" charset="77"/>
                <a:cs typeface="HP Simplified W01 Regular" charset="77"/>
              </a:rPr>
              <a:t>Increasing data sovereignty challenges</a:t>
            </a:r>
            <a:r>
              <a:rPr sz="1300" dirty="0">
                <a:latin typeface="HP Simplified" pitchFamily="34" charset="0"/>
                <a:ea typeface="HP Simplified W01 Regular" charset="77"/>
                <a:cs typeface="HP Simplified W01 Regular" charset="77"/>
              </a:rPr>
              <a:t> </a:t>
            </a:r>
            <a:r>
              <a:rPr sz="1300" dirty="0" smtClean="0">
                <a:latin typeface="HP Simplified" pitchFamily="34" charset="0"/>
                <a:ea typeface="HP Simplified W01 Regular" charset="77"/>
                <a:cs typeface="HP Simplified W01 Regular" charset="77"/>
              </a:rPr>
              <a:t>are globally </a:t>
            </a:r>
            <a:r>
              <a:rPr sz="1300" dirty="0">
                <a:latin typeface="HP Simplified" pitchFamily="34" charset="0"/>
                <a:ea typeface="HP Simplified W01 Regular" charset="77"/>
                <a:cs typeface="HP Simplified W01 Regular" charset="77"/>
              </a:rPr>
              <a:t>impacting customer cloud journeys</a:t>
            </a:r>
          </a:p>
        </p:txBody>
      </p:sp>
    </p:spTree>
    <p:custDataLst>
      <p:tags r:id="rId1"/>
    </p:custDataLst>
    <p:extLst>
      <p:ext uri="{BB962C8B-B14F-4D97-AF65-F5344CB8AC3E}">
        <p14:creationId xmlns:p14="http://schemas.microsoft.com/office/powerpoint/2010/main" val="170297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HP approach</a:t>
            </a:r>
            <a:endParaRPr lang="en-US" dirty="0"/>
          </a:p>
        </p:txBody>
      </p:sp>
    </p:spTree>
    <p:extLst>
      <p:ext uri="{BB962C8B-B14F-4D97-AF65-F5344CB8AC3E}">
        <p14:creationId xmlns:p14="http://schemas.microsoft.com/office/powerpoint/2010/main" val="24228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t="6850" b="15691"/>
          <a:stretch/>
        </p:blipFill>
        <p:spPr>
          <a:xfrm>
            <a:off x="0" y="2920788"/>
            <a:ext cx="9144000" cy="2236662"/>
          </a:xfrm>
          <a:prstGeom prst="rect">
            <a:avLst/>
          </a:prstGeom>
        </p:spPr>
      </p:pic>
      <p:sp>
        <p:nvSpPr>
          <p:cNvPr id="25" name="Content Placeholder 24"/>
          <p:cNvSpPr>
            <a:spLocks noGrp="1"/>
          </p:cNvSpPr>
          <p:nvPr>
            <p:ph sz="quarter" idx="10"/>
          </p:nvPr>
        </p:nvSpPr>
        <p:spPr>
          <a:xfrm>
            <a:off x="330198" y="839815"/>
            <a:ext cx="6307468" cy="1901163"/>
          </a:xfrm>
        </p:spPr>
        <p:txBody>
          <a:bodyPr/>
          <a:lstStyle/>
          <a:p>
            <a:r>
              <a:rPr lang="en-US" sz="1600" b="0" dirty="0">
                <a:solidFill>
                  <a:schemeClr val="tx1"/>
                </a:solidFill>
              </a:rPr>
              <a:t>We are in the workload </a:t>
            </a:r>
            <a:r>
              <a:rPr lang="en-US" sz="1600" b="0" dirty="0" smtClean="0">
                <a:solidFill>
                  <a:schemeClr val="tx1"/>
                </a:solidFill>
              </a:rPr>
              <a:t>business </a:t>
            </a:r>
          </a:p>
          <a:p>
            <a:r>
              <a:rPr lang="en-US" sz="1600" b="0" dirty="0" smtClean="0">
                <a:solidFill>
                  <a:schemeClr val="tx1"/>
                </a:solidFill>
              </a:rPr>
              <a:t>We </a:t>
            </a:r>
            <a:r>
              <a:rPr lang="en-US" sz="1600" b="0" dirty="0">
                <a:solidFill>
                  <a:schemeClr val="tx1"/>
                </a:solidFill>
              </a:rPr>
              <a:t>move, optimize and </a:t>
            </a:r>
            <a:r>
              <a:rPr lang="en-US" sz="1600" b="0" dirty="0" smtClean="0">
                <a:solidFill>
                  <a:schemeClr val="tx1"/>
                </a:solidFill>
              </a:rPr>
              <a:t>manage workloads  </a:t>
            </a:r>
          </a:p>
          <a:p>
            <a:r>
              <a:rPr lang="en-US" sz="1600" b="0" dirty="0" smtClean="0">
                <a:solidFill>
                  <a:schemeClr val="tx1"/>
                </a:solidFill>
              </a:rPr>
              <a:t>We are focused on optimizing enterprise business critical </a:t>
            </a:r>
            <a:br>
              <a:rPr lang="en-US" sz="1600" b="0" dirty="0" smtClean="0">
                <a:solidFill>
                  <a:schemeClr val="tx1"/>
                </a:solidFill>
              </a:rPr>
            </a:br>
            <a:r>
              <a:rPr lang="en-US" sz="1600" b="0" dirty="0" smtClean="0">
                <a:solidFill>
                  <a:schemeClr val="tx1"/>
                </a:solidFill>
              </a:rPr>
              <a:t>legacy </a:t>
            </a:r>
            <a:r>
              <a:rPr lang="en-US" sz="1600" b="0" dirty="0">
                <a:solidFill>
                  <a:schemeClr val="tx1"/>
                </a:solidFill>
              </a:rPr>
              <a:t>workloads </a:t>
            </a:r>
            <a:r>
              <a:rPr lang="en-US" sz="1600" b="0" dirty="0" smtClean="0">
                <a:solidFill>
                  <a:schemeClr val="tx1"/>
                </a:solidFill>
              </a:rPr>
              <a:t>onto </a:t>
            </a:r>
            <a:r>
              <a:rPr lang="en-US" sz="1600" b="0" dirty="0">
                <a:solidFill>
                  <a:schemeClr val="tx1"/>
                </a:solidFill>
              </a:rPr>
              <a:t>the </a:t>
            </a:r>
            <a:r>
              <a:rPr lang="en-US" sz="1600" b="0" dirty="0" smtClean="0">
                <a:solidFill>
                  <a:schemeClr val="tx1"/>
                </a:solidFill>
              </a:rPr>
              <a:t>cloud </a:t>
            </a:r>
          </a:p>
          <a:p>
            <a:r>
              <a:rPr lang="en-US" sz="1600" b="0" dirty="0" smtClean="0">
                <a:solidFill>
                  <a:schemeClr val="tx1"/>
                </a:solidFill>
              </a:rPr>
              <a:t>We </a:t>
            </a:r>
            <a:r>
              <a:rPr lang="en-US" sz="1600" b="0" dirty="0">
                <a:solidFill>
                  <a:schemeClr val="tx1"/>
                </a:solidFill>
              </a:rPr>
              <a:t>have a “hub and spoke” </a:t>
            </a:r>
            <a:r>
              <a:rPr lang="en-US" sz="1600" b="0" dirty="0" smtClean="0">
                <a:solidFill>
                  <a:schemeClr val="tx1"/>
                </a:solidFill>
              </a:rPr>
              <a:t>strategy;</a:t>
            </a:r>
          </a:p>
          <a:p>
            <a:pPr marL="152400" indent="-152400">
              <a:buFont typeface="Arial" panose="020B0604020202020204" pitchFamily="34" charset="0"/>
              <a:buChar char="•"/>
            </a:pPr>
            <a:r>
              <a:rPr lang="en-US" sz="1600" b="0" dirty="0" smtClean="0">
                <a:solidFill>
                  <a:schemeClr val="tx1"/>
                </a:solidFill>
              </a:rPr>
              <a:t> </a:t>
            </a:r>
            <a:r>
              <a:rPr lang="en-US" sz="1400" b="0" dirty="0" smtClean="0">
                <a:solidFill>
                  <a:schemeClr val="tx1"/>
                </a:solidFill>
              </a:rPr>
              <a:t>First, tackle business critical applications</a:t>
            </a:r>
          </a:p>
          <a:p>
            <a:pPr marL="152400" indent="-152400">
              <a:buFont typeface="Arial" panose="020B0604020202020204" pitchFamily="34" charset="0"/>
              <a:buChar char="•"/>
            </a:pPr>
            <a:r>
              <a:rPr lang="en-US" sz="1400" b="0" dirty="0" smtClean="0">
                <a:solidFill>
                  <a:schemeClr val="tx1"/>
                </a:solidFill>
              </a:rPr>
              <a:t> Second, be in a position to assist on other follow-on workloads</a:t>
            </a:r>
            <a:endParaRPr lang="en-US" sz="1400" b="0" dirty="0">
              <a:solidFill>
                <a:schemeClr val="tx1"/>
              </a:solidFill>
            </a:endParaRPr>
          </a:p>
        </p:txBody>
      </p:sp>
      <p:sp>
        <p:nvSpPr>
          <p:cNvPr id="4" name="Title 3"/>
          <p:cNvSpPr>
            <a:spLocks noGrp="1"/>
          </p:cNvSpPr>
          <p:nvPr>
            <p:ph type="title"/>
          </p:nvPr>
        </p:nvSpPr>
        <p:spPr/>
        <p:txBody>
          <a:bodyPr/>
          <a:lstStyle/>
          <a:p>
            <a:r>
              <a:rPr lang="en-GB" dirty="0" smtClean="0"/>
              <a:t>The HP Workload &amp; </a:t>
            </a:r>
            <a:r>
              <a:rPr lang="en-GB" smtClean="0"/>
              <a:t>Cloud strategy</a:t>
            </a:r>
            <a:endParaRPr lang="en-GB" dirty="0"/>
          </a:p>
        </p:txBody>
      </p:sp>
      <p:sp>
        <p:nvSpPr>
          <p:cNvPr id="13" name="Oval 12"/>
          <p:cNvSpPr/>
          <p:nvPr/>
        </p:nvSpPr>
        <p:spPr>
          <a:xfrm>
            <a:off x="6740467" y="2189961"/>
            <a:ext cx="1026233" cy="10262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5953524" y="3246344"/>
            <a:ext cx="744183" cy="74418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7347873" y="1236091"/>
            <a:ext cx="673192" cy="67319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6580118" y="1785116"/>
            <a:ext cx="320698" cy="32069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flipH="1">
            <a:off x="7253583" y="1785116"/>
            <a:ext cx="355236" cy="917961"/>
          </a:xfrm>
          <a:prstGeom prst="line">
            <a:avLst/>
          </a:prstGeom>
          <a:ln w="57150" cmpd="sng">
            <a:solidFill>
              <a:srgbClr val="0096D6"/>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697707" y="1909283"/>
            <a:ext cx="708276" cy="946194"/>
          </a:xfrm>
          <a:prstGeom prst="line">
            <a:avLst/>
          </a:prstGeom>
          <a:ln w="57150" cmpd="sng">
            <a:solidFill>
              <a:srgbClr val="0096D6"/>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6476781" y="2855477"/>
            <a:ext cx="575064" cy="611792"/>
          </a:xfrm>
          <a:prstGeom prst="line">
            <a:avLst/>
          </a:prstGeom>
          <a:ln w="57150" cmpd="sng">
            <a:solidFill>
              <a:srgbClr val="0096D6"/>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6676324" y="3480425"/>
            <a:ext cx="2392690" cy="738664"/>
          </a:xfrm>
          <a:prstGeom prst="rect">
            <a:avLst/>
          </a:prstGeom>
        </p:spPr>
        <p:txBody>
          <a:bodyPr wrap="square">
            <a:spAutoFit/>
          </a:bodyPr>
          <a:lstStyle/>
          <a:p>
            <a:r>
              <a:rPr lang="en-US" sz="1400" dirty="0" smtClean="0">
                <a:solidFill>
                  <a:srgbClr val="0096D6"/>
                </a:solidFill>
                <a:latin typeface="+mn-lt"/>
              </a:rPr>
              <a:t>HP ranked </a:t>
            </a:r>
          </a:p>
          <a:p>
            <a:r>
              <a:rPr lang="en-US" sz="1400" b="1" dirty="0" smtClean="0">
                <a:solidFill>
                  <a:srgbClr val="0096D6"/>
                </a:solidFill>
                <a:latin typeface="+mn-lt"/>
              </a:rPr>
              <a:t>#</a:t>
            </a:r>
            <a:r>
              <a:rPr lang="en-US" sz="1400" b="1" dirty="0">
                <a:solidFill>
                  <a:srgbClr val="0096D6"/>
                </a:solidFill>
                <a:latin typeface="+mn-lt"/>
              </a:rPr>
              <a:t>1</a:t>
            </a:r>
            <a:r>
              <a:rPr lang="en-US" sz="1400" dirty="0">
                <a:solidFill>
                  <a:srgbClr val="0096D6"/>
                </a:solidFill>
                <a:latin typeface="+mn-lt"/>
              </a:rPr>
              <a:t> in </a:t>
            </a:r>
            <a:r>
              <a:rPr lang="en-US" sz="1400" dirty="0" smtClean="0">
                <a:solidFill>
                  <a:srgbClr val="0096D6"/>
                </a:solidFill>
                <a:latin typeface="+mn-lt"/>
              </a:rPr>
              <a:t>Private Cloud  </a:t>
            </a:r>
          </a:p>
          <a:p>
            <a:r>
              <a:rPr lang="en-US" sz="1400" b="1" dirty="0" smtClean="0">
                <a:solidFill>
                  <a:srgbClr val="0096D6"/>
                </a:solidFill>
                <a:latin typeface="+mn-lt"/>
              </a:rPr>
              <a:t>#</a:t>
            </a:r>
            <a:r>
              <a:rPr lang="en-US" sz="1400" b="1" dirty="0">
                <a:solidFill>
                  <a:srgbClr val="0096D6"/>
                </a:solidFill>
                <a:latin typeface="+mn-lt"/>
              </a:rPr>
              <a:t>2 </a:t>
            </a:r>
            <a:r>
              <a:rPr lang="en-US" sz="1400" dirty="0">
                <a:solidFill>
                  <a:srgbClr val="0096D6"/>
                </a:solidFill>
                <a:latin typeface="+mn-lt"/>
              </a:rPr>
              <a:t>in </a:t>
            </a:r>
            <a:r>
              <a:rPr lang="en-US" sz="1400" dirty="0" smtClean="0">
                <a:solidFill>
                  <a:srgbClr val="0096D6"/>
                </a:solidFill>
                <a:latin typeface="+mn-lt"/>
              </a:rPr>
              <a:t>Virtual </a:t>
            </a:r>
            <a:r>
              <a:rPr lang="en-US" sz="1400" dirty="0">
                <a:solidFill>
                  <a:srgbClr val="0096D6"/>
                </a:solidFill>
                <a:latin typeface="+mn-lt"/>
              </a:rPr>
              <a:t>Private Cloud </a:t>
            </a:r>
          </a:p>
        </p:txBody>
      </p:sp>
      <p:sp>
        <p:nvSpPr>
          <p:cNvPr id="3" name="Rectangle 2"/>
          <p:cNvSpPr/>
          <p:nvPr/>
        </p:nvSpPr>
        <p:spPr>
          <a:xfrm>
            <a:off x="5986506" y="3447535"/>
            <a:ext cx="675185" cy="369332"/>
          </a:xfrm>
          <a:prstGeom prst="rect">
            <a:avLst/>
          </a:prstGeom>
        </p:spPr>
        <p:txBody>
          <a:bodyPr wrap="none">
            <a:spAutoFit/>
          </a:bodyPr>
          <a:lstStyle/>
          <a:p>
            <a:pPr algn="ctr"/>
            <a:r>
              <a:rPr lang="en-US" b="1" dirty="0" smtClean="0">
                <a:solidFill>
                  <a:schemeClr val="bg1"/>
                </a:solidFill>
                <a:latin typeface="+mn-lt"/>
              </a:rPr>
              <a:t>FACT</a:t>
            </a:r>
            <a:endParaRPr lang="en-US" b="1" dirty="0">
              <a:solidFill>
                <a:schemeClr val="bg1"/>
              </a:solidFill>
              <a:latin typeface="+mn-lt"/>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6099" y="4535474"/>
            <a:ext cx="364653" cy="364653"/>
          </a:xfrm>
          <a:prstGeom prst="rect">
            <a:avLst/>
          </a:prstGeom>
        </p:spPr>
      </p:pic>
    </p:spTree>
    <p:extLst>
      <p:ext uri="{BB962C8B-B14F-4D97-AF65-F5344CB8AC3E}">
        <p14:creationId xmlns:p14="http://schemas.microsoft.com/office/powerpoint/2010/main" val="24639825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334963" y="1253682"/>
            <a:ext cx="1644650" cy="304800"/>
          </a:xfrm>
          <a:prstGeom prst="homePlate">
            <a:avLst>
              <a:gd name="adj" fmla="val 3095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9" name="Pentagon 48"/>
          <p:cNvSpPr/>
          <p:nvPr/>
        </p:nvSpPr>
        <p:spPr>
          <a:xfrm>
            <a:off x="2007364" y="1253682"/>
            <a:ext cx="3135096" cy="304800"/>
          </a:xfrm>
          <a:prstGeom prst="homePlate">
            <a:avLst>
              <a:gd name="adj" fmla="val 2619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0" name="Pentagon 49"/>
          <p:cNvSpPr/>
          <p:nvPr/>
        </p:nvSpPr>
        <p:spPr>
          <a:xfrm>
            <a:off x="5177068" y="1253682"/>
            <a:ext cx="3737878" cy="304800"/>
          </a:xfrm>
          <a:prstGeom prst="homePlate">
            <a:avLst>
              <a:gd name="adj" fmla="val 2619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Isosceles Triangle 94"/>
          <p:cNvSpPr/>
          <p:nvPr/>
        </p:nvSpPr>
        <p:spPr>
          <a:xfrm flipH="1" flipV="1">
            <a:off x="5210142" y="3363838"/>
            <a:ext cx="3754346" cy="697168"/>
          </a:xfrm>
          <a:prstGeom prst="triangle">
            <a:avLst/>
          </a:prstGeom>
          <a:gradFill flip="none" rotWithShape="1">
            <a:gsLst>
              <a:gs pos="0">
                <a:schemeClr val="accent1">
                  <a:lumMod val="93000"/>
                  <a:lumOff val="7000"/>
                </a:schemeClr>
              </a:gs>
              <a:gs pos="26000">
                <a:schemeClr val="accent1">
                  <a:lumMod val="50000"/>
                  <a:lumOff val="50000"/>
                </a:schemeClr>
              </a:gs>
              <a:gs pos="85000">
                <a:schemeClr val="accent1">
                  <a:lumMod val="1000"/>
                  <a:lumOff val="99000"/>
                </a:schemeClr>
              </a:gs>
              <a:gs pos="50000">
                <a:schemeClr val="accent1">
                  <a:lumMod val="25000"/>
                  <a:lumOff val="7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Isosceles Triangle 93"/>
          <p:cNvSpPr/>
          <p:nvPr/>
        </p:nvSpPr>
        <p:spPr>
          <a:xfrm>
            <a:off x="5177067" y="1956571"/>
            <a:ext cx="3754346" cy="697168"/>
          </a:xfrm>
          <a:prstGeom prst="triangle">
            <a:avLst/>
          </a:prstGeom>
          <a:gradFill flip="none" rotWithShape="1">
            <a:gsLst>
              <a:gs pos="0">
                <a:schemeClr val="accent1">
                  <a:lumMod val="93000"/>
                  <a:lumOff val="7000"/>
                </a:schemeClr>
              </a:gs>
              <a:gs pos="26000">
                <a:schemeClr val="accent1">
                  <a:lumMod val="50000"/>
                  <a:lumOff val="50000"/>
                </a:schemeClr>
              </a:gs>
              <a:gs pos="85000">
                <a:schemeClr val="accent1">
                  <a:lumMod val="1000"/>
                  <a:lumOff val="99000"/>
                </a:schemeClr>
              </a:gs>
              <a:gs pos="50000">
                <a:schemeClr val="accent1">
                  <a:lumMod val="25000"/>
                  <a:lumOff val="7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4578" name="Object 2"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916" name="think-cell Slide" r:id="rId16" imgW="360" imgH="360" progId="">
                  <p:embed/>
                </p:oleObj>
              </mc:Choice>
              <mc:Fallback>
                <p:oleObj name="think-cell Slide" r:id="rId16" imgW="360" imgH="36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ubtitle 12"/>
          <p:cNvSpPr>
            <a:spLocks noGrp="1"/>
          </p:cNvSpPr>
          <p:nvPr>
            <p:ph type="subTitle" idx="1"/>
          </p:nvPr>
        </p:nvSpPr>
        <p:spPr/>
        <p:txBody>
          <a:bodyPr/>
          <a:lstStyle/>
          <a:p>
            <a:r>
              <a:rPr lang="en-US" dirty="0" smtClean="0">
                <a:latin typeface="+mn-lt"/>
              </a:rPr>
              <a:t>Business needs and workloads drive the platform choice</a:t>
            </a:r>
            <a:endParaRPr lang="en-US" dirty="0">
              <a:latin typeface="+mn-lt"/>
            </a:endParaRPr>
          </a:p>
        </p:txBody>
      </p:sp>
      <p:sp>
        <p:nvSpPr>
          <p:cNvPr id="18" name="Title 17"/>
          <p:cNvSpPr>
            <a:spLocks noGrp="1"/>
          </p:cNvSpPr>
          <p:nvPr>
            <p:ph type="title"/>
          </p:nvPr>
        </p:nvSpPr>
        <p:spPr/>
        <p:txBody>
          <a:bodyPr/>
          <a:lstStyle/>
          <a:p>
            <a:r>
              <a:rPr lang="en-US" dirty="0" smtClean="0">
                <a:latin typeface="+mn-lt"/>
              </a:rPr>
              <a:t>Making the journey to a hybrid cloud    </a:t>
            </a:r>
            <a:endParaRPr lang="en-US" dirty="0">
              <a:latin typeface="+mn-lt"/>
            </a:endParaRPr>
          </a:p>
        </p:txBody>
      </p:sp>
      <p:sp>
        <p:nvSpPr>
          <p:cNvPr id="17413" name="TextBox 65"/>
          <p:cNvSpPr txBox="1">
            <a:spLocks noChangeArrowheads="1"/>
          </p:cNvSpPr>
          <p:nvPr>
            <p:custDataLst>
              <p:tags r:id="rId3"/>
            </p:custDataLst>
          </p:nvPr>
        </p:nvSpPr>
        <p:spPr bwMode="auto">
          <a:xfrm>
            <a:off x="2307277" y="1208873"/>
            <a:ext cx="2430473" cy="369332"/>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dirty="0" smtClean="0">
                <a:solidFill>
                  <a:schemeClr val="bg1"/>
                </a:solidFill>
                <a:latin typeface="+mn-lt"/>
              </a:rPr>
              <a:t> Evolving current state</a:t>
            </a:r>
          </a:p>
        </p:txBody>
      </p:sp>
      <p:sp>
        <p:nvSpPr>
          <p:cNvPr id="17414" name="TextBox 69"/>
          <p:cNvSpPr txBox="1">
            <a:spLocks noChangeArrowheads="1"/>
          </p:cNvSpPr>
          <p:nvPr>
            <p:custDataLst>
              <p:tags r:id="rId4"/>
            </p:custDataLst>
          </p:nvPr>
        </p:nvSpPr>
        <p:spPr bwMode="auto">
          <a:xfrm>
            <a:off x="1991550" y="4129970"/>
            <a:ext cx="3151187" cy="669414"/>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500"/>
              </a:lnSpc>
              <a:defRPr/>
            </a:pPr>
            <a:r>
              <a:rPr lang="en-US" sz="1400" b="1" dirty="0" smtClean="0">
                <a:solidFill>
                  <a:sysClr val="windowText" lastClr="000000"/>
                </a:solidFill>
                <a:latin typeface="+mn-lt"/>
              </a:rPr>
              <a:t>Disparate architectures, </a:t>
            </a:r>
            <a:br>
              <a:rPr lang="en-US" sz="1400" b="1" dirty="0" smtClean="0">
                <a:solidFill>
                  <a:sysClr val="windowText" lastClr="000000"/>
                </a:solidFill>
                <a:latin typeface="+mn-lt"/>
              </a:rPr>
            </a:br>
            <a:r>
              <a:rPr lang="en-US" sz="1400" b="1" dirty="0" smtClean="0">
                <a:solidFill>
                  <a:sysClr val="windowText" lastClr="000000"/>
                </a:solidFill>
                <a:latin typeface="+mn-lt"/>
              </a:rPr>
              <a:t>fragmented management, </a:t>
            </a:r>
          </a:p>
          <a:p>
            <a:pPr algn="ctr" eaLnBrk="1" hangingPunct="1">
              <a:lnSpc>
                <a:spcPts val="1500"/>
              </a:lnSpc>
              <a:defRPr/>
            </a:pPr>
            <a:r>
              <a:rPr lang="en-US" sz="1400" b="1" dirty="0" smtClean="0">
                <a:solidFill>
                  <a:sysClr val="windowText" lastClr="000000"/>
                </a:solidFill>
                <a:latin typeface="+mn-lt"/>
              </a:rPr>
              <a:t>diverse security</a:t>
            </a:r>
          </a:p>
        </p:txBody>
      </p:sp>
      <p:sp>
        <p:nvSpPr>
          <p:cNvPr id="17415" name="TextBox 70"/>
          <p:cNvSpPr txBox="1">
            <a:spLocks noChangeArrowheads="1"/>
          </p:cNvSpPr>
          <p:nvPr>
            <p:custDataLst>
              <p:tags r:id="rId5"/>
            </p:custDataLst>
          </p:nvPr>
        </p:nvSpPr>
        <p:spPr bwMode="auto">
          <a:xfrm>
            <a:off x="459827" y="1208873"/>
            <a:ext cx="1295546" cy="369332"/>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dirty="0" smtClean="0">
                <a:solidFill>
                  <a:schemeClr val="bg1"/>
                </a:solidFill>
                <a:latin typeface="+mn-lt"/>
              </a:rPr>
              <a:t>Traditional</a:t>
            </a:r>
          </a:p>
        </p:txBody>
      </p:sp>
      <p:sp>
        <p:nvSpPr>
          <p:cNvPr id="17418" name="TextBox 89"/>
          <p:cNvSpPr txBox="1">
            <a:spLocks noChangeArrowheads="1"/>
          </p:cNvSpPr>
          <p:nvPr>
            <p:custDataLst>
              <p:tags r:id="rId6"/>
            </p:custDataLst>
          </p:nvPr>
        </p:nvSpPr>
        <p:spPr bwMode="auto">
          <a:xfrm>
            <a:off x="192282" y="4129970"/>
            <a:ext cx="1858624" cy="669414"/>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500"/>
              </a:lnSpc>
              <a:defRPr/>
            </a:pPr>
            <a:r>
              <a:rPr lang="en-US" sz="1400" b="1" dirty="0" smtClean="0">
                <a:solidFill>
                  <a:sysClr val="windowText" lastClr="000000"/>
                </a:solidFill>
                <a:latin typeface="+mn-lt"/>
              </a:rPr>
              <a:t>Dedicated, physical,</a:t>
            </a:r>
          </a:p>
          <a:p>
            <a:pPr algn="ctr" eaLnBrk="1" hangingPunct="1">
              <a:lnSpc>
                <a:spcPts val="1500"/>
              </a:lnSpc>
              <a:defRPr/>
            </a:pPr>
            <a:r>
              <a:rPr lang="en-US" sz="1400" b="1" dirty="0" smtClean="0">
                <a:solidFill>
                  <a:sysClr val="windowText" lastClr="000000"/>
                </a:solidFill>
                <a:latin typeface="+mn-lt"/>
              </a:rPr>
              <a:t>homogenous, managed</a:t>
            </a:r>
          </a:p>
        </p:txBody>
      </p:sp>
      <p:sp>
        <p:nvSpPr>
          <p:cNvPr id="17419" name="TextBox 90"/>
          <p:cNvSpPr txBox="1">
            <a:spLocks noChangeArrowheads="1"/>
          </p:cNvSpPr>
          <p:nvPr>
            <p:custDataLst>
              <p:tags r:id="rId7"/>
            </p:custDataLst>
          </p:nvPr>
        </p:nvSpPr>
        <p:spPr bwMode="auto">
          <a:xfrm>
            <a:off x="6093909" y="1207139"/>
            <a:ext cx="1866409" cy="369332"/>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b="1" dirty="0" smtClean="0">
                <a:solidFill>
                  <a:schemeClr val="bg1"/>
                </a:solidFill>
                <a:latin typeface="+mn-lt"/>
              </a:rPr>
              <a:t>   Future = hybrid </a:t>
            </a:r>
          </a:p>
        </p:txBody>
      </p:sp>
      <p:cxnSp>
        <p:nvCxnSpPr>
          <p:cNvPr id="142" name="Straight Connector 141"/>
          <p:cNvCxnSpPr/>
          <p:nvPr/>
        </p:nvCxnSpPr>
        <p:spPr>
          <a:xfrm>
            <a:off x="1979613" y="1657349"/>
            <a:ext cx="0" cy="3041651"/>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6" name="Title 1"/>
          <p:cNvSpPr txBox="1">
            <a:spLocks/>
          </p:cNvSpPr>
          <p:nvPr/>
        </p:nvSpPr>
        <p:spPr bwMode="black">
          <a:xfrm>
            <a:off x="329184" y="971550"/>
            <a:ext cx="8502844" cy="953840"/>
          </a:xfrm>
          <a:prstGeom prst="rect">
            <a:avLst/>
          </a:prstGeom>
          <a:ln>
            <a:noFill/>
          </a:ln>
        </p:spPr>
        <p:txBody>
          <a:bodyPr vert="horz" wrap="square" lIns="0" tIns="0" rIns="0" bIns="0" rtlCol="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US" sz="1200" b="1" i="0" u="none" strike="noStrike" kern="1200" cap="none" spc="-100" normalizeH="0" baseline="0" noProof="0" dirty="0">
              <a:ln>
                <a:noFill/>
              </a:ln>
              <a:solidFill>
                <a:schemeClr val="tx1"/>
              </a:solidFill>
              <a:effectLst/>
              <a:uLnTx/>
              <a:uFillTx/>
              <a:latin typeface="+mn-lt"/>
            </a:endParaRPr>
          </a:p>
        </p:txBody>
      </p:sp>
      <p:sp>
        <p:nvSpPr>
          <p:cNvPr id="90" name="TextBox 84"/>
          <p:cNvSpPr txBox="1">
            <a:spLocks noChangeArrowheads="1"/>
          </p:cNvSpPr>
          <p:nvPr>
            <p:custDataLst>
              <p:tags r:id="rId8"/>
            </p:custDataLst>
          </p:nvPr>
        </p:nvSpPr>
        <p:spPr bwMode="auto">
          <a:xfrm>
            <a:off x="737309" y="2808339"/>
            <a:ext cx="740587" cy="461665"/>
          </a:xfrm>
          <a:prstGeom prst="rect">
            <a:avLst/>
          </a:prstGeom>
          <a:noFill/>
          <a:ln>
            <a:noFill/>
          </a:ln>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000" dirty="0" smtClean="0">
                <a:solidFill>
                  <a:srgbClr val="000000"/>
                </a:solidFill>
                <a:latin typeface="+mn-lt"/>
              </a:rPr>
              <a:t>Information</a:t>
            </a:r>
            <a:br>
              <a:rPr lang="en-US" sz="1000" dirty="0" smtClean="0">
                <a:solidFill>
                  <a:srgbClr val="000000"/>
                </a:solidFill>
                <a:latin typeface="+mn-lt"/>
              </a:rPr>
            </a:br>
            <a:r>
              <a:rPr lang="en-US" sz="1000" dirty="0" smtClean="0">
                <a:solidFill>
                  <a:srgbClr val="000000"/>
                </a:solidFill>
                <a:latin typeface="+mn-lt"/>
              </a:rPr>
              <a:t>Applications</a:t>
            </a:r>
            <a:r>
              <a:rPr lang="en-US" sz="1000" dirty="0">
                <a:solidFill>
                  <a:srgbClr val="000000"/>
                </a:solidFill>
                <a:latin typeface="+mn-lt"/>
              </a:rPr>
              <a:t/>
            </a:r>
            <a:br>
              <a:rPr lang="en-US" sz="1000" dirty="0">
                <a:solidFill>
                  <a:srgbClr val="000000"/>
                </a:solidFill>
                <a:latin typeface="+mn-lt"/>
              </a:rPr>
            </a:br>
            <a:r>
              <a:rPr lang="en-US" sz="1000" dirty="0" smtClean="0">
                <a:solidFill>
                  <a:srgbClr val="000000"/>
                </a:solidFill>
                <a:latin typeface="+mn-lt"/>
              </a:rPr>
              <a:t>Infrastructure</a:t>
            </a:r>
          </a:p>
        </p:txBody>
      </p:sp>
      <p:pic>
        <p:nvPicPr>
          <p:cNvPr id="53" name="Picture 3" descr="C:\Users\DEG00\Documents\HP Templates\Converged_Infographic_HO_112612\Traditional_IT\Traditional_IT_blue_positive_NT.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366" y="2169604"/>
            <a:ext cx="618255" cy="55405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070406" y="1783130"/>
            <a:ext cx="944489" cy="844065"/>
            <a:chOff x="2925499" y="1324380"/>
            <a:chExt cx="944489" cy="844065"/>
          </a:xfrm>
        </p:grpSpPr>
        <p:sp>
          <p:nvSpPr>
            <p:cNvPr id="107" name="TextBox 106"/>
            <p:cNvSpPr txBox="1"/>
            <p:nvPr/>
          </p:nvSpPr>
          <p:spPr>
            <a:xfrm>
              <a:off x="2925499" y="1768335"/>
              <a:ext cx="944489" cy="400110"/>
            </a:xfrm>
            <a:prstGeom prst="rect">
              <a:avLst/>
            </a:prstGeom>
            <a:noFill/>
          </p:spPr>
          <p:txBody>
            <a:bodyPr wrap="none" rtlCol="0">
              <a:spAutoFit/>
            </a:bodyPr>
            <a:lstStyle/>
            <a:p>
              <a:pPr marL="0" algn="ctr" defTabSz="430213">
                <a:spcAft>
                  <a:spcPts val="400"/>
                </a:spcAft>
                <a:buSzPct val="100000"/>
              </a:pPr>
              <a:r>
                <a:rPr lang="en-US" sz="1000" dirty="0" smtClean="0">
                  <a:solidFill>
                    <a:srgbClr val="000000"/>
                  </a:solidFill>
                  <a:latin typeface="+mn-lt"/>
                  <a:cs typeface="HP Simplified" pitchFamily="34" charset="0"/>
                </a:rPr>
                <a:t>Private Cloud </a:t>
              </a:r>
              <a:br>
                <a:rPr lang="en-US" sz="1000" dirty="0" smtClean="0">
                  <a:solidFill>
                    <a:srgbClr val="000000"/>
                  </a:solidFill>
                  <a:latin typeface="+mn-lt"/>
                  <a:cs typeface="HP Simplified" pitchFamily="34" charset="0"/>
                </a:rPr>
              </a:br>
              <a:r>
                <a:rPr lang="en-US" sz="1000" dirty="0" smtClean="0">
                  <a:solidFill>
                    <a:srgbClr val="000000"/>
                  </a:solidFill>
                  <a:latin typeface="+mn-lt"/>
                  <a:cs typeface="HP Simplified" pitchFamily="34" charset="0"/>
                </a:rPr>
                <a:t> Applications</a:t>
              </a:r>
            </a:p>
          </p:txBody>
        </p:sp>
        <p:pic>
          <p:nvPicPr>
            <p:cNvPr id="55" name="Picture 4" descr="C:\Users\DEG00\Documents\HP Templates\Converged_Infographic_HO_112612\Private Cloud\PrivateCloud_blue_positive_NT.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59885" y="1324380"/>
              <a:ext cx="617939" cy="4366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3160451" y="2822969"/>
            <a:ext cx="835485" cy="850669"/>
            <a:chOff x="3255210" y="2369542"/>
            <a:chExt cx="835485" cy="850669"/>
          </a:xfrm>
        </p:grpSpPr>
        <p:sp>
          <p:nvSpPr>
            <p:cNvPr id="112" name="TextBox 111"/>
            <p:cNvSpPr txBox="1"/>
            <p:nvPr/>
          </p:nvSpPr>
          <p:spPr>
            <a:xfrm>
              <a:off x="3255210" y="2820101"/>
              <a:ext cx="835485" cy="400110"/>
            </a:xfrm>
            <a:prstGeom prst="rect">
              <a:avLst/>
            </a:prstGeom>
            <a:noFill/>
          </p:spPr>
          <p:txBody>
            <a:bodyPr wrap="none" rtlCol="0">
              <a:spAutoFit/>
            </a:bodyPr>
            <a:lstStyle/>
            <a:p>
              <a:pPr marL="0" algn="ctr" defTabSz="430213">
                <a:spcAft>
                  <a:spcPts val="400"/>
                </a:spcAft>
                <a:buSzPct val="100000"/>
              </a:pPr>
              <a:r>
                <a:rPr lang="en-US" sz="1000" dirty="0" smtClean="0">
                  <a:solidFill>
                    <a:srgbClr val="000000"/>
                  </a:solidFill>
                  <a:latin typeface="+mn-lt"/>
                  <a:cs typeface="HP Simplified" pitchFamily="34" charset="0"/>
                </a:rPr>
                <a:t>Public Cloud</a:t>
              </a:r>
              <a:br>
                <a:rPr lang="en-US" sz="1000" dirty="0" smtClean="0">
                  <a:solidFill>
                    <a:srgbClr val="000000"/>
                  </a:solidFill>
                  <a:latin typeface="+mn-lt"/>
                  <a:cs typeface="HP Simplified" pitchFamily="34" charset="0"/>
                </a:rPr>
              </a:br>
              <a:r>
                <a:rPr lang="en-US" sz="1000" dirty="0" smtClean="0">
                  <a:solidFill>
                    <a:srgbClr val="000000"/>
                  </a:solidFill>
                  <a:latin typeface="+mn-lt"/>
                  <a:cs typeface="HP Simplified" pitchFamily="34" charset="0"/>
                </a:rPr>
                <a:t>Applications</a:t>
              </a:r>
            </a:p>
          </p:txBody>
        </p:sp>
        <p:pic>
          <p:nvPicPr>
            <p:cNvPr id="56" name="Picture 6" descr="C:\Users\DEG00\Documents\HP Templates\Converged_Infographic_HO_112612\Public Cloud\PublicCloud_blue_positive_NT.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24189" y="2369542"/>
              <a:ext cx="608768" cy="4297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3995936" y="2387334"/>
            <a:ext cx="925251" cy="885552"/>
            <a:chOff x="4191244" y="1918419"/>
            <a:chExt cx="925251" cy="885552"/>
          </a:xfrm>
        </p:grpSpPr>
        <p:sp>
          <p:nvSpPr>
            <p:cNvPr id="118" name="TextBox 117"/>
            <p:cNvSpPr txBox="1"/>
            <p:nvPr/>
          </p:nvSpPr>
          <p:spPr>
            <a:xfrm>
              <a:off x="4191244" y="2403861"/>
              <a:ext cx="925251" cy="400110"/>
            </a:xfrm>
            <a:prstGeom prst="rect">
              <a:avLst/>
            </a:prstGeom>
            <a:noFill/>
          </p:spPr>
          <p:txBody>
            <a:bodyPr wrap="square" rtlCol="0">
              <a:spAutoFit/>
            </a:bodyPr>
            <a:lstStyle/>
            <a:p>
              <a:pPr marL="0" algn="ctr" defTabSz="430213">
                <a:spcAft>
                  <a:spcPts val="400"/>
                </a:spcAft>
                <a:buSzPct val="100000"/>
              </a:pPr>
              <a:r>
                <a:rPr lang="en-US" sz="1000" dirty="0" smtClean="0">
                  <a:solidFill>
                    <a:srgbClr val="000000"/>
                  </a:solidFill>
                  <a:latin typeface="+mn-lt"/>
                  <a:cs typeface="HP Simplified" pitchFamily="34" charset="0"/>
                </a:rPr>
                <a:t>Converged Data Center</a:t>
              </a: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354682" y="1918419"/>
              <a:ext cx="559600" cy="493844"/>
            </a:xfrm>
            <a:prstGeom prst="rect">
              <a:avLst/>
            </a:prstGeom>
          </p:spPr>
        </p:pic>
      </p:grpSp>
      <p:grpSp>
        <p:nvGrpSpPr>
          <p:cNvPr id="63" name="Group 62"/>
          <p:cNvGrpSpPr/>
          <p:nvPr/>
        </p:nvGrpSpPr>
        <p:grpSpPr>
          <a:xfrm>
            <a:off x="2222617" y="2378061"/>
            <a:ext cx="909223" cy="841761"/>
            <a:chOff x="2169380" y="1895144"/>
            <a:chExt cx="909223" cy="841761"/>
          </a:xfrm>
        </p:grpSpPr>
        <p:sp>
          <p:nvSpPr>
            <p:cNvPr id="64" name="TextBox 63"/>
            <p:cNvSpPr txBox="1"/>
            <p:nvPr/>
          </p:nvSpPr>
          <p:spPr>
            <a:xfrm>
              <a:off x="2169380" y="2398261"/>
              <a:ext cx="909223" cy="338644"/>
            </a:xfrm>
            <a:prstGeom prst="rect">
              <a:avLst/>
            </a:prstGeom>
            <a:noFill/>
          </p:spPr>
          <p:txBody>
            <a:bodyPr wrap="none" rtlCol="0" anchor="ctr">
              <a:noAutofit/>
            </a:bodyPr>
            <a:lstStyle/>
            <a:p>
              <a:pPr marL="0" algn="ctr" defTabSz="430213">
                <a:spcAft>
                  <a:spcPts val="400"/>
                </a:spcAft>
                <a:buSzPct val="100000"/>
              </a:pPr>
              <a:r>
                <a:rPr lang="en-US" sz="1000" dirty="0" smtClean="0">
                  <a:solidFill>
                    <a:srgbClr val="000000"/>
                  </a:solidFill>
                  <a:latin typeface="+mn-lt"/>
                  <a:cs typeface="HP Simplified" pitchFamily="34" charset="0"/>
                </a:rPr>
                <a:t>Traditional IT</a:t>
              </a:r>
            </a:p>
          </p:txBody>
        </p:sp>
        <p:pic>
          <p:nvPicPr>
            <p:cNvPr id="65" name="Picture 3" descr="C:\Users\DEG00\Documents\HP Templates\Converged_Infographic_HO_112612\Traditional_IT\Traditional_IT_blue_positive_NT.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26611" y="1895144"/>
              <a:ext cx="584146" cy="523485"/>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72" name="TextBox 23"/>
          <p:cNvSpPr txBox="1">
            <a:spLocks noChangeArrowheads="1"/>
          </p:cNvSpPr>
          <p:nvPr>
            <p:custDataLst>
              <p:tags r:id="rId9"/>
            </p:custDataLst>
          </p:nvPr>
        </p:nvSpPr>
        <p:spPr bwMode="auto">
          <a:xfrm>
            <a:off x="6277687" y="3008298"/>
            <a:ext cx="770293" cy="274320"/>
          </a:xfrm>
          <a:prstGeom prst="rect">
            <a:avLst/>
          </a:prstGeom>
          <a:noFill/>
          <a:ln w="9525">
            <a:noFill/>
            <a:miter lim="800000"/>
            <a:headEnd/>
            <a:tailEnd/>
          </a:ln>
        </p:spPr>
        <p:txBody>
          <a:bodyPr wrap="square">
            <a:spAutoFit/>
          </a:bodyPr>
          <a:lstStyle/>
          <a:p>
            <a:pPr algn="ctr" fontAlgn="base">
              <a:lnSpc>
                <a:spcPts val="1400"/>
              </a:lnSpc>
              <a:spcBef>
                <a:spcPct val="0"/>
              </a:spcBef>
              <a:spcAft>
                <a:spcPct val="0"/>
              </a:spcAft>
              <a:defRPr/>
            </a:pPr>
            <a:r>
              <a:rPr lang="en-US" sz="1000" dirty="0" smtClean="0">
                <a:solidFill>
                  <a:prstClr val="black"/>
                </a:solidFill>
                <a:latin typeface="+mn-lt"/>
                <a:ea typeface="ＭＳ Ｐゴシック" pitchFamily="34" charset="-128"/>
                <a:cs typeface="HP Simplified"/>
              </a:rPr>
              <a:t>Private</a:t>
            </a:r>
            <a:endParaRPr lang="en-US" sz="1000" dirty="0">
              <a:solidFill>
                <a:prstClr val="black"/>
              </a:solidFill>
              <a:latin typeface="+mn-lt"/>
              <a:ea typeface="ＭＳ Ｐゴシック" pitchFamily="34" charset="-128"/>
              <a:cs typeface="HP Simplified"/>
            </a:endParaRPr>
          </a:p>
        </p:txBody>
      </p:sp>
      <p:sp>
        <p:nvSpPr>
          <p:cNvPr id="73" name="TextBox 23"/>
          <p:cNvSpPr txBox="1">
            <a:spLocks noChangeArrowheads="1"/>
          </p:cNvSpPr>
          <p:nvPr>
            <p:custDataLst>
              <p:tags r:id="rId10"/>
            </p:custDataLst>
          </p:nvPr>
        </p:nvSpPr>
        <p:spPr bwMode="auto">
          <a:xfrm>
            <a:off x="7982540" y="3008298"/>
            <a:ext cx="716121" cy="274320"/>
          </a:xfrm>
          <a:prstGeom prst="rect">
            <a:avLst/>
          </a:prstGeom>
          <a:noFill/>
          <a:ln w="9525">
            <a:noFill/>
            <a:miter lim="800000"/>
            <a:headEnd/>
            <a:tailEnd/>
          </a:ln>
        </p:spPr>
        <p:txBody>
          <a:bodyPr wrap="square">
            <a:spAutoFit/>
          </a:bodyPr>
          <a:lstStyle/>
          <a:p>
            <a:pPr algn="ctr" fontAlgn="base">
              <a:lnSpc>
                <a:spcPts val="1400"/>
              </a:lnSpc>
              <a:spcBef>
                <a:spcPct val="0"/>
              </a:spcBef>
              <a:spcAft>
                <a:spcPct val="0"/>
              </a:spcAft>
              <a:defRPr/>
            </a:pPr>
            <a:r>
              <a:rPr lang="en-US" sz="1000" dirty="0" smtClean="0">
                <a:solidFill>
                  <a:srgbClr val="000000"/>
                </a:solidFill>
                <a:latin typeface="+mn-lt"/>
                <a:ea typeface="ＭＳ Ｐゴシック" pitchFamily="34" charset="-128"/>
                <a:cs typeface="HP Simplified"/>
              </a:rPr>
              <a:t>Public</a:t>
            </a:r>
            <a:endParaRPr lang="en-US" sz="1000" dirty="0">
              <a:solidFill>
                <a:srgbClr val="000000"/>
              </a:solidFill>
              <a:latin typeface="+mn-lt"/>
              <a:ea typeface="ＭＳ Ｐゴシック" pitchFamily="34" charset="-128"/>
              <a:cs typeface="HP Simplified"/>
            </a:endParaRPr>
          </a:p>
        </p:txBody>
      </p:sp>
      <p:sp>
        <p:nvSpPr>
          <p:cNvPr id="74" name="TextBox 73"/>
          <p:cNvSpPr txBox="1">
            <a:spLocks noChangeArrowheads="1"/>
          </p:cNvSpPr>
          <p:nvPr>
            <p:custDataLst>
              <p:tags r:id="rId11"/>
            </p:custDataLst>
          </p:nvPr>
        </p:nvSpPr>
        <p:spPr bwMode="auto">
          <a:xfrm>
            <a:off x="5364088" y="3008298"/>
            <a:ext cx="959004" cy="274320"/>
          </a:xfrm>
          <a:prstGeom prst="rect">
            <a:avLst/>
          </a:prstGeom>
          <a:noFill/>
          <a:ln w="9525">
            <a:noFill/>
            <a:miter lim="800000"/>
            <a:headEnd/>
            <a:tailEnd/>
          </a:ln>
        </p:spPr>
        <p:txBody>
          <a:bodyPr wrap="square">
            <a:spAutoFit/>
          </a:bodyPr>
          <a:lstStyle/>
          <a:p>
            <a:pPr algn="ctr" fontAlgn="base">
              <a:lnSpc>
                <a:spcPts val="1400"/>
              </a:lnSpc>
              <a:spcBef>
                <a:spcPct val="0"/>
              </a:spcBef>
              <a:spcAft>
                <a:spcPct val="0"/>
              </a:spcAft>
              <a:defRPr/>
            </a:pPr>
            <a:r>
              <a:rPr lang="en-US" sz="1000" dirty="0">
                <a:solidFill>
                  <a:srgbClr val="000000"/>
                </a:solidFill>
                <a:latin typeface="+mn-lt"/>
                <a:ea typeface="ＭＳ Ｐゴシック" pitchFamily="34" charset="-128"/>
                <a:cs typeface="HP Simplified"/>
              </a:rPr>
              <a:t>Traditional</a:t>
            </a:r>
          </a:p>
        </p:txBody>
      </p:sp>
      <p:sp>
        <p:nvSpPr>
          <p:cNvPr id="75" name="TextBox 74"/>
          <p:cNvSpPr txBox="1">
            <a:spLocks noChangeArrowheads="1"/>
          </p:cNvSpPr>
          <p:nvPr>
            <p:custDataLst>
              <p:tags r:id="rId12"/>
            </p:custDataLst>
          </p:nvPr>
        </p:nvSpPr>
        <p:spPr bwMode="auto">
          <a:xfrm>
            <a:off x="6975482" y="3008298"/>
            <a:ext cx="1063381" cy="271869"/>
          </a:xfrm>
          <a:prstGeom prst="rect">
            <a:avLst/>
          </a:prstGeom>
          <a:noFill/>
          <a:ln w="9525">
            <a:noFill/>
            <a:miter lim="800000"/>
            <a:headEnd/>
            <a:tailEnd/>
          </a:ln>
        </p:spPr>
        <p:txBody>
          <a:bodyPr wrap="square">
            <a:spAutoFit/>
          </a:bodyPr>
          <a:lstStyle/>
          <a:p>
            <a:pPr algn="ctr" fontAlgn="base">
              <a:lnSpc>
                <a:spcPts val="1400"/>
              </a:lnSpc>
              <a:spcBef>
                <a:spcPct val="0"/>
              </a:spcBef>
              <a:spcAft>
                <a:spcPct val="0"/>
              </a:spcAft>
              <a:defRPr/>
            </a:pPr>
            <a:r>
              <a:rPr lang="en-US" sz="1000" dirty="0" smtClean="0">
                <a:solidFill>
                  <a:srgbClr val="000000"/>
                </a:solidFill>
                <a:latin typeface="+mn-lt"/>
                <a:ea typeface="ＭＳ Ｐゴシック" pitchFamily="34" charset="-128"/>
                <a:cs typeface="HP Simplified"/>
              </a:rPr>
              <a:t>Managed </a:t>
            </a:r>
            <a:endParaRPr lang="en-US" sz="1000" dirty="0">
              <a:solidFill>
                <a:srgbClr val="000000"/>
              </a:solidFill>
              <a:latin typeface="+mn-lt"/>
              <a:ea typeface="ＭＳ Ｐゴシック" pitchFamily="34" charset="-128"/>
              <a:cs typeface="HP Simplified"/>
            </a:endParaRPr>
          </a:p>
        </p:txBody>
      </p:sp>
      <p:pic>
        <p:nvPicPr>
          <p:cNvPr id="77" name="Picture 76" descr="padlock thick lt wht.png"/>
          <p:cNvPicPr>
            <a:picLocks noChangeAspect="1"/>
          </p:cNvPicPr>
          <p:nvPr/>
        </p:nvPicPr>
        <p:blipFill>
          <a:blip r:embed="rId22"/>
          <a:stretch>
            <a:fillRect/>
          </a:stretch>
        </p:blipFill>
        <p:spPr>
          <a:xfrm>
            <a:off x="6494988" y="2703985"/>
            <a:ext cx="201882" cy="267701"/>
          </a:xfrm>
          <a:prstGeom prst="rect">
            <a:avLst/>
          </a:prstGeom>
        </p:spPr>
      </p:pic>
      <p:pic>
        <p:nvPicPr>
          <p:cNvPr id="80" name="Picture 79" descr="v5 executive icon wht.png"/>
          <p:cNvPicPr>
            <a:picLocks noChangeAspect="1"/>
          </p:cNvPicPr>
          <p:nvPr/>
        </p:nvPicPr>
        <p:blipFill>
          <a:blip r:embed="rId23"/>
          <a:stretch>
            <a:fillRect/>
          </a:stretch>
        </p:blipFill>
        <p:spPr>
          <a:xfrm>
            <a:off x="7320324" y="2689132"/>
            <a:ext cx="250106" cy="277699"/>
          </a:xfrm>
          <a:prstGeom prst="rect">
            <a:avLst/>
          </a:prstGeom>
        </p:spPr>
      </p:pic>
      <p:pic>
        <p:nvPicPr>
          <p:cNvPr id="81" name="Picture 80" descr="v5 public-3group-people wht.png"/>
          <p:cNvPicPr>
            <a:picLocks noChangeAspect="1"/>
          </p:cNvPicPr>
          <p:nvPr/>
        </p:nvPicPr>
        <p:blipFill>
          <a:blip r:embed="rId24"/>
          <a:stretch>
            <a:fillRect/>
          </a:stretch>
        </p:blipFill>
        <p:spPr>
          <a:xfrm>
            <a:off x="8145658" y="2730929"/>
            <a:ext cx="279071" cy="238760"/>
          </a:xfrm>
          <a:prstGeom prst="rect">
            <a:avLst/>
          </a:prstGeom>
        </p:spPr>
      </p:pic>
      <p:pic>
        <p:nvPicPr>
          <p:cNvPr id="82" name="Picture 5" descr="C:\Users\DEG00\Documents\HP Templates\Converged_Infographic_HO_112612\Managed Cloud\ManagedCloud_blue_positive_NT.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24789" y="2649087"/>
            <a:ext cx="523475" cy="36970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C:\Users\DEG00\Documents\HP Templates\Converged_Infographic_HO_112612\Public Cloud\PublicCloud_blue_positive_NT.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38863" y="2651830"/>
            <a:ext cx="520007" cy="36710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C:\Users\DEG00\Documents\HP Templates\Converged_Infographic_HO_112612\Private Cloud\PrivateCloud_blue_positive_NT.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97798" y="2656838"/>
            <a:ext cx="516063" cy="3647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3" descr="C:\Users\DEG00\Documents\HP Templates\Converged_Infographic_HO_112612\Traditional_IT\Traditional_IT_blue_positive_NT.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83310" y="2643758"/>
            <a:ext cx="428389" cy="383903"/>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69"/>
          <p:cNvSpPr txBox="1">
            <a:spLocks noChangeArrowheads="1"/>
          </p:cNvSpPr>
          <p:nvPr>
            <p:custDataLst>
              <p:tags r:id="rId13"/>
            </p:custDataLst>
          </p:nvPr>
        </p:nvSpPr>
        <p:spPr bwMode="auto">
          <a:xfrm>
            <a:off x="5237078" y="4129970"/>
            <a:ext cx="3677867" cy="669414"/>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500"/>
              </a:lnSpc>
              <a:defRPr/>
            </a:pPr>
            <a:r>
              <a:rPr lang="en-US" sz="1400" b="1" dirty="0" smtClean="0">
                <a:solidFill>
                  <a:sysClr val="windowText" lastClr="000000"/>
                </a:solidFill>
                <a:latin typeface="+mn-lt"/>
              </a:rPr>
              <a:t>Hybrid delivery</a:t>
            </a:r>
          </a:p>
          <a:p>
            <a:pPr algn="ctr" eaLnBrk="1" hangingPunct="1">
              <a:lnSpc>
                <a:spcPts val="1500"/>
              </a:lnSpc>
              <a:defRPr/>
            </a:pPr>
            <a:r>
              <a:rPr lang="en-US" sz="1400" b="1" dirty="0" smtClean="0">
                <a:solidFill>
                  <a:sysClr val="windowText" lastClr="000000"/>
                </a:solidFill>
                <a:latin typeface="+mn-lt"/>
              </a:rPr>
              <a:t>cloud OS OpenStack </a:t>
            </a:r>
            <a:br>
              <a:rPr lang="en-US" sz="1400" b="1" dirty="0" smtClean="0">
                <a:solidFill>
                  <a:sysClr val="windowText" lastClr="000000"/>
                </a:solidFill>
                <a:latin typeface="+mn-lt"/>
              </a:rPr>
            </a:br>
            <a:r>
              <a:rPr lang="en-US" sz="1400" b="1" dirty="0" smtClean="0">
                <a:solidFill>
                  <a:sysClr val="windowText" lastClr="000000"/>
                </a:solidFill>
                <a:latin typeface="+mn-lt"/>
              </a:rPr>
              <a:t>architecture</a:t>
            </a:r>
          </a:p>
        </p:txBody>
      </p:sp>
      <p:sp>
        <p:nvSpPr>
          <p:cNvPr id="91" name="TextBox 90"/>
          <p:cNvSpPr txBox="1"/>
          <p:nvPr/>
        </p:nvSpPr>
        <p:spPr>
          <a:xfrm>
            <a:off x="5857711" y="3238440"/>
            <a:ext cx="2448089" cy="400110"/>
          </a:xfrm>
          <a:prstGeom prst="rect">
            <a:avLst/>
          </a:prstGeom>
          <a:noFill/>
        </p:spPr>
        <p:txBody>
          <a:bodyPr wrap="square" rtlCol="0">
            <a:spAutoFit/>
          </a:bodyPr>
          <a:lstStyle/>
          <a:p>
            <a:pPr marL="0" algn="ctr" defTabSz="430213">
              <a:spcAft>
                <a:spcPts val="400"/>
              </a:spcAft>
              <a:buSzPct val="100000"/>
            </a:pPr>
            <a:r>
              <a:rPr lang="en-US" sz="1000" dirty="0" smtClean="0">
                <a:solidFill>
                  <a:srgbClr val="000000"/>
                </a:solidFill>
                <a:latin typeface="+mn-lt"/>
                <a:cs typeface="HP Simplified" pitchFamily="34" charset="0"/>
              </a:rPr>
              <a:t>Interoperable Services, Unified Management via OpenStack</a:t>
            </a:r>
          </a:p>
        </p:txBody>
      </p:sp>
      <p:sp>
        <p:nvSpPr>
          <p:cNvPr id="11" name="TextBox 10"/>
          <p:cNvSpPr txBox="1"/>
          <p:nvPr/>
        </p:nvSpPr>
        <p:spPr>
          <a:xfrm>
            <a:off x="5338420" y="1585994"/>
            <a:ext cx="1062380" cy="659262"/>
          </a:xfrm>
          <a:prstGeom prst="rect">
            <a:avLst/>
          </a:prstGeom>
          <a:noFill/>
        </p:spPr>
        <p:txBody>
          <a:bodyPr wrap="square" rtlCol="0">
            <a:noAutofit/>
          </a:bodyPr>
          <a:lstStyle/>
          <a:p>
            <a:pPr marL="0" defTabSz="430213">
              <a:spcAft>
                <a:spcPts val="400"/>
              </a:spcAft>
              <a:buSzPct val="100000"/>
            </a:pPr>
            <a:r>
              <a:rPr lang="en-US" sz="1600" b="1" dirty="0" smtClean="0">
                <a:solidFill>
                  <a:schemeClr val="accent1"/>
                </a:solidFill>
                <a:latin typeface="+mn-lt"/>
                <a:cs typeface="HP Simplified" pitchFamily="34" charset="0"/>
              </a:rPr>
              <a:t>Build</a:t>
            </a:r>
            <a:r>
              <a:rPr lang="en-US" sz="1600" dirty="0" smtClean="0">
                <a:solidFill>
                  <a:srgbClr val="000000"/>
                </a:solidFill>
                <a:latin typeface="+mn-lt"/>
                <a:cs typeface="HP Simplified" pitchFamily="34" charset="0"/>
              </a:rPr>
              <a:t> </a:t>
            </a:r>
            <a:br>
              <a:rPr lang="en-US" sz="1600" dirty="0" smtClean="0">
                <a:solidFill>
                  <a:srgbClr val="000000"/>
                </a:solidFill>
                <a:latin typeface="+mn-lt"/>
                <a:cs typeface="HP Simplified" pitchFamily="34" charset="0"/>
              </a:rPr>
            </a:br>
            <a:r>
              <a:rPr lang="en-US" sz="1000" dirty="0" smtClean="0">
                <a:solidFill>
                  <a:srgbClr val="000000"/>
                </a:solidFill>
                <a:latin typeface="+mn-lt"/>
                <a:cs typeface="HP Simplified" pitchFamily="34" charset="0"/>
              </a:rPr>
              <a:t>On-premises  cloud services</a:t>
            </a:r>
          </a:p>
        </p:txBody>
      </p:sp>
      <p:sp>
        <p:nvSpPr>
          <p:cNvPr id="92" name="TextBox 91"/>
          <p:cNvSpPr txBox="1"/>
          <p:nvPr/>
        </p:nvSpPr>
        <p:spPr>
          <a:xfrm>
            <a:off x="7928598" y="1585994"/>
            <a:ext cx="1062380" cy="659262"/>
          </a:xfrm>
          <a:prstGeom prst="rect">
            <a:avLst/>
          </a:prstGeom>
          <a:noFill/>
        </p:spPr>
        <p:txBody>
          <a:bodyPr wrap="square" rtlCol="0">
            <a:noAutofit/>
          </a:bodyPr>
          <a:lstStyle/>
          <a:p>
            <a:pPr marL="0" defTabSz="430213">
              <a:spcAft>
                <a:spcPts val="400"/>
              </a:spcAft>
              <a:buSzPct val="100000"/>
            </a:pPr>
            <a:r>
              <a:rPr lang="en-US" sz="1600" b="1" dirty="0" smtClean="0">
                <a:solidFill>
                  <a:schemeClr val="accent1"/>
                </a:solidFill>
                <a:latin typeface="+mn-lt"/>
                <a:cs typeface="HP Simplified" pitchFamily="34" charset="0"/>
              </a:rPr>
              <a:t>Consume</a:t>
            </a:r>
            <a:r>
              <a:rPr lang="en-US" sz="1600" dirty="0" smtClean="0">
                <a:solidFill>
                  <a:srgbClr val="000000"/>
                </a:solidFill>
                <a:latin typeface="+mn-lt"/>
                <a:cs typeface="HP Simplified" pitchFamily="34" charset="0"/>
              </a:rPr>
              <a:t/>
            </a:r>
            <a:br>
              <a:rPr lang="en-US" sz="1600" dirty="0" smtClean="0">
                <a:solidFill>
                  <a:srgbClr val="000000"/>
                </a:solidFill>
                <a:latin typeface="+mn-lt"/>
                <a:cs typeface="HP Simplified" pitchFamily="34" charset="0"/>
              </a:rPr>
            </a:br>
            <a:r>
              <a:rPr lang="en-US" sz="1000" dirty="0" smtClean="0">
                <a:solidFill>
                  <a:srgbClr val="000000"/>
                </a:solidFill>
                <a:latin typeface="+mn-lt"/>
                <a:cs typeface="HP Simplified" pitchFamily="34" charset="0"/>
              </a:rPr>
              <a:t>Off-premises  cloud services</a:t>
            </a:r>
          </a:p>
        </p:txBody>
      </p:sp>
      <p:pic>
        <p:nvPicPr>
          <p:cNvPr id="12" name="Picture 1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819738" y="1616047"/>
            <a:ext cx="527919" cy="583117"/>
          </a:xfrm>
          <a:prstGeom prst="rect">
            <a:avLst/>
          </a:prstGeom>
        </p:spPr>
      </p:pic>
      <p:cxnSp>
        <p:nvCxnSpPr>
          <p:cNvPr id="98" name="Straight Connector 97"/>
          <p:cNvCxnSpPr/>
          <p:nvPr/>
        </p:nvCxnSpPr>
        <p:spPr>
          <a:xfrm>
            <a:off x="5142460" y="1657350"/>
            <a:ext cx="0" cy="3041650"/>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6" name="Picture 67" descr="openstack-logo512.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69691" y="3572143"/>
            <a:ext cx="445509" cy="44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p:cNvSpPr txBox="1"/>
          <p:nvPr/>
        </p:nvSpPr>
        <p:spPr>
          <a:xfrm>
            <a:off x="6150604" y="2273596"/>
            <a:ext cx="1921079" cy="246221"/>
          </a:xfrm>
          <a:prstGeom prst="rect">
            <a:avLst/>
          </a:prstGeom>
          <a:noFill/>
        </p:spPr>
        <p:txBody>
          <a:bodyPr wrap="square" rtlCol="0">
            <a:spAutoFit/>
          </a:bodyPr>
          <a:lstStyle/>
          <a:p>
            <a:pPr marL="0" algn="ctr" defTabSz="430213">
              <a:spcAft>
                <a:spcPts val="400"/>
              </a:spcAft>
              <a:buSzPct val="100000"/>
            </a:pPr>
            <a:r>
              <a:rPr lang="en-US" sz="1000" dirty="0" smtClean="0">
                <a:solidFill>
                  <a:srgbClr val="000000"/>
                </a:solidFill>
                <a:latin typeface="HP Simplified" pitchFamily="34" charset="0"/>
                <a:cs typeface="HP Simplified" pitchFamily="34" charset="0"/>
              </a:rPr>
              <a:t>Cloud broker services</a:t>
            </a:r>
          </a:p>
        </p:txBody>
      </p:sp>
      <p:cxnSp>
        <p:nvCxnSpPr>
          <p:cNvPr id="25" name="Straight Connector 24"/>
          <p:cNvCxnSpPr/>
          <p:nvPr/>
        </p:nvCxnSpPr>
        <p:spPr>
          <a:xfrm flipH="1">
            <a:off x="6056195" y="2453809"/>
            <a:ext cx="438793" cy="296715"/>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7706865" y="2445369"/>
            <a:ext cx="438793" cy="296715"/>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6841331" y="2474101"/>
            <a:ext cx="134152" cy="15309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7224789" y="2474101"/>
            <a:ext cx="134152" cy="153094"/>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10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custDataLst>
              <p:tags r:id="rId1"/>
            </p:custDataLst>
          </p:nvPr>
        </p:nvSpPr>
        <p:spPr>
          <a:xfrm>
            <a:off x="3228965" y="1213192"/>
            <a:ext cx="4756741" cy="2466913"/>
          </a:xfrm>
          <a:prstGeom prst="ellipse">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tlCol="0" anchor="ctr"/>
          <a:lstStyle/>
          <a:p>
            <a:pPr algn="ctr">
              <a:lnSpc>
                <a:spcPct val="85000"/>
              </a:lnSpc>
            </a:pPr>
            <a:endParaRPr lang="en-US" sz="1400" cap="all" dirty="0" smtClean="0">
              <a:solidFill>
                <a:prstClr val="white"/>
              </a:solidFill>
              <a:latin typeface="+mj-lt"/>
            </a:endParaRPr>
          </a:p>
        </p:txBody>
      </p:sp>
      <p:sp>
        <p:nvSpPr>
          <p:cNvPr id="11" name="Title 3"/>
          <p:cNvSpPr>
            <a:spLocks noGrp="1"/>
          </p:cNvSpPr>
          <p:nvPr>
            <p:ph type="title"/>
          </p:nvPr>
        </p:nvSpPr>
        <p:spPr>
          <a:xfrm>
            <a:off x="331470" y="235064"/>
            <a:ext cx="8117206" cy="430887"/>
          </a:xfrm>
        </p:spPr>
        <p:txBody>
          <a:bodyPr/>
          <a:lstStyle/>
          <a:p>
            <a:r>
              <a:rPr lang="en-US" dirty="0" smtClean="0">
                <a:latin typeface="+mn-lt"/>
              </a:rPr>
              <a:t>Workloads are shifting to cloud </a:t>
            </a:r>
            <a:endParaRPr lang="en-GB" dirty="0">
              <a:latin typeface="+mn-lt"/>
            </a:endParaRPr>
          </a:p>
        </p:txBody>
      </p:sp>
      <p:sp>
        <p:nvSpPr>
          <p:cNvPr id="12" name="Subtitle 1"/>
          <p:cNvSpPr>
            <a:spLocks noGrp="1"/>
          </p:cNvSpPr>
          <p:nvPr>
            <p:ph type="subTitle" idx="1"/>
          </p:nvPr>
        </p:nvSpPr>
        <p:spPr>
          <a:xfrm>
            <a:off x="331470" y="751390"/>
            <a:ext cx="8272978" cy="276999"/>
          </a:xfrm>
        </p:spPr>
        <p:txBody>
          <a:bodyPr/>
          <a:lstStyle/>
          <a:p>
            <a:pPr lvl="0"/>
            <a:r>
              <a:rPr lang="en-US" dirty="0" smtClean="0">
                <a:latin typeface="+mn-lt"/>
              </a:rPr>
              <a:t>Cloud computing complements traditional IT  </a:t>
            </a:r>
          </a:p>
        </p:txBody>
      </p:sp>
      <p:sp>
        <p:nvSpPr>
          <p:cNvPr id="13" name="Oval 12"/>
          <p:cNvSpPr/>
          <p:nvPr>
            <p:custDataLst>
              <p:tags r:id="rId2"/>
            </p:custDataLst>
          </p:nvPr>
        </p:nvSpPr>
        <p:spPr>
          <a:xfrm flipV="1">
            <a:off x="2109906" y="2323227"/>
            <a:ext cx="4756741" cy="2179763"/>
          </a:xfrm>
          <a:prstGeom prst="ellipse">
            <a:avLst/>
          </a:prstGeom>
          <a:solidFill>
            <a:srgbClr val="A6A6A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tlCol="0" anchor="ctr"/>
          <a:lstStyle/>
          <a:p>
            <a:pPr algn="ctr">
              <a:lnSpc>
                <a:spcPct val="85000"/>
              </a:lnSpc>
            </a:pPr>
            <a:endParaRPr lang="en-US" sz="1400" cap="all" dirty="0" smtClean="0">
              <a:solidFill>
                <a:prstClr val="white"/>
              </a:solidFill>
              <a:latin typeface="+mj-lt"/>
            </a:endParaRPr>
          </a:p>
        </p:txBody>
      </p:sp>
      <p:sp>
        <p:nvSpPr>
          <p:cNvPr id="14" name="Oval 13"/>
          <p:cNvSpPr/>
          <p:nvPr>
            <p:custDataLst>
              <p:tags r:id="rId3"/>
            </p:custDataLst>
          </p:nvPr>
        </p:nvSpPr>
        <p:spPr>
          <a:xfrm>
            <a:off x="990847" y="1213192"/>
            <a:ext cx="4756741" cy="2466913"/>
          </a:xfrm>
          <a:prstGeom prst="ellipse">
            <a:avLst/>
          </a:prstGeom>
          <a:solidFill>
            <a:srgbClr val="0096D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tlCol="0" anchor="ctr"/>
          <a:lstStyle/>
          <a:p>
            <a:pPr algn="ctr">
              <a:lnSpc>
                <a:spcPct val="85000"/>
              </a:lnSpc>
            </a:pPr>
            <a:endParaRPr lang="en-US" sz="1400" cap="all" dirty="0" smtClean="0">
              <a:solidFill>
                <a:prstClr val="white"/>
              </a:solidFill>
              <a:latin typeface="+mj-lt"/>
            </a:endParaRPr>
          </a:p>
        </p:txBody>
      </p:sp>
      <p:sp>
        <p:nvSpPr>
          <p:cNvPr id="15" name="TextBox 14"/>
          <p:cNvSpPr txBox="1"/>
          <p:nvPr>
            <p:custDataLst>
              <p:tags r:id="rId4"/>
            </p:custDataLst>
          </p:nvPr>
        </p:nvSpPr>
        <p:spPr>
          <a:xfrm>
            <a:off x="3062698" y="4056736"/>
            <a:ext cx="3000002" cy="400110"/>
          </a:xfrm>
          <a:prstGeom prst="rect">
            <a:avLst/>
          </a:prstGeom>
          <a:noFill/>
        </p:spPr>
        <p:txBody>
          <a:bodyPr wrap="square" rtlCol="0">
            <a:spAutoFit/>
          </a:bodyPr>
          <a:lstStyle/>
          <a:p>
            <a:pPr algn="ctr"/>
            <a:r>
              <a:rPr lang="en-US" sz="2000" b="1" dirty="0" smtClean="0">
                <a:solidFill>
                  <a:schemeClr val="accent5">
                    <a:lumMod val="50000"/>
                  </a:schemeClr>
                </a:solidFill>
                <a:latin typeface="+mj-lt"/>
              </a:rPr>
              <a:t>Traditional IT</a:t>
            </a:r>
            <a:endParaRPr lang="en-US" sz="2000" b="1" baseline="30000" dirty="0" smtClean="0">
              <a:solidFill>
                <a:schemeClr val="accent5">
                  <a:lumMod val="50000"/>
                </a:schemeClr>
              </a:solidFill>
              <a:latin typeface="+mj-lt"/>
            </a:endParaRPr>
          </a:p>
        </p:txBody>
      </p:sp>
      <p:sp>
        <p:nvSpPr>
          <p:cNvPr id="16" name="Text Box 18"/>
          <p:cNvSpPr txBox="1">
            <a:spLocks noChangeArrowheads="1"/>
          </p:cNvSpPr>
          <p:nvPr>
            <p:custDataLst>
              <p:tags r:id="rId5"/>
            </p:custDataLst>
          </p:nvPr>
        </p:nvSpPr>
        <p:spPr bwMode="auto">
          <a:xfrm>
            <a:off x="1379202" y="1935240"/>
            <a:ext cx="1897954" cy="81047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98425" indent="-98425">
              <a:lnSpc>
                <a:spcPts val="1400"/>
              </a:lnSpc>
              <a:buFont typeface="Arial"/>
              <a:buChar char="•"/>
              <a:defRPr/>
            </a:pPr>
            <a:r>
              <a:rPr lang="en-US" sz="1100" dirty="0" smtClean="0">
                <a:solidFill>
                  <a:prstClr val="white"/>
                </a:solidFill>
                <a:latin typeface="+mj-lt"/>
              </a:rPr>
              <a:t>Server capacity on demand</a:t>
            </a:r>
          </a:p>
          <a:p>
            <a:pPr marL="98425" indent="-98425">
              <a:lnSpc>
                <a:spcPts val="1400"/>
              </a:lnSpc>
              <a:buFont typeface="Arial"/>
              <a:buChar char="•"/>
              <a:defRPr/>
            </a:pPr>
            <a:r>
              <a:rPr lang="en-US" sz="1100" dirty="0" smtClean="0">
                <a:solidFill>
                  <a:prstClr val="white"/>
                </a:solidFill>
                <a:latin typeface="+mj-lt"/>
              </a:rPr>
              <a:t>Business apps (CRM, ERP)</a:t>
            </a:r>
          </a:p>
          <a:p>
            <a:pPr marL="98425" indent="-98425">
              <a:lnSpc>
                <a:spcPts val="1400"/>
              </a:lnSpc>
              <a:buFont typeface="Arial"/>
              <a:buChar char="•"/>
              <a:defRPr/>
            </a:pPr>
            <a:r>
              <a:rPr lang="en-US" sz="1100" dirty="0">
                <a:solidFill>
                  <a:prstClr val="white"/>
                </a:solidFill>
                <a:latin typeface="+mj-lt"/>
              </a:rPr>
              <a:t>IT </a:t>
            </a:r>
            <a:r>
              <a:rPr lang="en-US" sz="1100" dirty="0" smtClean="0">
                <a:solidFill>
                  <a:prstClr val="white"/>
                </a:solidFill>
                <a:latin typeface="+mj-lt"/>
              </a:rPr>
              <a:t>management</a:t>
            </a:r>
          </a:p>
          <a:p>
            <a:pPr marL="118872" indent="-118872">
              <a:lnSpc>
                <a:spcPts val="1400"/>
              </a:lnSpc>
              <a:buFont typeface="Arial"/>
              <a:buChar char="•"/>
              <a:defRPr/>
            </a:pPr>
            <a:endParaRPr lang="en-US" sz="1100" dirty="0" smtClean="0">
              <a:solidFill>
                <a:prstClr val="white"/>
              </a:solidFill>
              <a:latin typeface="+mj-lt"/>
            </a:endParaRPr>
          </a:p>
        </p:txBody>
      </p:sp>
      <p:sp>
        <p:nvSpPr>
          <p:cNvPr id="17" name="Text Box 18"/>
          <p:cNvSpPr txBox="1">
            <a:spLocks noChangeArrowheads="1"/>
          </p:cNvSpPr>
          <p:nvPr>
            <p:custDataLst>
              <p:tags r:id="rId6"/>
            </p:custDataLst>
          </p:nvPr>
        </p:nvSpPr>
        <p:spPr bwMode="auto">
          <a:xfrm>
            <a:off x="5897760" y="1726768"/>
            <a:ext cx="2024348" cy="81047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92075" indent="-92075">
              <a:lnSpc>
                <a:spcPts val="1400"/>
              </a:lnSpc>
              <a:buFont typeface="Arial"/>
              <a:buChar char="•"/>
              <a:defRPr/>
            </a:pPr>
            <a:r>
              <a:rPr lang="en-US" sz="1100" dirty="0" smtClean="0">
                <a:solidFill>
                  <a:prstClr val="white"/>
                </a:solidFill>
                <a:latin typeface="+mj-lt"/>
              </a:rPr>
              <a:t>Email</a:t>
            </a:r>
          </a:p>
          <a:p>
            <a:pPr marL="92075" indent="-92075">
              <a:lnSpc>
                <a:spcPts val="1400"/>
              </a:lnSpc>
              <a:buFont typeface="Arial"/>
              <a:buChar char="•"/>
              <a:defRPr/>
            </a:pPr>
            <a:r>
              <a:rPr lang="en-US" sz="1100" dirty="0" smtClean="0">
                <a:solidFill>
                  <a:prstClr val="white"/>
                </a:solidFill>
                <a:latin typeface="+mj-lt"/>
              </a:rPr>
              <a:t>Personal productivity apps</a:t>
            </a:r>
          </a:p>
          <a:p>
            <a:pPr marL="92075" indent="-92075">
              <a:lnSpc>
                <a:spcPts val="1400"/>
              </a:lnSpc>
              <a:buFont typeface="Arial"/>
              <a:buChar char="•"/>
              <a:defRPr/>
            </a:pPr>
            <a:r>
              <a:rPr lang="en-US" sz="1100" dirty="0" smtClean="0">
                <a:solidFill>
                  <a:prstClr val="white"/>
                </a:solidFill>
                <a:latin typeface="+mj-lt"/>
              </a:rPr>
              <a:t>Website creation and mgmt</a:t>
            </a:r>
          </a:p>
          <a:p>
            <a:pPr marL="92075" indent="-92075">
              <a:lnSpc>
                <a:spcPts val="1400"/>
              </a:lnSpc>
              <a:buFont typeface="Arial"/>
              <a:buChar char="•"/>
              <a:defRPr/>
            </a:pPr>
            <a:r>
              <a:rPr lang="en-US" sz="1100" dirty="0" smtClean="0">
                <a:solidFill>
                  <a:prstClr val="white"/>
                </a:solidFill>
                <a:latin typeface="+mj-lt"/>
              </a:rPr>
              <a:t>Storage capacity on demand</a:t>
            </a:r>
            <a:endParaRPr lang="en-US" sz="1100" baseline="30000" dirty="0" smtClean="0">
              <a:solidFill>
                <a:prstClr val="white"/>
              </a:solidFill>
              <a:latin typeface="+mj-lt"/>
            </a:endParaRPr>
          </a:p>
        </p:txBody>
      </p:sp>
      <p:sp>
        <p:nvSpPr>
          <p:cNvPr id="18" name="Text Box 18"/>
          <p:cNvSpPr txBox="1">
            <a:spLocks noChangeArrowheads="1"/>
          </p:cNvSpPr>
          <p:nvPr>
            <p:custDataLst>
              <p:tags r:id="rId7"/>
            </p:custDataLst>
          </p:nvPr>
        </p:nvSpPr>
        <p:spPr bwMode="auto">
          <a:xfrm>
            <a:off x="2647855" y="2751405"/>
            <a:ext cx="1704285" cy="81047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92075" indent="-92075">
              <a:lnSpc>
                <a:spcPts val="1400"/>
              </a:lnSpc>
              <a:buFont typeface="Arial"/>
              <a:buChar char="•"/>
              <a:defRPr/>
            </a:pPr>
            <a:r>
              <a:rPr lang="en-US" sz="1100" dirty="0" smtClean="0">
                <a:solidFill>
                  <a:prstClr val="white"/>
                </a:solidFill>
                <a:latin typeface="+mj-lt"/>
              </a:rPr>
              <a:t>App dev. and test</a:t>
            </a:r>
          </a:p>
          <a:p>
            <a:pPr marL="92075" indent="-92075">
              <a:lnSpc>
                <a:spcPts val="1400"/>
              </a:lnSpc>
              <a:buFont typeface="Arial"/>
              <a:buChar char="•"/>
              <a:defRPr/>
            </a:pPr>
            <a:r>
              <a:rPr lang="en-US" sz="1100" dirty="0" smtClean="0">
                <a:solidFill>
                  <a:prstClr val="white"/>
                </a:solidFill>
                <a:latin typeface="+mj-lt"/>
              </a:rPr>
              <a:t>Tech. computing apps</a:t>
            </a:r>
          </a:p>
          <a:p>
            <a:pPr marL="92075" indent="-92075">
              <a:lnSpc>
                <a:spcPts val="1400"/>
              </a:lnSpc>
              <a:buFont typeface="Arial"/>
              <a:buChar char="•"/>
              <a:defRPr/>
            </a:pPr>
            <a:r>
              <a:rPr lang="en-US" sz="1100" dirty="0" smtClean="0">
                <a:solidFill>
                  <a:prstClr val="white"/>
                </a:solidFill>
                <a:latin typeface="+mj-lt"/>
              </a:rPr>
              <a:t>Data analysis and mining</a:t>
            </a:r>
          </a:p>
        </p:txBody>
      </p:sp>
      <p:sp>
        <p:nvSpPr>
          <p:cNvPr id="19" name="Text Box 18"/>
          <p:cNvSpPr txBox="1">
            <a:spLocks noChangeArrowheads="1"/>
          </p:cNvSpPr>
          <p:nvPr>
            <p:custDataLst>
              <p:tags r:id="rId8"/>
            </p:custDataLst>
          </p:nvPr>
        </p:nvSpPr>
        <p:spPr bwMode="auto">
          <a:xfrm>
            <a:off x="3747713" y="3723305"/>
            <a:ext cx="1988711" cy="45140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92075" indent="-92075">
              <a:lnSpc>
                <a:spcPts val="1400"/>
              </a:lnSpc>
              <a:buFont typeface="Arial"/>
              <a:buChar char="•"/>
              <a:defRPr/>
            </a:pPr>
            <a:r>
              <a:rPr lang="en-US" sz="1100" dirty="0" smtClean="0">
                <a:solidFill>
                  <a:schemeClr val="accent5">
                    <a:lumMod val="50000"/>
                  </a:schemeClr>
                </a:solidFill>
                <a:latin typeface="+mj-lt"/>
              </a:rPr>
              <a:t>Custom apps</a:t>
            </a:r>
          </a:p>
          <a:p>
            <a:pPr marL="92075" indent="-92075">
              <a:lnSpc>
                <a:spcPts val="1400"/>
              </a:lnSpc>
              <a:buFont typeface="Arial"/>
              <a:buChar char="•"/>
              <a:defRPr/>
            </a:pPr>
            <a:r>
              <a:rPr lang="en-US" sz="1100" dirty="0" smtClean="0">
                <a:solidFill>
                  <a:schemeClr val="accent5">
                    <a:lumMod val="50000"/>
                  </a:schemeClr>
                </a:solidFill>
                <a:latin typeface="+mj-lt"/>
              </a:rPr>
              <a:t>Apps with sensitive data</a:t>
            </a:r>
          </a:p>
        </p:txBody>
      </p:sp>
      <p:sp>
        <p:nvSpPr>
          <p:cNvPr id="20" name="TextBox 19"/>
          <p:cNvSpPr txBox="1"/>
          <p:nvPr>
            <p:custDataLst>
              <p:tags r:id="rId9"/>
            </p:custDataLst>
          </p:nvPr>
        </p:nvSpPr>
        <p:spPr>
          <a:xfrm>
            <a:off x="2009968" y="1329296"/>
            <a:ext cx="1962193" cy="400110"/>
          </a:xfrm>
          <a:prstGeom prst="rect">
            <a:avLst/>
          </a:prstGeom>
          <a:noFill/>
        </p:spPr>
        <p:txBody>
          <a:bodyPr wrap="square" rtlCol="0">
            <a:spAutoFit/>
          </a:bodyPr>
          <a:lstStyle/>
          <a:p>
            <a:pPr algn="ctr"/>
            <a:r>
              <a:rPr lang="en-US" sz="2000" b="1" dirty="0" smtClean="0">
                <a:solidFill>
                  <a:schemeClr val="bg1"/>
                </a:solidFill>
                <a:latin typeface="+mj-lt"/>
              </a:rPr>
              <a:t>Private cloud</a:t>
            </a:r>
            <a:endParaRPr lang="en-US" sz="1600" b="1" baseline="30000" dirty="0" smtClean="0">
              <a:solidFill>
                <a:schemeClr val="bg1"/>
              </a:solidFill>
              <a:latin typeface="+mj-lt"/>
            </a:endParaRPr>
          </a:p>
        </p:txBody>
      </p:sp>
      <p:sp>
        <p:nvSpPr>
          <p:cNvPr id="21" name="TextBox 20"/>
          <p:cNvSpPr txBox="1"/>
          <p:nvPr>
            <p:custDataLst>
              <p:tags r:id="rId10"/>
            </p:custDataLst>
          </p:nvPr>
        </p:nvSpPr>
        <p:spPr>
          <a:xfrm>
            <a:off x="5006190" y="1329296"/>
            <a:ext cx="1962193" cy="400110"/>
          </a:xfrm>
          <a:prstGeom prst="rect">
            <a:avLst/>
          </a:prstGeom>
          <a:noFill/>
        </p:spPr>
        <p:txBody>
          <a:bodyPr wrap="square" rtlCol="0">
            <a:spAutoFit/>
          </a:bodyPr>
          <a:lstStyle/>
          <a:p>
            <a:pPr algn="ctr"/>
            <a:r>
              <a:rPr lang="en-US" sz="2000" b="1" dirty="0" smtClean="0">
                <a:solidFill>
                  <a:schemeClr val="bg1"/>
                </a:solidFill>
                <a:latin typeface="+mj-lt"/>
              </a:rPr>
              <a:t>Public cloud</a:t>
            </a:r>
            <a:endParaRPr lang="en-US" sz="1200" cap="all" baseline="100000" dirty="0" smtClean="0">
              <a:solidFill>
                <a:schemeClr val="bg1"/>
              </a:solidFill>
              <a:latin typeface="+mj-lt"/>
            </a:endParaRPr>
          </a:p>
        </p:txBody>
      </p:sp>
      <p:sp>
        <p:nvSpPr>
          <p:cNvPr id="22" name="Text Box 18"/>
          <p:cNvSpPr txBox="1">
            <a:spLocks noChangeArrowheads="1"/>
          </p:cNvSpPr>
          <p:nvPr>
            <p:custDataLst>
              <p:tags r:id="rId11"/>
            </p:custDataLst>
          </p:nvPr>
        </p:nvSpPr>
        <p:spPr bwMode="auto">
          <a:xfrm>
            <a:off x="3770853" y="1675579"/>
            <a:ext cx="1858566" cy="81047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85725" indent="-85725">
              <a:lnSpc>
                <a:spcPts val="1400"/>
              </a:lnSpc>
              <a:buFont typeface="Arial"/>
              <a:buChar char="•"/>
              <a:defRPr/>
            </a:pPr>
            <a:r>
              <a:rPr lang="en-US" sz="1100" dirty="0" smtClean="0">
                <a:solidFill>
                  <a:prstClr val="white"/>
                </a:solidFill>
                <a:latin typeface="+mj-lt"/>
              </a:rPr>
              <a:t>IT help desk</a:t>
            </a:r>
          </a:p>
          <a:p>
            <a:pPr marL="85725" indent="-85725">
              <a:lnSpc>
                <a:spcPts val="1400"/>
              </a:lnSpc>
              <a:buFont typeface="Arial"/>
              <a:buChar char="•"/>
              <a:defRPr/>
            </a:pPr>
            <a:r>
              <a:rPr lang="en-US" sz="1100" dirty="0" smtClean="0">
                <a:solidFill>
                  <a:prstClr val="white"/>
                </a:solidFill>
                <a:latin typeface="+mj-lt"/>
              </a:rPr>
              <a:t>Collaborative apps</a:t>
            </a:r>
          </a:p>
          <a:p>
            <a:pPr marL="85725" indent="-85725">
              <a:lnSpc>
                <a:spcPts val="1400"/>
              </a:lnSpc>
              <a:buFont typeface="Arial"/>
              <a:buChar char="•"/>
              <a:defRPr/>
            </a:pPr>
            <a:r>
              <a:rPr lang="en-US" sz="1100" dirty="0" smtClean="0">
                <a:solidFill>
                  <a:prstClr val="white"/>
                </a:solidFill>
                <a:latin typeface="+mj-lt"/>
              </a:rPr>
              <a:t>Data backup/archive svcs</a:t>
            </a:r>
          </a:p>
          <a:p>
            <a:pPr marL="118872" indent="-118872">
              <a:lnSpc>
                <a:spcPts val="1400"/>
              </a:lnSpc>
              <a:buFont typeface="Arial"/>
              <a:buChar char="•"/>
              <a:defRPr/>
            </a:pPr>
            <a:endParaRPr lang="en-US" sz="1400" baseline="30000" dirty="0" smtClean="0">
              <a:solidFill>
                <a:prstClr val="white"/>
              </a:solidFill>
              <a:latin typeface="+mj-lt"/>
            </a:endParaRPr>
          </a:p>
        </p:txBody>
      </p:sp>
      <p:sp>
        <p:nvSpPr>
          <p:cNvPr id="24" name="Text Box 144"/>
          <p:cNvSpPr txBox="1">
            <a:spLocks noChangeArrowheads="1"/>
          </p:cNvSpPr>
          <p:nvPr>
            <p:custDataLst>
              <p:tags r:id="rId12"/>
            </p:custDataLst>
          </p:nvPr>
        </p:nvSpPr>
        <p:spPr bwMode="auto">
          <a:xfrm>
            <a:off x="609600" y="4890554"/>
            <a:ext cx="5029200" cy="278873"/>
          </a:xfrm>
          <a:prstGeom prst="rect">
            <a:avLst/>
          </a:prstGeom>
          <a:noFill/>
          <a:ln w="19050" algn="ctr">
            <a:noFill/>
            <a:miter lim="800000"/>
            <a:headEnd/>
            <a:tailEnd/>
          </a:ln>
        </p:spPr>
        <p:txBody>
          <a:bodyPr wrap="square" lIns="0" tIns="46648" rIns="93296" bIns="46648">
            <a:spAutoFit/>
          </a:bodyPr>
          <a:lstStyle/>
          <a:p>
            <a:pPr marL="408171" indent="-408171" eaLnBrk="0" hangingPunct="0"/>
            <a:r>
              <a:rPr lang="en-US" sz="600" dirty="0" smtClean="0">
                <a:solidFill>
                  <a:srgbClr val="B9B8BB"/>
                </a:solidFill>
                <a:latin typeface="+mn-lt"/>
                <a:cs typeface="Arial" charset="0"/>
              </a:rPr>
              <a:t>Based on the percent of customers indicated they would adopt cloud for a given workload in their organization, rated 4 or 5 on 1-5 scale, </a:t>
            </a:r>
          </a:p>
          <a:p>
            <a:pPr marL="408171" indent="-408171" eaLnBrk="0" hangingPunct="0"/>
            <a:r>
              <a:rPr lang="en-US" sz="600" dirty="0" smtClean="0">
                <a:solidFill>
                  <a:srgbClr val="B9B8BB"/>
                </a:solidFill>
                <a:latin typeface="+mn-lt"/>
                <a:cs typeface="Arial" charset="0"/>
              </a:rPr>
              <a:t>IDC May 2010 Source</a:t>
            </a:r>
            <a:r>
              <a:rPr lang="en-US" sz="600" dirty="0">
                <a:solidFill>
                  <a:srgbClr val="B9B8BB"/>
                </a:solidFill>
                <a:latin typeface="+mn-lt"/>
                <a:cs typeface="Arial" charset="0"/>
              </a:rPr>
              <a:t>:  </a:t>
            </a:r>
            <a:r>
              <a:rPr lang="en-US" sz="600" dirty="0" smtClean="0">
                <a:solidFill>
                  <a:srgbClr val="B9B8BB"/>
                </a:solidFill>
                <a:latin typeface="+mn-lt"/>
                <a:cs typeface="Arial" charset="0"/>
              </a:rPr>
              <a:t> IDC, EB Strategy Analysis</a:t>
            </a:r>
            <a:endParaRPr lang="en-US" sz="600" dirty="0">
              <a:solidFill>
                <a:srgbClr val="B9B8BB"/>
              </a:solidFill>
              <a:latin typeface="+mn-lt"/>
              <a:cs typeface="Arial" charset="0"/>
            </a:endParaRPr>
          </a:p>
        </p:txBody>
      </p:sp>
    </p:spTree>
    <p:extLst>
      <p:ext uri="{BB962C8B-B14F-4D97-AF65-F5344CB8AC3E}">
        <p14:creationId xmlns:p14="http://schemas.microsoft.com/office/powerpoint/2010/main" val="98104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9"/>
  <p:tag name="MARGIN_3" val="18"/>
  <p:tag name="MARGIN_4" val="108"/>
  <p:tag name="MARGIN_5" val="144"/>
  <p:tag name="FONT_SIZE" val="1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PnXqEFQK02BhO7m.Xsyz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wDLaVXB3EGrGRVEE0xZU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2ndGMj6EUeqAvqzxzkXA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IkuNuZB7t0.TFGPZzz8iE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5omc_XDFFESzGo2dnDMg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PBYaVqv.Eu8qIl0adKR_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bv62s94.kO7oxqAbGoA2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AeekK2efgEGitjXOgjuWB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8HV1dUZuqESSkAHDeOcU1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Wkz1aFPt0WoCW75tnxDw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8PUikFGDmE2mmghziFG7Z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LwDLaVXB3EGrGRVEE0xZU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ZLNSl02Jk682UYuGSY7L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IZR4E5PcUerozCpzsLpL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ZLNSl02Jk682UYuGSY7L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6L7_FBoYo02v83tEQDhy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3ZYH414r3kSxZL3DsfBAO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E615moswgUCvBP8AeQPKi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3ZYH414r3kSxZL3DsfBA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WOmiUgOw0KfTbVbxD0ZE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3ZYH414r3kSxZL3DsfBAO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6L7_FBoYo02v83tEQDhyd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6L7_FBoYo02v83tEQDhyd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E615moswgUCvBP8AeQPKi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3pFGUGIf0G1pNqGkfG1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n4.3TBaihky_JrFepI1Nv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5omc_XDFFESzGo2dnDMgK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sbv62s94.kO7oxqAbGoA2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eekK2efgEGitjXOgjuWB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eWkz1aFPt0WoCW75tnxD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8PUikFGDmE2mmghziFG7Z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wDLaVXB3EGrGRVEE0xZ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NLWboTBAUS8I283xPBlu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5PAJqhhj30mN.UCcQ2ly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5PAJqhhj30mN.UCcQ2ly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F0w4juEiUGtLqvRJGKpq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w9zR_iUKFk2H2pRGFntPg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5BGDYGU.mUizCVnQJhi5k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8NwkODYVhU.w3V.qKop5x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HV1dUZuqESSkAHDeOcU1Q"/>
</p:tagLst>
</file>

<file path=ppt/tags/tag50.xml><?xml version="1.0" encoding="utf-8"?>
<p:tagLst xmlns:a="http://schemas.openxmlformats.org/drawingml/2006/main" xmlns:r="http://schemas.openxmlformats.org/officeDocument/2006/relationships" xmlns:p="http://schemas.openxmlformats.org/presentationml/2006/main">
  <p:tag name="ARTICULATE_SLIDE_GUID" val="a79746ac-6afb-44a8-9203-8ec4c6c02109"/>
  <p:tag name="ARTICULATE_SLIDE_PAUSE" val="0"/>
  <p:tag name="ARTICULATE_NAV_LEVEL" val="2"/>
  <p:tag name="ARTICULATE_PLAYLIST_ID" val="-1"/>
  <p:tag name="ARTICULATE_LOCK_SLIDE" val="0"/>
  <p:tag name="AUDIO_IMPORT" val="C:\Projects\ECS_Core_Over\02_Working\Audio\ECS_Core_Over_11.wav"/>
  <p:tag name="AUDIO_ID" val="662"/>
  <p:tag name="ELAPSEDTIME" val="22.91"/>
  <p:tag name="TIMELINE" val="3.3/7.4/12.4/16.4/18.6"/>
  <p:tag name="ARTICULATE_SLIDE_NAV" val="11"/>
</p:tagLst>
</file>

<file path=ppt/tags/tag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9"/>
  <p:tag name="MARGIN_3" val="18"/>
  <p:tag name="MARGIN_4" val="108"/>
  <p:tag name="MARGIN_5" val="144"/>
  <p:tag name="FONT_SIZE" val="11"/>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SXBjeohYEqwzIYJVVETq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zbMO75xVEaR6AqzAofS6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MNK4UUVMoUqIVBiHsNDk2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vpRYUyMKdE6DNXeGXL4xB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NuU9gwPEp061FX2IZaasa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p8_CYiI28kuXQhk_XnUGE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es1FYCTDMUia816Lk03jU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WOmiUgOw0KfTbVbxD0ZE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TgaoJeNu4UW7BC3_pnq2T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J.UbVmlXaEe2b4t4Nt9Uc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z5xQZkpfRkObIQLcIet6x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z5xQZkpfRkObIQLcIet6x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z5xQZkpfRkObIQLcIet6x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qhc0euL0fUCP4ord7MU_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4H6bh5uMHE23unnW57MB2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6E_A6_eV1Ei2pEi9GAk0v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pmpmeu2_i0qQSjiJf0w7XQ"/>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f875e147-061c-48a0-976c-e27c9a9c749c"/>
  <p:tag name="ARTICULATE_SLIDE_PAUSE" val="0"/>
  <p:tag name="ARTICULATE_NAV_LEVEL" val="2"/>
  <p:tag name="ARTICULATE_PLAYLIST_ID" val="-1"/>
  <p:tag name="ARTICULATE_LOCK_SLIDE" val="0"/>
  <p:tag name="AUDIO_IMPORT" val="C:\Projects\ECS_Core_Over\02_Working\Audio\ECS_Core_Over_23.wav"/>
  <p:tag name="AUDIO_ID" val="668"/>
  <p:tag name="ELAPSEDTIME" val="15.752"/>
  <p:tag name="TIMELINE" val="8.3/9.5/11.3/12.8/14.3"/>
  <p:tag name="ARTICULATE_SLIDE_NAV" val="23"/>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p4emZWzKekCwVxxu29GPfg"/>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9"/>
  <p:tag name="MARGIN_3" val="18"/>
  <p:tag name="MARGIN_4" val="108"/>
  <p:tag name="MARGIN_5" val="144"/>
  <p:tag name="FONT_SIZE" val="11"/>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a79746ac-6afb-44a8-9203-8ec4c6c02109"/>
  <p:tag name="ARTICULATE_SLIDE_PAUSE" val="0"/>
  <p:tag name="ARTICULATE_NAV_LEVEL" val="2"/>
  <p:tag name="ARTICULATE_PLAYLIST_ID" val="-1"/>
  <p:tag name="ARTICULATE_LOCK_SLIDE" val="0"/>
  <p:tag name="AUDIO_IMPORT" val="C:\Projects\ECS_Core_Over\02_Working\Audio\ECS_Core_Over_11.wav"/>
  <p:tag name="AUDIO_ID" val="662"/>
  <p:tag name="ELAPSEDTIME" val="22.91"/>
  <p:tag name="TIMELINE" val="3.3/7.4/12.4/16.4/18.6"/>
  <p:tag name="ARTICULATE_SLIDE_NAV" val="11"/>
</p:tagLst>
</file>

<file path=ppt/theme/theme1.xml><?xml version="1.0" encoding="utf-8"?>
<a:theme xmlns:a="http://schemas.openxmlformats.org/drawingml/2006/main" name="HP_PPT_Standard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2.xml><?xml version="1.0" encoding="utf-8"?>
<a:theme xmlns:a="http://schemas.openxmlformats.org/drawingml/2006/main" name="Title with content">
  <a:themeElements>
    <a:clrScheme name="HP PowerPoint 2014">
      <a:dk1>
        <a:sysClr val="windowText" lastClr="000000"/>
      </a:dk1>
      <a:lt1>
        <a:sysClr val="window" lastClr="FFFFFF"/>
      </a:lt1>
      <a:dk2>
        <a:srgbClr val="0096D6"/>
      </a:dk2>
      <a:lt2>
        <a:srgbClr val="E5E8E8"/>
      </a:lt2>
      <a:accent1>
        <a:srgbClr val="0096D6"/>
      </a:accent1>
      <a:accent2>
        <a:srgbClr val="F05332"/>
      </a:accent2>
      <a:accent3>
        <a:srgbClr val="822980"/>
      </a:accent3>
      <a:accent4>
        <a:srgbClr val="87898B"/>
      </a:accent4>
      <a:accent5>
        <a:srgbClr val="B9B8BB"/>
      </a:accent5>
      <a:accent6>
        <a:srgbClr val="008B2B"/>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3.xml><?xml version="1.0" encoding="utf-8"?>
<a:theme xmlns:a="http://schemas.openxmlformats.org/drawingml/2006/main" name="Office Theme">
  <a:themeElements>
    <a:clrScheme name="HP Theme colors">
      <a:dk1>
        <a:sysClr val="windowText" lastClr="000000"/>
      </a:dk1>
      <a:lt1>
        <a:sysClr val="window" lastClr="FFFFFF"/>
      </a:lt1>
      <a:dk2>
        <a:srgbClr val="000000"/>
      </a:dk2>
      <a:lt2>
        <a:srgbClr val="EEECE1"/>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72F83A15329E4392D99FAD2229B1A8" ma:contentTypeVersion="1" ma:contentTypeDescription="Create a new document." ma:contentTypeScope="" ma:versionID="37c7cca542bc52d6ecc55666ee34e1b9">
  <xsd:schema xmlns:xsd="http://www.w3.org/2001/XMLSchema" xmlns:p="http://schemas.microsoft.com/office/2006/metadata/properties" xmlns:ns1="http://schemas.microsoft.com/sharepoint/v3" targetNamespace="http://schemas.microsoft.com/office/2006/metadata/properties" ma:root="true" ma:fieldsID="949202dcc3c1780e91e58fb2af340b1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EDCD52-A244-43F1-9868-C47F545AA965}"/>
</file>

<file path=customXml/itemProps2.xml><?xml version="1.0" encoding="utf-8"?>
<ds:datastoreItem xmlns:ds="http://schemas.openxmlformats.org/officeDocument/2006/customXml" ds:itemID="{F7757B1E-1A51-4DFF-91FF-4454B8F0989D}"/>
</file>

<file path=customXml/itemProps3.xml><?xml version="1.0" encoding="utf-8"?>
<ds:datastoreItem xmlns:ds="http://schemas.openxmlformats.org/officeDocument/2006/customXml" ds:itemID="{B56BDE9E-42C4-482C-B410-9FD073BAE407}"/>
</file>

<file path=docProps/app.xml><?xml version="1.0" encoding="utf-8"?>
<Properties xmlns="http://schemas.openxmlformats.org/officeDocument/2006/extended-properties" xmlns:vt="http://schemas.openxmlformats.org/officeDocument/2006/docPropsVTypes">
  <Template>HP_PPT_Standard_16x9</Template>
  <TotalTime>15790</TotalTime>
  <Words>9201</Words>
  <Application>Microsoft Office PowerPoint</Application>
  <PresentationFormat>On-screen Show (16:9)</PresentationFormat>
  <Paragraphs>1357</Paragraphs>
  <Slides>43</Slides>
  <Notes>37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6" baseType="lpstr">
      <vt:lpstr>HP_PPT_Standard_16x9</vt:lpstr>
      <vt:lpstr>Title with content</vt:lpstr>
      <vt:lpstr>think-cell Slide</vt:lpstr>
      <vt:lpstr>HP Helion Managed Virtual Private Cloud for public sector (U.S.) v 6.2</vt:lpstr>
      <vt:lpstr>Agenda</vt:lpstr>
      <vt:lpstr>The new business landscape and its challenges</vt:lpstr>
      <vt:lpstr>Client or industry-specific challenges </vt:lpstr>
      <vt:lpstr>Critical challenges regarding cloud computing </vt:lpstr>
      <vt:lpstr>HP approach</vt:lpstr>
      <vt:lpstr>The HP Workload &amp; Cloud strategy</vt:lpstr>
      <vt:lpstr>Making the journey to a hybrid cloud    </vt:lpstr>
      <vt:lpstr>Workloads are shifting to cloud </vt:lpstr>
      <vt:lpstr>Cloud delivery requires application decisions</vt:lpstr>
      <vt:lpstr>Deciding where workloads belong</vt:lpstr>
      <vt:lpstr>Addressing business needs</vt:lpstr>
      <vt:lpstr>HP is making hybrid delivery real</vt:lpstr>
      <vt:lpstr>The HP approach</vt:lpstr>
      <vt:lpstr>Managed cloud offering overview</vt:lpstr>
      <vt:lpstr>Workload &amp; Cloud solutions built for your needs </vt:lpstr>
      <vt:lpstr>Helion Managed VPC for Public Sector (U.S.)</vt:lpstr>
      <vt:lpstr>HP Managed VPC benefits</vt:lpstr>
      <vt:lpstr>Proactive approach to security and compliance</vt:lpstr>
      <vt:lpstr>Cloud designed for enterprise-grade security</vt:lpstr>
      <vt:lpstr>HP Helion Managed VPC key characteristics</vt:lpstr>
      <vt:lpstr>Why HP?</vt:lpstr>
      <vt:lpstr>Did you know:</vt:lpstr>
      <vt:lpstr>Built to meet your business needs</vt:lpstr>
      <vt:lpstr>Why partner with HP  </vt:lpstr>
      <vt:lpstr>Thank you</vt:lpstr>
      <vt:lpstr>Optional slides</vt:lpstr>
      <vt:lpstr>Customer challenges: Example</vt:lpstr>
      <vt:lpstr>What are your key challenges?</vt:lpstr>
      <vt:lpstr>Cloud computing fundamentally changes IT</vt:lpstr>
      <vt:lpstr>Disruptive innovation is accelerating</vt:lpstr>
      <vt:lpstr>The result: a New Style of IT has emerged</vt:lpstr>
      <vt:lpstr>Business demands: A New Style of IT</vt:lpstr>
      <vt:lpstr>Next, get started on your cloud journey</vt:lpstr>
      <vt:lpstr>Drive business outcomes for our clients</vt:lpstr>
      <vt:lpstr>Enhanced capabilities across services value-chain</vt:lpstr>
      <vt:lpstr>Services across seven interconnected practices</vt:lpstr>
      <vt:lpstr>Helion Managed Virtual Private Cloud</vt:lpstr>
      <vt:lpstr>Why HP for business critical workloads?</vt:lpstr>
      <vt:lpstr>Helion Managed Virtual Private Cloud </vt:lpstr>
      <vt:lpstr>Helion Managed Virtual Private Cloud features</vt:lpstr>
      <vt:lpstr>HP is making hybrid delivery real</vt:lpstr>
      <vt:lpstr>Many cloud solutions to solve business needs</vt:lpstr>
    </vt:vector>
  </TitlesOfParts>
  <Company>HP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 ECS–Virtual Private Cloud</dc:title>
  <dc:creator>Ellen Teplitz</dc:creator>
  <cp:lastModifiedBy>Susan Klemens</cp:lastModifiedBy>
  <cp:revision>877</cp:revision>
  <cp:lastPrinted>2014-05-22T16:23:52Z</cp:lastPrinted>
  <dcterms:created xsi:type="dcterms:W3CDTF">2012-07-03T14:25:04Z</dcterms:created>
  <dcterms:modified xsi:type="dcterms:W3CDTF">2014-07-01T19:54:56Z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0x010100A772F83A15329E4392D99FAD2229B1A8</vt:lpwstr>
  </property>
</Properties>
</file>